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90" r:id="rId7"/>
    <p:sldMasterId id="2147483729" r:id="rId8"/>
    <p:sldMasterId id="2147483791" r:id="rId9"/>
    <p:sldMasterId id="2147483835" r:id="rId10"/>
    <p:sldMasterId id="2147483950" r:id="rId11"/>
    <p:sldMasterId id="2147483967" r:id="rId12"/>
    <p:sldMasterId id="2147483993" r:id="rId13"/>
    <p:sldMasterId id="2147484020" r:id="rId14"/>
  </p:sldMasterIdLst>
  <p:notesMasterIdLst>
    <p:notesMasterId r:id="rId150"/>
  </p:notesMasterIdLst>
  <p:sldIdLst>
    <p:sldId id="270" r:id="rId15"/>
    <p:sldId id="313" r:id="rId16"/>
    <p:sldId id="312" r:id="rId17"/>
    <p:sldId id="299" r:id="rId18"/>
    <p:sldId id="272" r:id="rId19"/>
    <p:sldId id="578" r:id="rId20"/>
    <p:sldId id="580" r:id="rId21"/>
    <p:sldId id="588" r:id="rId22"/>
    <p:sldId id="2147482403" r:id="rId23"/>
    <p:sldId id="2147482404" r:id="rId24"/>
    <p:sldId id="2147482405" r:id="rId25"/>
    <p:sldId id="593" r:id="rId26"/>
    <p:sldId id="437" r:id="rId27"/>
    <p:sldId id="2147482419" r:id="rId28"/>
    <p:sldId id="597" r:id="rId29"/>
    <p:sldId id="2147482464" r:id="rId30"/>
    <p:sldId id="2147482402" r:id="rId31"/>
    <p:sldId id="2147482411" r:id="rId32"/>
    <p:sldId id="2147482406" r:id="rId33"/>
    <p:sldId id="2147482401" r:id="rId34"/>
    <p:sldId id="2147482416" r:id="rId35"/>
    <p:sldId id="2147482420" r:id="rId36"/>
    <p:sldId id="2147482414" r:id="rId37"/>
    <p:sldId id="2147482422" r:id="rId38"/>
    <p:sldId id="2147482425" r:id="rId39"/>
    <p:sldId id="2147482426" r:id="rId40"/>
    <p:sldId id="2147482427" r:id="rId41"/>
    <p:sldId id="2147482428" r:id="rId42"/>
    <p:sldId id="2147482431" r:id="rId43"/>
    <p:sldId id="2147482429" r:id="rId44"/>
    <p:sldId id="2147482432" r:id="rId45"/>
    <p:sldId id="2147482430" r:id="rId46"/>
    <p:sldId id="2147482433" r:id="rId47"/>
    <p:sldId id="2147482434" r:id="rId48"/>
    <p:sldId id="2147482436" r:id="rId49"/>
    <p:sldId id="700" r:id="rId50"/>
    <p:sldId id="2147482435" r:id="rId51"/>
    <p:sldId id="2147482437" r:id="rId52"/>
    <p:sldId id="2147482438" r:id="rId53"/>
    <p:sldId id="2147482440" r:id="rId54"/>
    <p:sldId id="2147482439" r:id="rId55"/>
    <p:sldId id="2147482441" r:id="rId56"/>
    <p:sldId id="2147482409" r:id="rId57"/>
    <p:sldId id="2147482443" r:id="rId58"/>
    <p:sldId id="2147482444" r:id="rId59"/>
    <p:sldId id="2147482442" r:id="rId60"/>
    <p:sldId id="2147482445" r:id="rId61"/>
    <p:sldId id="2147482448" r:id="rId62"/>
    <p:sldId id="2147482446" r:id="rId63"/>
    <p:sldId id="1344" r:id="rId64"/>
    <p:sldId id="2147482458" r:id="rId65"/>
    <p:sldId id="2147482463" r:id="rId66"/>
    <p:sldId id="2147482415" r:id="rId67"/>
    <p:sldId id="2147482410" r:id="rId68"/>
    <p:sldId id="736" r:id="rId69"/>
    <p:sldId id="624" r:id="rId70"/>
    <p:sldId id="2147482450" r:id="rId71"/>
    <p:sldId id="738" r:id="rId72"/>
    <p:sldId id="2147482466" r:id="rId73"/>
    <p:sldId id="2147482452" r:id="rId74"/>
    <p:sldId id="1274" r:id="rId75"/>
    <p:sldId id="1279" r:id="rId76"/>
    <p:sldId id="1282" r:id="rId77"/>
    <p:sldId id="1276" r:id="rId78"/>
    <p:sldId id="1283" r:id="rId79"/>
    <p:sldId id="1284" r:id="rId80"/>
    <p:sldId id="1347" r:id="rId81"/>
    <p:sldId id="1286" r:id="rId82"/>
    <p:sldId id="1356" r:id="rId83"/>
    <p:sldId id="1346" r:id="rId84"/>
    <p:sldId id="747" r:id="rId85"/>
    <p:sldId id="749" r:id="rId86"/>
    <p:sldId id="748" r:id="rId87"/>
    <p:sldId id="2147482412" r:id="rId88"/>
    <p:sldId id="2147482449" r:id="rId89"/>
    <p:sldId id="627" r:id="rId90"/>
    <p:sldId id="1357" r:id="rId91"/>
    <p:sldId id="2147482453" r:id="rId92"/>
    <p:sldId id="1358" r:id="rId93"/>
    <p:sldId id="2147482454" r:id="rId94"/>
    <p:sldId id="1359" r:id="rId95"/>
    <p:sldId id="1364" r:id="rId96"/>
    <p:sldId id="2147482423" r:id="rId97"/>
    <p:sldId id="2147482456" r:id="rId98"/>
    <p:sldId id="1368" r:id="rId99"/>
    <p:sldId id="2147482457" r:id="rId100"/>
    <p:sldId id="1369" r:id="rId101"/>
    <p:sldId id="2147482465" r:id="rId102"/>
    <p:sldId id="1371" r:id="rId103"/>
    <p:sldId id="1375" r:id="rId104"/>
    <p:sldId id="2147482459" r:id="rId105"/>
    <p:sldId id="1373" r:id="rId106"/>
    <p:sldId id="2147482460" r:id="rId107"/>
    <p:sldId id="2147482331" r:id="rId108"/>
    <p:sldId id="2147482335" r:id="rId109"/>
    <p:sldId id="2147482364" r:id="rId110"/>
    <p:sldId id="2147482461" r:id="rId111"/>
    <p:sldId id="2147482371" r:id="rId112"/>
    <p:sldId id="2147482462" r:id="rId113"/>
    <p:sldId id="2147482373" r:id="rId114"/>
    <p:sldId id="2147482386" r:id="rId115"/>
    <p:sldId id="2147482392" r:id="rId116"/>
    <p:sldId id="2147482387" r:id="rId117"/>
    <p:sldId id="2147482388" r:id="rId118"/>
    <p:sldId id="2147482389" r:id="rId119"/>
    <p:sldId id="2147482390" r:id="rId120"/>
    <p:sldId id="2147482418" r:id="rId121"/>
    <p:sldId id="2147482391" r:id="rId122"/>
    <p:sldId id="599" r:id="rId123"/>
    <p:sldId id="2147482451" r:id="rId124"/>
    <p:sldId id="2147482358" r:id="rId125"/>
    <p:sldId id="2147482359" r:id="rId126"/>
    <p:sldId id="382" r:id="rId127"/>
    <p:sldId id="2147482367" r:id="rId128"/>
    <p:sldId id="2147482360" r:id="rId129"/>
    <p:sldId id="2147482363" r:id="rId130"/>
    <p:sldId id="2147482366" r:id="rId131"/>
    <p:sldId id="2147482368" r:id="rId132"/>
    <p:sldId id="2147482374" r:id="rId133"/>
    <p:sldId id="2147482375" r:id="rId134"/>
    <p:sldId id="2147482361" r:id="rId135"/>
    <p:sldId id="2147482334" r:id="rId136"/>
    <p:sldId id="2147482365" r:id="rId137"/>
    <p:sldId id="2147482377" r:id="rId138"/>
    <p:sldId id="2147482378" r:id="rId139"/>
    <p:sldId id="2147482379" r:id="rId140"/>
    <p:sldId id="2147482362" r:id="rId141"/>
    <p:sldId id="2147482319" r:id="rId142"/>
    <p:sldId id="2147482376" r:id="rId143"/>
    <p:sldId id="2147482380" r:id="rId144"/>
    <p:sldId id="2147482383" r:id="rId145"/>
    <p:sldId id="600" r:id="rId146"/>
    <p:sldId id="389" r:id="rId147"/>
    <p:sldId id="390" r:id="rId148"/>
    <p:sldId id="614" r:id="rId14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DB390C-FB06-8600-FBE2-629362D3D9BA}" name="Christiaens Hendrik" initials="HC" userId="S::HC0006@Belgrid.net::b43de489-cfe7-4656-8588-4203fdda30a0" providerId="AD"/>
  <p188:author id="{43AEBC0F-D000-05ED-3C85-32E81887D19E}" name="Van Steen Julie" initials="VJ" userId="S::jv0023@belgrid.net::f47a8c8e-7129-4d73-bca8-19828d403610" providerId="AD"/>
  <p188:author id="{CDC0011C-FBC9-54D5-2A46-15A763059F10}" name="Plancke Glenn" initials="PG" userId="S::gp0003@belgrid.net::3f7a09a0-8d5c-4c66-b656-620f0f084038" providerId="AD"/>
  <p188:author id="{89419922-AABD-A1D0-16A8-1E033F9593C3}" name="Danckaert Thomas" initials="DT" userId="S::td0022@belgrid.net::e9d31f42-a6cb-4b87-927b-e94d14d3f99e" providerId="AD"/>
  <p188:author id="{178D662E-F746-7313-E512-9F4CC65010EA}" name="Nguyen Doan (EXT)" initials="N(" userId="S::se2978@belgrid.net::72849ba0-a5fc-414b-9952-b3df2f987e91" providerId="AD"/>
  <p188:author id="{F30A4E30-88F7-8BA2-A855-A1F953EB2096}" name="Etienne Gilles" initials="EG" userId="S::ijh255@belgrid.net::8f61ee59-ff19-4874-a404-eb699d4ee1f3" providerId="AD"/>
  <p188:author id="{EAB6114D-DFF4-3D95-0726-029B5D54F10A}" name="Plancke Glenn" initials="PG" userId="S::GP0003@Belgrid.net::3f7a09a0-8d5c-4c66-b656-620f0f084038" providerId="AD"/>
  <p188:author id="{4A8FEA5F-1026-A20A-AE8D-8300D1E47CDC}" name="Jadoul François" initials="JF" userId="S::fj0003@belgrid.net::af94a9ee-8a83-459e-ad7e-a7bfb5020cd6" providerId="AD"/>
  <p188:author id="{952B1163-867C-C4B8-5B20-04319F3D3D13}" name="Nguyen Doan (EXT)" initials="DN" userId="S::SE2978@Belgrid.net::72849ba0-a5fc-414b-9952-b3df2f987e91" providerId="AD"/>
  <p188:author id="{3BA68089-C897-A001-2F4E-2E9F46F26DCE}" name="Koelman Nicolas" initials="KN" userId="S::nk0001@belgrid.net::b88d2577-11f9-468d-852d-47984c2ae670" providerId="AD"/>
  <p188:author id="{F104728E-AB83-9B07-D63C-6B2263DD7524}" name="Debyser Matthias" initials="DM" userId="S::md0038@belgrid.net::4419ac97-0498-4a08-95f8-b86e917cf42f" providerId="AD"/>
  <p188:author id="{24E22F99-6880-2295-884D-E269B7F30359}" name="Peeters Kamiel" initials="PK" userId="S::KP0007@Belgrid.net::b9667c9d-8f05-48d7-b009-e11a8d51c5e5" providerId="AD"/>
  <p188:author id="{466C15A8-D7D1-DD84-C17A-F2C379FB9E58}" name="Gilles Etienne" initials="GE" userId="Gilles Etienne" providerId="None"/>
  <p188:author id="{EAE450AC-AA0A-66E8-CC15-27F2A9B1A4A8}" name="Jadoul François" initials="JF" userId="S::FJ0003@Belgrid.net::af94a9ee-8a83-459e-ad7e-a7bfb5020cd6" providerId="AD"/>
  <p188:author id="{5ACB73B0-8A39-C0E1-1AA6-258804DD4C18}" name="Habbachich Assma" initials="AH" userId="S::EX6335@Belgrid.net::abc4eff4-f872-406a-8c39-32da1bc611c5" providerId="AD"/>
  <p188:author id="{BF7008FD-7CB5-EB15-2A9F-B5013ED6291C}" name="Danckaert Thomas" initials="DT" userId="S::TD0022@Belgrid.net::e9d31f42-a6cb-4b87-927b-e94d14d3f9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Debyser Matthias" initials="DM" lastIdx="24" clrIdx="0">
    <p:extLst>
      <p:ext uri="{19B8F6BF-5375-455C-9EA6-DF929625EA0E}">
        <p15:presenceInfo xmlns:p15="http://schemas.microsoft.com/office/powerpoint/2012/main" userId="S-1-5-21-2137143959-1876693506-2580398563-997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6AA9A0"/>
    <a:srgbClr val="F2F2F2"/>
    <a:srgbClr val="E1EEEC"/>
    <a:srgbClr val="FFFFFF"/>
    <a:srgbClr val="000000"/>
    <a:srgbClr val="F6B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5CC68-6FF9-4637-A44E-D2AB54F761A6}" v="1" dt="2025-05-26T15:26:21.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65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6.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customXml" Target="../customXml/item5.xml"/><Relationship Id="rId95" Type="http://schemas.openxmlformats.org/officeDocument/2006/relationships/slide" Target="slides/slide81.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Master" Target="slideMasters/slideMaster7.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 Type="http://schemas.openxmlformats.org/officeDocument/2006/relationships/customXml" Target="../customXml/item1.xml"/><Relationship Id="rId6" Type="http://schemas.openxmlformats.org/officeDocument/2006/relationships/slideMaster" Target="slideMasters/slideMaster1.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commentAuthors" Target="commentAuthors.xml"/><Relationship Id="rId156" Type="http://schemas.microsoft.com/office/2015/10/relationships/revisionInfo" Target="revisionInfo.xml"/><Relationship Id="rId13" Type="http://schemas.openxmlformats.org/officeDocument/2006/relationships/slideMaster" Target="slideMasters/slideMaster8.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2.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microsoft.com/office/2018/10/relationships/authors" Target="authors.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9.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3.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viewProps" Target="viewProp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5.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4" Type="http://schemas.openxmlformats.org/officeDocument/2006/relationships/customXml" Target="../customXml/item4.xml"/><Relationship Id="rId9" Type="http://schemas.openxmlformats.org/officeDocument/2006/relationships/slideMaster" Target="slideMasters/slideMaster4.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theme" Target="theme/theme1.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56C14-6F61-455F-BC65-90C3872A4D9E}" type="datetimeFigureOut">
              <a:rPr lang="nl-BE" smtClean="0"/>
              <a:t>26/05/2025</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9C0A3-0BB4-4999-B2D1-6C41D2015373}" type="slidenum">
              <a:rPr lang="nl-BE" smtClean="0"/>
              <a:t>‹#›</a:t>
            </a:fld>
            <a:endParaRPr lang="nl-BE"/>
          </a:p>
        </p:txBody>
      </p:sp>
    </p:spTree>
    <p:extLst>
      <p:ext uri="{BB962C8B-B14F-4D97-AF65-F5344CB8AC3E}">
        <p14:creationId xmlns:p14="http://schemas.microsoft.com/office/powerpoint/2010/main" val="234979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6A953-8247-5943-B60D-0DCEA270FD6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907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6A953-8247-5943-B60D-0DCEA270FD6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88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6A953-8247-5943-B60D-0DCEA270FD6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50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6A953-8247-5943-B60D-0DCEA270FD6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04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6A953-8247-5943-B60D-0DCEA270FD6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603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6A953-8247-5943-B60D-0DCEA270FD65}"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395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9079C0A3-0BB4-4999-B2D1-6C41D2015373}" type="slidenum">
              <a:rPr lang="nl-BE" smtClean="0"/>
              <a:t>97</a:t>
            </a:fld>
            <a:endParaRPr lang="nl-BE"/>
          </a:p>
        </p:txBody>
      </p:sp>
    </p:spTree>
    <p:extLst>
      <p:ext uri="{BB962C8B-B14F-4D97-AF65-F5344CB8AC3E}">
        <p14:creationId xmlns:p14="http://schemas.microsoft.com/office/powerpoint/2010/main" val="36965511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clusion orange">
    <p:spTree>
      <p:nvGrpSpPr>
        <p:cNvPr id="1" name=""/>
        <p:cNvGrpSpPr/>
        <p:nvPr/>
      </p:nvGrpSpPr>
      <p:grpSpPr>
        <a:xfrm>
          <a:off x="0" y="0"/>
          <a:ext cx="0" cy="0"/>
          <a:chOff x="0" y="0"/>
          <a:chExt cx="0" cy="0"/>
        </a:xfrm>
      </p:grpSpPr>
      <p:sp>
        <p:nvSpPr>
          <p:cNvPr id="67" name="object 2"/>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FF7300"/>
          </a:solidFill>
        </p:spPr>
        <p:txBody>
          <a:bodyPr wrap="square" lIns="0" tIns="0" rIns="0" bIns="0" rtlCol="0"/>
          <a:lstStyle/>
          <a:p>
            <a:endParaRPr>
              <a:solidFill>
                <a:srgbClr val="FF6600"/>
              </a:solidFill>
              <a:latin typeface="Arial" panose="020B0604020202020204" pitchFamily="34" charset="0"/>
              <a:cs typeface="Arial" panose="020B0604020202020204" pitchFamily="34" charset="0"/>
            </a:endParaRPr>
          </a:p>
        </p:txBody>
      </p:sp>
      <p:grpSp>
        <p:nvGrpSpPr>
          <p:cNvPr id="8" name="Gruppierung 7"/>
          <p:cNvGrpSpPr/>
          <p:nvPr userDrawn="1"/>
        </p:nvGrpSpPr>
        <p:grpSpPr>
          <a:xfrm>
            <a:off x="6804012" y="2392807"/>
            <a:ext cx="5382607" cy="2939441"/>
            <a:chOff x="6804012" y="2392807"/>
            <a:chExt cx="5382607" cy="2939441"/>
          </a:xfrm>
        </p:grpSpPr>
        <p:sp>
          <p:nvSpPr>
            <p:cNvPr id="9" name="object 4"/>
            <p:cNvSpPr/>
            <p:nvPr/>
          </p:nvSpPr>
          <p:spPr>
            <a:xfrm>
              <a:off x="7855553" y="3183310"/>
              <a:ext cx="1292860" cy="1026794"/>
            </a:xfrm>
            <a:custGeom>
              <a:avLst/>
              <a:gdLst/>
              <a:ahLst/>
              <a:cxnLst/>
              <a:rect l="l" t="t" r="r" b="b"/>
              <a:pathLst>
                <a:path w="1292859" h="1026795">
                  <a:moveTo>
                    <a:pt x="1292567" y="0"/>
                  </a:moveTo>
                  <a:lnTo>
                    <a:pt x="540283" y="0"/>
                  </a:lnTo>
                  <a:lnTo>
                    <a:pt x="502795" y="7568"/>
                  </a:lnTo>
                  <a:lnTo>
                    <a:pt x="472179" y="28206"/>
                  </a:lnTo>
                  <a:lnTo>
                    <a:pt x="451536" y="58818"/>
                  </a:lnTo>
                  <a:lnTo>
                    <a:pt x="443966" y="96304"/>
                  </a:lnTo>
                  <a:lnTo>
                    <a:pt x="451536" y="133797"/>
                  </a:lnTo>
                  <a:lnTo>
                    <a:pt x="472179" y="164412"/>
                  </a:lnTo>
                  <a:lnTo>
                    <a:pt x="502795" y="185052"/>
                  </a:lnTo>
                  <a:lnTo>
                    <a:pt x="540283" y="192620"/>
                  </a:lnTo>
                  <a:lnTo>
                    <a:pt x="664756" y="192620"/>
                  </a:lnTo>
                  <a:lnTo>
                    <a:pt x="702242" y="200188"/>
                  </a:lnTo>
                  <a:lnTo>
                    <a:pt x="732853" y="220827"/>
                  </a:lnTo>
                  <a:lnTo>
                    <a:pt x="753492" y="251438"/>
                  </a:lnTo>
                  <a:lnTo>
                    <a:pt x="761060" y="288925"/>
                  </a:lnTo>
                  <a:lnTo>
                    <a:pt x="753492" y="326413"/>
                  </a:lnTo>
                  <a:lnTo>
                    <a:pt x="732853" y="357028"/>
                  </a:lnTo>
                  <a:lnTo>
                    <a:pt x="702242" y="377671"/>
                  </a:lnTo>
                  <a:lnTo>
                    <a:pt x="664756" y="385241"/>
                  </a:lnTo>
                  <a:lnTo>
                    <a:pt x="320560" y="385241"/>
                  </a:lnTo>
                  <a:lnTo>
                    <a:pt x="273191" y="388717"/>
                  </a:lnTo>
                  <a:lnTo>
                    <a:pt x="227979" y="398813"/>
                  </a:lnTo>
                  <a:lnTo>
                    <a:pt x="185421" y="415033"/>
                  </a:lnTo>
                  <a:lnTo>
                    <a:pt x="146013" y="436883"/>
                  </a:lnTo>
                  <a:lnTo>
                    <a:pt x="110250" y="463866"/>
                  </a:lnTo>
                  <a:lnTo>
                    <a:pt x="78629" y="495487"/>
                  </a:lnTo>
                  <a:lnTo>
                    <a:pt x="51645" y="531249"/>
                  </a:lnTo>
                  <a:lnTo>
                    <a:pt x="29794" y="570657"/>
                  </a:lnTo>
                  <a:lnTo>
                    <a:pt x="13572" y="613216"/>
                  </a:lnTo>
                  <a:lnTo>
                    <a:pt x="3475" y="658430"/>
                  </a:lnTo>
                  <a:lnTo>
                    <a:pt x="0" y="705802"/>
                  </a:lnTo>
                  <a:lnTo>
                    <a:pt x="3475" y="753171"/>
                  </a:lnTo>
                  <a:lnTo>
                    <a:pt x="13572" y="798383"/>
                  </a:lnTo>
                  <a:lnTo>
                    <a:pt x="29794" y="840941"/>
                  </a:lnTo>
                  <a:lnTo>
                    <a:pt x="51645" y="880349"/>
                  </a:lnTo>
                  <a:lnTo>
                    <a:pt x="78629" y="916112"/>
                  </a:lnTo>
                  <a:lnTo>
                    <a:pt x="110250" y="947734"/>
                  </a:lnTo>
                  <a:lnTo>
                    <a:pt x="146013" y="974718"/>
                  </a:lnTo>
                  <a:lnTo>
                    <a:pt x="185421" y="996569"/>
                  </a:lnTo>
                  <a:lnTo>
                    <a:pt x="227979" y="1012790"/>
                  </a:lnTo>
                  <a:lnTo>
                    <a:pt x="273191" y="1022887"/>
                  </a:lnTo>
                  <a:lnTo>
                    <a:pt x="320560" y="1026363"/>
                  </a:lnTo>
                  <a:lnTo>
                    <a:pt x="1002131" y="1026363"/>
                  </a:lnTo>
                </a:path>
              </a:pathLst>
            </a:custGeom>
            <a:ln w="12699">
              <a:solidFill>
                <a:srgbClr val="FFFFFF"/>
              </a:solidFill>
            </a:ln>
          </p:spPr>
          <p:txBody>
            <a:bodyPr wrap="square" lIns="0" tIns="0" rIns="0" bIns="0" rtlCol="0"/>
            <a:lstStyle/>
            <a:p>
              <a:endParaRPr/>
            </a:p>
          </p:txBody>
        </p:sp>
        <p:sp>
          <p:nvSpPr>
            <p:cNvPr id="10" name="object 5"/>
            <p:cNvSpPr/>
            <p:nvPr/>
          </p:nvSpPr>
          <p:spPr>
            <a:xfrm>
              <a:off x="10455296" y="2876565"/>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a:p>
          </p:txBody>
        </p:sp>
        <p:sp>
          <p:nvSpPr>
            <p:cNvPr id="11" name="object 6"/>
            <p:cNvSpPr/>
            <p:nvPr/>
          </p:nvSpPr>
          <p:spPr>
            <a:xfrm>
              <a:off x="9895988" y="287656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a:p>
          </p:txBody>
        </p:sp>
        <p:sp>
          <p:nvSpPr>
            <p:cNvPr id="12" name="object 7"/>
            <p:cNvSpPr/>
            <p:nvPr/>
          </p:nvSpPr>
          <p:spPr>
            <a:xfrm>
              <a:off x="10455296"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a:p>
          </p:txBody>
        </p:sp>
        <p:sp>
          <p:nvSpPr>
            <p:cNvPr id="13" name="object 8"/>
            <p:cNvSpPr/>
            <p:nvPr/>
          </p:nvSpPr>
          <p:spPr>
            <a:xfrm>
              <a:off x="9895988"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a:p>
          </p:txBody>
        </p:sp>
        <p:sp>
          <p:nvSpPr>
            <p:cNvPr id="14" name="object 9"/>
            <p:cNvSpPr/>
            <p:nvPr/>
          </p:nvSpPr>
          <p:spPr>
            <a:xfrm>
              <a:off x="10082809" y="2497835"/>
              <a:ext cx="186055" cy="572135"/>
            </a:xfrm>
            <a:custGeom>
              <a:avLst/>
              <a:gdLst/>
              <a:ahLst/>
              <a:cxnLst/>
              <a:rect l="l" t="t" r="r" b="b"/>
              <a:pathLst>
                <a:path w="186054" h="572135">
                  <a:moveTo>
                    <a:pt x="0" y="478205"/>
                  </a:moveTo>
                  <a:lnTo>
                    <a:pt x="92837" y="572109"/>
                  </a:lnTo>
                  <a:lnTo>
                    <a:pt x="185661" y="478205"/>
                  </a:lnTo>
                  <a:lnTo>
                    <a:pt x="185661" y="0"/>
                  </a:lnTo>
                  <a:lnTo>
                    <a:pt x="0" y="0"/>
                  </a:lnTo>
                  <a:lnTo>
                    <a:pt x="0" y="478205"/>
                  </a:lnTo>
                  <a:close/>
                </a:path>
              </a:pathLst>
            </a:custGeom>
            <a:ln w="12700">
              <a:solidFill>
                <a:srgbClr val="FFFFFF"/>
              </a:solidFill>
            </a:ln>
          </p:spPr>
          <p:txBody>
            <a:bodyPr wrap="square" lIns="0" tIns="0" rIns="0" bIns="0" rtlCol="0"/>
            <a:lstStyle/>
            <a:p>
              <a:endParaRPr/>
            </a:p>
          </p:txBody>
        </p:sp>
        <p:sp>
          <p:nvSpPr>
            <p:cNvPr id="15" name="object 10"/>
            <p:cNvSpPr/>
            <p:nvPr/>
          </p:nvSpPr>
          <p:spPr>
            <a:xfrm>
              <a:off x="9895988" y="273938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a:p>
          </p:txBody>
        </p:sp>
        <p:sp>
          <p:nvSpPr>
            <p:cNvPr id="16" name="object 11"/>
            <p:cNvSpPr/>
            <p:nvPr/>
          </p:nvSpPr>
          <p:spPr>
            <a:xfrm>
              <a:off x="9895988" y="249784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a:p>
          </p:txBody>
        </p:sp>
        <p:sp>
          <p:nvSpPr>
            <p:cNvPr id="17" name="object 12"/>
            <p:cNvSpPr/>
            <p:nvPr/>
          </p:nvSpPr>
          <p:spPr>
            <a:xfrm>
              <a:off x="10175637" y="2976041"/>
              <a:ext cx="206375" cy="208915"/>
            </a:xfrm>
            <a:custGeom>
              <a:avLst/>
              <a:gdLst/>
              <a:ahLst/>
              <a:cxnLst/>
              <a:rect l="l" t="t" r="r" b="b"/>
              <a:pathLst>
                <a:path w="206375" h="208914">
                  <a:moveTo>
                    <a:pt x="92836" y="0"/>
                  </a:moveTo>
                  <a:lnTo>
                    <a:pt x="206311" y="208902"/>
                  </a:lnTo>
                  <a:lnTo>
                    <a:pt x="0" y="93903"/>
                  </a:lnTo>
                </a:path>
              </a:pathLst>
            </a:custGeom>
            <a:ln w="12700">
              <a:solidFill>
                <a:srgbClr val="FFFFFF"/>
              </a:solidFill>
            </a:ln>
          </p:spPr>
          <p:txBody>
            <a:bodyPr wrap="square" lIns="0" tIns="0" rIns="0" bIns="0" rtlCol="0"/>
            <a:lstStyle/>
            <a:p>
              <a:endParaRPr/>
            </a:p>
          </p:txBody>
        </p:sp>
        <p:sp>
          <p:nvSpPr>
            <p:cNvPr id="18" name="object 13"/>
            <p:cNvSpPr/>
            <p:nvPr/>
          </p:nvSpPr>
          <p:spPr>
            <a:xfrm>
              <a:off x="9969334" y="2976041"/>
              <a:ext cx="206375" cy="208915"/>
            </a:xfrm>
            <a:custGeom>
              <a:avLst/>
              <a:gdLst/>
              <a:ahLst/>
              <a:cxnLst/>
              <a:rect l="l" t="t" r="r" b="b"/>
              <a:pathLst>
                <a:path w="206375" h="208914">
                  <a:moveTo>
                    <a:pt x="113474" y="0"/>
                  </a:moveTo>
                  <a:lnTo>
                    <a:pt x="0" y="208902"/>
                  </a:lnTo>
                  <a:lnTo>
                    <a:pt x="206311" y="93903"/>
                  </a:lnTo>
                </a:path>
              </a:pathLst>
            </a:custGeom>
            <a:ln w="12700">
              <a:solidFill>
                <a:srgbClr val="FFFFFF"/>
              </a:solidFill>
            </a:ln>
          </p:spPr>
          <p:txBody>
            <a:bodyPr wrap="square" lIns="0" tIns="0" rIns="0" bIns="0" rtlCol="0"/>
            <a:lstStyle/>
            <a:p>
              <a:endParaRPr/>
            </a:p>
          </p:txBody>
        </p:sp>
        <p:sp>
          <p:nvSpPr>
            <p:cNvPr id="19" name="object 14"/>
            <p:cNvSpPr/>
            <p:nvPr/>
          </p:nvSpPr>
          <p:spPr>
            <a:xfrm>
              <a:off x="9368576"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a:p>
          </p:txBody>
        </p:sp>
        <p:sp>
          <p:nvSpPr>
            <p:cNvPr id="20" name="object 15"/>
            <p:cNvSpPr/>
            <p:nvPr/>
          </p:nvSpPr>
          <p:spPr>
            <a:xfrm>
              <a:off x="9436233"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a:p>
          </p:txBody>
        </p:sp>
        <p:sp>
          <p:nvSpPr>
            <p:cNvPr id="21" name="object 16"/>
            <p:cNvSpPr/>
            <p:nvPr/>
          </p:nvSpPr>
          <p:spPr>
            <a:xfrm>
              <a:off x="9300591"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a:p>
          </p:txBody>
        </p:sp>
        <p:sp>
          <p:nvSpPr>
            <p:cNvPr id="22" name="object 17"/>
            <p:cNvSpPr/>
            <p:nvPr/>
          </p:nvSpPr>
          <p:spPr>
            <a:xfrm>
              <a:off x="9296933"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a:p>
          </p:txBody>
        </p:sp>
        <p:sp>
          <p:nvSpPr>
            <p:cNvPr id="23" name="object 18"/>
            <p:cNvSpPr/>
            <p:nvPr/>
          </p:nvSpPr>
          <p:spPr>
            <a:xfrm>
              <a:off x="8750870" y="4142517"/>
              <a:ext cx="635000" cy="67945"/>
            </a:xfrm>
            <a:custGeom>
              <a:avLst/>
              <a:gdLst/>
              <a:ahLst/>
              <a:cxnLst/>
              <a:rect l="l" t="t" r="r" b="b"/>
              <a:pathLst>
                <a:path w="635000" h="67945">
                  <a:moveTo>
                    <a:pt x="635000" y="0"/>
                  </a:moveTo>
                  <a:lnTo>
                    <a:pt x="625983" y="67665"/>
                  </a:lnTo>
                  <a:lnTo>
                    <a:pt x="0" y="67195"/>
                  </a:lnTo>
                </a:path>
              </a:pathLst>
            </a:custGeom>
            <a:ln w="12700">
              <a:solidFill>
                <a:srgbClr val="FFFFFF"/>
              </a:solidFill>
            </a:ln>
          </p:spPr>
          <p:txBody>
            <a:bodyPr wrap="square" lIns="0" tIns="0" rIns="0" bIns="0" rtlCol="0"/>
            <a:lstStyle/>
            <a:p>
              <a:endParaRPr/>
            </a:p>
          </p:txBody>
        </p:sp>
        <p:sp>
          <p:nvSpPr>
            <p:cNvPr id="24" name="object 19"/>
            <p:cNvSpPr/>
            <p:nvPr/>
          </p:nvSpPr>
          <p:spPr>
            <a:xfrm>
              <a:off x="9418938" y="4142517"/>
              <a:ext cx="264795" cy="67945"/>
            </a:xfrm>
            <a:custGeom>
              <a:avLst/>
              <a:gdLst/>
              <a:ahLst/>
              <a:cxnLst/>
              <a:rect l="l" t="t" r="r" b="b"/>
              <a:pathLst>
                <a:path w="264795" h="67945">
                  <a:moveTo>
                    <a:pt x="0" y="0"/>
                  </a:moveTo>
                  <a:lnTo>
                    <a:pt x="9017" y="67665"/>
                  </a:lnTo>
                  <a:lnTo>
                    <a:pt x="255549" y="67665"/>
                  </a:lnTo>
                  <a:lnTo>
                    <a:pt x="264566" y="0"/>
                  </a:lnTo>
                </a:path>
              </a:pathLst>
            </a:custGeom>
            <a:ln w="12700">
              <a:solidFill>
                <a:srgbClr val="FFFFFF"/>
              </a:solidFill>
            </a:ln>
          </p:spPr>
          <p:txBody>
            <a:bodyPr wrap="square" lIns="0" tIns="0" rIns="0" bIns="0" rtlCol="0"/>
            <a:lstStyle/>
            <a:p>
              <a:endParaRPr/>
            </a:p>
          </p:txBody>
        </p:sp>
        <p:sp>
          <p:nvSpPr>
            <p:cNvPr id="25" name="object 20"/>
            <p:cNvSpPr/>
            <p:nvPr/>
          </p:nvSpPr>
          <p:spPr>
            <a:xfrm>
              <a:off x="9981885"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a:p>
          </p:txBody>
        </p:sp>
        <p:sp>
          <p:nvSpPr>
            <p:cNvPr id="26" name="object 21"/>
            <p:cNvSpPr/>
            <p:nvPr/>
          </p:nvSpPr>
          <p:spPr>
            <a:xfrm>
              <a:off x="10049540"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a:p>
          </p:txBody>
        </p:sp>
        <p:sp>
          <p:nvSpPr>
            <p:cNvPr id="27" name="object 22"/>
            <p:cNvSpPr/>
            <p:nvPr/>
          </p:nvSpPr>
          <p:spPr>
            <a:xfrm>
              <a:off x="9913899"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a:p>
          </p:txBody>
        </p:sp>
        <p:sp>
          <p:nvSpPr>
            <p:cNvPr id="28" name="object 23"/>
            <p:cNvSpPr/>
            <p:nvPr/>
          </p:nvSpPr>
          <p:spPr>
            <a:xfrm>
              <a:off x="9910239"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a:p>
          </p:txBody>
        </p:sp>
        <p:sp>
          <p:nvSpPr>
            <p:cNvPr id="29" name="object 24"/>
            <p:cNvSpPr/>
            <p:nvPr/>
          </p:nvSpPr>
          <p:spPr>
            <a:xfrm>
              <a:off x="9657154"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a:p>
          </p:txBody>
        </p:sp>
        <p:sp>
          <p:nvSpPr>
            <p:cNvPr id="30" name="object 25"/>
            <p:cNvSpPr/>
            <p:nvPr/>
          </p:nvSpPr>
          <p:spPr>
            <a:xfrm>
              <a:off x="9742923"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a:p>
          </p:txBody>
        </p:sp>
        <p:sp>
          <p:nvSpPr>
            <p:cNvPr id="31" name="object 26"/>
            <p:cNvSpPr/>
            <p:nvPr/>
          </p:nvSpPr>
          <p:spPr>
            <a:xfrm>
              <a:off x="9570963" y="3993163"/>
              <a:ext cx="258445" cy="0"/>
            </a:xfrm>
            <a:custGeom>
              <a:avLst/>
              <a:gdLst/>
              <a:ahLst/>
              <a:cxnLst/>
              <a:rect l="l" t="t" r="r" b="b"/>
              <a:pathLst>
                <a:path w="258445">
                  <a:moveTo>
                    <a:pt x="258152" y="0"/>
                  </a:moveTo>
                  <a:lnTo>
                    <a:pt x="0" y="0"/>
                  </a:lnTo>
                </a:path>
              </a:pathLst>
            </a:custGeom>
            <a:ln w="12700">
              <a:solidFill>
                <a:srgbClr val="FFFFFF"/>
              </a:solidFill>
            </a:ln>
          </p:spPr>
          <p:txBody>
            <a:bodyPr wrap="square" lIns="0" tIns="0" rIns="0" bIns="0" rtlCol="0"/>
            <a:lstStyle/>
            <a:p>
              <a:endParaRPr/>
            </a:p>
          </p:txBody>
        </p:sp>
        <p:sp>
          <p:nvSpPr>
            <p:cNvPr id="32" name="object 27"/>
            <p:cNvSpPr/>
            <p:nvPr/>
          </p:nvSpPr>
          <p:spPr>
            <a:xfrm>
              <a:off x="9566329" y="4078931"/>
              <a:ext cx="267970" cy="0"/>
            </a:xfrm>
            <a:custGeom>
              <a:avLst/>
              <a:gdLst/>
              <a:ahLst/>
              <a:cxnLst/>
              <a:rect l="l" t="t" r="r" b="b"/>
              <a:pathLst>
                <a:path w="267970">
                  <a:moveTo>
                    <a:pt x="267423" y="0"/>
                  </a:moveTo>
                  <a:lnTo>
                    <a:pt x="0" y="0"/>
                  </a:lnTo>
                </a:path>
              </a:pathLst>
            </a:custGeom>
            <a:ln w="12700">
              <a:solidFill>
                <a:srgbClr val="FFFFFF"/>
              </a:solidFill>
            </a:ln>
          </p:spPr>
          <p:txBody>
            <a:bodyPr wrap="square" lIns="0" tIns="0" rIns="0" bIns="0" rtlCol="0"/>
            <a:lstStyle/>
            <a:p>
              <a:endParaRPr/>
            </a:p>
          </p:txBody>
        </p:sp>
        <p:sp>
          <p:nvSpPr>
            <p:cNvPr id="33" name="object 28"/>
            <p:cNvSpPr/>
            <p:nvPr/>
          </p:nvSpPr>
          <p:spPr>
            <a:xfrm>
              <a:off x="9716572" y="4142517"/>
              <a:ext cx="283210" cy="67945"/>
            </a:xfrm>
            <a:custGeom>
              <a:avLst/>
              <a:gdLst/>
              <a:ahLst/>
              <a:cxnLst/>
              <a:rect l="l" t="t" r="r" b="b"/>
              <a:pathLst>
                <a:path w="283209" h="67945">
                  <a:moveTo>
                    <a:pt x="0" y="0"/>
                  </a:moveTo>
                  <a:lnTo>
                    <a:pt x="9017" y="67665"/>
                  </a:lnTo>
                  <a:lnTo>
                    <a:pt x="273583" y="67665"/>
                  </a:lnTo>
                  <a:lnTo>
                    <a:pt x="282600" y="0"/>
                  </a:lnTo>
                </a:path>
              </a:pathLst>
            </a:custGeom>
            <a:ln w="12699">
              <a:solidFill>
                <a:srgbClr val="FFFFFF"/>
              </a:solidFill>
            </a:ln>
          </p:spPr>
          <p:txBody>
            <a:bodyPr wrap="square" lIns="0" tIns="0" rIns="0" bIns="0" rtlCol="0"/>
            <a:lstStyle/>
            <a:p>
              <a:endParaRPr/>
            </a:p>
          </p:txBody>
        </p:sp>
        <p:sp>
          <p:nvSpPr>
            <p:cNvPr id="34" name="object 29"/>
            <p:cNvSpPr/>
            <p:nvPr/>
          </p:nvSpPr>
          <p:spPr>
            <a:xfrm>
              <a:off x="10032245" y="4142517"/>
              <a:ext cx="1027430" cy="67945"/>
            </a:xfrm>
            <a:custGeom>
              <a:avLst/>
              <a:gdLst/>
              <a:ahLst/>
              <a:cxnLst/>
              <a:rect l="l" t="t" r="r" b="b"/>
              <a:pathLst>
                <a:path w="1027429" h="67945">
                  <a:moveTo>
                    <a:pt x="0" y="0"/>
                  </a:moveTo>
                  <a:lnTo>
                    <a:pt x="9017" y="67576"/>
                  </a:lnTo>
                  <a:lnTo>
                    <a:pt x="1027404" y="67589"/>
                  </a:lnTo>
                </a:path>
              </a:pathLst>
            </a:custGeom>
            <a:ln w="12700">
              <a:solidFill>
                <a:srgbClr val="FFFFFF"/>
              </a:solidFill>
            </a:ln>
          </p:spPr>
          <p:txBody>
            <a:bodyPr wrap="square" lIns="0" tIns="0" rIns="0" bIns="0" rtlCol="0"/>
            <a:lstStyle/>
            <a:p>
              <a:endParaRPr/>
            </a:p>
          </p:txBody>
        </p:sp>
        <p:sp>
          <p:nvSpPr>
            <p:cNvPr id="35" name="object 30"/>
            <p:cNvSpPr/>
            <p:nvPr/>
          </p:nvSpPr>
          <p:spPr>
            <a:xfrm>
              <a:off x="9901569" y="3968197"/>
              <a:ext cx="228295" cy="18067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31"/>
            <p:cNvSpPr/>
            <p:nvPr/>
          </p:nvSpPr>
          <p:spPr>
            <a:xfrm>
              <a:off x="9563941" y="3929576"/>
              <a:ext cx="272415" cy="213360"/>
            </a:xfrm>
            <a:custGeom>
              <a:avLst/>
              <a:gdLst/>
              <a:ahLst/>
              <a:cxnLst/>
              <a:rect l="l" t="t" r="r" b="b"/>
              <a:pathLst>
                <a:path w="272415" h="213360">
                  <a:moveTo>
                    <a:pt x="253987" y="212940"/>
                  </a:moveTo>
                  <a:lnTo>
                    <a:pt x="18211" y="212940"/>
                  </a:lnTo>
                  <a:lnTo>
                    <a:pt x="10872" y="211406"/>
                  </a:lnTo>
                  <a:lnTo>
                    <a:pt x="4972" y="207248"/>
                  </a:lnTo>
                  <a:lnTo>
                    <a:pt x="1138" y="201132"/>
                  </a:lnTo>
                  <a:lnTo>
                    <a:pt x="0" y="193725"/>
                  </a:lnTo>
                  <a:lnTo>
                    <a:pt x="9474" y="17259"/>
                  </a:lnTo>
                  <a:lnTo>
                    <a:pt x="9994" y="7581"/>
                  </a:lnTo>
                  <a:lnTo>
                    <a:pt x="17995" y="0"/>
                  </a:lnTo>
                  <a:lnTo>
                    <a:pt x="27686" y="0"/>
                  </a:lnTo>
                  <a:lnTo>
                    <a:pt x="244513" y="0"/>
                  </a:lnTo>
                  <a:lnTo>
                    <a:pt x="254203" y="0"/>
                  </a:lnTo>
                  <a:lnTo>
                    <a:pt x="262204" y="7581"/>
                  </a:lnTo>
                  <a:lnTo>
                    <a:pt x="262712" y="17259"/>
                  </a:lnTo>
                  <a:lnTo>
                    <a:pt x="272199" y="193725"/>
                  </a:lnTo>
                  <a:lnTo>
                    <a:pt x="271059" y="201132"/>
                  </a:lnTo>
                  <a:lnTo>
                    <a:pt x="267222" y="207248"/>
                  </a:lnTo>
                  <a:lnTo>
                    <a:pt x="261320" y="211406"/>
                  </a:lnTo>
                  <a:lnTo>
                    <a:pt x="253987" y="212940"/>
                  </a:lnTo>
                  <a:close/>
                </a:path>
              </a:pathLst>
            </a:custGeom>
            <a:ln w="12700">
              <a:solidFill>
                <a:srgbClr val="FFFFFF"/>
              </a:solidFill>
            </a:ln>
          </p:spPr>
          <p:txBody>
            <a:bodyPr wrap="square" lIns="0" tIns="0" rIns="0" bIns="0" rtlCol="0"/>
            <a:lstStyle/>
            <a:p>
              <a:endParaRPr/>
            </a:p>
          </p:txBody>
        </p:sp>
        <p:sp>
          <p:nvSpPr>
            <p:cNvPr id="37" name="object 32"/>
            <p:cNvSpPr/>
            <p:nvPr/>
          </p:nvSpPr>
          <p:spPr>
            <a:xfrm>
              <a:off x="9288260" y="3968197"/>
              <a:ext cx="228295" cy="18067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8" name="object 33"/>
            <p:cNvSpPr/>
            <p:nvPr/>
          </p:nvSpPr>
          <p:spPr>
            <a:xfrm>
              <a:off x="9387410" y="3184947"/>
              <a:ext cx="582295" cy="0"/>
            </a:xfrm>
            <a:custGeom>
              <a:avLst/>
              <a:gdLst/>
              <a:ahLst/>
              <a:cxnLst/>
              <a:rect l="l" t="t" r="r" b="b"/>
              <a:pathLst>
                <a:path w="582295">
                  <a:moveTo>
                    <a:pt x="581926" y="0"/>
                  </a:moveTo>
                  <a:lnTo>
                    <a:pt x="0" y="0"/>
                  </a:lnTo>
                </a:path>
              </a:pathLst>
            </a:custGeom>
            <a:ln w="12700">
              <a:solidFill>
                <a:srgbClr val="FFFFFF"/>
              </a:solidFill>
            </a:ln>
          </p:spPr>
          <p:txBody>
            <a:bodyPr wrap="square" lIns="0" tIns="0" rIns="0" bIns="0" rtlCol="0"/>
            <a:lstStyle/>
            <a:p>
              <a:endParaRPr/>
            </a:p>
          </p:txBody>
        </p:sp>
        <p:sp>
          <p:nvSpPr>
            <p:cNvPr id="39" name="object 34"/>
            <p:cNvSpPr/>
            <p:nvPr/>
          </p:nvSpPr>
          <p:spPr>
            <a:xfrm>
              <a:off x="10381949" y="3184947"/>
              <a:ext cx="1804670" cy="0"/>
            </a:xfrm>
            <a:custGeom>
              <a:avLst/>
              <a:gdLst/>
              <a:ahLst/>
              <a:cxnLst/>
              <a:rect l="l" t="t" r="r" b="b"/>
              <a:pathLst>
                <a:path w="1804670">
                  <a:moveTo>
                    <a:pt x="0" y="0"/>
                  </a:moveTo>
                  <a:lnTo>
                    <a:pt x="1804056" y="0"/>
                  </a:lnTo>
                </a:path>
              </a:pathLst>
            </a:custGeom>
            <a:ln w="12700">
              <a:solidFill>
                <a:srgbClr val="FFFFFF"/>
              </a:solidFill>
            </a:ln>
          </p:spPr>
          <p:txBody>
            <a:bodyPr wrap="square" lIns="0" tIns="0" rIns="0" bIns="0" rtlCol="0"/>
            <a:lstStyle/>
            <a:p>
              <a:endParaRPr/>
            </a:p>
          </p:txBody>
        </p:sp>
        <p:sp>
          <p:nvSpPr>
            <p:cNvPr id="40" name="object 35"/>
            <p:cNvSpPr/>
            <p:nvPr/>
          </p:nvSpPr>
          <p:spPr>
            <a:xfrm>
              <a:off x="8954610" y="2747487"/>
              <a:ext cx="623570" cy="74295"/>
            </a:xfrm>
            <a:custGeom>
              <a:avLst/>
              <a:gdLst/>
              <a:ahLst/>
              <a:cxnLst/>
              <a:rect l="l" t="t" r="r" b="b"/>
              <a:pathLst>
                <a:path w="623570" h="74294">
                  <a:moveTo>
                    <a:pt x="365556" y="0"/>
                  </a:moveTo>
                  <a:lnTo>
                    <a:pt x="256997" y="0"/>
                  </a:lnTo>
                  <a:lnTo>
                    <a:pt x="0" y="74091"/>
                  </a:lnTo>
                  <a:lnTo>
                    <a:pt x="245465" y="74091"/>
                  </a:lnTo>
                  <a:lnTo>
                    <a:pt x="623011" y="74091"/>
                  </a:lnTo>
                  <a:lnTo>
                    <a:pt x="365556" y="0"/>
                  </a:lnTo>
                  <a:close/>
                </a:path>
              </a:pathLst>
            </a:custGeom>
            <a:ln w="12700">
              <a:solidFill>
                <a:srgbClr val="FFFFFF"/>
              </a:solidFill>
            </a:ln>
          </p:spPr>
          <p:txBody>
            <a:bodyPr wrap="square" lIns="0" tIns="0" rIns="0" bIns="0" rtlCol="0"/>
            <a:lstStyle/>
            <a:p>
              <a:endParaRPr/>
            </a:p>
          </p:txBody>
        </p:sp>
        <p:sp>
          <p:nvSpPr>
            <p:cNvPr id="41" name="object 36"/>
            <p:cNvSpPr/>
            <p:nvPr/>
          </p:nvSpPr>
          <p:spPr>
            <a:xfrm>
              <a:off x="9091414" y="2567998"/>
              <a:ext cx="349885" cy="69850"/>
            </a:xfrm>
            <a:custGeom>
              <a:avLst/>
              <a:gdLst/>
              <a:ahLst/>
              <a:cxnLst/>
              <a:rect l="l" t="t" r="r" b="b"/>
              <a:pathLst>
                <a:path w="349884" h="69850">
                  <a:moveTo>
                    <a:pt x="201307" y="0"/>
                  </a:moveTo>
                  <a:lnTo>
                    <a:pt x="147510" y="0"/>
                  </a:lnTo>
                  <a:lnTo>
                    <a:pt x="0" y="69659"/>
                  </a:lnTo>
                  <a:lnTo>
                    <a:pt x="349326" y="69659"/>
                  </a:lnTo>
                  <a:lnTo>
                    <a:pt x="201307" y="0"/>
                  </a:lnTo>
                  <a:close/>
                </a:path>
              </a:pathLst>
            </a:custGeom>
            <a:ln w="12700">
              <a:solidFill>
                <a:srgbClr val="FFFFFF"/>
              </a:solidFill>
            </a:ln>
          </p:spPr>
          <p:txBody>
            <a:bodyPr wrap="square" lIns="0" tIns="0" rIns="0" bIns="0" rtlCol="0"/>
            <a:lstStyle/>
            <a:p>
              <a:endParaRPr/>
            </a:p>
          </p:txBody>
        </p:sp>
        <p:sp>
          <p:nvSpPr>
            <p:cNvPr id="42" name="object 37"/>
            <p:cNvSpPr/>
            <p:nvPr/>
          </p:nvSpPr>
          <p:spPr>
            <a:xfrm>
              <a:off x="9156090" y="2392807"/>
              <a:ext cx="220345" cy="791845"/>
            </a:xfrm>
            <a:custGeom>
              <a:avLst/>
              <a:gdLst/>
              <a:ahLst/>
              <a:cxnLst/>
              <a:rect l="l" t="t" r="r" b="b"/>
              <a:pathLst>
                <a:path w="220345" h="791844">
                  <a:moveTo>
                    <a:pt x="50380" y="427723"/>
                  </a:moveTo>
                  <a:lnTo>
                    <a:pt x="220065" y="791464"/>
                  </a:lnTo>
                  <a:lnTo>
                    <a:pt x="109639" y="0"/>
                  </a:lnTo>
                  <a:lnTo>
                    <a:pt x="0" y="791464"/>
                  </a:lnTo>
                  <a:lnTo>
                    <a:pt x="169468" y="428777"/>
                  </a:lnTo>
                </a:path>
              </a:pathLst>
            </a:custGeom>
            <a:ln w="12699">
              <a:solidFill>
                <a:srgbClr val="FFFFFF"/>
              </a:solidFill>
            </a:ln>
          </p:spPr>
          <p:txBody>
            <a:bodyPr wrap="square" lIns="0" tIns="0" rIns="0" bIns="0" rtlCol="0"/>
            <a:lstStyle/>
            <a:p>
              <a:endParaRPr/>
            </a:p>
          </p:txBody>
        </p:sp>
        <p:sp>
          <p:nvSpPr>
            <p:cNvPr id="43" name="object 38"/>
            <p:cNvSpPr/>
            <p:nvPr/>
          </p:nvSpPr>
          <p:spPr>
            <a:xfrm>
              <a:off x="10625856" y="4209251"/>
              <a:ext cx="1013460" cy="977900"/>
            </a:xfrm>
            <a:custGeom>
              <a:avLst/>
              <a:gdLst/>
              <a:ahLst/>
              <a:cxnLst/>
              <a:rect l="l" t="t" r="r" b="b"/>
              <a:pathLst>
                <a:path w="1013459" h="977900">
                  <a:moveTo>
                    <a:pt x="0" y="977328"/>
                  </a:moveTo>
                  <a:lnTo>
                    <a:pt x="524687" y="977328"/>
                  </a:lnTo>
                  <a:lnTo>
                    <a:pt x="571748" y="975091"/>
                  </a:lnTo>
                  <a:lnTo>
                    <a:pt x="617543" y="968517"/>
                  </a:lnTo>
                  <a:lnTo>
                    <a:pt x="661867" y="957810"/>
                  </a:lnTo>
                  <a:lnTo>
                    <a:pt x="704517" y="943175"/>
                  </a:lnTo>
                  <a:lnTo>
                    <a:pt x="745287" y="924817"/>
                  </a:lnTo>
                  <a:lnTo>
                    <a:pt x="783972" y="902941"/>
                  </a:lnTo>
                  <a:lnTo>
                    <a:pt x="820367" y="877751"/>
                  </a:lnTo>
                  <a:lnTo>
                    <a:pt x="854268" y="849453"/>
                  </a:lnTo>
                  <a:lnTo>
                    <a:pt x="885470" y="818251"/>
                  </a:lnTo>
                  <a:lnTo>
                    <a:pt x="913768" y="784350"/>
                  </a:lnTo>
                  <a:lnTo>
                    <a:pt x="938958" y="747954"/>
                  </a:lnTo>
                  <a:lnTo>
                    <a:pt x="960834" y="709269"/>
                  </a:lnTo>
                  <a:lnTo>
                    <a:pt x="979192" y="668500"/>
                  </a:lnTo>
                  <a:lnTo>
                    <a:pt x="993827" y="625850"/>
                  </a:lnTo>
                  <a:lnTo>
                    <a:pt x="1004534" y="581526"/>
                  </a:lnTo>
                  <a:lnTo>
                    <a:pt x="1011108" y="535731"/>
                  </a:lnTo>
                  <a:lnTo>
                    <a:pt x="1013345" y="488670"/>
                  </a:lnTo>
                  <a:lnTo>
                    <a:pt x="1011108" y="441607"/>
                  </a:lnTo>
                  <a:lnTo>
                    <a:pt x="1004534" y="395811"/>
                  </a:lnTo>
                  <a:lnTo>
                    <a:pt x="993827" y="351484"/>
                  </a:lnTo>
                  <a:lnTo>
                    <a:pt x="979192" y="308833"/>
                  </a:lnTo>
                  <a:lnTo>
                    <a:pt x="960834" y="268063"/>
                  </a:lnTo>
                  <a:lnTo>
                    <a:pt x="938958" y="229377"/>
                  </a:lnTo>
                  <a:lnTo>
                    <a:pt x="913768" y="192980"/>
                  </a:lnTo>
                  <a:lnTo>
                    <a:pt x="885470" y="159078"/>
                  </a:lnTo>
                  <a:lnTo>
                    <a:pt x="854268" y="127876"/>
                  </a:lnTo>
                  <a:lnTo>
                    <a:pt x="820367" y="99577"/>
                  </a:lnTo>
                  <a:lnTo>
                    <a:pt x="783972" y="74387"/>
                  </a:lnTo>
                  <a:lnTo>
                    <a:pt x="745287" y="52511"/>
                  </a:lnTo>
                  <a:lnTo>
                    <a:pt x="704517" y="34153"/>
                  </a:lnTo>
                  <a:lnTo>
                    <a:pt x="661867" y="19518"/>
                  </a:lnTo>
                  <a:lnTo>
                    <a:pt x="617543" y="8811"/>
                  </a:lnTo>
                  <a:lnTo>
                    <a:pt x="571748" y="2236"/>
                  </a:lnTo>
                  <a:lnTo>
                    <a:pt x="524687" y="0"/>
                  </a:lnTo>
                  <a:lnTo>
                    <a:pt x="445071" y="0"/>
                  </a:lnTo>
                </a:path>
              </a:pathLst>
            </a:custGeom>
            <a:ln w="12700">
              <a:solidFill>
                <a:srgbClr val="FFFFFF"/>
              </a:solidFill>
            </a:ln>
          </p:spPr>
          <p:txBody>
            <a:bodyPr wrap="square" lIns="0" tIns="0" rIns="0" bIns="0" rtlCol="0"/>
            <a:lstStyle/>
            <a:p>
              <a:endParaRPr/>
            </a:p>
          </p:txBody>
        </p:sp>
        <p:sp>
          <p:nvSpPr>
            <p:cNvPr id="44" name="object 39"/>
            <p:cNvSpPr/>
            <p:nvPr/>
          </p:nvSpPr>
          <p:spPr>
            <a:xfrm>
              <a:off x="7809947"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a:p>
          </p:txBody>
        </p:sp>
        <p:sp>
          <p:nvSpPr>
            <p:cNvPr id="45" name="object 40"/>
            <p:cNvSpPr/>
            <p:nvPr/>
          </p:nvSpPr>
          <p:spPr>
            <a:xfrm>
              <a:off x="784530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a:p>
          </p:txBody>
        </p:sp>
        <p:sp>
          <p:nvSpPr>
            <p:cNvPr id="46" name="object 41"/>
            <p:cNvSpPr/>
            <p:nvPr/>
          </p:nvSpPr>
          <p:spPr>
            <a:xfrm>
              <a:off x="8748591"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a:p>
          </p:txBody>
        </p:sp>
        <p:sp>
          <p:nvSpPr>
            <p:cNvPr id="47" name="object 42"/>
            <p:cNvSpPr/>
            <p:nvPr/>
          </p:nvSpPr>
          <p:spPr>
            <a:xfrm>
              <a:off x="838737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a:p>
          </p:txBody>
        </p:sp>
        <p:sp>
          <p:nvSpPr>
            <p:cNvPr id="48" name="object 43"/>
            <p:cNvSpPr/>
            <p:nvPr/>
          </p:nvSpPr>
          <p:spPr>
            <a:xfrm>
              <a:off x="8352018"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a:p>
          </p:txBody>
        </p:sp>
        <p:sp>
          <p:nvSpPr>
            <p:cNvPr id="49" name="object 44"/>
            <p:cNvSpPr/>
            <p:nvPr/>
          </p:nvSpPr>
          <p:spPr>
            <a:xfrm>
              <a:off x="8713230"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a:p>
          </p:txBody>
        </p:sp>
        <p:sp>
          <p:nvSpPr>
            <p:cNvPr id="50" name="object 45"/>
            <p:cNvSpPr/>
            <p:nvPr/>
          </p:nvSpPr>
          <p:spPr>
            <a:xfrm>
              <a:off x="9627395" y="4896181"/>
              <a:ext cx="59690" cy="54610"/>
            </a:xfrm>
            <a:custGeom>
              <a:avLst/>
              <a:gdLst/>
              <a:ahLst/>
              <a:cxnLst/>
              <a:rect l="l" t="t" r="r" b="b"/>
              <a:pathLst>
                <a:path w="59690" h="54610">
                  <a:moveTo>
                    <a:pt x="59220" y="0"/>
                  </a:moveTo>
                  <a:lnTo>
                    <a:pt x="0" y="54609"/>
                  </a:lnTo>
                </a:path>
              </a:pathLst>
            </a:custGeom>
            <a:ln w="12699">
              <a:solidFill>
                <a:srgbClr val="FFFFFF"/>
              </a:solidFill>
            </a:ln>
          </p:spPr>
          <p:txBody>
            <a:bodyPr wrap="square" lIns="0" tIns="0" rIns="0" bIns="0" rtlCol="0"/>
            <a:lstStyle/>
            <a:p>
              <a:endParaRPr/>
            </a:p>
          </p:txBody>
        </p:sp>
        <p:sp>
          <p:nvSpPr>
            <p:cNvPr id="51" name="object 46"/>
            <p:cNvSpPr/>
            <p:nvPr/>
          </p:nvSpPr>
          <p:spPr>
            <a:xfrm>
              <a:off x="9898667" y="4956500"/>
              <a:ext cx="40005" cy="34290"/>
            </a:xfrm>
            <a:custGeom>
              <a:avLst/>
              <a:gdLst/>
              <a:ahLst/>
              <a:cxnLst/>
              <a:rect l="l" t="t" r="r" b="b"/>
              <a:pathLst>
                <a:path w="40004" h="34289">
                  <a:moveTo>
                    <a:pt x="39865" y="0"/>
                  </a:moveTo>
                  <a:lnTo>
                    <a:pt x="0" y="34036"/>
                  </a:lnTo>
                </a:path>
              </a:pathLst>
            </a:custGeom>
            <a:ln w="12700">
              <a:solidFill>
                <a:srgbClr val="FFFFFF"/>
              </a:solidFill>
            </a:ln>
          </p:spPr>
          <p:txBody>
            <a:bodyPr wrap="square" lIns="0" tIns="0" rIns="0" bIns="0" rtlCol="0"/>
            <a:lstStyle/>
            <a:p>
              <a:endParaRPr/>
            </a:p>
          </p:txBody>
        </p:sp>
        <p:sp>
          <p:nvSpPr>
            <p:cNvPr id="52" name="object 47"/>
            <p:cNvSpPr/>
            <p:nvPr/>
          </p:nvSpPr>
          <p:spPr>
            <a:xfrm>
              <a:off x="9523036" y="4645991"/>
              <a:ext cx="240665" cy="365125"/>
            </a:xfrm>
            <a:custGeom>
              <a:avLst/>
              <a:gdLst/>
              <a:ahLst/>
              <a:cxnLst/>
              <a:rect l="l" t="t" r="r" b="b"/>
              <a:pathLst>
                <a:path w="240665" h="365125">
                  <a:moveTo>
                    <a:pt x="153975" y="0"/>
                  </a:moveTo>
                  <a:lnTo>
                    <a:pt x="208468" y="60241"/>
                  </a:lnTo>
                  <a:lnTo>
                    <a:pt x="234871" y="102601"/>
                  </a:lnTo>
                  <a:lnTo>
                    <a:pt x="240601" y="147130"/>
                  </a:lnTo>
                  <a:lnTo>
                    <a:pt x="233071" y="213880"/>
                  </a:lnTo>
                  <a:lnTo>
                    <a:pt x="204659" y="285046"/>
                  </a:lnTo>
                  <a:lnTo>
                    <a:pt x="157346" y="331704"/>
                  </a:lnTo>
                  <a:lnTo>
                    <a:pt x="112954" y="357227"/>
                  </a:lnTo>
                  <a:lnTo>
                    <a:pt x="93308" y="364985"/>
                  </a:lnTo>
                  <a:lnTo>
                    <a:pt x="36125" y="334526"/>
                  </a:lnTo>
                  <a:lnTo>
                    <a:pt x="7802" y="310056"/>
                  </a:lnTo>
                  <a:lnTo>
                    <a:pt x="0" y="278687"/>
                  </a:lnTo>
                  <a:lnTo>
                    <a:pt x="4382" y="227533"/>
                  </a:lnTo>
                  <a:lnTo>
                    <a:pt x="18988" y="181926"/>
                  </a:lnTo>
                  <a:lnTo>
                    <a:pt x="47520" y="135429"/>
                  </a:lnTo>
                  <a:lnTo>
                    <a:pt x="82632" y="91016"/>
                  </a:lnTo>
                  <a:lnTo>
                    <a:pt x="116976" y="51657"/>
                  </a:lnTo>
                  <a:lnTo>
                    <a:pt x="143206" y="20328"/>
                  </a:lnTo>
                  <a:lnTo>
                    <a:pt x="153975" y="0"/>
                  </a:lnTo>
                  <a:close/>
                </a:path>
              </a:pathLst>
            </a:custGeom>
            <a:ln w="12700">
              <a:solidFill>
                <a:srgbClr val="FFFFFF"/>
              </a:solidFill>
            </a:ln>
          </p:spPr>
          <p:txBody>
            <a:bodyPr wrap="square" lIns="0" tIns="0" rIns="0" bIns="0" rtlCol="0"/>
            <a:lstStyle/>
            <a:p>
              <a:endParaRPr/>
            </a:p>
          </p:txBody>
        </p:sp>
        <p:sp>
          <p:nvSpPr>
            <p:cNvPr id="53" name="object 48"/>
            <p:cNvSpPr/>
            <p:nvPr/>
          </p:nvSpPr>
          <p:spPr>
            <a:xfrm>
              <a:off x="9616343" y="4849474"/>
              <a:ext cx="29845" cy="337185"/>
            </a:xfrm>
            <a:custGeom>
              <a:avLst/>
              <a:gdLst/>
              <a:ahLst/>
              <a:cxnLst/>
              <a:rect l="l" t="t" r="r" b="b"/>
              <a:pathLst>
                <a:path w="29845" h="337185">
                  <a:moveTo>
                    <a:pt x="0" y="337045"/>
                  </a:moveTo>
                  <a:lnTo>
                    <a:pt x="0" y="161505"/>
                  </a:lnTo>
                  <a:lnTo>
                    <a:pt x="29641" y="0"/>
                  </a:lnTo>
                </a:path>
              </a:pathLst>
            </a:custGeom>
            <a:ln w="12700">
              <a:solidFill>
                <a:srgbClr val="FFFFFF"/>
              </a:solidFill>
            </a:ln>
          </p:spPr>
          <p:txBody>
            <a:bodyPr wrap="square" lIns="0" tIns="0" rIns="0" bIns="0" rtlCol="0"/>
            <a:lstStyle/>
            <a:p>
              <a:endParaRPr/>
            </a:p>
          </p:txBody>
        </p:sp>
        <p:sp>
          <p:nvSpPr>
            <p:cNvPr id="54" name="object 49"/>
            <p:cNvSpPr/>
            <p:nvPr/>
          </p:nvSpPr>
          <p:spPr>
            <a:xfrm>
              <a:off x="9836790" y="4785657"/>
              <a:ext cx="136525" cy="274320"/>
            </a:xfrm>
            <a:custGeom>
              <a:avLst/>
              <a:gdLst/>
              <a:ahLst/>
              <a:cxnLst/>
              <a:rect l="l" t="t" r="r" b="b"/>
              <a:pathLst>
                <a:path w="136525" h="274320">
                  <a:moveTo>
                    <a:pt x="49680" y="274269"/>
                  </a:moveTo>
                  <a:lnTo>
                    <a:pt x="99834" y="246607"/>
                  </a:lnTo>
                  <a:lnTo>
                    <a:pt x="125537" y="224664"/>
                  </a:lnTo>
                  <a:lnTo>
                    <a:pt x="134877" y="196989"/>
                  </a:lnTo>
                  <a:lnTo>
                    <a:pt x="135939" y="152133"/>
                  </a:lnTo>
                  <a:lnTo>
                    <a:pt x="130376" y="98932"/>
                  </a:lnTo>
                  <a:lnTo>
                    <a:pt x="117657" y="54859"/>
                  </a:lnTo>
                  <a:lnTo>
                    <a:pt x="102567" y="21390"/>
                  </a:lnTo>
                  <a:lnTo>
                    <a:pt x="89889" y="0"/>
                  </a:lnTo>
                  <a:lnTo>
                    <a:pt x="68153" y="34334"/>
                  </a:lnTo>
                  <a:lnTo>
                    <a:pt x="53879" y="56411"/>
                  </a:lnTo>
                  <a:lnTo>
                    <a:pt x="40741" y="75800"/>
                  </a:lnTo>
                  <a:lnTo>
                    <a:pt x="22413" y="102069"/>
                  </a:lnTo>
                  <a:lnTo>
                    <a:pt x="3951" y="140963"/>
                  </a:lnTo>
                  <a:lnTo>
                    <a:pt x="0" y="185073"/>
                  </a:lnTo>
                  <a:lnTo>
                    <a:pt x="14071" y="230732"/>
                  </a:lnTo>
                  <a:lnTo>
                    <a:pt x="49680" y="274269"/>
                  </a:lnTo>
                  <a:close/>
                </a:path>
              </a:pathLst>
            </a:custGeom>
            <a:ln w="12700">
              <a:solidFill>
                <a:srgbClr val="FFFFFF"/>
              </a:solidFill>
            </a:ln>
          </p:spPr>
          <p:txBody>
            <a:bodyPr wrap="square" lIns="0" tIns="0" rIns="0" bIns="0" rtlCol="0"/>
            <a:lstStyle/>
            <a:p>
              <a:endParaRPr/>
            </a:p>
          </p:txBody>
        </p:sp>
        <p:sp>
          <p:nvSpPr>
            <p:cNvPr id="55" name="object 50"/>
            <p:cNvSpPr/>
            <p:nvPr/>
          </p:nvSpPr>
          <p:spPr>
            <a:xfrm>
              <a:off x="9886472" y="4932061"/>
              <a:ext cx="22860" cy="254635"/>
            </a:xfrm>
            <a:custGeom>
              <a:avLst/>
              <a:gdLst/>
              <a:ahLst/>
              <a:cxnLst/>
              <a:rect l="l" t="t" r="r" b="b"/>
              <a:pathLst>
                <a:path w="22859" h="254635">
                  <a:moveTo>
                    <a:pt x="22478" y="0"/>
                  </a:moveTo>
                  <a:lnTo>
                    <a:pt x="0" y="127863"/>
                  </a:lnTo>
                  <a:lnTo>
                    <a:pt x="0" y="254457"/>
                  </a:lnTo>
                </a:path>
              </a:pathLst>
            </a:custGeom>
            <a:ln w="12700">
              <a:solidFill>
                <a:srgbClr val="FFFFFF"/>
              </a:solidFill>
            </a:ln>
          </p:spPr>
          <p:txBody>
            <a:bodyPr wrap="square" lIns="0" tIns="0" rIns="0" bIns="0" rtlCol="0"/>
            <a:lstStyle/>
            <a:p>
              <a:endParaRPr/>
            </a:p>
          </p:txBody>
        </p:sp>
        <p:sp>
          <p:nvSpPr>
            <p:cNvPr id="56" name="object 51"/>
            <p:cNvSpPr/>
            <p:nvPr/>
          </p:nvSpPr>
          <p:spPr>
            <a:xfrm>
              <a:off x="8599909" y="4631048"/>
              <a:ext cx="251998" cy="23371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2"/>
            <p:cNvSpPr/>
            <p:nvPr/>
          </p:nvSpPr>
          <p:spPr>
            <a:xfrm>
              <a:off x="8238697" y="4631048"/>
              <a:ext cx="251999" cy="23371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3"/>
            <p:cNvSpPr/>
            <p:nvPr/>
          </p:nvSpPr>
          <p:spPr>
            <a:xfrm>
              <a:off x="7696627" y="4631048"/>
              <a:ext cx="176850" cy="19216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4"/>
            <p:cNvSpPr/>
            <p:nvPr/>
          </p:nvSpPr>
          <p:spPr>
            <a:xfrm>
              <a:off x="7227167" y="5140090"/>
              <a:ext cx="1863089" cy="47625"/>
            </a:xfrm>
            <a:custGeom>
              <a:avLst/>
              <a:gdLst/>
              <a:ahLst/>
              <a:cxnLst/>
              <a:rect l="l" t="t" r="r" b="b"/>
              <a:pathLst>
                <a:path w="1863090" h="47625">
                  <a:moveTo>
                    <a:pt x="1862823" y="12534"/>
                  </a:moveTo>
                  <a:lnTo>
                    <a:pt x="1851239" y="23826"/>
                  </a:lnTo>
                  <a:lnTo>
                    <a:pt x="1839599" y="35059"/>
                  </a:lnTo>
                  <a:lnTo>
                    <a:pt x="1825452" y="43676"/>
                  </a:lnTo>
                  <a:lnTo>
                    <a:pt x="1806346" y="47117"/>
                  </a:lnTo>
                  <a:lnTo>
                    <a:pt x="1779547" y="39754"/>
                  </a:lnTo>
                  <a:lnTo>
                    <a:pt x="1761210" y="23558"/>
                  </a:lnTo>
                  <a:lnTo>
                    <a:pt x="1742874" y="7362"/>
                  </a:lnTo>
                  <a:lnTo>
                    <a:pt x="1716074" y="0"/>
                  </a:lnTo>
                  <a:lnTo>
                    <a:pt x="1689275" y="7362"/>
                  </a:lnTo>
                  <a:lnTo>
                    <a:pt x="1670937" y="23558"/>
                  </a:lnTo>
                  <a:lnTo>
                    <a:pt x="1652597" y="39754"/>
                  </a:lnTo>
                  <a:lnTo>
                    <a:pt x="1625790" y="47117"/>
                  </a:lnTo>
                  <a:lnTo>
                    <a:pt x="1598991" y="39754"/>
                  </a:lnTo>
                  <a:lnTo>
                    <a:pt x="1580654" y="23558"/>
                  </a:lnTo>
                  <a:lnTo>
                    <a:pt x="1562318" y="7362"/>
                  </a:lnTo>
                  <a:lnTo>
                    <a:pt x="1535518" y="0"/>
                  </a:lnTo>
                  <a:lnTo>
                    <a:pt x="1508711" y="7362"/>
                  </a:lnTo>
                  <a:lnTo>
                    <a:pt x="1490370" y="23558"/>
                  </a:lnTo>
                  <a:lnTo>
                    <a:pt x="1472028" y="39754"/>
                  </a:lnTo>
                  <a:lnTo>
                    <a:pt x="1445221" y="47117"/>
                  </a:lnTo>
                  <a:lnTo>
                    <a:pt x="1418415" y="39754"/>
                  </a:lnTo>
                  <a:lnTo>
                    <a:pt x="1400074" y="23558"/>
                  </a:lnTo>
                  <a:lnTo>
                    <a:pt x="1381737" y="7362"/>
                  </a:lnTo>
                  <a:lnTo>
                    <a:pt x="1354937" y="0"/>
                  </a:lnTo>
                  <a:lnTo>
                    <a:pt x="1328130" y="7362"/>
                  </a:lnTo>
                  <a:lnTo>
                    <a:pt x="1309787" y="23558"/>
                  </a:lnTo>
                  <a:lnTo>
                    <a:pt x="1291442" y="39754"/>
                  </a:lnTo>
                  <a:lnTo>
                    <a:pt x="1264627" y="47117"/>
                  </a:lnTo>
                  <a:lnTo>
                    <a:pt x="1237813" y="39754"/>
                  </a:lnTo>
                  <a:lnTo>
                    <a:pt x="1219468" y="23558"/>
                  </a:lnTo>
                  <a:lnTo>
                    <a:pt x="1201125" y="7362"/>
                  </a:lnTo>
                  <a:lnTo>
                    <a:pt x="1174318" y="0"/>
                  </a:lnTo>
                  <a:lnTo>
                    <a:pt x="1147503" y="7362"/>
                  </a:lnTo>
                  <a:lnTo>
                    <a:pt x="1129158" y="23558"/>
                  </a:lnTo>
                  <a:lnTo>
                    <a:pt x="1110815" y="39754"/>
                  </a:lnTo>
                  <a:lnTo>
                    <a:pt x="1084008" y="47117"/>
                  </a:lnTo>
                  <a:lnTo>
                    <a:pt x="1057194" y="39754"/>
                  </a:lnTo>
                  <a:lnTo>
                    <a:pt x="1038848" y="23558"/>
                  </a:lnTo>
                  <a:lnTo>
                    <a:pt x="1020505" y="7362"/>
                  </a:lnTo>
                  <a:lnTo>
                    <a:pt x="993698" y="0"/>
                  </a:lnTo>
                  <a:lnTo>
                    <a:pt x="966884" y="7362"/>
                  </a:lnTo>
                  <a:lnTo>
                    <a:pt x="948537" y="23558"/>
                  </a:lnTo>
                  <a:lnTo>
                    <a:pt x="930190" y="39754"/>
                  </a:lnTo>
                  <a:lnTo>
                    <a:pt x="903376" y="47117"/>
                  </a:lnTo>
                  <a:lnTo>
                    <a:pt x="876561" y="39754"/>
                  </a:lnTo>
                  <a:lnTo>
                    <a:pt x="858215" y="23558"/>
                  </a:lnTo>
                  <a:lnTo>
                    <a:pt x="839868" y="7362"/>
                  </a:lnTo>
                  <a:lnTo>
                    <a:pt x="813053" y="0"/>
                  </a:lnTo>
                  <a:lnTo>
                    <a:pt x="786239" y="7362"/>
                  </a:lnTo>
                  <a:lnTo>
                    <a:pt x="767892" y="23558"/>
                  </a:lnTo>
                  <a:lnTo>
                    <a:pt x="749546" y="39754"/>
                  </a:lnTo>
                  <a:lnTo>
                    <a:pt x="722731" y="47117"/>
                  </a:lnTo>
                  <a:lnTo>
                    <a:pt x="695917" y="39754"/>
                  </a:lnTo>
                  <a:lnTo>
                    <a:pt x="677570" y="23558"/>
                  </a:lnTo>
                  <a:lnTo>
                    <a:pt x="659223" y="7362"/>
                  </a:lnTo>
                  <a:lnTo>
                    <a:pt x="632409" y="0"/>
                  </a:lnTo>
                  <a:lnTo>
                    <a:pt x="605602" y="7362"/>
                  </a:lnTo>
                  <a:lnTo>
                    <a:pt x="587259" y="23558"/>
                  </a:lnTo>
                  <a:lnTo>
                    <a:pt x="568913" y="39754"/>
                  </a:lnTo>
                  <a:lnTo>
                    <a:pt x="542099" y="47117"/>
                  </a:lnTo>
                  <a:lnTo>
                    <a:pt x="515292" y="39754"/>
                  </a:lnTo>
                  <a:lnTo>
                    <a:pt x="496950" y="23558"/>
                  </a:lnTo>
                  <a:lnTo>
                    <a:pt x="478609" y="7362"/>
                  </a:lnTo>
                  <a:lnTo>
                    <a:pt x="451802" y="0"/>
                  </a:lnTo>
                  <a:lnTo>
                    <a:pt x="424988" y="7362"/>
                  </a:lnTo>
                  <a:lnTo>
                    <a:pt x="406641" y="23558"/>
                  </a:lnTo>
                  <a:lnTo>
                    <a:pt x="388294" y="39754"/>
                  </a:lnTo>
                  <a:lnTo>
                    <a:pt x="361480" y="47117"/>
                  </a:lnTo>
                  <a:lnTo>
                    <a:pt x="334650" y="39754"/>
                  </a:lnTo>
                  <a:lnTo>
                    <a:pt x="316295" y="23558"/>
                  </a:lnTo>
                  <a:lnTo>
                    <a:pt x="297941" y="7362"/>
                  </a:lnTo>
                  <a:lnTo>
                    <a:pt x="271119" y="0"/>
                  </a:lnTo>
                  <a:lnTo>
                    <a:pt x="244304" y="7362"/>
                  </a:lnTo>
                  <a:lnTo>
                    <a:pt x="225956" y="23558"/>
                  </a:lnTo>
                  <a:lnTo>
                    <a:pt x="207606" y="39754"/>
                  </a:lnTo>
                  <a:lnTo>
                    <a:pt x="180784" y="47117"/>
                  </a:lnTo>
                  <a:lnTo>
                    <a:pt x="153947" y="39754"/>
                  </a:lnTo>
                  <a:lnTo>
                    <a:pt x="135586" y="23558"/>
                  </a:lnTo>
                  <a:lnTo>
                    <a:pt x="117228" y="7362"/>
                  </a:lnTo>
                  <a:lnTo>
                    <a:pt x="90398" y="0"/>
                  </a:lnTo>
                  <a:lnTo>
                    <a:pt x="63561" y="7362"/>
                  </a:lnTo>
                  <a:lnTo>
                    <a:pt x="45199" y="23558"/>
                  </a:lnTo>
                  <a:lnTo>
                    <a:pt x="26837" y="39754"/>
                  </a:lnTo>
                  <a:lnTo>
                    <a:pt x="0" y="47117"/>
                  </a:lnTo>
                </a:path>
              </a:pathLst>
            </a:custGeom>
            <a:ln w="12700">
              <a:solidFill>
                <a:srgbClr val="FFFFFF"/>
              </a:solidFill>
            </a:ln>
          </p:spPr>
          <p:txBody>
            <a:bodyPr wrap="square" lIns="0" tIns="0" rIns="0" bIns="0" rtlCol="0"/>
            <a:lstStyle/>
            <a:p>
              <a:endParaRPr/>
            </a:p>
          </p:txBody>
        </p:sp>
        <p:sp>
          <p:nvSpPr>
            <p:cNvPr id="60" name="object 55"/>
            <p:cNvSpPr/>
            <p:nvPr/>
          </p:nvSpPr>
          <p:spPr>
            <a:xfrm>
              <a:off x="6804012" y="5284623"/>
              <a:ext cx="1905000" cy="47625"/>
            </a:xfrm>
            <a:custGeom>
              <a:avLst/>
              <a:gdLst/>
              <a:ahLst/>
              <a:cxnLst/>
              <a:rect l="l" t="t" r="r" b="b"/>
              <a:pathLst>
                <a:path w="1905000" h="47625">
                  <a:moveTo>
                    <a:pt x="0" y="19545"/>
                  </a:moveTo>
                  <a:lnTo>
                    <a:pt x="9497" y="29318"/>
                  </a:lnTo>
                  <a:lnTo>
                    <a:pt x="19858" y="38188"/>
                  </a:lnTo>
                  <a:lnTo>
                    <a:pt x="32545" y="44630"/>
                  </a:lnTo>
                  <a:lnTo>
                    <a:pt x="49022" y="47117"/>
                  </a:lnTo>
                  <a:lnTo>
                    <a:pt x="75859" y="39754"/>
                  </a:lnTo>
                  <a:lnTo>
                    <a:pt x="94221" y="23558"/>
                  </a:lnTo>
                  <a:lnTo>
                    <a:pt x="112583" y="7362"/>
                  </a:lnTo>
                  <a:lnTo>
                    <a:pt x="139420" y="0"/>
                  </a:lnTo>
                  <a:lnTo>
                    <a:pt x="166250" y="7362"/>
                  </a:lnTo>
                  <a:lnTo>
                    <a:pt x="184608" y="23558"/>
                  </a:lnTo>
                  <a:lnTo>
                    <a:pt x="202969" y="39754"/>
                  </a:lnTo>
                  <a:lnTo>
                    <a:pt x="229806" y="47117"/>
                  </a:lnTo>
                  <a:lnTo>
                    <a:pt x="256621" y="39754"/>
                  </a:lnTo>
                  <a:lnTo>
                    <a:pt x="274969" y="23558"/>
                  </a:lnTo>
                  <a:lnTo>
                    <a:pt x="293319" y="7362"/>
                  </a:lnTo>
                  <a:lnTo>
                    <a:pt x="320141" y="0"/>
                  </a:lnTo>
                  <a:lnTo>
                    <a:pt x="346963" y="7362"/>
                  </a:lnTo>
                  <a:lnTo>
                    <a:pt x="365317" y="23558"/>
                  </a:lnTo>
                  <a:lnTo>
                    <a:pt x="383672" y="39754"/>
                  </a:lnTo>
                  <a:lnTo>
                    <a:pt x="410502" y="47117"/>
                  </a:lnTo>
                  <a:lnTo>
                    <a:pt x="437316" y="39754"/>
                  </a:lnTo>
                  <a:lnTo>
                    <a:pt x="455663" y="23558"/>
                  </a:lnTo>
                  <a:lnTo>
                    <a:pt x="474010" y="7362"/>
                  </a:lnTo>
                  <a:lnTo>
                    <a:pt x="500824" y="0"/>
                  </a:lnTo>
                  <a:lnTo>
                    <a:pt x="527631" y="7362"/>
                  </a:lnTo>
                  <a:lnTo>
                    <a:pt x="545973" y="23558"/>
                  </a:lnTo>
                  <a:lnTo>
                    <a:pt x="564314" y="39754"/>
                  </a:lnTo>
                  <a:lnTo>
                    <a:pt x="591121" y="47117"/>
                  </a:lnTo>
                  <a:lnTo>
                    <a:pt x="617935" y="39754"/>
                  </a:lnTo>
                  <a:lnTo>
                    <a:pt x="636281" y="23558"/>
                  </a:lnTo>
                  <a:lnTo>
                    <a:pt x="654624" y="7362"/>
                  </a:lnTo>
                  <a:lnTo>
                    <a:pt x="681431" y="0"/>
                  </a:lnTo>
                  <a:lnTo>
                    <a:pt x="708245" y="7362"/>
                  </a:lnTo>
                  <a:lnTo>
                    <a:pt x="726592" y="23558"/>
                  </a:lnTo>
                  <a:lnTo>
                    <a:pt x="744939" y="39754"/>
                  </a:lnTo>
                  <a:lnTo>
                    <a:pt x="771753" y="47117"/>
                  </a:lnTo>
                  <a:lnTo>
                    <a:pt x="798568" y="39754"/>
                  </a:lnTo>
                  <a:lnTo>
                    <a:pt x="816914" y="23558"/>
                  </a:lnTo>
                  <a:lnTo>
                    <a:pt x="835261" y="7362"/>
                  </a:lnTo>
                  <a:lnTo>
                    <a:pt x="862076" y="0"/>
                  </a:lnTo>
                  <a:lnTo>
                    <a:pt x="888890" y="7362"/>
                  </a:lnTo>
                  <a:lnTo>
                    <a:pt x="907237" y="23558"/>
                  </a:lnTo>
                  <a:lnTo>
                    <a:pt x="925583" y="39754"/>
                  </a:lnTo>
                  <a:lnTo>
                    <a:pt x="952398" y="47117"/>
                  </a:lnTo>
                  <a:lnTo>
                    <a:pt x="979212" y="39754"/>
                  </a:lnTo>
                  <a:lnTo>
                    <a:pt x="997559" y="23558"/>
                  </a:lnTo>
                  <a:lnTo>
                    <a:pt x="1015906" y="7362"/>
                  </a:lnTo>
                  <a:lnTo>
                    <a:pt x="1042720" y="0"/>
                  </a:lnTo>
                  <a:lnTo>
                    <a:pt x="1069527" y="7362"/>
                  </a:lnTo>
                  <a:lnTo>
                    <a:pt x="1087870" y="23558"/>
                  </a:lnTo>
                  <a:lnTo>
                    <a:pt x="1106216" y="39754"/>
                  </a:lnTo>
                  <a:lnTo>
                    <a:pt x="1133030" y="47117"/>
                  </a:lnTo>
                  <a:lnTo>
                    <a:pt x="1159837" y="39754"/>
                  </a:lnTo>
                  <a:lnTo>
                    <a:pt x="1178179" y="23558"/>
                  </a:lnTo>
                  <a:lnTo>
                    <a:pt x="1196520" y="7362"/>
                  </a:lnTo>
                  <a:lnTo>
                    <a:pt x="1223327" y="0"/>
                  </a:lnTo>
                  <a:lnTo>
                    <a:pt x="1250141" y="7362"/>
                  </a:lnTo>
                  <a:lnTo>
                    <a:pt x="1268488" y="23558"/>
                  </a:lnTo>
                  <a:lnTo>
                    <a:pt x="1286835" y="39754"/>
                  </a:lnTo>
                  <a:lnTo>
                    <a:pt x="1313649" y="47117"/>
                  </a:lnTo>
                  <a:lnTo>
                    <a:pt x="1340457" y="39754"/>
                  </a:lnTo>
                  <a:lnTo>
                    <a:pt x="1358799" y="23558"/>
                  </a:lnTo>
                  <a:lnTo>
                    <a:pt x="1377145" y="7362"/>
                  </a:lnTo>
                  <a:lnTo>
                    <a:pt x="1403959" y="0"/>
                  </a:lnTo>
                  <a:lnTo>
                    <a:pt x="1430758" y="7362"/>
                  </a:lnTo>
                  <a:lnTo>
                    <a:pt x="1449095" y="23558"/>
                  </a:lnTo>
                  <a:lnTo>
                    <a:pt x="1467431" y="39754"/>
                  </a:lnTo>
                  <a:lnTo>
                    <a:pt x="1494231" y="47117"/>
                  </a:lnTo>
                  <a:lnTo>
                    <a:pt x="1521045" y="39754"/>
                  </a:lnTo>
                  <a:lnTo>
                    <a:pt x="1539390" y="23558"/>
                  </a:lnTo>
                  <a:lnTo>
                    <a:pt x="1557733" y="7362"/>
                  </a:lnTo>
                  <a:lnTo>
                    <a:pt x="1584540" y="0"/>
                  </a:lnTo>
                  <a:lnTo>
                    <a:pt x="1611340" y="7362"/>
                  </a:lnTo>
                  <a:lnTo>
                    <a:pt x="1629676" y="23558"/>
                  </a:lnTo>
                  <a:lnTo>
                    <a:pt x="1648013" y="39754"/>
                  </a:lnTo>
                  <a:lnTo>
                    <a:pt x="1674812" y="47117"/>
                  </a:lnTo>
                  <a:lnTo>
                    <a:pt x="1701619" y="39754"/>
                  </a:lnTo>
                  <a:lnTo>
                    <a:pt x="1719959" y="23558"/>
                  </a:lnTo>
                  <a:lnTo>
                    <a:pt x="1738297" y="7362"/>
                  </a:lnTo>
                  <a:lnTo>
                    <a:pt x="1765096" y="0"/>
                  </a:lnTo>
                  <a:lnTo>
                    <a:pt x="1791896" y="7362"/>
                  </a:lnTo>
                  <a:lnTo>
                    <a:pt x="1810232" y="23558"/>
                  </a:lnTo>
                  <a:lnTo>
                    <a:pt x="1828569" y="39754"/>
                  </a:lnTo>
                  <a:lnTo>
                    <a:pt x="1855368" y="47117"/>
                  </a:lnTo>
                  <a:lnTo>
                    <a:pt x="1871845" y="44630"/>
                  </a:lnTo>
                  <a:lnTo>
                    <a:pt x="1884532" y="38188"/>
                  </a:lnTo>
                  <a:lnTo>
                    <a:pt x="1894892" y="29318"/>
                  </a:lnTo>
                  <a:lnTo>
                    <a:pt x="1904390" y="19545"/>
                  </a:lnTo>
                </a:path>
              </a:pathLst>
            </a:custGeom>
            <a:ln w="12699">
              <a:solidFill>
                <a:srgbClr val="FFFFFF"/>
              </a:solidFill>
            </a:ln>
          </p:spPr>
          <p:txBody>
            <a:bodyPr wrap="square" lIns="0" tIns="0" rIns="0" bIns="0" rtlCol="0"/>
            <a:lstStyle/>
            <a:p>
              <a:endParaRPr/>
            </a:p>
          </p:txBody>
        </p:sp>
        <p:sp>
          <p:nvSpPr>
            <p:cNvPr id="61" name="object 56"/>
            <p:cNvSpPr/>
            <p:nvPr/>
          </p:nvSpPr>
          <p:spPr>
            <a:xfrm>
              <a:off x="7805001" y="4742061"/>
              <a:ext cx="143625" cy="12269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57"/>
            <p:cNvSpPr/>
            <p:nvPr/>
          </p:nvSpPr>
          <p:spPr>
            <a:xfrm>
              <a:off x="9083234" y="4549584"/>
              <a:ext cx="80941" cy="80936"/>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3" name="object 58"/>
            <p:cNvSpPr/>
            <p:nvPr/>
          </p:nvSpPr>
          <p:spPr>
            <a:xfrm>
              <a:off x="9143306" y="4671776"/>
              <a:ext cx="15240" cy="514984"/>
            </a:xfrm>
            <a:custGeom>
              <a:avLst/>
              <a:gdLst/>
              <a:ahLst/>
              <a:cxnLst/>
              <a:rect l="l" t="t" r="r" b="b"/>
              <a:pathLst>
                <a:path w="15240" h="514985">
                  <a:moveTo>
                    <a:pt x="15074" y="514743"/>
                  </a:moveTo>
                  <a:lnTo>
                    <a:pt x="0" y="0"/>
                  </a:lnTo>
                </a:path>
              </a:pathLst>
            </a:custGeom>
            <a:ln w="12700">
              <a:solidFill>
                <a:srgbClr val="FFFFFF"/>
              </a:solidFill>
            </a:ln>
          </p:spPr>
          <p:txBody>
            <a:bodyPr wrap="square" lIns="0" tIns="0" rIns="0" bIns="0" rtlCol="0"/>
            <a:lstStyle/>
            <a:p>
              <a:endParaRPr/>
            </a:p>
          </p:txBody>
        </p:sp>
        <p:sp>
          <p:nvSpPr>
            <p:cNvPr id="64" name="object 59"/>
            <p:cNvSpPr/>
            <p:nvPr/>
          </p:nvSpPr>
          <p:spPr>
            <a:xfrm>
              <a:off x="9089989" y="4618990"/>
              <a:ext cx="15875" cy="534035"/>
            </a:xfrm>
            <a:custGeom>
              <a:avLst/>
              <a:gdLst/>
              <a:ahLst/>
              <a:cxnLst/>
              <a:rect l="l" t="t" r="r" b="b"/>
              <a:pathLst>
                <a:path w="15875" h="534035">
                  <a:moveTo>
                    <a:pt x="15621" y="0"/>
                  </a:moveTo>
                  <a:lnTo>
                    <a:pt x="0" y="533641"/>
                  </a:lnTo>
                </a:path>
              </a:pathLst>
            </a:custGeom>
            <a:ln w="12700">
              <a:solidFill>
                <a:srgbClr val="FFFFFF"/>
              </a:solidFill>
            </a:ln>
          </p:spPr>
          <p:txBody>
            <a:bodyPr wrap="square" lIns="0" tIns="0" rIns="0" bIns="0" rtlCol="0"/>
            <a:lstStyle/>
            <a:p>
              <a:endParaRPr/>
            </a:p>
          </p:txBody>
        </p:sp>
        <p:sp>
          <p:nvSpPr>
            <p:cNvPr id="65" name="object 60"/>
            <p:cNvSpPr/>
            <p:nvPr/>
          </p:nvSpPr>
          <p:spPr>
            <a:xfrm>
              <a:off x="8909194" y="4402744"/>
              <a:ext cx="338270" cy="37255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 name="object 61"/>
            <p:cNvSpPr/>
            <p:nvPr/>
          </p:nvSpPr>
          <p:spPr>
            <a:xfrm>
              <a:off x="9158377" y="5186522"/>
              <a:ext cx="1473835" cy="0"/>
            </a:xfrm>
            <a:custGeom>
              <a:avLst/>
              <a:gdLst/>
              <a:ahLst/>
              <a:cxnLst/>
              <a:rect l="l" t="t" r="r" b="b"/>
              <a:pathLst>
                <a:path w="1473834">
                  <a:moveTo>
                    <a:pt x="1473834" y="0"/>
                  </a:moveTo>
                  <a:lnTo>
                    <a:pt x="801293" y="0"/>
                  </a:lnTo>
                  <a:lnTo>
                    <a:pt x="0" y="0"/>
                  </a:lnTo>
                </a:path>
              </a:pathLst>
            </a:custGeom>
            <a:ln w="12700">
              <a:solidFill>
                <a:srgbClr val="FFFFFF"/>
              </a:solidFill>
            </a:ln>
          </p:spPr>
          <p:txBody>
            <a:bodyPr wrap="square" lIns="0" tIns="0" rIns="0" bIns="0" rtlCol="0"/>
            <a:lstStyle/>
            <a:p>
              <a:endParaRPr/>
            </a:p>
          </p:txBody>
        </p:sp>
      </p:grpSp>
      <p:sp>
        <p:nvSpPr>
          <p:cNvPr id="68" name="Textfeld 67"/>
          <p:cNvSpPr txBox="1"/>
          <p:nvPr userDrawn="1"/>
        </p:nvSpPr>
        <p:spPr>
          <a:xfrm>
            <a:off x="4902429" y="3152001"/>
            <a:ext cx="2387143" cy="553998"/>
          </a:xfrm>
          <a:prstGeom prst="rect">
            <a:avLst/>
          </a:prstGeom>
          <a:noFill/>
        </p:spPr>
        <p:txBody>
          <a:bodyPr wrap="square" rtlCol="0">
            <a:spAutoFit/>
          </a:bodyPr>
          <a:lstStyle/>
          <a:p>
            <a:r>
              <a:rPr lang="de-DE" sz="3000" b="1" err="1">
                <a:solidFill>
                  <a:srgbClr val="FFFFFF"/>
                </a:solidFill>
                <a:latin typeface="Arial"/>
                <a:cs typeface="Arial"/>
              </a:rPr>
              <a:t>Thank</a:t>
            </a:r>
            <a:r>
              <a:rPr lang="de-DE" sz="3000" b="1">
                <a:solidFill>
                  <a:srgbClr val="FFFFFF"/>
                </a:solidFill>
                <a:latin typeface="Arial"/>
                <a:cs typeface="Arial"/>
              </a:rPr>
              <a:t> </a:t>
            </a:r>
            <a:r>
              <a:rPr lang="de-DE" sz="3000" b="1" err="1">
                <a:solidFill>
                  <a:srgbClr val="FFFFFF"/>
                </a:solidFill>
                <a:latin typeface="Arial"/>
                <a:cs typeface="Arial"/>
              </a:rPr>
              <a:t>you</a:t>
            </a:r>
            <a:endParaRPr lang="de-DE" sz="3000" b="1">
              <a:solidFill>
                <a:srgbClr val="FFFFFF"/>
              </a:solidFill>
              <a:latin typeface="Arial"/>
              <a:cs typeface="Arial"/>
            </a:endParaRPr>
          </a:p>
        </p:txBody>
      </p:sp>
      <p:pic>
        <p:nvPicPr>
          <p:cNvPr id="72" name="Bild 10">
            <a:extLst>
              <a:ext uri="{FF2B5EF4-FFF2-40B4-BE49-F238E27FC236}">
                <a16:creationId xmlns:a16="http://schemas.microsoft.com/office/drawing/2014/main" id="{FA5AC479-E2D8-41F7-8B4B-E5F0631E2236}"/>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0272463" y="260649"/>
            <a:ext cx="1440161" cy="538922"/>
          </a:xfrm>
          <a:prstGeom prst="rect">
            <a:avLst/>
          </a:prstGeom>
        </p:spPr>
      </p:pic>
    </p:spTree>
    <p:extLst>
      <p:ext uri="{BB962C8B-B14F-4D97-AF65-F5344CB8AC3E}">
        <p14:creationId xmlns:p14="http://schemas.microsoft.com/office/powerpoint/2010/main" val="162690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p:bg>
      <p:bgPr>
        <a:solidFill>
          <a:srgbClr val="FFFFFF"/>
        </a:solidFill>
        <a:effectLst/>
      </p:bgPr>
    </p:bg>
    <p:spTree>
      <p:nvGrpSpPr>
        <p:cNvPr id="1" name=""/>
        <p:cNvGrpSpPr/>
        <p:nvPr/>
      </p:nvGrpSpPr>
      <p:grpSpPr>
        <a:xfrm>
          <a:off x="0" y="0"/>
          <a:ext cx="0" cy="0"/>
          <a:chOff x="0" y="0"/>
          <a:chExt cx="0" cy="0"/>
        </a:xfrm>
      </p:grpSpPr>
      <p:sp>
        <p:nvSpPr>
          <p:cNvPr id="11" name="Rechthoek 10"/>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0" name="bg-index.jpg" descr="bg-index.jpg"/>
          <p:cNvPicPr>
            <a:picLocks noChangeAspect="1"/>
          </p:cNvPicPr>
          <p:nvPr userDrawn="1"/>
        </p:nvPicPr>
        <p:blipFill>
          <a:blip r:embed="rId2"/>
          <a:stretch>
            <a:fillRect/>
          </a:stretch>
        </p:blipFill>
        <p:spPr>
          <a:xfrm>
            <a:off x="0" y="3121025"/>
            <a:ext cx="4368800" cy="3740150"/>
          </a:xfrm>
          <a:prstGeom prst="rect">
            <a:avLst/>
          </a:prstGeom>
          <a:ln w="12700">
            <a:miter lim="400000"/>
          </a:ln>
        </p:spPr>
      </p:pic>
      <p:sp>
        <p:nvSpPr>
          <p:cNvPr id="2" name="Titel 1"/>
          <p:cNvSpPr>
            <a:spLocks noGrp="1"/>
          </p:cNvSpPr>
          <p:nvPr>
            <p:ph type="title"/>
          </p:nvPr>
        </p:nvSpPr>
        <p:spPr>
          <a:xfrm>
            <a:off x="1858282" y="-1"/>
            <a:ext cx="4017357" cy="171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6510308" y="982361"/>
            <a:ext cx="5503241" cy="4410242"/>
          </a:xfrm>
        </p:spPr>
        <p:txBody>
          <a:bodyPr/>
          <a:lstStyle>
            <a:lvl1pPr marL="0" indent="0">
              <a:lnSpc>
                <a:spcPct val="140000"/>
              </a:lnSpc>
              <a:buNone/>
              <a:defRPr sz="2000">
                <a:solidFill>
                  <a:schemeClr val="bg2"/>
                </a:solidFill>
              </a:defRPr>
            </a:lvl1pPr>
            <a:lvl2pPr marL="108000" indent="0">
              <a:lnSpc>
                <a:spcPct val="140000"/>
              </a:lnSpc>
              <a:buNone/>
              <a:defRPr sz="2000">
                <a:solidFill>
                  <a:schemeClr val="bg2"/>
                </a:solidFill>
              </a:defRPr>
            </a:lvl2pPr>
            <a:lvl3pPr marL="216000" indent="0">
              <a:lnSpc>
                <a:spcPct val="140000"/>
              </a:lnSpc>
              <a:buNone/>
              <a:defRPr sz="2000">
                <a:solidFill>
                  <a:schemeClr val="bg2"/>
                </a:solidFill>
              </a:defRPr>
            </a:lvl3pPr>
            <a:lvl4pPr marL="324000" indent="0">
              <a:lnSpc>
                <a:spcPct val="140000"/>
              </a:lnSpc>
              <a:buNone/>
              <a:defRPr sz="2000">
                <a:solidFill>
                  <a:schemeClr val="bg2"/>
                </a:solidFill>
              </a:defRPr>
            </a:lvl4pPr>
            <a:lvl5pPr marL="432000" indent="0">
              <a:lnSpc>
                <a:spcPct val="140000"/>
              </a:lnSpc>
              <a:buNone/>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905067"/>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hapter orange">
    <p:bg>
      <p:bgPr>
        <a:gradFill flip="none" rotWithShape="1">
          <a:gsLst>
            <a:gs pos="0">
              <a:schemeClr val="accent3"/>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28" name="bg-chapter-orange-transparent.png" descr="bg-chapter-orange-transparent.pn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Detailed info session 2023</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22042904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Chapter orange">
    <p:bg>
      <p:bgRef idx="1001">
        <a:schemeClr val="bg2"/>
      </p:bgRef>
    </p:bg>
    <p:spTree>
      <p:nvGrpSpPr>
        <p:cNvPr id="1" name=""/>
        <p:cNvGrpSpPr/>
        <p:nvPr/>
      </p:nvGrpSpPr>
      <p:grpSpPr>
        <a:xfrm>
          <a:off x="0" y="0"/>
          <a:ext cx="0" cy="0"/>
          <a:chOff x="0" y="0"/>
          <a:chExt cx="0" cy="0"/>
        </a:xfrm>
      </p:grpSpPr>
      <p:pic>
        <p:nvPicPr>
          <p:cNvPr id="28" name="bg-chapter-orange-transparent.png" descr="bg-chapter-orange-transparent.png"/>
          <p:cNvPicPr>
            <a:picLocks noChangeAspect="1"/>
          </p:cNvPicPr>
          <p:nvPr/>
        </p:nvPicPr>
        <p:blipFill>
          <a:blip r:embed="rId2"/>
          <a:stretch>
            <a:fillRect/>
          </a:stretch>
        </p:blipFill>
        <p:spPr>
          <a:xfrm>
            <a:off x="0" y="0"/>
            <a:ext cx="12192000" cy="6858000"/>
          </a:xfrm>
          <a:prstGeom prst="rect">
            <a:avLst/>
          </a:prstGeom>
          <a:solidFill>
            <a:schemeClr val="accent2"/>
          </a:solidFill>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Detailed info session 2023</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409933720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hapter ima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6"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6"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7"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2" name="Tijdelijke aanduiding voor datum 1"/>
          <p:cNvSpPr>
            <a:spLocks noGrp="1"/>
          </p:cNvSpPr>
          <p:nvPr>
            <p:ph type="dt" sz="half" idx="15"/>
          </p:nvPr>
        </p:nvSpPr>
        <p:spPr/>
        <p:txBody>
          <a:bodyPr/>
          <a:lstStyle>
            <a:lvl1pPr>
              <a:defRPr>
                <a:solidFill>
                  <a:schemeClr val="tx1"/>
                </a:solidFill>
              </a:defRPr>
            </a:lvl1pPr>
          </a:lstStyle>
          <a:p>
            <a:endParaRPr lang="en-GB"/>
          </a:p>
        </p:txBody>
      </p:sp>
      <p:sp>
        <p:nvSpPr>
          <p:cNvPr id="3" name="Tijdelijke aanduiding voor voettekst 2"/>
          <p:cNvSpPr>
            <a:spLocks noGrp="1"/>
          </p:cNvSpPr>
          <p:nvPr>
            <p:ph type="ftr" sz="quarter" idx="16"/>
          </p:nvPr>
        </p:nvSpPr>
        <p:spPr/>
        <p:txBody>
          <a:bodyPr/>
          <a:lstStyle>
            <a:lvl1pPr>
              <a:defRPr>
                <a:solidFill>
                  <a:schemeClr val="tx1"/>
                </a:solidFill>
              </a:defRPr>
            </a:lvl1pPr>
          </a:lstStyle>
          <a:p>
            <a:r>
              <a:rPr lang="en-US"/>
              <a:t>CRM Detailed info session 2023</a:t>
            </a:r>
            <a:endParaRPr lang="en-GB"/>
          </a:p>
        </p:txBody>
      </p:sp>
      <p:sp>
        <p:nvSpPr>
          <p:cNvPr id="4" name="Tijdelijke aanduiding voor dianummer 3"/>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178048417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hapter blue">
    <p:bg>
      <p:bgPr>
        <a:gradFill flip="none" rotWithShape="1">
          <a:gsLst>
            <a:gs pos="0">
              <a:schemeClr val="accent4"/>
            </a:gs>
            <a:gs pos="100000">
              <a:schemeClr val="accent2"/>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chapter-blue-transparent.png" descr="chapter-blue-transparent.png"/>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Detailed info session 2023</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286743125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s">
    <p:bg>
      <p:bgPr>
        <a:solidFill>
          <a:srgbClr val="FFFFFF"/>
        </a:solidFill>
        <a:effectLst/>
      </p:bgPr>
    </p:bg>
    <p:spTree>
      <p:nvGrpSpPr>
        <p:cNvPr id="1" name=""/>
        <p:cNvGrpSpPr/>
        <p:nvPr/>
      </p:nvGrpSpPr>
      <p:grpSpPr>
        <a:xfrm>
          <a:off x="0" y="0"/>
          <a:ext cx="0" cy="0"/>
          <a:chOff x="0" y="0"/>
          <a:chExt cx="0" cy="0"/>
        </a:xfrm>
      </p:grpSpPr>
      <p:sp>
        <p:nvSpPr>
          <p:cNvPr id="11" name="Rechthoek 10"/>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0" name="bg-index.jpg" descr="bg-index.jpg"/>
          <p:cNvPicPr>
            <a:picLocks noChangeAspect="1"/>
          </p:cNvPicPr>
          <p:nvPr userDrawn="1"/>
        </p:nvPicPr>
        <p:blipFill>
          <a:blip r:embed="rId2"/>
          <a:stretch>
            <a:fillRect/>
          </a:stretch>
        </p:blipFill>
        <p:spPr>
          <a:xfrm>
            <a:off x="0" y="3121025"/>
            <a:ext cx="4368800" cy="3740150"/>
          </a:xfrm>
          <a:prstGeom prst="rect">
            <a:avLst/>
          </a:prstGeom>
          <a:ln w="12700">
            <a:miter lim="400000"/>
          </a:ln>
        </p:spPr>
      </p:pic>
      <p:sp>
        <p:nvSpPr>
          <p:cNvPr id="2" name="Titel 1"/>
          <p:cNvSpPr>
            <a:spLocks noGrp="1"/>
          </p:cNvSpPr>
          <p:nvPr>
            <p:ph type="title"/>
          </p:nvPr>
        </p:nvSpPr>
        <p:spPr>
          <a:xfrm>
            <a:off x="1858282" y="-1"/>
            <a:ext cx="4017357" cy="171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6510308" y="982361"/>
            <a:ext cx="5503241" cy="4410242"/>
          </a:xfrm>
        </p:spPr>
        <p:txBody>
          <a:bodyPr/>
          <a:lstStyle>
            <a:lvl1pPr marL="0" indent="0">
              <a:lnSpc>
                <a:spcPct val="140000"/>
              </a:lnSpc>
              <a:buNone/>
              <a:defRPr sz="2000">
                <a:solidFill>
                  <a:schemeClr val="bg2"/>
                </a:solidFill>
              </a:defRPr>
            </a:lvl1pPr>
            <a:lvl2pPr marL="108000" indent="0">
              <a:lnSpc>
                <a:spcPct val="140000"/>
              </a:lnSpc>
              <a:buNone/>
              <a:defRPr sz="2000">
                <a:solidFill>
                  <a:schemeClr val="bg2"/>
                </a:solidFill>
              </a:defRPr>
            </a:lvl2pPr>
            <a:lvl3pPr marL="216000" indent="0">
              <a:lnSpc>
                <a:spcPct val="140000"/>
              </a:lnSpc>
              <a:buNone/>
              <a:defRPr sz="2000">
                <a:solidFill>
                  <a:schemeClr val="bg2"/>
                </a:solidFill>
              </a:defRPr>
            </a:lvl3pPr>
            <a:lvl4pPr marL="324000" indent="0">
              <a:lnSpc>
                <a:spcPct val="140000"/>
              </a:lnSpc>
              <a:buNone/>
              <a:defRPr sz="2000">
                <a:solidFill>
                  <a:schemeClr val="bg2"/>
                </a:solidFill>
              </a:defRPr>
            </a:lvl4pPr>
            <a:lvl5pPr marL="432000" indent="0">
              <a:lnSpc>
                <a:spcPct val="140000"/>
              </a:lnSpc>
              <a:buNone/>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7525024"/>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1 Col">
    <p:bg>
      <p:bgPr>
        <a:solidFill>
          <a:srgbClr val="FFFFFF"/>
        </a:solidFill>
        <a:effectLst/>
      </p:bgPr>
    </p:bg>
    <p:spTree>
      <p:nvGrpSpPr>
        <p:cNvPr id="1" name=""/>
        <p:cNvGrpSpPr/>
        <p:nvPr/>
      </p:nvGrpSpPr>
      <p:grpSpPr>
        <a:xfrm>
          <a:off x="0" y="0"/>
          <a:ext cx="0" cy="0"/>
          <a:chOff x="0" y="0"/>
          <a:chExt cx="0" cy="0"/>
        </a:xfrm>
      </p:grpSpPr>
      <p:sp>
        <p:nvSpPr>
          <p:cNvPr id="11" name="Rechthoek 10"/>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0" name="bg-index.jpg" descr="bg-index.jpg"/>
          <p:cNvPicPr>
            <a:picLocks noChangeAspect="1"/>
          </p:cNvPicPr>
          <p:nvPr userDrawn="1"/>
        </p:nvPicPr>
        <p:blipFill>
          <a:blip r:embed="rId2"/>
          <a:stretch>
            <a:fillRect/>
          </a:stretch>
        </p:blipFill>
        <p:spPr>
          <a:xfrm>
            <a:off x="0" y="3121025"/>
            <a:ext cx="4368800" cy="3740150"/>
          </a:xfrm>
          <a:prstGeom prst="rect">
            <a:avLst/>
          </a:prstGeom>
          <a:ln w="12700">
            <a:miter lim="400000"/>
          </a:ln>
        </p:spPr>
      </p:pic>
      <p:sp>
        <p:nvSpPr>
          <p:cNvPr id="2" name="Titel 1"/>
          <p:cNvSpPr>
            <a:spLocks noGrp="1"/>
          </p:cNvSpPr>
          <p:nvPr>
            <p:ph type="title"/>
          </p:nvPr>
        </p:nvSpPr>
        <p:spPr>
          <a:xfrm>
            <a:off x="1858282" y="0"/>
            <a:ext cx="4017357" cy="171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6467059" y="1163256"/>
            <a:ext cx="5503241" cy="4410242"/>
          </a:xfrm>
        </p:spPr>
        <p:txBody>
          <a:bodyPr/>
          <a:lstStyle>
            <a:lvl1pPr marL="0" indent="0">
              <a:lnSpc>
                <a:spcPct val="140000"/>
              </a:lnSpc>
              <a:buNone/>
              <a:defRPr sz="1400">
                <a:solidFill>
                  <a:schemeClr val="bg2"/>
                </a:solidFill>
              </a:defRPr>
            </a:lvl1pPr>
            <a:lvl2pPr marL="108000" indent="0">
              <a:lnSpc>
                <a:spcPct val="140000"/>
              </a:lnSpc>
              <a:buNone/>
              <a:defRPr sz="1400">
                <a:solidFill>
                  <a:schemeClr val="bg2"/>
                </a:solidFill>
              </a:defRPr>
            </a:lvl2pPr>
            <a:lvl3pPr marL="216000" indent="0">
              <a:lnSpc>
                <a:spcPct val="140000"/>
              </a:lnSpc>
              <a:buNone/>
              <a:defRPr sz="1400">
                <a:solidFill>
                  <a:schemeClr val="bg2"/>
                </a:solidFill>
              </a:defRPr>
            </a:lvl3pPr>
            <a:lvl4pPr marL="324000" indent="0">
              <a:lnSpc>
                <a:spcPct val="140000"/>
              </a:lnSpc>
              <a:buNone/>
              <a:defRPr sz="1400">
                <a:solidFill>
                  <a:schemeClr val="bg2"/>
                </a:solidFill>
              </a:defRPr>
            </a:lvl4pPr>
            <a:lvl5pPr marL="432000" indent="0">
              <a:lnSpc>
                <a:spcPct val="140000"/>
              </a:lnSpc>
              <a:buNone/>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5877941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2 Cols">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3980549"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jdelijke aanduiding voor inhoud 6"/>
          <p:cNvSpPr>
            <a:spLocks noGrp="1"/>
          </p:cNvSpPr>
          <p:nvPr>
            <p:ph sz="quarter" idx="14"/>
          </p:nvPr>
        </p:nvSpPr>
        <p:spPr>
          <a:xfrm>
            <a:off x="6485625" y="1890000"/>
            <a:ext cx="3980549"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bg-content-1.jpg" descr="bg-content-1.jpg"/>
          <p:cNvPicPr>
            <a:picLocks noChangeAspect="1"/>
          </p:cNvPicPr>
          <p:nvPr userDrawn="1"/>
        </p:nvPicPr>
        <p:blipFill>
          <a:blip r:embed="rId2"/>
          <a:stretch>
            <a:fillRect/>
          </a:stretch>
        </p:blipFill>
        <p:spPr>
          <a:xfrm>
            <a:off x="10448925" y="-6350"/>
            <a:ext cx="1733550" cy="1193800"/>
          </a:xfrm>
          <a:prstGeom prst="rect">
            <a:avLst/>
          </a:prstGeom>
          <a:ln w="12700">
            <a:miter lim="400000"/>
          </a:ln>
        </p:spPr>
      </p:pic>
    </p:spTree>
    <p:extLst>
      <p:ext uri="{BB962C8B-B14F-4D97-AF65-F5344CB8AC3E}">
        <p14:creationId xmlns:p14="http://schemas.microsoft.com/office/powerpoint/2010/main" val="375815242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8"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683126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bullets No Logo">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Tree>
    <p:extLst>
      <p:ext uri="{BB962C8B-B14F-4D97-AF65-F5344CB8AC3E}">
        <p14:creationId xmlns:p14="http://schemas.microsoft.com/office/powerpoint/2010/main" val="428727911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47214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1 Col">
    <p:bg>
      <p:bgPr>
        <a:solidFill>
          <a:srgbClr val="FFFFFF"/>
        </a:solidFill>
        <a:effectLst/>
      </p:bgPr>
    </p:bg>
    <p:spTree>
      <p:nvGrpSpPr>
        <p:cNvPr id="1" name=""/>
        <p:cNvGrpSpPr/>
        <p:nvPr/>
      </p:nvGrpSpPr>
      <p:grpSpPr>
        <a:xfrm>
          <a:off x="0" y="0"/>
          <a:ext cx="0" cy="0"/>
          <a:chOff x="0" y="0"/>
          <a:chExt cx="0" cy="0"/>
        </a:xfrm>
      </p:grpSpPr>
      <p:sp>
        <p:nvSpPr>
          <p:cNvPr id="11" name="Rechthoek 10"/>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0" name="bg-index.jpg" descr="bg-index.jpg"/>
          <p:cNvPicPr>
            <a:picLocks noChangeAspect="1"/>
          </p:cNvPicPr>
          <p:nvPr userDrawn="1"/>
        </p:nvPicPr>
        <p:blipFill>
          <a:blip r:embed="rId2"/>
          <a:stretch>
            <a:fillRect/>
          </a:stretch>
        </p:blipFill>
        <p:spPr>
          <a:xfrm>
            <a:off x="0" y="3121025"/>
            <a:ext cx="4368800" cy="3740150"/>
          </a:xfrm>
          <a:prstGeom prst="rect">
            <a:avLst/>
          </a:prstGeom>
          <a:ln w="12700">
            <a:miter lim="400000"/>
          </a:ln>
        </p:spPr>
      </p:pic>
      <p:sp>
        <p:nvSpPr>
          <p:cNvPr id="2" name="Titel 1"/>
          <p:cNvSpPr>
            <a:spLocks noGrp="1"/>
          </p:cNvSpPr>
          <p:nvPr>
            <p:ph type="title"/>
          </p:nvPr>
        </p:nvSpPr>
        <p:spPr>
          <a:xfrm>
            <a:off x="1858282" y="0"/>
            <a:ext cx="4017357" cy="171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6467059" y="1163256"/>
            <a:ext cx="5503241" cy="4410242"/>
          </a:xfrm>
        </p:spPr>
        <p:txBody>
          <a:bodyPr/>
          <a:lstStyle>
            <a:lvl1pPr marL="0" indent="0">
              <a:lnSpc>
                <a:spcPct val="140000"/>
              </a:lnSpc>
              <a:buNone/>
              <a:defRPr sz="1400">
                <a:solidFill>
                  <a:schemeClr val="bg2"/>
                </a:solidFill>
              </a:defRPr>
            </a:lvl1pPr>
            <a:lvl2pPr marL="108000" indent="0">
              <a:lnSpc>
                <a:spcPct val="140000"/>
              </a:lnSpc>
              <a:buNone/>
              <a:defRPr sz="1400">
                <a:solidFill>
                  <a:schemeClr val="bg2"/>
                </a:solidFill>
              </a:defRPr>
            </a:lvl2pPr>
            <a:lvl3pPr marL="216000" indent="0">
              <a:lnSpc>
                <a:spcPct val="140000"/>
              </a:lnSpc>
              <a:buNone/>
              <a:defRPr sz="1400">
                <a:solidFill>
                  <a:schemeClr val="bg2"/>
                </a:solidFill>
              </a:defRPr>
            </a:lvl3pPr>
            <a:lvl4pPr marL="324000" indent="0">
              <a:lnSpc>
                <a:spcPct val="140000"/>
              </a:lnSpc>
              <a:buNone/>
              <a:defRPr sz="1400">
                <a:solidFill>
                  <a:schemeClr val="bg2"/>
                </a:solidFill>
              </a:defRPr>
            </a:lvl4pPr>
            <a:lvl5pPr marL="432000" indent="0">
              <a:lnSpc>
                <a:spcPct val="140000"/>
              </a:lnSpc>
              <a:buNone/>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6524809"/>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No Logo">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Tree>
    <p:extLst>
      <p:ext uri="{BB962C8B-B14F-4D97-AF65-F5344CB8AC3E}">
        <p14:creationId xmlns:p14="http://schemas.microsoft.com/office/powerpoint/2010/main" val="2931110382"/>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2 im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4500000"/>
            <a:ext cx="4140000" cy="1736125"/>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jdelijke aanduiding voor afbeelding 10"/>
          <p:cNvSpPr>
            <a:spLocks noGrp="1"/>
          </p:cNvSpPr>
          <p:nvPr>
            <p:ph type="pic" sz="quarter" idx="14"/>
          </p:nvPr>
        </p:nvSpPr>
        <p:spPr>
          <a:xfrm>
            <a:off x="1709738" y="1890000"/>
            <a:ext cx="4140000" cy="2520000"/>
          </a:xfrm>
        </p:spPr>
        <p:txBody>
          <a:bodyPr/>
          <a:lstStyle/>
          <a:p>
            <a:r>
              <a:rPr lang="en-US"/>
              <a:t>Click icon to add picture</a:t>
            </a:r>
            <a:endParaRPr lang="en-GB"/>
          </a:p>
        </p:txBody>
      </p:sp>
      <p:sp>
        <p:nvSpPr>
          <p:cNvPr id="12" name="Tijdelijke aanduiding voor inhoud 6"/>
          <p:cNvSpPr>
            <a:spLocks noGrp="1"/>
          </p:cNvSpPr>
          <p:nvPr>
            <p:ph sz="quarter" idx="15"/>
          </p:nvPr>
        </p:nvSpPr>
        <p:spPr>
          <a:xfrm>
            <a:off x="5972816" y="4500000"/>
            <a:ext cx="4140000" cy="1736125"/>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jdelijke aanduiding voor afbeelding 10"/>
          <p:cNvSpPr>
            <a:spLocks noGrp="1"/>
          </p:cNvSpPr>
          <p:nvPr>
            <p:ph type="pic" sz="quarter" idx="16"/>
          </p:nvPr>
        </p:nvSpPr>
        <p:spPr>
          <a:xfrm>
            <a:off x="5972816" y="1890000"/>
            <a:ext cx="4140000" cy="2520000"/>
          </a:xfrm>
        </p:spPr>
        <p:txBody>
          <a:bodyPr/>
          <a:lstStyle/>
          <a:p>
            <a:r>
              <a:rPr lang="en-US"/>
              <a:t>Click icon to add picture</a:t>
            </a:r>
            <a:endParaRPr lang="en-GB"/>
          </a:p>
        </p:txBody>
      </p:sp>
      <p:pic>
        <p:nvPicPr>
          <p:cNvPr id="14" name="asset-curve.png" descr="asset-curve.png"/>
          <p:cNvPicPr>
            <a:picLocks noChangeAspect="1"/>
          </p:cNvPicPr>
          <p:nvPr userDrawn="1"/>
        </p:nvPicPr>
        <p:blipFill>
          <a:blip r:embed="rId2"/>
          <a:stretch>
            <a:fillRect/>
          </a:stretch>
        </p:blipFill>
        <p:spPr>
          <a:xfrm rot="16200000">
            <a:off x="9642475" y="1743075"/>
            <a:ext cx="1047750" cy="1136650"/>
          </a:xfrm>
          <a:prstGeom prst="rect">
            <a:avLst/>
          </a:prstGeom>
          <a:ln w="12700">
            <a:miter lim="400000"/>
          </a:ln>
        </p:spPr>
      </p:pic>
    </p:spTree>
    <p:extLst>
      <p:ext uri="{BB962C8B-B14F-4D97-AF65-F5344CB8AC3E}">
        <p14:creationId xmlns:p14="http://schemas.microsoft.com/office/powerpoint/2010/main" val="490932259"/>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2 Cols numbered">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5" name="bg-content-3.jpg" descr="bg-content-3.jpg"/>
          <p:cNvPicPr>
            <a:picLocks noChangeAspect="1"/>
          </p:cNvPicPr>
          <p:nvPr userDrawn="1"/>
        </p:nvPicPr>
        <p:blipFill>
          <a:blip r:embed="rId2"/>
          <a:stretch>
            <a:fillRect/>
          </a:stretch>
        </p:blipFill>
        <p:spPr>
          <a:xfrm>
            <a:off x="10195340" y="-1339"/>
            <a:ext cx="1993901" cy="2089151"/>
          </a:xfrm>
          <a:prstGeom prst="rect">
            <a:avLst/>
          </a:prstGeom>
          <a:ln w="12700">
            <a:miter lim="400000"/>
          </a:ln>
        </p:spPr>
      </p:pic>
      <p:sp>
        <p:nvSpPr>
          <p:cNvPr id="2" name="Titel 1"/>
          <p:cNvSpPr>
            <a:spLocks noGrp="1"/>
          </p:cNvSpPr>
          <p:nvPr>
            <p:ph type="title"/>
          </p:nvPr>
        </p:nvSpPr>
        <p:spPr>
          <a:xfrm>
            <a:off x="1710000" y="0"/>
            <a:ext cx="8482581" cy="1710000"/>
          </a:xfrm>
        </p:spPr>
        <p:txBody>
          <a:bodyPr/>
          <a:lstStyle>
            <a:lvl1pPr algn="ctr">
              <a:defRPr/>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2583549" y="2654720"/>
            <a:ext cx="3060000" cy="297378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jdelijke aanduiding voor inhoud 6"/>
          <p:cNvSpPr>
            <a:spLocks noGrp="1"/>
          </p:cNvSpPr>
          <p:nvPr>
            <p:ph sz="quarter" idx="15"/>
          </p:nvPr>
        </p:nvSpPr>
        <p:spPr>
          <a:xfrm>
            <a:off x="7132581" y="2654720"/>
            <a:ext cx="3060000" cy="297378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1709738" y="1791875"/>
            <a:ext cx="8482843"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pic>
        <p:nvPicPr>
          <p:cNvPr id="17" name="asset-1.png" descr="asset-1.png"/>
          <p:cNvPicPr>
            <a:picLocks noChangeAspect="1"/>
          </p:cNvPicPr>
          <p:nvPr userDrawn="1"/>
        </p:nvPicPr>
        <p:blipFill>
          <a:blip r:embed="rId3"/>
          <a:stretch>
            <a:fillRect/>
          </a:stretch>
        </p:blipFill>
        <p:spPr>
          <a:xfrm>
            <a:off x="1709738" y="2652737"/>
            <a:ext cx="692150" cy="685800"/>
          </a:xfrm>
          <a:prstGeom prst="rect">
            <a:avLst/>
          </a:prstGeom>
          <a:ln w="12700">
            <a:miter lim="400000"/>
          </a:ln>
        </p:spPr>
      </p:pic>
      <p:pic>
        <p:nvPicPr>
          <p:cNvPr id="18" name="asset-2.png" descr="asset-2.png"/>
          <p:cNvPicPr>
            <a:picLocks noChangeAspect="1"/>
          </p:cNvPicPr>
          <p:nvPr userDrawn="1"/>
        </p:nvPicPr>
        <p:blipFill>
          <a:blip r:embed="rId4"/>
          <a:stretch>
            <a:fillRect/>
          </a:stretch>
        </p:blipFill>
        <p:spPr>
          <a:xfrm>
            <a:off x="6260314" y="2652737"/>
            <a:ext cx="692150" cy="685800"/>
          </a:xfrm>
          <a:prstGeom prst="rect">
            <a:avLst/>
          </a:prstGeom>
          <a:ln w="12700">
            <a:miter lim="400000"/>
          </a:ln>
        </p:spPr>
      </p:pic>
    </p:spTree>
    <p:extLst>
      <p:ext uri="{BB962C8B-B14F-4D97-AF65-F5344CB8AC3E}">
        <p14:creationId xmlns:p14="http://schemas.microsoft.com/office/powerpoint/2010/main" val="219757267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6363730" y="0"/>
            <a:ext cx="4015946"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6363730" y="2169687"/>
            <a:ext cx="4015946"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6363730" y="1791875"/>
            <a:ext cx="4015946"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sp>
        <p:nvSpPr>
          <p:cNvPr id="8" name="Tijdelijke aanduiding voor afbeelding 7"/>
          <p:cNvSpPr>
            <a:spLocks noGrp="1"/>
          </p:cNvSpPr>
          <p:nvPr>
            <p:ph type="pic" sz="quarter" idx="17"/>
          </p:nvPr>
        </p:nvSpPr>
        <p:spPr>
          <a:xfrm>
            <a:off x="0" y="0"/>
            <a:ext cx="4553744"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a:blip r:embed="rId2"/>
          <a:stretch>
            <a:fillRect/>
          </a:stretch>
        </p:blipFill>
        <p:spPr>
          <a:xfrm>
            <a:off x="2781300" y="936625"/>
            <a:ext cx="3492500" cy="44450"/>
          </a:xfrm>
          <a:prstGeom prst="rect">
            <a:avLst/>
          </a:prstGeom>
          <a:ln w="12700">
            <a:miter lim="400000"/>
          </a:ln>
        </p:spPr>
      </p:pic>
    </p:spTree>
    <p:extLst>
      <p:ext uri="{BB962C8B-B14F-4D97-AF65-F5344CB8AC3E}">
        <p14:creationId xmlns:p14="http://schemas.microsoft.com/office/powerpoint/2010/main" val="184689208"/>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cons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5375189" y="2169688"/>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afbeelding 7"/>
          <p:cNvSpPr>
            <a:spLocks noGrp="1"/>
          </p:cNvSpPr>
          <p:nvPr>
            <p:ph type="pic" sz="quarter" idx="17"/>
          </p:nvPr>
        </p:nvSpPr>
        <p:spPr>
          <a:xfrm>
            <a:off x="0" y="0"/>
            <a:ext cx="4553744"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rotWithShape="1">
          <a:blip r:embed="rId2"/>
          <a:srcRect l="48552" t="-2" b="-17820"/>
          <a:stretch/>
        </p:blipFill>
        <p:spPr>
          <a:xfrm>
            <a:off x="3469907" y="936625"/>
            <a:ext cx="1796817" cy="52371"/>
          </a:xfrm>
          <a:prstGeom prst="rect">
            <a:avLst/>
          </a:prstGeom>
          <a:ln w="12700">
            <a:miter lim="400000"/>
          </a:ln>
        </p:spPr>
      </p:pic>
      <p:sp>
        <p:nvSpPr>
          <p:cNvPr id="7" name="Tijdelijke aanduiding voor afbeelding 6"/>
          <p:cNvSpPr>
            <a:spLocks noGrp="1"/>
          </p:cNvSpPr>
          <p:nvPr>
            <p:ph type="pic" sz="quarter" idx="18" hasCustomPrompt="1"/>
          </p:nvPr>
        </p:nvSpPr>
        <p:spPr>
          <a:xfrm>
            <a:off x="5375189" y="1442844"/>
            <a:ext cx="654844" cy="654844"/>
          </a:xfrm>
        </p:spPr>
        <p:txBody>
          <a:bodyPr/>
          <a:lstStyle>
            <a:lvl1pPr marL="0" indent="0">
              <a:buNone/>
              <a:defRPr sz="700"/>
            </a:lvl1pPr>
          </a:lstStyle>
          <a:p>
            <a:r>
              <a:rPr lang="en-GB"/>
              <a:t>Icon</a:t>
            </a:r>
          </a:p>
        </p:txBody>
      </p:sp>
      <p:sp>
        <p:nvSpPr>
          <p:cNvPr id="13" name="Tijdelijke aanduiding voor inhoud 6"/>
          <p:cNvSpPr>
            <a:spLocks noGrp="1"/>
          </p:cNvSpPr>
          <p:nvPr>
            <p:ph sz="quarter" idx="19"/>
          </p:nvPr>
        </p:nvSpPr>
        <p:spPr>
          <a:xfrm>
            <a:off x="8779476" y="2169688"/>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jdelijke aanduiding voor afbeelding 6"/>
          <p:cNvSpPr>
            <a:spLocks noGrp="1"/>
          </p:cNvSpPr>
          <p:nvPr>
            <p:ph type="pic" sz="quarter" idx="20" hasCustomPrompt="1"/>
          </p:nvPr>
        </p:nvSpPr>
        <p:spPr>
          <a:xfrm>
            <a:off x="8779476" y="1442844"/>
            <a:ext cx="654844" cy="654844"/>
          </a:xfrm>
        </p:spPr>
        <p:txBody>
          <a:bodyPr/>
          <a:lstStyle>
            <a:lvl1pPr marL="0" indent="0">
              <a:buNone/>
              <a:defRPr sz="700"/>
            </a:lvl1pPr>
          </a:lstStyle>
          <a:p>
            <a:r>
              <a:rPr lang="en-GB"/>
              <a:t>Icon</a:t>
            </a:r>
          </a:p>
        </p:txBody>
      </p:sp>
      <p:sp>
        <p:nvSpPr>
          <p:cNvPr id="15" name="Tijdelijke aanduiding voor inhoud 6"/>
          <p:cNvSpPr>
            <a:spLocks noGrp="1"/>
          </p:cNvSpPr>
          <p:nvPr>
            <p:ph sz="quarter" idx="21"/>
          </p:nvPr>
        </p:nvSpPr>
        <p:spPr>
          <a:xfrm>
            <a:off x="5375189" y="4449510"/>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jdelijke aanduiding voor afbeelding 6"/>
          <p:cNvSpPr>
            <a:spLocks noGrp="1"/>
          </p:cNvSpPr>
          <p:nvPr>
            <p:ph type="pic" sz="quarter" idx="22" hasCustomPrompt="1"/>
          </p:nvPr>
        </p:nvSpPr>
        <p:spPr>
          <a:xfrm>
            <a:off x="5375189" y="3722666"/>
            <a:ext cx="654844" cy="654844"/>
          </a:xfrm>
        </p:spPr>
        <p:txBody>
          <a:bodyPr/>
          <a:lstStyle>
            <a:lvl1pPr marL="0" indent="0">
              <a:buNone/>
              <a:defRPr sz="700"/>
            </a:lvl1pPr>
          </a:lstStyle>
          <a:p>
            <a:r>
              <a:rPr lang="en-GB"/>
              <a:t>Icon</a:t>
            </a:r>
          </a:p>
        </p:txBody>
      </p:sp>
      <p:sp>
        <p:nvSpPr>
          <p:cNvPr id="18" name="Tijdelijke aanduiding voor inhoud 6"/>
          <p:cNvSpPr>
            <a:spLocks noGrp="1"/>
          </p:cNvSpPr>
          <p:nvPr>
            <p:ph sz="quarter" idx="23"/>
          </p:nvPr>
        </p:nvSpPr>
        <p:spPr>
          <a:xfrm>
            <a:off x="8779476" y="4449510"/>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jdelijke aanduiding voor afbeelding 6"/>
          <p:cNvSpPr>
            <a:spLocks noGrp="1"/>
          </p:cNvSpPr>
          <p:nvPr>
            <p:ph type="pic" sz="quarter" idx="24" hasCustomPrompt="1"/>
          </p:nvPr>
        </p:nvSpPr>
        <p:spPr>
          <a:xfrm>
            <a:off x="8779476" y="3722666"/>
            <a:ext cx="654844" cy="654844"/>
          </a:xfrm>
        </p:spPr>
        <p:txBody>
          <a:bodyPr/>
          <a:lstStyle>
            <a:lvl1pPr marL="0" indent="0">
              <a:buNone/>
              <a:defRPr sz="700"/>
            </a:lvl1pPr>
          </a:lstStyle>
          <a:p>
            <a:r>
              <a:rPr lang="en-GB"/>
              <a:t>Icon</a:t>
            </a:r>
          </a:p>
        </p:txBody>
      </p:sp>
    </p:spTree>
    <p:extLst>
      <p:ext uri="{BB962C8B-B14F-4D97-AF65-F5344CB8AC3E}">
        <p14:creationId xmlns:p14="http://schemas.microsoft.com/office/powerpoint/2010/main" val="315746842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img righ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1710000" y="0"/>
            <a:ext cx="4015946"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1710000" y="2169687"/>
            <a:ext cx="4015946"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1710000" y="1791875"/>
            <a:ext cx="4015946"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sp>
        <p:nvSpPr>
          <p:cNvPr id="8" name="Tijdelijke aanduiding voor afbeelding 7"/>
          <p:cNvSpPr>
            <a:spLocks noGrp="1"/>
          </p:cNvSpPr>
          <p:nvPr>
            <p:ph type="pic" sz="quarter" idx="17"/>
          </p:nvPr>
        </p:nvSpPr>
        <p:spPr>
          <a:xfrm>
            <a:off x="6462584" y="0"/>
            <a:ext cx="5729416"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a:blip r:embed="rId2"/>
          <a:stretch>
            <a:fillRect/>
          </a:stretch>
        </p:blipFill>
        <p:spPr>
          <a:xfrm>
            <a:off x="4728691" y="6052323"/>
            <a:ext cx="3492500" cy="44450"/>
          </a:xfrm>
          <a:prstGeom prst="rect">
            <a:avLst/>
          </a:prstGeom>
          <a:ln w="12700">
            <a:miter lim="400000"/>
          </a:ln>
        </p:spPr>
      </p:pic>
    </p:spTree>
    <p:extLst>
      <p:ext uri="{BB962C8B-B14F-4D97-AF65-F5344CB8AC3E}">
        <p14:creationId xmlns:p14="http://schemas.microsoft.com/office/powerpoint/2010/main" val="212409717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8550876" y="502937"/>
            <a:ext cx="2421925"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8550876" y="2583639"/>
            <a:ext cx="2421925"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afbeelding 7"/>
          <p:cNvSpPr>
            <a:spLocks noGrp="1"/>
          </p:cNvSpPr>
          <p:nvPr>
            <p:ph type="pic" sz="quarter" idx="17"/>
          </p:nvPr>
        </p:nvSpPr>
        <p:spPr>
          <a:xfrm>
            <a:off x="-1" y="0"/>
            <a:ext cx="3564000" cy="3690000"/>
          </a:xfrm>
        </p:spPr>
        <p:txBody>
          <a:bodyPr/>
          <a:lstStyle/>
          <a:p>
            <a:r>
              <a:rPr lang="en-US"/>
              <a:t>Click icon to add picture</a:t>
            </a:r>
            <a:endParaRPr lang="en-GB"/>
          </a:p>
        </p:txBody>
      </p:sp>
      <p:sp>
        <p:nvSpPr>
          <p:cNvPr id="11" name="Tijdelijke aanduiding voor afbeelding 7"/>
          <p:cNvSpPr>
            <a:spLocks noGrp="1"/>
          </p:cNvSpPr>
          <p:nvPr>
            <p:ph type="pic" sz="quarter" idx="18"/>
          </p:nvPr>
        </p:nvSpPr>
        <p:spPr>
          <a:xfrm>
            <a:off x="-1" y="3870001"/>
            <a:ext cx="3564000" cy="2981625"/>
          </a:xfrm>
        </p:spPr>
        <p:txBody>
          <a:bodyPr/>
          <a:lstStyle/>
          <a:p>
            <a:r>
              <a:rPr lang="en-US"/>
              <a:t>Click icon to add picture</a:t>
            </a:r>
            <a:endParaRPr lang="en-GB"/>
          </a:p>
        </p:txBody>
      </p:sp>
      <p:sp>
        <p:nvSpPr>
          <p:cNvPr id="13" name="Tijdelijke aanduiding voor afbeelding 7"/>
          <p:cNvSpPr>
            <a:spLocks noGrp="1"/>
          </p:cNvSpPr>
          <p:nvPr>
            <p:ph type="pic" sz="quarter" idx="19"/>
          </p:nvPr>
        </p:nvSpPr>
        <p:spPr>
          <a:xfrm>
            <a:off x="3744000" y="0"/>
            <a:ext cx="3564000" cy="2160000"/>
          </a:xfrm>
        </p:spPr>
        <p:txBody>
          <a:bodyPr/>
          <a:lstStyle/>
          <a:p>
            <a:r>
              <a:rPr lang="en-US"/>
              <a:t>Click icon to add picture</a:t>
            </a:r>
            <a:endParaRPr lang="en-GB"/>
          </a:p>
        </p:txBody>
      </p:sp>
      <p:sp>
        <p:nvSpPr>
          <p:cNvPr id="14" name="Tijdelijke aanduiding voor afbeelding 7"/>
          <p:cNvSpPr>
            <a:spLocks noGrp="1"/>
          </p:cNvSpPr>
          <p:nvPr>
            <p:ph type="pic" sz="quarter" idx="20"/>
          </p:nvPr>
        </p:nvSpPr>
        <p:spPr>
          <a:xfrm>
            <a:off x="3744000" y="2340000"/>
            <a:ext cx="3564000" cy="4511626"/>
          </a:xfrm>
        </p:spPr>
        <p:txBody>
          <a:bodyPr/>
          <a:lstStyle/>
          <a:p>
            <a:r>
              <a:rPr lang="en-US"/>
              <a:t>Click icon to add picture</a:t>
            </a:r>
            <a:endParaRPr lang="en-GB"/>
          </a:p>
        </p:txBody>
      </p:sp>
      <p:pic>
        <p:nvPicPr>
          <p:cNvPr id="15" name="asset-curve.png" descr="asset-curve.png"/>
          <p:cNvPicPr>
            <a:picLocks noChangeAspect="1"/>
          </p:cNvPicPr>
          <p:nvPr userDrawn="1"/>
        </p:nvPicPr>
        <p:blipFill>
          <a:blip r:embed="rId2"/>
          <a:stretch>
            <a:fillRect/>
          </a:stretch>
        </p:blipFill>
        <p:spPr>
          <a:xfrm rot="16200000">
            <a:off x="7132284" y="149054"/>
            <a:ext cx="1047750" cy="1136650"/>
          </a:xfrm>
          <a:prstGeom prst="rect">
            <a:avLst/>
          </a:prstGeom>
          <a:ln w="12700">
            <a:miter lim="400000"/>
          </a:ln>
        </p:spPr>
      </p:pic>
    </p:spTree>
    <p:extLst>
      <p:ext uri="{BB962C8B-B14F-4D97-AF65-F5344CB8AC3E}">
        <p14:creationId xmlns:p14="http://schemas.microsoft.com/office/powerpoint/2010/main" val="372925386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864395" y="0"/>
            <a:ext cx="3600450" cy="189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864394" y="1890000"/>
            <a:ext cx="3600451"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grafiek 7"/>
          <p:cNvSpPr>
            <a:spLocks noGrp="1"/>
          </p:cNvSpPr>
          <p:nvPr>
            <p:ph type="chart" sz="quarter" idx="14"/>
          </p:nvPr>
        </p:nvSpPr>
        <p:spPr>
          <a:xfrm>
            <a:off x="4860000" y="900113"/>
            <a:ext cx="6642000" cy="4770518"/>
          </a:xfrm>
        </p:spPr>
        <p:txBody>
          <a:bodyPr/>
          <a:lstStyle/>
          <a:p>
            <a:r>
              <a:rPr lang="en-US"/>
              <a:t>Click icon to add chart</a:t>
            </a:r>
            <a:endParaRPr lang="en-GB"/>
          </a:p>
        </p:txBody>
      </p:sp>
    </p:spTree>
    <p:extLst>
      <p:ext uri="{BB962C8B-B14F-4D97-AF65-F5344CB8AC3E}">
        <p14:creationId xmlns:p14="http://schemas.microsoft.com/office/powerpoint/2010/main" val="379025236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g">
    <p:bg>
      <p:bgPr>
        <a:solidFill>
          <a:srgbClr val="FFFFFF"/>
        </a:solidFill>
        <a:effectLst/>
      </p:bgPr>
    </p:bg>
    <p:spTree>
      <p:nvGrpSpPr>
        <p:cNvPr id="1" name=""/>
        <p:cNvGrpSpPr/>
        <p:nvPr/>
      </p:nvGrpSpPr>
      <p:grpSpPr>
        <a:xfrm>
          <a:off x="0" y="0"/>
          <a:ext cx="0" cy="0"/>
          <a:chOff x="0" y="0"/>
          <a:chExt cx="0" cy="0"/>
        </a:xfrm>
      </p:grpSpPr>
      <p:sp>
        <p:nvSpPr>
          <p:cNvPr id="11"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8" name="Tijdelijke aanduiding voor afbeelding 7"/>
          <p:cNvSpPr>
            <a:spLocks noGrp="1"/>
          </p:cNvSpPr>
          <p:nvPr>
            <p:ph type="pic" sz="quarter" idx="17"/>
          </p:nvPr>
        </p:nvSpPr>
        <p:spPr>
          <a:xfrm>
            <a:off x="0" y="0"/>
            <a:ext cx="12192000" cy="6858000"/>
          </a:xfrm>
        </p:spPr>
        <p:txBody>
          <a:bodyPr/>
          <a:lstStyle/>
          <a:p>
            <a:r>
              <a:rPr lang="en-US"/>
              <a:t>Click icon to add picture</a:t>
            </a:r>
            <a:endParaRPr lang="en-GB"/>
          </a:p>
        </p:txBody>
      </p:sp>
    </p:spTree>
    <p:extLst>
      <p:ext uri="{BB962C8B-B14F-4D97-AF65-F5344CB8AC3E}">
        <p14:creationId xmlns:p14="http://schemas.microsoft.com/office/powerpoint/2010/main" val="52695797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mpty with title">
    <p:spTree>
      <p:nvGrpSpPr>
        <p:cNvPr id="1" name=""/>
        <p:cNvGrpSpPr/>
        <p:nvPr/>
      </p:nvGrpSpPr>
      <p:grpSpPr>
        <a:xfrm>
          <a:off x="0" y="0"/>
          <a:ext cx="0" cy="0"/>
          <a:chOff x="0" y="0"/>
          <a:chExt cx="0" cy="0"/>
        </a:xfrm>
      </p:grpSpPr>
      <p:pic>
        <p:nvPicPr>
          <p:cNvPr id="7"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6" name="Rechthoek 5"/>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151369721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ls">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3980549"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jdelijke aanduiding voor inhoud 6"/>
          <p:cNvSpPr>
            <a:spLocks noGrp="1"/>
          </p:cNvSpPr>
          <p:nvPr>
            <p:ph sz="quarter" idx="14"/>
          </p:nvPr>
        </p:nvSpPr>
        <p:spPr>
          <a:xfrm>
            <a:off x="6485625" y="1890000"/>
            <a:ext cx="3980549"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bg-content-1.jpg" descr="bg-content-1.jpg"/>
          <p:cNvPicPr>
            <a:picLocks noChangeAspect="1"/>
          </p:cNvPicPr>
          <p:nvPr userDrawn="1"/>
        </p:nvPicPr>
        <p:blipFill>
          <a:blip r:embed="rId2"/>
          <a:stretch>
            <a:fillRect/>
          </a:stretch>
        </p:blipFill>
        <p:spPr>
          <a:xfrm>
            <a:off x="10448925" y="-6350"/>
            <a:ext cx="1733550" cy="1193800"/>
          </a:xfrm>
          <a:prstGeom prst="rect">
            <a:avLst/>
          </a:prstGeom>
          <a:ln w="12700">
            <a:miter lim="400000"/>
          </a:ln>
        </p:spPr>
      </p:pic>
    </p:spTree>
    <p:extLst>
      <p:ext uri="{BB962C8B-B14F-4D97-AF65-F5344CB8AC3E}">
        <p14:creationId xmlns:p14="http://schemas.microsoft.com/office/powerpoint/2010/main" val="1629535688"/>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
        <p:nvSpPr>
          <p:cNvPr id="6" name="Rechthoek 5"/>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Tree>
    <p:extLst>
      <p:ext uri="{BB962C8B-B14F-4D97-AF65-F5344CB8AC3E}">
        <p14:creationId xmlns:p14="http://schemas.microsoft.com/office/powerpoint/2010/main" val="181741197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empty no logo">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2023</a:t>
            </a:r>
            <a:endParaRPr lang="en-GB"/>
          </a:p>
        </p:txBody>
      </p:sp>
      <p:sp>
        <p:nvSpPr>
          <p:cNvPr id="5" name="Tijdelijke aanduiding voor datum 4"/>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272007471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Rechthoek 7"/>
          <p:cNvSpPr/>
          <p:nvPr userDrawn="1"/>
        </p:nvSpPr>
        <p:spPr>
          <a:xfrm>
            <a:off x="9265444" y="-1"/>
            <a:ext cx="2926556" cy="4129088"/>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no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tel 2"/>
          <p:cNvSpPr>
            <a:spLocks noGrp="1"/>
          </p:cNvSpPr>
          <p:nvPr>
            <p:ph type="title"/>
          </p:nvPr>
        </p:nvSpPr>
        <p:spPr>
          <a:xfrm>
            <a:off x="6357935" y="1814513"/>
            <a:ext cx="5181188" cy="1890000"/>
          </a:xfrm>
        </p:spPr>
        <p:txBody>
          <a:bodyPr/>
          <a:lstStyle/>
          <a:p>
            <a:r>
              <a:rPr lang="en-US"/>
              <a:t>Click to edit Master title style</a:t>
            </a:r>
            <a:endParaRPr lang="en-GB"/>
          </a:p>
        </p:txBody>
      </p:sp>
      <p:sp>
        <p:nvSpPr>
          <p:cNvPr id="4" name="Tijdelijke aanduiding voor datum 3"/>
          <p:cNvSpPr>
            <a:spLocks noGrp="1"/>
          </p:cNvSpPr>
          <p:nvPr>
            <p:ph type="dt" sz="half" idx="10"/>
          </p:nvPr>
        </p:nvSpPr>
        <p:spPr/>
        <p:txBody>
          <a:bodyPr/>
          <a:lstStyle/>
          <a:p>
            <a:endParaRPr lang="en-GB"/>
          </a:p>
        </p:txBody>
      </p:sp>
      <p:sp>
        <p:nvSpPr>
          <p:cNvPr id="5" name="Tijdelijke aanduiding voor voettekst 4"/>
          <p:cNvSpPr>
            <a:spLocks noGrp="1"/>
          </p:cNvSpPr>
          <p:nvPr>
            <p:ph type="ftr" sz="quarter" idx="11"/>
          </p:nvPr>
        </p:nvSpPr>
        <p:spPr/>
        <p:txBody>
          <a:bodyPr/>
          <a:lstStyle/>
          <a:p>
            <a:r>
              <a:rPr lang="en-US"/>
              <a:t>CRM Detailed info session 2023</a:t>
            </a:r>
            <a:endParaRPr lang="en-GB"/>
          </a:p>
        </p:txBody>
      </p:sp>
      <p:sp>
        <p:nvSpPr>
          <p:cNvPr id="6" name="Tijdelijke aanduiding voor dianummer 5"/>
          <p:cNvSpPr>
            <a:spLocks noGrp="1"/>
          </p:cNvSpPr>
          <p:nvPr>
            <p:ph type="sldNum" sz="quarter" idx="12"/>
          </p:nvPr>
        </p:nvSpPr>
        <p:spPr/>
        <p:txBody>
          <a:bodyPr/>
          <a:lstStyle/>
          <a:p>
            <a:fld id="{1B4D4DCE-9EA5-6C43-B983-F83FEB84A798}" type="slidenum">
              <a:rPr lang="en-GB" smtClean="0"/>
              <a:pPr/>
              <a:t>‹#›</a:t>
            </a:fld>
            <a:endParaRPr lang="en-GB"/>
          </a:p>
        </p:txBody>
      </p:sp>
    </p:spTree>
    <p:extLst>
      <p:ext uri="{BB962C8B-B14F-4D97-AF65-F5344CB8AC3E}">
        <p14:creationId xmlns:p14="http://schemas.microsoft.com/office/powerpoint/2010/main" val="129302253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576001" y="1714500"/>
            <a:ext cx="1104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66700" indent="-266700" algn="l" defTabSz="252000" rtl="0" eaLnBrk="1" latinLnBrk="0" hangingPunct="1">
              <a:lnSpc>
                <a:spcPct val="120000"/>
              </a:lnSpc>
              <a:spcBef>
                <a:spcPts val="400"/>
              </a:spcBef>
              <a:spcAft>
                <a:spcPts val="400"/>
              </a:spcAft>
              <a:buClr>
                <a:schemeClr val="tx2"/>
              </a:buClr>
              <a:buFont typeface="Lucida Grande"/>
              <a:buChar char="-"/>
              <a:tabLst/>
              <a:defRPr sz="1600" b="0"/>
            </a:lvl2pPr>
            <a:lvl3pPr marL="576000" indent="0" algn="l" defTabSz="457200" rtl="0" eaLnBrk="1" latinLnBrk="0" hangingPunct="1">
              <a:lnSpc>
                <a:spcPct val="120000"/>
              </a:lnSpc>
              <a:spcBef>
                <a:spcPts val="400"/>
              </a:spcBef>
              <a:spcAft>
                <a:spcPts val="400"/>
              </a:spcAft>
              <a:buClr>
                <a:schemeClr val="tx2"/>
              </a:buClr>
              <a:buFontTx/>
              <a:buNone/>
              <a:defRPr sz="1600" b="0" baseline="0"/>
            </a:lvl3pPr>
            <a:lvl4pPr marL="864000" indent="0" algn="l" defTabSz="457200" rtl="0" eaLnBrk="1" latinLnBrk="0" hangingPunct="1">
              <a:lnSpc>
                <a:spcPct val="120000"/>
              </a:lnSpc>
              <a:spcBef>
                <a:spcPts val="400"/>
              </a:spcBef>
              <a:spcAft>
                <a:spcPts val="400"/>
              </a:spcAft>
              <a:buClr>
                <a:schemeClr val="tx2"/>
              </a:buClr>
              <a:buFontTx/>
              <a:buNone/>
              <a:defRPr sz="1600" b="0"/>
            </a:lvl4pPr>
          </a:lstStyle>
          <a:p>
            <a:pPr lvl="0"/>
            <a:r>
              <a:rPr lang="de-DE" err="1"/>
              <a:t>Running</a:t>
            </a:r>
            <a:r>
              <a:rPr lang="de-DE"/>
              <a:t> Text</a:t>
            </a:r>
          </a:p>
          <a:p>
            <a:pPr lvl="1"/>
            <a:r>
              <a:rPr lang="de-DE" err="1"/>
              <a:t>Indentation</a:t>
            </a:r>
            <a:r>
              <a:rPr lang="de-DE"/>
              <a:t> 1</a:t>
            </a:r>
          </a:p>
          <a:p>
            <a:pPr lvl="2"/>
            <a:r>
              <a:rPr lang="de-DE" err="1"/>
              <a:t>Indentation</a:t>
            </a:r>
            <a:r>
              <a:rPr lang="de-DE"/>
              <a:t> 2</a:t>
            </a:r>
          </a:p>
          <a:p>
            <a:pPr lvl="3"/>
            <a:r>
              <a:rPr lang="de-DE" err="1"/>
              <a:t>Indentation</a:t>
            </a:r>
            <a:r>
              <a:rPr lang="de-DE"/>
              <a:t> 3</a:t>
            </a:r>
          </a:p>
        </p:txBody>
      </p:sp>
      <p:sp>
        <p:nvSpPr>
          <p:cNvPr id="7" name="Titel"/>
          <p:cNvSpPr>
            <a:spLocks noGrp="1"/>
          </p:cNvSpPr>
          <p:nvPr>
            <p:ph type="title" hasCustomPrompt="1"/>
          </p:nvPr>
        </p:nvSpPr>
        <p:spPr>
          <a:xfrm>
            <a:off x="576001" y="562464"/>
            <a:ext cx="11040000" cy="860145"/>
          </a:xfrm>
          <a:prstGeom prst="rect">
            <a:avLst/>
          </a:prstGeom>
        </p:spPr>
        <p:txBody>
          <a:bodyPr lIns="0" rIns="0"/>
          <a:lstStyle>
            <a:lvl1pPr>
              <a:lnSpc>
                <a:spcPct val="100000"/>
              </a:lnSpc>
              <a:defRPr sz="2800">
                <a:solidFill>
                  <a:srgbClr val="E75420"/>
                </a:solidFill>
              </a:defRPr>
            </a:lvl1pPr>
          </a:lstStyle>
          <a:p>
            <a:r>
              <a:rPr lang="de-DE"/>
              <a:t>Title</a:t>
            </a:r>
          </a:p>
        </p:txBody>
      </p:sp>
      <p:sp>
        <p:nvSpPr>
          <p:cNvPr id="9" name="TextplatzhalterFussnote" hidden="1"/>
          <p:cNvSpPr txBox="1">
            <a:spLocks/>
          </p:cNvSpPr>
          <p:nvPr userDrawn="1"/>
        </p:nvSpPr>
        <p:spPr>
          <a:xfrm>
            <a:off x="576001" y="6165898"/>
            <a:ext cx="1104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de-DE" sz="1000">
                <a:solidFill>
                  <a:schemeClr val="dk1"/>
                </a:solidFill>
              </a:rPr>
              <a:t>* Hier steht </a:t>
            </a:r>
            <a:r>
              <a:rPr lang="de-DE" sz="1000" baseline="0">
                <a:solidFill>
                  <a:schemeClr val="dk1"/>
                </a:solidFill>
              </a:rPr>
              <a:t> eine Fußnote</a:t>
            </a:r>
            <a:r>
              <a:rPr lang="de-DE" sz="1000">
                <a:solidFill>
                  <a:schemeClr val="dk1"/>
                </a:solidFill>
              </a:rPr>
              <a:t>, welche maximal eine Zeile</a:t>
            </a:r>
            <a:r>
              <a:rPr lang="de-DE" sz="1000" baseline="0">
                <a:solidFill>
                  <a:schemeClr val="dk1"/>
                </a:solidFill>
              </a:rPr>
              <a:t> füllen darf.</a:t>
            </a:r>
            <a:endParaRPr lang="de-DE" sz="1000">
              <a:solidFill>
                <a:schemeClr val="dk1"/>
              </a:solidFill>
            </a:endParaRPr>
          </a:p>
        </p:txBody>
      </p:sp>
      <p:sp>
        <p:nvSpPr>
          <p:cNvPr id="5" name="Footer Placeholder 1"/>
          <p:cNvSpPr>
            <a:spLocks noGrp="1"/>
          </p:cNvSpPr>
          <p:nvPr>
            <p:ph type="ftr" sz="quarter" idx="3"/>
          </p:nvPr>
        </p:nvSpPr>
        <p:spPr>
          <a:xfrm>
            <a:off x="495981" y="6466809"/>
            <a:ext cx="8117671" cy="222547"/>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CRM Detailed info session 2023</a:t>
            </a:r>
          </a:p>
        </p:txBody>
      </p:sp>
      <p:sp>
        <p:nvSpPr>
          <p:cNvPr id="6" name="Slide Number Placeholder 5"/>
          <p:cNvSpPr>
            <a:spLocks noGrp="1"/>
          </p:cNvSpPr>
          <p:nvPr>
            <p:ph type="sldNum" sz="quarter" idx="4"/>
          </p:nvPr>
        </p:nvSpPr>
        <p:spPr>
          <a:xfrm>
            <a:off x="8811864" y="6466809"/>
            <a:ext cx="2845170" cy="222547"/>
          </a:xfrm>
          <a:prstGeom prst="rect">
            <a:avLst/>
          </a:prstGeom>
        </p:spPr>
        <p:txBody>
          <a:bodyPr vert="horz" lIns="91440" tIns="45720" rIns="91440" bIns="45720" rtlCol="0" anchor="ctr"/>
          <a:lstStyle>
            <a:lvl1pPr algn="r">
              <a:defRPr sz="12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15643974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1C07E1-F7C9-4E38-A1E0-3735A4CC827C}"/>
              </a:ext>
            </a:extLst>
          </p:cNvPr>
          <p:cNvSpPr>
            <a:spLocks noGrp="1"/>
          </p:cNvSpPr>
          <p:nvPr>
            <p:ph type="pic" sz="quarter" idx="14"/>
          </p:nvPr>
        </p:nvSpPr>
        <p:spPr>
          <a:xfrm>
            <a:off x="0" y="0"/>
            <a:ext cx="12192000" cy="6858000"/>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4" name="Title 3">
            <a:extLst>
              <a:ext uri="{FF2B5EF4-FFF2-40B4-BE49-F238E27FC236}">
                <a16:creationId xmlns:a16="http://schemas.microsoft.com/office/drawing/2014/main" id="{7DD671B8-4E3A-44BF-A02F-69473F3FE1FB}"/>
              </a:ext>
            </a:extLst>
          </p:cNvPr>
          <p:cNvSpPr>
            <a:spLocks noGrp="1"/>
          </p:cNvSpPr>
          <p:nvPr userDrawn="1">
            <p:ph type="title"/>
          </p:nvPr>
        </p:nvSpPr>
        <p:spPr>
          <a:xfrm>
            <a:off x="907200" y="3769200"/>
            <a:ext cx="5134576" cy="914400"/>
          </a:xfrm>
        </p:spPr>
        <p:txBody>
          <a:bodyPr vert="horz" wrap="square" lIns="0" tIns="0" rIns="0" bIns="0" rtlCol="0" anchor="b" anchorCtr="0">
            <a:noAutofit/>
          </a:bodyPr>
          <a:lstStyle>
            <a:lvl1pPr algn="l" fontAlgn="auto">
              <a:lnSpc>
                <a:spcPts val="3300"/>
              </a:lnSpc>
              <a:spcBef>
                <a:spcPts val="0"/>
              </a:spcBef>
              <a:spcAft>
                <a:spcPts val="0"/>
              </a:spcAft>
              <a:buFontTx/>
              <a:buNone/>
              <a:defRPr kumimoji="0" lang="de-DE" sz="3000" b="1" i="0" u="none" kern="0" cap="none" spc="0" baseline="0">
                <a:solidFill>
                  <a:schemeClr val="bg1"/>
                </a:solidFill>
                <a:latin typeface="Arial" panose="020B0604020202020204" pitchFamily="34" charset="0"/>
                <a:ea typeface="+mn-ea"/>
              </a:defRPr>
            </a:lvl1pPr>
          </a:lstStyle>
          <a:p>
            <a:pPr marL="0" lvl="0">
              <a:lnSpc>
                <a:spcPts val="3300"/>
              </a:lnSpc>
            </a:pPr>
            <a:r>
              <a:rPr lang="en-US"/>
              <a:t>Click to edit Master title style</a:t>
            </a:r>
            <a:endParaRPr lang="en-GB"/>
          </a:p>
        </p:txBody>
      </p:sp>
      <p:sp>
        <p:nvSpPr>
          <p:cNvPr id="3" name="Subtitle 2">
            <a:extLst>
              <a:ext uri="{FF2B5EF4-FFF2-40B4-BE49-F238E27FC236}">
                <a16:creationId xmlns:a16="http://schemas.microsoft.com/office/drawing/2014/main" id="{A1A57EA6-A40C-413A-AAF4-5B22D8823C82}"/>
              </a:ext>
            </a:extLst>
          </p:cNvPr>
          <p:cNvSpPr>
            <a:spLocks noGrp="1"/>
          </p:cNvSpPr>
          <p:nvPr userDrawn="1">
            <p:ph type="subTitle" idx="1" hasCustomPrompt="1"/>
          </p:nvPr>
        </p:nvSpPr>
        <p:spPr>
          <a:xfrm>
            <a:off x="896400" y="4744800"/>
            <a:ext cx="5123400" cy="304800"/>
          </a:xfrm>
        </p:spPr>
        <p:txBody>
          <a:bodyPr vert="horz" wrap="square" lIns="0" tIns="0" rIns="0" bIns="0" rtlCol="0">
            <a:noAutofit/>
          </a:bodyPr>
          <a:lstStyle>
            <a:lvl1pPr marL="0" indent="0">
              <a:lnSpc>
                <a:spcPct val="100000"/>
              </a:lnSpc>
              <a:spcAft>
                <a:spcPts val="0"/>
              </a:spcAft>
              <a:buNone/>
              <a:defRPr lang="de-DE" sz="1700">
                <a:solidFill>
                  <a:schemeClr val="bg1"/>
                </a:solidFill>
                <a:latin typeface="+mn-lt"/>
                <a:cs typeface="Arial"/>
              </a:defRPr>
            </a:lvl1pPr>
          </a:lstStyle>
          <a:p>
            <a:pPr marL="0" lvl="0"/>
            <a:r>
              <a:rPr lang="en-GB"/>
              <a:t>Subhead</a:t>
            </a:r>
          </a:p>
        </p:txBody>
      </p:sp>
      <p:sp>
        <p:nvSpPr>
          <p:cNvPr id="8" name="Text Placeholder 7">
            <a:extLst>
              <a:ext uri="{FF2B5EF4-FFF2-40B4-BE49-F238E27FC236}">
                <a16:creationId xmlns:a16="http://schemas.microsoft.com/office/drawing/2014/main" id="{D44E7304-8EE2-4064-A334-7E202E5AF09A}"/>
              </a:ext>
            </a:extLst>
          </p:cNvPr>
          <p:cNvSpPr>
            <a:spLocks noGrp="1"/>
          </p:cNvSpPr>
          <p:nvPr userDrawn="1">
            <p:ph type="body" sz="quarter" idx="13" hasCustomPrompt="1"/>
          </p:nvPr>
        </p:nvSpPr>
        <p:spPr>
          <a:xfrm>
            <a:off x="907200" y="5281200"/>
            <a:ext cx="1828800" cy="215400"/>
          </a:xfrm>
        </p:spPr>
        <p:txBody>
          <a:bodyPr vert="horz" wrap="square" lIns="0" tIns="0" rIns="0" bIns="0" rtlCol="0" anchor="t" anchorCtr="0">
            <a:noAutofit/>
          </a:bodyPr>
          <a:lstStyle>
            <a:lvl1pPr marL="0" indent="0">
              <a:lnSpc>
                <a:spcPct val="100000"/>
              </a:lnSpc>
              <a:spcAft>
                <a:spcPts val="0"/>
              </a:spcAft>
              <a:buNone/>
              <a:defRPr lang="en-US" sz="1100" smtClean="0">
                <a:solidFill>
                  <a:srgbClr val="FFFFFF"/>
                </a:solidFill>
                <a:latin typeface="+mn-lt"/>
                <a:cs typeface="Arial"/>
              </a:defRPr>
            </a:lvl1pPr>
            <a:lvl2pPr>
              <a:defRPr lang="en-US" sz="1700" dirty="0" smtClean="0">
                <a:solidFill>
                  <a:schemeClr val="bg1"/>
                </a:solidFill>
                <a:latin typeface="+mn-lt"/>
              </a:defRPr>
            </a:lvl2pPr>
            <a:lvl3pPr>
              <a:defRPr lang="en-US" sz="1700" dirty="0" smtClean="0">
                <a:solidFill>
                  <a:schemeClr val="bg1"/>
                </a:solidFill>
                <a:latin typeface="+mn-lt"/>
              </a:defRPr>
            </a:lvl3pPr>
            <a:lvl4pPr>
              <a:defRPr lang="en-US" sz="1700" dirty="0" smtClean="0">
                <a:solidFill>
                  <a:schemeClr val="bg1"/>
                </a:solidFill>
                <a:latin typeface="+mn-lt"/>
              </a:defRPr>
            </a:lvl4pPr>
            <a:lvl5pPr>
              <a:defRPr lang="de-DE" sz="1700" dirty="0">
                <a:solidFill>
                  <a:schemeClr val="bg1"/>
                </a:solidFill>
                <a:latin typeface="+mn-lt"/>
              </a:defRPr>
            </a:lvl5pPr>
          </a:lstStyle>
          <a:p>
            <a:pPr marL="0" lvl="0"/>
            <a:r>
              <a:rPr lang="en-GB"/>
              <a:t>Date | First name Surname</a:t>
            </a:r>
          </a:p>
        </p:txBody>
      </p:sp>
      <p:pic>
        <p:nvPicPr>
          <p:cNvPr id="13" name="Bild 10">
            <a:extLst>
              <a:ext uri="{FF2B5EF4-FFF2-40B4-BE49-F238E27FC236}">
                <a16:creationId xmlns:a16="http://schemas.microsoft.com/office/drawing/2014/main" id="{DA2C79ED-A5C9-4DA0-96B7-724B79211CA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9629233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p:txBody>
          <a:bodyPr/>
          <a:lstStyle/>
          <a:p>
            <a:r>
              <a:rPr lang="en-US"/>
              <a:t>Click to edit Master title style</a:t>
            </a:r>
            <a:endParaRPr lang="en-GB"/>
          </a:p>
        </p:txBody>
      </p:sp>
      <p:sp>
        <p:nvSpPr>
          <p:cNvPr id="47" name="Content Placeholder 46">
            <a:extLst>
              <a:ext uri="{FF2B5EF4-FFF2-40B4-BE49-F238E27FC236}">
                <a16:creationId xmlns:a16="http://schemas.microsoft.com/office/drawing/2014/main" id="{5EA1FFF2-D456-4A03-BFA4-5545B9235DD3}"/>
              </a:ext>
            </a:extLst>
          </p:cNvPr>
          <p:cNvSpPr>
            <a:spLocks noGrp="1"/>
          </p:cNvSpPr>
          <p:nvPr>
            <p:ph sz="quarter" idx="13"/>
          </p:nvPr>
        </p:nvSpPr>
        <p:spPr>
          <a:xfrm>
            <a:off x="914400" y="1952600"/>
            <a:ext cx="9792000" cy="3636000"/>
          </a:xfrm>
        </p:spPr>
        <p:txBody>
          <a:bodyPr wrap="square" lIns="91440" tIns="45720" rIns="91440" bIns="4572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grpSp>
        <p:nvGrpSpPr>
          <p:cNvPr id="7" name="Group 6">
            <a:extLst>
              <a:ext uri="{FF2B5EF4-FFF2-40B4-BE49-F238E27FC236}">
                <a16:creationId xmlns:a16="http://schemas.microsoft.com/office/drawing/2014/main" id="{771C4D7F-CC8E-4D58-B78B-34A2FDD1C281}"/>
              </a:ext>
            </a:extLst>
          </p:cNvPr>
          <p:cNvGrpSpPr/>
          <p:nvPr userDrawn="1"/>
        </p:nvGrpSpPr>
        <p:grpSpPr>
          <a:xfrm>
            <a:off x="0" y="6094848"/>
            <a:ext cx="9078301" cy="535703"/>
            <a:chOff x="0" y="5964940"/>
            <a:chExt cx="9078301" cy="535703"/>
          </a:xfrm>
        </p:grpSpPr>
        <p:grpSp>
          <p:nvGrpSpPr>
            <p:cNvPr id="8" name="Group 7">
              <a:extLst>
                <a:ext uri="{FF2B5EF4-FFF2-40B4-BE49-F238E27FC236}">
                  <a16:creationId xmlns:a16="http://schemas.microsoft.com/office/drawing/2014/main" id="{57559A6B-E466-4D7C-AF03-0866DA537B62}"/>
                </a:ext>
              </a:extLst>
            </p:cNvPr>
            <p:cNvGrpSpPr/>
            <p:nvPr userDrawn="1"/>
          </p:nvGrpSpPr>
          <p:grpSpPr>
            <a:xfrm>
              <a:off x="8906480" y="5964940"/>
              <a:ext cx="171821" cy="171821"/>
              <a:chOff x="10960096" y="4204963"/>
              <a:chExt cx="405867" cy="405866"/>
            </a:xfrm>
          </p:grpSpPr>
          <p:sp>
            <p:nvSpPr>
              <p:cNvPr id="33" name="object 26">
                <a:extLst>
                  <a:ext uri="{FF2B5EF4-FFF2-40B4-BE49-F238E27FC236}">
                    <a16:creationId xmlns:a16="http://schemas.microsoft.com/office/drawing/2014/main" id="{2A04438E-A60E-49D9-8066-245FB3FB591D}"/>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34" name="object 27">
                <a:extLst>
                  <a:ext uri="{FF2B5EF4-FFF2-40B4-BE49-F238E27FC236}">
                    <a16:creationId xmlns:a16="http://schemas.microsoft.com/office/drawing/2014/main" id="{7340134B-296E-48FA-ADF4-723E43FB25E7}"/>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35" name="object 28">
                <a:extLst>
                  <a:ext uri="{FF2B5EF4-FFF2-40B4-BE49-F238E27FC236}">
                    <a16:creationId xmlns:a16="http://schemas.microsoft.com/office/drawing/2014/main" id="{1A5FCA38-7EB2-4A3B-A648-A9F69CC52DCA}"/>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36" name="object 29">
                <a:extLst>
                  <a:ext uri="{FF2B5EF4-FFF2-40B4-BE49-F238E27FC236}">
                    <a16:creationId xmlns:a16="http://schemas.microsoft.com/office/drawing/2014/main" id="{993CAAB9-2C6F-4996-8577-F36ABD293D14}"/>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37" name="object 30">
                <a:extLst>
                  <a:ext uri="{FF2B5EF4-FFF2-40B4-BE49-F238E27FC236}">
                    <a16:creationId xmlns:a16="http://schemas.microsoft.com/office/drawing/2014/main" id="{85F8C509-742B-46B5-975E-954E0F165813}"/>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38" name="object 31">
                <a:extLst>
                  <a:ext uri="{FF2B5EF4-FFF2-40B4-BE49-F238E27FC236}">
                    <a16:creationId xmlns:a16="http://schemas.microsoft.com/office/drawing/2014/main" id="{33502E9C-3DAB-4187-B911-0F733496E7EE}"/>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39" name="object 32">
                <a:extLst>
                  <a:ext uri="{FF2B5EF4-FFF2-40B4-BE49-F238E27FC236}">
                    <a16:creationId xmlns:a16="http://schemas.microsoft.com/office/drawing/2014/main" id="{6ED23D2D-FD8A-46ED-B808-20D27C154F62}"/>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40" name="object 33">
                <a:extLst>
                  <a:ext uri="{FF2B5EF4-FFF2-40B4-BE49-F238E27FC236}">
                    <a16:creationId xmlns:a16="http://schemas.microsoft.com/office/drawing/2014/main" id="{30B2CECC-67FA-4823-BD56-2E7D55686519}"/>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41" name="object 34">
                <a:extLst>
                  <a:ext uri="{FF2B5EF4-FFF2-40B4-BE49-F238E27FC236}">
                    <a16:creationId xmlns:a16="http://schemas.microsoft.com/office/drawing/2014/main" id="{118293B0-F893-4505-90D1-6DFF8DAD0955}"/>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42" name="object 35">
                <a:extLst>
                  <a:ext uri="{FF2B5EF4-FFF2-40B4-BE49-F238E27FC236}">
                    <a16:creationId xmlns:a16="http://schemas.microsoft.com/office/drawing/2014/main" id="{FE8E4647-D090-456D-962F-2D10C482FFE0}"/>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43" name="object 36">
                <a:extLst>
                  <a:ext uri="{FF2B5EF4-FFF2-40B4-BE49-F238E27FC236}">
                    <a16:creationId xmlns:a16="http://schemas.microsoft.com/office/drawing/2014/main" id="{0FE9228B-B7E2-458F-B643-7CA8328E0C5B}"/>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44" name="object 37">
                <a:extLst>
                  <a:ext uri="{FF2B5EF4-FFF2-40B4-BE49-F238E27FC236}">
                    <a16:creationId xmlns:a16="http://schemas.microsoft.com/office/drawing/2014/main" id="{4F03C7CD-23A4-41D1-AD92-0AA052B346FE}"/>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45" name="object 38">
                <a:extLst>
                  <a:ext uri="{FF2B5EF4-FFF2-40B4-BE49-F238E27FC236}">
                    <a16:creationId xmlns:a16="http://schemas.microsoft.com/office/drawing/2014/main" id="{353F767D-D90B-4841-BCBD-4772BAB462D0}"/>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9" name="Gruppierung 14">
              <a:extLst>
                <a:ext uri="{FF2B5EF4-FFF2-40B4-BE49-F238E27FC236}">
                  <a16:creationId xmlns:a16="http://schemas.microsoft.com/office/drawing/2014/main" id="{FB4AFC47-8570-49E4-B86C-52DCDD807D1B}"/>
                </a:ext>
              </a:extLst>
            </p:cNvPr>
            <p:cNvGrpSpPr/>
            <p:nvPr userDrawn="1"/>
          </p:nvGrpSpPr>
          <p:grpSpPr>
            <a:xfrm>
              <a:off x="0" y="6040373"/>
              <a:ext cx="9026886" cy="460270"/>
              <a:chOff x="0" y="6040373"/>
              <a:chExt cx="9026886" cy="460270"/>
            </a:xfrm>
          </p:grpSpPr>
          <p:sp>
            <p:nvSpPr>
              <p:cNvPr id="17" name="object 5">
                <a:extLst>
                  <a:ext uri="{FF2B5EF4-FFF2-40B4-BE49-F238E27FC236}">
                    <a16:creationId xmlns:a16="http://schemas.microsoft.com/office/drawing/2014/main" id="{03FFD7C4-2073-4AFA-BA1F-7F8B99CB45F7}"/>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18" name="object 7">
                <a:extLst>
                  <a:ext uri="{FF2B5EF4-FFF2-40B4-BE49-F238E27FC236}">
                    <a16:creationId xmlns:a16="http://schemas.microsoft.com/office/drawing/2014/main" id="{F18E6D59-A03F-4808-AD92-301E300922C5}"/>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19" name="object 8">
                <a:extLst>
                  <a:ext uri="{FF2B5EF4-FFF2-40B4-BE49-F238E27FC236}">
                    <a16:creationId xmlns:a16="http://schemas.microsoft.com/office/drawing/2014/main" id="{68DA3E8B-E980-4F5D-AE3C-6470241388E4}"/>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20" name="object 9">
                <a:extLst>
                  <a:ext uri="{FF2B5EF4-FFF2-40B4-BE49-F238E27FC236}">
                    <a16:creationId xmlns:a16="http://schemas.microsoft.com/office/drawing/2014/main" id="{19BF2C10-5EDB-486C-BBB9-8EBE09DC1FA9}"/>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21" name="object 10">
                <a:extLst>
                  <a:ext uri="{FF2B5EF4-FFF2-40B4-BE49-F238E27FC236}">
                    <a16:creationId xmlns:a16="http://schemas.microsoft.com/office/drawing/2014/main" id="{B35F129A-A3E3-4F40-A884-4628235745A9}"/>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22" name="object 11">
                <a:extLst>
                  <a:ext uri="{FF2B5EF4-FFF2-40B4-BE49-F238E27FC236}">
                    <a16:creationId xmlns:a16="http://schemas.microsoft.com/office/drawing/2014/main" id="{692479A0-6E8F-4FDF-A82F-C7247CCEF222}"/>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23" name="object 12">
                <a:extLst>
                  <a:ext uri="{FF2B5EF4-FFF2-40B4-BE49-F238E27FC236}">
                    <a16:creationId xmlns:a16="http://schemas.microsoft.com/office/drawing/2014/main" id="{AFEA4E8C-A73B-4B98-89A1-EAF4294C1846}"/>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24" name="object 13">
                <a:extLst>
                  <a:ext uri="{FF2B5EF4-FFF2-40B4-BE49-F238E27FC236}">
                    <a16:creationId xmlns:a16="http://schemas.microsoft.com/office/drawing/2014/main" id="{78A5A3FB-8087-487D-9398-35C5FF40E32B}"/>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25" name="object 14">
                <a:extLst>
                  <a:ext uri="{FF2B5EF4-FFF2-40B4-BE49-F238E27FC236}">
                    <a16:creationId xmlns:a16="http://schemas.microsoft.com/office/drawing/2014/main" id="{0D519A87-7F83-4312-BBB4-081B12359505}"/>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26" name="object 15">
                <a:extLst>
                  <a:ext uri="{FF2B5EF4-FFF2-40B4-BE49-F238E27FC236}">
                    <a16:creationId xmlns:a16="http://schemas.microsoft.com/office/drawing/2014/main" id="{62CFFCB4-828A-4272-8AE6-77DE4A2FB789}"/>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27" name="object 16">
                <a:extLst>
                  <a:ext uri="{FF2B5EF4-FFF2-40B4-BE49-F238E27FC236}">
                    <a16:creationId xmlns:a16="http://schemas.microsoft.com/office/drawing/2014/main" id="{11EC5170-574E-4406-A833-60FDEC62B199}"/>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28" name="object 17">
                <a:extLst>
                  <a:ext uri="{FF2B5EF4-FFF2-40B4-BE49-F238E27FC236}">
                    <a16:creationId xmlns:a16="http://schemas.microsoft.com/office/drawing/2014/main" id="{2BDD3AC4-49B0-4CC0-B845-19D43DDC8249}"/>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29" name="object 18">
                <a:extLst>
                  <a:ext uri="{FF2B5EF4-FFF2-40B4-BE49-F238E27FC236}">
                    <a16:creationId xmlns:a16="http://schemas.microsoft.com/office/drawing/2014/main" id="{B0C46CB8-ED13-4C7A-99A8-32ED628365A7}"/>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30" name="object 19">
                <a:extLst>
                  <a:ext uri="{FF2B5EF4-FFF2-40B4-BE49-F238E27FC236}">
                    <a16:creationId xmlns:a16="http://schemas.microsoft.com/office/drawing/2014/main" id="{05878A16-BCE1-45FC-BD9D-86B3B1A46502}"/>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31" name="object 20">
                <a:extLst>
                  <a:ext uri="{FF2B5EF4-FFF2-40B4-BE49-F238E27FC236}">
                    <a16:creationId xmlns:a16="http://schemas.microsoft.com/office/drawing/2014/main" id="{92443165-F665-42B8-A609-DC415A0D67AB}"/>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32" name="object 21">
                <a:extLst>
                  <a:ext uri="{FF2B5EF4-FFF2-40B4-BE49-F238E27FC236}">
                    <a16:creationId xmlns:a16="http://schemas.microsoft.com/office/drawing/2014/main" id="{8402BACF-3A19-4D5E-BF86-D89CDD8BB815}"/>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10" name="Group 9">
              <a:extLst>
                <a:ext uri="{FF2B5EF4-FFF2-40B4-BE49-F238E27FC236}">
                  <a16:creationId xmlns:a16="http://schemas.microsoft.com/office/drawing/2014/main" id="{3DDE169C-4BAF-4DDF-8003-E1ECA71061E3}"/>
                </a:ext>
              </a:extLst>
            </p:cNvPr>
            <p:cNvGrpSpPr/>
            <p:nvPr userDrawn="1"/>
          </p:nvGrpSpPr>
          <p:grpSpPr>
            <a:xfrm>
              <a:off x="7807856" y="6136761"/>
              <a:ext cx="194402" cy="233814"/>
              <a:chOff x="6199448" y="5757477"/>
              <a:chExt cx="445167" cy="535418"/>
            </a:xfrm>
          </p:grpSpPr>
          <p:sp>
            <p:nvSpPr>
              <p:cNvPr id="11" name="object 9">
                <a:extLst>
                  <a:ext uri="{FF2B5EF4-FFF2-40B4-BE49-F238E27FC236}">
                    <a16:creationId xmlns:a16="http://schemas.microsoft.com/office/drawing/2014/main" id="{8732FF24-0EB7-40A1-9459-618A674340A2}"/>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12" name="object 10">
                <a:extLst>
                  <a:ext uri="{FF2B5EF4-FFF2-40B4-BE49-F238E27FC236}">
                    <a16:creationId xmlns:a16="http://schemas.microsoft.com/office/drawing/2014/main" id="{C4BB0247-3C92-4B8B-9F59-DDB79DC37290}"/>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13" name="object 11">
                <a:extLst>
                  <a:ext uri="{FF2B5EF4-FFF2-40B4-BE49-F238E27FC236}">
                    <a16:creationId xmlns:a16="http://schemas.microsoft.com/office/drawing/2014/main" id="{D0733CF6-0055-45EA-BEED-E72B45A68403}"/>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14" name="object 12">
                <a:extLst>
                  <a:ext uri="{FF2B5EF4-FFF2-40B4-BE49-F238E27FC236}">
                    <a16:creationId xmlns:a16="http://schemas.microsoft.com/office/drawing/2014/main" id="{58C2ADE5-397D-44B8-9D74-AD3C6B4F7B9E}"/>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15" name="object 13">
                <a:extLst>
                  <a:ext uri="{FF2B5EF4-FFF2-40B4-BE49-F238E27FC236}">
                    <a16:creationId xmlns:a16="http://schemas.microsoft.com/office/drawing/2014/main" id="{36B4823D-99A9-4866-BC97-6CA5670CD5AC}"/>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16" name="object 14">
                <a:extLst>
                  <a:ext uri="{FF2B5EF4-FFF2-40B4-BE49-F238E27FC236}">
                    <a16:creationId xmlns:a16="http://schemas.microsoft.com/office/drawing/2014/main" id="{F62B0879-EED9-4459-ABB4-0F75ADE95901}"/>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41284819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with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84F877-50D3-4D3A-82A2-73469C598E9E}"/>
              </a:ext>
            </a:extLst>
          </p:cNvPr>
          <p:cNvSpPr>
            <a:spLocks noGrp="1"/>
          </p:cNvSpPr>
          <p:nvPr>
            <p:ph idx="1"/>
          </p:nvPr>
        </p:nvSpPr>
        <p:spPr>
          <a:xfrm>
            <a:off x="914400" y="1952602"/>
            <a:ext cx="9792000" cy="3557016"/>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8" name="Text Placeholder 8">
            <a:extLst>
              <a:ext uri="{FF2B5EF4-FFF2-40B4-BE49-F238E27FC236}">
                <a16:creationId xmlns:a16="http://schemas.microsoft.com/office/drawing/2014/main" id="{9C3EC286-5D13-44F2-B13B-A7ED5E70C181}"/>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grpSp>
        <p:nvGrpSpPr>
          <p:cNvPr id="46" name="Group 45">
            <a:extLst>
              <a:ext uri="{FF2B5EF4-FFF2-40B4-BE49-F238E27FC236}">
                <a16:creationId xmlns:a16="http://schemas.microsoft.com/office/drawing/2014/main" id="{435102D1-2FDC-DD92-8475-6FD807066CBF}"/>
              </a:ext>
            </a:extLst>
          </p:cNvPr>
          <p:cNvGrpSpPr/>
          <p:nvPr userDrawn="1"/>
        </p:nvGrpSpPr>
        <p:grpSpPr>
          <a:xfrm>
            <a:off x="0" y="6094848"/>
            <a:ext cx="9078301" cy="535703"/>
            <a:chOff x="0" y="5964940"/>
            <a:chExt cx="9078301" cy="535703"/>
          </a:xfrm>
        </p:grpSpPr>
        <p:grpSp>
          <p:nvGrpSpPr>
            <p:cNvPr id="47" name="Group 46">
              <a:extLst>
                <a:ext uri="{FF2B5EF4-FFF2-40B4-BE49-F238E27FC236}">
                  <a16:creationId xmlns:a16="http://schemas.microsoft.com/office/drawing/2014/main" id="{583CB41D-ADFE-B85D-6197-D9BC043F7D16}"/>
                </a:ext>
              </a:extLst>
            </p:cNvPr>
            <p:cNvGrpSpPr/>
            <p:nvPr userDrawn="1"/>
          </p:nvGrpSpPr>
          <p:grpSpPr>
            <a:xfrm>
              <a:off x="8906480" y="5964940"/>
              <a:ext cx="171821" cy="171821"/>
              <a:chOff x="10960096" y="4204963"/>
              <a:chExt cx="405867" cy="405866"/>
            </a:xfrm>
          </p:grpSpPr>
          <p:sp>
            <p:nvSpPr>
              <p:cNvPr id="72" name="object 26">
                <a:extLst>
                  <a:ext uri="{FF2B5EF4-FFF2-40B4-BE49-F238E27FC236}">
                    <a16:creationId xmlns:a16="http://schemas.microsoft.com/office/drawing/2014/main" id="{910FF7C8-1A87-72F6-C181-3C22CC41BB98}"/>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3" name="object 27">
                <a:extLst>
                  <a:ext uri="{FF2B5EF4-FFF2-40B4-BE49-F238E27FC236}">
                    <a16:creationId xmlns:a16="http://schemas.microsoft.com/office/drawing/2014/main" id="{7E7F41BC-28A5-D143-5F54-95560A7209AF}"/>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4" name="object 28">
                <a:extLst>
                  <a:ext uri="{FF2B5EF4-FFF2-40B4-BE49-F238E27FC236}">
                    <a16:creationId xmlns:a16="http://schemas.microsoft.com/office/drawing/2014/main" id="{39AB1D24-86B2-3D42-C93F-70A0C81B7E41}"/>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5" name="object 29">
                <a:extLst>
                  <a:ext uri="{FF2B5EF4-FFF2-40B4-BE49-F238E27FC236}">
                    <a16:creationId xmlns:a16="http://schemas.microsoft.com/office/drawing/2014/main" id="{55786886-1B41-BA58-A42D-22E2D6CF99EE}"/>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6" name="object 30">
                <a:extLst>
                  <a:ext uri="{FF2B5EF4-FFF2-40B4-BE49-F238E27FC236}">
                    <a16:creationId xmlns:a16="http://schemas.microsoft.com/office/drawing/2014/main" id="{EAEC16E8-6278-9570-70F0-A3D423D2A8CE}"/>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7" name="object 31">
                <a:extLst>
                  <a:ext uri="{FF2B5EF4-FFF2-40B4-BE49-F238E27FC236}">
                    <a16:creationId xmlns:a16="http://schemas.microsoft.com/office/drawing/2014/main" id="{17EEBA36-4622-EDEA-99E6-F2AF783782FB}"/>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78" name="object 32">
                <a:extLst>
                  <a:ext uri="{FF2B5EF4-FFF2-40B4-BE49-F238E27FC236}">
                    <a16:creationId xmlns:a16="http://schemas.microsoft.com/office/drawing/2014/main" id="{7BA39B12-DB3F-2186-F836-59B7EC8FDDF0}"/>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79" name="object 33">
                <a:extLst>
                  <a:ext uri="{FF2B5EF4-FFF2-40B4-BE49-F238E27FC236}">
                    <a16:creationId xmlns:a16="http://schemas.microsoft.com/office/drawing/2014/main" id="{D204BF7C-B70E-5D96-23E5-079D9205EDA2}"/>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80" name="object 34">
                <a:extLst>
                  <a:ext uri="{FF2B5EF4-FFF2-40B4-BE49-F238E27FC236}">
                    <a16:creationId xmlns:a16="http://schemas.microsoft.com/office/drawing/2014/main" id="{4606C3A2-70A0-C552-4924-37F3902E8D58}"/>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81" name="object 35">
                <a:extLst>
                  <a:ext uri="{FF2B5EF4-FFF2-40B4-BE49-F238E27FC236}">
                    <a16:creationId xmlns:a16="http://schemas.microsoft.com/office/drawing/2014/main" id="{763E9723-3D61-BE38-09E6-B8578FBF6D1D}"/>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2" name="object 36">
                <a:extLst>
                  <a:ext uri="{FF2B5EF4-FFF2-40B4-BE49-F238E27FC236}">
                    <a16:creationId xmlns:a16="http://schemas.microsoft.com/office/drawing/2014/main" id="{9C2596CF-3E16-4677-4415-4417ADCF90A5}"/>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3" name="object 37">
                <a:extLst>
                  <a:ext uri="{FF2B5EF4-FFF2-40B4-BE49-F238E27FC236}">
                    <a16:creationId xmlns:a16="http://schemas.microsoft.com/office/drawing/2014/main" id="{5388B20D-AA8D-E7EA-548D-FA3E341F60C3}"/>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4" name="object 38">
                <a:extLst>
                  <a:ext uri="{FF2B5EF4-FFF2-40B4-BE49-F238E27FC236}">
                    <a16:creationId xmlns:a16="http://schemas.microsoft.com/office/drawing/2014/main" id="{753660DD-8B1C-E061-F254-76259ADE6C5B}"/>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48" name="Gruppierung 14">
              <a:extLst>
                <a:ext uri="{FF2B5EF4-FFF2-40B4-BE49-F238E27FC236}">
                  <a16:creationId xmlns:a16="http://schemas.microsoft.com/office/drawing/2014/main" id="{35FC6ADF-1971-A433-50B7-634EDD255703}"/>
                </a:ext>
              </a:extLst>
            </p:cNvPr>
            <p:cNvGrpSpPr/>
            <p:nvPr userDrawn="1"/>
          </p:nvGrpSpPr>
          <p:grpSpPr>
            <a:xfrm>
              <a:off x="0" y="6040373"/>
              <a:ext cx="9026886" cy="460270"/>
              <a:chOff x="0" y="6040373"/>
              <a:chExt cx="9026886" cy="460270"/>
            </a:xfrm>
          </p:grpSpPr>
          <p:sp>
            <p:nvSpPr>
              <p:cNvPr id="56" name="object 5">
                <a:extLst>
                  <a:ext uri="{FF2B5EF4-FFF2-40B4-BE49-F238E27FC236}">
                    <a16:creationId xmlns:a16="http://schemas.microsoft.com/office/drawing/2014/main" id="{F77EA767-2361-C1B2-3A4A-054D3F850951}"/>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7" name="object 7">
                <a:extLst>
                  <a:ext uri="{FF2B5EF4-FFF2-40B4-BE49-F238E27FC236}">
                    <a16:creationId xmlns:a16="http://schemas.microsoft.com/office/drawing/2014/main" id="{EC2F143A-30ED-867B-C156-ABC4240A7152}"/>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58" name="object 8">
                <a:extLst>
                  <a:ext uri="{FF2B5EF4-FFF2-40B4-BE49-F238E27FC236}">
                    <a16:creationId xmlns:a16="http://schemas.microsoft.com/office/drawing/2014/main" id="{B15336F6-3DE8-60D1-48F5-62284A7FC112}"/>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9" name="object 9">
                <a:extLst>
                  <a:ext uri="{FF2B5EF4-FFF2-40B4-BE49-F238E27FC236}">
                    <a16:creationId xmlns:a16="http://schemas.microsoft.com/office/drawing/2014/main" id="{C54C502C-4226-44FF-6D93-2A98D242474E}"/>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0" name="object 10">
                <a:extLst>
                  <a:ext uri="{FF2B5EF4-FFF2-40B4-BE49-F238E27FC236}">
                    <a16:creationId xmlns:a16="http://schemas.microsoft.com/office/drawing/2014/main" id="{A8C0E746-6A9A-4EF5-22C7-E846007426DD}"/>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1" name="object 11">
                <a:extLst>
                  <a:ext uri="{FF2B5EF4-FFF2-40B4-BE49-F238E27FC236}">
                    <a16:creationId xmlns:a16="http://schemas.microsoft.com/office/drawing/2014/main" id="{812E3923-9791-4D1C-E72D-44C2FCA4C662}"/>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2" name="object 12">
                <a:extLst>
                  <a:ext uri="{FF2B5EF4-FFF2-40B4-BE49-F238E27FC236}">
                    <a16:creationId xmlns:a16="http://schemas.microsoft.com/office/drawing/2014/main" id="{C301FFE0-B654-D930-D6E9-B1F3241397A7}"/>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3" name="object 13">
                <a:extLst>
                  <a:ext uri="{FF2B5EF4-FFF2-40B4-BE49-F238E27FC236}">
                    <a16:creationId xmlns:a16="http://schemas.microsoft.com/office/drawing/2014/main" id="{11E6CCFE-E8B6-F0C8-2AA4-A47145760484}"/>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4" name="object 14">
                <a:extLst>
                  <a:ext uri="{FF2B5EF4-FFF2-40B4-BE49-F238E27FC236}">
                    <a16:creationId xmlns:a16="http://schemas.microsoft.com/office/drawing/2014/main" id="{7E55D561-FA7D-1A8A-0CFD-29CCE231199B}"/>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5" name="object 15">
                <a:extLst>
                  <a:ext uri="{FF2B5EF4-FFF2-40B4-BE49-F238E27FC236}">
                    <a16:creationId xmlns:a16="http://schemas.microsoft.com/office/drawing/2014/main" id="{8148AD4E-C081-3565-1B38-C0AEA08AE641}"/>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6" name="object 16">
                <a:extLst>
                  <a:ext uri="{FF2B5EF4-FFF2-40B4-BE49-F238E27FC236}">
                    <a16:creationId xmlns:a16="http://schemas.microsoft.com/office/drawing/2014/main" id="{63CA0DE5-05DB-73CE-B788-448233EB7C00}"/>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7" name="object 17">
                <a:extLst>
                  <a:ext uri="{FF2B5EF4-FFF2-40B4-BE49-F238E27FC236}">
                    <a16:creationId xmlns:a16="http://schemas.microsoft.com/office/drawing/2014/main" id="{31323C8F-B617-6788-5BF0-B324145573A1}"/>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68" name="object 18">
                <a:extLst>
                  <a:ext uri="{FF2B5EF4-FFF2-40B4-BE49-F238E27FC236}">
                    <a16:creationId xmlns:a16="http://schemas.microsoft.com/office/drawing/2014/main" id="{20972FAA-5D21-0AFF-7F87-95A41CB5BAD0}"/>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69" name="object 19">
                <a:extLst>
                  <a:ext uri="{FF2B5EF4-FFF2-40B4-BE49-F238E27FC236}">
                    <a16:creationId xmlns:a16="http://schemas.microsoft.com/office/drawing/2014/main" id="{082CCE5E-03F5-EB16-DDA0-2E080B42CE6F}"/>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70" name="object 20">
                <a:extLst>
                  <a:ext uri="{FF2B5EF4-FFF2-40B4-BE49-F238E27FC236}">
                    <a16:creationId xmlns:a16="http://schemas.microsoft.com/office/drawing/2014/main" id="{F94ACE7A-B531-3C19-7F6B-FB38DAAFE668}"/>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71" name="object 21">
                <a:extLst>
                  <a:ext uri="{FF2B5EF4-FFF2-40B4-BE49-F238E27FC236}">
                    <a16:creationId xmlns:a16="http://schemas.microsoft.com/office/drawing/2014/main" id="{86C98B78-6803-A1CB-48B6-86328AEB9874}"/>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49" name="Group 48">
              <a:extLst>
                <a:ext uri="{FF2B5EF4-FFF2-40B4-BE49-F238E27FC236}">
                  <a16:creationId xmlns:a16="http://schemas.microsoft.com/office/drawing/2014/main" id="{DE23AD9D-7E9A-38BA-3827-8C4D04DF47FE}"/>
                </a:ext>
              </a:extLst>
            </p:cNvPr>
            <p:cNvGrpSpPr/>
            <p:nvPr userDrawn="1"/>
          </p:nvGrpSpPr>
          <p:grpSpPr>
            <a:xfrm>
              <a:off x="7807856" y="6136761"/>
              <a:ext cx="194402" cy="233814"/>
              <a:chOff x="6199448" y="5757477"/>
              <a:chExt cx="445167" cy="535418"/>
            </a:xfrm>
          </p:grpSpPr>
          <p:sp>
            <p:nvSpPr>
              <p:cNvPr id="50" name="object 9">
                <a:extLst>
                  <a:ext uri="{FF2B5EF4-FFF2-40B4-BE49-F238E27FC236}">
                    <a16:creationId xmlns:a16="http://schemas.microsoft.com/office/drawing/2014/main" id="{99BAF0CF-6800-4A93-BCFA-48BE0A7C5B62}"/>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51" name="object 10">
                <a:extLst>
                  <a:ext uri="{FF2B5EF4-FFF2-40B4-BE49-F238E27FC236}">
                    <a16:creationId xmlns:a16="http://schemas.microsoft.com/office/drawing/2014/main" id="{2645F879-B729-297F-F1A0-018551632186}"/>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2" name="object 11">
                <a:extLst>
                  <a:ext uri="{FF2B5EF4-FFF2-40B4-BE49-F238E27FC236}">
                    <a16:creationId xmlns:a16="http://schemas.microsoft.com/office/drawing/2014/main" id="{C769A496-B9C1-E1E5-D91E-60BBF64CF6D9}"/>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3" name="object 12">
                <a:extLst>
                  <a:ext uri="{FF2B5EF4-FFF2-40B4-BE49-F238E27FC236}">
                    <a16:creationId xmlns:a16="http://schemas.microsoft.com/office/drawing/2014/main" id="{3453CCCB-45DE-6537-68F0-AE3BCEFD0E38}"/>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4" name="object 13">
                <a:extLst>
                  <a:ext uri="{FF2B5EF4-FFF2-40B4-BE49-F238E27FC236}">
                    <a16:creationId xmlns:a16="http://schemas.microsoft.com/office/drawing/2014/main" id="{9A2E9740-6893-85BF-A60E-F28D6DBB015C}"/>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5" name="object 14">
                <a:extLst>
                  <a:ext uri="{FF2B5EF4-FFF2-40B4-BE49-F238E27FC236}">
                    <a16:creationId xmlns:a16="http://schemas.microsoft.com/office/drawing/2014/main" id="{09C8D83E-01AB-43DC-0F75-A44473D11A2A}"/>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13917038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with Summary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84F877-50D3-4D3A-82A2-73469C598E9E}"/>
              </a:ext>
            </a:extLst>
          </p:cNvPr>
          <p:cNvSpPr>
            <a:spLocks noGrp="1"/>
          </p:cNvSpPr>
          <p:nvPr>
            <p:ph idx="1"/>
          </p:nvPr>
        </p:nvSpPr>
        <p:spPr>
          <a:xfrm>
            <a:off x="914400" y="1952603"/>
            <a:ext cx="9792000" cy="31325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4D2B61A9-4A33-4B68-9979-7F352F3F148F}"/>
              </a:ext>
            </a:extLst>
          </p:cNvPr>
          <p:cNvSpPr>
            <a:spLocks noGrp="1"/>
          </p:cNvSpPr>
          <p:nvPr>
            <p:ph type="body" sz="quarter" idx="15" hasCustomPrompt="1"/>
          </p:nvPr>
        </p:nvSpPr>
        <p:spPr>
          <a:xfrm>
            <a:off x="914399" y="5300663"/>
            <a:ext cx="9792000" cy="611955"/>
          </a:xfrm>
          <a:ln>
            <a:solidFill>
              <a:schemeClr val="bg2"/>
            </a:solidFill>
            <a:prstDash val="sysDot"/>
          </a:ln>
        </p:spPr>
        <p:txBody>
          <a:bodyPr wrap="square" lIns="91440" tIns="45720" rIns="91440" bIns="45720" anchor="ctr" anchorCtr="0">
            <a:normAutofit/>
          </a:bodyPr>
          <a:lstStyle>
            <a:lvl1pPr marL="14400" indent="0" algn="l" fontAlgn="auto">
              <a:lnSpc>
                <a:spcPct val="100000"/>
              </a:lnSpc>
              <a:spcBef>
                <a:spcPts val="819"/>
              </a:spcBef>
              <a:spcAft>
                <a:spcPts val="0"/>
              </a:spcAft>
              <a:buFontTx/>
              <a:buNone/>
              <a:defRPr kumimoji="0" sz="2000" b="1" i="0" u="none" kern="1200" cap="none" spc="0" baseline="0">
                <a:solidFill>
                  <a:schemeClr val="bg2"/>
                </a:solidFill>
                <a:latin typeface="Arial" panose="020B0604020202020204" pitchFamily="34" charset="0"/>
              </a:defRPr>
            </a:lvl1pPr>
          </a:lstStyle>
          <a:p>
            <a:pPr lvl="0"/>
            <a:r>
              <a:rPr lang="en-GB"/>
              <a:t>Summary</a:t>
            </a:r>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8" name="Text Placeholder 8">
            <a:extLst>
              <a:ext uri="{FF2B5EF4-FFF2-40B4-BE49-F238E27FC236}">
                <a16:creationId xmlns:a16="http://schemas.microsoft.com/office/drawing/2014/main" id="{9C3EC286-5D13-44F2-B13B-A7ED5E70C181}"/>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grpSp>
        <p:nvGrpSpPr>
          <p:cNvPr id="47" name="Group 46">
            <a:extLst>
              <a:ext uri="{FF2B5EF4-FFF2-40B4-BE49-F238E27FC236}">
                <a16:creationId xmlns:a16="http://schemas.microsoft.com/office/drawing/2014/main" id="{AFDD3511-9C03-5476-A6DF-577A848496AC}"/>
              </a:ext>
            </a:extLst>
          </p:cNvPr>
          <p:cNvGrpSpPr/>
          <p:nvPr userDrawn="1"/>
        </p:nvGrpSpPr>
        <p:grpSpPr>
          <a:xfrm>
            <a:off x="0" y="6094848"/>
            <a:ext cx="9078301" cy="535703"/>
            <a:chOff x="0" y="5964940"/>
            <a:chExt cx="9078301" cy="535703"/>
          </a:xfrm>
        </p:grpSpPr>
        <p:grpSp>
          <p:nvGrpSpPr>
            <p:cNvPr id="48" name="Group 47">
              <a:extLst>
                <a:ext uri="{FF2B5EF4-FFF2-40B4-BE49-F238E27FC236}">
                  <a16:creationId xmlns:a16="http://schemas.microsoft.com/office/drawing/2014/main" id="{332284E2-327D-60D3-93E4-1E9BC36182FD}"/>
                </a:ext>
              </a:extLst>
            </p:cNvPr>
            <p:cNvGrpSpPr/>
            <p:nvPr userDrawn="1"/>
          </p:nvGrpSpPr>
          <p:grpSpPr>
            <a:xfrm>
              <a:off x="8906480" y="5964940"/>
              <a:ext cx="171821" cy="171821"/>
              <a:chOff x="10960096" y="4204963"/>
              <a:chExt cx="405867" cy="405866"/>
            </a:xfrm>
          </p:grpSpPr>
          <p:sp>
            <p:nvSpPr>
              <p:cNvPr id="73" name="object 26">
                <a:extLst>
                  <a:ext uri="{FF2B5EF4-FFF2-40B4-BE49-F238E27FC236}">
                    <a16:creationId xmlns:a16="http://schemas.microsoft.com/office/drawing/2014/main" id="{A4CE6156-00AD-B043-CB6E-B446C7847199}"/>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4" name="object 27">
                <a:extLst>
                  <a:ext uri="{FF2B5EF4-FFF2-40B4-BE49-F238E27FC236}">
                    <a16:creationId xmlns:a16="http://schemas.microsoft.com/office/drawing/2014/main" id="{4CE976C7-C216-71AB-B071-834D67616F35}"/>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5" name="object 28">
                <a:extLst>
                  <a:ext uri="{FF2B5EF4-FFF2-40B4-BE49-F238E27FC236}">
                    <a16:creationId xmlns:a16="http://schemas.microsoft.com/office/drawing/2014/main" id="{72E68681-90AA-74F1-84E4-CC4768BF6774}"/>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6" name="object 29">
                <a:extLst>
                  <a:ext uri="{FF2B5EF4-FFF2-40B4-BE49-F238E27FC236}">
                    <a16:creationId xmlns:a16="http://schemas.microsoft.com/office/drawing/2014/main" id="{15B02DE1-2AC6-09C3-E04B-4FB838D55021}"/>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7" name="object 30">
                <a:extLst>
                  <a:ext uri="{FF2B5EF4-FFF2-40B4-BE49-F238E27FC236}">
                    <a16:creationId xmlns:a16="http://schemas.microsoft.com/office/drawing/2014/main" id="{F54DE20E-296D-8A72-603E-BD5447B8C17A}"/>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8" name="object 31">
                <a:extLst>
                  <a:ext uri="{FF2B5EF4-FFF2-40B4-BE49-F238E27FC236}">
                    <a16:creationId xmlns:a16="http://schemas.microsoft.com/office/drawing/2014/main" id="{4D1813BF-12E4-69EE-B252-789F7B5D645B}"/>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79" name="object 32">
                <a:extLst>
                  <a:ext uri="{FF2B5EF4-FFF2-40B4-BE49-F238E27FC236}">
                    <a16:creationId xmlns:a16="http://schemas.microsoft.com/office/drawing/2014/main" id="{B0974705-6D89-F069-FFD2-5F131F8102AB}"/>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80" name="object 33">
                <a:extLst>
                  <a:ext uri="{FF2B5EF4-FFF2-40B4-BE49-F238E27FC236}">
                    <a16:creationId xmlns:a16="http://schemas.microsoft.com/office/drawing/2014/main" id="{2D18B08B-2514-F0F4-9F9C-24461721BFF7}"/>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81" name="object 34">
                <a:extLst>
                  <a:ext uri="{FF2B5EF4-FFF2-40B4-BE49-F238E27FC236}">
                    <a16:creationId xmlns:a16="http://schemas.microsoft.com/office/drawing/2014/main" id="{B09997EE-56CF-915B-DD61-B177E4D673C7}"/>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82" name="object 35">
                <a:extLst>
                  <a:ext uri="{FF2B5EF4-FFF2-40B4-BE49-F238E27FC236}">
                    <a16:creationId xmlns:a16="http://schemas.microsoft.com/office/drawing/2014/main" id="{3322A7CB-7CD0-9DAA-3B5A-DEA3E44AB34E}"/>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3" name="object 36">
                <a:extLst>
                  <a:ext uri="{FF2B5EF4-FFF2-40B4-BE49-F238E27FC236}">
                    <a16:creationId xmlns:a16="http://schemas.microsoft.com/office/drawing/2014/main" id="{7F68D9EE-C350-4197-13C0-7A65B969871A}"/>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4" name="object 37">
                <a:extLst>
                  <a:ext uri="{FF2B5EF4-FFF2-40B4-BE49-F238E27FC236}">
                    <a16:creationId xmlns:a16="http://schemas.microsoft.com/office/drawing/2014/main" id="{7FA1CCF5-7EA7-9DDB-DE4C-CF4964F04349}"/>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5" name="object 38">
                <a:extLst>
                  <a:ext uri="{FF2B5EF4-FFF2-40B4-BE49-F238E27FC236}">
                    <a16:creationId xmlns:a16="http://schemas.microsoft.com/office/drawing/2014/main" id="{E0B8B00B-7C4A-9BB3-B25D-0F83DD62BB5B}"/>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49" name="Gruppierung 14">
              <a:extLst>
                <a:ext uri="{FF2B5EF4-FFF2-40B4-BE49-F238E27FC236}">
                  <a16:creationId xmlns:a16="http://schemas.microsoft.com/office/drawing/2014/main" id="{9E33C6AE-65B5-3417-7B22-981EF7D3F0EC}"/>
                </a:ext>
              </a:extLst>
            </p:cNvPr>
            <p:cNvGrpSpPr/>
            <p:nvPr userDrawn="1"/>
          </p:nvGrpSpPr>
          <p:grpSpPr>
            <a:xfrm>
              <a:off x="0" y="6040373"/>
              <a:ext cx="9026886" cy="460270"/>
              <a:chOff x="0" y="6040373"/>
              <a:chExt cx="9026886" cy="460270"/>
            </a:xfrm>
          </p:grpSpPr>
          <p:sp>
            <p:nvSpPr>
              <p:cNvPr id="57" name="object 5">
                <a:extLst>
                  <a:ext uri="{FF2B5EF4-FFF2-40B4-BE49-F238E27FC236}">
                    <a16:creationId xmlns:a16="http://schemas.microsoft.com/office/drawing/2014/main" id="{0EF56A33-6DE6-EE41-8028-FA9499179E7C}"/>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8" name="object 7">
                <a:extLst>
                  <a:ext uri="{FF2B5EF4-FFF2-40B4-BE49-F238E27FC236}">
                    <a16:creationId xmlns:a16="http://schemas.microsoft.com/office/drawing/2014/main" id="{7861945E-41AF-56D5-DAEF-0BB57E7B1CB8}"/>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59" name="object 8">
                <a:extLst>
                  <a:ext uri="{FF2B5EF4-FFF2-40B4-BE49-F238E27FC236}">
                    <a16:creationId xmlns:a16="http://schemas.microsoft.com/office/drawing/2014/main" id="{26547FBD-BCC3-DFD7-DBE7-F45DEA99A710}"/>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0" name="object 9">
                <a:extLst>
                  <a:ext uri="{FF2B5EF4-FFF2-40B4-BE49-F238E27FC236}">
                    <a16:creationId xmlns:a16="http://schemas.microsoft.com/office/drawing/2014/main" id="{028DCF2B-CA4A-58F1-9CE4-5612ACDB9607}"/>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1" name="object 10">
                <a:extLst>
                  <a:ext uri="{FF2B5EF4-FFF2-40B4-BE49-F238E27FC236}">
                    <a16:creationId xmlns:a16="http://schemas.microsoft.com/office/drawing/2014/main" id="{ECCBCA4A-E503-FF56-8FB1-D2E4CF36BF15}"/>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2" name="object 11">
                <a:extLst>
                  <a:ext uri="{FF2B5EF4-FFF2-40B4-BE49-F238E27FC236}">
                    <a16:creationId xmlns:a16="http://schemas.microsoft.com/office/drawing/2014/main" id="{9870011E-EFBB-C368-33F6-3F0CD86A41EC}"/>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3" name="object 12">
                <a:extLst>
                  <a:ext uri="{FF2B5EF4-FFF2-40B4-BE49-F238E27FC236}">
                    <a16:creationId xmlns:a16="http://schemas.microsoft.com/office/drawing/2014/main" id="{9CD9AE63-83A9-E821-B1D6-EB9F1911DD8A}"/>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4" name="object 13">
                <a:extLst>
                  <a:ext uri="{FF2B5EF4-FFF2-40B4-BE49-F238E27FC236}">
                    <a16:creationId xmlns:a16="http://schemas.microsoft.com/office/drawing/2014/main" id="{EE7F87EA-D6EB-5641-EBB9-04975E171741}"/>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5" name="object 14">
                <a:extLst>
                  <a:ext uri="{FF2B5EF4-FFF2-40B4-BE49-F238E27FC236}">
                    <a16:creationId xmlns:a16="http://schemas.microsoft.com/office/drawing/2014/main" id="{0B6A1BEB-FDF6-E5C9-D98D-41F3F0889CAE}"/>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6" name="object 15">
                <a:extLst>
                  <a:ext uri="{FF2B5EF4-FFF2-40B4-BE49-F238E27FC236}">
                    <a16:creationId xmlns:a16="http://schemas.microsoft.com/office/drawing/2014/main" id="{F909940E-9E61-BCC6-B10A-97401E7AA347}"/>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7" name="object 16">
                <a:extLst>
                  <a:ext uri="{FF2B5EF4-FFF2-40B4-BE49-F238E27FC236}">
                    <a16:creationId xmlns:a16="http://schemas.microsoft.com/office/drawing/2014/main" id="{112EC143-4A0C-4484-D6C9-E351C51D0837}"/>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8" name="object 17">
                <a:extLst>
                  <a:ext uri="{FF2B5EF4-FFF2-40B4-BE49-F238E27FC236}">
                    <a16:creationId xmlns:a16="http://schemas.microsoft.com/office/drawing/2014/main" id="{539747E5-A763-AB79-1588-3FBC9B9EB3F9}"/>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69" name="object 18">
                <a:extLst>
                  <a:ext uri="{FF2B5EF4-FFF2-40B4-BE49-F238E27FC236}">
                    <a16:creationId xmlns:a16="http://schemas.microsoft.com/office/drawing/2014/main" id="{E34BFC55-2F41-085C-EB05-F45D91C26800}"/>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70" name="object 19">
                <a:extLst>
                  <a:ext uri="{FF2B5EF4-FFF2-40B4-BE49-F238E27FC236}">
                    <a16:creationId xmlns:a16="http://schemas.microsoft.com/office/drawing/2014/main" id="{00501B01-34BE-DA4E-EF6E-CAA3B7FF779C}"/>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71" name="object 20">
                <a:extLst>
                  <a:ext uri="{FF2B5EF4-FFF2-40B4-BE49-F238E27FC236}">
                    <a16:creationId xmlns:a16="http://schemas.microsoft.com/office/drawing/2014/main" id="{E0578168-75BF-FBE2-E456-722B2BDA50D4}"/>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72" name="object 21">
                <a:extLst>
                  <a:ext uri="{FF2B5EF4-FFF2-40B4-BE49-F238E27FC236}">
                    <a16:creationId xmlns:a16="http://schemas.microsoft.com/office/drawing/2014/main" id="{89A0A42D-F943-2705-9D98-5499D0F06D6D}"/>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50" name="Group 49">
              <a:extLst>
                <a:ext uri="{FF2B5EF4-FFF2-40B4-BE49-F238E27FC236}">
                  <a16:creationId xmlns:a16="http://schemas.microsoft.com/office/drawing/2014/main" id="{CD79F580-1A03-DF75-5AE2-7EC9980018CD}"/>
                </a:ext>
              </a:extLst>
            </p:cNvPr>
            <p:cNvGrpSpPr/>
            <p:nvPr userDrawn="1"/>
          </p:nvGrpSpPr>
          <p:grpSpPr>
            <a:xfrm>
              <a:off x="7807856" y="6136761"/>
              <a:ext cx="194402" cy="233814"/>
              <a:chOff x="6199448" y="5757477"/>
              <a:chExt cx="445167" cy="535418"/>
            </a:xfrm>
          </p:grpSpPr>
          <p:sp>
            <p:nvSpPr>
              <p:cNvPr id="51" name="object 9">
                <a:extLst>
                  <a:ext uri="{FF2B5EF4-FFF2-40B4-BE49-F238E27FC236}">
                    <a16:creationId xmlns:a16="http://schemas.microsoft.com/office/drawing/2014/main" id="{50C5C23B-45FB-8F84-A614-C0D7E00F310F}"/>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52" name="object 10">
                <a:extLst>
                  <a:ext uri="{FF2B5EF4-FFF2-40B4-BE49-F238E27FC236}">
                    <a16:creationId xmlns:a16="http://schemas.microsoft.com/office/drawing/2014/main" id="{5056387B-5DD6-2B7C-1FF3-28A5B91F52A2}"/>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3" name="object 11">
                <a:extLst>
                  <a:ext uri="{FF2B5EF4-FFF2-40B4-BE49-F238E27FC236}">
                    <a16:creationId xmlns:a16="http://schemas.microsoft.com/office/drawing/2014/main" id="{37A3C4A4-02B8-3483-0F1D-69EEE83C8199}"/>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4" name="object 12">
                <a:extLst>
                  <a:ext uri="{FF2B5EF4-FFF2-40B4-BE49-F238E27FC236}">
                    <a16:creationId xmlns:a16="http://schemas.microsoft.com/office/drawing/2014/main" id="{A2437FD9-21D4-CD71-E8E7-7105035F251F}"/>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5" name="object 13">
                <a:extLst>
                  <a:ext uri="{FF2B5EF4-FFF2-40B4-BE49-F238E27FC236}">
                    <a16:creationId xmlns:a16="http://schemas.microsoft.com/office/drawing/2014/main" id="{2FE797C6-6DE9-3911-12D3-B7D7D55D87B4}"/>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6" name="object 14">
                <a:extLst>
                  <a:ext uri="{FF2B5EF4-FFF2-40B4-BE49-F238E27FC236}">
                    <a16:creationId xmlns:a16="http://schemas.microsoft.com/office/drawing/2014/main" id="{B6530DE0-68FC-8268-737E-B231AB1C0E6C}"/>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31340072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Picture with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8933-FCBE-4652-B49D-8102AA1FB399}"/>
              </a:ext>
            </a:extLst>
          </p:cNvPr>
          <p:cNvSpPr>
            <a:spLocks noGrp="1"/>
          </p:cNvSpPr>
          <p:nvPr>
            <p:ph type="title"/>
          </p:nvPr>
        </p:nvSpPr>
        <p:spPr>
          <a:xfrm>
            <a:off x="914400" y="908720"/>
            <a:ext cx="9448800" cy="487362"/>
          </a:xfrm>
        </p:spPr>
        <p:txBody>
          <a:bodyPr wrap="square" lIns="0" tIns="0" rIns="0" bIns="0" anchor="t" anchorCtr="0">
            <a:noAutofit/>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55482E70-F812-4CB9-A125-89E39D5111ED}"/>
              </a:ext>
            </a:extLst>
          </p:cNvPr>
          <p:cNvSpPr>
            <a:spLocks noGrp="1"/>
          </p:cNvSpPr>
          <p:nvPr>
            <p:ph type="pic" sz="quarter" idx="14"/>
          </p:nvPr>
        </p:nvSpPr>
        <p:spPr>
          <a:xfrm>
            <a:off x="914400" y="1676400"/>
            <a:ext cx="10730999" cy="4517999"/>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3" name="Footer Placeholder 2">
            <a:extLst>
              <a:ext uri="{FF2B5EF4-FFF2-40B4-BE49-F238E27FC236}">
                <a16:creationId xmlns:a16="http://schemas.microsoft.com/office/drawing/2014/main" id="{C17AC950-4446-4D76-A6F6-7C82C5ADECD6}"/>
              </a:ext>
            </a:extLst>
          </p:cNvPr>
          <p:cNvSpPr>
            <a:spLocks noGrp="1"/>
          </p:cNvSpPr>
          <p:nvPr>
            <p:ph type="ftr" sz="quarter" idx="10"/>
          </p:nvPr>
        </p:nvSpPr>
        <p:spPr/>
        <p:txBody>
          <a:bodyPr/>
          <a:lstStyle/>
          <a:p>
            <a:r>
              <a:rPr lang="en-GB">
                <a:solidFill>
                  <a:srgbClr val="394D55"/>
                </a:solidFill>
                <a:latin typeface="Helvetica" pitchFamily="2" charset="0"/>
              </a:rPr>
              <a:t>CRM General Info Session 2025</a:t>
            </a:r>
          </a:p>
        </p:txBody>
      </p:sp>
      <p:sp>
        <p:nvSpPr>
          <p:cNvPr id="4" name="Slide Number Placeholder 3">
            <a:extLst>
              <a:ext uri="{FF2B5EF4-FFF2-40B4-BE49-F238E27FC236}">
                <a16:creationId xmlns:a16="http://schemas.microsoft.com/office/drawing/2014/main" id="{B9C741EE-A6E0-4FDB-856D-016D03B5C0CF}"/>
              </a:ext>
            </a:extLst>
          </p:cNvPr>
          <p:cNvSpPr>
            <a:spLocks noGrp="1"/>
          </p:cNvSpPr>
          <p:nvPr>
            <p:ph type="sldNum" sz="quarter" idx="11"/>
          </p:nvPr>
        </p:nvSpPr>
        <p:spPr/>
        <p:txBody>
          <a:bodyPr/>
          <a:lstStyle/>
          <a:p>
            <a:pPr defTabSz="457200"/>
            <a:fld id="{7C9AF4F6-8314-4173-B77E-ACDB3515A2E2}" type="slidenum">
              <a:rPr lang="en-GB" smtClean="0"/>
              <a:pPr defTabSz="457200"/>
              <a:t>‹#›</a:t>
            </a:fld>
            <a:endParaRPr lang="en-GB"/>
          </a:p>
        </p:txBody>
      </p:sp>
      <p:sp>
        <p:nvSpPr>
          <p:cNvPr id="8" name="Text Placeholder 8">
            <a:extLst>
              <a:ext uri="{FF2B5EF4-FFF2-40B4-BE49-F238E27FC236}">
                <a16:creationId xmlns:a16="http://schemas.microsoft.com/office/drawing/2014/main" id="{AF5695BD-33D7-4730-BA7F-213D46FA54DF}"/>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10954167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and Picture Right with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9CD9-1FB2-4273-A91A-2426F3618792}"/>
              </a:ext>
            </a:extLst>
          </p:cNvPr>
          <p:cNvSpPr>
            <a:spLocks noGrp="1"/>
          </p:cNvSpPr>
          <p:nvPr>
            <p:ph type="title"/>
          </p:nvPr>
        </p:nvSpPr>
        <p:spPr>
          <a:xfrm>
            <a:off x="914400" y="908720"/>
            <a:ext cx="4676400" cy="792088"/>
          </a:xfrm>
        </p:spPr>
        <p:txBody>
          <a:bodyPr wrap="square" lIns="0" tIns="0" rIns="0" bIns="0" anchor="t"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49728-238D-4BF8-BFD7-8C7C33198F0F}"/>
              </a:ext>
            </a:extLst>
          </p:cNvPr>
          <p:cNvSpPr>
            <a:spLocks noGrp="1"/>
          </p:cNvSpPr>
          <p:nvPr>
            <p:ph sz="half" idx="1"/>
          </p:nvPr>
        </p:nvSpPr>
        <p:spPr>
          <a:xfrm>
            <a:off x="914400" y="1676400"/>
            <a:ext cx="4676400" cy="34087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E26399DE-E9A8-4B7F-B362-C6B1EACEB445}"/>
              </a:ext>
            </a:extLst>
          </p:cNvPr>
          <p:cNvSpPr>
            <a:spLocks noGrp="1"/>
          </p:cNvSpPr>
          <p:nvPr>
            <p:ph type="pic" sz="quarter" idx="15"/>
          </p:nvPr>
        </p:nvSpPr>
        <p:spPr>
          <a:xfrm>
            <a:off x="5867399" y="1371600"/>
            <a:ext cx="5778000" cy="4517999"/>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6" name="Footer Placeholder 5">
            <a:extLst>
              <a:ext uri="{FF2B5EF4-FFF2-40B4-BE49-F238E27FC236}">
                <a16:creationId xmlns:a16="http://schemas.microsoft.com/office/drawing/2014/main" id="{D1CFABF7-264B-4C3B-8EFC-6D8326747F2F}"/>
              </a:ext>
            </a:extLst>
          </p:cNvPr>
          <p:cNvSpPr>
            <a:spLocks noGrp="1"/>
          </p:cNvSpPr>
          <p:nvPr>
            <p:ph type="ftr" sz="quarter" idx="11"/>
          </p:nvPr>
        </p:nvSpPr>
        <p:spPr/>
        <p:txBody>
          <a:bodyPr vert="horz" wrap="none" lIns="0" tIns="45720" rIns="0" bIns="0" rtlCol="0" anchor="ctr"/>
          <a:lstStyle>
            <a:lvl1pPr>
              <a:defRPr lang="de-DE" i="0"/>
            </a:lvl1pPr>
          </a:lstStyle>
          <a:p>
            <a:r>
              <a:rPr lang="en-GB">
                <a:solidFill>
                  <a:srgbClr val="394D55"/>
                </a:solidFill>
                <a:latin typeface="Helvetica" pitchFamily="2" charset="0"/>
              </a:rPr>
              <a:t>CRM General Info Session 2025</a:t>
            </a:r>
          </a:p>
        </p:txBody>
      </p:sp>
      <p:sp>
        <p:nvSpPr>
          <p:cNvPr id="7" name="Slide Number Placeholder 6">
            <a:extLst>
              <a:ext uri="{FF2B5EF4-FFF2-40B4-BE49-F238E27FC236}">
                <a16:creationId xmlns:a16="http://schemas.microsoft.com/office/drawing/2014/main" id="{F8B0DD74-C4DF-4D25-905C-69C9201E4934}"/>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10" name="Text Placeholder 8">
            <a:extLst>
              <a:ext uri="{FF2B5EF4-FFF2-40B4-BE49-F238E27FC236}">
                <a16:creationId xmlns:a16="http://schemas.microsoft.com/office/drawing/2014/main" id="{A7A91B59-BC35-43D0-A64B-6D67086932FA}"/>
              </a:ext>
            </a:extLst>
          </p:cNvPr>
          <p:cNvSpPr>
            <a:spLocks noGrp="1"/>
          </p:cNvSpPr>
          <p:nvPr>
            <p:ph type="body" sz="quarter" idx="17" hasCustomPrompt="1"/>
          </p:nvPr>
        </p:nvSpPr>
        <p:spPr>
          <a:xfrm>
            <a:off x="885600" y="5378399"/>
            <a:ext cx="4676400" cy="792088"/>
          </a:xfrm>
          <a:ln>
            <a:noFill/>
            <a:prstDash val="sysDot"/>
          </a:ln>
        </p:spPr>
        <p:txBody>
          <a:bodyPr wrap="square" lIns="91440" tIns="45720" rIns="91440" bIns="45720" anchor="t" anchorCtr="0">
            <a:noAutofit/>
          </a:bodyPr>
          <a:lstStyle>
            <a:lvl1pPr marL="14400" indent="0" algn="l" fontAlgn="auto">
              <a:lnSpc>
                <a:spcPts val="1400"/>
              </a:lnSpc>
              <a:spcBef>
                <a:spcPts val="219"/>
              </a:spcBef>
              <a:spcAft>
                <a:spcPts val="0"/>
              </a:spcAft>
              <a:buFontTx/>
              <a:buNone/>
              <a:defRPr kumimoji="0" sz="1100" b="0" i="0" u="none" kern="1200" cap="none" spc="0" baseline="0">
                <a:solidFill>
                  <a:schemeClr val="accent2"/>
                </a:solidFill>
                <a:latin typeface="Arial" panose="020B0604020202020204" pitchFamily="34" charset="0"/>
              </a:defRPr>
            </a:lvl1pPr>
          </a:lstStyle>
          <a:p>
            <a:pPr marL="14400" marR="0" lvl="0" indent="0" algn="l" defTabSz="914400" rtl="0" eaLnBrk="1" fontAlgn="auto" latinLnBrk="0" hangingPunct="1">
              <a:lnSpc>
                <a:spcPts val="1400"/>
              </a:lnSpc>
              <a:spcBef>
                <a:spcPts val="219"/>
              </a:spcBef>
              <a:spcAft>
                <a:spcPts val="0"/>
              </a:spcAft>
              <a:buClr>
                <a:schemeClr val="bg2"/>
              </a:buClr>
              <a:buSzPts val="1600"/>
              <a:buFontTx/>
              <a:buNone/>
              <a:tabLst/>
              <a:defRPr/>
            </a:pPr>
            <a:r>
              <a:rPr lang="en-GB"/>
              <a:t>Minor note, use bold orange to highlight</a:t>
            </a:r>
          </a:p>
        </p:txBody>
      </p:sp>
      <p:sp>
        <p:nvSpPr>
          <p:cNvPr id="11" name="Text Placeholder 8">
            <a:extLst>
              <a:ext uri="{FF2B5EF4-FFF2-40B4-BE49-F238E27FC236}">
                <a16:creationId xmlns:a16="http://schemas.microsoft.com/office/drawing/2014/main" id="{0E3D3004-BDA4-4711-BEC7-80D16822C597}"/>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3065643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8"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13935367"/>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and Picture Right with 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9CD9-1FB2-4273-A91A-2426F3618792}"/>
              </a:ext>
            </a:extLst>
          </p:cNvPr>
          <p:cNvSpPr>
            <a:spLocks noGrp="1"/>
          </p:cNvSpPr>
          <p:nvPr>
            <p:ph type="title"/>
          </p:nvPr>
        </p:nvSpPr>
        <p:spPr>
          <a:xfrm>
            <a:off x="914400" y="908720"/>
            <a:ext cx="4676400" cy="792088"/>
          </a:xfrm>
        </p:spPr>
        <p:txBody>
          <a:bodyPr wrap="square" lIns="0" tIns="0" rIns="0" bIns="0" anchor="t"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49728-238D-4BF8-BFD7-8C7C33198F0F}"/>
              </a:ext>
            </a:extLst>
          </p:cNvPr>
          <p:cNvSpPr>
            <a:spLocks noGrp="1"/>
          </p:cNvSpPr>
          <p:nvPr>
            <p:ph sz="half" idx="1"/>
          </p:nvPr>
        </p:nvSpPr>
        <p:spPr>
          <a:xfrm>
            <a:off x="914400" y="1676400"/>
            <a:ext cx="4676400" cy="34087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E26399DE-E9A8-4B7F-B362-C6B1EACEB445}"/>
              </a:ext>
            </a:extLst>
          </p:cNvPr>
          <p:cNvSpPr>
            <a:spLocks noGrp="1"/>
          </p:cNvSpPr>
          <p:nvPr>
            <p:ph type="pic" sz="quarter" idx="15"/>
          </p:nvPr>
        </p:nvSpPr>
        <p:spPr>
          <a:xfrm>
            <a:off x="5867399" y="1371600"/>
            <a:ext cx="5778000" cy="4517999"/>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6" name="Footer Placeholder 5">
            <a:extLst>
              <a:ext uri="{FF2B5EF4-FFF2-40B4-BE49-F238E27FC236}">
                <a16:creationId xmlns:a16="http://schemas.microsoft.com/office/drawing/2014/main" id="{D1CFABF7-264B-4C3B-8EFC-6D8326747F2F}"/>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7" name="Slide Number Placeholder 6">
            <a:extLst>
              <a:ext uri="{FF2B5EF4-FFF2-40B4-BE49-F238E27FC236}">
                <a16:creationId xmlns:a16="http://schemas.microsoft.com/office/drawing/2014/main" id="{F8B0DD74-C4DF-4D25-905C-69C9201E4934}"/>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9" name="Text Placeholder 6">
            <a:extLst>
              <a:ext uri="{FF2B5EF4-FFF2-40B4-BE49-F238E27FC236}">
                <a16:creationId xmlns:a16="http://schemas.microsoft.com/office/drawing/2014/main" id="{0A0474ED-02CC-47DB-8DBD-682FDE64EFA2}"/>
              </a:ext>
            </a:extLst>
          </p:cNvPr>
          <p:cNvSpPr>
            <a:spLocks noGrp="1"/>
          </p:cNvSpPr>
          <p:nvPr>
            <p:ph type="body" sz="quarter" idx="17" hasCustomPrompt="1"/>
          </p:nvPr>
        </p:nvSpPr>
        <p:spPr>
          <a:xfrm>
            <a:off x="914399" y="5300663"/>
            <a:ext cx="4676400" cy="611955"/>
          </a:xfrm>
          <a:ln>
            <a:solidFill>
              <a:schemeClr val="bg2"/>
            </a:solidFill>
            <a:prstDash val="sysDot"/>
          </a:ln>
        </p:spPr>
        <p:txBody>
          <a:bodyPr wrap="square" lIns="91440" tIns="45720" rIns="91440" bIns="45720" anchor="ctr" anchorCtr="0">
            <a:normAutofit/>
          </a:bodyPr>
          <a:lstStyle>
            <a:lvl1pPr marL="14400" indent="0" algn="l" fontAlgn="auto">
              <a:lnSpc>
                <a:spcPct val="100000"/>
              </a:lnSpc>
              <a:spcBef>
                <a:spcPts val="819"/>
              </a:spcBef>
              <a:spcAft>
                <a:spcPts val="0"/>
              </a:spcAft>
              <a:buFontTx/>
              <a:buNone/>
              <a:defRPr kumimoji="0" sz="2000" b="1" i="0" u="none" kern="1200" cap="none" spc="0" baseline="0">
                <a:solidFill>
                  <a:schemeClr val="bg2"/>
                </a:solidFill>
                <a:latin typeface="Arial" panose="020B0604020202020204" pitchFamily="34" charset="0"/>
              </a:defRPr>
            </a:lvl1pPr>
          </a:lstStyle>
          <a:p>
            <a:pPr lvl="0"/>
            <a:r>
              <a:rPr lang="en-GB"/>
              <a:t>Summary</a:t>
            </a:r>
          </a:p>
        </p:txBody>
      </p:sp>
      <p:sp>
        <p:nvSpPr>
          <p:cNvPr id="10" name="Text Placeholder 8">
            <a:extLst>
              <a:ext uri="{FF2B5EF4-FFF2-40B4-BE49-F238E27FC236}">
                <a16:creationId xmlns:a16="http://schemas.microsoft.com/office/drawing/2014/main" id="{98FA6CDB-5471-471B-B311-572D9DE25699}"/>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29877535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and Picture Left with 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9CD9-1FB2-4273-A91A-2426F3618792}"/>
              </a:ext>
            </a:extLst>
          </p:cNvPr>
          <p:cNvSpPr>
            <a:spLocks noGrp="1"/>
          </p:cNvSpPr>
          <p:nvPr>
            <p:ph type="title"/>
          </p:nvPr>
        </p:nvSpPr>
        <p:spPr>
          <a:xfrm>
            <a:off x="914400" y="908720"/>
            <a:ext cx="9448798" cy="792088"/>
          </a:xfrm>
        </p:spPr>
        <p:txBody>
          <a:bodyPr wrap="square" lIns="0" tIns="0" rIns="0" bIns="0" anchor="t"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49728-238D-4BF8-BFD7-8C7C33198F0F}"/>
              </a:ext>
            </a:extLst>
          </p:cNvPr>
          <p:cNvSpPr>
            <a:spLocks noGrp="1"/>
          </p:cNvSpPr>
          <p:nvPr>
            <p:ph sz="half" idx="1"/>
          </p:nvPr>
        </p:nvSpPr>
        <p:spPr>
          <a:xfrm>
            <a:off x="7213200" y="1700808"/>
            <a:ext cx="3491312" cy="34087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E26399DE-E9A8-4B7F-B362-C6B1EACEB445}"/>
              </a:ext>
            </a:extLst>
          </p:cNvPr>
          <p:cNvSpPr>
            <a:spLocks noGrp="1"/>
          </p:cNvSpPr>
          <p:nvPr>
            <p:ph type="pic" sz="quarter" idx="15"/>
          </p:nvPr>
        </p:nvSpPr>
        <p:spPr>
          <a:xfrm>
            <a:off x="914400" y="1700807"/>
            <a:ext cx="6120000" cy="3708000"/>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6" name="Footer Placeholder 5">
            <a:extLst>
              <a:ext uri="{FF2B5EF4-FFF2-40B4-BE49-F238E27FC236}">
                <a16:creationId xmlns:a16="http://schemas.microsoft.com/office/drawing/2014/main" id="{D1CFABF7-264B-4C3B-8EFC-6D8326747F2F}"/>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7" name="Slide Number Placeholder 6">
            <a:extLst>
              <a:ext uri="{FF2B5EF4-FFF2-40B4-BE49-F238E27FC236}">
                <a16:creationId xmlns:a16="http://schemas.microsoft.com/office/drawing/2014/main" id="{F8B0DD74-C4DF-4D25-905C-69C9201E4934}"/>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9" name="Text Placeholder 6">
            <a:extLst>
              <a:ext uri="{FF2B5EF4-FFF2-40B4-BE49-F238E27FC236}">
                <a16:creationId xmlns:a16="http://schemas.microsoft.com/office/drawing/2014/main" id="{D39A5308-06FE-48A0-B901-2875D44F30C6}"/>
              </a:ext>
            </a:extLst>
          </p:cNvPr>
          <p:cNvSpPr>
            <a:spLocks noGrp="1"/>
          </p:cNvSpPr>
          <p:nvPr>
            <p:ph type="body" sz="quarter" idx="18" hasCustomPrompt="1"/>
          </p:nvPr>
        </p:nvSpPr>
        <p:spPr>
          <a:xfrm>
            <a:off x="914399" y="5589239"/>
            <a:ext cx="9792000" cy="611955"/>
          </a:xfrm>
          <a:ln>
            <a:solidFill>
              <a:schemeClr val="bg2"/>
            </a:solidFill>
            <a:prstDash val="sysDot"/>
          </a:ln>
        </p:spPr>
        <p:txBody>
          <a:bodyPr wrap="square" lIns="91440" tIns="45720" rIns="91440" bIns="45720" anchor="ctr" anchorCtr="0">
            <a:normAutofit/>
          </a:bodyPr>
          <a:lstStyle>
            <a:lvl1pPr marL="14400" indent="0" algn="l" fontAlgn="auto">
              <a:lnSpc>
                <a:spcPct val="100000"/>
              </a:lnSpc>
              <a:spcBef>
                <a:spcPts val="819"/>
              </a:spcBef>
              <a:spcAft>
                <a:spcPts val="0"/>
              </a:spcAft>
              <a:buFontTx/>
              <a:buNone/>
              <a:defRPr kumimoji="0" sz="2000" b="1" i="0" u="none" kern="1200" cap="none" spc="0" baseline="0">
                <a:solidFill>
                  <a:schemeClr val="bg2"/>
                </a:solidFill>
                <a:latin typeface="Arial" panose="020B0604020202020204" pitchFamily="34" charset="0"/>
              </a:defRPr>
            </a:lvl1pPr>
          </a:lstStyle>
          <a:p>
            <a:pPr lvl="0"/>
            <a:r>
              <a:rPr lang="en-GB"/>
              <a:t>Summary</a:t>
            </a:r>
          </a:p>
        </p:txBody>
      </p:sp>
      <p:sp>
        <p:nvSpPr>
          <p:cNvPr id="10" name="Text Placeholder 8">
            <a:extLst>
              <a:ext uri="{FF2B5EF4-FFF2-40B4-BE49-F238E27FC236}">
                <a16:creationId xmlns:a16="http://schemas.microsoft.com/office/drawing/2014/main" id="{6BCC4CDE-4424-4CFB-A8AF-BF97F16B4A20}"/>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15441540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icture Left and 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1265C0-DB66-4C59-AE6A-0860792AA448}"/>
              </a:ext>
            </a:extLst>
          </p:cNvPr>
          <p:cNvSpPr>
            <a:spLocks noGrp="1"/>
          </p:cNvSpPr>
          <p:nvPr>
            <p:ph type="pic" sz="quarter" idx="12"/>
          </p:nvPr>
        </p:nvSpPr>
        <p:spPr>
          <a:xfrm>
            <a:off x="0" y="0"/>
            <a:ext cx="5778500" cy="6858000"/>
          </a:xfrm>
          <a:solidFill>
            <a:schemeClr val="accent1"/>
          </a:solidFill>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de-DE"/>
          </a:p>
        </p:txBody>
      </p:sp>
      <p:sp>
        <p:nvSpPr>
          <p:cNvPr id="3" name="Footer Placeholder 2">
            <a:extLst>
              <a:ext uri="{FF2B5EF4-FFF2-40B4-BE49-F238E27FC236}">
                <a16:creationId xmlns:a16="http://schemas.microsoft.com/office/drawing/2014/main" id="{300335DD-64FB-4E45-8C68-94AE641B3139}"/>
              </a:ext>
            </a:extLst>
          </p:cNvPr>
          <p:cNvSpPr>
            <a:spLocks noGrp="1"/>
          </p:cNvSpPr>
          <p:nvPr>
            <p:ph type="ftr" sz="quarter" idx="10"/>
          </p:nvPr>
        </p:nvSpPr>
        <p:spPr/>
        <p:txBody>
          <a:bodyPr/>
          <a:lstStyle/>
          <a:p>
            <a:r>
              <a:rPr lang="en-GB">
                <a:solidFill>
                  <a:srgbClr val="394D55"/>
                </a:solidFill>
                <a:latin typeface="Helvetica" pitchFamily="2" charset="0"/>
              </a:rPr>
              <a:t>CRM General Info Session 2025</a:t>
            </a:r>
          </a:p>
        </p:txBody>
      </p:sp>
      <p:sp>
        <p:nvSpPr>
          <p:cNvPr id="4" name="Slide Number Placeholder 3">
            <a:extLst>
              <a:ext uri="{FF2B5EF4-FFF2-40B4-BE49-F238E27FC236}">
                <a16:creationId xmlns:a16="http://schemas.microsoft.com/office/drawing/2014/main" id="{1E8DF5CD-6065-41CC-A88D-839D08427200}"/>
              </a:ext>
            </a:extLst>
          </p:cNvPr>
          <p:cNvSpPr>
            <a:spLocks noGrp="1"/>
          </p:cNvSpPr>
          <p:nvPr>
            <p:ph type="sldNum" sz="quarter" idx="11"/>
          </p:nvPr>
        </p:nvSpPr>
        <p:spPr/>
        <p:txBody>
          <a:bodyPr/>
          <a:lstStyle/>
          <a:p>
            <a:pPr defTabSz="457200"/>
            <a:fld id="{7C9AF4F6-8314-4173-B77E-ACDB3515A2E2}" type="slidenum">
              <a:rPr lang="en-GB" smtClean="0"/>
              <a:pPr defTabSz="457200"/>
              <a:t>‹#›</a:t>
            </a:fld>
            <a:endParaRPr lang="en-GB"/>
          </a:p>
        </p:txBody>
      </p:sp>
      <p:pic>
        <p:nvPicPr>
          <p:cNvPr id="9" name="Bild 1">
            <a:extLst>
              <a:ext uri="{FF2B5EF4-FFF2-40B4-BE49-F238E27FC236}">
                <a16:creationId xmlns:a16="http://schemas.microsoft.com/office/drawing/2014/main" id="{510DFD7B-26F8-4A99-9910-D5938F87945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6168008" y="1020763"/>
            <a:ext cx="1612900" cy="1358900"/>
          </a:xfrm>
          <a:prstGeom prst="rect">
            <a:avLst/>
          </a:prstGeom>
        </p:spPr>
      </p:pic>
      <p:sp>
        <p:nvSpPr>
          <p:cNvPr id="11" name="Text Placeholder 10">
            <a:extLst>
              <a:ext uri="{FF2B5EF4-FFF2-40B4-BE49-F238E27FC236}">
                <a16:creationId xmlns:a16="http://schemas.microsoft.com/office/drawing/2014/main" id="{04198E4C-DBD1-4A47-864E-352BF20D5C47}"/>
              </a:ext>
            </a:extLst>
          </p:cNvPr>
          <p:cNvSpPr>
            <a:spLocks noGrp="1"/>
          </p:cNvSpPr>
          <p:nvPr>
            <p:ph type="body" sz="quarter" idx="13" hasCustomPrompt="1"/>
          </p:nvPr>
        </p:nvSpPr>
        <p:spPr>
          <a:xfrm>
            <a:off x="6456041" y="1700213"/>
            <a:ext cx="4677543" cy="3817019"/>
          </a:xfrm>
        </p:spPr>
        <p:txBody>
          <a:bodyPr wrap="square" lIns="0" tIns="0" rIns="0" bIns="0" anchor="t" anchorCtr="0">
            <a:noAutofit/>
          </a:bodyPr>
          <a:lstStyle>
            <a:lvl1pPr marL="0" indent="0">
              <a:lnSpc>
                <a:spcPct val="100000"/>
              </a:lnSpc>
              <a:spcAft>
                <a:spcPts val="0"/>
              </a:spcAft>
              <a:buNone/>
              <a:defRPr sz="2200" b="1"/>
            </a:lvl1pPr>
          </a:lstStyle>
          <a:p>
            <a:pPr lvl="0"/>
            <a:r>
              <a:rPr lang="en-GB"/>
              <a:t>Citation</a:t>
            </a:r>
          </a:p>
        </p:txBody>
      </p:sp>
    </p:spTree>
    <p:extLst>
      <p:ext uri="{BB962C8B-B14F-4D97-AF65-F5344CB8AC3E}">
        <p14:creationId xmlns:p14="http://schemas.microsoft.com/office/powerpoint/2010/main" val="38883360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Agenda with Power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a:xfrm>
            <a:off x="914400" y="914400"/>
            <a:ext cx="4800600" cy="487362"/>
          </a:xfrm>
        </p:spPr>
        <p:txBody>
          <a:bodyPr wrap="square" lIns="0" tIns="0" rIns="0" bIns="0" anchor="t" anchorCtr="0">
            <a:noAutofit/>
          </a:bodyPr>
          <a:lstStyle>
            <a:lvl1pPr>
              <a:defRPr lang="en-US" sz="3000" b="1" kern="1200" dirty="0">
                <a:solidFill>
                  <a:schemeClr val="accent2"/>
                </a:solidFill>
                <a:latin typeface="+mj-lt"/>
                <a:ea typeface="+mj-ea"/>
                <a:cs typeface="Aria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84F877-50D3-4D3A-82A2-73469C598E9E}"/>
              </a:ext>
            </a:extLst>
          </p:cNvPr>
          <p:cNvSpPr>
            <a:spLocks noGrp="1"/>
          </p:cNvSpPr>
          <p:nvPr>
            <p:ph idx="1"/>
          </p:nvPr>
        </p:nvSpPr>
        <p:spPr>
          <a:xfrm>
            <a:off x="914400" y="2214952"/>
            <a:ext cx="9386471" cy="3109020"/>
          </a:xfrm>
        </p:spPr>
        <p:txBody>
          <a:bodyPr wrap="square" lIns="0" tIns="0" rIns="0" bIns="0" anchor="t" anchorCtr="0">
            <a:noAutofit/>
          </a:bodyPr>
          <a:lstStyle>
            <a:lvl1pPr marL="225425" indent="-225425">
              <a:lnSpc>
                <a:spcPts val="1780"/>
              </a:lnSpc>
              <a:spcAft>
                <a:spcPts val="1100"/>
              </a:spcAft>
              <a:buFont typeface="+mj-lt"/>
              <a:buAutoNum type="arabicPeriod"/>
              <a:defRPr sz="1700"/>
            </a:lvl1pPr>
            <a:lvl2pPr marL="28800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grpSp>
        <p:nvGrpSpPr>
          <p:cNvPr id="4" name="Group 3">
            <a:extLst>
              <a:ext uri="{FF2B5EF4-FFF2-40B4-BE49-F238E27FC236}">
                <a16:creationId xmlns:a16="http://schemas.microsoft.com/office/drawing/2014/main" id="{E9B0C428-E3B4-40E9-B52C-7E2B6B09A0ED}"/>
              </a:ext>
            </a:extLst>
          </p:cNvPr>
          <p:cNvGrpSpPr/>
          <p:nvPr userDrawn="1"/>
        </p:nvGrpSpPr>
        <p:grpSpPr>
          <a:xfrm>
            <a:off x="-939012" y="229868"/>
            <a:ext cx="13371715" cy="6628132"/>
            <a:chOff x="-939012" y="229868"/>
            <a:chExt cx="13371715" cy="6628132"/>
          </a:xfrm>
        </p:grpSpPr>
        <p:grpSp>
          <p:nvGrpSpPr>
            <p:cNvPr id="7" name="Gruppierung 10">
              <a:extLst>
                <a:ext uri="{FF2B5EF4-FFF2-40B4-BE49-F238E27FC236}">
                  <a16:creationId xmlns:a16="http://schemas.microsoft.com/office/drawing/2014/main" id="{724CBB21-DA26-45C1-A9F7-7B3DDDB1B5A8}"/>
                </a:ext>
              </a:extLst>
            </p:cNvPr>
            <p:cNvGrpSpPr/>
            <p:nvPr userDrawn="1"/>
          </p:nvGrpSpPr>
          <p:grpSpPr>
            <a:xfrm flipH="1">
              <a:off x="10019664" y="229868"/>
              <a:ext cx="2413039" cy="6628132"/>
              <a:chOff x="0" y="891135"/>
              <a:chExt cx="2172335" cy="5966967"/>
            </a:xfrm>
          </p:grpSpPr>
          <p:sp>
            <p:nvSpPr>
              <p:cNvPr id="8" name="object 2">
                <a:extLst>
                  <a:ext uri="{FF2B5EF4-FFF2-40B4-BE49-F238E27FC236}">
                    <a16:creationId xmlns:a16="http://schemas.microsoft.com/office/drawing/2014/main" id="{EAB70BAA-2B7C-47A4-A548-B643B2F0033A}"/>
                  </a:ext>
                </a:extLst>
              </p:cNvPr>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7300">
                  <a:alpha val="26599"/>
                </a:srgbClr>
              </a:solidFill>
            </p:spPr>
            <p:txBody>
              <a:bodyPr wrap="square" lIns="0" tIns="0" rIns="0" bIns="0" rtlCol="0"/>
              <a:lstStyle/>
              <a:p>
                <a:endParaRPr lang="en-GB"/>
              </a:p>
            </p:txBody>
          </p:sp>
          <p:sp>
            <p:nvSpPr>
              <p:cNvPr id="9" name="object 3">
                <a:extLst>
                  <a:ext uri="{FF2B5EF4-FFF2-40B4-BE49-F238E27FC236}">
                    <a16:creationId xmlns:a16="http://schemas.microsoft.com/office/drawing/2014/main" id="{89E728B6-82E8-4AE9-ACFD-3D5148EEC102}"/>
                  </a:ext>
                </a:extLst>
              </p:cNvPr>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chemeClr val="bg2">
                  <a:alpha val="15399"/>
                </a:schemeClr>
              </a:solidFill>
            </p:spPr>
            <p:txBody>
              <a:bodyPr wrap="square" lIns="0" tIns="0" rIns="0" bIns="0" rtlCol="0"/>
              <a:lstStyle/>
              <a:p>
                <a:endParaRPr lang="en-GB"/>
              </a:p>
            </p:txBody>
          </p:sp>
        </p:grpSp>
        <p:pic>
          <p:nvPicPr>
            <p:cNvPr id="10" name="Bild 2">
              <a:extLst>
                <a:ext uri="{FF2B5EF4-FFF2-40B4-BE49-F238E27FC236}">
                  <a16:creationId xmlns:a16="http://schemas.microsoft.com/office/drawing/2014/main" id="{D0A63C7D-6DFB-459D-900D-87AD36DED5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24173" y="3889514"/>
              <a:ext cx="7104112" cy="2461350"/>
            </a:xfrm>
            <a:prstGeom prst="rect">
              <a:avLst/>
            </a:prstGeom>
          </p:spPr>
        </p:pic>
        <p:cxnSp>
          <p:nvCxnSpPr>
            <p:cNvPr id="11" name="Gerade Verbindung 13">
              <a:extLst>
                <a:ext uri="{FF2B5EF4-FFF2-40B4-BE49-F238E27FC236}">
                  <a16:creationId xmlns:a16="http://schemas.microsoft.com/office/drawing/2014/main" id="{320DE0E4-5008-46DE-B349-FB2C02F42A6D}"/>
                </a:ext>
              </a:extLst>
            </p:cNvPr>
            <p:cNvCxnSpPr>
              <a:cxnSpLocks/>
            </p:cNvCxnSpPr>
            <p:nvPr userDrawn="1"/>
          </p:nvCxnSpPr>
          <p:spPr>
            <a:xfrm flipH="1">
              <a:off x="-939012" y="6327775"/>
              <a:ext cx="6000257" cy="0"/>
            </a:xfrm>
            <a:prstGeom prst="line">
              <a:avLst/>
            </a:prstGeom>
            <a:ln w="317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18220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genda with Picture Left">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B44E4007-361F-4BBB-915A-A1EC4DD4FD19}"/>
              </a:ext>
            </a:extLst>
          </p:cNvPr>
          <p:cNvSpPr>
            <a:spLocks noGrp="1"/>
          </p:cNvSpPr>
          <p:nvPr>
            <p:ph type="pic" sz="quarter" idx="13"/>
          </p:nvPr>
        </p:nvSpPr>
        <p:spPr>
          <a:xfrm>
            <a:off x="-1" y="-340"/>
            <a:ext cx="7050572" cy="6858340"/>
          </a:xfrm>
          <a:custGeom>
            <a:avLst/>
            <a:gdLst>
              <a:gd name="connsiteX0" fmla="*/ 0 w 7176121"/>
              <a:gd name="connsiteY0" fmla="*/ 0 h 6858000"/>
              <a:gd name="connsiteX1" fmla="*/ 6033098 w 7176121"/>
              <a:gd name="connsiteY1" fmla="*/ 0 h 6858000"/>
              <a:gd name="connsiteX2" fmla="*/ 7176121 w 7176121"/>
              <a:gd name="connsiteY2" fmla="*/ 1143023 h 6858000"/>
              <a:gd name="connsiteX3" fmla="*/ 7176121 w 7176121"/>
              <a:gd name="connsiteY3" fmla="*/ 6858000 h 6858000"/>
              <a:gd name="connsiteX4" fmla="*/ 0 w 7176121"/>
              <a:gd name="connsiteY4" fmla="*/ 6858000 h 6858000"/>
              <a:gd name="connsiteX5" fmla="*/ 0 w 7176121"/>
              <a:gd name="connsiteY5" fmla="*/ 0 h 6858000"/>
              <a:gd name="connsiteX0" fmla="*/ 0 w 7176121"/>
              <a:gd name="connsiteY0" fmla="*/ 21772 h 6879772"/>
              <a:gd name="connsiteX1" fmla="*/ 7067241 w 7176121"/>
              <a:gd name="connsiteY1" fmla="*/ 0 h 6879772"/>
              <a:gd name="connsiteX2" fmla="*/ 7176121 w 7176121"/>
              <a:gd name="connsiteY2" fmla="*/ 1164795 h 6879772"/>
              <a:gd name="connsiteX3" fmla="*/ 7176121 w 7176121"/>
              <a:gd name="connsiteY3" fmla="*/ 6879772 h 6879772"/>
              <a:gd name="connsiteX4" fmla="*/ 0 w 7176121"/>
              <a:gd name="connsiteY4" fmla="*/ 6879772 h 6879772"/>
              <a:gd name="connsiteX5" fmla="*/ 0 w 7176121"/>
              <a:gd name="connsiteY5" fmla="*/ 21772 h 6879772"/>
              <a:gd name="connsiteX0" fmla="*/ 0 w 7176121"/>
              <a:gd name="connsiteY0" fmla="*/ 21772 h 6879772"/>
              <a:gd name="connsiteX1" fmla="*/ 7067241 w 7176121"/>
              <a:gd name="connsiteY1" fmla="*/ 0 h 6879772"/>
              <a:gd name="connsiteX2" fmla="*/ 7176121 w 7176121"/>
              <a:gd name="connsiteY2" fmla="*/ 6879772 h 6879772"/>
              <a:gd name="connsiteX3" fmla="*/ 0 w 7176121"/>
              <a:gd name="connsiteY3" fmla="*/ 6879772 h 6879772"/>
              <a:gd name="connsiteX4" fmla="*/ 0 w 7176121"/>
              <a:gd name="connsiteY4" fmla="*/ 21772 h 6879772"/>
              <a:gd name="connsiteX0" fmla="*/ 0 w 7067241"/>
              <a:gd name="connsiteY0" fmla="*/ 21772 h 6879772"/>
              <a:gd name="connsiteX1" fmla="*/ 7067241 w 7067241"/>
              <a:gd name="connsiteY1" fmla="*/ 0 h 6879772"/>
              <a:gd name="connsiteX2" fmla="*/ 4541778 w 7067241"/>
              <a:gd name="connsiteY2" fmla="*/ 6879772 h 6879772"/>
              <a:gd name="connsiteX3" fmla="*/ 0 w 7067241"/>
              <a:gd name="connsiteY3" fmla="*/ 6879772 h 6879772"/>
              <a:gd name="connsiteX4" fmla="*/ 0 w 7067241"/>
              <a:gd name="connsiteY4" fmla="*/ 21772 h 6879772"/>
              <a:gd name="connsiteX0" fmla="*/ 0 w 7050572"/>
              <a:gd name="connsiteY0" fmla="*/ 340 h 6858340"/>
              <a:gd name="connsiteX1" fmla="*/ 7050572 w 7050572"/>
              <a:gd name="connsiteY1" fmla="*/ 0 h 6858340"/>
              <a:gd name="connsiteX2" fmla="*/ 4541778 w 7050572"/>
              <a:gd name="connsiteY2" fmla="*/ 6858340 h 6858340"/>
              <a:gd name="connsiteX3" fmla="*/ 0 w 7050572"/>
              <a:gd name="connsiteY3" fmla="*/ 6858340 h 6858340"/>
              <a:gd name="connsiteX4" fmla="*/ 0 w 7050572"/>
              <a:gd name="connsiteY4" fmla="*/ 340 h 6858340"/>
              <a:gd name="connsiteX0" fmla="*/ 0 w 7050572"/>
              <a:gd name="connsiteY0" fmla="*/ 340 h 6858340"/>
              <a:gd name="connsiteX1" fmla="*/ 7050572 w 7050572"/>
              <a:gd name="connsiteY1" fmla="*/ 0 h 6858340"/>
              <a:gd name="connsiteX2" fmla="*/ 4553684 w 7050572"/>
              <a:gd name="connsiteY2" fmla="*/ 6858340 h 6858340"/>
              <a:gd name="connsiteX3" fmla="*/ 0 w 7050572"/>
              <a:gd name="connsiteY3" fmla="*/ 6858340 h 6858340"/>
              <a:gd name="connsiteX4" fmla="*/ 0 w 7050572"/>
              <a:gd name="connsiteY4" fmla="*/ 340 h 685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0572" h="6858340">
                <a:moveTo>
                  <a:pt x="0" y="340"/>
                </a:moveTo>
                <a:lnTo>
                  <a:pt x="7050572" y="0"/>
                </a:lnTo>
                <a:lnTo>
                  <a:pt x="4553684" y="6858340"/>
                </a:lnTo>
                <a:lnTo>
                  <a:pt x="0" y="6858340"/>
                </a:lnTo>
                <a:lnTo>
                  <a:pt x="0" y="340"/>
                </a:lnTo>
                <a:close/>
              </a:path>
            </a:pathLst>
          </a:custGeo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a:xfrm>
            <a:off x="6960099" y="914400"/>
            <a:ext cx="2365265" cy="487362"/>
          </a:xfrm>
        </p:spPr>
        <p:txBody>
          <a:bodyPr wrap="square" lIns="0" tIns="0" rIns="0" bIns="0" anchor="t" anchorCtr="0">
            <a:noAutofit/>
          </a:bodyPr>
          <a:lstStyle>
            <a:lvl1pPr>
              <a:defRPr lang="en-US" sz="3000" b="1" kern="1200" dirty="0">
                <a:solidFill>
                  <a:schemeClr val="accent2"/>
                </a:solidFill>
                <a:latin typeface="+mj-lt"/>
                <a:ea typeface="+mj-ea"/>
                <a:cs typeface="Aria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84F877-50D3-4D3A-82A2-73469C598E9E}"/>
              </a:ext>
            </a:extLst>
          </p:cNvPr>
          <p:cNvSpPr>
            <a:spLocks noGrp="1"/>
          </p:cNvSpPr>
          <p:nvPr>
            <p:ph idx="1"/>
          </p:nvPr>
        </p:nvSpPr>
        <p:spPr>
          <a:xfrm>
            <a:off x="6960097" y="1676400"/>
            <a:ext cx="4824536" cy="2275200"/>
          </a:xfrm>
        </p:spPr>
        <p:txBody>
          <a:bodyPr wrap="square" lIns="0" tIns="0" rIns="0" bIns="0" anchor="t" anchorCtr="0">
            <a:noAutofit/>
          </a:bodyPr>
          <a:lstStyle>
            <a:lvl1pPr marL="225425" indent="-225425">
              <a:lnSpc>
                <a:spcPts val="1780"/>
              </a:lnSpc>
              <a:spcAft>
                <a:spcPts val="1100"/>
              </a:spcAft>
              <a:buFont typeface="+mj-lt"/>
              <a:buAutoNum type="arabicPeriod"/>
              <a:defRPr sz="1600"/>
            </a:lvl1pPr>
            <a:lvl2pPr marL="28800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spTree>
    <p:extLst>
      <p:ext uri="{BB962C8B-B14F-4D97-AF65-F5344CB8AC3E}">
        <p14:creationId xmlns:p14="http://schemas.microsoft.com/office/powerpoint/2010/main" val="11336532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nspirational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3139767-E0E0-4F9F-9DBD-E4509982718C}"/>
              </a:ext>
            </a:extLst>
          </p:cNvPr>
          <p:cNvSpPr>
            <a:spLocks noGrp="1"/>
          </p:cNvSpPr>
          <p:nvPr>
            <p:ph type="pic" sz="quarter" idx="12"/>
          </p:nvPr>
        </p:nvSpPr>
        <p:spPr>
          <a:xfrm>
            <a:off x="0" y="0"/>
            <a:ext cx="12192000" cy="6858000"/>
          </a:xfrm>
          <a:solidFill>
            <a:schemeClr val="accent1"/>
          </a:solidFill>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de-DE"/>
          </a:p>
        </p:txBody>
      </p:sp>
      <p:sp>
        <p:nvSpPr>
          <p:cNvPr id="2" name="Title 1">
            <a:extLst>
              <a:ext uri="{FF2B5EF4-FFF2-40B4-BE49-F238E27FC236}">
                <a16:creationId xmlns:a16="http://schemas.microsoft.com/office/drawing/2014/main" id="{AABC4CC7-EAB1-4287-9259-5252482D3226}"/>
              </a:ext>
            </a:extLst>
          </p:cNvPr>
          <p:cNvSpPr>
            <a:spLocks noGrp="1"/>
          </p:cNvSpPr>
          <p:nvPr>
            <p:ph type="title" hasCustomPrompt="1"/>
          </p:nvPr>
        </p:nvSpPr>
        <p:spPr>
          <a:xfrm>
            <a:off x="911425" y="3645024"/>
            <a:ext cx="8928993" cy="2881313"/>
          </a:xfrm>
        </p:spPr>
        <p:txBody>
          <a:bodyPr wrap="square" lIns="91440" tIns="45720" rIns="91440" bIns="45720" anchor="t" anchorCtr="0">
            <a:noAutofit/>
          </a:bodyPr>
          <a:lstStyle>
            <a:lvl1pPr>
              <a:defRPr lang="en-US" sz="4800" b="1" kern="1200" dirty="0" smtClean="0">
                <a:solidFill>
                  <a:schemeClr val="bg1"/>
                </a:solidFill>
                <a:latin typeface="+mj-lt"/>
                <a:ea typeface="+mn-ea"/>
                <a:cs typeface="+mn-cs"/>
              </a:defRPr>
            </a:lvl1pPr>
          </a:lstStyle>
          <a:p>
            <a:r>
              <a:rPr lang="en-GB"/>
              <a:t>Inspiration 48pt, Text 36pt</a:t>
            </a:r>
          </a:p>
        </p:txBody>
      </p:sp>
      <p:sp>
        <p:nvSpPr>
          <p:cNvPr id="3" name="Footer Placeholder 2">
            <a:extLst>
              <a:ext uri="{FF2B5EF4-FFF2-40B4-BE49-F238E27FC236}">
                <a16:creationId xmlns:a16="http://schemas.microsoft.com/office/drawing/2014/main" id="{53998F65-CFDA-4805-9D4E-05860FFFA96E}"/>
              </a:ext>
            </a:extLst>
          </p:cNvPr>
          <p:cNvSpPr>
            <a:spLocks noGrp="1"/>
          </p:cNvSpPr>
          <p:nvPr>
            <p:ph type="ftr" sz="quarter" idx="10"/>
          </p:nvPr>
        </p:nvSpPr>
        <p:spPr/>
        <p:txBody>
          <a:bodyPr/>
          <a:lstStyle>
            <a:lvl1pPr>
              <a:defRPr>
                <a:solidFill>
                  <a:schemeClr val="bg1"/>
                </a:solidFill>
              </a:defRPr>
            </a:lvl1pPr>
          </a:lstStyle>
          <a:p>
            <a:r>
              <a:rPr lang="en-GB">
                <a:latin typeface="Helvetica" pitchFamily="2" charset="0"/>
              </a:rPr>
              <a:t>CRM General Info Session 2025</a:t>
            </a:r>
          </a:p>
        </p:txBody>
      </p:sp>
      <p:sp>
        <p:nvSpPr>
          <p:cNvPr id="4" name="Slide Number Placeholder 3">
            <a:extLst>
              <a:ext uri="{FF2B5EF4-FFF2-40B4-BE49-F238E27FC236}">
                <a16:creationId xmlns:a16="http://schemas.microsoft.com/office/drawing/2014/main" id="{09CBAF21-4E1D-4717-920E-1A84FD629588}"/>
              </a:ext>
            </a:extLst>
          </p:cNvPr>
          <p:cNvSpPr>
            <a:spLocks noGrp="1"/>
          </p:cNvSpPr>
          <p:nvPr>
            <p:ph type="sldNum" sz="quarter" idx="11"/>
          </p:nvPr>
        </p:nvSpPr>
        <p:spPr/>
        <p:txBody>
          <a:bodyPr/>
          <a:lstStyle>
            <a:lvl1pPr>
              <a:defRPr>
                <a:solidFill>
                  <a:schemeClr val="bg1"/>
                </a:solidFill>
              </a:defRPr>
            </a:lvl1pPr>
          </a:lstStyle>
          <a:p>
            <a:pPr defTabSz="457200"/>
            <a:fld id="{7C9AF4F6-8314-4173-B77E-ACDB3515A2E2}" type="slidenum">
              <a:rPr lang="en-GB" smtClean="0"/>
              <a:pPr defTabSz="457200"/>
              <a:t>‹#›</a:t>
            </a:fld>
            <a:endParaRPr lang="en-GB"/>
          </a:p>
        </p:txBody>
      </p:sp>
    </p:spTree>
    <p:extLst>
      <p:ext uri="{BB962C8B-B14F-4D97-AF65-F5344CB8AC3E}">
        <p14:creationId xmlns:p14="http://schemas.microsoft.com/office/powerpoint/2010/main" val="39520570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Orange">
    <p:spTree>
      <p:nvGrpSpPr>
        <p:cNvPr id="1" name=""/>
        <p:cNvGrpSpPr/>
        <p:nvPr/>
      </p:nvGrpSpPr>
      <p:grpSpPr>
        <a:xfrm>
          <a:off x="0" y="0"/>
          <a:ext cx="0" cy="0"/>
          <a:chOff x="0" y="0"/>
          <a:chExt cx="0" cy="0"/>
        </a:xfrm>
      </p:grpSpPr>
      <p:sp>
        <p:nvSpPr>
          <p:cNvPr id="52" name="object 2">
            <a:extLst>
              <a:ext uri="{FF2B5EF4-FFF2-40B4-BE49-F238E27FC236}">
                <a16:creationId xmlns:a16="http://schemas.microsoft.com/office/drawing/2014/main" id="{84355B9C-3A0C-4CAC-B5F4-2B9D4966B182}"/>
              </a:ext>
            </a:extLst>
          </p:cNvPr>
          <p:cNvSpPr/>
          <p:nvPr userDrawn="1"/>
        </p:nvSpPr>
        <p:spPr>
          <a:xfrm>
            <a:off x="0" y="0"/>
            <a:ext cx="12186285"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chemeClr val="bg2"/>
          </a:solidFill>
        </p:spPr>
        <p:txBody>
          <a:bodyPr wrap="square" lIns="0" tIns="0" rIns="0" bIns="0" rtlCol="0"/>
          <a:lstStyle/>
          <a:p>
            <a:endParaRPr lang="en-GB"/>
          </a:p>
        </p:txBody>
      </p:sp>
      <p:sp>
        <p:nvSpPr>
          <p:cNvPr id="2" name="Title 1">
            <a:extLst>
              <a:ext uri="{FF2B5EF4-FFF2-40B4-BE49-F238E27FC236}">
                <a16:creationId xmlns:a16="http://schemas.microsoft.com/office/drawing/2014/main" id="{245CC7CB-E4B9-4E5F-8715-6089711D3A3D}"/>
              </a:ext>
            </a:extLst>
          </p:cNvPr>
          <p:cNvSpPr>
            <a:spLocks noGrp="1"/>
          </p:cNvSpPr>
          <p:nvPr>
            <p:ph type="title"/>
          </p:nvPr>
        </p:nvSpPr>
        <p:spPr>
          <a:xfrm>
            <a:off x="3002401" y="2520000"/>
            <a:ext cx="7010400" cy="609600"/>
          </a:xfrm>
        </p:spPr>
        <p:txBody>
          <a:bodyPr vert="horz" wrap="square" lIns="0" tIns="0" rIns="0" bIns="0" rtlCol="0" anchor="b" anchorCtr="0">
            <a:noAutofit/>
          </a:bodyPr>
          <a:lstStyle>
            <a:lvl1pPr>
              <a:defRPr lang="de-DE" sz="3000" i="0">
                <a:solidFill>
                  <a:schemeClr val="bg1"/>
                </a:solidFill>
                <a:ea typeface="+mn-ea"/>
              </a:defRPr>
            </a:lvl1p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746DBE28-46AA-423A-B59E-BA194FB74F69}"/>
              </a:ext>
            </a:extLst>
          </p:cNvPr>
          <p:cNvSpPr>
            <a:spLocks noGrp="1"/>
          </p:cNvSpPr>
          <p:nvPr>
            <p:ph type="body" idx="1"/>
          </p:nvPr>
        </p:nvSpPr>
        <p:spPr>
          <a:xfrm>
            <a:off x="3009600" y="3189600"/>
            <a:ext cx="7008814" cy="450850"/>
          </a:xfrm>
        </p:spPr>
        <p:txBody>
          <a:bodyPr vert="horz" wrap="square" lIns="0" tIns="0" rIns="0" bIns="0" rtlCol="0" anchor="t" anchorCtr="0">
            <a:noAutofit/>
          </a:bodyPr>
          <a:lstStyle>
            <a:lvl1pPr marL="0" indent="0">
              <a:lnSpc>
                <a:spcPct val="100000"/>
              </a:lnSpc>
              <a:spcAft>
                <a:spcPts val="0"/>
              </a:spcAft>
              <a:buFont typeface="Arial" panose="020B0604020202020204" pitchFamily="34" charset="0"/>
              <a:buNone/>
              <a:defRPr lang="en-US" sz="1700">
                <a:solidFill>
                  <a:schemeClr val="bg1"/>
                </a:solidFill>
                <a:latin typeface="+mn-lt"/>
                <a:cs typeface="Arial"/>
              </a:defRPr>
            </a:lvl1pPr>
          </a:lstStyle>
          <a:p>
            <a:pPr marL="0" lvl="0"/>
            <a:r>
              <a:rPr lang="en-US"/>
              <a:t>Click to edit Master text styles</a:t>
            </a:r>
          </a:p>
        </p:txBody>
      </p:sp>
      <p:pic>
        <p:nvPicPr>
          <p:cNvPr id="11" name="Bild 10">
            <a:extLst>
              <a:ext uri="{FF2B5EF4-FFF2-40B4-BE49-F238E27FC236}">
                <a16:creationId xmlns:a16="http://schemas.microsoft.com/office/drawing/2014/main" id="{22784C4D-EFDC-4848-81B9-A34FE5BB9E4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grpSp>
        <p:nvGrpSpPr>
          <p:cNvPr id="12" name="Gruppierung 16">
            <a:extLst>
              <a:ext uri="{FF2B5EF4-FFF2-40B4-BE49-F238E27FC236}">
                <a16:creationId xmlns:a16="http://schemas.microsoft.com/office/drawing/2014/main" id="{E90BC377-25AE-4EEB-AAA3-80EA118B1012}"/>
              </a:ext>
            </a:extLst>
          </p:cNvPr>
          <p:cNvGrpSpPr/>
          <p:nvPr userDrawn="1"/>
        </p:nvGrpSpPr>
        <p:grpSpPr>
          <a:xfrm>
            <a:off x="0" y="4525645"/>
            <a:ext cx="10066529" cy="1490621"/>
            <a:chOff x="0" y="4512945"/>
            <a:chExt cx="10066529" cy="1490621"/>
          </a:xfrm>
        </p:grpSpPr>
        <p:sp>
          <p:nvSpPr>
            <p:cNvPr id="13" name="object 4">
              <a:extLst>
                <a:ext uri="{FF2B5EF4-FFF2-40B4-BE49-F238E27FC236}">
                  <a16:creationId xmlns:a16="http://schemas.microsoft.com/office/drawing/2014/main" id="{6D901332-C9B3-47C3-8324-74DBB8FA71EC}"/>
                </a:ext>
              </a:extLst>
            </p:cNvPr>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lang="en-GB"/>
            </a:p>
          </p:txBody>
        </p:sp>
        <p:sp>
          <p:nvSpPr>
            <p:cNvPr id="14" name="object 5">
              <a:extLst>
                <a:ext uri="{FF2B5EF4-FFF2-40B4-BE49-F238E27FC236}">
                  <a16:creationId xmlns:a16="http://schemas.microsoft.com/office/drawing/2014/main" id="{BC7E80E5-3CDF-4E38-BCCD-8E0B7918F9BE}"/>
                </a:ext>
              </a:extLst>
            </p:cNvPr>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lang="en-GB"/>
            </a:p>
          </p:txBody>
        </p:sp>
        <p:sp>
          <p:nvSpPr>
            <p:cNvPr id="15" name="object 6">
              <a:extLst>
                <a:ext uri="{FF2B5EF4-FFF2-40B4-BE49-F238E27FC236}">
                  <a16:creationId xmlns:a16="http://schemas.microsoft.com/office/drawing/2014/main" id="{E7768F7A-CFAB-400A-8BC0-C8EF725930BA}"/>
                </a:ext>
              </a:extLst>
            </p:cNvPr>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lang="en-GB"/>
            </a:p>
          </p:txBody>
        </p:sp>
        <p:sp>
          <p:nvSpPr>
            <p:cNvPr id="16" name="object 7">
              <a:extLst>
                <a:ext uri="{FF2B5EF4-FFF2-40B4-BE49-F238E27FC236}">
                  <a16:creationId xmlns:a16="http://schemas.microsoft.com/office/drawing/2014/main" id="{BC25251A-6AF7-4A0B-A48B-92A4DDE33467}"/>
                </a:ext>
              </a:extLst>
            </p:cNvPr>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lang="en-GB"/>
            </a:p>
          </p:txBody>
        </p:sp>
        <p:sp>
          <p:nvSpPr>
            <p:cNvPr id="17" name="object 8">
              <a:extLst>
                <a:ext uri="{FF2B5EF4-FFF2-40B4-BE49-F238E27FC236}">
                  <a16:creationId xmlns:a16="http://schemas.microsoft.com/office/drawing/2014/main" id="{2BE5AB7D-A733-46DD-A4E6-2F0F138C16A4}"/>
                </a:ext>
              </a:extLst>
            </p:cNvPr>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lang="en-GB"/>
            </a:p>
          </p:txBody>
        </p:sp>
        <p:sp>
          <p:nvSpPr>
            <p:cNvPr id="18" name="object 9">
              <a:extLst>
                <a:ext uri="{FF2B5EF4-FFF2-40B4-BE49-F238E27FC236}">
                  <a16:creationId xmlns:a16="http://schemas.microsoft.com/office/drawing/2014/main" id="{8DB41F99-447D-43F9-AEAF-6A62B300BF51}"/>
                </a:ext>
              </a:extLst>
            </p:cNvPr>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lang="en-GB"/>
            </a:p>
          </p:txBody>
        </p:sp>
        <p:sp>
          <p:nvSpPr>
            <p:cNvPr id="19" name="object 10">
              <a:extLst>
                <a:ext uri="{FF2B5EF4-FFF2-40B4-BE49-F238E27FC236}">
                  <a16:creationId xmlns:a16="http://schemas.microsoft.com/office/drawing/2014/main" id="{0A3AE8C6-C79F-4440-B20B-2E03BA2647AD}"/>
                </a:ext>
              </a:extLst>
            </p:cNvPr>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lang="en-GB"/>
            </a:p>
          </p:txBody>
        </p:sp>
        <p:sp>
          <p:nvSpPr>
            <p:cNvPr id="20" name="object 11">
              <a:extLst>
                <a:ext uri="{FF2B5EF4-FFF2-40B4-BE49-F238E27FC236}">
                  <a16:creationId xmlns:a16="http://schemas.microsoft.com/office/drawing/2014/main" id="{03A7EE35-465C-4CA5-98A8-BE87904058E1}"/>
                </a:ext>
              </a:extLst>
            </p:cNvPr>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lang="en-GB"/>
            </a:p>
          </p:txBody>
        </p:sp>
        <p:sp>
          <p:nvSpPr>
            <p:cNvPr id="21" name="object 12">
              <a:extLst>
                <a:ext uri="{FF2B5EF4-FFF2-40B4-BE49-F238E27FC236}">
                  <a16:creationId xmlns:a16="http://schemas.microsoft.com/office/drawing/2014/main" id="{41AFD24A-86F8-421A-B779-952714F69636}"/>
                </a:ext>
              </a:extLst>
            </p:cNvPr>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2" name="object 13">
              <a:extLst>
                <a:ext uri="{FF2B5EF4-FFF2-40B4-BE49-F238E27FC236}">
                  <a16:creationId xmlns:a16="http://schemas.microsoft.com/office/drawing/2014/main" id="{CD21A657-06D1-4D90-B2E1-B94A36E29758}"/>
                </a:ext>
              </a:extLst>
            </p:cNvPr>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3" name="object 14">
              <a:extLst>
                <a:ext uri="{FF2B5EF4-FFF2-40B4-BE49-F238E27FC236}">
                  <a16:creationId xmlns:a16="http://schemas.microsoft.com/office/drawing/2014/main" id="{0B5872CC-B7C1-4957-9ABF-839955E1CDA4}"/>
                </a:ext>
              </a:extLst>
            </p:cNvPr>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4" name="object 15">
              <a:extLst>
                <a:ext uri="{FF2B5EF4-FFF2-40B4-BE49-F238E27FC236}">
                  <a16:creationId xmlns:a16="http://schemas.microsoft.com/office/drawing/2014/main" id="{E646FD42-2002-4734-97DF-2BD53BDBFEEA}"/>
                </a:ext>
              </a:extLst>
            </p:cNvPr>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5" name="object 16">
              <a:extLst>
                <a:ext uri="{FF2B5EF4-FFF2-40B4-BE49-F238E27FC236}">
                  <a16:creationId xmlns:a16="http://schemas.microsoft.com/office/drawing/2014/main" id="{236C9E6E-C21B-486B-87E0-14D0BBB5CDF7}"/>
                </a:ext>
              </a:extLst>
            </p:cNvPr>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lang="en-GB"/>
            </a:p>
          </p:txBody>
        </p:sp>
        <p:sp>
          <p:nvSpPr>
            <p:cNvPr id="26" name="object 17">
              <a:extLst>
                <a:ext uri="{FF2B5EF4-FFF2-40B4-BE49-F238E27FC236}">
                  <a16:creationId xmlns:a16="http://schemas.microsoft.com/office/drawing/2014/main" id="{5B84C128-EB79-4637-BEBA-429F6ECAD98C}"/>
                </a:ext>
              </a:extLst>
            </p:cNvPr>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lang="en-GB"/>
            </a:p>
          </p:txBody>
        </p:sp>
        <p:sp>
          <p:nvSpPr>
            <p:cNvPr id="27" name="object 18">
              <a:extLst>
                <a:ext uri="{FF2B5EF4-FFF2-40B4-BE49-F238E27FC236}">
                  <a16:creationId xmlns:a16="http://schemas.microsoft.com/office/drawing/2014/main" id="{4DB9939C-DA73-4C6D-9FA0-8D9752756F80}"/>
                </a:ext>
              </a:extLst>
            </p:cNvPr>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lang="en-GB"/>
            </a:p>
          </p:txBody>
        </p:sp>
        <p:sp>
          <p:nvSpPr>
            <p:cNvPr id="28" name="object 19">
              <a:extLst>
                <a:ext uri="{FF2B5EF4-FFF2-40B4-BE49-F238E27FC236}">
                  <a16:creationId xmlns:a16="http://schemas.microsoft.com/office/drawing/2014/main" id="{27A973A3-4066-47EE-97B3-D8570D1A66D4}"/>
                </a:ext>
              </a:extLst>
            </p:cNvPr>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lang="en-GB"/>
            </a:p>
          </p:txBody>
        </p:sp>
        <p:sp>
          <p:nvSpPr>
            <p:cNvPr id="29" name="object 20">
              <a:extLst>
                <a:ext uri="{FF2B5EF4-FFF2-40B4-BE49-F238E27FC236}">
                  <a16:creationId xmlns:a16="http://schemas.microsoft.com/office/drawing/2014/main" id="{FAA107DC-7DDE-473C-94CE-A09D43FFDDEF}"/>
                </a:ext>
              </a:extLst>
            </p:cNvPr>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lang="en-GB"/>
            </a:p>
          </p:txBody>
        </p:sp>
        <p:sp>
          <p:nvSpPr>
            <p:cNvPr id="30" name="object 21">
              <a:extLst>
                <a:ext uri="{FF2B5EF4-FFF2-40B4-BE49-F238E27FC236}">
                  <a16:creationId xmlns:a16="http://schemas.microsoft.com/office/drawing/2014/main" id="{2D88623B-DF3C-470C-8453-1F57A368A984}"/>
                </a:ext>
              </a:extLst>
            </p:cNvPr>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lang="en-GB"/>
            </a:p>
          </p:txBody>
        </p:sp>
        <p:sp>
          <p:nvSpPr>
            <p:cNvPr id="31" name="object 22">
              <a:extLst>
                <a:ext uri="{FF2B5EF4-FFF2-40B4-BE49-F238E27FC236}">
                  <a16:creationId xmlns:a16="http://schemas.microsoft.com/office/drawing/2014/main" id="{5D1DE65A-1B6C-4044-8C21-B976CFA7070C}"/>
                </a:ext>
              </a:extLst>
            </p:cNvPr>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lang="en-GB"/>
            </a:p>
          </p:txBody>
        </p:sp>
        <p:sp>
          <p:nvSpPr>
            <p:cNvPr id="32" name="object 23">
              <a:extLst>
                <a:ext uri="{FF2B5EF4-FFF2-40B4-BE49-F238E27FC236}">
                  <a16:creationId xmlns:a16="http://schemas.microsoft.com/office/drawing/2014/main" id="{43F01B7C-6CE9-48E4-8650-6408EF65B199}"/>
                </a:ext>
              </a:extLst>
            </p:cNvPr>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lang="en-GB"/>
            </a:p>
          </p:txBody>
        </p:sp>
        <p:sp>
          <p:nvSpPr>
            <p:cNvPr id="33" name="object 24">
              <a:extLst>
                <a:ext uri="{FF2B5EF4-FFF2-40B4-BE49-F238E27FC236}">
                  <a16:creationId xmlns:a16="http://schemas.microsoft.com/office/drawing/2014/main" id="{117FA9C3-5148-4651-B52A-92A3E1204132}"/>
                </a:ext>
              </a:extLst>
            </p:cNvPr>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lang="en-GB"/>
            </a:p>
          </p:txBody>
        </p:sp>
        <p:sp>
          <p:nvSpPr>
            <p:cNvPr id="34" name="object 25">
              <a:extLst>
                <a:ext uri="{FF2B5EF4-FFF2-40B4-BE49-F238E27FC236}">
                  <a16:creationId xmlns:a16="http://schemas.microsoft.com/office/drawing/2014/main" id="{9D045829-A2C6-484B-9C83-0D0DD47E82E5}"/>
                </a:ext>
              </a:extLst>
            </p:cNvPr>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lang="en-GB"/>
            </a:p>
          </p:txBody>
        </p:sp>
        <p:sp>
          <p:nvSpPr>
            <p:cNvPr id="35" name="object 26">
              <a:extLst>
                <a:ext uri="{FF2B5EF4-FFF2-40B4-BE49-F238E27FC236}">
                  <a16:creationId xmlns:a16="http://schemas.microsoft.com/office/drawing/2014/main" id="{126C768E-5E60-49E2-8DFD-464D535BE46B}"/>
                </a:ext>
              </a:extLst>
            </p:cNvPr>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lang="en-GB"/>
            </a:p>
          </p:txBody>
        </p:sp>
        <p:sp>
          <p:nvSpPr>
            <p:cNvPr id="36" name="object 27">
              <a:extLst>
                <a:ext uri="{FF2B5EF4-FFF2-40B4-BE49-F238E27FC236}">
                  <a16:creationId xmlns:a16="http://schemas.microsoft.com/office/drawing/2014/main" id="{7D1F8906-5840-4DB1-8609-FCBFB8ECBD6D}"/>
                </a:ext>
              </a:extLst>
            </p:cNvPr>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lang="en-GB"/>
            </a:p>
          </p:txBody>
        </p:sp>
        <p:sp>
          <p:nvSpPr>
            <p:cNvPr id="37" name="object 28">
              <a:extLst>
                <a:ext uri="{FF2B5EF4-FFF2-40B4-BE49-F238E27FC236}">
                  <a16:creationId xmlns:a16="http://schemas.microsoft.com/office/drawing/2014/main" id="{07F68368-C2BE-45D3-AE8A-1A9FF6D4A387}"/>
                </a:ext>
              </a:extLst>
            </p:cNvPr>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lang="en-GB"/>
            </a:p>
          </p:txBody>
        </p:sp>
        <p:sp>
          <p:nvSpPr>
            <p:cNvPr id="38" name="object 29">
              <a:extLst>
                <a:ext uri="{FF2B5EF4-FFF2-40B4-BE49-F238E27FC236}">
                  <a16:creationId xmlns:a16="http://schemas.microsoft.com/office/drawing/2014/main" id="{85B0CAAF-8495-44A7-B621-9A0FA3E78C39}"/>
                </a:ext>
              </a:extLst>
            </p:cNvPr>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lang="en-GB"/>
            </a:p>
          </p:txBody>
        </p:sp>
        <p:sp>
          <p:nvSpPr>
            <p:cNvPr id="39" name="object 30">
              <a:extLst>
                <a:ext uri="{FF2B5EF4-FFF2-40B4-BE49-F238E27FC236}">
                  <a16:creationId xmlns:a16="http://schemas.microsoft.com/office/drawing/2014/main" id="{892F7D94-FC97-4751-B5EA-756766D4E1A2}"/>
                </a:ext>
              </a:extLst>
            </p:cNvPr>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lang="en-GB"/>
            </a:p>
          </p:txBody>
        </p:sp>
        <p:sp>
          <p:nvSpPr>
            <p:cNvPr id="40" name="object 31">
              <a:extLst>
                <a:ext uri="{FF2B5EF4-FFF2-40B4-BE49-F238E27FC236}">
                  <a16:creationId xmlns:a16="http://schemas.microsoft.com/office/drawing/2014/main" id="{1FCA1567-7D27-4600-98F3-DCC2A15580C6}"/>
                </a:ext>
              </a:extLst>
            </p:cNvPr>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lang="en-GB"/>
            </a:p>
          </p:txBody>
        </p:sp>
        <p:sp>
          <p:nvSpPr>
            <p:cNvPr id="41" name="object 32">
              <a:extLst>
                <a:ext uri="{FF2B5EF4-FFF2-40B4-BE49-F238E27FC236}">
                  <a16:creationId xmlns:a16="http://schemas.microsoft.com/office/drawing/2014/main" id="{901B1108-66BF-41EA-AF90-CD6C38F606CF}"/>
                </a:ext>
              </a:extLst>
            </p:cNvPr>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lang="en-GB"/>
            </a:p>
          </p:txBody>
        </p:sp>
        <p:sp>
          <p:nvSpPr>
            <p:cNvPr id="42" name="object 33">
              <a:extLst>
                <a:ext uri="{FF2B5EF4-FFF2-40B4-BE49-F238E27FC236}">
                  <a16:creationId xmlns:a16="http://schemas.microsoft.com/office/drawing/2014/main" id="{AC97DB52-E836-4E1E-B0F6-1E684E5624AF}"/>
                </a:ext>
              </a:extLst>
            </p:cNvPr>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lang="en-GB"/>
            </a:p>
          </p:txBody>
        </p:sp>
        <p:sp>
          <p:nvSpPr>
            <p:cNvPr id="43" name="object 34">
              <a:extLst>
                <a:ext uri="{FF2B5EF4-FFF2-40B4-BE49-F238E27FC236}">
                  <a16:creationId xmlns:a16="http://schemas.microsoft.com/office/drawing/2014/main" id="{A22B9732-E004-4376-849E-6A4BF40418B7}"/>
                </a:ext>
              </a:extLst>
            </p:cNvPr>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lang="en-GB"/>
            </a:p>
          </p:txBody>
        </p:sp>
        <p:sp>
          <p:nvSpPr>
            <p:cNvPr id="44" name="object 35">
              <a:extLst>
                <a:ext uri="{FF2B5EF4-FFF2-40B4-BE49-F238E27FC236}">
                  <a16:creationId xmlns:a16="http://schemas.microsoft.com/office/drawing/2014/main" id="{3BAB95D4-1329-4DA8-B65B-99AA2D7EB2DB}"/>
                </a:ext>
              </a:extLst>
            </p:cNvPr>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lang="en-GB"/>
            </a:p>
          </p:txBody>
        </p:sp>
        <p:sp>
          <p:nvSpPr>
            <p:cNvPr id="45" name="object 36">
              <a:extLst>
                <a:ext uri="{FF2B5EF4-FFF2-40B4-BE49-F238E27FC236}">
                  <a16:creationId xmlns:a16="http://schemas.microsoft.com/office/drawing/2014/main" id="{F7DB76E9-7EF6-49A3-9B41-3055059D142C}"/>
                </a:ext>
              </a:extLst>
            </p:cNvPr>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lang="en-GB"/>
            </a:p>
          </p:txBody>
        </p:sp>
        <p:sp>
          <p:nvSpPr>
            <p:cNvPr id="46" name="object 37">
              <a:extLst>
                <a:ext uri="{FF2B5EF4-FFF2-40B4-BE49-F238E27FC236}">
                  <a16:creationId xmlns:a16="http://schemas.microsoft.com/office/drawing/2014/main" id="{A51A81DF-55DB-4DF8-9C33-351110ABC583}"/>
                </a:ext>
              </a:extLst>
            </p:cNvPr>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lang="en-GB"/>
            </a:p>
          </p:txBody>
        </p:sp>
        <p:sp>
          <p:nvSpPr>
            <p:cNvPr id="47" name="object 38">
              <a:extLst>
                <a:ext uri="{FF2B5EF4-FFF2-40B4-BE49-F238E27FC236}">
                  <a16:creationId xmlns:a16="http://schemas.microsoft.com/office/drawing/2014/main" id="{866D4AAE-C929-47D6-A020-ABEBCE39F48B}"/>
                </a:ext>
              </a:extLst>
            </p:cNvPr>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lang="en-GB"/>
            </a:p>
          </p:txBody>
        </p:sp>
      </p:grpSp>
      <p:grpSp>
        <p:nvGrpSpPr>
          <p:cNvPr id="48" name="Gruppierung 12">
            <a:extLst>
              <a:ext uri="{FF2B5EF4-FFF2-40B4-BE49-F238E27FC236}">
                <a16:creationId xmlns:a16="http://schemas.microsoft.com/office/drawing/2014/main" id="{7742DB2B-82A1-4C31-A29C-885F05DB64ED}"/>
              </a:ext>
            </a:extLst>
          </p:cNvPr>
          <p:cNvGrpSpPr/>
          <p:nvPr userDrawn="1"/>
        </p:nvGrpSpPr>
        <p:grpSpPr>
          <a:xfrm>
            <a:off x="-4198" y="891033"/>
            <a:ext cx="2172335" cy="5966967"/>
            <a:chOff x="0" y="891135"/>
            <a:chExt cx="2172335" cy="5966967"/>
          </a:xfrm>
        </p:grpSpPr>
        <p:sp>
          <p:nvSpPr>
            <p:cNvPr id="49" name="object 2">
              <a:extLst>
                <a:ext uri="{FF2B5EF4-FFF2-40B4-BE49-F238E27FC236}">
                  <a16:creationId xmlns:a16="http://schemas.microsoft.com/office/drawing/2014/main" id="{4D74D51F-6901-4165-B3CF-CA1101EF2BAC}"/>
                </a:ext>
              </a:extLst>
            </p:cNvPr>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lang="en-GB"/>
            </a:p>
          </p:txBody>
        </p:sp>
        <p:sp>
          <p:nvSpPr>
            <p:cNvPr id="50" name="object 3">
              <a:extLst>
                <a:ext uri="{FF2B5EF4-FFF2-40B4-BE49-F238E27FC236}">
                  <a16:creationId xmlns:a16="http://schemas.microsoft.com/office/drawing/2014/main" id="{915E6CC7-608A-4983-8DC7-017F270211D6}"/>
                </a:ext>
              </a:extLst>
            </p:cNvPr>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lang="en-GB"/>
            </a:p>
          </p:txBody>
        </p:sp>
      </p:grpSp>
    </p:spTree>
    <p:extLst>
      <p:ext uri="{BB962C8B-B14F-4D97-AF65-F5344CB8AC3E}">
        <p14:creationId xmlns:p14="http://schemas.microsoft.com/office/powerpoint/2010/main" val="24805469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Turquois">
    <p:spTree>
      <p:nvGrpSpPr>
        <p:cNvPr id="1" name=""/>
        <p:cNvGrpSpPr/>
        <p:nvPr/>
      </p:nvGrpSpPr>
      <p:grpSpPr>
        <a:xfrm>
          <a:off x="0" y="0"/>
          <a:ext cx="0" cy="0"/>
          <a:chOff x="0" y="0"/>
          <a:chExt cx="0" cy="0"/>
        </a:xfrm>
      </p:grpSpPr>
      <p:sp>
        <p:nvSpPr>
          <p:cNvPr id="51" name="bk object 16">
            <a:extLst>
              <a:ext uri="{FF2B5EF4-FFF2-40B4-BE49-F238E27FC236}">
                <a16:creationId xmlns:a16="http://schemas.microsoft.com/office/drawing/2014/main" id="{46DB6BC3-9616-48D8-850A-B79ADA4A0D99}"/>
              </a:ext>
            </a:extLst>
          </p:cNvPr>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00778A"/>
          </a:solidFill>
        </p:spPr>
        <p:txBody>
          <a:bodyPr wrap="square" lIns="0" tIns="0" rIns="0" bIns="0" rtlCol="0"/>
          <a:lstStyle/>
          <a:p>
            <a:endParaRPr lang="en-GB"/>
          </a:p>
        </p:txBody>
      </p:sp>
      <p:sp>
        <p:nvSpPr>
          <p:cNvPr id="2" name="Title 1">
            <a:extLst>
              <a:ext uri="{FF2B5EF4-FFF2-40B4-BE49-F238E27FC236}">
                <a16:creationId xmlns:a16="http://schemas.microsoft.com/office/drawing/2014/main" id="{245CC7CB-E4B9-4E5F-8715-6089711D3A3D}"/>
              </a:ext>
            </a:extLst>
          </p:cNvPr>
          <p:cNvSpPr>
            <a:spLocks noGrp="1"/>
          </p:cNvSpPr>
          <p:nvPr>
            <p:ph type="title"/>
          </p:nvPr>
        </p:nvSpPr>
        <p:spPr>
          <a:xfrm>
            <a:off x="3002401" y="2520000"/>
            <a:ext cx="7010400" cy="609600"/>
          </a:xfrm>
        </p:spPr>
        <p:txBody>
          <a:bodyPr vert="horz" wrap="square" lIns="0" tIns="0" rIns="0" bIns="0" rtlCol="0" anchor="b" anchorCtr="0">
            <a:noAutofit/>
          </a:bodyPr>
          <a:lstStyle>
            <a:lvl1pPr>
              <a:defRPr lang="de-DE" sz="3000" i="0">
                <a:solidFill>
                  <a:schemeClr val="bg1"/>
                </a:solidFill>
                <a:ea typeface="+mn-ea"/>
              </a:defRPr>
            </a:lvl1p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746DBE28-46AA-423A-B59E-BA194FB74F69}"/>
              </a:ext>
            </a:extLst>
          </p:cNvPr>
          <p:cNvSpPr>
            <a:spLocks noGrp="1"/>
          </p:cNvSpPr>
          <p:nvPr>
            <p:ph type="body" idx="1"/>
          </p:nvPr>
        </p:nvSpPr>
        <p:spPr>
          <a:xfrm>
            <a:off x="3009600" y="3189600"/>
            <a:ext cx="7008814" cy="450850"/>
          </a:xfrm>
        </p:spPr>
        <p:txBody>
          <a:bodyPr vert="horz" wrap="square" lIns="0" tIns="0" rIns="0" bIns="0" rtlCol="0" anchor="t" anchorCtr="0">
            <a:noAutofit/>
          </a:bodyPr>
          <a:lstStyle>
            <a:lvl1pPr marL="0" indent="0">
              <a:lnSpc>
                <a:spcPct val="100000"/>
              </a:lnSpc>
              <a:spcAft>
                <a:spcPts val="0"/>
              </a:spcAft>
              <a:buFont typeface="Arial" panose="020B0604020202020204" pitchFamily="34" charset="0"/>
              <a:buNone/>
              <a:defRPr lang="en-US" sz="1700">
                <a:solidFill>
                  <a:schemeClr val="bg1"/>
                </a:solidFill>
                <a:latin typeface="+mn-lt"/>
                <a:cs typeface="Arial"/>
              </a:defRPr>
            </a:lvl1pPr>
          </a:lstStyle>
          <a:p>
            <a:pPr marL="0" lvl="0"/>
            <a:r>
              <a:rPr lang="en-US"/>
              <a:t>Click to edit Master text styles</a:t>
            </a:r>
          </a:p>
        </p:txBody>
      </p:sp>
      <p:pic>
        <p:nvPicPr>
          <p:cNvPr id="11" name="Bild 10">
            <a:extLst>
              <a:ext uri="{FF2B5EF4-FFF2-40B4-BE49-F238E27FC236}">
                <a16:creationId xmlns:a16="http://schemas.microsoft.com/office/drawing/2014/main" id="{22784C4D-EFDC-4848-81B9-A34FE5BB9E4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grpSp>
        <p:nvGrpSpPr>
          <p:cNvPr id="12" name="Gruppierung 16">
            <a:extLst>
              <a:ext uri="{FF2B5EF4-FFF2-40B4-BE49-F238E27FC236}">
                <a16:creationId xmlns:a16="http://schemas.microsoft.com/office/drawing/2014/main" id="{977B2FE1-FABC-4991-A591-14FFDC3A47C7}"/>
              </a:ext>
            </a:extLst>
          </p:cNvPr>
          <p:cNvGrpSpPr/>
          <p:nvPr userDrawn="1"/>
        </p:nvGrpSpPr>
        <p:grpSpPr>
          <a:xfrm>
            <a:off x="0" y="4525645"/>
            <a:ext cx="10066529" cy="1490621"/>
            <a:chOff x="0" y="4512945"/>
            <a:chExt cx="10066529" cy="1490621"/>
          </a:xfrm>
        </p:grpSpPr>
        <p:sp>
          <p:nvSpPr>
            <p:cNvPr id="13" name="object 4">
              <a:extLst>
                <a:ext uri="{FF2B5EF4-FFF2-40B4-BE49-F238E27FC236}">
                  <a16:creationId xmlns:a16="http://schemas.microsoft.com/office/drawing/2014/main" id="{D2F857A2-FE44-4F04-BF7D-48C81D8B7907}"/>
                </a:ext>
              </a:extLst>
            </p:cNvPr>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lang="en-GB"/>
            </a:p>
          </p:txBody>
        </p:sp>
        <p:sp>
          <p:nvSpPr>
            <p:cNvPr id="14" name="object 5">
              <a:extLst>
                <a:ext uri="{FF2B5EF4-FFF2-40B4-BE49-F238E27FC236}">
                  <a16:creationId xmlns:a16="http://schemas.microsoft.com/office/drawing/2014/main" id="{9BD047C5-4F4D-4F20-8EA1-7B5FB79378F0}"/>
                </a:ext>
              </a:extLst>
            </p:cNvPr>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lang="en-GB"/>
            </a:p>
          </p:txBody>
        </p:sp>
        <p:sp>
          <p:nvSpPr>
            <p:cNvPr id="15" name="object 6">
              <a:extLst>
                <a:ext uri="{FF2B5EF4-FFF2-40B4-BE49-F238E27FC236}">
                  <a16:creationId xmlns:a16="http://schemas.microsoft.com/office/drawing/2014/main" id="{A1C4135B-66E7-43FC-AD96-5D34ECF2CE0C}"/>
                </a:ext>
              </a:extLst>
            </p:cNvPr>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lang="en-GB"/>
            </a:p>
          </p:txBody>
        </p:sp>
        <p:sp>
          <p:nvSpPr>
            <p:cNvPr id="16" name="object 7">
              <a:extLst>
                <a:ext uri="{FF2B5EF4-FFF2-40B4-BE49-F238E27FC236}">
                  <a16:creationId xmlns:a16="http://schemas.microsoft.com/office/drawing/2014/main" id="{60CB1E70-6105-4E50-846B-244BE3008D97}"/>
                </a:ext>
              </a:extLst>
            </p:cNvPr>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lang="en-GB"/>
            </a:p>
          </p:txBody>
        </p:sp>
        <p:sp>
          <p:nvSpPr>
            <p:cNvPr id="17" name="object 8">
              <a:extLst>
                <a:ext uri="{FF2B5EF4-FFF2-40B4-BE49-F238E27FC236}">
                  <a16:creationId xmlns:a16="http://schemas.microsoft.com/office/drawing/2014/main" id="{989195AD-4B65-4B9D-9189-9157C6D2BBDE}"/>
                </a:ext>
              </a:extLst>
            </p:cNvPr>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lang="en-GB"/>
            </a:p>
          </p:txBody>
        </p:sp>
        <p:sp>
          <p:nvSpPr>
            <p:cNvPr id="18" name="object 9">
              <a:extLst>
                <a:ext uri="{FF2B5EF4-FFF2-40B4-BE49-F238E27FC236}">
                  <a16:creationId xmlns:a16="http://schemas.microsoft.com/office/drawing/2014/main" id="{A1E3B65D-99FE-4604-A7F0-2C90EA471310}"/>
                </a:ext>
              </a:extLst>
            </p:cNvPr>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lang="en-GB"/>
            </a:p>
          </p:txBody>
        </p:sp>
        <p:sp>
          <p:nvSpPr>
            <p:cNvPr id="19" name="object 10">
              <a:extLst>
                <a:ext uri="{FF2B5EF4-FFF2-40B4-BE49-F238E27FC236}">
                  <a16:creationId xmlns:a16="http://schemas.microsoft.com/office/drawing/2014/main" id="{253DB679-DEC2-4C1B-A78C-740204B5C12C}"/>
                </a:ext>
              </a:extLst>
            </p:cNvPr>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lang="en-GB"/>
            </a:p>
          </p:txBody>
        </p:sp>
        <p:sp>
          <p:nvSpPr>
            <p:cNvPr id="20" name="object 11">
              <a:extLst>
                <a:ext uri="{FF2B5EF4-FFF2-40B4-BE49-F238E27FC236}">
                  <a16:creationId xmlns:a16="http://schemas.microsoft.com/office/drawing/2014/main" id="{E0D4BBB2-B205-456C-9056-C7BC0A4A9356}"/>
                </a:ext>
              </a:extLst>
            </p:cNvPr>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lang="en-GB"/>
            </a:p>
          </p:txBody>
        </p:sp>
        <p:sp>
          <p:nvSpPr>
            <p:cNvPr id="21" name="object 12">
              <a:extLst>
                <a:ext uri="{FF2B5EF4-FFF2-40B4-BE49-F238E27FC236}">
                  <a16:creationId xmlns:a16="http://schemas.microsoft.com/office/drawing/2014/main" id="{2BC183EE-D2E4-468F-B211-71470FB854F6}"/>
                </a:ext>
              </a:extLst>
            </p:cNvPr>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2" name="object 13">
              <a:extLst>
                <a:ext uri="{FF2B5EF4-FFF2-40B4-BE49-F238E27FC236}">
                  <a16:creationId xmlns:a16="http://schemas.microsoft.com/office/drawing/2014/main" id="{D89B3985-0372-4936-90F1-F197D21196B8}"/>
                </a:ext>
              </a:extLst>
            </p:cNvPr>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3" name="object 14">
              <a:extLst>
                <a:ext uri="{FF2B5EF4-FFF2-40B4-BE49-F238E27FC236}">
                  <a16:creationId xmlns:a16="http://schemas.microsoft.com/office/drawing/2014/main" id="{899D5299-E50F-4F27-8908-B562E49B131D}"/>
                </a:ext>
              </a:extLst>
            </p:cNvPr>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4" name="object 15">
              <a:extLst>
                <a:ext uri="{FF2B5EF4-FFF2-40B4-BE49-F238E27FC236}">
                  <a16:creationId xmlns:a16="http://schemas.microsoft.com/office/drawing/2014/main" id="{A60805E1-4308-4EE2-87D6-755E5B504ED1}"/>
                </a:ext>
              </a:extLst>
            </p:cNvPr>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5" name="object 16">
              <a:extLst>
                <a:ext uri="{FF2B5EF4-FFF2-40B4-BE49-F238E27FC236}">
                  <a16:creationId xmlns:a16="http://schemas.microsoft.com/office/drawing/2014/main" id="{4D8F7524-0703-4FD0-AFDF-DA9B5387A464}"/>
                </a:ext>
              </a:extLst>
            </p:cNvPr>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lang="en-GB"/>
            </a:p>
          </p:txBody>
        </p:sp>
        <p:sp>
          <p:nvSpPr>
            <p:cNvPr id="26" name="object 17">
              <a:extLst>
                <a:ext uri="{FF2B5EF4-FFF2-40B4-BE49-F238E27FC236}">
                  <a16:creationId xmlns:a16="http://schemas.microsoft.com/office/drawing/2014/main" id="{806DBDBE-37FF-4623-BA29-11AE545C2DF3}"/>
                </a:ext>
              </a:extLst>
            </p:cNvPr>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lang="en-GB"/>
            </a:p>
          </p:txBody>
        </p:sp>
        <p:sp>
          <p:nvSpPr>
            <p:cNvPr id="27" name="object 18">
              <a:extLst>
                <a:ext uri="{FF2B5EF4-FFF2-40B4-BE49-F238E27FC236}">
                  <a16:creationId xmlns:a16="http://schemas.microsoft.com/office/drawing/2014/main" id="{51100A3A-2FFB-448D-83F6-9D951E4E595C}"/>
                </a:ext>
              </a:extLst>
            </p:cNvPr>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lang="en-GB"/>
            </a:p>
          </p:txBody>
        </p:sp>
        <p:sp>
          <p:nvSpPr>
            <p:cNvPr id="28" name="object 19">
              <a:extLst>
                <a:ext uri="{FF2B5EF4-FFF2-40B4-BE49-F238E27FC236}">
                  <a16:creationId xmlns:a16="http://schemas.microsoft.com/office/drawing/2014/main" id="{7E32B499-F0DB-4EDE-B47A-AC07E05DB217}"/>
                </a:ext>
              </a:extLst>
            </p:cNvPr>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lang="en-GB"/>
            </a:p>
          </p:txBody>
        </p:sp>
        <p:sp>
          <p:nvSpPr>
            <p:cNvPr id="29" name="object 20">
              <a:extLst>
                <a:ext uri="{FF2B5EF4-FFF2-40B4-BE49-F238E27FC236}">
                  <a16:creationId xmlns:a16="http://schemas.microsoft.com/office/drawing/2014/main" id="{850FE270-AACA-47B0-9B2A-5A312A41AFBE}"/>
                </a:ext>
              </a:extLst>
            </p:cNvPr>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lang="en-GB"/>
            </a:p>
          </p:txBody>
        </p:sp>
        <p:sp>
          <p:nvSpPr>
            <p:cNvPr id="30" name="object 21">
              <a:extLst>
                <a:ext uri="{FF2B5EF4-FFF2-40B4-BE49-F238E27FC236}">
                  <a16:creationId xmlns:a16="http://schemas.microsoft.com/office/drawing/2014/main" id="{12C0D0E6-5319-43A7-B20D-FBF6CE7BE0FC}"/>
                </a:ext>
              </a:extLst>
            </p:cNvPr>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lang="en-GB"/>
            </a:p>
          </p:txBody>
        </p:sp>
        <p:sp>
          <p:nvSpPr>
            <p:cNvPr id="31" name="object 22">
              <a:extLst>
                <a:ext uri="{FF2B5EF4-FFF2-40B4-BE49-F238E27FC236}">
                  <a16:creationId xmlns:a16="http://schemas.microsoft.com/office/drawing/2014/main" id="{6FD4C42C-7ABF-44AA-956D-214C5370B9F9}"/>
                </a:ext>
              </a:extLst>
            </p:cNvPr>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lang="en-GB"/>
            </a:p>
          </p:txBody>
        </p:sp>
        <p:sp>
          <p:nvSpPr>
            <p:cNvPr id="32" name="object 23">
              <a:extLst>
                <a:ext uri="{FF2B5EF4-FFF2-40B4-BE49-F238E27FC236}">
                  <a16:creationId xmlns:a16="http://schemas.microsoft.com/office/drawing/2014/main" id="{2233C9DB-C0D9-4B97-8FAD-B42DFFC06792}"/>
                </a:ext>
              </a:extLst>
            </p:cNvPr>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lang="en-GB"/>
            </a:p>
          </p:txBody>
        </p:sp>
        <p:sp>
          <p:nvSpPr>
            <p:cNvPr id="33" name="object 24">
              <a:extLst>
                <a:ext uri="{FF2B5EF4-FFF2-40B4-BE49-F238E27FC236}">
                  <a16:creationId xmlns:a16="http://schemas.microsoft.com/office/drawing/2014/main" id="{75AC90B3-1B49-4D03-BA94-F9D592C4BEF2}"/>
                </a:ext>
              </a:extLst>
            </p:cNvPr>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lang="en-GB"/>
            </a:p>
          </p:txBody>
        </p:sp>
        <p:sp>
          <p:nvSpPr>
            <p:cNvPr id="34" name="object 25">
              <a:extLst>
                <a:ext uri="{FF2B5EF4-FFF2-40B4-BE49-F238E27FC236}">
                  <a16:creationId xmlns:a16="http://schemas.microsoft.com/office/drawing/2014/main" id="{74B56A42-56D6-4BEA-94F3-8CE65764CA3A}"/>
                </a:ext>
              </a:extLst>
            </p:cNvPr>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lang="en-GB"/>
            </a:p>
          </p:txBody>
        </p:sp>
        <p:sp>
          <p:nvSpPr>
            <p:cNvPr id="35" name="object 26">
              <a:extLst>
                <a:ext uri="{FF2B5EF4-FFF2-40B4-BE49-F238E27FC236}">
                  <a16:creationId xmlns:a16="http://schemas.microsoft.com/office/drawing/2014/main" id="{C6A4F599-3C88-4361-9000-B98D22465991}"/>
                </a:ext>
              </a:extLst>
            </p:cNvPr>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lang="en-GB"/>
            </a:p>
          </p:txBody>
        </p:sp>
        <p:sp>
          <p:nvSpPr>
            <p:cNvPr id="36" name="object 27">
              <a:extLst>
                <a:ext uri="{FF2B5EF4-FFF2-40B4-BE49-F238E27FC236}">
                  <a16:creationId xmlns:a16="http://schemas.microsoft.com/office/drawing/2014/main" id="{23E0B540-BBC3-456B-AD90-B94472E57187}"/>
                </a:ext>
              </a:extLst>
            </p:cNvPr>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lang="en-GB"/>
            </a:p>
          </p:txBody>
        </p:sp>
        <p:sp>
          <p:nvSpPr>
            <p:cNvPr id="37" name="object 28">
              <a:extLst>
                <a:ext uri="{FF2B5EF4-FFF2-40B4-BE49-F238E27FC236}">
                  <a16:creationId xmlns:a16="http://schemas.microsoft.com/office/drawing/2014/main" id="{190B7AAD-58F1-4FCD-A79C-31127A78CF75}"/>
                </a:ext>
              </a:extLst>
            </p:cNvPr>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lang="en-GB"/>
            </a:p>
          </p:txBody>
        </p:sp>
        <p:sp>
          <p:nvSpPr>
            <p:cNvPr id="38" name="object 29">
              <a:extLst>
                <a:ext uri="{FF2B5EF4-FFF2-40B4-BE49-F238E27FC236}">
                  <a16:creationId xmlns:a16="http://schemas.microsoft.com/office/drawing/2014/main" id="{FC589ED7-2B70-4A8C-92A6-3D2B1B2440DD}"/>
                </a:ext>
              </a:extLst>
            </p:cNvPr>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lang="en-GB"/>
            </a:p>
          </p:txBody>
        </p:sp>
        <p:sp>
          <p:nvSpPr>
            <p:cNvPr id="39" name="object 30">
              <a:extLst>
                <a:ext uri="{FF2B5EF4-FFF2-40B4-BE49-F238E27FC236}">
                  <a16:creationId xmlns:a16="http://schemas.microsoft.com/office/drawing/2014/main" id="{C9C30342-B2CC-441C-A270-A1A1C497AC39}"/>
                </a:ext>
              </a:extLst>
            </p:cNvPr>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lang="en-GB"/>
            </a:p>
          </p:txBody>
        </p:sp>
        <p:sp>
          <p:nvSpPr>
            <p:cNvPr id="40" name="object 31">
              <a:extLst>
                <a:ext uri="{FF2B5EF4-FFF2-40B4-BE49-F238E27FC236}">
                  <a16:creationId xmlns:a16="http://schemas.microsoft.com/office/drawing/2014/main" id="{B08FB426-3D00-4111-9A05-2DAF8F9F79B9}"/>
                </a:ext>
              </a:extLst>
            </p:cNvPr>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lang="en-GB"/>
            </a:p>
          </p:txBody>
        </p:sp>
        <p:sp>
          <p:nvSpPr>
            <p:cNvPr id="41" name="object 32">
              <a:extLst>
                <a:ext uri="{FF2B5EF4-FFF2-40B4-BE49-F238E27FC236}">
                  <a16:creationId xmlns:a16="http://schemas.microsoft.com/office/drawing/2014/main" id="{BE9689CB-A266-46B8-ACB0-19ED260CF911}"/>
                </a:ext>
              </a:extLst>
            </p:cNvPr>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lang="en-GB"/>
            </a:p>
          </p:txBody>
        </p:sp>
        <p:sp>
          <p:nvSpPr>
            <p:cNvPr id="42" name="object 33">
              <a:extLst>
                <a:ext uri="{FF2B5EF4-FFF2-40B4-BE49-F238E27FC236}">
                  <a16:creationId xmlns:a16="http://schemas.microsoft.com/office/drawing/2014/main" id="{D2A27C94-72D8-46CB-972F-77806ECC1797}"/>
                </a:ext>
              </a:extLst>
            </p:cNvPr>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lang="en-GB"/>
            </a:p>
          </p:txBody>
        </p:sp>
        <p:sp>
          <p:nvSpPr>
            <p:cNvPr id="43" name="object 34">
              <a:extLst>
                <a:ext uri="{FF2B5EF4-FFF2-40B4-BE49-F238E27FC236}">
                  <a16:creationId xmlns:a16="http://schemas.microsoft.com/office/drawing/2014/main" id="{D65E20DB-594A-42C0-9BEC-98107C9585E4}"/>
                </a:ext>
              </a:extLst>
            </p:cNvPr>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lang="en-GB"/>
            </a:p>
          </p:txBody>
        </p:sp>
        <p:sp>
          <p:nvSpPr>
            <p:cNvPr id="44" name="object 35">
              <a:extLst>
                <a:ext uri="{FF2B5EF4-FFF2-40B4-BE49-F238E27FC236}">
                  <a16:creationId xmlns:a16="http://schemas.microsoft.com/office/drawing/2014/main" id="{937258BC-FCE8-4B6F-93F5-90E072B8FEEB}"/>
                </a:ext>
              </a:extLst>
            </p:cNvPr>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lang="en-GB"/>
            </a:p>
          </p:txBody>
        </p:sp>
        <p:sp>
          <p:nvSpPr>
            <p:cNvPr id="45" name="object 36">
              <a:extLst>
                <a:ext uri="{FF2B5EF4-FFF2-40B4-BE49-F238E27FC236}">
                  <a16:creationId xmlns:a16="http://schemas.microsoft.com/office/drawing/2014/main" id="{49009BFF-EFD4-41D1-969D-19FB57B762EF}"/>
                </a:ext>
              </a:extLst>
            </p:cNvPr>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lang="en-GB"/>
            </a:p>
          </p:txBody>
        </p:sp>
        <p:sp>
          <p:nvSpPr>
            <p:cNvPr id="46" name="object 37">
              <a:extLst>
                <a:ext uri="{FF2B5EF4-FFF2-40B4-BE49-F238E27FC236}">
                  <a16:creationId xmlns:a16="http://schemas.microsoft.com/office/drawing/2014/main" id="{DA4A38B4-9F92-4794-B2CC-EDBE25A6EDFE}"/>
                </a:ext>
              </a:extLst>
            </p:cNvPr>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lang="en-GB"/>
            </a:p>
          </p:txBody>
        </p:sp>
        <p:sp>
          <p:nvSpPr>
            <p:cNvPr id="47" name="object 38">
              <a:extLst>
                <a:ext uri="{FF2B5EF4-FFF2-40B4-BE49-F238E27FC236}">
                  <a16:creationId xmlns:a16="http://schemas.microsoft.com/office/drawing/2014/main" id="{6C784206-0BF4-41EF-A656-37FDD27A3936}"/>
                </a:ext>
              </a:extLst>
            </p:cNvPr>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lang="en-GB"/>
            </a:p>
          </p:txBody>
        </p:sp>
      </p:grpSp>
      <p:grpSp>
        <p:nvGrpSpPr>
          <p:cNvPr id="48" name="Gruppierung 12">
            <a:extLst>
              <a:ext uri="{FF2B5EF4-FFF2-40B4-BE49-F238E27FC236}">
                <a16:creationId xmlns:a16="http://schemas.microsoft.com/office/drawing/2014/main" id="{096D02A7-E3F1-4FCC-8EAC-9774E290271A}"/>
              </a:ext>
            </a:extLst>
          </p:cNvPr>
          <p:cNvGrpSpPr/>
          <p:nvPr userDrawn="1"/>
        </p:nvGrpSpPr>
        <p:grpSpPr>
          <a:xfrm>
            <a:off x="-4198" y="891033"/>
            <a:ext cx="2172335" cy="5966967"/>
            <a:chOff x="0" y="891135"/>
            <a:chExt cx="2172335" cy="5966967"/>
          </a:xfrm>
        </p:grpSpPr>
        <p:sp>
          <p:nvSpPr>
            <p:cNvPr id="49" name="object 2">
              <a:extLst>
                <a:ext uri="{FF2B5EF4-FFF2-40B4-BE49-F238E27FC236}">
                  <a16:creationId xmlns:a16="http://schemas.microsoft.com/office/drawing/2014/main" id="{6392F079-AA65-4C76-8D48-B833DF11BEC0}"/>
                </a:ext>
              </a:extLst>
            </p:cNvPr>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lang="en-GB"/>
            </a:p>
          </p:txBody>
        </p:sp>
        <p:sp>
          <p:nvSpPr>
            <p:cNvPr id="50" name="object 3">
              <a:extLst>
                <a:ext uri="{FF2B5EF4-FFF2-40B4-BE49-F238E27FC236}">
                  <a16:creationId xmlns:a16="http://schemas.microsoft.com/office/drawing/2014/main" id="{E8F04E24-41F6-4BF1-817F-8EF17BBCD374}"/>
                </a:ext>
              </a:extLst>
            </p:cNvPr>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lang="en-GB"/>
            </a:p>
          </p:txBody>
        </p:sp>
      </p:grpSp>
    </p:spTree>
    <p:extLst>
      <p:ext uri="{BB962C8B-B14F-4D97-AF65-F5344CB8AC3E}">
        <p14:creationId xmlns:p14="http://schemas.microsoft.com/office/powerpoint/2010/main" val="17597234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4647103-E10B-4F87-AEBC-0A4B03A747BE}"/>
              </a:ext>
            </a:extLst>
          </p:cNvPr>
          <p:cNvSpPr>
            <a:spLocks noGrp="1"/>
          </p:cNvSpPr>
          <p:nvPr>
            <p:ph type="pic" sz="quarter" idx="10"/>
          </p:nvPr>
        </p:nvSpPr>
        <p:spPr>
          <a:xfrm>
            <a:off x="0" y="0"/>
            <a:ext cx="12192000" cy="6858000"/>
          </a:xfrm>
          <a:solidFill>
            <a:schemeClr val="accent1"/>
          </a:solidFill>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de-DE"/>
          </a:p>
        </p:txBody>
      </p:sp>
      <p:sp>
        <p:nvSpPr>
          <p:cNvPr id="2" name="Title 1">
            <a:extLst>
              <a:ext uri="{FF2B5EF4-FFF2-40B4-BE49-F238E27FC236}">
                <a16:creationId xmlns:a16="http://schemas.microsoft.com/office/drawing/2014/main" id="{245CC7CB-E4B9-4E5F-8715-6089711D3A3D}"/>
              </a:ext>
            </a:extLst>
          </p:cNvPr>
          <p:cNvSpPr>
            <a:spLocks noGrp="1"/>
          </p:cNvSpPr>
          <p:nvPr>
            <p:ph type="title"/>
          </p:nvPr>
        </p:nvSpPr>
        <p:spPr>
          <a:xfrm>
            <a:off x="874800" y="2962800"/>
            <a:ext cx="7010400" cy="609600"/>
          </a:xfrm>
        </p:spPr>
        <p:txBody>
          <a:bodyPr vert="horz" wrap="square" lIns="0" tIns="0" rIns="0" bIns="0" rtlCol="0" anchor="b" anchorCtr="0">
            <a:noAutofit/>
          </a:bodyPr>
          <a:lstStyle>
            <a:lvl1pPr>
              <a:defRPr lang="de-DE" sz="3000" i="0">
                <a:solidFill>
                  <a:schemeClr val="bg1"/>
                </a:solidFill>
                <a:ea typeface="+mn-ea"/>
              </a:defRPr>
            </a:lvl1p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746DBE28-46AA-423A-B59E-BA194FB74F69}"/>
              </a:ext>
            </a:extLst>
          </p:cNvPr>
          <p:cNvSpPr>
            <a:spLocks noGrp="1"/>
          </p:cNvSpPr>
          <p:nvPr>
            <p:ph type="body" idx="1"/>
          </p:nvPr>
        </p:nvSpPr>
        <p:spPr>
          <a:xfrm>
            <a:off x="900000" y="3636000"/>
            <a:ext cx="7008814" cy="450850"/>
          </a:xfrm>
        </p:spPr>
        <p:txBody>
          <a:bodyPr vert="horz" wrap="square" lIns="0" tIns="0" rIns="0" bIns="0" rtlCol="0" anchor="t" anchorCtr="0">
            <a:noAutofit/>
          </a:bodyPr>
          <a:lstStyle>
            <a:lvl1pPr marL="0" indent="0">
              <a:lnSpc>
                <a:spcPct val="100000"/>
              </a:lnSpc>
              <a:spcAft>
                <a:spcPts val="0"/>
              </a:spcAft>
              <a:buFont typeface="Arial" panose="020B0604020202020204" pitchFamily="34" charset="0"/>
              <a:buNone/>
              <a:defRPr lang="en-US" sz="1700">
                <a:solidFill>
                  <a:schemeClr val="bg1"/>
                </a:solidFill>
                <a:latin typeface="+mn-lt"/>
                <a:cs typeface="Arial"/>
              </a:defRPr>
            </a:lvl1pPr>
          </a:lstStyle>
          <a:p>
            <a:pPr marL="0" lvl="0"/>
            <a:r>
              <a:rPr lang="en-US"/>
              <a:t>Click to edit Master text styles</a:t>
            </a:r>
          </a:p>
        </p:txBody>
      </p:sp>
      <p:pic>
        <p:nvPicPr>
          <p:cNvPr id="11" name="Bild 10">
            <a:extLst>
              <a:ext uri="{FF2B5EF4-FFF2-40B4-BE49-F238E27FC236}">
                <a16:creationId xmlns:a16="http://schemas.microsoft.com/office/drawing/2014/main" id="{22784C4D-EFDC-4848-81B9-A34FE5BB9E4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23927003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Text High">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4647103-E10B-4F87-AEBC-0A4B03A747BE}"/>
              </a:ext>
            </a:extLst>
          </p:cNvPr>
          <p:cNvSpPr>
            <a:spLocks noGrp="1"/>
          </p:cNvSpPr>
          <p:nvPr>
            <p:ph type="pic" sz="quarter" idx="10"/>
          </p:nvPr>
        </p:nvSpPr>
        <p:spPr>
          <a:xfrm>
            <a:off x="0" y="0"/>
            <a:ext cx="12192000" cy="6858000"/>
          </a:xfrm>
          <a:solidFill>
            <a:schemeClr val="accent1"/>
          </a:solidFill>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de-DE"/>
          </a:p>
        </p:txBody>
      </p:sp>
      <p:sp>
        <p:nvSpPr>
          <p:cNvPr id="2" name="Title 1">
            <a:extLst>
              <a:ext uri="{FF2B5EF4-FFF2-40B4-BE49-F238E27FC236}">
                <a16:creationId xmlns:a16="http://schemas.microsoft.com/office/drawing/2014/main" id="{245CC7CB-E4B9-4E5F-8715-6089711D3A3D}"/>
              </a:ext>
            </a:extLst>
          </p:cNvPr>
          <p:cNvSpPr>
            <a:spLocks noGrp="1"/>
          </p:cNvSpPr>
          <p:nvPr>
            <p:ph type="title"/>
          </p:nvPr>
        </p:nvSpPr>
        <p:spPr>
          <a:xfrm>
            <a:off x="871200" y="2060848"/>
            <a:ext cx="4648736" cy="609600"/>
          </a:xfrm>
        </p:spPr>
        <p:txBody>
          <a:bodyPr vert="horz" wrap="square" lIns="0" tIns="0" rIns="0" bIns="0" rtlCol="0" anchor="b" anchorCtr="0">
            <a:noAutofit/>
          </a:bodyPr>
          <a:lstStyle>
            <a:lvl1pPr>
              <a:defRPr lang="de-DE" sz="3000" i="0">
                <a:solidFill>
                  <a:schemeClr val="bg1"/>
                </a:solidFill>
                <a:ea typeface="+mn-ea"/>
              </a:defRPr>
            </a:lvl1p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746DBE28-46AA-423A-B59E-BA194FB74F69}"/>
              </a:ext>
            </a:extLst>
          </p:cNvPr>
          <p:cNvSpPr>
            <a:spLocks noGrp="1"/>
          </p:cNvSpPr>
          <p:nvPr>
            <p:ph type="body" idx="1"/>
          </p:nvPr>
        </p:nvSpPr>
        <p:spPr>
          <a:xfrm>
            <a:off x="874800" y="2730448"/>
            <a:ext cx="4799513" cy="450850"/>
          </a:xfrm>
        </p:spPr>
        <p:txBody>
          <a:bodyPr vert="horz" wrap="square" lIns="0" tIns="0" rIns="0" bIns="0" rtlCol="0" anchor="t" anchorCtr="0">
            <a:noAutofit/>
          </a:bodyPr>
          <a:lstStyle>
            <a:lvl1pPr marL="0" indent="0">
              <a:lnSpc>
                <a:spcPct val="100000"/>
              </a:lnSpc>
              <a:spcAft>
                <a:spcPts val="0"/>
              </a:spcAft>
              <a:buFont typeface="Arial" panose="020B0604020202020204" pitchFamily="34" charset="0"/>
              <a:buNone/>
              <a:defRPr lang="en-US" sz="1700">
                <a:solidFill>
                  <a:schemeClr val="bg1"/>
                </a:solidFill>
                <a:latin typeface="+mn-lt"/>
                <a:cs typeface="Arial"/>
              </a:defRPr>
            </a:lvl1pPr>
          </a:lstStyle>
          <a:p>
            <a:pPr marL="0" lvl="0"/>
            <a:r>
              <a:rPr lang="en-US"/>
              <a:t>Click to edit Master text styles</a:t>
            </a:r>
          </a:p>
        </p:txBody>
      </p:sp>
      <p:pic>
        <p:nvPicPr>
          <p:cNvPr id="11" name="Bild 10">
            <a:extLst>
              <a:ext uri="{FF2B5EF4-FFF2-40B4-BE49-F238E27FC236}">
                <a16:creationId xmlns:a16="http://schemas.microsoft.com/office/drawing/2014/main" id="{22784C4D-EFDC-4848-81B9-A34FE5BB9E4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3803287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ullets No Logo">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Tree>
    <p:extLst>
      <p:ext uri="{BB962C8B-B14F-4D97-AF65-F5344CB8AC3E}">
        <p14:creationId xmlns:p14="http://schemas.microsoft.com/office/powerpoint/2010/main" val="68103130"/>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with Note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9CD9-1FB2-4273-A91A-2426F36187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49728-238D-4BF8-BFD7-8C7C33198F0F}"/>
              </a:ext>
            </a:extLst>
          </p:cNvPr>
          <p:cNvSpPr>
            <a:spLocks noGrp="1"/>
          </p:cNvSpPr>
          <p:nvPr>
            <p:ph sz="half" idx="1"/>
          </p:nvPr>
        </p:nvSpPr>
        <p:spPr>
          <a:xfrm>
            <a:off x="914400" y="1952602"/>
            <a:ext cx="4716000" cy="31325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D7D0F0-A757-47FC-90B8-89A40005F8C5}"/>
              </a:ext>
            </a:extLst>
          </p:cNvPr>
          <p:cNvSpPr>
            <a:spLocks noGrp="1"/>
          </p:cNvSpPr>
          <p:nvPr>
            <p:ph sz="half" idx="2"/>
          </p:nvPr>
        </p:nvSpPr>
        <p:spPr>
          <a:xfrm>
            <a:off x="5990399" y="1952602"/>
            <a:ext cx="4716000" cy="31325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D1CFABF7-264B-4C3B-8EFC-6D8326747F2F}"/>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7" name="Slide Number Placeholder 6">
            <a:extLst>
              <a:ext uri="{FF2B5EF4-FFF2-40B4-BE49-F238E27FC236}">
                <a16:creationId xmlns:a16="http://schemas.microsoft.com/office/drawing/2014/main" id="{F8B0DD74-C4DF-4D25-905C-69C9201E4934}"/>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10" name="Text Placeholder 9">
            <a:extLst>
              <a:ext uri="{FF2B5EF4-FFF2-40B4-BE49-F238E27FC236}">
                <a16:creationId xmlns:a16="http://schemas.microsoft.com/office/drawing/2014/main" id="{AB443B82-DCF8-4C21-9E78-CA783B0B270B}"/>
              </a:ext>
            </a:extLst>
          </p:cNvPr>
          <p:cNvSpPr>
            <a:spLocks noGrp="1"/>
          </p:cNvSpPr>
          <p:nvPr>
            <p:ph type="body" sz="quarter" idx="15" hasCustomPrompt="1"/>
          </p:nvPr>
        </p:nvSpPr>
        <p:spPr>
          <a:xfrm>
            <a:off x="914399" y="5378400"/>
            <a:ext cx="9792000" cy="547232"/>
          </a:xfrm>
          <a:ln>
            <a:noFill/>
            <a:prstDash val="sysDot"/>
          </a:ln>
        </p:spPr>
        <p:txBody>
          <a:bodyPr wrap="square" lIns="91440" tIns="45720" rIns="91440" bIns="45720" anchor="t" anchorCtr="0">
            <a:normAutofit/>
          </a:bodyPr>
          <a:lstStyle>
            <a:lvl1pPr marL="14400" indent="0" algn="l" fontAlgn="auto">
              <a:lnSpc>
                <a:spcPts val="1400"/>
              </a:lnSpc>
              <a:spcBef>
                <a:spcPts val="219"/>
              </a:spcBef>
              <a:spcAft>
                <a:spcPts val="0"/>
              </a:spcAft>
              <a:buFontTx/>
              <a:buNone/>
              <a:defRPr kumimoji="0" sz="1100" b="0" i="0" u="none" kern="1200" cap="none" spc="0" baseline="0">
                <a:solidFill>
                  <a:schemeClr val="accent2"/>
                </a:solidFill>
                <a:latin typeface="Arial" panose="020B0604020202020204" pitchFamily="34" charset="0"/>
              </a:defRPr>
            </a:lvl1pPr>
          </a:lstStyle>
          <a:p>
            <a:pPr lvl="0"/>
            <a:r>
              <a:rPr lang="en-GB"/>
              <a:t>Minor note, use bold orange to highlight</a:t>
            </a:r>
          </a:p>
        </p:txBody>
      </p:sp>
      <p:sp>
        <p:nvSpPr>
          <p:cNvPr id="11" name="Text Placeholder 8">
            <a:extLst>
              <a:ext uri="{FF2B5EF4-FFF2-40B4-BE49-F238E27FC236}">
                <a16:creationId xmlns:a16="http://schemas.microsoft.com/office/drawing/2014/main" id="{86225487-7DEC-4363-B1D0-E1751DF43BEC}"/>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grpSp>
        <p:nvGrpSpPr>
          <p:cNvPr id="48" name="Group 47">
            <a:extLst>
              <a:ext uri="{FF2B5EF4-FFF2-40B4-BE49-F238E27FC236}">
                <a16:creationId xmlns:a16="http://schemas.microsoft.com/office/drawing/2014/main" id="{18D5A9D0-1D8D-8E80-1B73-1456575F13B8}"/>
              </a:ext>
            </a:extLst>
          </p:cNvPr>
          <p:cNvGrpSpPr/>
          <p:nvPr userDrawn="1"/>
        </p:nvGrpSpPr>
        <p:grpSpPr>
          <a:xfrm>
            <a:off x="0" y="6094848"/>
            <a:ext cx="9078301" cy="535703"/>
            <a:chOff x="0" y="5964940"/>
            <a:chExt cx="9078301" cy="535703"/>
          </a:xfrm>
        </p:grpSpPr>
        <p:grpSp>
          <p:nvGrpSpPr>
            <p:cNvPr id="49" name="Group 48">
              <a:extLst>
                <a:ext uri="{FF2B5EF4-FFF2-40B4-BE49-F238E27FC236}">
                  <a16:creationId xmlns:a16="http://schemas.microsoft.com/office/drawing/2014/main" id="{D05FC77A-2205-ADD4-9D79-0DC800F9A33A}"/>
                </a:ext>
              </a:extLst>
            </p:cNvPr>
            <p:cNvGrpSpPr/>
            <p:nvPr userDrawn="1"/>
          </p:nvGrpSpPr>
          <p:grpSpPr>
            <a:xfrm>
              <a:off x="8906480" y="5964940"/>
              <a:ext cx="171821" cy="171821"/>
              <a:chOff x="10960096" y="4204963"/>
              <a:chExt cx="405867" cy="405866"/>
            </a:xfrm>
          </p:grpSpPr>
          <p:sp>
            <p:nvSpPr>
              <p:cNvPr id="74" name="object 26">
                <a:extLst>
                  <a:ext uri="{FF2B5EF4-FFF2-40B4-BE49-F238E27FC236}">
                    <a16:creationId xmlns:a16="http://schemas.microsoft.com/office/drawing/2014/main" id="{128F8D8F-F741-D237-EEFD-7FEEF2A70F20}"/>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5" name="object 27">
                <a:extLst>
                  <a:ext uri="{FF2B5EF4-FFF2-40B4-BE49-F238E27FC236}">
                    <a16:creationId xmlns:a16="http://schemas.microsoft.com/office/drawing/2014/main" id="{119312CC-361A-829C-FE70-58F4C7F73F7B}"/>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6" name="object 28">
                <a:extLst>
                  <a:ext uri="{FF2B5EF4-FFF2-40B4-BE49-F238E27FC236}">
                    <a16:creationId xmlns:a16="http://schemas.microsoft.com/office/drawing/2014/main" id="{17E7C9C6-26CD-D007-838A-6A48DB857124}"/>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7" name="object 29">
                <a:extLst>
                  <a:ext uri="{FF2B5EF4-FFF2-40B4-BE49-F238E27FC236}">
                    <a16:creationId xmlns:a16="http://schemas.microsoft.com/office/drawing/2014/main" id="{F3A2D291-1EBA-D1BF-610D-2EA5DB11E81E}"/>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8" name="object 30">
                <a:extLst>
                  <a:ext uri="{FF2B5EF4-FFF2-40B4-BE49-F238E27FC236}">
                    <a16:creationId xmlns:a16="http://schemas.microsoft.com/office/drawing/2014/main" id="{59C84664-D8C9-1F3C-F665-0D3EEE2140BE}"/>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9" name="object 31">
                <a:extLst>
                  <a:ext uri="{FF2B5EF4-FFF2-40B4-BE49-F238E27FC236}">
                    <a16:creationId xmlns:a16="http://schemas.microsoft.com/office/drawing/2014/main" id="{E5D034DA-E7DF-1A6F-2C73-502C9E38FC5D}"/>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80" name="object 32">
                <a:extLst>
                  <a:ext uri="{FF2B5EF4-FFF2-40B4-BE49-F238E27FC236}">
                    <a16:creationId xmlns:a16="http://schemas.microsoft.com/office/drawing/2014/main" id="{C072CEA3-944F-9845-96D2-45F4BD5F1185}"/>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81" name="object 33">
                <a:extLst>
                  <a:ext uri="{FF2B5EF4-FFF2-40B4-BE49-F238E27FC236}">
                    <a16:creationId xmlns:a16="http://schemas.microsoft.com/office/drawing/2014/main" id="{5D1C0F51-DBD9-73D0-A5EE-442BD707F343}"/>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82" name="object 34">
                <a:extLst>
                  <a:ext uri="{FF2B5EF4-FFF2-40B4-BE49-F238E27FC236}">
                    <a16:creationId xmlns:a16="http://schemas.microsoft.com/office/drawing/2014/main" id="{3103D6CD-35EA-D428-59D7-5167FD6E5E9D}"/>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83" name="object 35">
                <a:extLst>
                  <a:ext uri="{FF2B5EF4-FFF2-40B4-BE49-F238E27FC236}">
                    <a16:creationId xmlns:a16="http://schemas.microsoft.com/office/drawing/2014/main" id="{46AD5D0F-F52B-A127-2372-5D8176A8BA3E}"/>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4" name="object 36">
                <a:extLst>
                  <a:ext uri="{FF2B5EF4-FFF2-40B4-BE49-F238E27FC236}">
                    <a16:creationId xmlns:a16="http://schemas.microsoft.com/office/drawing/2014/main" id="{3ADD2A71-1C04-1791-13D2-CF456145B747}"/>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5" name="object 37">
                <a:extLst>
                  <a:ext uri="{FF2B5EF4-FFF2-40B4-BE49-F238E27FC236}">
                    <a16:creationId xmlns:a16="http://schemas.microsoft.com/office/drawing/2014/main" id="{7AF11230-C52B-D32A-EBBE-DFF56AC9AD7F}"/>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6" name="object 38">
                <a:extLst>
                  <a:ext uri="{FF2B5EF4-FFF2-40B4-BE49-F238E27FC236}">
                    <a16:creationId xmlns:a16="http://schemas.microsoft.com/office/drawing/2014/main" id="{90A3477F-4D23-4F6A-6571-12D0488220E0}"/>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50" name="Gruppierung 14">
              <a:extLst>
                <a:ext uri="{FF2B5EF4-FFF2-40B4-BE49-F238E27FC236}">
                  <a16:creationId xmlns:a16="http://schemas.microsoft.com/office/drawing/2014/main" id="{2A102E03-7D70-206B-A87C-ABBB9C41B41B}"/>
                </a:ext>
              </a:extLst>
            </p:cNvPr>
            <p:cNvGrpSpPr/>
            <p:nvPr userDrawn="1"/>
          </p:nvGrpSpPr>
          <p:grpSpPr>
            <a:xfrm>
              <a:off x="0" y="6040373"/>
              <a:ext cx="9026886" cy="460270"/>
              <a:chOff x="0" y="6040373"/>
              <a:chExt cx="9026886" cy="460270"/>
            </a:xfrm>
          </p:grpSpPr>
          <p:sp>
            <p:nvSpPr>
              <p:cNvPr id="58" name="object 5">
                <a:extLst>
                  <a:ext uri="{FF2B5EF4-FFF2-40B4-BE49-F238E27FC236}">
                    <a16:creationId xmlns:a16="http://schemas.microsoft.com/office/drawing/2014/main" id="{B85B821E-9535-D0C9-6B04-5929FD4FAABE}"/>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9" name="object 7">
                <a:extLst>
                  <a:ext uri="{FF2B5EF4-FFF2-40B4-BE49-F238E27FC236}">
                    <a16:creationId xmlns:a16="http://schemas.microsoft.com/office/drawing/2014/main" id="{B1648F54-86F9-7DAC-3E8E-08B490007233}"/>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60" name="object 8">
                <a:extLst>
                  <a:ext uri="{FF2B5EF4-FFF2-40B4-BE49-F238E27FC236}">
                    <a16:creationId xmlns:a16="http://schemas.microsoft.com/office/drawing/2014/main" id="{59633131-E9FA-68B8-56BE-E83951D88D9A}"/>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1" name="object 9">
                <a:extLst>
                  <a:ext uri="{FF2B5EF4-FFF2-40B4-BE49-F238E27FC236}">
                    <a16:creationId xmlns:a16="http://schemas.microsoft.com/office/drawing/2014/main" id="{6966FF53-B0A3-9C49-8334-BEACBD1FAFF7}"/>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2" name="object 10">
                <a:extLst>
                  <a:ext uri="{FF2B5EF4-FFF2-40B4-BE49-F238E27FC236}">
                    <a16:creationId xmlns:a16="http://schemas.microsoft.com/office/drawing/2014/main" id="{71265939-7C85-635F-3DCF-AAC1EFD1D718}"/>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3" name="object 11">
                <a:extLst>
                  <a:ext uri="{FF2B5EF4-FFF2-40B4-BE49-F238E27FC236}">
                    <a16:creationId xmlns:a16="http://schemas.microsoft.com/office/drawing/2014/main" id="{DC1BAF29-62D1-F847-5E7C-72BEEF8387DE}"/>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4" name="object 12">
                <a:extLst>
                  <a:ext uri="{FF2B5EF4-FFF2-40B4-BE49-F238E27FC236}">
                    <a16:creationId xmlns:a16="http://schemas.microsoft.com/office/drawing/2014/main" id="{F059F9AB-B0B4-0D44-AB7E-9F47765B3A19}"/>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5" name="object 13">
                <a:extLst>
                  <a:ext uri="{FF2B5EF4-FFF2-40B4-BE49-F238E27FC236}">
                    <a16:creationId xmlns:a16="http://schemas.microsoft.com/office/drawing/2014/main" id="{7F7F3558-8202-91D2-818A-1B6513B36E99}"/>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6" name="object 14">
                <a:extLst>
                  <a:ext uri="{FF2B5EF4-FFF2-40B4-BE49-F238E27FC236}">
                    <a16:creationId xmlns:a16="http://schemas.microsoft.com/office/drawing/2014/main" id="{844D88A0-6836-2F35-9255-0FDB7DAFFF2F}"/>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7" name="object 15">
                <a:extLst>
                  <a:ext uri="{FF2B5EF4-FFF2-40B4-BE49-F238E27FC236}">
                    <a16:creationId xmlns:a16="http://schemas.microsoft.com/office/drawing/2014/main" id="{44C37613-0AE7-F859-19D2-25F3DBA4F154}"/>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8" name="object 16">
                <a:extLst>
                  <a:ext uri="{FF2B5EF4-FFF2-40B4-BE49-F238E27FC236}">
                    <a16:creationId xmlns:a16="http://schemas.microsoft.com/office/drawing/2014/main" id="{49233A16-F2AE-AB27-3275-73B374D7C8B8}"/>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9" name="object 17">
                <a:extLst>
                  <a:ext uri="{FF2B5EF4-FFF2-40B4-BE49-F238E27FC236}">
                    <a16:creationId xmlns:a16="http://schemas.microsoft.com/office/drawing/2014/main" id="{27DD7118-FB31-190F-A16E-F35C15156DA2}"/>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70" name="object 18">
                <a:extLst>
                  <a:ext uri="{FF2B5EF4-FFF2-40B4-BE49-F238E27FC236}">
                    <a16:creationId xmlns:a16="http://schemas.microsoft.com/office/drawing/2014/main" id="{B12D4043-8A1D-BEDA-DDE0-6AC2E0DC68C7}"/>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71" name="object 19">
                <a:extLst>
                  <a:ext uri="{FF2B5EF4-FFF2-40B4-BE49-F238E27FC236}">
                    <a16:creationId xmlns:a16="http://schemas.microsoft.com/office/drawing/2014/main" id="{5C1F460B-411A-38EA-7CE9-6A985A1B27FC}"/>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72" name="object 20">
                <a:extLst>
                  <a:ext uri="{FF2B5EF4-FFF2-40B4-BE49-F238E27FC236}">
                    <a16:creationId xmlns:a16="http://schemas.microsoft.com/office/drawing/2014/main" id="{4CDE9457-7FE1-F4C9-256B-BE3B79B62943}"/>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73" name="object 21">
                <a:extLst>
                  <a:ext uri="{FF2B5EF4-FFF2-40B4-BE49-F238E27FC236}">
                    <a16:creationId xmlns:a16="http://schemas.microsoft.com/office/drawing/2014/main" id="{4F6DECCC-300B-866A-2958-D9054CADDABC}"/>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51" name="Group 50">
              <a:extLst>
                <a:ext uri="{FF2B5EF4-FFF2-40B4-BE49-F238E27FC236}">
                  <a16:creationId xmlns:a16="http://schemas.microsoft.com/office/drawing/2014/main" id="{35EDB2B8-35E8-164A-078A-D9D4852A41F9}"/>
                </a:ext>
              </a:extLst>
            </p:cNvPr>
            <p:cNvGrpSpPr/>
            <p:nvPr userDrawn="1"/>
          </p:nvGrpSpPr>
          <p:grpSpPr>
            <a:xfrm>
              <a:off x="7807856" y="6136761"/>
              <a:ext cx="194402" cy="233814"/>
              <a:chOff x="6199448" y="5757477"/>
              <a:chExt cx="445167" cy="535418"/>
            </a:xfrm>
          </p:grpSpPr>
          <p:sp>
            <p:nvSpPr>
              <p:cNvPr id="52" name="object 9">
                <a:extLst>
                  <a:ext uri="{FF2B5EF4-FFF2-40B4-BE49-F238E27FC236}">
                    <a16:creationId xmlns:a16="http://schemas.microsoft.com/office/drawing/2014/main" id="{FBE397FA-964A-CB46-15E3-67D5BADC3AF5}"/>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53" name="object 10">
                <a:extLst>
                  <a:ext uri="{FF2B5EF4-FFF2-40B4-BE49-F238E27FC236}">
                    <a16:creationId xmlns:a16="http://schemas.microsoft.com/office/drawing/2014/main" id="{E376AEB1-91E0-6001-3D69-59113F21595A}"/>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4" name="object 11">
                <a:extLst>
                  <a:ext uri="{FF2B5EF4-FFF2-40B4-BE49-F238E27FC236}">
                    <a16:creationId xmlns:a16="http://schemas.microsoft.com/office/drawing/2014/main" id="{ACF062A1-8F5F-52E7-16DA-18CD421221B1}"/>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5" name="object 12">
                <a:extLst>
                  <a:ext uri="{FF2B5EF4-FFF2-40B4-BE49-F238E27FC236}">
                    <a16:creationId xmlns:a16="http://schemas.microsoft.com/office/drawing/2014/main" id="{3F231B27-D490-2D04-EEA9-FDE44BD03EA5}"/>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6" name="object 13">
                <a:extLst>
                  <a:ext uri="{FF2B5EF4-FFF2-40B4-BE49-F238E27FC236}">
                    <a16:creationId xmlns:a16="http://schemas.microsoft.com/office/drawing/2014/main" id="{EAD94EBD-0489-C605-A5FF-6D57E4A0AE19}"/>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7" name="object 14">
                <a:extLst>
                  <a:ext uri="{FF2B5EF4-FFF2-40B4-BE49-F238E27FC236}">
                    <a16:creationId xmlns:a16="http://schemas.microsoft.com/office/drawing/2014/main" id="{1921D9E6-AB2D-2824-CE58-740E697D2AA2}"/>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9670915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0A7B-B9D3-40B4-8342-24BD71DB627D}"/>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F15B414E-4FF7-478C-96FF-DA3219FAABC6}"/>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16268E26-E91C-43B5-B5AB-E2A804CF0F8E}"/>
              </a:ext>
            </a:extLst>
          </p:cNvPr>
          <p:cNvSpPr>
            <a:spLocks noGrp="1"/>
          </p:cNvSpPr>
          <p:nvPr>
            <p:ph type="sldNum" sz="quarter" idx="12"/>
          </p:nvPr>
        </p:nvSpPr>
        <p:spPr/>
        <p:txBody>
          <a:bodyPr/>
          <a:lstStyle/>
          <a:p>
            <a:fld id="{7C9AF4F6-8314-4173-B77E-ACDB3515A2E2}" type="slidenum">
              <a:rPr lang="en-GB" smtClean="0"/>
              <a:t>‹#›</a:t>
            </a:fld>
            <a:endParaRPr lang="en-GB"/>
          </a:p>
        </p:txBody>
      </p:sp>
      <p:grpSp>
        <p:nvGrpSpPr>
          <p:cNvPr id="44" name="Group 43">
            <a:extLst>
              <a:ext uri="{FF2B5EF4-FFF2-40B4-BE49-F238E27FC236}">
                <a16:creationId xmlns:a16="http://schemas.microsoft.com/office/drawing/2014/main" id="{B20D79D2-1105-B60D-BB2F-851F67DBF203}"/>
              </a:ext>
            </a:extLst>
          </p:cNvPr>
          <p:cNvGrpSpPr/>
          <p:nvPr userDrawn="1"/>
        </p:nvGrpSpPr>
        <p:grpSpPr>
          <a:xfrm>
            <a:off x="0" y="6094848"/>
            <a:ext cx="9078301" cy="535703"/>
            <a:chOff x="0" y="5964940"/>
            <a:chExt cx="9078301" cy="535703"/>
          </a:xfrm>
        </p:grpSpPr>
        <p:grpSp>
          <p:nvGrpSpPr>
            <p:cNvPr id="45" name="Group 44">
              <a:extLst>
                <a:ext uri="{FF2B5EF4-FFF2-40B4-BE49-F238E27FC236}">
                  <a16:creationId xmlns:a16="http://schemas.microsoft.com/office/drawing/2014/main" id="{0342F339-9600-81F9-60E4-333496F640A4}"/>
                </a:ext>
              </a:extLst>
            </p:cNvPr>
            <p:cNvGrpSpPr/>
            <p:nvPr userDrawn="1"/>
          </p:nvGrpSpPr>
          <p:grpSpPr>
            <a:xfrm>
              <a:off x="8906480" y="5964940"/>
              <a:ext cx="171821" cy="171821"/>
              <a:chOff x="10960096" y="4204963"/>
              <a:chExt cx="405867" cy="405866"/>
            </a:xfrm>
          </p:grpSpPr>
          <p:sp>
            <p:nvSpPr>
              <p:cNvPr id="70" name="object 26">
                <a:extLst>
                  <a:ext uri="{FF2B5EF4-FFF2-40B4-BE49-F238E27FC236}">
                    <a16:creationId xmlns:a16="http://schemas.microsoft.com/office/drawing/2014/main" id="{66BBA971-0570-1A04-434F-4AB20222B6BE}"/>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1" name="object 27">
                <a:extLst>
                  <a:ext uri="{FF2B5EF4-FFF2-40B4-BE49-F238E27FC236}">
                    <a16:creationId xmlns:a16="http://schemas.microsoft.com/office/drawing/2014/main" id="{80841EFB-C7CB-BD75-CEEE-7CF42795CEA8}"/>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2" name="object 28">
                <a:extLst>
                  <a:ext uri="{FF2B5EF4-FFF2-40B4-BE49-F238E27FC236}">
                    <a16:creationId xmlns:a16="http://schemas.microsoft.com/office/drawing/2014/main" id="{9507EA55-B5A7-85B2-5407-6F7125805800}"/>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3" name="object 29">
                <a:extLst>
                  <a:ext uri="{FF2B5EF4-FFF2-40B4-BE49-F238E27FC236}">
                    <a16:creationId xmlns:a16="http://schemas.microsoft.com/office/drawing/2014/main" id="{82724850-7D7E-E961-E85B-4060D1A00FA7}"/>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4" name="object 30">
                <a:extLst>
                  <a:ext uri="{FF2B5EF4-FFF2-40B4-BE49-F238E27FC236}">
                    <a16:creationId xmlns:a16="http://schemas.microsoft.com/office/drawing/2014/main" id="{493B0B55-6AD0-67CB-C7A1-CA57728142C1}"/>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5" name="object 31">
                <a:extLst>
                  <a:ext uri="{FF2B5EF4-FFF2-40B4-BE49-F238E27FC236}">
                    <a16:creationId xmlns:a16="http://schemas.microsoft.com/office/drawing/2014/main" id="{8FEFFF9E-62D9-8C22-A9DD-F1768B7F0090}"/>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76" name="object 32">
                <a:extLst>
                  <a:ext uri="{FF2B5EF4-FFF2-40B4-BE49-F238E27FC236}">
                    <a16:creationId xmlns:a16="http://schemas.microsoft.com/office/drawing/2014/main" id="{CEF6A253-20AA-3671-AA0F-73304DB9DE7A}"/>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77" name="object 33">
                <a:extLst>
                  <a:ext uri="{FF2B5EF4-FFF2-40B4-BE49-F238E27FC236}">
                    <a16:creationId xmlns:a16="http://schemas.microsoft.com/office/drawing/2014/main" id="{15A32AAD-B6AB-B559-5874-2D747128E7A5}"/>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78" name="object 34">
                <a:extLst>
                  <a:ext uri="{FF2B5EF4-FFF2-40B4-BE49-F238E27FC236}">
                    <a16:creationId xmlns:a16="http://schemas.microsoft.com/office/drawing/2014/main" id="{C49A93A6-DC71-B547-BFC9-7592603E7B8D}"/>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79" name="object 35">
                <a:extLst>
                  <a:ext uri="{FF2B5EF4-FFF2-40B4-BE49-F238E27FC236}">
                    <a16:creationId xmlns:a16="http://schemas.microsoft.com/office/drawing/2014/main" id="{39E87257-BD73-5842-8BE1-7D452D382749}"/>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0" name="object 36">
                <a:extLst>
                  <a:ext uri="{FF2B5EF4-FFF2-40B4-BE49-F238E27FC236}">
                    <a16:creationId xmlns:a16="http://schemas.microsoft.com/office/drawing/2014/main" id="{242E95BB-1D95-B541-327F-9633F7526FAD}"/>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1" name="object 37">
                <a:extLst>
                  <a:ext uri="{FF2B5EF4-FFF2-40B4-BE49-F238E27FC236}">
                    <a16:creationId xmlns:a16="http://schemas.microsoft.com/office/drawing/2014/main" id="{DE6D08AF-9988-45AF-4AAF-FE5FFF415EF3}"/>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2" name="object 38">
                <a:extLst>
                  <a:ext uri="{FF2B5EF4-FFF2-40B4-BE49-F238E27FC236}">
                    <a16:creationId xmlns:a16="http://schemas.microsoft.com/office/drawing/2014/main" id="{CEAB3FC5-DC21-B7AD-890B-BE8482406D58}"/>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46" name="Gruppierung 14">
              <a:extLst>
                <a:ext uri="{FF2B5EF4-FFF2-40B4-BE49-F238E27FC236}">
                  <a16:creationId xmlns:a16="http://schemas.microsoft.com/office/drawing/2014/main" id="{9E8F2C20-9B9D-9A40-BDB9-3E506956FB9E}"/>
                </a:ext>
              </a:extLst>
            </p:cNvPr>
            <p:cNvGrpSpPr/>
            <p:nvPr userDrawn="1"/>
          </p:nvGrpSpPr>
          <p:grpSpPr>
            <a:xfrm>
              <a:off x="0" y="6040373"/>
              <a:ext cx="9026886" cy="460270"/>
              <a:chOff x="0" y="6040373"/>
              <a:chExt cx="9026886" cy="460270"/>
            </a:xfrm>
          </p:grpSpPr>
          <p:sp>
            <p:nvSpPr>
              <p:cNvPr id="54" name="object 5">
                <a:extLst>
                  <a:ext uri="{FF2B5EF4-FFF2-40B4-BE49-F238E27FC236}">
                    <a16:creationId xmlns:a16="http://schemas.microsoft.com/office/drawing/2014/main" id="{954A468C-D999-A4B2-B587-6A6E0C42CBD4}"/>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5" name="object 7">
                <a:extLst>
                  <a:ext uri="{FF2B5EF4-FFF2-40B4-BE49-F238E27FC236}">
                    <a16:creationId xmlns:a16="http://schemas.microsoft.com/office/drawing/2014/main" id="{1E097445-568D-884E-F3A8-32F60F6EC089}"/>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56" name="object 8">
                <a:extLst>
                  <a:ext uri="{FF2B5EF4-FFF2-40B4-BE49-F238E27FC236}">
                    <a16:creationId xmlns:a16="http://schemas.microsoft.com/office/drawing/2014/main" id="{02DF54CA-C3DA-6A5F-5ADF-85B4D38BD4D8}"/>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7" name="object 9">
                <a:extLst>
                  <a:ext uri="{FF2B5EF4-FFF2-40B4-BE49-F238E27FC236}">
                    <a16:creationId xmlns:a16="http://schemas.microsoft.com/office/drawing/2014/main" id="{9DEFC2A0-775F-88B2-C0FB-A49757820679}"/>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8" name="object 10">
                <a:extLst>
                  <a:ext uri="{FF2B5EF4-FFF2-40B4-BE49-F238E27FC236}">
                    <a16:creationId xmlns:a16="http://schemas.microsoft.com/office/drawing/2014/main" id="{E546C0E4-EEE7-7926-FB0E-0FE59C4A2A5D}"/>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9" name="object 11">
                <a:extLst>
                  <a:ext uri="{FF2B5EF4-FFF2-40B4-BE49-F238E27FC236}">
                    <a16:creationId xmlns:a16="http://schemas.microsoft.com/office/drawing/2014/main" id="{64E9EED3-3A8D-E07D-33B5-54310570E787}"/>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0" name="object 12">
                <a:extLst>
                  <a:ext uri="{FF2B5EF4-FFF2-40B4-BE49-F238E27FC236}">
                    <a16:creationId xmlns:a16="http://schemas.microsoft.com/office/drawing/2014/main" id="{7C96163C-8128-8E24-0B45-1C04656431BF}"/>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1" name="object 13">
                <a:extLst>
                  <a:ext uri="{FF2B5EF4-FFF2-40B4-BE49-F238E27FC236}">
                    <a16:creationId xmlns:a16="http://schemas.microsoft.com/office/drawing/2014/main" id="{FE2B0990-AE1D-F654-A333-886B03E3F62F}"/>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2" name="object 14">
                <a:extLst>
                  <a:ext uri="{FF2B5EF4-FFF2-40B4-BE49-F238E27FC236}">
                    <a16:creationId xmlns:a16="http://schemas.microsoft.com/office/drawing/2014/main" id="{5E2C9518-715C-E41C-1230-D3FD05D6DE53}"/>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3" name="object 15">
                <a:extLst>
                  <a:ext uri="{FF2B5EF4-FFF2-40B4-BE49-F238E27FC236}">
                    <a16:creationId xmlns:a16="http://schemas.microsoft.com/office/drawing/2014/main" id="{89FDBDBE-D820-96F4-AF68-3F000A3107DA}"/>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4" name="object 16">
                <a:extLst>
                  <a:ext uri="{FF2B5EF4-FFF2-40B4-BE49-F238E27FC236}">
                    <a16:creationId xmlns:a16="http://schemas.microsoft.com/office/drawing/2014/main" id="{FC8118C1-FBB8-55EB-2F1A-83ADA0EF0F1F}"/>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5" name="object 17">
                <a:extLst>
                  <a:ext uri="{FF2B5EF4-FFF2-40B4-BE49-F238E27FC236}">
                    <a16:creationId xmlns:a16="http://schemas.microsoft.com/office/drawing/2014/main" id="{E7C6DAE4-6E35-8E2F-EB55-7DC5954B6F04}"/>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66" name="object 18">
                <a:extLst>
                  <a:ext uri="{FF2B5EF4-FFF2-40B4-BE49-F238E27FC236}">
                    <a16:creationId xmlns:a16="http://schemas.microsoft.com/office/drawing/2014/main" id="{7A7D7849-83F2-4429-1B4B-03D49B8EBE5A}"/>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67" name="object 19">
                <a:extLst>
                  <a:ext uri="{FF2B5EF4-FFF2-40B4-BE49-F238E27FC236}">
                    <a16:creationId xmlns:a16="http://schemas.microsoft.com/office/drawing/2014/main" id="{B895B062-834D-FB7D-65D6-841B166404B8}"/>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68" name="object 20">
                <a:extLst>
                  <a:ext uri="{FF2B5EF4-FFF2-40B4-BE49-F238E27FC236}">
                    <a16:creationId xmlns:a16="http://schemas.microsoft.com/office/drawing/2014/main" id="{B317F8AD-A7C2-DCAF-A1E9-255B953CA247}"/>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69" name="object 21">
                <a:extLst>
                  <a:ext uri="{FF2B5EF4-FFF2-40B4-BE49-F238E27FC236}">
                    <a16:creationId xmlns:a16="http://schemas.microsoft.com/office/drawing/2014/main" id="{50B797DE-2419-23DF-6E63-057E12980DEB}"/>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47" name="Group 46">
              <a:extLst>
                <a:ext uri="{FF2B5EF4-FFF2-40B4-BE49-F238E27FC236}">
                  <a16:creationId xmlns:a16="http://schemas.microsoft.com/office/drawing/2014/main" id="{722A6A96-F24F-E6BF-33EB-BDE092DB660A}"/>
                </a:ext>
              </a:extLst>
            </p:cNvPr>
            <p:cNvGrpSpPr/>
            <p:nvPr userDrawn="1"/>
          </p:nvGrpSpPr>
          <p:grpSpPr>
            <a:xfrm>
              <a:off x="7807856" y="6136761"/>
              <a:ext cx="194402" cy="233814"/>
              <a:chOff x="6199448" y="5757477"/>
              <a:chExt cx="445167" cy="535418"/>
            </a:xfrm>
          </p:grpSpPr>
          <p:sp>
            <p:nvSpPr>
              <p:cNvPr id="48" name="object 9">
                <a:extLst>
                  <a:ext uri="{FF2B5EF4-FFF2-40B4-BE49-F238E27FC236}">
                    <a16:creationId xmlns:a16="http://schemas.microsoft.com/office/drawing/2014/main" id="{41D4EC4A-E006-8940-48DB-799432B3CD82}"/>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49" name="object 10">
                <a:extLst>
                  <a:ext uri="{FF2B5EF4-FFF2-40B4-BE49-F238E27FC236}">
                    <a16:creationId xmlns:a16="http://schemas.microsoft.com/office/drawing/2014/main" id="{F2FBB5A6-BD18-52E3-8E12-B79935BF4A46}"/>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0" name="object 11">
                <a:extLst>
                  <a:ext uri="{FF2B5EF4-FFF2-40B4-BE49-F238E27FC236}">
                    <a16:creationId xmlns:a16="http://schemas.microsoft.com/office/drawing/2014/main" id="{3F0BD003-C5B7-3A91-4B6D-CA74D8F4B694}"/>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1" name="object 12">
                <a:extLst>
                  <a:ext uri="{FF2B5EF4-FFF2-40B4-BE49-F238E27FC236}">
                    <a16:creationId xmlns:a16="http://schemas.microsoft.com/office/drawing/2014/main" id="{B99EA256-8698-BAD1-0A55-02A34FD5FD41}"/>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2" name="object 13">
                <a:extLst>
                  <a:ext uri="{FF2B5EF4-FFF2-40B4-BE49-F238E27FC236}">
                    <a16:creationId xmlns:a16="http://schemas.microsoft.com/office/drawing/2014/main" id="{2DD27D29-C32D-AE04-4712-B72936541395}"/>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3" name="object 14">
                <a:extLst>
                  <a:ext uri="{FF2B5EF4-FFF2-40B4-BE49-F238E27FC236}">
                    <a16:creationId xmlns:a16="http://schemas.microsoft.com/office/drawing/2014/main" id="{FE89A62F-1651-2CEC-00E7-F86D313DE884}"/>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38060350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with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0A7B-B9D3-40B4-8342-24BD71DB627D}"/>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F15B414E-4FF7-478C-96FF-DA3219FAABC6}"/>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16268E26-E91C-43B5-B5AB-E2A804CF0F8E}"/>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6" name="Text Placeholder 8">
            <a:extLst>
              <a:ext uri="{FF2B5EF4-FFF2-40B4-BE49-F238E27FC236}">
                <a16:creationId xmlns:a16="http://schemas.microsoft.com/office/drawing/2014/main" id="{4BDB8021-7FAA-4123-8D5B-1A918748830E}"/>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grpSp>
        <p:nvGrpSpPr>
          <p:cNvPr id="45" name="Group 44">
            <a:extLst>
              <a:ext uri="{FF2B5EF4-FFF2-40B4-BE49-F238E27FC236}">
                <a16:creationId xmlns:a16="http://schemas.microsoft.com/office/drawing/2014/main" id="{C49C1569-E2E9-47F8-DF03-0B2FBFD3D85E}"/>
              </a:ext>
            </a:extLst>
          </p:cNvPr>
          <p:cNvGrpSpPr/>
          <p:nvPr userDrawn="1"/>
        </p:nvGrpSpPr>
        <p:grpSpPr>
          <a:xfrm>
            <a:off x="0" y="6094848"/>
            <a:ext cx="9078301" cy="535703"/>
            <a:chOff x="0" y="5964940"/>
            <a:chExt cx="9078301" cy="535703"/>
          </a:xfrm>
        </p:grpSpPr>
        <p:grpSp>
          <p:nvGrpSpPr>
            <p:cNvPr id="46" name="Group 45">
              <a:extLst>
                <a:ext uri="{FF2B5EF4-FFF2-40B4-BE49-F238E27FC236}">
                  <a16:creationId xmlns:a16="http://schemas.microsoft.com/office/drawing/2014/main" id="{B96F8738-AE38-E766-FA21-D16D16A7BEB0}"/>
                </a:ext>
              </a:extLst>
            </p:cNvPr>
            <p:cNvGrpSpPr/>
            <p:nvPr userDrawn="1"/>
          </p:nvGrpSpPr>
          <p:grpSpPr>
            <a:xfrm>
              <a:off x="8906480" y="5964940"/>
              <a:ext cx="171821" cy="171821"/>
              <a:chOff x="10960096" y="4204963"/>
              <a:chExt cx="405867" cy="405866"/>
            </a:xfrm>
          </p:grpSpPr>
          <p:sp>
            <p:nvSpPr>
              <p:cNvPr id="71" name="object 26">
                <a:extLst>
                  <a:ext uri="{FF2B5EF4-FFF2-40B4-BE49-F238E27FC236}">
                    <a16:creationId xmlns:a16="http://schemas.microsoft.com/office/drawing/2014/main" id="{C2D3E148-E280-B57F-9328-353E937114CB}"/>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2" name="object 27">
                <a:extLst>
                  <a:ext uri="{FF2B5EF4-FFF2-40B4-BE49-F238E27FC236}">
                    <a16:creationId xmlns:a16="http://schemas.microsoft.com/office/drawing/2014/main" id="{29C81027-6541-7691-FC71-D4CC7023C3A1}"/>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3" name="object 28">
                <a:extLst>
                  <a:ext uri="{FF2B5EF4-FFF2-40B4-BE49-F238E27FC236}">
                    <a16:creationId xmlns:a16="http://schemas.microsoft.com/office/drawing/2014/main" id="{3BD8691A-A76C-5F6A-6035-43FBDE428D7B}"/>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4" name="object 29">
                <a:extLst>
                  <a:ext uri="{FF2B5EF4-FFF2-40B4-BE49-F238E27FC236}">
                    <a16:creationId xmlns:a16="http://schemas.microsoft.com/office/drawing/2014/main" id="{D2E367DF-951D-1FFD-9C28-FE2A9BF47A07}"/>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5" name="object 30">
                <a:extLst>
                  <a:ext uri="{FF2B5EF4-FFF2-40B4-BE49-F238E27FC236}">
                    <a16:creationId xmlns:a16="http://schemas.microsoft.com/office/drawing/2014/main" id="{7B8941CA-952D-66B4-3D1B-87126254957D}"/>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6" name="object 31">
                <a:extLst>
                  <a:ext uri="{FF2B5EF4-FFF2-40B4-BE49-F238E27FC236}">
                    <a16:creationId xmlns:a16="http://schemas.microsoft.com/office/drawing/2014/main" id="{860F2A5B-9F76-BBE6-7850-6C75EDAC8ADE}"/>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77" name="object 32">
                <a:extLst>
                  <a:ext uri="{FF2B5EF4-FFF2-40B4-BE49-F238E27FC236}">
                    <a16:creationId xmlns:a16="http://schemas.microsoft.com/office/drawing/2014/main" id="{F2DE06B8-CF24-6005-0A9B-D872C767D43A}"/>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78" name="object 33">
                <a:extLst>
                  <a:ext uri="{FF2B5EF4-FFF2-40B4-BE49-F238E27FC236}">
                    <a16:creationId xmlns:a16="http://schemas.microsoft.com/office/drawing/2014/main" id="{98CA5077-2933-05C3-11F0-AAB21332E672}"/>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79" name="object 34">
                <a:extLst>
                  <a:ext uri="{FF2B5EF4-FFF2-40B4-BE49-F238E27FC236}">
                    <a16:creationId xmlns:a16="http://schemas.microsoft.com/office/drawing/2014/main" id="{DD2BE301-650E-7B80-9F43-5383E3D5CD99}"/>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80" name="object 35">
                <a:extLst>
                  <a:ext uri="{FF2B5EF4-FFF2-40B4-BE49-F238E27FC236}">
                    <a16:creationId xmlns:a16="http://schemas.microsoft.com/office/drawing/2014/main" id="{77A00EBD-766B-A80A-CA5A-F4EDBBF65ED2}"/>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1" name="object 36">
                <a:extLst>
                  <a:ext uri="{FF2B5EF4-FFF2-40B4-BE49-F238E27FC236}">
                    <a16:creationId xmlns:a16="http://schemas.microsoft.com/office/drawing/2014/main" id="{A9001783-6E6F-1D60-C1F8-690E8195053B}"/>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2" name="object 37">
                <a:extLst>
                  <a:ext uri="{FF2B5EF4-FFF2-40B4-BE49-F238E27FC236}">
                    <a16:creationId xmlns:a16="http://schemas.microsoft.com/office/drawing/2014/main" id="{EAF3373E-4858-98E2-D0F7-18270AC9164B}"/>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3" name="object 38">
                <a:extLst>
                  <a:ext uri="{FF2B5EF4-FFF2-40B4-BE49-F238E27FC236}">
                    <a16:creationId xmlns:a16="http://schemas.microsoft.com/office/drawing/2014/main" id="{2C8D17E4-0167-7343-4FC0-FD180F99D6B2}"/>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47" name="Gruppierung 14">
              <a:extLst>
                <a:ext uri="{FF2B5EF4-FFF2-40B4-BE49-F238E27FC236}">
                  <a16:creationId xmlns:a16="http://schemas.microsoft.com/office/drawing/2014/main" id="{3DDAE497-DFEB-01CB-6DC9-A30C25042815}"/>
                </a:ext>
              </a:extLst>
            </p:cNvPr>
            <p:cNvGrpSpPr/>
            <p:nvPr userDrawn="1"/>
          </p:nvGrpSpPr>
          <p:grpSpPr>
            <a:xfrm>
              <a:off x="0" y="6040373"/>
              <a:ext cx="9026886" cy="460270"/>
              <a:chOff x="0" y="6040373"/>
              <a:chExt cx="9026886" cy="460270"/>
            </a:xfrm>
          </p:grpSpPr>
          <p:sp>
            <p:nvSpPr>
              <p:cNvPr id="55" name="object 5">
                <a:extLst>
                  <a:ext uri="{FF2B5EF4-FFF2-40B4-BE49-F238E27FC236}">
                    <a16:creationId xmlns:a16="http://schemas.microsoft.com/office/drawing/2014/main" id="{EBA76729-8A16-CBB2-0EF7-CFE62C669ABD}"/>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6" name="object 7">
                <a:extLst>
                  <a:ext uri="{FF2B5EF4-FFF2-40B4-BE49-F238E27FC236}">
                    <a16:creationId xmlns:a16="http://schemas.microsoft.com/office/drawing/2014/main" id="{30ECB929-6D99-D6BB-4B48-D2A35A3C8408}"/>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57" name="object 8">
                <a:extLst>
                  <a:ext uri="{FF2B5EF4-FFF2-40B4-BE49-F238E27FC236}">
                    <a16:creationId xmlns:a16="http://schemas.microsoft.com/office/drawing/2014/main" id="{7EE6A297-0B08-7AFA-7F67-E68E181860EB}"/>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8" name="object 9">
                <a:extLst>
                  <a:ext uri="{FF2B5EF4-FFF2-40B4-BE49-F238E27FC236}">
                    <a16:creationId xmlns:a16="http://schemas.microsoft.com/office/drawing/2014/main" id="{07353B1B-6B6D-54EE-09E4-0034F4C6F9C7}"/>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9" name="object 10">
                <a:extLst>
                  <a:ext uri="{FF2B5EF4-FFF2-40B4-BE49-F238E27FC236}">
                    <a16:creationId xmlns:a16="http://schemas.microsoft.com/office/drawing/2014/main" id="{B393929D-D15D-B126-5CB1-B8E366A10EC9}"/>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0" name="object 11">
                <a:extLst>
                  <a:ext uri="{FF2B5EF4-FFF2-40B4-BE49-F238E27FC236}">
                    <a16:creationId xmlns:a16="http://schemas.microsoft.com/office/drawing/2014/main" id="{C04066AA-9103-07DB-9C82-CDCD338FBFCC}"/>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1" name="object 12">
                <a:extLst>
                  <a:ext uri="{FF2B5EF4-FFF2-40B4-BE49-F238E27FC236}">
                    <a16:creationId xmlns:a16="http://schemas.microsoft.com/office/drawing/2014/main" id="{5D18376B-4507-6A93-5682-1BD3F53AA890}"/>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2" name="object 13">
                <a:extLst>
                  <a:ext uri="{FF2B5EF4-FFF2-40B4-BE49-F238E27FC236}">
                    <a16:creationId xmlns:a16="http://schemas.microsoft.com/office/drawing/2014/main" id="{E56E9757-EA04-1631-FD69-82D505D698AA}"/>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3" name="object 14">
                <a:extLst>
                  <a:ext uri="{FF2B5EF4-FFF2-40B4-BE49-F238E27FC236}">
                    <a16:creationId xmlns:a16="http://schemas.microsoft.com/office/drawing/2014/main" id="{EB24DE9C-4F8F-E288-9C5D-6D9F0C45A49A}"/>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4" name="object 15">
                <a:extLst>
                  <a:ext uri="{FF2B5EF4-FFF2-40B4-BE49-F238E27FC236}">
                    <a16:creationId xmlns:a16="http://schemas.microsoft.com/office/drawing/2014/main" id="{7B023B66-C7B1-E9D9-913D-C088E7045753}"/>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5" name="object 16">
                <a:extLst>
                  <a:ext uri="{FF2B5EF4-FFF2-40B4-BE49-F238E27FC236}">
                    <a16:creationId xmlns:a16="http://schemas.microsoft.com/office/drawing/2014/main" id="{9E2463C4-7823-6BE8-4577-BD9FB07A3D71}"/>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6" name="object 17">
                <a:extLst>
                  <a:ext uri="{FF2B5EF4-FFF2-40B4-BE49-F238E27FC236}">
                    <a16:creationId xmlns:a16="http://schemas.microsoft.com/office/drawing/2014/main" id="{D848A563-0606-0677-5CBA-485479185D07}"/>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67" name="object 18">
                <a:extLst>
                  <a:ext uri="{FF2B5EF4-FFF2-40B4-BE49-F238E27FC236}">
                    <a16:creationId xmlns:a16="http://schemas.microsoft.com/office/drawing/2014/main" id="{B1C7128F-87E1-8A6D-C59B-E69AA87AC858}"/>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68" name="object 19">
                <a:extLst>
                  <a:ext uri="{FF2B5EF4-FFF2-40B4-BE49-F238E27FC236}">
                    <a16:creationId xmlns:a16="http://schemas.microsoft.com/office/drawing/2014/main" id="{03D0DA20-92B4-3459-815A-FA3C3A3585EA}"/>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69" name="object 20">
                <a:extLst>
                  <a:ext uri="{FF2B5EF4-FFF2-40B4-BE49-F238E27FC236}">
                    <a16:creationId xmlns:a16="http://schemas.microsoft.com/office/drawing/2014/main" id="{3E1257DE-1D05-3086-DADA-820D3EE8A78E}"/>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70" name="object 21">
                <a:extLst>
                  <a:ext uri="{FF2B5EF4-FFF2-40B4-BE49-F238E27FC236}">
                    <a16:creationId xmlns:a16="http://schemas.microsoft.com/office/drawing/2014/main" id="{CF381505-58D2-57D4-C8BE-622373299086}"/>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48" name="Group 47">
              <a:extLst>
                <a:ext uri="{FF2B5EF4-FFF2-40B4-BE49-F238E27FC236}">
                  <a16:creationId xmlns:a16="http://schemas.microsoft.com/office/drawing/2014/main" id="{95A3C88D-5C32-7B53-AE38-EBA9632456BB}"/>
                </a:ext>
              </a:extLst>
            </p:cNvPr>
            <p:cNvGrpSpPr/>
            <p:nvPr userDrawn="1"/>
          </p:nvGrpSpPr>
          <p:grpSpPr>
            <a:xfrm>
              <a:off x="7807856" y="6136761"/>
              <a:ext cx="194402" cy="233814"/>
              <a:chOff x="6199448" y="5757477"/>
              <a:chExt cx="445167" cy="535418"/>
            </a:xfrm>
          </p:grpSpPr>
          <p:sp>
            <p:nvSpPr>
              <p:cNvPr id="49" name="object 9">
                <a:extLst>
                  <a:ext uri="{FF2B5EF4-FFF2-40B4-BE49-F238E27FC236}">
                    <a16:creationId xmlns:a16="http://schemas.microsoft.com/office/drawing/2014/main" id="{9A07A75B-BE50-885E-C076-70A924C59B66}"/>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50" name="object 10">
                <a:extLst>
                  <a:ext uri="{FF2B5EF4-FFF2-40B4-BE49-F238E27FC236}">
                    <a16:creationId xmlns:a16="http://schemas.microsoft.com/office/drawing/2014/main" id="{D94D3BE9-B145-8807-51C3-4482668E3B87}"/>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1" name="object 11">
                <a:extLst>
                  <a:ext uri="{FF2B5EF4-FFF2-40B4-BE49-F238E27FC236}">
                    <a16:creationId xmlns:a16="http://schemas.microsoft.com/office/drawing/2014/main" id="{24C4C145-8BAA-9704-16D7-FBCB606D00A7}"/>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2" name="object 12">
                <a:extLst>
                  <a:ext uri="{FF2B5EF4-FFF2-40B4-BE49-F238E27FC236}">
                    <a16:creationId xmlns:a16="http://schemas.microsoft.com/office/drawing/2014/main" id="{C01E0CD4-A91D-2B7D-8220-327810BE97D4}"/>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3" name="object 13">
                <a:extLst>
                  <a:ext uri="{FF2B5EF4-FFF2-40B4-BE49-F238E27FC236}">
                    <a16:creationId xmlns:a16="http://schemas.microsoft.com/office/drawing/2014/main" id="{C92FBD4C-0AC6-5A54-ED73-5FB35EFBC0EB}"/>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4" name="object 14">
                <a:extLst>
                  <a:ext uri="{FF2B5EF4-FFF2-40B4-BE49-F238E27FC236}">
                    <a16:creationId xmlns:a16="http://schemas.microsoft.com/office/drawing/2014/main" id="{B8FFD8BF-3FBA-79E6-0787-18AC35CDB63E}"/>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14040197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Conclusion Orang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7C1E941-D7C9-4C1F-A63C-1FD644541D3B}"/>
              </a:ext>
            </a:extLst>
          </p:cNvPr>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FF7300"/>
          </a:solidFill>
        </p:spPr>
        <p:txBody>
          <a:bodyPr wrap="square" lIns="0" tIns="0" rIns="0" bIns="0" rtlCol="0"/>
          <a:lstStyle/>
          <a:p>
            <a:endParaRPr lang="en-GB">
              <a:solidFill>
                <a:srgbClr val="FF66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E800A7B-B9D3-40B4-8342-24BD71DB627D}"/>
              </a:ext>
            </a:extLst>
          </p:cNvPr>
          <p:cNvSpPr>
            <a:spLocks noGrp="1"/>
          </p:cNvSpPr>
          <p:nvPr>
            <p:ph type="title"/>
          </p:nvPr>
        </p:nvSpPr>
        <p:spPr>
          <a:xfrm>
            <a:off x="5351728" y="3244334"/>
            <a:ext cx="1488549" cy="369332"/>
          </a:xfrm>
        </p:spPr>
        <p:txBody>
          <a:bodyPr vert="horz" lIns="91440" tIns="45720" rIns="91440" bIns="45720" rtlCol="0" anchor="ctr">
            <a:normAutofit/>
          </a:bodyPr>
          <a:lstStyle>
            <a:lvl1pPr>
              <a:defRPr lang="de-DE" sz="1800" dirty="0">
                <a:solidFill>
                  <a:schemeClr val="bg1"/>
                </a:solidFill>
                <a:latin typeface="+mn-lt"/>
                <a:ea typeface="+mn-ea"/>
                <a:cs typeface="+mn-cs"/>
              </a:defRPr>
            </a:lvl1pPr>
          </a:lstStyle>
          <a:p>
            <a:pPr lvl="0" algn="ctr" defTabSz="457200"/>
            <a:r>
              <a:rPr lang="en-US"/>
              <a:t>Click to edit Master title style</a:t>
            </a:r>
            <a:endParaRPr lang="en-GB"/>
          </a:p>
        </p:txBody>
      </p:sp>
      <p:grpSp>
        <p:nvGrpSpPr>
          <p:cNvPr id="7" name="Gruppierung 7">
            <a:extLst>
              <a:ext uri="{FF2B5EF4-FFF2-40B4-BE49-F238E27FC236}">
                <a16:creationId xmlns:a16="http://schemas.microsoft.com/office/drawing/2014/main" id="{377A348C-0B3E-4776-BF23-39AB7A684A4F}"/>
              </a:ext>
            </a:extLst>
          </p:cNvPr>
          <p:cNvGrpSpPr/>
          <p:nvPr userDrawn="1"/>
        </p:nvGrpSpPr>
        <p:grpSpPr>
          <a:xfrm>
            <a:off x="6804012" y="2392807"/>
            <a:ext cx="5382607" cy="2939441"/>
            <a:chOff x="6804012" y="2392807"/>
            <a:chExt cx="5382607" cy="2939441"/>
          </a:xfrm>
        </p:grpSpPr>
        <p:sp>
          <p:nvSpPr>
            <p:cNvPr id="8" name="object 4">
              <a:extLst>
                <a:ext uri="{FF2B5EF4-FFF2-40B4-BE49-F238E27FC236}">
                  <a16:creationId xmlns:a16="http://schemas.microsoft.com/office/drawing/2014/main" id="{61F9BEF3-7DDB-47FA-9560-1089119C2E66}"/>
                </a:ext>
              </a:extLst>
            </p:cNvPr>
            <p:cNvSpPr/>
            <p:nvPr/>
          </p:nvSpPr>
          <p:spPr>
            <a:xfrm>
              <a:off x="7855553" y="3183310"/>
              <a:ext cx="1292860" cy="1026794"/>
            </a:xfrm>
            <a:custGeom>
              <a:avLst/>
              <a:gdLst/>
              <a:ahLst/>
              <a:cxnLst/>
              <a:rect l="l" t="t" r="r" b="b"/>
              <a:pathLst>
                <a:path w="1292859" h="1026795">
                  <a:moveTo>
                    <a:pt x="1292567" y="0"/>
                  </a:moveTo>
                  <a:lnTo>
                    <a:pt x="540283" y="0"/>
                  </a:lnTo>
                  <a:lnTo>
                    <a:pt x="502795" y="7568"/>
                  </a:lnTo>
                  <a:lnTo>
                    <a:pt x="472179" y="28206"/>
                  </a:lnTo>
                  <a:lnTo>
                    <a:pt x="451536" y="58818"/>
                  </a:lnTo>
                  <a:lnTo>
                    <a:pt x="443966" y="96304"/>
                  </a:lnTo>
                  <a:lnTo>
                    <a:pt x="451536" y="133797"/>
                  </a:lnTo>
                  <a:lnTo>
                    <a:pt x="472179" y="164412"/>
                  </a:lnTo>
                  <a:lnTo>
                    <a:pt x="502795" y="185052"/>
                  </a:lnTo>
                  <a:lnTo>
                    <a:pt x="540283" y="192620"/>
                  </a:lnTo>
                  <a:lnTo>
                    <a:pt x="664756" y="192620"/>
                  </a:lnTo>
                  <a:lnTo>
                    <a:pt x="702242" y="200188"/>
                  </a:lnTo>
                  <a:lnTo>
                    <a:pt x="732853" y="220827"/>
                  </a:lnTo>
                  <a:lnTo>
                    <a:pt x="753492" y="251438"/>
                  </a:lnTo>
                  <a:lnTo>
                    <a:pt x="761060" y="288925"/>
                  </a:lnTo>
                  <a:lnTo>
                    <a:pt x="753492" y="326413"/>
                  </a:lnTo>
                  <a:lnTo>
                    <a:pt x="732853" y="357028"/>
                  </a:lnTo>
                  <a:lnTo>
                    <a:pt x="702242" y="377671"/>
                  </a:lnTo>
                  <a:lnTo>
                    <a:pt x="664756" y="385241"/>
                  </a:lnTo>
                  <a:lnTo>
                    <a:pt x="320560" y="385241"/>
                  </a:lnTo>
                  <a:lnTo>
                    <a:pt x="273191" y="388717"/>
                  </a:lnTo>
                  <a:lnTo>
                    <a:pt x="227979" y="398813"/>
                  </a:lnTo>
                  <a:lnTo>
                    <a:pt x="185421" y="415033"/>
                  </a:lnTo>
                  <a:lnTo>
                    <a:pt x="146013" y="436883"/>
                  </a:lnTo>
                  <a:lnTo>
                    <a:pt x="110250" y="463866"/>
                  </a:lnTo>
                  <a:lnTo>
                    <a:pt x="78629" y="495487"/>
                  </a:lnTo>
                  <a:lnTo>
                    <a:pt x="51645" y="531249"/>
                  </a:lnTo>
                  <a:lnTo>
                    <a:pt x="29794" y="570657"/>
                  </a:lnTo>
                  <a:lnTo>
                    <a:pt x="13572" y="613216"/>
                  </a:lnTo>
                  <a:lnTo>
                    <a:pt x="3475" y="658430"/>
                  </a:lnTo>
                  <a:lnTo>
                    <a:pt x="0" y="705802"/>
                  </a:lnTo>
                  <a:lnTo>
                    <a:pt x="3475" y="753171"/>
                  </a:lnTo>
                  <a:lnTo>
                    <a:pt x="13572" y="798383"/>
                  </a:lnTo>
                  <a:lnTo>
                    <a:pt x="29794" y="840941"/>
                  </a:lnTo>
                  <a:lnTo>
                    <a:pt x="51645" y="880349"/>
                  </a:lnTo>
                  <a:lnTo>
                    <a:pt x="78629" y="916112"/>
                  </a:lnTo>
                  <a:lnTo>
                    <a:pt x="110250" y="947734"/>
                  </a:lnTo>
                  <a:lnTo>
                    <a:pt x="146013" y="974718"/>
                  </a:lnTo>
                  <a:lnTo>
                    <a:pt x="185421" y="996569"/>
                  </a:lnTo>
                  <a:lnTo>
                    <a:pt x="227979" y="1012790"/>
                  </a:lnTo>
                  <a:lnTo>
                    <a:pt x="273191" y="1022887"/>
                  </a:lnTo>
                  <a:lnTo>
                    <a:pt x="320560" y="1026363"/>
                  </a:lnTo>
                  <a:lnTo>
                    <a:pt x="1002131" y="1026363"/>
                  </a:lnTo>
                </a:path>
              </a:pathLst>
            </a:custGeom>
            <a:ln w="12699">
              <a:solidFill>
                <a:srgbClr val="FFFFFF"/>
              </a:solidFill>
            </a:ln>
          </p:spPr>
          <p:txBody>
            <a:bodyPr wrap="square" lIns="0" tIns="0" rIns="0" bIns="0" rtlCol="0"/>
            <a:lstStyle/>
            <a:p>
              <a:endParaRPr lang="en-GB"/>
            </a:p>
          </p:txBody>
        </p:sp>
        <p:sp>
          <p:nvSpPr>
            <p:cNvPr id="9" name="object 5">
              <a:extLst>
                <a:ext uri="{FF2B5EF4-FFF2-40B4-BE49-F238E27FC236}">
                  <a16:creationId xmlns:a16="http://schemas.microsoft.com/office/drawing/2014/main" id="{3DCD93E9-983A-4566-A1FE-015B9FB9ADF2}"/>
                </a:ext>
              </a:extLst>
            </p:cNvPr>
            <p:cNvSpPr/>
            <p:nvPr/>
          </p:nvSpPr>
          <p:spPr>
            <a:xfrm>
              <a:off x="10455296" y="2876565"/>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0" name="object 6">
              <a:extLst>
                <a:ext uri="{FF2B5EF4-FFF2-40B4-BE49-F238E27FC236}">
                  <a16:creationId xmlns:a16="http://schemas.microsoft.com/office/drawing/2014/main" id="{6714E2CF-9EAC-49F4-A8BC-59FA96D7FAFE}"/>
                </a:ext>
              </a:extLst>
            </p:cNvPr>
            <p:cNvSpPr/>
            <p:nvPr/>
          </p:nvSpPr>
          <p:spPr>
            <a:xfrm>
              <a:off x="9895988" y="287656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1" name="object 7">
              <a:extLst>
                <a:ext uri="{FF2B5EF4-FFF2-40B4-BE49-F238E27FC236}">
                  <a16:creationId xmlns:a16="http://schemas.microsoft.com/office/drawing/2014/main" id="{ABD6FFCC-BA1F-4DAC-A654-BB8E675C381D}"/>
                </a:ext>
              </a:extLst>
            </p:cNvPr>
            <p:cNvSpPr/>
            <p:nvPr/>
          </p:nvSpPr>
          <p:spPr>
            <a:xfrm>
              <a:off x="10455296"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2" name="object 8">
              <a:extLst>
                <a:ext uri="{FF2B5EF4-FFF2-40B4-BE49-F238E27FC236}">
                  <a16:creationId xmlns:a16="http://schemas.microsoft.com/office/drawing/2014/main" id="{20AD5368-6E5D-4C92-8A8B-ED4BB49E0118}"/>
                </a:ext>
              </a:extLst>
            </p:cNvPr>
            <p:cNvSpPr/>
            <p:nvPr/>
          </p:nvSpPr>
          <p:spPr>
            <a:xfrm>
              <a:off x="9895988"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3" name="object 9">
              <a:extLst>
                <a:ext uri="{FF2B5EF4-FFF2-40B4-BE49-F238E27FC236}">
                  <a16:creationId xmlns:a16="http://schemas.microsoft.com/office/drawing/2014/main" id="{96B7E4E8-0EA9-4F92-BB00-048B4E4A0F51}"/>
                </a:ext>
              </a:extLst>
            </p:cNvPr>
            <p:cNvSpPr/>
            <p:nvPr/>
          </p:nvSpPr>
          <p:spPr>
            <a:xfrm>
              <a:off x="10082809" y="2497835"/>
              <a:ext cx="186055" cy="572135"/>
            </a:xfrm>
            <a:custGeom>
              <a:avLst/>
              <a:gdLst/>
              <a:ahLst/>
              <a:cxnLst/>
              <a:rect l="l" t="t" r="r" b="b"/>
              <a:pathLst>
                <a:path w="186054" h="572135">
                  <a:moveTo>
                    <a:pt x="0" y="478205"/>
                  </a:moveTo>
                  <a:lnTo>
                    <a:pt x="92837" y="572109"/>
                  </a:lnTo>
                  <a:lnTo>
                    <a:pt x="185661" y="478205"/>
                  </a:lnTo>
                  <a:lnTo>
                    <a:pt x="185661" y="0"/>
                  </a:lnTo>
                  <a:lnTo>
                    <a:pt x="0" y="0"/>
                  </a:lnTo>
                  <a:lnTo>
                    <a:pt x="0" y="478205"/>
                  </a:lnTo>
                  <a:close/>
                </a:path>
              </a:pathLst>
            </a:custGeom>
            <a:ln w="12700">
              <a:solidFill>
                <a:srgbClr val="FFFFFF"/>
              </a:solidFill>
            </a:ln>
          </p:spPr>
          <p:txBody>
            <a:bodyPr wrap="square" lIns="0" tIns="0" rIns="0" bIns="0" rtlCol="0"/>
            <a:lstStyle/>
            <a:p>
              <a:endParaRPr lang="en-GB"/>
            </a:p>
          </p:txBody>
        </p:sp>
        <p:sp>
          <p:nvSpPr>
            <p:cNvPr id="14" name="object 10">
              <a:extLst>
                <a:ext uri="{FF2B5EF4-FFF2-40B4-BE49-F238E27FC236}">
                  <a16:creationId xmlns:a16="http://schemas.microsoft.com/office/drawing/2014/main" id="{124C6DE6-AAA3-4640-8A13-DCA867C8D7EA}"/>
                </a:ext>
              </a:extLst>
            </p:cNvPr>
            <p:cNvSpPr/>
            <p:nvPr/>
          </p:nvSpPr>
          <p:spPr>
            <a:xfrm>
              <a:off x="9895988" y="273938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lang="en-GB"/>
            </a:p>
          </p:txBody>
        </p:sp>
        <p:sp>
          <p:nvSpPr>
            <p:cNvPr id="15" name="object 11">
              <a:extLst>
                <a:ext uri="{FF2B5EF4-FFF2-40B4-BE49-F238E27FC236}">
                  <a16:creationId xmlns:a16="http://schemas.microsoft.com/office/drawing/2014/main" id="{FB3D5807-8AA4-4287-95B7-653ADC9FBD07}"/>
                </a:ext>
              </a:extLst>
            </p:cNvPr>
            <p:cNvSpPr/>
            <p:nvPr/>
          </p:nvSpPr>
          <p:spPr>
            <a:xfrm>
              <a:off x="9895988" y="249784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lang="en-GB"/>
            </a:p>
          </p:txBody>
        </p:sp>
        <p:sp>
          <p:nvSpPr>
            <p:cNvPr id="16" name="object 12">
              <a:extLst>
                <a:ext uri="{FF2B5EF4-FFF2-40B4-BE49-F238E27FC236}">
                  <a16:creationId xmlns:a16="http://schemas.microsoft.com/office/drawing/2014/main" id="{FFE661B1-128F-465F-93F4-754E198CD667}"/>
                </a:ext>
              </a:extLst>
            </p:cNvPr>
            <p:cNvSpPr/>
            <p:nvPr/>
          </p:nvSpPr>
          <p:spPr>
            <a:xfrm>
              <a:off x="10175637" y="2976041"/>
              <a:ext cx="206375" cy="208915"/>
            </a:xfrm>
            <a:custGeom>
              <a:avLst/>
              <a:gdLst/>
              <a:ahLst/>
              <a:cxnLst/>
              <a:rect l="l" t="t" r="r" b="b"/>
              <a:pathLst>
                <a:path w="206375" h="208914">
                  <a:moveTo>
                    <a:pt x="92836" y="0"/>
                  </a:moveTo>
                  <a:lnTo>
                    <a:pt x="206311" y="208902"/>
                  </a:lnTo>
                  <a:lnTo>
                    <a:pt x="0" y="93903"/>
                  </a:lnTo>
                </a:path>
              </a:pathLst>
            </a:custGeom>
            <a:ln w="12700">
              <a:solidFill>
                <a:srgbClr val="FFFFFF"/>
              </a:solidFill>
            </a:ln>
          </p:spPr>
          <p:txBody>
            <a:bodyPr wrap="square" lIns="0" tIns="0" rIns="0" bIns="0" rtlCol="0"/>
            <a:lstStyle/>
            <a:p>
              <a:endParaRPr lang="en-GB"/>
            </a:p>
          </p:txBody>
        </p:sp>
        <p:sp>
          <p:nvSpPr>
            <p:cNvPr id="17" name="object 13">
              <a:extLst>
                <a:ext uri="{FF2B5EF4-FFF2-40B4-BE49-F238E27FC236}">
                  <a16:creationId xmlns:a16="http://schemas.microsoft.com/office/drawing/2014/main" id="{2C5CD591-BEE5-44EF-A54B-6960CCFBC259}"/>
                </a:ext>
              </a:extLst>
            </p:cNvPr>
            <p:cNvSpPr/>
            <p:nvPr/>
          </p:nvSpPr>
          <p:spPr>
            <a:xfrm>
              <a:off x="9969334" y="2976041"/>
              <a:ext cx="206375" cy="208915"/>
            </a:xfrm>
            <a:custGeom>
              <a:avLst/>
              <a:gdLst/>
              <a:ahLst/>
              <a:cxnLst/>
              <a:rect l="l" t="t" r="r" b="b"/>
              <a:pathLst>
                <a:path w="206375" h="208914">
                  <a:moveTo>
                    <a:pt x="113474" y="0"/>
                  </a:moveTo>
                  <a:lnTo>
                    <a:pt x="0" y="208902"/>
                  </a:lnTo>
                  <a:lnTo>
                    <a:pt x="206311" y="93903"/>
                  </a:lnTo>
                </a:path>
              </a:pathLst>
            </a:custGeom>
            <a:ln w="12700">
              <a:solidFill>
                <a:srgbClr val="FFFFFF"/>
              </a:solidFill>
            </a:ln>
          </p:spPr>
          <p:txBody>
            <a:bodyPr wrap="square" lIns="0" tIns="0" rIns="0" bIns="0" rtlCol="0"/>
            <a:lstStyle/>
            <a:p>
              <a:endParaRPr lang="en-GB"/>
            </a:p>
          </p:txBody>
        </p:sp>
        <p:sp>
          <p:nvSpPr>
            <p:cNvPr id="18" name="object 14">
              <a:extLst>
                <a:ext uri="{FF2B5EF4-FFF2-40B4-BE49-F238E27FC236}">
                  <a16:creationId xmlns:a16="http://schemas.microsoft.com/office/drawing/2014/main" id="{132153A1-375F-49B2-8F40-AD618E142DE7}"/>
                </a:ext>
              </a:extLst>
            </p:cNvPr>
            <p:cNvSpPr/>
            <p:nvPr/>
          </p:nvSpPr>
          <p:spPr>
            <a:xfrm>
              <a:off x="9368576"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19" name="object 15">
              <a:extLst>
                <a:ext uri="{FF2B5EF4-FFF2-40B4-BE49-F238E27FC236}">
                  <a16:creationId xmlns:a16="http://schemas.microsoft.com/office/drawing/2014/main" id="{5FF7E150-C99B-4F15-87A0-416A4E9118BA}"/>
                </a:ext>
              </a:extLst>
            </p:cNvPr>
            <p:cNvSpPr/>
            <p:nvPr/>
          </p:nvSpPr>
          <p:spPr>
            <a:xfrm>
              <a:off x="9436233"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0" name="object 16">
              <a:extLst>
                <a:ext uri="{FF2B5EF4-FFF2-40B4-BE49-F238E27FC236}">
                  <a16:creationId xmlns:a16="http://schemas.microsoft.com/office/drawing/2014/main" id="{725AA0E3-C214-44FB-8A81-F294108C244D}"/>
                </a:ext>
              </a:extLst>
            </p:cNvPr>
            <p:cNvSpPr/>
            <p:nvPr/>
          </p:nvSpPr>
          <p:spPr>
            <a:xfrm>
              <a:off x="9300591"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lang="en-GB"/>
            </a:p>
          </p:txBody>
        </p:sp>
        <p:sp>
          <p:nvSpPr>
            <p:cNvPr id="21" name="object 17">
              <a:extLst>
                <a:ext uri="{FF2B5EF4-FFF2-40B4-BE49-F238E27FC236}">
                  <a16:creationId xmlns:a16="http://schemas.microsoft.com/office/drawing/2014/main" id="{9B0A557B-E305-446B-9CB3-59ACE92D75A0}"/>
                </a:ext>
              </a:extLst>
            </p:cNvPr>
            <p:cNvSpPr/>
            <p:nvPr/>
          </p:nvSpPr>
          <p:spPr>
            <a:xfrm>
              <a:off x="9296933"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lang="en-GB"/>
            </a:p>
          </p:txBody>
        </p:sp>
        <p:sp>
          <p:nvSpPr>
            <p:cNvPr id="22" name="object 18">
              <a:extLst>
                <a:ext uri="{FF2B5EF4-FFF2-40B4-BE49-F238E27FC236}">
                  <a16:creationId xmlns:a16="http://schemas.microsoft.com/office/drawing/2014/main" id="{F5F941D0-7CFA-4FEF-8C91-0F79C87309A6}"/>
                </a:ext>
              </a:extLst>
            </p:cNvPr>
            <p:cNvSpPr/>
            <p:nvPr/>
          </p:nvSpPr>
          <p:spPr>
            <a:xfrm>
              <a:off x="8750870" y="4142517"/>
              <a:ext cx="635000" cy="67945"/>
            </a:xfrm>
            <a:custGeom>
              <a:avLst/>
              <a:gdLst/>
              <a:ahLst/>
              <a:cxnLst/>
              <a:rect l="l" t="t" r="r" b="b"/>
              <a:pathLst>
                <a:path w="635000" h="67945">
                  <a:moveTo>
                    <a:pt x="635000" y="0"/>
                  </a:moveTo>
                  <a:lnTo>
                    <a:pt x="625983" y="67665"/>
                  </a:lnTo>
                  <a:lnTo>
                    <a:pt x="0" y="67195"/>
                  </a:lnTo>
                </a:path>
              </a:pathLst>
            </a:custGeom>
            <a:ln w="12700">
              <a:solidFill>
                <a:srgbClr val="FFFFFF"/>
              </a:solidFill>
            </a:ln>
          </p:spPr>
          <p:txBody>
            <a:bodyPr wrap="square" lIns="0" tIns="0" rIns="0" bIns="0" rtlCol="0"/>
            <a:lstStyle/>
            <a:p>
              <a:endParaRPr lang="en-GB"/>
            </a:p>
          </p:txBody>
        </p:sp>
        <p:sp>
          <p:nvSpPr>
            <p:cNvPr id="23" name="object 19">
              <a:extLst>
                <a:ext uri="{FF2B5EF4-FFF2-40B4-BE49-F238E27FC236}">
                  <a16:creationId xmlns:a16="http://schemas.microsoft.com/office/drawing/2014/main" id="{CFDBC934-1A63-4619-858E-34228C283615}"/>
                </a:ext>
              </a:extLst>
            </p:cNvPr>
            <p:cNvSpPr/>
            <p:nvPr/>
          </p:nvSpPr>
          <p:spPr>
            <a:xfrm>
              <a:off x="9418938" y="4142517"/>
              <a:ext cx="264795" cy="67945"/>
            </a:xfrm>
            <a:custGeom>
              <a:avLst/>
              <a:gdLst/>
              <a:ahLst/>
              <a:cxnLst/>
              <a:rect l="l" t="t" r="r" b="b"/>
              <a:pathLst>
                <a:path w="264795" h="67945">
                  <a:moveTo>
                    <a:pt x="0" y="0"/>
                  </a:moveTo>
                  <a:lnTo>
                    <a:pt x="9017" y="67665"/>
                  </a:lnTo>
                  <a:lnTo>
                    <a:pt x="255549" y="67665"/>
                  </a:lnTo>
                  <a:lnTo>
                    <a:pt x="264566" y="0"/>
                  </a:lnTo>
                </a:path>
              </a:pathLst>
            </a:custGeom>
            <a:ln w="12700">
              <a:solidFill>
                <a:srgbClr val="FFFFFF"/>
              </a:solidFill>
            </a:ln>
          </p:spPr>
          <p:txBody>
            <a:bodyPr wrap="square" lIns="0" tIns="0" rIns="0" bIns="0" rtlCol="0"/>
            <a:lstStyle/>
            <a:p>
              <a:endParaRPr lang="en-GB"/>
            </a:p>
          </p:txBody>
        </p:sp>
        <p:sp>
          <p:nvSpPr>
            <p:cNvPr id="24" name="object 20">
              <a:extLst>
                <a:ext uri="{FF2B5EF4-FFF2-40B4-BE49-F238E27FC236}">
                  <a16:creationId xmlns:a16="http://schemas.microsoft.com/office/drawing/2014/main" id="{C941AF7C-64CF-44E2-ABE5-BA885D35EFFA}"/>
                </a:ext>
              </a:extLst>
            </p:cNvPr>
            <p:cNvSpPr/>
            <p:nvPr/>
          </p:nvSpPr>
          <p:spPr>
            <a:xfrm>
              <a:off x="9981885"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5" name="object 21">
              <a:extLst>
                <a:ext uri="{FF2B5EF4-FFF2-40B4-BE49-F238E27FC236}">
                  <a16:creationId xmlns:a16="http://schemas.microsoft.com/office/drawing/2014/main" id="{497B6DC1-0FEB-45D7-A8A9-CA058ABE3E32}"/>
                </a:ext>
              </a:extLst>
            </p:cNvPr>
            <p:cNvSpPr/>
            <p:nvPr/>
          </p:nvSpPr>
          <p:spPr>
            <a:xfrm>
              <a:off x="10049540"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6" name="object 22">
              <a:extLst>
                <a:ext uri="{FF2B5EF4-FFF2-40B4-BE49-F238E27FC236}">
                  <a16:creationId xmlns:a16="http://schemas.microsoft.com/office/drawing/2014/main" id="{20A1BE81-F80B-4D00-A171-79AD011CECAE}"/>
                </a:ext>
              </a:extLst>
            </p:cNvPr>
            <p:cNvSpPr/>
            <p:nvPr/>
          </p:nvSpPr>
          <p:spPr>
            <a:xfrm>
              <a:off x="9913899"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lang="en-GB"/>
            </a:p>
          </p:txBody>
        </p:sp>
        <p:sp>
          <p:nvSpPr>
            <p:cNvPr id="27" name="object 23">
              <a:extLst>
                <a:ext uri="{FF2B5EF4-FFF2-40B4-BE49-F238E27FC236}">
                  <a16:creationId xmlns:a16="http://schemas.microsoft.com/office/drawing/2014/main" id="{5D18CE4E-0A71-4C31-ABA1-B5E790E9A73C}"/>
                </a:ext>
              </a:extLst>
            </p:cNvPr>
            <p:cNvSpPr/>
            <p:nvPr/>
          </p:nvSpPr>
          <p:spPr>
            <a:xfrm>
              <a:off x="9910239"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lang="en-GB"/>
            </a:p>
          </p:txBody>
        </p:sp>
        <p:sp>
          <p:nvSpPr>
            <p:cNvPr id="28" name="object 24">
              <a:extLst>
                <a:ext uri="{FF2B5EF4-FFF2-40B4-BE49-F238E27FC236}">
                  <a16:creationId xmlns:a16="http://schemas.microsoft.com/office/drawing/2014/main" id="{9A15E237-1084-44FC-9D92-402A61ECE696}"/>
                </a:ext>
              </a:extLst>
            </p:cNvPr>
            <p:cNvSpPr/>
            <p:nvPr/>
          </p:nvSpPr>
          <p:spPr>
            <a:xfrm>
              <a:off x="9657154"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lang="en-GB"/>
            </a:p>
          </p:txBody>
        </p:sp>
        <p:sp>
          <p:nvSpPr>
            <p:cNvPr id="29" name="object 25">
              <a:extLst>
                <a:ext uri="{FF2B5EF4-FFF2-40B4-BE49-F238E27FC236}">
                  <a16:creationId xmlns:a16="http://schemas.microsoft.com/office/drawing/2014/main" id="{B35BA5F0-8D4E-4FC2-86FB-622D2209D8AB}"/>
                </a:ext>
              </a:extLst>
            </p:cNvPr>
            <p:cNvSpPr/>
            <p:nvPr/>
          </p:nvSpPr>
          <p:spPr>
            <a:xfrm>
              <a:off x="9742923"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lang="en-GB"/>
            </a:p>
          </p:txBody>
        </p:sp>
        <p:sp>
          <p:nvSpPr>
            <p:cNvPr id="30" name="object 26">
              <a:extLst>
                <a:ext uri="{FF2B5EF4-FFF2-40B4-BE49-F238E27FC236}">
                  <a16:creationId xmlns:a16="http://schemas.microsoft.com/office/drawing/2014/main" id="{974F5797-C292-464C-A429-F5B7E0BE608D}"/>
                </a:ext>
              </a:extLst>
            </p:cNvPr>
            <p:cNvSpPr/>
            <p:nvPr/>
          </p:nvSpPr>
          <p:spPr>
            <a:xfrm>
              <a:off x="9570963" y="3993163"/>
              <a:ext cx="258445" cy="0"/>
            </a:xfrm>
            <a:custGeom>
              <a:avLst/>
              <a:gdLst/>
              <a:ahLst/>
              <a:cxnLst/>
              <a:rect l="l" t="t" r="r" b="b"/>
              <a:pathLst>
                <a:path w="258445">
                  <a:moveTo>
                    <a:pt x="258152" y="0"/>
                  </a:moveTo>
                  <a:lnTo>
                    <a:pt x="0" y="0"/>
                  </a:lnTo>
                </a:path>
              </a:pathLst>
            </a:custGeom>
            <a:ln w="12700">
              <a:solidFill>
                <a:srgbClr val="FFFFFF"/>
              </a:solidFill>
            </a:ln>
          </p:spPr>
          <p:txBody>
            <a:bodyPr wrap="square" lIns="0" tIns="0" rIns="0" bIns="0" rtlCol="0"/>
            <a:lstStyle/>
            <a:p>
              <a:endParaRPr lang="en-GB"/>
            </a:p>
          </p:txBody>
        </p:sp>
        <p:sp>
          <p:nvSpPr>
            <p:cNvPr id="31" name="object 27">
              <a:extLst>
                <a:ext uri="{FF2B5EF4-FFF2-40B4-BE49-F238E27FC236}">
                  <a16:creationId xmlns:a16="http://schemas.microsoft.com/office/drawing/2014/main" id="{DC70662A-E9F2-45DF-B868-DDD34A5F5193}"/>
                </a:ext>
              </a:extLst>
            </p:cNvPr>
            <p:cNvSpPr/>
            <p:nvPr/>
          </p:nvSpPr>
          <p:spPr>
            <a:xfrm>
              <a:off x="9566329" y="4078931"/>
              <a:ext cx="267970" cy="0"/>
            </a:xfrm>
            <a:custGeom>
              <a:avLst/>
              <a:gdLst/>
              <a:ahLst/>
              <a:cxnLst/>
              <a:rect l="l" t="t" r="r" b="b"/>
              <a:pathLst>
                <a:path w="267970">
                  <a:moveTo>
                    <a:pt x="267423" y="0"/>
                  </a:moveTo>
                  <a:lnTo>
                    <a:pt x="0" y="0"/>
                  </a:lnTo>
                </a:path>
              </a:pathLst>
            </a:custGeom>
            <a:ln w="12700">
              <a:solidFill>
                <a:srgbClr val="FFFFFF"/>
              </a:solidFill>
            </a:ln>
          </p:spPr>
          <p:txBody>
            <a:bodyPr wrap="square" lIns="0" tIns="0" rIns="0" bIns="0" rtlCol="0"/>
            <a:lstStyle/>
            <a:p>
              <a:endParaRPr lang="en-GB"/>
            </a:p>
          </p:txBody>
        </p:sp>
        <p:sp>
          <p:nvSpPr>
            <p:cNvPr id="32" name="object 28">
              <a:extLst>
                <a:ext uri="{FF2B5EF4-FFF2-40B4-BE49-F238E27FC236}">
                  <a16:creationId xmlns:a16="http://schemas.microsoft.com/office/drawing/2014/main" id="{D1C680E3-E36C-4AAD-A320-011F8B65F13B}"/>
                </a:ext>
              </a:extLst>
            </p:cNvPr>
            <p:cNvSpPr/>
            <p:nvPr/>
          </p:nvSpPr>
          <p:spPr>
            <a:xfrm>
              <a:off x="9716572" y="4142517"/>
              <a:ext cx="283210" cy="67945"/>
            </a:xfrm>
            <a:custGeom>
              <a:avLst/>
              <a:gdLst/>
              <a:ahLst/>
              <a:cxnLst/>
              <a:rect l="l" t="t" r="r" b="b"/>
              <a:pathLst>
                <a:path w="283209" h="67945">
                  <a:moveTo>
                    <a:pt x="0" y="0"/>
                  </a:moveTo>
                  <a:lnTo>
                    <a:pt x="9017" y="67665"/>
                  </a:lnTo>
                  <a:lnTo>
                    <a:pt x="273583" y="67665"/>
                  </a:lnTo>
                  <a:lnTo>
                    <a:pt x="282600" y="0"/>
                  </a:lnTo>
                </a:path>
              </a:pathLst>
            </a:custGeom>
            <a:ln w="12699">
              <a:solidFill>
                <a:srgbClr val="FFFFFF"/>
              </a:solidFill>
            </a:ln>
          </p:spPr>
          <p:txBody>
            <a:bodyPr wrap="square" lIns="0" tIns="0" rIns="0" bIns="0" rtlCol="0"/>
            <a:lstStyle/>
            <a:p>
              <a:endParaRPr lang="en-GB"/>
            </a:p>
          </p:txBody>
        </p:sp>
        <p:sp>
          <p:nvSpPr>
            <p:cNvPr id="33" name="object 29">
              <a:extLst>
                <a:ext uri="{FF2B5EF4-FFF2-40B4-BE49-F238E27FC236}">
                  <a16:creationId xmlns:a16="http://schemas.microsoft.com/office/drawing/2014/main" id="{CC15A819-BBB7-4241-9661-15E6794D9C1C}"/>
                </a:ext>
              </a:extLst>
            </p:cNvPr>
            <p:cNvSpPr/>
            <p:nvPr/>
          </p:nvSpPr>
          <p:spPr>
            <a:xfrm>
              <a:off x="10032245" y="4142517"/>
              <a:ext cx="1027430" cy="67945"/>
            </a:xfrm>
            <a:custGeom>
              <a:avLst/>
              <a:gdLst/>
              <a:ahLst/>
              <a:cxnLst/>
              <a:rect l="l" t="t" r="r" b="b"/>
              <a:pathLst>
                <a:path w="1027429" h="67945">
                  <a:moveTo>
                    <a:pt x="0" y="0"/>
                  </a:moveTo>
                  <a:lnTo>
                    <a:pt x="9017" y="67576"/>
                  </a:lnTo>
                  <a:lnTo>
                    <a:pt x="1027404" y="67589"/>
                  </a:lnTo>
                </a:path>
              </a:pathLst>
            </a:custGeom>
            <a:ln w="12700">
              <a:solidFill>
                <a:srgbClr val="FFFFFF"/>
              </a:solidFill>
            </a:ln>
          </p:spPr>
          <p:txBody>
            <a:bodyPr wrap="square" lIns="0" tIns="0" rIns="0" bIns="0" rtlCol="0"/>
            <a:lstStyle/>
            <a:p>
              <a:endParaRPr lang="en-GB"/>
            </a:p>
          </p:txBody>
        </p:sp>
        <p:sp>
          <p:nvSpPr>
            <p:cNvPr id="34" name="object 30">
              <a:extLst>
                <a:ext uri="{FF2B5EF4-FFF2-40B4-BE49-F238E27FC236}">
                  <a16:creationId xmlns:a16="http://schemas.microsoft.com/office/drawing/2014/main" id="{137D904C-49AF-4B5E-A29F-A1C0A6CE5BF9}"/>
                </a:ext>
              </a:extLst>
            </p:cNvPr>
            <p:cNvSpPr/>
            <p:nvPr/>
          </p:nvSpPr>
          <p:spPr>
            <a:xfrm>
              <a:off x="9901569" y="3968197"/>
              <a:ext cx="228295" cy="18067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35" name="object 31">
              <a:extLst>
                <a:ext uri="{FF2B5EF4-FFF2-40B4-BE49-F238E27FC236}">
                  <a16:creationId xmlns:a16="http://schemas.microsoft.com/office/drawing/2014/main" id="{FDE73B07-6373-4C1C-BC30-F5FFCB46FBF3}"/>
                </a:ext>
              </a:extLst>
            </p:cNvPr>
            <p:cNvSpPr/>
            <p:nvPr/>
          </p:nvSpPr>
          <p:spPr>
            <a:xfrm>
              <a:off x="9563941" y="3929576"/>
              <a:ext cx="272415" cy="213360"/>
            </a:xfrm>
            <a:custGeom>
              <a:avLst/>
              <a:gdLst/>
              <a:ahLst/>
              <a:cxnLst/>
              <a:rect l="l" t="t" r="r" b="b"/>
              <a:pathLst>
                <a:path w="272415" h="213360">
                  <a:moveTo>
                    <a:pt x="253987" y="212940"/>
                  </a:moveTo>
                  <a:lnTo>
                    <a:pt x="18211" y="212940"/>
                  </a:lnTo>
                  <a:lnTo>
                    <a:pt x="10872" y="211406"/>
                  </a:lnTo>
                  <a:lnTo>
                    <a:pt x="4972" y="207248"/>
                  </a:lnTo>
                  <a:lnTo>
                    <a:pt x="1138" y="201132"/>
                  </a:lnTo>
                  <a:lnTo>
                    <a:pt x="0" y="193725"/>
                  </a:lnTo>
                  <a:lnTo>
                    <a:pt x="9474" y="17259"/>
                  </a:lnTo>
                  <a:lnTo>
                    <a:pt x="9994" y="7581"/>
                  </a:lnTo>
                  <a:lnTo>
                    <a:pt x="17995" y="0"/>
                  </a:lnTo>
                  <a:lnTo>
                    <a:pt x="27686" y="0"/>
                  </a:lnTo>
                  <a:lnTo>
                    <a:pt x="244513" y="0"/>
                  </a:lnTo>
                  <a:lnTo>
                    <a:pt x="254203" y="0"/>
                  </a:lnTo>
                  <a:lnTo>
                    <a:pt x="262204" y="7581"/>
                  </a:lnTo>
                  <a:lnTo>
                    <a:pt x="262712" y="17259"/>
                  </a:lnTo>
                  <a:lnTo>
                    <a:pt x="272199" y="193725"/>
                  </a:lnTo>
                  <a:lnTo>
                    <a:pt x="271059" y="201132"/>
                  </a:lnTo>
                  <a:lnTo>
                    <a:pt x="267222" y="207248"/>
                  </a:lnTo>
                  <a:lnTo>
                    <a:pt x="261320" y="211406"/>
                  </a:lnTo>
                  <a:lnTo>
                    <a:pt x="253987" y="212940"/>
                  </a:lnTo>
                  <a:close/>
                </a:path>
              </a:pathLst>
            </a:custGeom>
            <a:ln w="12700">
              <a:solidFill>
                <a:srgbClr val="FFFFFF"/>
              </a:solidFill>
            </a:ln>
          </p:spPr>
          <p:txBody>
            <a:bodyPr wrap="square" lIns="0" tIns="0" rIns="0" bIns="0" rtlCol="0"/>
            <a:lstStyle/>
            <a:p>
              <a:endParaRPr lang="en-GB"/>
            </a:p>
          </p:txBody>
        </p:sp>
        <p:sp>
          <p:nvSpPr>
            <p:cNvPr id="36" name="object 32">
              <a:extLst>
                <a:ext uri="{FF2B5EF4-FFF2-40B4-BE49-F238E27FC236}">
                  <a16:creationId xmlns:a16="http://schemas.microsoft.com/office/drawing/2014/main" id="{E41D6883-6CB0-467B-B216-A441BADEB5C3}"/>
                </a:ext>
              </a:extLst>
            </p:cNvPr>
            <p:cNvSpPr/>
            <p:nvPr/>
          </p:nvSpPr>
          <p:spPr>
            <a:xfrm>
              <a:off x="9288260" y="3968197"/>
              <a:ext cx="228295" cy="18067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37" name="object 33">
              <a:extLst>
                <a:ext uri="{FF2B5EF4-FFF2-40B4-BE49-F238E27FC236}">
                  <a16:creationId xmlns:a16="http://schemas.microsoft.com/office/drawing/2014/main" id="{45C4D9AB-1C14-4F81-A166-9C4B49E15D4C}"/>
                </a:ext>
              </a:extLst>
            </p:cNvPr>
            <p:cNvSpPr/>
            <p:nvPr/>
          </p:nvSpPr>
          <p:spPr>
            <a:xfrm>
              <a:off x="9387410" y="3184947"/>
              <a:ext cx="582295" cy="0"/>
            </a:xfrm>
            <a:custGeom>
              <a:avLst/>
              <a:gdLst/>
              <a:ahLst/>
              <a:cxnLst/>
              <a:rect l="l" t="t" r="r" b="b"/>
              <a:pathLst>
                <a:path w="582295">
                  <a:moveTo>
                    <a:pt x="581926" y="0"/>
                  </a:moveTo>
                  <a:lnTo>
                    <a:pt x="0" y="0"/>
                  </a:lnTo>
                </a:path>
              </a:pathLst>
            </a:custGeom>
            <a:ln w="12700">
              <a:solidFill>
                <a:srgbClr val="FFFFFF"/>
              </a:solidFill>
            </a:ln>
          </p:spPr>
          <p:txBody>
            <a:bodyPr wrap="square" lIns="0" tIns="0" rIns="0" bIns="0" rtlCol="0"/>
            <a:lstStyle/>
            <a:p>
              <a:endParaRPr lang="en-GB"/>
            </a:p>
          </p:txBody>
        </p:sp>
        <p:sp>
          <p:nvSpPr>
            <p:cNvPr id="38" name="object 34">
              <a:extLst>
                <a:ext uri="{FF2B5EF4-FFF2-40B4-BE49-F238E27FC236}">
                  <a16:creationId xmlns:a16="http://schemas.microsoft.com/office/drawing/2014/main" id="{85A24B30-3B87-4696-A081-48F99B051FE2}"/>
                </a:ext>
              </a:extLst>
            </p:cNvPr>
            <p:cNvSpPr/>
            <p:nvPr/>
          </p:nvSpPr>
          <p:spPr>
            <a:xfrm>
              <a:off x="10381949" y="3184947"/>
              <a:ext cx="1804670" cy="0"/>
            </a:xfrm>
            <a:custGeom>
              <a:avLst/>
              <a:gdLst/>
              <a:ahLst/>
              <a:cxnLst/>
              <a:rect l="l" t="t" r="r" b="b"/>
              <a:pathLst>
                <a:path w="1804670">
                  <a:moveTo>
                    <a:pt x="0" y="0"/>
                  </a:moveTo>
                  <a:lnTo>
                    <a:pt x="1804056" y="0"/>
                  </a:lnTo>
                </a:path>
              </a:pathLst>
            </a:custGeom>
            <a:ln w="12700">
              <a:solidFill>
                <a:srgbClr val="FFFFFF"/>
              </a:solidFill>
            </a:ln>
          </p:spPr>
          <p:txBody>
            <a:bodyPr wrap="square" lIns="0" tIns="0" rIns="0" bIns="0" rtlCol="0"/>
            <a:lstStyle/>
            <a:p>
              <a:endParaRPr lang="en-GB"/>
            </a:p>
          </p:txBody>
        </p:sp>
        <p:sp>
          <p:nvSpPr>
            <p:cNvPr id="39" name="object 35">
              <a:extLst>
                <a:ext uri="{FF2B5EF4-FFF2-40B4-BE49-F238E27FC236}">
                  <a16:creationId xmlns:a16="http://schemas.microsoft.com/office/drawing/2014/main" id="{055DA30B-8623-4F6C-8514-3DE77A65FC53}"/>
                </a:ext>
              </a:extLst>
            </p:cNvPr>
            <p:cNvSpPr/>
            <p:nvPr/>
          </p:nvSpPr>
          <p:spPr>
            <a:xfrm>
              <a:off x="8954610" y="2747487"/>
              <a:ext cx="623570" cy="74295"/>
            </a:xfrm>
            <a:custGeom>
              <a:avLst/>
              <a:gdLst/>
              <a:ahLst/>
              <a:cxnLst/>
              <a:rect l="l" t="t" r="r" b="b"/>
              <a:pathLst>
                <a:path w="623570" h="74294">
                  <a:moveTo>
                    <a:pt x="365556" y="0"/>
                  </a:moveTo>
                  <a:lnTo>
                    <a:pt x="256997" y="0"/>
                  </a:lnTo>
                  <a:lnTo>
                    <a:pt x="0" y="74091"/>
                  </a:lnTo>
                  <a:lnTo>
                    <a:pt x="245465" y="74091"/>
                  </a:lnTo>
                  <a:lnTo>
                    <a:pt x="623011" y="74091"/>
                  </a:lnTo>
                  <a:lnTo>
                    <a:pt x="365556" y="0"/>
                  </a:lnTo>
                  <a:close/>
                </a:path>
              </a:pathLst>
            </a:custGeom>
            <a:ln w="12700">
              <a:solidFill>
                <a:srgbClr val="FFFFFF"/>
              </a:solidFill>
            </a:ln>
          </p:spPr>
          <p:txBody>
            <a:bodyPr wrap="square" lIns="0" tIns="0" rIns="0" bIns="0" rtlCol="0"/>
            <a:lstStyle/>
            <a:p>
              <a:endParaRPr lang="en-GB"/>
            </a:p>
          </p:txBody>
        </p:sp>
        <p:sp>
          <p:nvSpPr>
            <p:cNvPr id="40" name="object 36">
              <a:extLst>
                <a:ext uri="{FF2B5EF4-FFF2-40B4-BE49-F238E27FC236}">
                  <a16:creationId xmlns:a16="http://schemas.microsoft.com/office/drawing/2014/main" id="{DA000B61-0F2D-4FAF-B879-F0ADD0477806}"/>
                </a:ext>
              </a:extLst>
            </p:cNvPr>
            <p:cNvSpPr/>
            <p:nvPr/>
          </p:nvSpPr>
          <p:spPr>
            <a:xfrm>
              <a:off x="9091414" y="2567998"/>
              <a:ext cx="349885" cy="69850"/>
            </a:xfrm>
            <a:custGeom>
              <a:avLst/>
              <a:gdLst/>
              <a:ahLst/>
              <a:cxnLst/>
              <a:rect l="l" t="t" r="r" b="b"/>
              <a:pathLst>
                <a:path w="349884" h="69850">
                  <a:moveTo>
                    <a:pt x="201307" y="0"/>
                  </a:moveTo>
                  <a:lnTo>
                    <a:pt x="147510" y="0"/>
                  </a:lnTo>
                  <a:lnTo>
                    <a:pt x="0" y="69659"/>
                  </a:lnTo>
                  <a:lnTo>
                    <a:pt x="349326" y="69659"/>
                  </a:lnTo>
                  <a:lnTo>
                    <a:pt x="201307" y="0"/>
                  </a:lnTo>
                  <a:close/>
                </a:path>
              </a:pathLst>
            </a:custGeom>
            <a:ln w="12700">
              <a:solidFill>
                <a:srgbClr val="FFFFFF"/>
              </a:solidFill>
            </a:ln>
          </p:spPr>
          <p:txBody>
            <a:bodyPr wrap="square" lIns="0" tIns="0" rIns="0" bIns="0" rtlCol="0"/>
            <a:lstStyle/>
            <a:p>
              <a:endParaRPr lang="en-GB"/>
            </a:p>
          </p:txBody>
        </p:sp>
        <p:sp>
          <p:nvSpPr>
            <p:cNvPr id="41" name="object 37">
              <a:extLst>
                <a:ext uri="{FF2B5EF4-FFF2-40B4-BE49-F238E27FC236}">
                  <a16:creationId xmlns:a16="http://schemas.microsoft.com/office/drawing/2014/main" id="{FA235CB8-6DF5-4D50-8CD5-D00645D9A568}"/>
                </a:ext>
              </a:extLst>
            </p:cNvPr>
            <p:cNvSpPr/>
            <p:nvPr/>
          </p:nvSpPr>
          <p:spPr>
            <a:xfrm>
              <a:off x="9156090" y="2392807"/>
              <a:ext cx="220345" cy="791845"/>
            </a:xfrm>
            <a:custGeom>
              <a:avLst/>
              <a:gdLst/>
              <a:ahLst/>
              <a:cxnLst/>
              <a:rect l="l" t="t" r="r" b="b"/>
              <a:pathLst>
                <a:path w="220345" h="791844">
                  <a:moveTo>
                    <a:pt x="50380" y="427723"/>
                  </a:moveTo>
                  <a:lnTo>
                    <a:pt x="220065" y="791464"/>
                  </a:lnTo>
                  <a:lnTo>
                    <a:pt x="109639" y="0"/>
                  </a:lnTo>
                  <a:lnTo>
                    <a:pt x="0" y="791464"/>
                  </a:lnTo>
                  <a:lnTo>
                    <a:pt x="169468" y="428777"/>
                  </a:lnTo>
                </a:path>
              </a:pathLst>
            </a:custGeom>
            <a:ln w="12699">
              <a:solidFill>
                <a:srgbClr val="FFFFFF"/>
              </a:solidFill>
            </a:ln>
          </p:spPr>
          <p:txBody>
            <a:bodyPr wrap="square" lIns="0" tIns="0" rIns="0" bIns="0" rtlCol="0"/>
            <a:lstStyle/>
            <a:p>
              <a:endParaRPr lang="en-GB"/>
            </a:p>
          </p:txBody>
        </p:sp>
        <p:sp>
          <p:nvSpPr>
            <p:cNvPr id="42" name="object 38">
              <a:extLst>
                <a:ext uri="{FF2B5EF4-FFF2-40B4-BE49-F238E27FC236}">
                  <a16:creationId xmlns:a16="http://schemas.microsoft.com/office/drawing/2014/main" id="{7301351E-1271-4018-912F-3C2B463D2C56}"/>
                </a:ext>
              </a:extLst>
            </p:cNvPr>
            <p:cNvSpPr/>
            <p:nvPr/>
          </p:nvSpPr>
          <p:spPr>
            <a:xfrm>
              <a:off x="10625856" y="4209251"/>
              <a:ext cx="1013460" cy="977900"/>
            </a:xfrm>
            <a:custGeom>
              <a:avLst/>
              <a:gdLst/>
              <a:ahLst/>
              <a:cxnLst/>
              <a:rect l="l" t="t" r="r" b="b"/>
              <a:pathLst>
                <a:path w="1013459" h="977900">
                  <a:moveTo>
                    <a:pt x="0" y="977328"/>
                  </a:moveTo>
                  <a:lnTo>
                    <a:pt x="524687" y="977328"/>
                  </a:lnTo>
                  <a:lnTo>
                    <a:pt x="571748" y="975091"/>
                  </a:lnTo>
                  <a:lnTo>
                    <a:pt x="617543" y="968517"/>
                  </a:lnTo>
                  <a:lnTo>
                    <a:pt x="661867" y="957810"/>
                  </a:lnTo>
                  <a:lnTo>
                    <a:pt x="704517" y="943175"/>
                  </a:lnTo>
                  <a:lnTo>
                    <a:pt x="745287" y="924817"/>
                  </a:lnTo>
                  <a:lnTo>
                    <a:pt x="783972" y="902941"/>
                  </a:lnTo>
                  <a:lnTo>
                    <a:pt x="820367" y="877751"/>
                  </a:lnTo>
                  <a:lnTo>
                    <a:pt x="854268" y="849453"/>
                  </a:lnTo>
                  <a:lnTo>
                    <a:pt x="885470" y="818251"/>
                  </a:lnTo>
                  <a:lnTo>
                    <a:pt x="913768" y="784350"/>
                  </a:lnTo>
                  <a:lnTo>
                    <a:pt x="938958" y="747954"/>
                  </a:lnTo>
                  <a:lnTo>
                    <a:pt x="960834" y="709269"/>
                  </a:lnTo>
                  <a:lnTo>
                    <a:pt x="979192" y="668500"/>
                  </a:lnTo>
                  <a:lnTo>
                    <a:pt x="993827" y="625850"/>
                  </a:lnTo>
                  <a:lnTo>
                    <a:pt x="1004534" y="581526"/>
                  </a:lnTo>
                  <a:lnTo>
                    <a:pt x="1011108" y="535731"/>
                  </a:lnTo>
                  <a:lnTo>
                    <a:pt x="1013345" y="488670"/>
                  </a:lnTo>
                  <a:lnTo>
                    <a:pt x="1011108" y="441607"/>
                  </a:lnTo>
                  <a:lnTo>
                    <a:pt x="1004534" y="395811"/>
                  </a:lnTo>
                  <a:lnTo>
                    <a:pt x="993827" y="351484"/>
                  </a:lnTo>
                  <a:lnTo>
                    <a:pt x="979192" y="308833"/>
                  </a:lnTo>
                  <a:lnTo>
                    <a:pt x="960834" y="268063"/>
                  </a:lnTo>
                  <a:lnTo>
                    <a:pt x="938958" y="229377"/>
                  </a:lnTo>
                  <a:lnTo>
                    <a:pt x="913768" y="192980"/>
                  </a:lnTo>
                  <a:lnTo>
                    <a:pt x="885470" y="159078"/>
                  </a:lnTo>
                  <a:lnTo>
                    <a:pt x="854268" y="127876"/>
                  </a:lnTo>
                  <a:lnTo>
                    <a:pt x="820367" y="99577"/>
                  </a:lnTo>
                  <a:lnTo>
                    <a:pt x="783972" y="74387"/>
                  </a:lnTo>
                  <a:lnTo>
                    <a:pt x="745287" y="52511"/>
                  </a:lnTo>
                  <a:lnTo>
                    <a:pt x="704517" y="34153"/>
                  </a:lnTo>
                  <a:lnTo>
                    <a:pt x="661867" y="19518"/>
                  </a:lnTo>
                  <a:lnTo>
                    <a:pt x="617543" y="8811"/>
                  </a:lnTo>
                  <a:lnTo>
                    <a:pt x="571748" y="2236"/>
                  </a:lnTo>
                  <a:lnTo>
                    <a:pt x="524687" y="0"/>
                  </a:lnTo>
                  <a:lnTo>
                    <a:pt x="445071" y="0"/>
                  </a:lnTo>
                </a:path>
              </a:pathLst>
            </a:custGeom>
            <a:ln w="12700">
              <a:solidFill>
                <a:srgbClr val="FFFFFF"/>
              </a:solidFill>
            </a:ln>
          </p:spPr>
          <p:txBody>
            <a:bodyPr wrap="square" lIns="0" tIns="0" rIns="0" bIns="0" rtlCol="0"/>
            <a:lstStyle/>
            <a:p>
              <a:endParaRPr lang="en-GB"/>
            </a:p>
          </p:txBody>
        </p:sp>
        <p:sp>
          <p:nvSpPr>
            <p:cNvPr id="43" name="object 39">
              <a:extLst>
                <a:ext uri="{FF2B5EF4-FFF2-40B4-BE49-F238E27FC236}">
                  <a16:creationId xmlns:a16="http://schemas.microsoft.com/office/drawing/2014/main" id="{CD145F23-8ABB-49C8-BF6B-4AE03109C659}"/>
                </a:ext>
              </a:extLst>
            </p:cNvPr>
            <p:cNvSpPr/>
            <p:nvPr/>
          </p:nvSpPr>
          <p:spPr>
            <a:xfrm>
              <a:off x="7809947"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4" name="object 40">
              <a:extLst>
                <a:ext uri="{FF2B5EF4-FFF2-40B4-BE49-F238E27FC236}">
                  <a16:creationId xmlns:a16="http://schemas.microsoft.com/office/drawing/2014/main" id="{D9C1771D-3922-4BA9-B64E-18C791C29E51}"/>
                </a:ext>
              </a:extLst>
            </p:cNvPr>
            <p:cNvSpPr/>
            <p:nvPr/>
          </p:nvSpPr>
          <p:spPr>
            <a:xfrm>
              <a:off x="784530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5" name="object 41">
              <a:extLst>
                <a:ext uri="{FF2B5EF4-FFF2-40B4-BE49-F238E27FC236}">
                  <a16:creationId xmlns:a16="http://schemas.microsoft.com/office/drawing/2014/main" id="{E6136546-9ADD-4DAD-904E-D4C19416A2B9}"/>
                </a:ext>
              </a:extLst>
            </p:cNvPr>
            <p:cNvSpPr/>
            <p:nvPr/>
          </p:nvSpPr>
          <p:spPr>
            <a:xfrm>
              <a:off x="8748591"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6" name="object 42">
              <a:extLst>
                <a:ext uri="{FF2B5EF4-FFF2-40B4-BE49-F238E27FC236}">
                  <a16:creationId xmlns:a16="http://schemas.microsoft.com/office/drawing/2014/main" id="{D9162FB3-0A3E-4242-8536-DFFB71876E08}"/>
                </a:ext>
              </a:extLst>
            </p:cNvPr>
            <p:cNvSpPr/>
            <p:nvPr/>
          </p:nvSpPr>
          <p:spPr>
            <a:xfrm>
              <a:off x="838737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7" name="object 43">
              <a:extLst>
                <a:ext uri="{FF2B5EF4-FFF2-40B4-BE49-F238E27FC236}">
                  <a16:creationId xmlns:a16="http://schemas.microsoft.com/office/drawing/2014/main" id="{7377D067-8D73-46EB-8C5C-D033A01D7D44}"/>
                </a:ext>
              </a:extLst>
            </p:cNvPr>
            <p:cNvSpPr/>
            <p:nvPr/>
          </p:nvSpPr>
          <p:spPr>
            <a:xfrm>
              <a:off x="8352018"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8" name="object 44">
              <a:extLst>
                <a:ext uri="{FF2B5EF4-FFF2-40B4-BE49-F238E27FC236}">
                  <a16:creationId xmlns:a16="http://schemas.microsoft.com/office/drawing/2014/main" id="{B8617064-676D-40D4-B739-04399C5D004D}"/>
                </a:ext>
              </a:extLst>
            </p:cNvPr>
            <p:cNvSpPr/>
            <p:nvPr/>
          </p:nvSpPr>
          <p:spPr>
            <a:xfrm>
              <a:off x="8713230"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9" name="object 45">
              <a:extLst>
                <a:ext uri="{FF2B5EF4-FFF2-40B4-BE49-F238E27FC236}">
                  <a16:creationId xmlns:a16="http://schemas.microsoft.com/office/drawing/2014/main" id="{73AF3FD1-FEA7-4DE4-A598-C28E8A1EB982}"/>
                </a:ext>
              </a:extLst>
            </p:cNvPr>
            <p:cNvSpPr/>
            <p:nvPr/>
          </p:nvSpPr>
          <p:spPr>
            <a:xfrm>
              <a:off x="9627395" y="4896181"/>
              <a:ext cx="59690" cy="54610"/>
            </a:xfrm>
            <a:custGeom>
              <a:avLst/>
              <a:gdLst/>
              <a:ahLst/>
              <a:cxnLst/>
              <a:rect l="l" t="t" r="r" b="b"/>
              <a:pathLst>
                <a:path w="59690" h="54610">
                  <a:moveTo>
                    <a:pt x="59220" y="0"/>
                  </a:moveTo>
                  <a:lnTo>
                    <a:pt x="0" y="54609"/>
                  </a:lnTo>
                </a:path>
              </a:pathLst>
            </a:custGeom>
            <a:ln w="12699">
              <a:solidFill>
                <a:srgbClr val="FFFFFF"/>
              </a:solidFill>
            </a:ln>
          </p:spPr>
          <p:txBody>
            <a:bodyPr wrap="square" lIns="0" tIns="0" rIns="0" bIns="0" rtlCol="0"/>
            <a:lstStyle/>
            <a:p>
              <a:endParaRPr lang="en-GB"/>
            </a:p>
          </p:txBody>
        </p:sp>
        <p:sp>
          <p:nvSpPr>
            <p:cNvPr id="50" name="object 46">
              <a:extLst>
                <a:ext uri="{FF2B5EF4-FFF2-40B4-BE49-F238E27FC236}">
                  <a16:creationId xmlns:a16="http://schemas.microsoft.com/office/drawing/2014/main" id="{C6ABA2DE-AE29-42F7-94A4-A3589B0C4268}"/>
                </a:ext>
              </a:extLst>
            </p:cNvPr>
            <p:cNvSpPr/>
            <p:nvPr/>
          </p:nvSpPr>
          <p:spPr>
            <a:xfrm>
              <a:off x="9898667" y="4956500"/>
              <a:ext cx="40005" cy="34290"/>
            </a:xfrm>
            <a:custGeom>
              <a:avLst/>
              <a:gdLst/>
              <a:ahLst/>
              <a:cxnLst/>
              <a:rect l="l" t="t" r="r" b="b"/>
              <a:pathLst>
                <a:path w="40004" h="34289">
                  <a:moveTo>
                    <a:pt x="39865" y="0"/>
                  </a:moveTo>
                  <a:lnTo>
                    <a:pt x="0" y="34036"/>
                  </a:lnTo>
                </a:path>
              </a:pathLst>
            </a:custGeom>
            <a:ln w="12700">
              <a:solidFill>
                <a:srgbClr val="FFFFFF"/>
              </a:solidFill>
            </a:ln>
          </p:spPr>
          <p:txBody>
            <a:bodyPr wrap="square" lIns="0" tIns="0" rIns="0" bIns="0" rtlCol="0"/>
            <a:lstStyle/>
            <a:p>
              <a:endParaRPr lang="en-GB"/>
            </a:p>
          </p:txBody>
        </p:sp>
        <p:sp>
          <p:nvSpPr>
            <p:cNvPr id="51" name="object 47">
              <a:extLst>
                <a:ext uri="{FF2B5EF4-FFF2-40B4-BE49-F238E27FC236}">
                  <a16:creationId xmlns:a16="http://schemas.microsoft.com/office/drawing/2014/main" id="{9E8C4BDD-AF3E-4BA0-8896-25D907989DF0}"/>
                </a:ext>
              </a:extLst>
            </p:cNvPr>
            <p:cNvSpPr/>
            <p:nvPr/>
          </p:nvSpPr>
          <p:spPr>
            <a:xfrm>
              <a:off x="9523036" y="4645991"/>
              <a:ext cx="240665" cy="365125"/>
            </a:xfrm>
            <a:custGeom>
              <a:avLst/>
              <a:gdLst/>
              <a:ahLst/>
              <a:cxnLst/>
              <a:rect l="l" t="t" r="r" b="b"/>
              <a:pathLst>
                <a:path w="240665" h="365125">
                  <a:moveTo>
                    <a:pt x="153975" y="0"/>
                  </a:moveTo>
                  <a:lnTo>
                    <a:pt x="208468" y="60241"/>
                  </a:lnTo>
                  <a:lnTo>
                    <a:pt x="234871" y="102601"/>
                  </a:lnTo>
                  <a:lnTo>
                    <a:pt x="240601" y="147130"/>
                  </a:lnTo>
                  <a:lnTo>
                    <a:pt x="233071" y="213880"/>
                  </a:lnTo>
                  <a:lnTo>
                    <a:pt x="204659" y="285046"/>
                  </a:lnTo>
                  <a:lnTo>
                    <a:pt x="157346" y="331704"/>
                  </a:lnTo>
                  <a:lnTo>
                    <a:pt x="112954" y="357227"/>
                  </a:lnTo>
                  <a:lnTo>
                    <a:pt x="93308" y="364985"/>
                  </a:lnTo>
                  <a:lnTo>
                    <a:pt x="36125" y="334526"/>
                  </a:lnTo>
                  <a:lnTo>
                    <a:pt x="7802" y="310056"/>
                  </a:lnTo>
                  <a:lnTo>
                    <a:pt x="0" y="278687"/>
                  </a:lnTo>
                  <a:lnTo>
                    <a:pt x="4382" y="227533"/>
                  </a:lnTo>
                  <a:lnTo>
                    <a:pt x="18988" y="181926"/>
                  </a:lnTo>
                  <a:lnTo>
                    <a:pt x="47520" y="135429"/>
                  </a:lnTo>
                  <a:lnTo>
                    <a:pt x="82632" y="91016"/>
                  </a:lnTo>
                  <a:lnTo>
                    <a:pt x="116976" y="51657"/>
                  </a:lnTo>
                  <a:lnTo>
                    <a:pt x="143206" y="20328"/>
                  </a:lnTo>
                  <a:lnTo>
                    <a:pt x="153975" y="0"/>
                  </a:lnTo>
                  <a:close/>
                </a:path>
              </a:pathLst>
            </a:custGeom>
            <a:ln w="12700">
              <a:solidFill>
                <a:srgbClr val="FFFFFF"/>
              </a:solidFill>
            </a:ln>
          </p:spPr>
          <p:txBody>
            <a:bodyPr wrap="square" lIns="0" tIns="0" rIns="0" bIns="0" rtlCol="0"/>
            <a:lstStyle/>
            <a:p>
              <a:endParaRPr lang="en-GB"/>
            </a:p>
          </p:txBody>
        </p:sp>
        <p:sp>
          <p:nvSpPr>
            <p:cNvPr id="52" name="object 48">
              <a:extLst>
                <a:ext uri="{FF2B5EF4-FFF2-40B4-BE49-F238E27FC236}">
                  <a16:creationId xmlns:a16="http://schemas.microsoft.com/office/drawing/2014/main" id="{64E702A6-1578-4501-9B20-8AC7DEAD8F5F}"/>
                </a:ext>
              </a:extLst>
            </p:cNvPr>
            <p:cNvSpPr/>
            <p:nvPr/>
          </p:nvSpPr>
          <p:spPr>
            <a:xfrm>
              <a:off x="9616343" y="4849474"/>
              <a:ext cx="29845" cy="337185"/>
            </a:xfrm>
            <a:custGeom>
              <a:avLst/>
              <a:gdLst/>
              <a:ahLst/>
              <a:cxnLst/>
              <a:rect l="l" t="t" r="r" b="b"/>
              <a:pathLst>
                <a:path w="29845" h="337185">
                  <a:moveTo>
                    <a:pt x="0" y="337045"/>
                  </a:moveTo>
                  <a:lnTo>
                    <a:pt x="0" y="161505"/>
                  </a:lnTo>
                  <a:lnTo>
                    <a:pt x="29641" y="0"/>
                  </a:lnTo>
                </a:path>
              </a:pathLst>
            </a:custGeom>
            <a:ln w="12700">
              <a:solidFill>
                <a:srgbClr val="FFFFFF"/>
              </a:solidFill>
            </a:ln>
          </p:spPr>
          <p:txBody>
            <a:bodyPr wrap="square" lIns="0" tIns="0" rIns="0" bIns="0" rtlCol="0"/>
            <a:lstStyle/>
            <a:p>
              <a:endParaRPr lang="en-GB"/>
            </a:p>
          </p:txBody>
        </p:sp>
        <p:sp>
          <p:nvSpPr>
            <p:cNvPr id="53" name="object 49">
              <a:extLst>
                <a:ext uri="{FF2B5EF4-FFF2-40B4-BE49-F238E27FC236}">
                  <a16:creationId xmlns:a16="http://schemas.microsoft.com/office/drawing/2014/main" id="{7D799879-5066-4E61-B411-FEF00E42AAE8}"/>
                </a:ext>
              </a:extLst>
            </p:cNvPr>
            <p:cNvSpPr/>
            <p:nvPr/>
          </p:nvSpPr>
          <p:spPr>
            <a:xfrm>
              <a:off x="9836790" y="4785657"/>
              <a:ext cx="136525" cy="274320"/>
            </a:xfrm>
            <a:custGeom>
              <a:avLst/>
              <a:gdLst/>
              <a:ahLst/>
              <a:cxnLst/>
              <a:rect l="l" t="t" r="r" b="b"/>
              <a:pathLst>
                <a:path w="136525" h="274320">
                  <a:moveTo>
                    <a:pt x="49680" y="274269"/>
                  </a:moveTo>
                  <a:lnTo>
                    <a:pt x="99834" y="246607"/>
                  </a:lnTo>
                  <a:lnTo>
                    <a:pt x="125537" y="224664"/>
                  </a:lnTo>
                  <a:lnTo>
                    <a:pt x="134877" y="196989"/>
                  </a:lnTo>
                  <a:lnTo>
                    <a:pt x="135939" y="152133"/>
                  </a:lnTo>
                  <a:lnTo>
                    <a:pt x="130376" y="98932"/>
                  </a:lnTo>
                  <a:lnTo>
                    <a:pt x="117657" y="54859"/>
                  </a:lnTo>
                  <a:lnTo>
                    <a:pt x="102567" y="21390"/>
                  </a:lnTo>
                  <a:lnTo>
                    <a:pt x="89889" y="0"/>
                  </a:lnTo>
                  <a:lnTo>
                    <a:pt x="68153" y="34334"/>
                  </a:lnTo>
                  <a:lnTo>
                    <a:pt x="53879" y="56411"/>
                  </a:lnTo>
                  <a:lnTo>
                    <a:pt x="40741" y="75800"/>
                  </a:lnTo>
                  <a:lnTo>
                    <a:pt x="22413" y="102069"/>
                  </a:lnTo>
                  <a:lnTo>
                    <a:pt x="3951" y="140963"/>
                  </a:lnTo>
                  <a:lnTo>
                    <a:pt x="0" y="185073"/>
                  </a:lnTo>
                  <a:lnTo>
                    <a:pt x="14071" y="230732"/>
                  </a:lnTo>
                  <a:lnTo>
                    <a:pt x="49680" y="274269"/>
                  </a:lnTo>
                  <a:close/>
                </a:path>
              </a:pathLst>
            </a:custGeom>
            <a:ln w="12700">
              <a:solidFill>
                <a:srgbClr val="FFFFFF"/>
              </a:solidFill>
            </a:ln>
          </p:spPr>
          <p:txBody>
            <a:bodyPr wrap="square" lIns="0" tIns="0" rIns="0" bIns="0" rtlCol="0"/>
            <a:lstStyle/>
            <a:p>
              <a:endParaRPr lang="en-GB"/>
            </a:p>
          </p:txBody>
        </p:sp>
        <p:sp>
          <p:nvSpPr>
            <p:cNvPr id="54" name="object 50">
              <a:extLst>
                <a:ext uri="{FF2B5EF4-FFF2-40B4-BE49-F238E27FC236}">
                  <a16:creationId xmlns:a16="http://schemas.microsoft.com/office/drawing/2014/main" id="{9EB8373B-8B84-404A-9F93-4244B551CE40}"/>
                </a:ext>
              </a:extLst>
            </p:cNvPr>
            <p:cNvSpPr/>
            <p:nvPr/>
          </p:nvSpPr>
          <p:spPr>
            <a:xfrm>
              <a:off x="9886472" y="4932061"/>
              <a:ext cx="22860" cy="254635"/>
            </a:xfrm>
            <a:custGeom>
              <a:avLst/>
              <a:gdLst/>
              <a:ahLst/>
              <a:cxnLst/>
              <a:rect l="l" t="t" r="r" b="b"/>
              <a:pathLst>
                <a:path w="22859" h="254635">
                  <a:moveTo>
                    <a:pt x="22478" y="0"/>
                  </a:moveTo>
                  <a:lnTo>
                    <a:pt x="0" y="127863"/>
                  </a:lnTo>
                  <a:lnTo>
                    <a:pt x="0" y="254457"/>
                  </a:lnTo>
                </a:path>
              </a:pathLst>
            </a:custGeom>
            <a:ln w="12700">
              <a:solidFill>
                <a:srgbClr val="FFFFFF"/>
              </a:solidFill>
            </a:ln>
          </p:spPr>
          <p:txBody>
            <a:bodyPr wrap="square" lIns="0" tIns="0" rIns="0" bIns="0" rtlCol="0"/>
            <a:lstStyle/>
            <a:p>
              <a:endParaRPr lang="en-GB"/>
            </a:p>
          </p:txBody>
        </p:sp>
        <p:sp>
          <p:nvSpPr>
            <p:cNvPr id="55" name="object 51">
              <a:extLst>
                <a:ext uri="{FF2B5EF4-FFF2-40B4-BE49-F238E27FC236}">
                  <a16:creationId xmlns:a16="http://schemas.microsoft.com/office/drawing/2014/main" id="{9F4592A5-8E28-41E8-91CF-A755F0141F16}"/>
                </a:ext>
              </a:extLst>
            </p:cNvPr>
            <p:cNvSpPr/>
            <p:nvPr/>
          </p:nvSpPr>
          <p:spPr>
            <a:xfrm>
              <a:off x="8599909" y="4631048"/>
              <a:ext cx="251998" cy="23371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6" name="object 52">
              <a:extLst>
                <a:ext uri="{FF2B5EF4-FFF2-40B4-BE49-F238E27FC236}">
                  <a16:creationId xmlns:a16="http://schemas.microsoft.com/office/drawing/2014/main" id="{1850EE88-B70A-4267-AE51-EB5616DC5CC6}"/>
                </a:ext>
              </a:extLst>
            </p:cNvPr>
            <p:cNvSpPr/>
            <p:nvPr/>
          </p:nvSpPr>
          <p:spPr>
            <a:xfrm>
              <a:off x="8238697" y="4631048"/>
              <a:ext cx="251999" cy="233710"/>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7" name="object 53">
              <a:extLst>
                <a:ext uri="{FF2B5EF4-FFF2-40B4-BE49-F238E27FC236}">
                  <a16:creationId xmlns:a16="http://schemas.microsoft.com/office/drawing/2014/main" id="{09D850AD-44AD-4B48-97B6-97013B05A752}"/>
                </a:ext>
              </a:extLst>
            </p:cNvPr>
            <p:cNvSpPr/>
            <p:nvPr/>
          </p:nvSpPr>
          <p:spPr>
            <a:xfrm>
              <a:off x="7696627" y="4631048"/>
              <a:ext cx="176850" cy="192167"/>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8" name="object 54">
              <a:extLst>
                <a:ext uri="{FF2B5EF4-FFF2-40B4-BE49-F238E27FC236}">
                  <a16:creationId xmlns:a16="http://schemas.microsoft.com/office/drawing/2014/main" id="{F2C8CCD5-C5F8-4952-9EB3-C297FEC91164}"/>
                </a:ext>
              </a:extLst>
            </p:cNvPr>
            <p:cNvSpPr/>
            <p:nvPr/>
          </p:nvSpPr>
          <p:spPr>
            <a:xfrm>
              <a:off x="7227167" y="5140090"/>
              <a:ext cx="1863089" cy="47625"/>
            </a:xfrm>
            <a:custGeom>
              <a:avLst/>
              <a:gdLst/>
              <a:ahLst/>
              <a:cxnLst/>
              <a:rect l="l" t="t" r="r" b="b"/>
              <a:pathLst>
                <a:path w="1863090" h="47625">
                  <a:moveTo>
                    <a:pt x="1862823" y="12534"/>
                  </a:moveTo>
                  <a:lnTo>
                    <a:pt x="1851239" y="23826"/>
                  </a:lnTo>
                  <a:lnTo>
                    <a:pt x="1839599" y="35059"/>
                  </a:lnTo>
                  <a:lnTo>
                    <a:pt x="1825452" y="43676"/>
                  </a:lnTo>
                  <a:lnTo>
                    <a:pt x="1806346" y="47117"/>
                  </a:lnTo>
                  <a:lnTo>
                    <a:pt x="1779547" y="39754"/>
                  </a:lnTo>
                  <a:lnTo>
                    <a:pt x="1761210" y="23558"/>
                  </a:lnTo>
                  <a:lnTo>
                    <a:pt x="1742874" y="7362"/>
                  </a:lnTo>
                  <a:lnTo>
                    <a:pt x="1716074" y="0"/>
                  </a:lnTo>
                  <a:lnTo>
                    <a:pt x="1689275" y="7362"/>
                  </a:lnTo>
                  <a:lnTo>
                    <a:pt x="1670937" y="23558"/>
                  </a:lnTo>
                  <a:lnTo>
                    <a:pt x="1652597" y="39754"/>
                  </a:lnTo>
                  <a:lnTo>
                    <a:pt x="1625790" y="47117"/>
                  </a:lnTo>
                  <a:lnTo>
                    <a:pt x="1598991" y="39754"/>
                  </a:lnTo>
                  <a:lnTo>
                    <a:pt x="1580654" y="23558"/>
                  </a:lnTo>
                  <a:lnTo>
                    <a:pt x="1562318" y="7362"/>
                  </a:lnTo>
                  <a:lnTo>
                    <a:pt x="1535518" y="0"/>
                  </a:lnTo>
                  <a:lnTo>
                    <a:pt x="1508711" y="7362"/>
                  </a:lnTo>
                  <a:lnTo>
                    <a:pt x="1490370" y="23558"/>
                  </a:lnTo>
                  <a:lnTo>
                    <a:pt x="1472028" y="39754"/>
                  </a:lnTo>
                  <a:lnTo>
                    <a:pt x="1445221" y="47117"/>
                  </a:lnTo>
                  <a:lnTo>
                    <a:pt x="1418415" y="39754"/>
                  </a:lnTo>
                  <a:lnTo>
                    <a:pt x="1400074" y="23558"/>
                  </a:lnTo>
                  <a:lnTo>
                    <a:pt x="1381737" y="7362"/>
                  </a:lnTo>
                  <a:lnTo>
                    <a:pt x="1354937" y="0"/>
                  </a:lnTo>
                  <a:lnTo>
                    <a:pt x="1328130" y="7362"/>
                  </a:lnTo>
                  <a:lnTo>
                    <a:pt x="1309787" y="23558"/>
                  </a:lnTo>
                  <a:lnTo>
                    <a:pt x="1291442" y="39754"/>
                  </a:lnTo>
                  <a:lnTo>
                    <a:pt x="1264627" y="47117"/>
                  </a:lnTo>
                  <a:lnTo>
                    <a:pt x="1237813" y="39754"/>
                  </a:lnTo>
                  <a:lnTo>
                    <a:pt x="1219468" y="23558"/>
                  </a:lnTo>
                  <a:lnTo>
                    <a:pt x="1201125" y="7362"/>
                  </a:lnTo>
                  <a:lnTo>
                    <a:pt x="1174318" y="0"/>
                  </a:lnTo>
                  <a:lnTo>
                    <a:pt x="1147503" y="7362"/>
                  </a:lnTo>
                  <a:lnTo>
                    <a:pt x="1129158" y="23558"/>
                  </a:lnTo>
                  <a:lnTo>
                    <a:pt x="1110815" y="39754"/>
                  </a:lnTo>
                  <a:lnTo>
                    <a:pt x="1084008" y="47117"/>
                  </a:lnTo>
                  <a:lnTo>
                    <a:pt x="1057194" y="39754"/>
                  </a:lnTo>
                  <a:lnTo>
                    <a:pt x="1038848" y="23558"/>
                  </a:lnTo>
                  <a:lnTo>
                    <a:pt x="1020505" y="7362"/>
                  </a:lnTo>
                  <a:lnTo>
                    <a:pt x="993698" y="0"/>
                  </a:lnTo>
                  <a:lnTo>
                    <a:pt x="966884" y="7362"/>
                  </a:lnTo>
                  <a:lnTo>
                    <a:pt x="948537" y="23558"/>
                  </a:lnTo>
                  <a:lnTo>
                    <a:pt x="930190" y="39754"/>
                  </a:lnTo>
                  <a:lnTo>
                    <a:pt x="903376" y="47117"/>
                  </a:lnTo>
                  <a:lnTo>
                    <a:pt x="876561" y="39754"/>
                  </a:lnTo>
                  <a:lnTo>
                    <a:pt x="858215" y="23558"/>
                  </a:lnTo>
                  <a:lnTo>
                    <a:pt x="839868" y="7362"/>
                  </a:lnTo>
                  <a:lnTo>
                    <a:pt x="813053" y="0"/>
                  </a:lnTo>
                  <a:lnTo>
                    <a:pt x="786239" y="7362"/>
                  </a:lnTo>
                  <a:lnTo>
                    <a:pt x="767892" y="23558"/>
                  </a:lnTo>
                  <a:lnTo>
                    <a:pt x="749546" y="39754"/>
                  </a:lnTo>
                  <a:lnTo>
                    <a:pt x="722731" y="47117"/>
                  </a:lnTo>
                  <a:lnTo>
                    <a:pt x="695917" y="39754"/>
                  </a:lnTo>
                  <a:lnTo>
                    <a:pt x="677570" y="23558"/>
                  </a:lnTo>
                  <a:lnTo>
                    <a:pt x="659223" y="7362"/>
                  </a:lnTo>
                  <a:lnTo>
                    <a:pt x="632409" y="0"/>
                  </a:lnTo>
                  <a:lnTo>
                    <a:pt x="605602" y="7362"/>
                  </a:lnTo>
                  <a:lnTo>
                    <a:pt x="587259" y="23558"/>
                  </a:lnTo>
                  <a:lnTo>
                    <a:pt x="568913" y="39754"/>
                  </a:lnTo>
                  <a:lnTo>
                    <a:pt x="542099" y="47117"/>
                  </a:lnTo>
                  <a:lnTo>
                    <a:pt x="515292" y="39754"/>
                  </a:lnTo>
                  <a:lnTo>
                    <a:pt x="496950" y="23558"/>
                  </a:lnTo>
                  <a:lnTo>
                    <a:pt x="478609" y="7362"/>
                  </a:lnTo>
                  <a:lnTo>
                    <a:pt x="451802" y="0"/>
                  </a:lnTo>
                  <a:lnTo>
                    <a:pt x="424988" y="7362"/>
                  </a:lnTo>
                  <a:lnTo>
                    <a:pt x="406641" y="23558"/>
                  </a:lnTo>
                  <a:lnTo>
                    <a:pt x="388294" y="39754"/>
                  </a:lnTo>
                  <a:lnTo>
                    <a:pt x="361480" y="47117"/>
                  </a:lnTo>
                  <a:lnTo>
                    <a:pt x="334650" y="39754"/>
                  </a:lnTo>
                  <a:lnTo>
                    <a:pt x="316295" y="23558"/>
                  </a:lnTo>
                  <a:lnTo>
                    <a:pt x="297941" y="7362"/>
                  </a:lnTo>
                  <a:lnTo>
                    <a:pt x="271119" y="0"/>
                  </a:lnTo>
                  <a:lnTo>
                    <a:pt x="244304" y="7362"/>
                  </a:lnTo>
                  <a:lnTo>
                    <a:pt x="225956" y="23558"/>
                  </a:lnTo>
                  <a:lnTo>
                    <a:pt x="207606" y="39754"/>
                  </a:lnTo>
                  <a:lnTo>
                    <a:pt x="180784" y="47117"/>
                  </a:lnTo>
                  <a:lnTo>
                    <a:pt x="153947" y="39754"/>
                  </a:lnTo>
                  <a:lnTo>
                    <a:pt x="135586" y="23558"/>
                  </a:lnTo>
                  <a:lnTo>
                    <a:pt x="117228" y="7362"/>
                  </a:lnTo>
                  <a:lnTo>
                    <a:pt x="90398" y="0"/>
                  </a:lnTo>
                  <a:lnTo>
                    <a:pt x="63561" y="7362"/>
                  </a:lnTo>
                  <a:lnTo>
                    <a:pt x="45199" y="23558"/>
                  </a:lnTo>
                  <a:lnTo>
                    <a:pt x="26837" y="39754"/>
                  </a:lnTo>
                  <a:lnTo>
                    <a:pt x="0" y="47117"/>
                  </a:lnTo>
                </a:path>
              </a:pathLst>
            </a:custGeom>
            <a:ln w="12700">
              <a:solidFill>
                <a:srgbClr val="FFFFFF"/>
              </a:solidFill>
            </a:ln>
          </p:spPr>
          <p:txBody>
            <a:bodyPr wrap="square" lIns="0" tIns="0" rIns="0" bIns="0" rtlCol="0"/>
            <a:lstStyle/>
            <a:p>
              <a:endParaRPr lang="en-GB"/>
            </a:p>
          </p:txBody>
        </p:sp>
        <p:sp>
          <p:nvSpPr>
            <p:cNvPr id="59" name="object 55">
              <a:extLst>
                <a:ext uri="{FF2B5EF4-FFF2-40B4-BE49-F238E27FC236}">
                  <a16:creationId xmlns:a16="http://schemas.microsoft.com/office/drawing/2014/main" id="{86CE9AE7-8B79-4FAE-BF54-E23ECADCCFF3}"/>
                </a:ext>
              </a:extLst>
            </p:cNvPr>
            <p:cNvSpPr/>
            <p:nvPr/>
          </p:nvSpPr>
          <p:spPr>
            <a:xfrm>
              <a:off x="6804012" y="5284623"/>
              <a:ext cx="1905000" cy="47625"/>
            </a:xfrm>
            <a:custGeom>
              <a:avLst/>
              <a:gdLst/>
              <a:ahLst/>
              <a:cxnLst/>
              <a:rect l="l" t="t" r="r" b="b"/>
              <a:pathLst>
                <a:path w="1905000" h="47625">
                  <a:moveTo>
                    <a:pt x="0" y="19545"/>
                  </a:moveTo>
                  <a:lnTo>
                    <a:pt x="9497" y="29318"/>
                  </a:lnTo>
                  <a:lnTo>
                    <a:pt x="19858" y="38188"/>
                  </a:lnTo>
                  <a:lnTo>
                    <a:pt x="32545" y="44630"/>
                  </a:lnTo>
                  <a:lnTo>
                    <a:pt x="49022" y="47117"/>
                  </a:lnTo>
                  <a:lnTo>
                    <a:pt x="75859" y="39754"/>
                  </a:lnTo>
                  <a:lnTo>
                    <a:pt x="94221" y="23558"/>
                  </a:lnTo>
                  <a:lnTo>
                    <a:pt x="112583" y="7362"/>
                  </a:lnTo>
                  <a:lnTo>
                    <a:pt x="139420" y="0"/>
                  </a:lnTo>
                  <a:lnTo>
                    <a:pt x="166250" y="7362"/>
                  </a:lnTo>
                  <a:lnTo>
                    <a:pt x="184608" y="23558"/>
                  </a:lnTo>
                  <a:lnTo>
                    <a:pt x="202969" y="39754"/>
                  </a:lnTo>
                  <a:lnTo>
                    <a:pt x="229806" y="47117"/>
                  </a:lnTo>
                  <a:lnTo>
                    <a:pt x="256621" y="39754"/>
                  </a:lnTo>
                  <a:lnTo>
                    <a:pt x="274969" y="23558"/>
                  </a:lnTo>
                  <a:lnTo>
                    <a:pt x="293319" y="7362"/>
                  </a:lnTo>
                  <a:lnTo>
                    <a:pt x="320141" y="0"/>
                  </a:lnTo>
                  <a:lnTo>
                    <a:pt x="346963" y="7362"/>
                  </a:lnTo>
                  <a:lnTo>
                    <a:pt x="365317" y="23558"/>
                  </a:lnTo>
                  <a:lnTo>
                    <a:pt x="383672" y="39754"/>
                  </a:lnTo>
                  <a:lnTo>
                    <a:pt x="410502" y="47117"/>
                  </a:lnTo>
                  <a:lnTo>
                    <a:pt x="437316" y="39754"/>
                  </a:lnTo>
                  <a:lnTo>
                    <a:pt x="455663" y="23558"/>
                  </a:lnTo>
                  <a:lnTo>
                    <a:pt x="474010" y="7362"/>
                  </a:lnTo>
                  <a:lnTo>
                    <a:pt x="500824" y="0"/>
                  </a:lnTo>
                  <a:lnTo>
                    <a:pt x="527631" y="7362"/>
                  </a:lnTo>
                  <a:lnTo>
                    <a:pt x="545973" y="23558"/>
                  </a:lnTo>
                  <a:lnTo>
                    <a:pt x="564314" y="39754"/>
                  </a:lnTo>
                  <a:lnTo>
                    <a:pt x="591121" y="47117"/>
                  </a:lnTo>
                  <a:lnTo>
                    <a:pt x="617935" y="39754"/>
                  </a:lnTo>
                  <a:lnTo>
                    <a:pt x="636281" y="23558"/>
                  </a:lnTo>
                  <a:lnTo>
                    <a:pt x="654624" y="7362"/>
                  </a:lnTo>
                  <a:lnTo>
                    <a:pt x="681431" y="0"/>
                  </a:lnTo>
                  <a:lnTo>
                    <a:pt x="708245" y="7362"/>
                  </a:lnTo>
                  <a:lnTo>
                    <a:pt x="726592" y="23558"/>
                  </a:lnTo>
                  <a:lnTo>
                    <a:pt x="744939" y="39754"/>
                  </a:lnTo>
                  <a:lnTo>
                    <a:pt x="771753" y="47117"/>
                  </a:lnTo>
                  <a:lnTo>
                    <a:pt x="798568" y="39754"/>
                  </a:lnTo>
                  <a:lnTo>
                    <a:pt x="816914" y="23558"/>
                  </a:lnTo>
                  <a:lnTo>
                    <a:pt x="835261" y="7362"/>
                  </a:lnTo>
                  <a:lnTo>
                    <a:pt x="862076" y="0"/>
                  </a:lnTo>
                  <a:lnTo>
                    <a:pt x="888890" y="7362"/>
                  </a:lnTo>
                  <a:lnTo>
                    <a:pt x="907237" y="23558"/>
                  </a:lnTo>
                  <a:lnTo>
                    <a:pt x="925583" y="39754"/>
                  </a:lnTo>
                  <a:lnTo>
                    <a:pt x="952398" y="47117"/>
                  </a:lnTo>
                  <a:lnTo>
                    <a:pt x="979212" y="39754"/>
                  </a:lnTo>
                  <a:lnTo>
                    <a:pt x="997559" y="23558"/>
                  </a:lnTo>
                  <a:lnTo>
                    <a:pt x="1015906" y="7362"/>
                  </a:lnTo>
                  <a:lnTo>
                    <a:pt x="1042720" y="0"/>
                  </a:lnTo>
                  <a:lnTo>
                    <a:pt x="1069527" y="7362"/>
                  </a:lnTo>
                  <a:lnTo>
                    <a:pt x="1087870" y="23558"/>
                  </a:lnTo>
                  <a:lnTo>
                    <a:pt x="1106216" y="39754"/>
                  </a:lnTo>
                  <a:lnTo>
                    <a:pt x="1133030" y="47117"/>
                  </a:lnTo>
                  <a:lnTo>
                    <a:pt x="1159837" y="39754"/>
                  </a:lnTo>
                  <a:lnTo>
                    <a:pt x="1178179" y="23558"/>
                  </a:lnTo>
                  <a:lnTo>
                    <a:pt x="1196520" y="7362"/>
                  </a:lnTo>
                  <a:lnTo>
                    <a:pt x="1223327" y="0"/>
                  </a:lnTo>
                  <a:lnTo>
                    <a:pt x="1250141" y="7362"/>
                  </a:lnTo>
                  <a:lnTo>
                    <a:pt x="1268488" y="23558"/>
                  </a:lnTo>
                  <a:lnTo>
                    <a:pt x="1286835" y="39754"/>
                  </a:lnTo>
                  <a:lnTo>
                    <a:pt x="1313649" y="47117"/>
                  </a:lnTo>
                  <a:lnTo>
                    <a:pt x="1340457" y="39754"/>
                  </a:lnTo>
                  <a:lnTo>
                    <a:pt x="1358799" y="23558"/>
                  </a:lnTo>
                  <a:lnTo>
                    <a:pt x="1377145" y="7362"/>
                  </a:lnTo>
                  <a:lnTo>
                    <a:pt x="1403959" y="0"/>
                  </a:lnTo>
                  <a:lnTo>
                    <a:pt x="1430758" y="7362"/>
                  </a:lnTo>
                  <a:lnTo>
                    <a:pt x="1449095" y="23558"/>
                  </a:lnTo>
                  <a:lnTo>
                    <a:pt x="1467431" y="39754"/>
                  </a:lnTo>
                  <a:lnTo>
                    <a:pt x="1494231" y="47117"/>
                  </a:lnTo>
                  <a:lnTo>
                    <a:pt x="1521045" y="39754"/>
                  </a:lnTo>
                  <a:lnTo>
                    <a:pt x="1539390" y="23558"/>
                  </a:lnTo>
                  <a:lnTo>
                    <a:pt x="1557733" y="7362"/>
                  </a:lnTo>
                  <a:lnTo>
                    <a:pt x="1584540" y="0"/>
                  </a:lnTo>
                  <a:lnTo>
                    <a:pt x="1611340" y="7362"/>
                  </a:lnTo>
                  <a:lnTo>
                    <a:pt x="1629676" y="23558"/>
                  </a:lnTo>
                  <a:lnTo>
                    <a:pt x="1648013" y="39754"/>
                  </a:lnTo>
                  <a:lnTo>
                    <a:pt x="1674812" y="47117"/>
                  </a:lnTo>
                  <a:lnTo>
                    <a:pt x="1701619" y="39754"/>
                  </a:lnTo>
                  <a:lnTo>
                    <a:pt x="1719959" y="23558"/>
                  </a:lnTo>
                  <a:lnTo>
                    <a:pt x="1738297" y="7362"/>
                  </a:lnTo>
                  <a:lnTo>
                    <a:pt x="1765096" y="0"/>
                  </a:lnTo>
                  <a:lnTo>
                    <a:pt x="1791896" y="7362"/>
                  </a:lnTo>
                  <a:lnTo>
                    <a:pt x="1810232" y="23558"/>
                  </a:lnTo>
                  <a:lnTo>
                    <a:pt x="1828569" y="39754"/>
                  </a:lnTo>
                  <a:lnTo>
                    <a:pt x="1855368" y="47117"/>
                  </a:lnTo>
                  <a:lnTo>
                    <a:pt x="1871845" y="44630"/>
                  </a:lnTo>
                  <a:lnTo>
                    <a:pt x="1884532" y="38188"/>
                  </a:lnTo>
                  <a:lnTo>
                    <a:pt x="1894892" y="29318"/>
                  </a:lnTo>
                  <a:lnTo>
                    <a:pt x="1904390" y="19545"/>
                  </a:lnTo>
                </a:path>
              </a:pathLst>
            </a:custGeom>
            <a:ln w="12699">
              <a:solidFill>
                <a:srgbClr val="FFFFFF"/>
              </a:solidFill>
            </a:ln>
          </p:spPr>
          <p:txBody>
            <a:bodyPr wrap="square" lIns="0" tIns="0" rIns="0" bIns="0" rtlCol="0"/>
            <a:lstStyle/>
            <a:p>
              <a:endParaRPr lang="en-GB"/>
            </a:p>
          </p:txBody>
        </p:sp>
        <p:sp>
          <p:nvSpPr>
            <p:cNvPr id="60" name="object 56">
              <a:extLst>
                <a:ext uri="{FF2B5EF4-FFF2-40B4-BE49-F238E27FC236}">
                  <a16:creationId xmlns:a16="http://schemas.microsoft.com/office/drawing/2014/main" id="{2D07E5FB-A7B0-45CE-925F-292965EC15E6}"/>
                </a:ext>
              </a:extLst>
            </p:cNvPr>
            <p:cNvSpPr/>
            <p:nvPr/>
          </p:nvSpPr>
          <p:spPr>
            <a:xfrm>
              <a:off x="7805001" y="4742061"/>
              <a:ext cx="143625" cy="122697"/>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1" name="object 57">
              <a:extLst>
                <a:ext uri="{FF2B5EF4-FFF2-40B4-BE49-F238E27FC236}">
                  <a16:creationId xmlns:a16="http://schemas.microsoft.com/office/drawing/2014/main" id="{2BBAB628-F549-408E-9929-1D08502E8856}"/>
                </a:ext>
              </a:extLst>
            </p:cNvPr>
            <p:cNvSpPr/>
            <p:nvPr/>
          </p:nvSpPr>
          <p:spPr>
            <a:xfrm>
              <a:off x="9083234" y="4549584"/>
              <a:ext cx="80941" cy="80936"/>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2" name="object 58">
              <a:extLst>
                <a:ext uri="{FF2B5EF4-FFF2-40B4-BE49-F238E27FC236}">
                  <a16:creationId xmlns:a16="http://schemas.microsoft.com/office/drawing/2014/main" id="{DD5EA496-B660-48D0-94BD-02CB08A83F69}"/>
                </a:ext>
              </a:extLst>
            </p:cNvPr>
            <p:cNvSpPr/>
            <p:nvPr/>
          </p:nvSpPr>
          <p:spPr>
            <a:xfrm>
              <a:off x="9143306" y="4671776"/>
              <a:ext cx="15240" cy="514984"/>
            </a:xfrm>
            <a:custGeom>
              <a:avLst/>
              <a:gdLst/>
              <a:ahLst/>
              <a:cxnLst/>
              <a:rect l="l" t="t" r="r" b="b"/>
              <a:pathLst>
                <a:path w="15240" h="514985">
                  <a:moveTo>
                    <a:pt x="15074" y="514743"/>
                  </a:moveTo>
                  <a:lnTo>
                    <a:pt x="0" y="0"/>
                  </a:lnTo>
                </a:path>
              </a:pathLst>
            </a:custGeom>
            <a:ln w="12700">
              <a:solidFill>
                <a:srgbClr val="FFFFFF"/>
              </a:solidFill>
            </a:ln>
          </p:spPr>
          <p:txBody>
            <a:bodyPr wrap="square" lIns="0" tIns="0" rIns="0" bIns="0" rtlCol="0"/>
            <a:lstStyle/>
            <a:p>
              <a:endParaRPr lang="en-GB"/>
            </a:p>
          </p:txBody>
        </p:sp>
        <p:sp>
          <p:nvSpPr>
            <p:cNvPr id="63" name="object 59">
              <a:extLst>
                <a:ext uri="{FF2B5EF4-FFF2-40B4-BE49-F238E27FC236}">
                  <a16:creationId xmlns:a16="http://schemas.microsoft.com/office/drawing/2014/main" id="{A248C8AD-681D-40B7-955A-87850045BD7D}"/>
                </a:ext>
              </a:extLst>
            </p:cNvPr>
            <p:cNvSpPr/>
            <p:nvPr/>
          </p:nvSpPr>
          <p:spPr>
            <a:xfrm>
              <a:off x="9089989" y="4618990"/>
              <a:ext cx="15875" cy="534035"/>
            </a:xfrm>
            <a:custGeom>
              <a:avLst/>
              <a:gdLst/>
              <a:ahLst/>
              <a:cxnLst/>
              <a:rect l="l" t="t" r="r" b="b"/>
              <a:pathLst>
                <a:path w="15875" h="534035">
                  <a:moveTo>
                    <a:pt x="15621" y="0"/>
                  </a:moveTo>
                  <a:lnTo>
                    <a:pt x="0" y="533641"/>
                  </a:lnTo>
                </a:path>
              </a:pathLst>
            </a:custGeom>
            <a:ln w="12700">
              <a:solidFill>
                <a:srgbClr val="FFFFFF"/>
              </a:solidFill>
            </a:ln>
          </p:spPr>
          <p:txBody>
            <a:bodyPr wrap="square" lIns="0" tIns="0" rIns="0" bIns="0" rtlCol="0"/>
            <a:lstStyle/>
            <a:p>
              <a:endParaRPr lang="en-GB"/>
            </a:p>
          </p:txBody>
        </p:sp>
        <p:sp>
          <p:nvSpPr>
            <p:cNvPr id="64" name="object 60">
              <a:extLst>
                <a:ext uri="{FF2B5EF4-FFF2-40B4-BE49-F238E27FC236}">
                  <a16:creationId xmlns:a16="http://schemas.microsoft.com/office/drawing/2014/main" id="{3C193783-C3BB-4103-A5F4-E07D9E49FBA4}"/>
                </a:ext>
              </a:extLst>
            </p:cNvPr>
            <p:cNvSpPr/>
            <p:nvPr/>
          </p:nvSpPr>
          <p:spPr>
            <a:xfrm>
              <a:off x="8909194" y="4402744"/>
              <a:ext cx="338270" cy="372552"/>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5" name="object 61">
              <a:extLst>
                <a:ext uri="{FF2B5EF4-FFF2-40B4-BE49-F238E27FC236}">
                  <a16:creationId xmlns:a16="http://schemas.microsoft.com/office/drawing/2014/main" id="{280BEEF8-75F8-4F61-AFBE-7B3E82D4A4B1}"/>
                </a:ext>
              </a:extLst>
            </p:cNvPr>
            <p:cNvSpPr/>
            <p:nvPr/>
          </p:nvSpPr>
          <p:spPr>
            <a:xfrm>
              <a:off x="9158377" y="5186522"/>
              <a:ext cx="1473835" cy="0"/>
            </a:xfrm>
            <a:custGeom>
              <a:avLst/>
              <a:gdLst/>
              <a:ahLst/>
              <a:cxnLst/>
              <a:rect l="l" t="t" r="r" b="b"/>
              <a:pathLst>
                <a:path w="1473834">
                  <a:moveTo>
                    <a:pt x="1473834" y="0"/>
                  </a:moveTo>
                  <a:lnTo>
                    <a:pt x="801293" y="0"/>
                  </a:lnTo>
                  <a:lnTo>
                    <a:pt x="0" y="0"/>
                  </a:lnTo>
                </a:path>
              </a:pathLst>
            </a:custGeom>
            <a:ln w="12700">
              <a:solidFill>
                <a:srgbClr val="FFFFFF"/>
              </a:solidFill>
            </a:ln>
          </p:spPr>
          <p:txBody>
            <a:bodyPr wrap="square" lIns="0" tIns="0" rIns="0" bIns="0" rtlCol="0"/>
            <a:lstStyle/>
            <a:p>
              <a:endParaRPr lang="en-GB"/>
            </a:p>
          </p:txBody>
        </p:sp>
      </p:grpSp>
      <p:pic>
        <p:nvPicPr>
          <p:cNvPr id="66" name="Bild 10">
            <a:extLst>
              <a:ext uri="{FF2B5EF4-FFF2-40B4-BE49-F238E27FC236}">
                <a16:creationId xmlns:a16="http://schemas.microsoft.com/office/drawing/2014/main" id="{6764E83A-93B2-4105-8015-B22AFB3C7949}"/>
              </a:ext>
            </a:extLst>
          </p:cNvPr>
          <p:cNvPicPr>
            <a:picLocks noChangeAspect="1"/>
          </p:cNvPicPr>
          <p:nvPr userDrawn="1"/>
        </p:nvPicPr>
        <p:blipFill>
          <a:blip r:embed="rId10"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11032124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Conclusion Turquois">
    <p:spTree>
      <p:nvGrpSpPr>
        <p:cNvPr id="1" name=""/>
        <p:cNvGrpSpPr/>
        <p:nvPr/>
      </p:nvGrpSpPr>
      <p:grpSpPr>
        <a:xfrm>
          <a:off x="0" y="0"/>
          <a:ext cx="0" cy="0"/>
          <a:chOff x="0" y="0"/>
          <a:chExt cx="0" cy="0"/>
        </a:xfrm>
      </p:grpSpPr>
      <p:sp>
        <p:nvSpPr>
          <p:cNvPr id="67" name="bk object 16">
            <a:extLst>
              <a:ext uri="{FF2B5EF4-FFF2-40B4-BE49-F238E27FC236}">
                <a16:creationId xmlns:a16="http://schemas.microsoft.com/office/drawing/2014/main" id="{CED7BDF3-1FFA-409F-A3BE-A860C0451E1F}"/>
              </a:ext>
            </a:extLst>
          </p:cNvPr>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00778A"/>
          </a:solidFill>
        </p:spPr>
        <p:txBody>
          <a:bodyPr wrap="square" lIns="0" tIns="0" rIns="0" bIns="0" rtlCol="0"/>
          <a:lstStyle/>
          <a:p>
            <a:endParaRPr lang="en-GB">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E800A7B-B9D3-40B4-8342-24BD71DB627D}"/>
              </a:ext>
            </a:extLst>
          </p:cNvPr>
          <p:cNvSpPr>
            <a:spLocks noGrp="1"/>
          </p:cNvSpPr>
          <p:nvPr>
            <p:ph type="title"/>
          </p:nvPr>
        </p:nvSpPr>
        <p:spPr>
          <a:xfrm>
            <a:off x="5351728" y="3244334"/>
            <a:ext cx="1488549" cy="369332"/>
          </a:xfrm>
        </p:spPr>
        <p:txBody>
          <a:bodyPr vert="horz" lIns="91440" tIns="45720" rIns="91440" bIns="45720" rtlCol="0" anchor="ctr">
            <a:normAutofit/>
          </a:bodyPr>
          <a:lstStyle>
            <a:lvl1pPr>
              <a:defRPr lang="de-DE" sz="1800" dirty="0">
                <a:solidFill>
                  <a:schemeClr val="bg1"/>
                </a:solidFill>
                <a:latin typeface="+mn-lt"/>
                <a:ea typeface="+mn-ea"/>
                <a:cs typeface="+mn-cs"/>
              </a:defRPr>
            </a:lvl1pPr>
          </a:lstStyle>
          <a:p>
            <a:pPr lvl="0" algn="ctr" defTabSz="457200"/>
            <a:r>
              <a:rPr lang="en-US"/>
              <a:t>Click to edit Master title style</a:t>
            </a:r>
            <a:endParaRPr lang="en-GB"/>
          </a:p>
        </p:txBody>
      </p:sp>
      <p:grpSp>
        <p:nvGrpSpPr>
          <p:cNvPr id="7" name="Gruppierung 7">
            <a:extLst>
              <a:ext uri="{FF2B5EF4-FFF2-40B4-BE49-F238E27FC236}">
                <a16:creationId xmlns:a16="http://schemas.microsoft.com/office/drawing/2014/main" id="{377A348C-0B3E-4776-BF23-39AB7A684A4F}"/>
              </a:ext>
            </a:extLst>
          </p:cNvPr>
          <p:cNvGrpSpPr/>
          <p:nvPr userDrawn="1"/>
        </p:nvGrpSpPr>
        <p:grpSpPr>
          <a:xfrm>
            <a:off x="6804012" y="2392807"/>
            <a:ext cx="5382607" cy="2939441"/>
            <a:chOff x="6804012" y="2392807"/>
            <a:chExt cx="5382607" cy="2939441"/>
          </a:xfrm>
        </p:grpSpPr>
        <p:sp>
          <p:nvSpPr>
            <p:cNvPr id="8" name="object 4">
              <a:extLst>
                <a:ext uri="{FF2B5EF4-FFF2-40B4-BE49-F238E27FC236}">
                  <a16:creationId xmlns:a16="http://schemas.microsoft.com/office/drawing/2014/main" id="{61F9BEF3-7DDB-47FA-9560-1089119C2E66}"/>
                </a:ext>
              </a:extLst>
            </p:cNvPr>
            <p:cNvSpPr/>
            <p:nvPr/>
          </p:nvSpPr>
          <p:spPr>
            <a:xfrm>
              <a:off x="7855553" y="3183310"/>
              <a:ext cx="1292860" cy="1026794"/>
            </a:xfrm>
            <a:custGeom>
              <a:avLst/>
              <a:gdLst/>
              <a:ahLst/>
              <a:cxnLst/>
              <a:rect l="l" t="t" r="r" b="b"/>
              <a:pathLst>
                <a:path w="1292859" h="1026795">
                  <a:moveTo>
                    <a:pt x="1292567" y="0"/>
                  </a:moveTo>
                  <a:lnTo>
                    <a:pt x="540283" y="0"/>
                  </a:lnTo>
                  <a:lnTo>
                    <a:pt x="502795" y="7568"/>
                  </a:lnTo>
                  <a:lnTo>
                    <a:pt x="472179" y="28206"/>
                  </a:lnTo>
                  <a:lnTo>
                    <a:pt x="451536" y="58818"/>
                  </a:lnTo>
                  <a:lnTo>
                    <a:pt x="443966" y="96304"/>
                  </a:lnTo>
                  <a:lnTo>
                    <a:pt x="451536" y="133797"/>
                  </a:lnTo>
                  <a:lnTo>
                    <a:pt x="472179" y="164412"/>
                  </a:lnTo>
                  <a:lnTo>
                    <a:pt x="502795" y="185052"/>
                  </a:lnTo>
                  <a:lnTo>
                    <a:pt x="540283" y="192620"/>
                  </a:lnTo>
                  <a:lnTo>
                    <a:pt x="664756" y="192620"/>
                  </a:lnTo>
                  <a:lnTo>
                    <a:pt x="702242" y="200188"/>
                  </a:lnTo>
                  <a:lnTo>
                    <a:pt x="732853" y="220827"/>
                  </a:lnTo>
                  <a:lnTo>
                    <a:pt x="753492" y="251438"/>
                  </a:lnTo>
                  <a:lnTo>
                    <a:pt x="761060" y="288925"/>
                  </a:lnTo>
                  <a:lnTo>
                    <a:pt x="753492" y="326413"/>
                  </a:lnTo>
                  <a:lnTo>
                    <a:pt x="732853" y="357028"/>
                  </a:lnTo>
                  <a:lnTo>
                    <a:pt x="702242" y="377671"/>
                  </a:lnTo>
                  <a:lnTo>
                    <a:pt x="664756" y="385241"/>
                  </a:lnTo>
                  <a:lnTo>
                    <a:pt x="320560" y="385241"/>
                  </a:lnTo>
                  <a:lnTo>
                    <a:pt x="273191" y="388717"/>
                  </a:lnTo>
                  <a:lnTo>
                    <a:pt x="227979" y="398813"/>
                  </a:lnTo>
                  <a:lnTo>
                    <a:pt x="185421" y="415033"/>
                  </a:lnTo>
                  <a:lnTo>
                    <a:pt x="146013" y="436883"/>
                  </a:lnTo>
                  <a:lnTo>
                    <a:pt x="110250" y="463866"/>
                  </a:lnTo>
                  <a:lnTo>
                    <a:pt x="78629" y="495487"/>
                  </a:lnTo>
                  <a:lnTo>
                    <a:pt x="51645" y="531249"/>
                  </a:lnTo>
                  <a:lnTo>
                    <a:pt x="29794" y="570657"/>
                  </a:lnTo>
                  <a:lnTo>
                    <a:pt x="13572" y="613216"/>
                  </a:lnTo>
                  <a:lnTo>
                    <a:pt x="3475" y="658430"/>
                  </a:lnTo>
                  <a:lnTo>
                    <a:pt x="0" y="705802"/>
                  </a:lnTo>
                  <a:lnTo>
                    <a:pt x="3475" y="753171"/>
                  </a:lnTo>
                  <a:lnTo>
                    <a:pt x="13572" y="798383"/>
                  </a:lnTo>
                  <a:lnTo>
                    <a:pt x="29794" y="840941"/>
                  </a:lnTo>
                  <a:lnTo>
                    <a:pt x="51645" y="880349"/>
                  </a:lnTo>
                  <a:lnTo>
                    <a:pt x="78629" y="916112"/>
                  </a:lnTo>
                  <a:lnTo>
                    <a:pt x="110250" y="947734"/>
                  </a:lnTo>
                  <a:lnTo>
                    <a:pt x="146013" y="974718"/>
                  </a:lnTo>
                  <a:lnTo>
                    <a:pt x="185421" y="996569"/>
                  </a:lnTo>
                  <a:lnTo>
                    <a:pt x="227979" y="1012790"/>
                  </a:lnTo>
                  <a:lnTo>
                    <a:pt x="273191" y="1022887"/>
                  </a:lnTo>
                  <a:lnTo>
                    <a:pt x="320560" y="1026363"/>
                  </a:lnTo>
                  <a:lnTo>
                    <a:pt x="1002131" y="1026363"/>
                  </a:lnTo>
                </a:path>
              </a:pathLst>
            </a:custGeom>
            <a:ln w="12699">
              <a:solidFill>
                <a:srgbClr val="FFFFFF"/>
              </a:solidFill>
            </a:ln>
          </p:spPr>
          <p:txBody>
            <a:bodyPr wrap="square" lIns="0" tIns="0" rIns="0" bIns="0" rtlCol="0"/>
            <a:lstStyle/>
            <a:p>
              <a:endParaRPr lang="en-GB"/>
            </a:p>
          </p:txBody>
        </p:sp>
        <p:sp>
          <p:nvSpPr>
            <p:cNvPr id="9" name="object 5">
              <a:extLst>
                <a:ext uri="{FF2B5EF4-FFF2-40B4-BE49-F238E27FC236}">
                  <a16:creationId xmlns:a16="http://schemas.microsoft.com/office/drawing/2014/main" id="{3DCD93E9-983A-4566-A1FE-015B9FB9ADF2}"/>
                </a:ext>
              </a:extLst>
            </p:cNvPr>
            <p:cNvSpPr/>
            <p:nvPr/>
          </p:nvSpPr>
          <p:spPr>
            <a:xfrm>
              <a:off x="10455296" y="2876565"/>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0" name="object 6">
              <a:extLst>
                <a:ext uri="{FF2B5EF4-FFF2-40B4-BE49-F238E27FC236}">
                  <a16:creationId xmlns:a16="http://schemas.microsoft.com/office/drawing/2014/main" id="{6714E2CF-9EAC-49F4-A8BC-59FA96D7FAFE}"/>
                </a:ext>
              </a:extLst>
            </p:cNvPr>
            <p:cNvSpPr/>
            <p:nvPr/>
          </p:nvSpPr>
          <p:spPr>
            <a:xfrm>
              <a:off x="9895988" y="287656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1" name="object 7">
              <a:extLst>
                <a:ext uri="{FF2B5EF4-FFF2-40B4-BE49-F238E27FC236}">
                  <a16:creationId xmlns:a16="http://schemas.microsoft.com/office/drawing/2014/main" id="{ABD6FFCC-BA1F-4DAC-A654-BB8E675C381D}"/>
                </a:ext>
              </a:extLst>
            </p:cNvPr>
            <p:cNvSpPr/>
            <p:nvPr/>
          </p:nvSpPr>
          <p:spPr>
            <a:xfrm>
              <a:off x="10455296"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2" name="object 8">
              <a:extLst>
                <a:ext uri="{FF2B5EF4-FFF2-40B4-BE49-F238E27FC236}">
                  <a16:creationId xmlns:a16="http://schemas.microsoft.com/office/drawing/2014/main" id="{20AD5368-6E5D-4C92-8A8B-ED4BB49E0118}"/>
                </a:ext>
              </a:extLst>
            </p:cNvPr>
            <p:cNvSpPr/>
            <p:nvPr/>
          </p:nvSpPr>
          <p:spPr>
            <a:xfrm>
              <a:off x="9895988"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3" name="object 9">
              <a:extLst>
                <a:ext uri="{FF2B5EF4-FFF2-40B4-BE49-F238E27FC236}">
                  <a16:creationId xmlns:a16="http://schemas.microsoft.com/office/drawing/2014/main" id="{96B7E4E8-0EA9-4F92-BB00-048B4E4A0F51}"/>
                </a:ext>
              </a:extLst>
            </p:cNvPr>
            <p:cNvSpPr/>
            <p:nvPr/>
          </p:nvSpPr>
          <p:spPr>
            <a:xfrm>
              <a:off x="10082809" y="2497835"/>
              <a:ext cx="186055" cy="572135"/>
            </a:xfrm>
            <a:custGeom>
              <a:avLst/>
              <a:gdLst/>
              <a:ahLst/>
              <a:cxnLst/>
              <a:rect l="l" t="t" r="r" b="b"/>
              <a:pathLst>
                <a:path w="186054" h="572135">
                  <a:moveTo>
                    <a:pt x="0" y="478205"/>
                  </a:moveTo>
                  <a:lnTo>
                    <a:pt x="92837" y="572109"/>
                  </a:lnTo>
                  <a:lnTo>
                    <a:pt x="185661" y="478205"/>
                  </a:lnTo>
                  <a:lnTo>
                    <a:pt x="185661" y="0"/>
                  </a:lnTo>
                  <a:lnTo>
                    <a:pt x="0" y="0"/>
                  </a:lnTo>
                  <a:lnTo>
                    <a:pt x="0" y="478205"/>
                  </a:lnTo>
                  <a:close/>
                </a:path>
              </a:pathLst>
            </a:custGeom>
            <a:ln w="12700">
              <a:solidFill>
                <a:srgbClr val="FFFFFF"/>
              </a:solidFill>
            </a:ln>
          </p:spPr>
          <p:txBody>
            <a:bodyPr wrap="square" lIns="0" tIns="0" rIns="0" bIns="0" rtlCol="0"/>
            <a:lstStyle/>
            <a:p>
              <a:endParaRPr lang="en-GB"/>
            </a:p>
          </p:txBody>
        </p:sp>
        <p:sp>
          <p:nvSpPr>
            <p:cNvPr id="14" name="object 10">
              <a:extLst>
                <a:ext uri="{FF2B5EF4-FFF2-40B4-BE49-F238E27FC236}">
                  <a16:creationId xmlns:a16="http://schemas.microsoft.com/office/drawing/2014/main" id="{124C6DE6-AAA3-4640-8A13-DCA867C8D7EA}"/>
                </a:ext>
              </a:extLst>
            </p:cNvPr>
            <p:cNvSpPr/>
            <p:nvPr/>
          </p:nvSpPr>
          <p:spPr>
            <a:xfrm>
              <a:off x="9895988" y="273938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lang="en-GB"/>
            </a:p>
          </p:txBody>
        </p:sp>
        <p:sp>
          <p:nvSpPr>
            <p:cNvPr id="15" name="object 11">
              <a:extLst>
                <a:ext uri="{FF2B5EF4-FFF2-40B4-BE49-F238E27FC236}">
                  <a16:creationId xmlns:a16="http://schemas.microsoft.com/office/drawing/2014/main" id="{FB3D5807-8AA4-4287-95B7-653ADC9FBD07}"/>
                </a:ext>
              </a:extLst>
            </p:cNvPr>
            <p:cNvSpPr/>
            <p:nvPr/>
          </p:nvSpPr>
          <p:spPr>
            <a:xfrm>
              <a:off x="9895988" y="249784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lang="en-GB"/>
            </a:p>
          </p:txBody>
        </p:sp>
        <p:sp>
          <p:nvSpPr>
            <p:cNvPr id="16" name="object 12">
              <a:extLst>
                <a:ext uri="{FF2B5EF4-FFF2-40B4-BE49-F238E27FC236}">
                  <a16:creationId xmlns:a16="http://schemas.microsoft.com/office/drawing/2014/main" id="{FFE661B1-128F-465F-93F4-754E198CD667}"/>
                </a:ext>
              </a:extLst>
            </p:cNvPr>
            <p:cNvSpPr/>
            <p:nvPr/>
          </p:nvSpPr>
          <p:spPr>
            <a:xfrm>
              <a:off x="10175637" y="2976041"/>
              <a:ext cx="206375" cy="208915"/>
            </a:xfrm>
            <a:custGeom>
              <a:avLst/>
              <a:gdLst/>
              <a:ahLst/>
              <a:cxnLst/>
              <a:rect l="l" t="t" r="r" b="b"/>
              <a:pathLst>
                <a:path w="206375" h="208914">
                  <a:moveTo>
                    <a:pt x="92836" y="0"/>
                  </a:moveTo>
                  <a:lnTo>
                    <a:pt x="206311" y="208902"/>
                  </a:lnTo>
                  <a:lnTo>
                    <a:pt x="0" y="93903"/>
                  </a:lnTo>
                </a:path>
              </a:pathLst>
            </a:custGeom>
            <a:ln w="12700">
              <a:solidFill>
                <a:srgbClr val="FFFFFF"/>
              </a:solidFill>
            </a:ln>
          </p:spPr>
          <p:txBody>
            <a:bodyPr wrap="square" lIns="0" tIns="0" rIns="0" bIns="0" rtlCol="0"/>
            <a:lstStyle/>
            <a:p>
              <a:endParaRPr lang="en-GB"/>
            </a:p>
          </p:txBody>
        </p:sp>
        <p:sp>
          <p:nvSpPr>
            <p:cNvPr id="17" name="object 13">
              <a:extLst>
                <a:ext uri="{FF2B5EF4-FFF2-40B4-BE49-F238E27FC236}">
                  <a16:creationId xmlns:a16="http://schemas.microsoft.com/office/drawing/2014/main" id="{2C5CD591-BEE5-44EF-A54B-6960CCFBC259}"/>
                </a:ext>
              </a:extLst>
            </p:cNvPr>
            <p:cNvSpPr/>
            <p:nvPr/>
          </p:nvSpPr>
          <p:spPr>
            <a:xfrm>
              <a:off x="9969334" y="2976041"/>
              <a:ext cx="206375" cy="208915"/>
            </a:xfrm>
            <a:custGeom>
              <a:avLst/>
              <a:gdLst/>
              <a:ahLst/>
              <a:cxnLst/>
              <a:rect l="l" t="t" r="r" b="b"/>
              <a:pathLst>
                <a:path w="206375" h="208914">
                  <a:moveTo>
                    <a:pt x="113474" y="0"/>
                  </a:moveTo>
                  <a:lnTo>
                    <a:pt x="0" y="208902"/>
                  </a:lnTo>
                  <a:lnTo>
                    <a:pt x="206311" y="93903"/>
                  </a:lnTo>
                </a:path>
              </a:pathLst>
            </a:custGeom>
            <a:ln w="12700">
              <a:solidFill>
                <a:srgbClr val="FFFFFF"/>
              </a:solidFill>
            </a:ln>
          </p:spPr>
          <p:txBody>
            <a:bodyPr wrap="square" lIns="0" tIns="0" rIns="0" bIns="0" rtlCol="0"/>
            <a:lstStyle/>
            <a:p>
              <a:endParaRPr lang="en-GB"/>
            </a:p>
          </p:txBody>
        </p:sp>
        <p:sp>
          <p:nvSpPr>
            <p:cNvPr id="18" name="object 14">
              <a:extLst>
                <a:ext uri="{FF2B5EF4-FFF2-40B4-BE49-F238E27FC236}">
                  <a16:creationId xmlns:a16="http://schemas.microsoft.com/office/drawing/2014/main" id="{132153A1-375F-49B2-8F40-AD618E142DE7}"/>
                </a:ext>
              </a:extLst>
            </p:cNvPr>
            <p:cNvSpPr/>
            <p:nvPr/>
          </p:nvSpPr>
          <p:spPr>
            <a:xfrm>
              <a:off x="9368576"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19" name="object 15">
              <a:extLst>
                <a:ext uri="{FF2B5EF4-FFF2-40B4-BE49-F238E27FC236}">
                  <a16:creationId xmlns:a16="http://schemas.microsoft.com/office/drawing/2014/main" id="{5FF7E150-C99B-4F15-87A0-416A4E9118BA}"/>
                </a:ext>
              </a:extLst>
            </p:cNvPr>
            <p:cNvSpPr/>
            <p:nvPr/>
          </p:nvSpPr>
          <p:spPr>
            <a:xfrm>
              <a:off x="9436233"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0" name="object 16">
              <a:extLst>
                <a:ext uri="{FF2B5EF4-FFF2-40B4-BE49-F238E27FC236}">
                  <a16:creationId xmlns:a16="http://schemas.microsoft.com/office/drawing/2014/main" id="{725AA0E3-C214-44FB-8A81-F294108C244D}"/>
                </a:ext>
              </a:extLst>
            </p:cNvPr>
            <p:cNvSpPr/>
            <p:nvPr/>
          </p:nvSpPr>
          <p:spPr>
            <a:xfrm>
              <a:off x="9300591"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lang="en-GB"/>
            </a:p>
          </p:txBody>
        </p:sp>
        <p:sp>
          <p:nvSpPr>
            <p:cNvPr id="21" name="object 17">
              <a:extLst>
                <a:ext uri="{FF2B5EF4-FFF2-40B4-BE49-F238E27FC236}">
                  <a16:creationId xmlns:a16="http://schemas.microsoft.com/office/drawing/2014/main" id="{9B0A557B-E305-446B-9CB3-59ACE92D75A0}"/>
                </a:ext>
              </a:extLst>
            </p:cNvPr>
            <p:cNvSpPr/>
            <p:nvPr/>
          </p:nvSpPr>
          <p:spPr>
            <a:xfrm>
              <a:off x="9296933"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lang="en-GB"/>
            </a:p>
          </p:txBody>
        </p:sp>
        <p:sp>
          <p:nvSpPr>
            <p:cNvPr id="22" name="object 18">
              <a:extLst>
                <a:ext uri="{FF2B5EF4-FFF2-40B4-BE49-F238E27FC236}">
                  <a16:creationId xmlns:a16="http://schemas.microsoft.com/office/drawing/2014/main" id="{F5F941D0-7CFA-4FEF-8C91-0F79C87309A6}"/>
                </a:ext>
              </a:extLst>
            </p:cNvPr>
            <p:cNvSpPr/>
            <p:nvPr/>
          </p:nvSpPr>
          <p:spPr>
            <a:xfrm>
              <a:off x="8750870" y="4142517"/>
              <a:ext cx="635000" cy="67945"/>
            </a:xfrm>
            <a:custGeom>
              <a:avLst/>
              <a:gdLst/>
              <a:ahLst/>
              <a:cxnLst/>
              <a:rect l="l" t="t" r="r" b="b"/>
              <a:pathLst>
                <a:path w="635000" h="67945">
                  <a:moveTo>
                    <a:pt x="635000" y="0"/>
                  </a:moveTo>
                  <a:lnTo>
                    <a:pt x="625983" y="67665"/>
                  </a:lnTo>
                  <a:lnTo>
                    <a:pt x="0" y="67195"/>
                  </a:lnTo>
                </a:path>
              </a:pathLst>
            </a:custGeom>
            <a:ln w="12700">
              <a:solidFill>
                <a:srgbClr val="FFFFFF"/>
              </a:solidFill>
            </a:ln>
          </p:spPr>
          <p:txBody>
            <a:bodyPr wrap="square" lIns="0" tIns="0" rIns="0" bIns="0" rtlCol="0"/>
            <a:lstStyle/>
            <a:p>
              <a:endParaRPr lang="en-GB"/>
            </a:p>
          </p:txBody>
        </p:sp>
        <p:sp>
          <p:nvSpPr>
            <p:cNvPr id="23" name="object 19">
              <a:extLst>
                <a:ext uri="{FF2B5EF4-FFF2-40B4-BE49-F238E27FC236}">
                  <a16:creationId xmlns:a16="http://schemas.microsoft.com/office/drawing/2014/main" id="{CFDBC934-1A63-4619-858E-34228C283615}"/>
                </a:ext>
              </a:extLst>
            </p:cNvPr>
            <p:cNvSpPr/>
            <p:nvPr/>
          </p:nvSpPr>
          <p:spPr>
            <a:xfrm>
              <a:off x="9418938" y="4142517"/>
              <a:ext cx="264795" cy="67945"/>
            </a:xfrm>
            <a:custGeom>
              <a:avLst/>
              <a:gdLst/>
              <a:ahLst/>
              <a:cxnLst/>
              <a:rect l="l" t="t" r="r" b="b"/>
              <a:pathLst>
                <a:path w="264795" h="67945">
                  <a:moveTo>
                    <a:pt x="0" y="0"/>
                  </a:moveTo>
                  <a:lnTo>
                    <a:pt x="9017" y="67665"/>
                  </a:lnTo>
                  <a:lnTo>
                    <a:pt x="255549" y="67665"/>
                  </a:lnTo>
                  <a:lnTo>
                    <a:pt x="264566" y="0"/>
                  </a:lnTo>
                </a:path>
              </a:pathLst>
            </a:custGeom>
            <a:ln w="12700">
              <a:solidFill>
                <a:srgbClr val="FFFFFF"/>
              </a:solidFill>
            </a:ln>
          </p:spPr>
          <p:txBody>
            <a:bodyPr wrap="square" lIns="0" tIns="0" rIns="0" bIns="0" rtlCol="0"/>
            <a:lstStyle/>
            <a:p>
              <a:endParaRPr lang="en-GB"/>
            </a:p>
          </p:txBody>
        </p:sp>
        <p:sp>
          <p:nvSpPr>
            <p:cNvPr id="24" name="object 20">
              <a:extLst>
                <a:ext uri="{FF2B5EF4-FFF2-40B4-BE49-F238E27FC236}">
                  <a16:creationId xmlns:a16="http://schemas.microsoft.com/office/drawing/2014/main" id="{C941AF7C-64CF-44E2-ABE5-BA885D35EFFA}"/>
                </a:ext>
              </a:extLst>
            </p:cNvPr>
            <p:cNvSpPr/>
            <p:nvPr/>
          </p:nvSpPr>
          <p:spPr>
            <a:xfrm>
              <a:off x="9981885"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5" name="object 21">
              <a:extLst>
                <a:ext uri="{FF2B5EF4-FFF2-40B4-BE49-F238E27FC236}">
                  <a16:creationId xmlns:a16="http://schemas.microsoft.com/office/drawing/2014/main" id="{497B6DC1-0FEB-45D7-A8A9-CA058ABE3E32}"/>
                </a:ext>
              </a:extLst>
            </p:cNvPr>
            <p:cNvSpPr/>
            <p:nvPr/>
          </p:nvSpPr>
          <p:spPr>
            <a:xfrm>
              <a:off x="10049540"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6" name="object 22">
              <a:extLst>
                <a:ext uri="{FF2B5EF4-FFF2-40B4-BE49-F238E27FC236}">
                  <a16:creationId xmlns:a16="http://schemas.microsoft.com/office/drawing/2014/main" id="{20A1BE81-F80B-4D00-A171-79AD011CECAE}"/>
                </a:ext>
              </a:extLst>
            </p:cNvPr>
            <p:cNvSpPr/>
            <p:nvPr/>
          </p:nvSpPr>
          <p:spPr>
            <a:xfrm>
              <a:off x="9913899"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lang="en-GB"/>
            </a:p>
          </p:txBody>
        </p:sp>
        <p:sp>
          <p:nvSpPr>
            <p:cNvPr id="27" name="object 23">
              <a:extLst>
                <a:ext uri="{FF2B5EF4-FFF2-40B4-BE49-F238E27FC236}">
                  <a16:creationId xmlns:a16="http://schemas.microsoft.com/office/drawing/2014/main" id="{5D18CE4E-0A71-4C31-ABA1-B5E790E9A73C}"/>
                </a:ext>
              </a:extLst>
            </p:cNvPr>
            <p:cNvSpPr/>
            <p:nvPr/>
          </p:nvSpPr>
          <p:spPr>
            <a:xfrm>
              <a:off x="9910239"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lang="en-GB"/>
            </a:p>
          </p:txBody>
        </p:sp>
        <p:sp>
          <p:nvSpPr>
            <p:cNvPr id="28" name="object 24">
              <a:extLst>
                <a:ext uri="{FF2B5EF4-FFF2-40B4-BE49-F238E27FC236}">
                  <a16:creationId xmlns:a16="http://schemas.microsoft.com/office/drawing/2014/main" id="{9A15E237-1084-44FC-9D92-402A61ECE696}"/>
                </a:ext>
              </a:extLst>
            </p:cNvPr>
            <p:cNvSpPr/>
            <p:nvPr/>
          </p:nvSpPr>
          <p:spPr>
            <a:xfrm>
              <a:off x="9657154"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lang="en-GB"/>
            </a:p>
          </p:txBody>
        </p:sp>
        <p:sp>
          <p:nvSpPr>
            <p:cNvPr id="29" name="object 25">
              <a:extLst>
                <a:ext uri="{FF2B5EF4-FFF2-40B4-BE49-F238E27FC236}">
                  <a16:creationId xmlns:a16="http://schemas.microsoft.com/office/drawing/2014/main" id="{B35BA5F0-8D4E-4FC2-86FB-622D2209D8AB}"/>
                </a:ext>
              </a:extLst>
            </p:cNvPr>
            <p:cNvSpPr/>
            <p:nvPr/>
          </p:nvSpPr>
          <p:spPr>
            <a:xfrm>
              <a:off x="9742923"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lang="en-GB"/>
            </a:p>
          </p:txBody>
        </p:sp>
        <p:sp>
          <p:nvSpPr>
            <p:cNvPr id="30" name="object 26">
              <a:extLst>
                <a:ext uri="{FF2B5EF4-FFF2-40B4-BE49-F238E27FC236}">
                  <a16:creationId xmlns:a16="http://schemas.microsoft.com/office/drawing/2014/main" id="{974F5797-C292-464C-A429-F5B7E0BE608D}"/>
                </a:ext>
              </a:extLst>
            </p:cNvPr>
            <p:cNvSpPr/>
            <p:nvPr/>
          </p:nvSpPr>
          <p:spPr>
            <a:xfrm>
              <a:off x="9570963" y="3993163"/>
              <a:ext cx="258445" cy="0"/>
            </a:xfrm>
            <a:custGeom>
              <a:avLst/>
              <a:gdLst/>
              <a:ahLst/>
              <a:cxnLst/>
              <a:rect l="l" t="t" r="r" b="b"/>
              <a:pathLst>
                <a:path w="258445">
                  <a:moveTo>
                    <a:pt x="258152" y="0"/>
                  </a:moveTo>
                  <a:lnTo>
                    <a:pt x="0" y="0"/>
                  </a:lnTo>
                </a:path>
              </a:pathLst>
            </a:custGeom>
            <a:ln w="12700">
              <a:solidFill>
                <a:srgbClr val="FFFFFF"/>
              </a:solidFill>
            </a:ln>
          </p:spPr>
          <p:txBody>
            <a:bodyPr wrap="square" lIns="0" tIns="0" rIns="0" bIns="0" rtlCol="0"/>
            <a:lstStyle/>
            <a:p>
              <a:endParaRPr lang="en-GB"/>
            </a:p>
          </p:txBody>
        </p:sp>
        <p:sp>
          <p:nvSpPr>
            <p:cNvPr id="31" name="object 27">
              <a:extLst>
                <a:ext uri="{FF2B5EF4-FFF2-40B4-BE49-F238E27FC236}">
                  <a16:creationId xmlns:a16="http://schemas.microsoft.com/office/drawing/2014/main" id="{DC70662A-E9F2-45DF-B868-DDD34A5F5193}"/>
                </a:ext>
              </a:extLst>
            </p:cNvPr>
            <p:cNvSpPr/>
            <p:nvPr/>
          </p:nvSpPr>
          <p:spPr>
            <a:xfrm>
              <a:off x="9566329" y="4078931"/>
              <a:ext cx="267970" cy="0"/>
            </a:xfrm>
            <a:custGeom>
              <a:avLst/>
              <a:gdLst/>
              <a:ahLst/>
              <a:cxnLst/>
              <a:rect l="l" t="t" r="r" b="b"/>
              <a:pathLst>
                <a:path w="267970">
                  <a:moveTo>
                    <a:pt x="267423" y="0"/>
                  </a:moveTo>
                  <a:lnTo>
                    <a:pt x="0" y="0"/>
                  </a:lnTo>
                </a:path>
              </a:pathLst>
            </a:custGeom>
            <a:ln w="12700">
              <a:solidFill>
                <a:srgbClr val="FFFFFF"/>
              </a:solidFill>
            </a:ln>
          </p:spPr>
          <p:txBody>
            <a:bodyPr wrap="square" lIns="0" tIns="0" rIns="0" bIns="0" rtlCol="0"/>
            <a:lstStyle/>
            <a:p>
              <a:endParaRPr lang="en-GB"/>
            </a:p>
          </p:txBody>
        </p:sp>
        <p:sp>
          <p:nvSpPr>
            <p:cNvPr id="32" name="object 28">
              <a:extLst>
                <a:ext uri="{FF2B5EF4-FFF2-40B4-BE49-F238E27FC236}">
                  <a16:creationId xmlns:a16="http://schemas.microsoft.com/office/drawing/2014/main" id="{D1C680E3-E36C-4AAD-A320-011F8B65F13B}"/>
                </a:ext>
              </a:extLst>
            </p:cNvPr>
            <p:cNvSpPr/>
            <p:nvPr/>
          </p:nvSpPr>
          <p:spPr>
            <a:xfrm>
              <a:off x="9716572" y="4142517"/>
              <a:ext cx="283210" cy="67945"/>
            </a:xfrm>
            <a:custGeom>
              <a:avLst/>
              <a:gdLst/>
              <a:ahLst/>
              <a:cxnLst/>
              <a:rect l="l" t="t" r="r" b="b"/>
              <a:pathLst>
                <a:path w="283209" h="67945">
                  <a:moveTo>
                    <a:pt x="0" y="0"/>
                  </a:moveTo>
                  <a:lnTo>
                    <a:pt x="9017" y="67665"/>
                  </a:lnTo>
                  <a:lnTo>
                    <a:pt x="273583" y="67665"/>
                  </a:lnTo>
                  <a:lnTo>
                    <a:pt x="282600" y="0"/>
                  </a:lnTo>
                </a:path>
              </a:pathLst>
            </a:custGeom>
            <a:ln w="12699">
              <a:solidFill>
                <a:srgbClr val="FFFFFF"/>
              </a:solidFill>
            </a:ln>
          </p:spPr>
          <p:txBody>
            <a:bodyPr wrap="square" lIns="0" tIns="0" rIns="0" bIns="0" rtlCol="0"/>
            <a:lstStyle/>
            <a:p>
              <a:endParaRPr lang="en-GB"/>
            </a:p>
          </p:txBody>
        </p:sp>
        <p:sp>
          <p:nvSpPr>
            <p:cNvPr id="33" name="object 29">
              <a:extLst>
                <a:ext uri="{FF2B5EF4-FFF2-40B4-BE49-F238E27FC236}">
                  <a16:creationId xmlns:a16="http://schemas.microsoft.com/office/drawing/2014/main" id="{CC15A819-BBB7-4241-9661-15E6794D9C1C}"/>
                </a:ext>
              </a:extLst>
            </p:cNvPr>
            <p:cNvSpPr/>
            <p:nvPr/>
          </p:nvSpPr>
          <p:spPr>
            <a:xfrm>
              <a:off x="10032245" y="4142517"/>
              <a:ext cx="1027430" cy="67945"/>
            </a:xfrm>
            <a:custGeom>
              <a:avLst/>
              <a:gdLst/>
              <a:ahLst/>
              <a:cxnLst/>
              <a:rect l="l" t="t" r="r" b="b"/>
              <a:pathLst>
                <a:path w="1027429" h="67945">
                  <a:moveTo>
                    <a:pt x="0" y="0"/>
                  </a:moveTo>
                  <a:lnTo>
                    <a:pt x="9017" y="67576"/>
                  </a:lnTo>
                  <a:lnTo>
                    <a:pt x="1027404" y="67589"/>
                  </a:lnTo>
                </a:path>
              </a:pathLst>
            </a:custGeom>
            <a:ln w="12700">
              <a:solidFill>
                <a:srgbClr val="FFFFFF"/>
              </a:solidFill>
            </a:ln>
          </p:spPr>
          <p:txBody>
            <a:bodyPr wrap="square" lIns="0" tIns="0" rIns="0" bIns="0" rtlCol="0"/>
            <a:lstStyle/>
            <a:p>
              <a:endParaRPr lang="en-GB"/>
            </a:p>
          </p:txBody>
        </p:sp>
        <p:sp>
          <p:nvSpPr>
            <p:cNvPr id="34" name="object 30">
              <a:extLst>
                <a:ext uri="{FF2B5EF4-FFF2-40B4-BE49-F238E27FC236}">
                  <a16:creationId xmlns:a16="http://schemas.microsoft.com/office/drawing/2014/main" id="{137D904C-49AF-4B5E-A29F-A1C0A6CE5BF9}"/>
                </a:ext>
              </a:extLst>
            </p:cNvPr>
            <p:cNvSpPr/>
            <p:nvPr/>
          </p:nvSpPr>
          <p:spPr>
            <a:xfrm>
              <a:off x="9901569" y="3968197"/>
              <a:ext cx="228295" cy="18067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35" name="object 31">
              <a:extLst>
                <a:ext uri="{FF2B5EF4-FFF2-40B4-BE49-F238E27FC236}">
                  <a16:creationId xmlns:a16="http://schemas.microsoft.com/office/drawing/2014/main" id="{FDE73B07-6373-4C1C-BC30-F5FFCB46FBF3}"/>
                </a:ext>
              </a:extLst>
            </p:cNvPr>
            <p:cNvSpPr/>
            <p:nvPr/>
          </p:nvSpPr>
          <p:spPr>
            <a:xfrm>
              <a:off x="9563941" y="3929576"/>
              <a:ext cx="272415" cy="213360"/>
            </a:xfrm>
            <a:custGeom>
              <a:avLst/>
              <a:gdLst/>
              <a:ahLst/>
              <a:cxnLst/>
              <a:rect l="l" t="t" r="r" b="b"/>
              <a:pathLst>
                <a:path w="272415" h="213360">
                  <a:moveTo>
                    <a:pt x="253987" y="212940"/>
                  </a:moveTo>
                  <a:lnTo>
                    <a:pt x="18211" y="212940"/>
                  </a:lnTo>
                  <a:lnTo>
                    <a:pt x="10872" y="211406"/>
                  </a:lnTo>
                  <a:lnTo>
                    <a:pt x="4972" y="207248"/>
                  </a:lnTo>
                  <a:lnTo>
                    <a:pt x="1138" y="201132"/>
                  </a:lnTo>
                  <a:lnTo>
                    <a:pt x="0" y="193725"/>
                  </a:lnTo>
                  <a:lnTo>
                    <a:pt x="9474" y="17259"/>
                  </a:lnTo>
                  <a:lnTo>
                    <a:pt x="9994" y="7581"/>
                  </a:lnTo>
                  <a:lnTo>
                    <a:pt x="17995" y="0"/>
                  </a:lnTo>
                  <a:lnTo>
                    <a:pt x="27686" y="0"/>
                  </a:lnTo>
                  <a:lnTo>
                    <a:pt x="244513" y="0"/>
                  </a:lnTo>
                  <a:lnTo>
                    <a:pt x="254203" y="0"/>
                  </a:lnTo>
                  <a:lnTo>
                    <a:pt x="262204" y="7581"/>
                  </a:lnTo>
                  <a:lnTo>
                    <a:pt x="262712" y="17259"/>
                  </a:lnTo>
                  <a:lnTo>
                    <a:pt x="272199" y="193725"/>
                  </a:lnTo>
                  <a:lnTo>
                    <a:pt x="271059" y="201132"/>
                  </a:lnTo>
                  <a:lnTo>
                    <a:pt x="267222" y="207248"/>
                  </a:lnTo>
                  <a:lnTo>
                    <a:pt x="261320" y="211406"/>
                  </a:lnTo>
                  <a:lnTo>
                    <a:pt x="253987" y="212940"/>
                  </a:lnTo>
                  <a:close/>
                </a:path>
              </a:pathLst>
            </a:custGeom>
            <a:ln w="12700">
              <a:solidFill>
                <a:srgbClr val="FFFFFF"/>
              </a:solidFill>
            </a:ln>
          </p:spPr>
          <p:txBody>
            <a:bodyPr wrap="square" lIns="0" tIns="0" rIns="0" bIns="0" rtlCol="0"/>
            <a:lstStyle/>
            <a:p>
              <a:endParaRPr lang="en-GB"/>
            </a:p>
          </p:txBody>
        </p:sp>
        <p:sp>
          <p:nvSpPr>
            <p:cNvPr id="36" name="object 32">
              <a:extLst>
                <a:ext uri="{FF2B5EF4-FFF2-40B4-BE49-F238E27FC236}">
                  <a16:creationId xmlns:a16="http://schemas.microsoft.com/office/drawing/2014/main" id="{E41D6883-6CB0-467B-B216-A441BADEB5C3}"/>
                </a:ext>
              </a:extLst>
            </p:cNvPr>
            <p:cNvSpPr/>
            <p:nvPr/>
          </p:nvSpPr>
          <p:spPr>
            <a:xfrm>
              <a:off x="9288260" y="3968197"/>
              <a:ext cx="228295" cy="18067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37" name="object 33">
              <a:extLst>
                <a:ext uri="{FF2B5EF4-FFF2-40B4-BE49-F238E27FC236}">
                  <a16:creationId xmlns:a16="http://schemas.microsoft.com/office/drawing/2014/main" id="{45C4D9AB-1C14-4F81-A166-9C4B49E15D4C}"/>
                </a:ext>
              </a:extLst>
            </p:cNvPr>
            <p:cNvSpPr/>
            <p:nvPr/>
          </p:nvSpPr>
          <p:spPr>
            <a:xfrm>
              <a:off x="9387410" y="3184947"/>
              <a:ext cx="582295" cy="0"/>
            </a:xfrm>
            <a:custGeom>
              <a:avLst/>
              <a:gdLst/>
              <a:ahLst/>
              <a:cxnLst/>
              <a:rect l="l" t="t" r="r" b="b"/>
              <a:pathLst>
                <a:path w="582295">
                  <a:moveTo>
                    <a:pt x="581926" y="0"/>
                  </a:moveTo>
                  <a:lnTo>
                    <a:pt x="0" y="0"/>
                  </a:lnTo>
                </a:path>
              </a:pathLst>
            </a:custGeom>
            <a:ln w="12700">
              <a:solidFill>
                <a:srgbClr val="FFFFFF"/>
              </a:solidFill>
            </a:ln>
          </p:spPr>
          <p:txBody>
            <a:bodyPr wrap="square" lIns="0" tIns="0" rIns="0" bIns="0" rtlCol="0"/>
            <a:lstStyle/>
            <a:p>
              <a:endParaRPr lang="en-GB"/>
            </a:p>
          </p:txBody>
        </p:sp>
        <p:sp>
          <p:nvSpPr>
            <p:cNvPr id="38" name="object 34">
              <a:extLst>
                <a:ext uri="{FF2B5EF4-FFF2-40B4-BE49-F238E27FC236}">
                  <a16:creationId xmlns:a16="http://schemas.microsoft.com/office/drawing/2014/main" id="{85A24B30-3B87-4696-A081-48F99B051FE2}"/>
                </a:ext>
              </a:extLst>
            </p:cNvPr>
            <p:cNvSpPr/>
            <p:nvPr/>
          </p:nvSpPr>
          <p:spPr>
            <a:xfrm>
              <a:off x="10381949" y="3184947"/>
              <a:ext cx="1804670" cy="0"/>
            </a:xfrm>
            <a:custGeom>
              <a:avLst/>
              <a:gdLst/>
              <a:ahLst/>
              <a:cxnLst/>
              <a:rect l="l" t="t" r="r" b="b"/>
              <a:pathLst>
                <a:path w="1804670">
                  <a:moveTo>
                    <a:pt x="0" y="0"/>
                  </a:moveTo>
                  <a:lnTo>
                    <a:pt x="1804056" y="0"/>
                  </a:lnTo>
                </a:path>
              </a:pathLst>
            </a:custGeom>
            <a:ln w="12700">
              <a:solidFill>
                <a:srgbClr val="FFFFFF"/>
              </a:solidFill>
            </a:ln>
          </p:spPr>
          <p:txBody>
            <a:bodyPr wrap="square" lIns="0" tIns="0" rIns="0" bIns="0" rtlCol="0"/>
            <a:lstStyle/>
            <a:p>
              <a:endParaRPr lang="en-GB"/>
            </a:p>
          </p:txBody>
        </p:sp>
        <p:sp>
          <p:nvSpPr>
            <p:cNvPr id="39" name="object 35">
              <a:extLst>
                <a:ext uri="{FF2B5EF4-FFF2-40B4-BE49-F238E27FC236}">
                  <a16:creationId xmlns:a16="http://schemas.microsoft.com/office/drawing/2014/main" id="{055DA30B-8623-4F6C-8514-3DE77A65FC53}"/>
                </a:ext>
              </a:extLst>
            </p:cNvPr>
            <p:cNvSpPr/>
            <p:nvPr/>
          </p:nvSpPr>
          <p:spPr>
            <a:xfrm>
              <a:off x="8954610" y="2747487"/>
              <a:ext cx="623570" cy="74295"/>
            </a:xfrm>
            <a:custGeom>
              <a:avLst/>
              <a:gdLst/>
              <a:ahLst/>
              <a:cxnLst/>
              <a:rect l="l" t="t" r="r" b="b"/>
              <a:pathLst>
                <a:path w="623570" h="74294">
                  <a:moveTo>
                    <a:pt x="365556" y="0"/>
                  </a:moveTo>
                  <a:lnTo>
                    <a:pt x="256997" y="0"/>
                  </a:lnTo>
                  <a:lnTo>
                    <a:pt x="0" y="74091"/>
                  </a:lnTo>
                  <a:lnTo>
                    <a:pt x="245465" y="74091"/>
                  </a:lnTo>
                  <a:lnTo>
                    <a:pt x="623011" y="74091"/>
                  </a:lnTo>
                  <a:lnTo>
                    <a:pt x="365556" y="0"/>
                  </a:lnTo>
                  <a:close/>
                </a:path>
              </a:pathLst>
            </a:custGeom>
            <a:ln w="12700">
              <a:solidFill>
                <a:srgbClr val="FFFFFF"/>
              </a:solidFill>
            </a:ln>
          </p:spPr>
          <p:txBody>
            <a:bodyPr wrap="square" lIns="0" tIns="0" rIns="0" bIns="0" rtlCol="0"/>
            <a:lstStyle/>
            <a:p>
              <a:endParaRPr lang="en-GB"/>
            </a:p>
          </p:txBody>
        </p:sp>
        <p:sp>
          <p:nvSpPr>
            <p:cNvPr id="40" name="object 36">
              <a:extLst>
                <a:ext uri="{FF2B5EF4-FFF2-40B4-BE49-F238E27FC236}">
                  <a16:creationId xmlns:a16="http://schemas.microsoft.com/office/drawing/2014/main" id="{DA000B61-0F2D-4FAF-B879-F0ADD0477806}"/>
                </a:ext>
              </a:extLst>
            </p:cNvPr>
            <p:cNvSpPr/>
            <p:nvPr/>
          </p:nvSpPr>
          <p:spPr>
            <a:xfrm>
              <a:off x="9091414" y="2567998"/>
              <a:ext cx="349885" cy="69850"/>
            </a:xfrm>
            <a:custGeom>
              <a:avLst/>
              <a:gdLst/>
              <a:ahLst/>
              <a:cxnLst/>
              <a:rect l="l" t="t" r="r" b="b"/>
              <a:pathLst>
                <a:path w="349884" h="69850">
                  <a:moveTo>
                    <a:pt x="201307" y="0"/>
                  </a:moveTo>
                  <a:lnTo>
                    <a:pt x="147510" y="0"/>
                  </a:lnTo>
                  <a:lnTo>
                    <a:pt x="0" y="69659"/>
                  </a:lnTo>
                  <a:lnTo>
                    <a:pt x="349326" y="69659"/>
                  </a:lnTo>
                  <a:lnTo>
                    <a:pt x="201307" y="0"/>
                  </a:lnTo>
                  <a:close/>
                </a:path>
              </a:pathLst>
            </a:custGeom>
            <a:ln w="12700">
              <a:solidFill>
                <a:srgbClr val="FFFFFF"/>
              </a:solidFill>
            </a:ln>
          </p:spPr>
          <p:txBody>
            <a:bodyPr wrap="square" lIns="0" tIns="0" rIns="0" bIns="0" rtlCol="0"/>
            <a:lstStyle/>
            <a:p>
              <a:endParaRPr lang="en-GB"/>
            </a:p>
          </p:txBody>
        </p:sp>
        <p:sp>
          <p:nvSpPr>
            <p:cNvPr id="41" name="object 37">
              <a:extLst>
                <a:ext uri="{FF2B5EF4-FFF2-40B4-BE49-F238E27FC236}">
                  <a16:creationId xmlns:a16="http://schemas.microsoft.com/office/drawing/2014/main" id="{FA235CB8-6DF5-4D50-8CD5-D00645D9A568}"/>
                </a:ext>
              </a:extLst>
            </p:cNvPr>
            <p:cNvSpPr/>
            <p:nvPr/>
          </p:nvSpPr>
          <p:spPr>
            <a:xfrm>
              <a:off x="9156090" y="2392807"/>
              <a:ext cx="220345" cy="791845"/>
            </a:xfrm>
            <a:custGeom>
              <a:avLst/>
              <a:gdLst/>
              <a:ahLst/>
              <a:cxnLst/>
              <a:rect l="l" t="t" r="r" b="b"/>
              <a:pathLst>
                <a:path w="220345" h="791844">
                  <a:moveTo>
                    <a:pt x="50380" y="427723"/>
                  </a:moveTo>
                  <a:lnTo>
                    <a:pt x="220065" y="791464"/>
                  </a:lnTo>
                  <a:lnTo>
                    <a:pt x="109639" y="0"/>
                  </a:lnTo>
                  <a:lnTo>
                    <a:pt x="0" y="791464"/>
                  </a:lnTo>
                  <a:lnTo>
                    <a:pt x="169468" y="428777"/>
                  </a:lnTo>
                </a:path>
              </a:pathLst>
            </a:custGeom>
            <a:ln w="12699">
              <a:solidFill>
                <a:srgbClr val="FFFFFF"/>
              </a:solidFill>
            </a:ln>
          </p:spPr>
          <p:txBody>
            <a:bodyPr wrap="square" lIns="0" tIns="0" rIns="0" bIns="0" rtlCol="0"/>
            <a:lstStyle/>
            <a:p>
              <a:endParaRPr lang="en-GB"/>
            </a:p>
          </p:txBody>
        </p:sp>
        <p:sp>
          <p:nvSpPr>
            <p:cNvPr id="42" name="object 38">
              <a:extLst>
                <a:ext uri="{FF2B5EF4-FFF2-40B4-BE49-F238E27FC236}">
                  <a16:creationId xmlns:a16="http://schemas.microsoft.com/office/drawing/2014/main" id="{7301351E-1271-4018-912F-3C2B463D2C56}"/>
                </a:ext>
              </a:extLst>
            </p:cNvPr>
            <p:cNvSpPr/>
            <p:nvPr/>
          </p:nvSpPr>
          <p:spPr>
            <a:xfrm>
              <a:off x="10625856" y="4209251"/>
              <a:ext cx="1013460" cy="977900"/>
            </a:xfrm>
            <a:custGeom>
              <a:avLst/>
              <a:gdLst/>
              <a:ahLst/>
              <a:cxnLst/>
              <a:rect l="l" t="t" r="r" b="b"/>
              <a:pathLst>
                <a:path w="1013459" h="977900">
                  <a:moveTo>
                    <a:pt x="0" y="977328"/>
                  </a:moveTo>
                  <a:lnTo>
                    <a:pt x="524687" y="977328"/>
                  </a:lnTo>
                  <a:lnTo>
                    <a:pt x="571748" y="975091"/>
                  </a:lnTo>
                  <a:lnTo>
                    <a:pt x="617543" y="968517"/>
                  </a:lnTo>
                  <a:lnTo>
                    <a:pt x="661867" y="957810"/>
                  </a:lnTo>
                  <a:lnTo>
                    <a:pt x="704517" y="943175"/>
                  </a:lnTo>
                  <a:lnTo>
                    <a:pt x="745287" y="924817"/>
                  </a:lnTo>
                  <a:lnTo>
                    <a:pt x="783972" y="902941"/>
                  </a:lnTo>
                  <a:lnTo>
                    <a:pt x="820367" y="877751"/>
                  </a:lnTo>
                  <a:lnTo>
                    <a:pt x="854268" y="849453"/>
                  </a:lnTo>
                  <a:lnTo>
                    <a:pt x="885470" y="818251"/>
                  </a:lnTo>
                  <a:lnTo>
                    <a:pt x="913768" y="784350"/>
                  </a:lnTo>
                  <a:lnTo>
                    <a:pt x="938958" y="747954"/>
                  </a:lnTo>
                  <a:lnTo>
                    <a:pt x="960834" y="709269"/>
                  </a:lnTo>
                  <a:lnTo>
                    <a:pt x="979192" y="668500"/>
                  </a:lnTo>
                  <a:lnTo>
                    <a:pt x="993827" y="625850"/>
                  </a:lnTo>
                  <a:lnTo>
                    <a:pt x="1004534" y="581526"/>
                  </a:lnTo>
                  <a:lnTo>
                    <a:pt x="1011108" y="535731"/>
                  </a:lnTo>
                  <a:lnTo>
                    <a:pt x="1013345" y="488670"/>
                  </a:lnTo>
                  <a:lnTo>
                    <a:pt x="1011108" y="441607"/>
                  </a:lnTo>
                  <a:lnTo>
                    <a:pt x="1004534" y="395811"/>
                  </a:lnTo>
                  <a:lnTo>
                    <a:pt x="993827" y="351484"/>
                  </a:lnTo>
                  <a:lnTo>
                    <a:pt x="979192" y="308833"/>
                  </a:lnTo>
                  <a:lnTo>
                    <a:pt x="960834" y="268063"/>
                  </a:lnTo>
                  <a:lnTo>
                    <a:pt x="938958" y="229377"/>
                  </a:lnTo>
                  <a:lnTo>
                    <a:pt x="913768" y="192980"/>
                  </a:lnTo>
                  <a:lnTo>
                    <a:pt x="885470" y="159078"/>
                  </a:lnTo>
                  <a:lnTo>
                    <a:pt x="854268" y="127876"/>
                  </a:lnTo>
                  <a:lnTo>
                    <a:pt x="820367" y="99577"/>
                  </a:lnTo>
                  <a:lnTo>
                    <a:pt x="783972" y="74387"/>
                  </a:lnTo>
                  <a:lnTo>
                    <a:pt x="745287" y="52511"/>
                  </a:lnTo>
                  <a:lnTo>
                    <a:pt x="704517" y="34153"/>
                  </a:lnTo>
                  <a:lnTo>
                    <a:pt x="661867" y="19518"/>
                  </a:lnTo>
                  <a:lnTo>
                    <a:pt x="617543" y="8811"/>
                  </a:lnTo>
                  <a:lnTo>
                    <a:pt x="571748" y="2236"/>
                  </a:lnTo>
                  <a:lnTo>
                    <a:pt x="524687" y="0"/>
                  </a:lnTo>
                  <a:lnTo>
                    <a:pt x="445071" y="0"/>
                  </a:lnTo>
                </a:path>
              </a:pathLst>
            </a:custGeom>
            <a:ln w="12700">
              <a:solidFill>
                <a:srgbClr val="FFFFFF"/>
              </a:solidFill>
            </a:ln>
          </p:spPr>
          <p:txBody>
            <a:bodyPr wrap="square" lIns="0" tIns="0" rIns="0" bIns="0" rtlCol="0"/>
            <a:lstStyle/>
            <a:p>
              <a:endParaRPr lang="en-GB"/>
            </a:p>
          </p:txBody>
        </p:sp>
        <p:sp>
          <p:nvSpPr>
            <p:cNvPr id="43" name="object 39">
              <a:extLst>
                <a:ext uri="{FF2B5EF4-FFF2-40B4-BE49-F238E27FC236}">
                  <a16:creationId xmlns:a16="http://schemas.microsoft.com/office/drawing/2014/main" id="{CD145F23-8ABB-49C8-BF6B-4AE03109C659}"/>
                </a:ext>
              </a:extLst>
            </p:cNvPr>
            <p:cNvSpPr/>
            <p:nvPr/>
          </p:nvSpPr>
          <p:spPr>
            <a:xfrm>
              <a:off x="7809947"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4" name="object 40">
              <a:extLst>
                <a:ext uri="{FF2B5EF4-FFF2-40B4-BE49-F238E27FC236}">
                  <a16:creationId xmlns:a16="http://schemas.microsoft.com/office/drawing/2014/main" id="{D9C1771D-3922-4BA9-B64E-18C791C29E51}"/>
                </a:ext>
              </a:extLst>
            </p:cNvPr>
            <p:cNvSpPr/>
            <p:nvPr/>
          </p:nvSpPr>
          <p:spPr>
            <a:xfrm>
              <a:off x="784530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5" name="object 41">
              <a:extLst>
                <a:ext uri="{FF2B5EF4-FFF2-40B4-BE49-F238E27FC236}">
                  <a16:creationId xmlns:a16="http://schemas.microsoft.com/office/drawing/2014/main" id="{E6136546-9ADD-4DAD-904E-D4C19416A2B9}"/>
                </a:ext>
              </a:extLst>
            </p:cNvPr>
            <p:cNvSpPr/>
            <p:nvPr/>
          </p:nvSpPr>
          <p:spPr>
            <a:xfrm>
              <a:off x="8748591"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6" name="object 42">
              <a:extLst>
                <a:ext uri="{FF2B5EF4-FFF2-40B4-BE49-F238E27FC236}">
                  <a16:creationId xmlns:a16="http://schemas.microsoft.com/office/drawing/2014/main" id="{D9162FB3-0A3E-4242-8536-DFFB71876E08}"/>
                </a:ext>
              </a:extLst>
            </p:cNvPr>
            <p:cNvSpPr/>
            <p:nvPr/>
          </p:nvSpPr>
          <p:spPr>
            <a:xfrm>
              <a:off x="838737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7" name="object 43">
              <a:extLst>
                <a:ext uri="{FF2B5EF4-FFF2-40B4-BE49-F238E27FC236}">
                  <a16:creationId xmlns:a16="http://schemas.microsoft.com/office/drawing/2014/main" id="{7377D067-8D73-46EB-8C5C-D033A01D7D44}"/>
                </a:ext>
              </a:extLst>
            </p:cNvPr>
            <p:cNvSpPr/>
            <p:nvPr/>
          </p:nvSpPr>
          <p:spPr>
            <a:xfrm>
              <a:off x="8352018"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8" name="object 44">
              <a:extLst>
                <a:ext uri="{FF2B5EF4-FFF2-40B4-BE49-F238E27FC236}">
                  <a16:creationId xmlns:a16="http://schemas.microsoft.com/office/drawing/2014/main" id="{B8617064-676D-40D4-B739-04399C5D004D}"/>
                </a:ext>
              </a:extLst>
            </p:cNvPr>
            <p:cNvSpPr/>
            <p:nvPr/>
          </p:nvSpPr>
          <p:spPr>
            <a:xfrm>
              <a:off x="8713230"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9" name="object 45">
              <a:extLst>
                <a:ext uri="{FF2B5EF4-FFF2-40B4-BE49-F238E27FC236}">
                  <a16:creationId xmlns:a16="http://schemas.microsoft.com/office/drawing/2014/main" id="{73AF3FD1-FEA7-4DE4-A598-C28E8A1EB982}"/>
                </a:ext>
              </a:extLst>
            </p:cNvPr>
            <p:cNvSpPr/>
            <p:nvPr/>
          </p:nvSpPr>
          <p:spPr>
            <a:xfrm>
              <a:off x="9627395" y="4896181"/>
              <a:ext cx="59690" cy="54610"/>
            </a:xfrm>
            <a:custGeom>
              <a:avLst/>
              <a:gdLst/>
              <a:ahLst/>
              <a:cxnLst/>
              <a:rect l="l" t="t" r="r" b="b"/>
              <a:pathLst>
                <a:path w="59690" h="54610">
                  <a:moveTo>
                    <a:pt x="59220" y="0"/>
                  </a:moveTo>
                  <a:lnTo>
                    <a:pt x="0" y="54609"/>
                  </a:lnTo>
                </a:path>
              </a:pathLst>
            </a:custGeom>
            <a:ln w="12699">
              <a:solidFill>
                <a:srgbClr val="FFFFFF"/>
              </a:solidFill>
            </a:ln>
          </p:spPr>
          <p:txBody>
            <a:bodyPr wrap="square" lIns="0" tIns="0" rIns="0" bIns="0" rtlCol="0"/>
            <a:lstStyle/>
            <a:p>
              <a:endParaRPr lang="en-GB"/>
            </a:p>
          </p:txBody>
        </p:sp>
        <p:sp>
          <p:nvSpPr>
            <p:cNvPr id="50" name="object 46">
              <a:extLst>
                <a:ext uri="{FF2B5EF4-FFF2-40B4-BE49-F238E27FC236}">
                  <a16:creationId xmlns:a16="http://schemas.microsoft.com/office/drawing/2014/main" id="{C6ABA2DE-AE29-42F7-94A4-A3589B0C4268}"/>
                </a:ext>
              </a:extLst>
            </p:cNvPr>
            <p:cNvSpPr/>
            <p:nvPr/>
          </p:nvSpPr>
          <p:spPr>
            <a:xfrm>
              <a:off x="9898667" y="4956500"/>
              <a:ext cx="40005" cy="34290"/>
            </a:xfrm>
            <a:custGeom>
              <a:avLst/>
              <a:gdLst/>
              <a:ahLst/>
              <a:cxnLst/>
              <a:rect l="l" t="t" r="r" b="b"/>
              <a:pathLst>
                <a:path w="40004" h="34289">
                  <a:moveTo>
                    <a:pt x="39865" y="0"/>
                  </a:moveTo>
                  <a:lnTo>
                    <a:pt x="0" y="34036"/>
                  </a:lnTo>
                </a:path>
              </a:pathLst>
            </a:custGeom>
            <a:ln w="12700">
              <a:solidFill>
                <a:srgbClr val="FFFFFF"/>
              </a:solidFill>
            </a:ln>
          </p:spPr>
          <p:txBody>
            <a:bodyPr wrap="square" lIns="0" tIns="0" rIns="0" bIns="0" rtlCol="0"/>
            <a:lstStyle/>
            <a:p>
              <a:endParaRPr lang="en-GB"/>
            </a:p>
          </p:txBody>
        </p:sp>
        <p:sp>
          <p:nvSpPr>
            <p:cNvPr id="51" name="object 47">
              <a:extLst>
                <a:ext uri="{FF2B5EF4-FFF2-40B4-BE49-F238E27FC236}">
                  <a16:creationId xmlns:a16="http://schemas.microsoft.com/office/drawing/2014/main" id="{9E8C4BDD-AF3E-4BA0-8896-25D907989DF0}"/>
                </a:ext>
              </a:extLst>
            </p:cNvPr>
            <p:cNvSpPr/>
            <p:nvPr/>
          </p:nvSpPr>
          <p:spPr>
            <a:xfrm>
              <a:off x="9523036" y="4645991"/>
              <a:ext cx="240665" cy="365125"/>
            </a:xfrm>
            <a:custGeom>
              <a:avLst/>
              <a:gdLst/>
              <a:ahLst/>
              <a:cxnLst/>
              <a:rect l="l" t="t" r="r" b="b"/>
              <a:pathLst>
                <a:path w="240665" h="365125">
                  <a:moveTo>
                    <a:pt x="153975" y="0"/>
                  </a:moveTo>
                  <a:lnTo>
                    <a:pt x="208468" y="60241"/>
                  </a:lnTo>
                  <a:lnTo>
                    <a:pt x="234871" y="102601"/>
                  </a:lnTo>
                  <a:lnTo>
                    <a:pt x="240601" y="147130"/>
                  </a:lnTo>
                  <a:lnTo>
                    <a:pt x="233071" y="213880"/>
                  </a:lnTo>
                  <a:lnTo>
                    <a:pt x="204659" y="285046"/>
                  </a:lnTo>
                  <a:lnTo>
                    <a:pt x="157346" y="331704"/>
                  </a:lnTo>
                  <a:lnTo>
                    <a:pt x="112954" y="357227"/>
                  </a:lnTo>
                  <a:lnTo>
                    <a:pt x="93308" y="364985"/>
                  </a:lnTo>
                  <a:lnTo>
                    <a:pt x="36125" y="334526"/>
                  </a:lnTo>
                  <a:lnTo>
                    <a:pt x="7802" y="310056"/>
                  </a:lnTo>
                  <a:lnTo>
                    <a:pt x="0" y="278687"/>
                  </a:lnTo>
                  <a:lnTo>
                    <a:pt x="4382" y="227533"/>
                  </a:lnTo>
                  <a:lnTo>
                    <a:pt x="18988" y="181926"/>
                  </a:lnTo>
                  <a:lnTo>
                    <a:pt x="47520" y="135429"/>
                  </a:lnTo>
                  <a:lnTo>
                    <a:pt x="82632" y="91016"/>
                  </a:lnTo>
                  <a:lnTo>
                    <a:pt x="116976" y="51657"/>
                  </a:lnTo>
                  <a:lnTo>
                    <a:pt x="143206" y="20328"/>
                  </a:lnTo>
                  <a:lnTo>
                    <a:pt x="153975" y="0"/>
                  </a:lnTo>
                  <a:close/>
                </a:path>
              </a:pathLst>
            </a:custGeom>
            <a:ln w="12700">
              <a:solidFill>
                <a:srgbClr val="FFFFFF"/>
              </a:solidFill>
            </a:ln>
          </p:spPr>
          <p:txBody>
            <a:bodyPr wrap="square" lIns="0" tIns="0" rIns="0" bIns="0" rtlCol="0"/>
            <a:lstStyle/>
            <a:p>
              <a:endParaRPr lang="en-GB"/>
            </a:p>
          </p:txBody>
        </p:sp>
        <p:sp>
          <p:nvSpPr>
            <p:cNvPr id="52" name="object 48">
              <a:extLst>
                <a:ext uri="{FF2B5EF4-FFF2-40B4-BE49-F238E27FC236}">
                  <a16:creationId xmlns:a16="http://schemas.microsoft.com/office/drawing/2014/main" id="{64E702A6-1578-4501-9B20-8AC7DEAD8F5F}"/>
                </a:ext>
              </a:extLst>
            </p:cNvPr>
            <p:cNvSpPr/>
            <p:nvPr/>
          </p:nvSpPr>
          <p:spPr>
            <a:xfrm>
              <a:off x="9616343" y="4849474"/>
              <a:ext cx="29845" cy="337185"/>
            </a:xfrm>
            <a:custGeom>
              <a:avLst/>
              <a:gdLst/>
              <a:ahLst/>
              <a:cxnLst/>
              <a:rect l="l" t="t" r="r" b="b"/>
              <a:pathLst>
                <a:path w="29845" h="337185">
                  <a:moveTo>
                    <a:pt x="0" y="337045"/>
                  </a:moveTo>
                  <a:lnTo>
                    <a:pt x="0" y="161505"/>
                  </a:lnTo>
                  <a:lnTo>
                    <a:pt x="29641" y="0"/>
                  </a:lnTo>
                </a:path>
              </a:pathLst>
            </a:custGeom>
            <a:ln w="12700">
              <a:solidFill>
                <a:srgbClr val="FFFFFF"/>
              </a:solidFill>
            </a:ln>
          </p:spPr>
          <p:txBody>
            <a:bodyPr wrap="square" lIns="0" tIns="0" rIns="0" bIns="0" rtlCol="0"/>
            <a:lstStyle/>
            <a:p>
              <a:endParaRPr lang="en-GB"/>
            </a:p>
          </p:txBody>
        </p:sp>
        <p:sp>
          <p:nvSpPr>
            <p:cNvPr id="53" name="object 49">
              <a:extLst>
                <a:ext uri="{FF2B5EF4-FFF2-40B4-BE49-F238E27FC236}">
                  <a16:creationId xmlns:a16="http://schemas.microsoft.com/office/drawing/2014/main" id="{7D799879-5066-4E61-B411-FEF00E42AAE8}"/>
                </a:ext>
              </a:extLst>
            </p:cNvPr>
            <p:cNvSpPr/>
            <p:nvPr/>
          </p:nvSpPr>
          <p:spPr>
            <a:xfrm>
              <a:off x="9836790" y="4785657"/>
              <a:ext cx="136525" cy="274320"/>
            </a:xfrm>
            <a:custGeom>
              <a:avLst/>
              <a:gdLst/>
              <a:ahLst/>
              <a:cxnLst/>
              <a:rect l="l" t="t" r="r" b="b"/>
              <a:pathLst>
                <a:path w="136525" h="274320">
                  <a:moveTo>
                    <a:pt x="49680" y="274269"/>
                  </a:moveTo>
                  <a:lnTo>
                    <a:pt x="99834" y="246607"/>
                  </a:lnTo>
                  <a:lnTo>
                    <a:pt x="125537" y="224664"/>
                  </a:lnTo>
                  <a:lnTo>
                    <a:pt x="134877" y="196989"/>
                  </a:lnTo>
                  <a:lnTo>
                    <a:pt x="135939" y="152133"/>
                  </a:lnTo>
                  <a:lnTo>
                    <a:pt x="130376" y="98932"/>
                  </a:lnTo>
                  <a:lnTo>
                    <a:pt x="117657" y="54859"/>
                  </a:lnTo>
                  <a:lnTo>
                    <a:pt x="102567" y="21390"/>
                  </a:lnTo>
                  <a:lnTo>
                    <a:pt x="89889" y="0"/>
                  </a:lnTo>
                  <a:lnTo>
                    <a:pt x="68153" y="34334"/>
                  </a:lnTo>
                  <a:lnTo>
                    <a:pt x="53879" y="56411"/>
                  </a:lnTo>
                  <a:lnTo>
                    <a:pt x="40741" y="75800"/>
                  </a:lnTo>
                  <a:lnTo>
                    <a:pt x="22413" y="102069"/>
                  </a:lnTo>
                  <a:lnTo>
                    <a:pt x="3951" y="140963"/>
                  </a:lnTo>
                  <a:lnTo>
                    <a:pt x="0" y="185073"/>
                  </a:lnTo>
                  <a:lnTo>
                    <a:pt x="14071" y="230732"/>
                  </a:lnTo>
                  <a:lnTo>
                    <a:pt x="49680" y="274269"/>
                  </a:lnTo>
                  <a:close/>
                </a:path>
              </a:pathLst>
            </a:custGeom>
            <a:ln w="12700">
              <a:solidFill>
                <a:srgbClr val="FFFFFF"/>
              </a:solidFill>
            </a:ln>
          </p:spPr>
          <p:txBody>
            <a:bodyPr wrap="square" lIns="0" tIns="0" rIns="0" bIns="0" rtlCol="0"/>
            <a:lstStyle/>
            <a:p>
              <a:endParaRPr lang="en-GB"/>
            </a:p>
          </p:txBody>
        </p:sp>
        <p:sp>
          <p:nvSpPr>
            <p:cNvPr id="54" name="object 50">
              <a:extLst>
                <a:ext uri="{FF2B5EF4-FFF2-40B4-BE49-F238E27FC236}">
                  <a16:creationId xmlns:a16="http://schemas.microsoft.com/office/drawing/2014/main" id="{9EB8373B-8B84-404A-9F93-4244B551CE40}"/>
                </a:ext>
              </a:extLst>
            </p:cNvPr>
            <p:cNvSpPr/>
            <p:nvPr/>
          </p:nvSpPr>
          <p:spPr>
            <a:xfrm>
              <a:off x="9886472" y="4932061"/>
              <a:ext cx="22860" cy="254635"/>
            </a:xfrm>
            <a:custGeom>
              <a:avLst/>
              <a:gdLst/>
              <a:ahLst/>
              <a:cxnLst/>
              <a:rect l="l" t="t" r="r" b="b"/>
              <a:pathLst>
                <a:path w="22859" h="254635">
                  <a:moveTo>
                    <a:pt x="22478" y="0"/>
                  </a:moveTo>
                  <a:lnTo>
                    <a:pt x="0" y="127863"/>
                  </a:lnTo>
                  <a:lnTo>
                    <a:pt x="0" y="254457"/>
                  </a:lnTo>
                </a:path>
              </a:pathLst>
            </a:custGeom>
            <a:ln w="12700">
              <a:solidFill>
                <a:srgbClr val="FFFFFF"/>
              </a:solidFill>
            </a:ln>
          </p:spPr>
          <p:txBody>
            <a:bodyPr wrap="square" lIns="0" tIns="0" rIns="0" bIns="0" rtlCol="0"/>
            <a:lstStyle/>
            <a:p>
              <a:endParaRPr lang="en-GB"/>
            </a:p>
          </p:txBody>
        </p:sp>
        <p:sp>
          <p:nvSpPr>
            <p:cNvPr id="55" name="object 51">
              <a:extLst>
                <a:ext uri="{FF2B5EF4-FFF2-40B4-BE49-F238E27FC236}">
                  <a16:creationId xmlns:a16="http://schemas.microsoft.com/office/drawing/2014/main" id="{9F4592A5-8E28-41E8-91CF-A755F0141F16}"/>
                </a:ext>
              </a:extLst>
            </p:cNvPr>
            <p:cNvSpPr/>
            <p:nvPr/>
          </p:nvSpPr>
          <p:spPr>
            <a:xfrm>
              <a:off x="8599909" y="4631048"/>
              <a:ext cx="251998" cy="23371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6" name="object 52">
              <a:extLst>
                <a:ext uri="{FF2B5EF4-FFF2-40B4-BE49-F238E27FC236}">
                  <a16:creationId xmlns:a16="http://schemas.microsoft.com/office/drawing/2014/main" id="{1850EE88-B70A-4267-AE51-EB5616DC5CC6}"/>
                </a:ext>
              </a:extLst>
            </p:cNvPr>
            <p:cNvSpPr/>
            <p:nvPr/>
          </p:nvSpPr>
          <p:spPr>
            <a:xfrm>
              <a:off x="8238697" y="4631048"/>
              <a:ext cx="251999" cy="233710"/>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7" name="object 53">
              <a:extLst>
                <a:ext uri="{FF2B5EF4-FFF2-40B4-BE49-F238E27FC236}">
                  <a16:creationId xmlns:a16="http://schemas.microsoft.com/office/drawing/2014/main" id="{09D850AD-44AD-4B48-97B6-97013B05A752}"/>
                </a:ext>
              </a:extLst>
            </p:cNvPr>
            <p:cNvSpPr/>
            <p:nvPr/>
          </p:nvSpPr>
          <p:spPr>
            <a:xfrm>
              <a:off x="7696627" y="4631048"/>
              <a:ext cx="176850" cy="192167"/>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8" name="object 54">
              <a:extLst>
                <a:ext uri="{FF2B5EF4-FFF2-40B4-BE49-F238E27FC236}">
                  <a16:creationId xmlns:a16="http://schemas.microsoft.com/office/drawing/2014/main" id="{F2C8CCD5-C5F8-4952-9EB3-C297FEC91164}"/>
                </a:ext>
              </a:extLst>
            </p:cNvPr>
            <p:cNvSpPr/>
            <p:nvPr/>
          </p:nvSpPr>
          <p:spPr>
            <a:xfrm>
              <a:off x="7227167" y="5140090"/>
              <a:ext cx="1863089" cy="47625"/>
            </a:xfrm>
            <a:custGeom>
              <a:avLst/>
              <a:gdLst/>
              <a:ahLst/>
              <a:cxnLst/>
              <a:rect l="l" t="t" r="r" b="b"/>
              <a:pathLst>
                <a:path w="1863090" h="47625">
                  <a:moveTo>
                    <a:pt x="1862823" y="12534"/>
                  </a:moveTo>
                  <a:lnTo>
                    <a:pt x="1851239" y="23826"/>
                  </a:lnTo>
                  <a:lnTo>
                    <a:pt x="1839599" y="35059"/>
                  </a:lnTo>
                  <a:lnTo>
                    <a:pt x="1825452" y="43676"/>
                  </a:lnTo>
                  <a:lnTo>
                    <a:pt x="1806346" y="47117"/>
                  </a:lnTo>
                  <a:lnTo>
                    <a:pt x="1779547" y="39754"/>
                  </a:lnTo>
                  <a:lnTo>
                    <a:pt x="1761210" y="23558"/>
                  </a:lnTo>
                  <a:lnTo>
                    <a:pt x="1742874" y="7362"/>
                  </a:lnTo>
                  <a:lnTo>
                    <a:pt x="1716074" y="0"/>
                  </a:lnTo>
                  <a:lnTo>
                    <a:pt x="1689275" y="7362"/>
                  </a:lnTo>
                  <a:lnTo>
                    <a:pt x="1670937" y="23558"/>
                  </a:lnTo>
                  <a:lnTo>
                    <a:pt x="1652597" y="39754"/>
                  </a:lnTo>
                  <a:lnTo>
                    <a:pt x="1625790" y="47117"/>
                  </a:lnTo>
                  <a:lnTo>
                    <a:pt x="1598991" y="39754"/>
                  </a:lnTo>
                  <a:lnTo>
                    <a:pt x="1580654" y="23558"/>
                  </a:lnTo>
                  <a:lnTo>
                    <a:pt x="1562318" y="7362"/>
                  </a:lnTo>
                  <a:lnTo>
                    <a:pt x="1535518" y="0"/>
                  </a:lnTo>
                  <a:lnTo>
                    <a:pt x="1508711" y="7362"/>
                  </a:lnTo>
                  <a:lnTo>
                    <a:pt x="1490370" y="23558"/>
                  </a:lnTo>
                  <a:lnTo>
                    <a:pt x="1472028" y="39754"/>
                  </a:lnTo>
                  <a:lnTo>
                    <a:pt x="1445221" y="47117"/>
                  </a:lnTo>
                  <a:lnTo>
                    <a:pt x="1418415" y="39754"/>
                  </a:lnTo>
                  <a:lnTo>
                    <a:pt x="1400074" y="23558"/>
                  </a:lnTo>
                  <a:lnTo>
                    <a:pt x="1381737" y="7362"/>
                  </a:lnTo>
                  <a:lnTo>
                    <a:pt x="1354937" y="0"/>
                  </a:lnTo>
                  <a:lnTo>
                    <a:pt x="1328130" y="7362"/>
                  </a:lnTo>
                  <a:lnTo>
                    <a:pt x="1309787" y="23558"/>
                  </a:lnTo>
                  <a:lnTo>
                    <a:pt x="1291442" y="39754"/>
                  </a:lnTo>
                  <a:lnTo>
                    <a:pt x="1264627" y="47117"/>
                  </a:lnTo>
                  <a:lnTo>
                    <a:pt x="1237813" y="39754"/>
                  </a:lnTo>
                  <a:lnTo>
                    <a:pt x="1219468" y="23558"/>
                  </a:lnTo>
                  <a:lnTo>
                    <a:pt x="1201125" y="7362"/>
                  </a:lnTo>
                  <a:lnTo>
                    <a:pt x="1174318" y="0"/>
                  </a:lnTo>
                  <a:lnTo>
                    <a:pt x="1147503" y="7362"/>
                  </a:lnTo>
                  <a:lnTo>
                    <a:pt x="1129158" y="23558"/>
                  </a:lnTo>
                  <a:lnTo>
                    <a:pt x="1110815" y="39754"/>
                  </a:lnTo>
                  <a:lnTo>
                    <a:pt x="1084008" y="47117"/>
                  </a:lnTo>
                  <a:lnTo>
                    <a:pt x="1057194" y="39754"/>
                  </a:lnTo>
                  <a:lnTo>
                    <a:pt x="1038848" y="23558"/>
                  </a:lnTo>
                  <a:lnTo>
                    <a:pt x="1020505" y="7362"/>
                  </a:lnTo>
                  <a:lnTo>
                    <a:pt x="993698" y="0"/>
                  </a:lnTo>
                  <a:lnTo>
                    <a:pt x="966884" y="7362"/>
                  </a:lnTo>
                  <a:lnTo>
                    <a:pt x="948537" y="23558"/>
                  </a:lnTo>
                  <a:lnTo>
                    <a:pt x="930190" y="39754"/>
                  </a:lnTo>
                  <a:lnTo>
                    <a:pt x="903376" y="47117"/>
                  </a:lnTo>
                  <a:lnTo>
                    <a:pt x="876561" y="39754"/>
                  </a:lnTo>
                  <a:lnTo>
                    <a:pt x="858215" y="23558"/>
                  </a:lnTo>
                  <a:lnTo>
                    <a:pt x="839868" y="7362"/>
                  </a:lnTo>
                  <a:lnTo>
                    <a:pt x="813053" y="0"/>
                  </a:lnTo>
                  <a:lnTo>
                    <a:pt x="786239" y="7362"/>
                  </a:lnTo>
                  <a:lnTo>
                    <a:pt x="767892" y="23558"/>
                  </a:lnTo>
                  <a:lnTo>
                    <a:pt x="749546" y="39754"/>
                  </a:lnTo>
                  <a:lnTo>
                    <a:pt x="722731" y="47117"/>
                  </a:lnTo>
                  <a:lnTo>
                    <a:pt x="695917" y="39754"/>
                  </a:lnTo>
                  <a:lnTo>
                    <a:pt x="677570" y="23558"/>
                  </a:lnTo>
                  <a:lnTo>
                    <a:pt x="659223" y="7362"/>
                  </a:lnTo>
                  <a:lnTo>
                    <a:pt x="632409" y="0"/>
                  </a:lnTo>
                  <a:lnTo>
                    <a:pt x="605602" y="7362"/>
                  </a:lnTo>
                  <a:lnTo>
                    <a:pt x="587259" y="23558"/>
                  </a:lnTo>
                  <a:lnTo>
                    <a:pt x="568913" y="39754"/>
                  </a:lnTo>
                  <a:lnTo>
                    <a:pt x="542099" y="47117"/>
                  </a:lnTo>
                  <a:lnTo>
                    <a:pt x="515292" y="39754"/>
                  </a:lnTo>
                  <a:lnTo>
                    <a:pt x="496950" y="23558"/>
                  </a:lnTo>
                  <a:lnTo>
                    <a:pt x="478609" y="7362"/>
                  </a:lnTo>
                  <a:lnTo>
                    <a:pt x="451802" y="0"/>
                  </a:lnTo>
                  <a:lnTo>
                    <a:pt x="424988" y="7362"/>
                  </a:lnTo>
                  <a:lnTo>
                    <a:pt x="406641" y="23558"/>
                  </a:lnTo>
                  <a:lnTo>
                    <a:pt x="388294" y="39754"/>
                  </a:lnTo>
                  <a:lnTo>
                    <a:pt x="361480" y="47117"/>
                  </a:lnTo>
                  <a:lnTo>
                    <a:pt x="334650" y="39754"/>
                  </a:lnTo>
                  <a:lnTo>
                    <a:pt x="316295" y="23558"/>
                  </a:lnTo>
                  <a:lnTo>
                    <a:pt x="297941" y="7362"/>
                  </a:lnTo>
                  <a:lnTo>
                    <a:pt x="271119" y="0"/>
                  </a:lnTo>
                  <a:lnTo>
                    <a:pt x="244304" y="7362"/>
                  </a:lnTo>
                  <a:lnTo>
                    <a:pt x="225956" y="23558"/>
                  </a:lnTo>
                  <a:lnTo>
                    <a:pt x="207606" y="39754"/>
                  </a:lnTo>
                  <a:lnTo>
                    <a:pt x="180784" y="47117"/>
                  </a:lnTo>
                  <a:lnTo>
                    <a:pt x="153947" y="39754"/>
                  </a:lnTo>
                  <a:lnTo>
                    <a:pt x="135586" y="23558"/>
                  </a:lnTo>
                  <a:lnTo>
                    <a:pt x="117228" y="7362"/>
                  </a:lnTo>
                  <a:lnTo>
                    <a:pt x="90398" y="0"/>
                  </a:lnTo>
                  <a:lnTo>
                    <a:pt x="63561" y="7362"/>
                  </a:lnTo>
                  <a:lnTo>
                    <a:pt x="45199" y="23558"/>
                  </a:lnTo>
                  <a:lnTo>
                    <a:pt x="26837" y="39754"/>
                  </a:lnTo>
                  <a:lnTo>
                    <a:pt x="0" y="47117"/>
                  </a:lnTo>
                </a:path>
              </a:pathLst>
            </a:custGeom>
            <a:ln w="12700">
              <a:solidFill>
                <a:srgbClr val="FFFFFF"/>
              </a:solidFill>
            </a:ln>
          </p:spPr>
          <p:txBody>
            <a:bodyPr wrap="square" lIns="0" tIns="0" rIns="0" bIns="0" rtlCol="0"/>
            <a:lstStyle/>
            <a:p>
              <a:endParaRPr lang="en-GB"/>
            </a:p>
          </p:txBody>
        </p:sp>
        <p:sp>
          <p:nvSpPr>
            <p:cNvPr id="59" name="object 55">
              <a:extLst>
                <a:ext uri="{FF2B5EF4-FFF2-40B4-BE49-F238E27FC236}">
                  <a16:creationId xmlns:a16="http://schemas.microsoft.com/office/drawing/2014/main" id="{86CE9AE7-8B79-4FAE-BF54-E23ECADCCFF3}"/>
                </a:ext>
              </a:extLst>
            </p:cNvPr>
            <p:cNvSpPr/>
            <p:nvPr/>
          </p:nvSpPr>
          <p:spPr>
            <a:xfrm>
              <a:off x="6804012" y="5284623"/>
              <a:ext cx="1905000" cy="47625"/>
            </a:xfrm>
            <a:custGeom>
              <a:avLst/>
              <a:gdLst/>
              <a:ahLst/>
              <a:cxnLst/>
              <a:rect l="l" t="t" r="r" b="b"/>
              <a:pathLst>
                <a:path w="1905000" h="47625">
                  <a:moveTo>
                    <a:pt x="0" y="19545"/>
                  </a:moveTo>
                  <a:lnTo>
                    <a:pt x="9497" y="29318"/>
                  </a:lnTo>
                  <a:lnTo>
                    <a:pt x="19858" y="38188"/>
                  </a:lnTo>
                  <a:lnTo>
                    <a:pt x="32545" y="44630"/>
                  </a:lnTo>
                  <a:lnTo>
                    <a:pt x="49022" y="47117"/>
                  </a:lnTo>
                  <a:lnTo>
                    <a:pt x="75859" y="39754"/>
                  </a:lnTo>
                  <a:lnTo>
                    <a:pt x="94221" y="23558"/>
                  </a:lnTo>
                  <a:lnTo>
                    <a:pt x="112583" y="7362"/>
                  </a:lnTo>
                  <a:lnTo>
                    <a:pt x="139420" y="0"/>
                  </a:lnTo>
                  <a:lnTo>
                    <a:pt x="166250" y="7362"/>
                  </a:lnTo>
                  <a:lnTo>
                    <a:pt x="184608" y="23558"/>
                  </a:lnTo>
                  <a:lnTo>
                    <a:pt x="202969" y="39754"/>
                  </a:lnTo>
                  <a:lnTo>
                    <a:pt x="229806" y="47117"/>
                  </a:lnTo>
                  <a:lnTo>
                    <a:pt x="256621" y="39754"/>
                  </a:lnTo>
                  <a:lnTo>
                    <a:pt x="274969" y="23558"/>
                  </a:lnTo>
                  <a:lnTo>
                    <a:pt x="293319" y="7362"/>
                  </a:lnTo>
                  <a:lnTo>
                    <a:pt x="320141" y="0"/>
                  </a:lnTo>
                  <a:lnTo>
                    <a:pt x="346963" y="7362"/>
                  </a:lnTo>
                  <a:lnTo>
                    <a:pt x="365317" y="23558"/>
                  </a:lnTo>
                  <a:lnTo>
                    <a:pt x="383672" y="39754"/>
                  </a:lnTo>
                  <a:lnTo>
                    <a:pt x="410502" y="47117"/>
                  </a:lnTo>
                  <a:lnTo>
                    <a:pt x="437316" y="39754"/>
                  </a:lnTo>
                  <a:lnTo>
                    <a:pt x="455663" y="23558"/>
                  </a:lnTo>
                  <a:lnTo>
                    <a:pt x="474010" y="7362"/>
                  </a:lnTo>
                  <a:lnTo>
                    <a:pt x="500824" y="0"/>
                  </a:lnTo>
                  <a:lnTo>
                    <a:pt x="527631" y="7362"/>
                  </a:lnTo>
                  <a:lnTo>
                    <a:pt x="545973" y="23558"/>
                  </a:lnTo>
                  <a:lnTo>
                    <a:pt x="564314" y="39754"/>
                  </a:lnTo>
                  <a:lnTo>
                    <a:pt x="591121" y="47117"/>
                  </a:lnTo>
                  <a:lnTo>
                    <a:pt x="617935" y="39754"/>
                  </a:lnTo>
                  <a:lnTo>
                    <a:pt x="636281" y="23558"/>
                  </a:lnTo>
                  <a:lnTo>
                    <a:pt x="654624" y="7362"/>
                  </a:lnTo>
                  <a:lnTo>
                    <a:pt x="681431" y="0"/>
                  </a:lnTo>
                  <a:lnTo>
                    <a:pt x="708245" y="7362"/>
                  </a:lnTo>
                  <a:lnTo>
                    <a:pt x="726592" y="23558"/>
                  </a:lnTo>
                  <a:lnTo>
                    <a:pt x="744939" y="39754"/>
                  </a:lnTo>
                  <a:lnTo>
                    <a:pt x="771753" y="47117"/>
                  </a:lnTo>
                  <a:lnTo>
                    <a:pt x="798568" y="39754"/>
                  </a:lnTo>
                  <a:lnTo>
                    <a:pt x="816914" y="23558"/>
                  </a:lnTo>
                  <a:lnTo>
                    <a:pt x="835261" y="7362"/>
                  </a:lnTo>
                  <a:lnTo>
                    <a:pt x="862076" y="0"/>
                  </a:lnTo>
                  <a:lnTo>
                    <a:pt x="888890" y="7362"/>
                  </a:lnTo>
                  <a:lnTo>
                    <a:pt x="907237" y="23558"/>
                  </a:lnTo>
                  <a:lnTo>
                    <a:pt x="925583" y="39754"/>
                  </a:lnTo>
                  <a:lnTo>
                    <a:pt x="952398" y="47117"/>
                  </a:lnTo>
                  <a:lnTo>
                    <a:pt x="979212" y="39754"/>
                  </a:lnTo>
                  <a:lnTo>
                    <a:pt x="997559" y="23558"/>
                  </a:lnTo>
                  <a:lnTo>
                    <a:pt x="1015906" y="7362"/>
                  </a:lnTo>
                  <a:lnTo>
                    <a:pt x="1042720" y="0"/>
                  </a:lnTo>
                  <a:lnTo>
                    <a:pt x="1069527" y="7362"/>
                  </a:lnTo>
                  <a:lnTo>
                    <a:pt x="1087870" y="23558"/>
                  </a:lnTo>
                  <a:lnTo>
                    <a:pt x="1106216" y="39754"/>
                  </a:lnTo>
                  <a:lnTo>
                    <a:pt x="1133030" y="47117"/>
                  </a:lnTo>
                  <a:lnTo>
                    <a:pt x="1159837" y="39754"/>
                  </a:lnTo>
                  <a:lnTo>
                    <a:pt x="1178179" y="23558"/>
                  </a:lnTo>
                  <a:lnTo>
                    <a:pt x="1196520" y="7362"/>
                  </a:lnTo>
                  <a:lnTo>
                    <a:pt x="1223327" y="0"/>
                  </a:lnTo>
                  <a:lnTo>
                    <a:pt x="1250141" y="7362"/>
                  </a:lnTo>
                  <a:lnTo>
                    <a:pt x="1268488" y="23558"/>
                  </a:lnTo>
                  <a:lnTo>
                    <a:pt x="1286835" y="39754"/>
                  </a:lnTo>
                  <a:lnTo>
                    <a:pt x="1313649" y="47117"/>
                  </a:lnTo>
                  <a:lnTo>
                    <a:pt x="1340457" y="39754"/>
                  </a:lnTo>
                  <a:lnTo>
                    <a:pt x="1358799" y="23558"/>
                  </a:lnTo>
                  <a:lnTo>
                    <a:pt x="1377145" y="7362"/>
                  </a:lnTo>
                  <a:lnTo>
                    <a:pt x="1403959" y="0"/>
                  </a:lnTo>
                  <a:lnTo>
                    <a:pt x="1430758" y="7362"/>
                  </a:lnTo>
                  <a:lnTo>
                    <a:pt x="1449095" y="23558"/>
                  </a:lnTo>
                  <a:lnTo>
                    <a:pt x="1467431" y="39754"/>
                  </a:lnTo>
                  <a:lnTo>
                    <a:pt x="1494231" y="47117"/>
                  </a:lnTo>
                  <a:lnTo>
                    <a:pt x="1521045" y="39754"/>
                  </a:lnTo>
                  <a:lnTo>
                    <a:pt x="1539390" y="23558"/>
                  </a:lnTo>
                  <a:lnTo>
                    <a:pt x="1557733" y="7362"/>
                  </a:lnTo>
                  <a:lnTo>
                    <a:pt x="1584540" y="0"/>
                  </a:lnTo>
                  <a:lnTo>
                    <a:pt x="1611340" y="7362"/>
                  </a:lnTo>
                  <a:lnTo>
                    <a:pt x="1629676" y="23558"/>
                  </a:lnTo>
                  <a:lnTo>
                    <a:pt x="1648013" y="39754"/>
                  </a:lnTo>
                  <a:lnTo>
                    <a:pt x="1674812" y="47117"/>
                  </a:lnTo>
                  <a:lnTo>
                    <a:pt x="1701619" y="39754"/>
                  </a:lnTo>
                  <a:lnTo>
                    <a:pt x="1719959" y="23558"/>
                  </a:lnTo>
                  <a:lnTo>
                    <a:pt x="1738297" y="7362"/>
                  </a:lnTo>
                  <a:lnTo>
                    <a:pt x="1765096" y="0"/>
                  </a:lnTo>
                  <a:lnTo>
                    <a:pt x="1791896" y="7362"/>
                  </a:lnTo>
                  <a:lnTo>
                    <a:pt x="1810232" y="23558"/>
                  </a:lnTo>
                  <a:lnTo>
                    <a:pt x="1828569" y="39754"/>
                  </a:lnTo>
                  <a:lnTo>
                    <a:pt x="1855368" y="47117"/>
                  </a:lnTo>
                  <a:lnTo>
                    <a:pt x="1871845" y="44630"/>
                  </a:lnTo>
                  <a:lnTo>
                    <a:pt x="1884532" y="38188"/>
                  </a:lnTo>
                  <a:lnTo>
                    <a:pt x="1894892" y="29318"/>
                  </a:lnTo>
                  <a:lnTo>
                    <a:pt x="1904390" y="19545"/>
                  </a:lnTo>
                </a:path>
              </a:pathLst>
            </a:custGeom>
            <a:ln w="12699">
              <a:solidFill>
                <a:srgbClr val="FFFFFF"/>
              </a:solidFill>
            </a:ln>
          </p:spPr>
          <p:txBody>
            <a:bodyPr wrap="square" lIns="0" tIns="0" rIns="0" bIns="0" rtlCol="0"/>
            <a:lstStyle/>
            <a:p>
              <a:endParaRPr lang="en-GB"/>
            </a:p>
          </p:txBody>
        </p:sp>
        <p:sp>
          <p:nvSpPr>
            <p:cNvPr id="60" name="object 56">
              <a:extLst>
                <a:ext uri="{FF2B5EF4-FFF2-40B4-BE49-F238E27FC236}">
                  <a16:creationId xmlns:a16="http://schemas.microsoft.com/office/drawing/2014/main" id="{2D07E5FB-A7B0-45CE-925F-292965EC15E6}"/>
                </a:ext>
              </a:extLst>
            </p:cNvPr>
            <p:cNvSpPr/>
            <p:nvPr/>
          </p:nvSpPr>
          <p:spPr>
            <a:xfrm>
              <a:off x="7805001" y="4742061"/>
              <a:ext cx="143625" cy="122697"/>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1" name="object 57">
              <a:extLst>
                <a:ext uri="{FF2B5EF4-FFF2-40B4-BE49-F238E27FC236}">
                  <a16:creationId xmlns:a16="http://schemas.microsoft.com/office/drawing/2014/main" id="{2BBAB628-F549-408E-9929-1D08502E8856}"/>
                </a:ext>
              </a:extLst>
            </p:cNvPr>
            <p:cNvSpPr/>
            <p:nvPr/>
          </p:nvSpPr>
          <p:spPr>
            <a:xfrm>
              <a:off x="9083234" y="4549584"/>
              <a:ext cx="80941" cy="80936"/>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2" name="object 58">
              <a:extLst>
                <a:ext uri="{FF2B5EF4-FFF2-40B4-BE49-F238E27FC236}">
                  <a16:creationId xmlns:a16="http://schemas.microsoft.com/office/drawing/2014/main" id="{DD5EA496-B660-48D0-94BD-02CB08A83F69}"/>
                </a:ext>
              </a:extLst>
            </p:cNvPr>
            <p:cNvSpPr/>
            <p:nvPr/>
          </p:nvSpPr>
          <p:spPr>
            <a:xfrm>
              <a:off x="9143306" y="4671776"/>
              <a:ext cx="15240" cy="514984"/>
            </a:xfrm>
            <a:custGeom>
              <a:avLst/>
              <a:gdLst/>
              <a:ahLst/>
              <a:cxnLst/>
              <a:rect l="l" t="t" r="r" b="b"/>
              <a:pathLst>
                <a:path w="15240" h="514985">
                  <a:moveTo>
                    <a:pt x="15074" y="514743"/>
                  </a:moveTo>
                  <a:lnTo>
                    <a:pt x="0" y="0"/>
                  </a:lnTo>
                </a:path>
              </a:pathLst>
            </a:custGeom>
            <a:ln w="12700">
              <a:solidFill>
                <a:srgbClr val="FFFFFF"/>
              </a:solidFill>
            </a:ln>
          </p:spPr>
          <p:txBody>
            <a:bodyPr wrap="square" lIns="0" tIns="0" rIns="0" bIns="0" rtlCol="0"/>
            <a:lstStyle/>
            <a:p>
              <a:endParaRPr lang="en-GB"/>
            </a:p>
          </p:txBody>
        </p:sp>
        <p:sp>
          <p:nvSpPr>
            <p:cNvPr id="63" name="object 59">
              <a:extLst>
                <a:ext uri="{FF2B5EF4-FFF2-40B4-BE49-F238E27FC236}">
                  <a16:creationId xmlns:a16="http://schemas.microsoft.com/office/drawing/2014/main" id="{A248C8AD-681D-40B7-955A-87850045BD7D}"/>
                </a:ext>
              </a:extLst>
            </p:cNvPr>
            <p:cNvSpPr/>
            <p:nvPr/>
          </p:nvSpPr>
          <p:spPr>
            <a:xfrm>
              <a:off x="9089989" y="4618990"/>
              <a:ext cx="15875" cy="534035"/>
            </a:xfrm>
            <a:custGeom>
              <a:avLst/>
              <a:gdLst/>
              <a:ahLst/>
              <a:cxnLst/>
              <a:rect l="l" t="t" r="r" b="b"/>
              <a:pathLst>
                <a:path w="15875" h="534035">
                  <a:moveTo>
                    <a:pt x="15621" y="0"/>
                  </a:moveTo>
                  <a:lnTo>
                    <a:pt x="0" y="533641"/>
                  </a:lnTo>
                </a:path>
              </a:pathLst>
            </a:custGeom>
            <a:ln w="12700">
              <a:solidFill>
                <a:srgbClr val="FFFFFF"/>
              </a:solidFill>
            </a:ln>
          </p:spPr>
          <p:txBody>
            <a:bodyPr wrap="square" lIns="0" tIns="0" rIns="0" bIns="0" rtlCol="0"/>
            <a:lstStyle/>
            <a:p>
              <a:endParaRPr lang="en-GB"/>
            </a:p>
          </p:txBody>
        </p:sp>
        <p:sp>
          <p:nvSpPr>
            <p:cNvPr id="64" name="object 60">
              <a:extLst>
                <a:ext uri="{FF2B5EF4-FFF2-40B4-BE49-F238E27FC236}">
                  <a16:creationId xmlns:a16="http://schemas.microsoft.com/office/drawing/2014/main" id="{3C193783-C3BB-4103-A5F4-E07D9E49FBA4}"/>
                </a:ext>
              </a:extLst>
            </p:cNvPr>
            <p:cNvSpPr/>
            <p:nvPr/>
          </p:nvSpPr>
          <p:spPr>
            <a:xfrm>
              <a:off x="8909194" y="4402744"/>
              <a:ext cx="338270" cy="372552"/>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5" name="object 61">
              <a:extLst>
                <a:ext uri="{FF2B5EF4-FFF2-40B4-BE49-F238E27FC236}">
                  <a16:creationId xmlns:a16="http://schemas.microsoft.com/office/drawing/2014/main" id="{280BEEF8-75F8-4F61-AFBE-7B3E82D4A4B1}"/>
                </a:ext>
              </a:extLst>
            </p:cNvPr>
            <p:cNvSpPr/>
            <p:nvPr/>
          </p:nvSpPr>
          <p:spPr>
            <a:xfrm>
              <a:off x="9158377" y="5186522"/>
              <a:ext cx="1473835" cy="0"/>
            </a:xfrm>
            <a:custGeom>
              <a:avLst/>
              <a:gdLst/>
              <a:ahLst/>
              <a:cxnLst/>
              <a:rect l="l" t="t" r="r" b="b"/>
              <a:pathLst>
                <a:path w="1473834">
                  <a:moveTo>
                    <a:pt x="1473834" y="0"/>
                  </a:moveTo>
                  <a:lnTo>
                    <a:pt x="801293" y="0"/>
                  </a:lnTo>
                  <a:lnTo>
                    <a:pt x="0" y="0"/>
                  </a:lnTo>
                </a:path>
              </a:pathLst>
            </a:custGeom>
            <a:ln w="12700">
              <a:solidFill>
                <a:srgbClr val="FFFFFF"/>
              </a:solidFill>
            </a:ln>
          </p:spPr>
          <p:txBody>
            <a:bodyPr wrap="square" lIns="0" tIns="0" rIns="0" bIns="0" rtlCol="0"/>
            <a:lstStyle/>
            <a:p>
              <a:endParaRPr lang="en-GB"/>
            </a:p>
          </p:txBody>
        </p:sp>
      </p:grpSp>
      <p:pic>
        <p:nvPicPr>
          <p:cNvPr id="66" name="Bild 10">
            <a:extLst>
              <a:ext uri="{FF2B5EF4-FFF2-40B4-BE49-F238E27FC236}">
                <a16:creationId xmlns:a16="http://schemas.microsoft.com/office/drawing/2014/main" id="{6764E83A-93B2-4105-8015-B22AFB3C7949}"/>
              </a:ext>
            </a:extLst>
          </p:cNvPr>
          <p:cNvPicPr>
            <a:picLocks noChangeAspect="1"/>
          </p:cNvPicPr>
          <p:nvPr userDrawn="1"/>
        </p:nvPicPr>
        <p:blipFill>
          <a:blip r:embed="rId10"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34713253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8FD484-66DB-4971-A690-5027246EEC62}"/>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4" name="Slide Number Placeholder 3">
            <a:extLst>
              <a:ext uri="{FF2B5EF4-FFF2-40B4-BE49-F238E27FC236}">
                <a16:creationId xmlns:a16="http://schemas.microsoft.com/office/drawing/2014/main" id="{73837470-8AA4-4C44-A06F-E61C0C75C8BE}"/>
              </a:ext>
            </a:extLst>
          </p:cNvPr>
          <p:cNvSpPr>
            <a:spLocks noGrp="1"/>
          </p:cNvSpPr>
          <p:nvPr>
            <p:ph type="sldNum" sz="quarter" idx="12"/>
          </p:nvPr>
        </p:nvSpPr>
        <p:spPr/>
        <p:txBody>
          <a:bodyPr/>
          <a:lstStyle/>
          <a:p>
            <a:fld id="{7C9AF4F6-8314-4173-B77E-ACDB3515A2E2}" type="slidenum">
              <a:rPr lang="en-GB" smtClean="0"/>
              <a:t>‹#›</a:t>
            </a:fld>
            <a:endParaRPr lang="en-GB"/>
          </a:p>
        </p:txBody>
      </p:sp>
      <p:grpSp>
        <p:nvGrpSpPr>
          <p:cNvPr id="43" name="Group 42">
            <a:extLst>
              <a:ext uri="{FF2B5EF4-FFF2-40B4-BE49-F238E27FC236}">
                <a16:creationId xmlns:a16="http://schemas.microsoft.com/office/drawing/2014/main" id="{87E845B0-D8BE-CCF4-044B-D4D84DD70C6F}"/>
              </a:ext>
            </a:extLst>
          </p:cNvPr>
          <p:cNvGrpSpPr/>
          <p:nvPr userDrawn="1"/>
        </p:nvGrpSpPr>
        <p:grpSpPr>
          <a:xfrm>
            <a:off x="0" y="6094848"/>
            <a:ext cx="9078301" cy="535703"/>
            <a:chOff x="0" y="5964940"/>
            <a:chExt cx="9078301" cy="535703"/>
          </a:xfrm>
        </p:grpSpPr>
        <p:grpSp>
          <p:nvGrpSpPr>
            <p:cNvPr id="44" name="Group 43">
              <a:extLst>
                <a:ext uri="{FF2B5EF4-FFF2-40B4-BE49-F238E27FC236}">
                  <a16:creationId xmlns:a16="http://schemas.microsoft.com/office/drawing/2014/main" id="{2BDE03D9-0B00-48F3-72DE-54EFABF31F4A}"/>
                </a:ext>
              </a:extLst>
            </p:cNvPr>
            <p:cNvGrpSpPr/>
            <p:nvPr userDrawn="1"/>
          </p:nvGrpSpPr>
          <p:grpSpPr>
            <a:xfrm>
              <a:off x="8906480" y="5964940"/>
              <a:ext cx="171821" cy="171821"/>
              <a:chOff x="10960096" y="4204963"/>
              <a:chExt cx="405867" cy="405866"/>
            </a:xfrm>
          </p:grpSpPr>
          <p:sp>
            <p:nvSpPr>
              <p:cNvPr id="69" name="object 26">
                <a:extLst>
                  <a:ext uri="{FF2B5EF4-FFF2-40B4-BE49-F238E27FC236}">
                    <a16:creationId xmlns:a16="http://schemas.microsoft.com/office/drawing/2014/main" id="{3624E971-4123-4460-D673-ED095E27BBB6}"/>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0" name="object 27">
                <a:extLst>
                  <a:ext uri="{FF2B5EF4-FFF2-40B4-BE49-F238E27FC236}">
                    <a16:creationId xmlns:a16="http://schemas.microsoft.com/office/drawing/2014/main" id="{18EB061B-6F2D-8B8C-6251-713FD5C1DE09}"/>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1" name="object 28">
                <a:extLst>
                  <a:ext uri="{FF2B5EF4-FFF2-40B4-BE49-F238E27FC236}">
                    <a16:creationId xmlns:a16="http://schemas.microsoft.com/office/drawing/2014/main" id="{4FA8BEE8-A118-971E-B3AA-1C4030A9FFB4}"/>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2" name="object 29">
                <a:extLst>
                  <a:ext uri="{FF2B5EF4-FFF2-40B4-BE49-F238E27FC236}">
                    <a16:creationId xmlns:a16="http://schemas.microsoft.com/office/drawing/2014/main" id="{460187E5-806D-E888-35EB-EFD01E08F4A8}"/>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3" name="object 30">
                <a:extLst>
                  <a:ext uri="{FF2B5EF4-FFF2-40B4-BE49-F238E27FC236}">
                    <a16:creationId xmlns:a16="http://schemas.microsoft.com/office/drawing/2014/main" id="{BDBA3524-F58C-171A-DAC5-EDB39BF46358}"/>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4" name="object 31">
                <a:extLst>
                  <a:ext uri="{FF2B5EF4-FFF2-40B4-BE49-F238E27FC236}">
                    <a16:creationId xmlns:a16="http://schemas.microsoft.com/office/drawing/2014/main" id="{E7B107F2-503F-74DA-2787-EB3F23F77FEC}"/>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75" name="object 32">
                <a:extLst>
                  <a:ext uri="{FF2B5EF4-FFF2-40B4-BE49-F238E27FC236}">
                    <a16:creationId xmlns:a16="http://schemas.microsoft.com/office/drawing/2014/main" id="{5E7C967E-7D61-A1AE-272A-B7CF51B03B99}"/>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76" name="object 33">
                <a:extLst>
                  <a:ext uri="{FF2B5EF4-FFF2-40B4-BE49-F238E27FC236}">
                    <a16:creationId xmlns:a16="http://schemas.microsoft.com/office/drawing/2014/main" id="{C92E42AD-D059-02C8-4545-E3CD065ABCBA}"/>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77" name="object 34">
                <a:extLst>
                  <a:ext uri="{FF2B5EF4-FFF2-40B4-BE49-F238E27FC236}">
                    <a16:creationId xmlns:a16="http://schemas.microsoft.com/office/drawing/2014/main" id="{8A8184F9-0395-81E7-1D2D-628A2E668E78}"/>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78" name="object 35">
                <a:extLst>
                  <a:ext uri="{FF2B5EF4-FFF2-40B4-BE49-F238E27FC236}">
                    <a16:creationId xmlns:a16="http://schemas.microsoft.com/office/drawing/2014/main" id="{9BE38395-6C4D-38B5-A2B2-002F31B9892A}"/>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79" name="object 36">
                <a:extLst>
                  <a:ext uri="{FF2B5EF4-FFF2-40B4-BE49-F238E27FC236}">
                    <a16:creationId xmlns:a16="http://schemas.microsoft.com/office/drawing/2014/main" id="{3B8CB538-1982-77FE-DAFA-06B2EFA5481A}"/>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0" name="object 37">
                <a:extLst>
                  <a:ext uri="{FF2B5EF4-FFF2-40B4-BE49-F238E27FC236}">
                    <a16:creationId xmlns:a16="http://schemas.microsoft.com/office/drawing/2014/main" id="{B34F7F00-1004-54AB-6F1C-7F07660960F8}"/>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1" name="object 38">
                <a:extLst>
                  <a:ext uri="{FF2B5EF4-FFF2-40B4-BE49-F238E27FC236}">
                    <a16:creationId xmlns:a16="http://schemas.microsoft.com/office/drawing/2014/main" id="{0EBF6412-41E4-B930-7405-4A622822E479}"/>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45" name="Gruppierung 14">
              <a:extLst>
                <a:ext uri="{FF2B5EF4-FFF2-40B4-BE49-F238E27FC236}">
                  <a16:creationId xmlns:a16="http://schemas.microsoft.com/office/drawing/2014/main" id="{13FC0187-E398-C152-04FD-EFD9020AF3E5}"/>
                </a:ext>
              </a:extLst>
            </p:cNvPr>
            <p:cNvGrpSpPr/>
            <p:nvPr userDrawn="1"/>
          </p:nvGrpSpPr>
          <p:grpSpPr>
            <a:xfrm>
              <a:off x="0" y="6040373"/>
              <a:ext cx="9026886" cy="460270"/>
              <a:chOff x="0" y="6040373"/>
              <a:chExt cx="9026886" cy="460270"/>
            </a:xfrm>
          </p:grpSpPr>
          <p:sp>
            <p:nvSpPr>
              <p:cNvPr id="53" name="object 5">
                <a:extLst>
                  <a:ext uri="{FF2B5EF4-FFF2-40B4-BE49-F238E27FC236}">
                    <a16:creationId xmlns:a16="http://schemas.microsoft.com/office/drawing/2014/main" id="{BEA84E61-60A8-AECB-FCBD-0E96C1C0EE09}"/>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4" name="object 7">
                <a:extLst>
                  <a:ext uri="{FF2B5EF4-FFF2-40B4-BE49-F238E27FC236}">
                    <a16:creationId xmlns:a16="http://schemas.microsoft.com/office/drawing/2014/main" id="{697492BE-8CEA-73F4-F5EA-E1CF573BF721}"/>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55" name="object 8">
                <a:extLst>
                  <a:ext uri="{FF2B5EF4-FFF2-40B4-BE49-F238E27FC236}">
                    <a16:creationId xmlns:a16="http://schemas.microsoft.com/office/drawing/2014/main" id="{FF618ACF-B2B4-9C38-0C83-78CF31DF0143}"/>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6" name="object 9">
                <a:extLst>
                  <a:ext uri="{FF2B5EF4-FFF2-40B4-BE49-F238E27FC236}">
                    <a16:creationId xmlns:a16="http://schemas.microsoft.com/office/drawing/2014/main" id="{EF76B3A8-3F38-2D79-812E-2256B85A4A9D}"/>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7" name="object 10">
                <a:extLst>
                  <a:ext uri="{FF2B5EF4-FFF2-40B4-BE49-F238E27FC236}">
                    <a16:creationId xmlns:a16="http://schemas.microsoft.com/office/drawing/2014/main" id="{D7729AFE-BBCE-9FD5-D016-6E04367948D2}"/>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8" name="object 11">
                <a:extLst>
                  <a:ext uri="{FF2B5EF4-FFF2-40B4-BE49-F238E27FC236}">
                    <a16:creationId xmlns:a16="http://schemas.microsoft.com/office/drawing/2014/main" id="{095D5745-4CDD-8003-78C1-629AB6DA0C84}"/>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59" name="object 12">
                <a:extLst>
                  <a:ext uri="{FF2B5EF4-FFF2-40B4-BE49-F238E27FC236}">
                    <a16:creationId xmlns:a16="http://schemas.microsoft.com/office/drawing/2014/main" id="{6362615F-3D3E-4651-05CC-3278FBBA7E4E}"/>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0" name="object 13">
                <a:extLst>
                  <a:ext uri="{FF2B5EF4-FFF2-40B4-BE49-F238E27FC236}">
                    <a16:creationId xmlns:a16="http://schemas.microsoft.com/office/drawing/2014/main" id="{212C961C-DA67-8589-F83D-949BB45716D2}"/>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1" name="object 14">
                <a:extLst>
                  <a:ext uri="{FF2B5EF4-FFF2-40B4-BE49-F238E27FC236}">
                    <a16:creationId xmlns:a16="http://schemas.microsoft.com/office/drawing/2014/main" id="{CC675444-4B42-4CD0-F58B-54AA3D5AE1D4}"/>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2" name="object 15">
                <a:extLst>
                  <a:ext uri="{FF2B5EF4-FFF2-40B4-BE49-F238E27FC236}">
                    <a16:creationId xmlns:a16="http://schemas.microsoft.com/office/drawing/2014/main" id="{BC19981A-5E56-F403-ECCC-D84A77CC6971}"/>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3" name="object 16">
                <a:extLst>
                  <a:ext uri="{FF2B5EF4-FFF2-40B4-BE49-F238E27FC236}">
                    <a16:creationId xmlns:a16="http://schemas.microsoft.com/office/drawing/2014/main" id="{D027DE9E-A055-688A-8357-C8CA6C85C56B}"/>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4" name="object 17">
                <a:extLst>
                  <a:ext uri="{FF2B5EF4-FFF2-40B4-BE49-F238E27FC236}">
                    <a16:creationId xmlns:a16="http://schemas.microsoft.com/office/drawing/2014/main" id="{32F956BB-4273-581A-5CB9-88F62205E94A}"/>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65" name="object 18">
                <a:extLst>
                  <a:ext uri="{FF2B5EF4-FFF2-40B4-BE49-F238E27FC236}">
                    <a16:creationId xmlns:a16="http://schemas.microsoft.com/office/drawing/2014/main" id="{6CABD2E1-92A0-22DC-F11F-2BFB9E62A757}"/>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66" name="object 19">
                <a:extLst>
                  <a:ext uri="{FF2B5EF4-FFF2-40B4-BE49-F238E27FC236}">
                    <a16:creationId xmlns:a16="http://schemas.microsoft.com/office/drawing/2014/main" id="{0702DED9-D965-66DD-0591-36AF282D6DA0}"/>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67" name="object 20">
                <a:extLst>
                  <a:ext uri="{FF2B5EF4-FFF2-40B4-BE49-F238E27FC236}">
                    <a16:creationId xmlns:a16="http://schemas.microsoft.com/office/drawing/2014/main" id="{AD9DA861-EC55-4D4B-021E-E497C7961388}"/>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68" name="object 21">
                <a:extLst>
                  <a:ext uri="{FF2B5EF4-FFF2-40B4-BE49-F238E27FC236}">
                    <a16:creationId xmlns:a16="http://schemas.microsoft.com/office/drawing/2014/main" id="{2A9EACA3-60F2-043D-52CC-256754C5ACF5}"/>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46" name="Group 45">
              <a:extLst>
                <a:ext uri="{FF2B5EF4-FFF2-40B4-BE49-F238E27FC236}">
                  <a16:creationId xmlns:a16="http://schemas.microsoft.com/office/drawing/2014/main" id="{F95C23CA-BC3F-9820-47E1-D4C1B81D068B}"/>
                </a:ext>
              </a:extLst>
            </p:cNvPr>
            <p:cNvGrpSpPr/>
            <p:nvPr userDrawn="1"/>
          </p:nvGrpSpPr>
          <p:grpSpPr>
            <a:xfrm>
              <a:off x="7807856" y="6136761"/>
              <a:ext cx="194402" cy="233814"/>
              <a:chOff x="6199448" y="5757477"/>
              <a:chExt cx="445167" cy="535418"/>
            </a:xfrm>
          </p:grpSpPr>
          <p:sp>
            <p:nvSpPr>
              <p:cNvPr id="47" name="object 9">
                <a:extLst>
                  <a:ext uri="{FF2B5EF4-FFF2-40B4-BE49-F238E27FC236}">
                    <a16:creationId xmlns:a16="http://schemas.microsoft.com/office/drawing/2014/main" id="{E397B3BA-CDD3-F75E-EAE4-1DAD9E3DAD19}"/>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48" name="object 10">
                <a:extLst>
                  <a:ext uri="{FF2B5EF4-FFF2-40B4-BE49-F238E27FC236}">
                    <a16:creationId xmlns:a16="http://schemas.microsoft.com/office/drawing/2014/main" id="{B5DCAABC-4FE4-0C4F-D28B-4BB123F89FBC}"/>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49" name="object 11">
                <a:extLst>
                  <a:ext uri="{FF2B5EF4-FFF2-40B4-BE49-F238E27FC236}">
                    <a16:creationId xmlns:a16="http://schemas.microsoft.com/office/drawing/2014/main" id="{7BC98D2D-0592-FE5F-B335-E2268E3E54D2}"/>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0" name="object 12">
                <a:extLst>
                  <a:ext uri="{FF2B5EF4-FFF2-40B4-BE49-F238E27FC236}">
                    <a16:creationId xmlns:a16="http://schemas.microsoft.com/office/drawing/2014/main" id="{5DC021EE-B1D4-D9D8-5927-FC4C35C91A5B}"/>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1" name="object 13">
                <a:extLst>
                  <a:ext uri="{FF2B5EF4-FFF2-40B4-BE49-F238E27FC236}">
                    <a16:creationId xmlns:a16="http://schemas.microsoft.com/office/drawing/2014/main" id="{A379D5A5-89A4-558D-BFE7-525C27B8F3BD}"/>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2" name="object 14">
                <a:extLst>
                  <a:ext uri="{FF2B5EF4-FFF2-40B4-BE49-F238E27FC236}">
                    <a16:creationId xmlns:a16="http://schemas.microsoft.com/office/drawing/2014/main" id="{AD717299-1ECB-394D-1F94-867339B3CC46}"/>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22009734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with Caption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C90-020D-430D-95E6-6142EB5D473A}"/>
              </a:ext>
            </a:extLst>
          </p:cNvPr>
          <p:cNvSpPr>
            <a:spLocks noGrp="1"/>
          </p:cNvSpPr>
          <p:nvPr>
            <p:ph type="title"/>
          </p:nvPr>
        </p:nvSpPr>
        <p:spPr>
          <a:xfrm>
            <a:off x="914398" y="914400"/>
            <a:ext cx="8534400" cy="487362"/>
          </a:xfrm>
        </p:spPr>
        <p:txBody>
          <a:bodyPr wrap="square" lIns="0" tIns="0" rIns="0" bIns="0" anchor="t" anchorCtr="0">
            <a:noAutofit/>
          </a:bodyPr>
          <a:lstStyle>
            <a:lvl1pPr>
              <a:defRPr sz="24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889AFF34-B718-47F0-8975-CF7BCE2027C9}"/>
              </a:ext>
            </a:extLst>
          </p:cNvPr>
          <p:cNvSpPr>
            <a:spLocks noGrp="1"/>
          </p:cNvSpPr>
          <p:nvPr>
            <p:ph type="body" sz="half" idx="2"/>
          </p:nvPr>
        </p:nvSpPr>
        <p:spPr>
          <a:xfrm>
            <a:off x="911423" y="1412777"/>
            <a:ext cx="8534400" cy="487362"/>
          </a:xfrm>
        </p:spPr>
        <p:txBody>
          <a:bodyPr vert="horz" wrap="square" lIns="0" tIns="0" rIns="0" bIns="0" rtlCol="0">
            <a:noAutofit/>
          </a:bodyPr>
          <a:lstStyle>
            <a:lvl1pPr algn="l" fontAlgn="auto">
              <a:lnSpc>
                <a:spcPts val="1780"/>
              </a:lnSpc>
              <a:spcBef>
                <a:spcPts val="0"/>
              </a:spcBef>
              <a:spcAft>
                <a:spcPts val="1100"/>
              </a:spcAft>
              <a:buFontTx/>
              <a:buNone/>
              <a:defRPr kumimoji="0" lang="en-US" sz="1700" b="0" i="0" u="none" kern="1200" cap="none" spc="0" baseline="0" dirty="0">
                <a:solidFill>
                  <a:schemeClr val="bg2"/>
                </a:solidFill>
                <a:latin typeface="Arial" panose="020B0604020202020204" pitchFamily="34" charset="0"/>
                <a:cs typeface="Arial" panose="020B0604020202020204" pitchFamily="34" charset="0"/>
              </a:defRPr>
            </a:lvl1pPr>
          </a:lstStyle>
          <a:p>
            <a:pPr marL="0" marR="0" lvl="0" indent="0" defTabSz="457200">
              <a:lnSpc>
                <a:spcPts val="1780"/>
              </a:lnSpc>
              <a:spcAft>
                <a:spcPts val="1100"/>
              </a:spcAft>
              <a:buSzTx/>
              <a:buFont typeface="+mj-lt"/>
              <a:buNone/>
              <a:tabLst>
                <a:tab pos="253365" algn="l"/>
              </a:tabLst>
            </a:pPr>
            <a:r>
              <a:rPr lang="en-US"/>
              <a:t>Click to edit Master text styles</a:t>
            </a:r>
          </a:p>
        </p:txBody>
      </p:sp>
      <p:sp>
        <p:nvSpPr>
          <p:cNvPr id="3" name="Content Placeholder 2">
            <a:extLst>
              <a:ext uri="{FF2B5EF4-FFF2-40B4-BE49-F238E27FC236}">
                <a16:creationId xmlns:a16="http://schemas.microsoft.com/office/drawing/2014/main" id="{25A8C56C-D13F-4F5D-9F7C-7E13A8A623A9}"/>
              </a:ext>
            </a:extLst>
          </p:cNvPr>
          <p:cNvSpPr>
            <a:spLocks noGrp="1"/>
          </p:cNvSpPr>
          <p:nvPr>
            <p:ph idx="1"/>
          </p:nvPr>
        </p:nvSpPr>
        <p:spPr>
          <a:xfrm>
            <a:off x="914400" y="1952600"/>
            <a:ext cx="9792000" cy="3636638"/>
          </a:xfrm>
        </p:spPr>
        <p:txBody>
          <a:bodyPr wrap="square" lIns="0" tIns="0" rIns="0" bIns="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6pPr>
            <a:lvl7pPr marL="2016001" indent="-287999"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05957E0-928C-49E0-8254-23B39C88771A}"/>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7" name="Slide Number Placeholder 6">
            <a:extLst>
              <a:ext uri="{FF2B5EF4-FFF2-40B4-BE49-F238E27FC236}">
                <a16:creationId xmlns:a16="http://schemas.microsoft.com/office/drawing/2014/main" id="{B81B62C5-F66E-4DE7-A853-71715EEB8D89}"/>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8" name="Text Placeholder 8">
            <a:extLst>
              <a:ext uri="{FF2B5EF4-FFF2-40B4-BE49-F238E27FC236}">
                <a16:creationId xmlns:a16="http://schemas.microsoft.com/office/drawing/2014/main" id="{BD2D9C4C-08E0-4078-B129-E266AFCDC482}"/>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grpSp>
        <p:nvGrpSpPr>
          <p:cNvPr id="47" name="Group 46">
            <a:extLst>
              <a:ext uri="{FF2B5EF4-FFF2-40B4-BE49-F238E27FC236}">
                <a16:creationId xmlns:a16="http://schemas.microsoft.com/office/drawing/2014/main" id="{1DAECB4E-BBE2-A026-3E84-7799BEA87464}"/>
              </a:ext>
            </a:extLst>
          </p:cNvPr>
          <p:cNvGrpSpPr/>
          <p:nvPr userDrawn="1"/>
        </p:nvGrpSpPr>
        <p:grpSpPr>
          <a:xfrm>
            <a:off x="0" y="6094848"/>
            <a:ext cx="9078301" cy="535703"/>
            <a:chOff x="0" y="5964940"/>
            <a:chExt cx="9078301" cy="535703"/>
          </a:xfrm>
        </p:grpSpPr>
        <p:grpSp>
          <p:nvGrpSpPr>
            <p:cNvPr id="48" name="Group 47">
              <a:extLst>
                <a:ext uri="{FF2B5EF4-FFF2-40B4-BE49-F238E27FC236}">
                  <a16:creationId xmlns:a16="http://schemas.microsoft.com/office/drawing/2014/main" id="{21B4E270-8336-DD3E-33C0-8CC2BD741416}"/>
                </a:ext>
              </a:extLst>
            </p:cNvPr>
            <p:cNvGrpSpPr/>
            <p:nvPr userDrawn="1"/>
          </p:nvGrpSpPr>
          <p:grpSpPr>
            <a:xfrm>
              <a:off x="8906480" y="5964940"/>
              <a:ext cx="171821" cy="171821"/>
              <a:chOff x="10960096" y="4204963"/>
              <a:chExt cx="405867" cy="405866"/>
            </a:xfrm>
          </p:grpSpPr>
          <p:sp>
            <p:nvSpPr>
              <p:cNvPr id="73" name="object 26">
                <a:extLst>
                  <a:ext uri="{FF2B5EF4-FFF2-40B4-BE49-F238E27FC236}">
                    <a16:creationId xmlns:a16="http://schemas.microsoft.com/office/drawing/2014/main" id="{63CBF05A-4971-83AE-7478-929825471E1F}"/>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4" name="object 27">
                <a:extLst>
                  <a:ext uri="{FF2B5EF4-FFF2-40B4-BE49-F238E27FC236}">
                    <a16:creationId xmlns:a16="http://schemas.microsoft.com/office/drawing/2014/main" id="{7F3D31C1-2397-5CBB-E812-EE611134A55E}"/>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5" name="object 28">
                <a:extLst>
                  <a:ext uri="{FF2B5EF4-FFF2-40B4-BE49-F238E27FC236}">
                    <a16:creationId xmlns:a16="http://schemas.microsoft.com/office/drawing/2014/main" id="{D706C71D-A1E4-B072-5149-EA3A2896483F}"/>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6" name="object 29">
                <a:extLst>
                  <a:ext uri="{FF2B5EF4-FFF2-40B4-BE49-F238E27FC236}">
                    <a16:creationId xmlns:a16="http://schemas.microsoft.com/office/drawing/2014/main" id="{5B058F14-D89D-EC87-CCE4-636F0956E703}"/>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7" name="object 30">
                <a:extLst>
                  <a:ext uri="{FF2B5EF4-FFF2-40B4-BE49-F238E27FC236}">
                    <a16:creationId xmlns:a16="http://schemas.microsoft.com/office/drawing/2014/main" id="{C37D56D1-772F-1003-45AE-4FD7F45A7906}"/>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8" name="object 31">
                <a:extLst>
                  <a:ext uri="{FF2B5EF4-FFF2-40B4-BE49-F238E27FC236}">
                    <a16:creationId xmlns:a16="http://schemas.microsoft.com/office/drawing/2014/main" id="{D91020BA-F787-4D8C-03E8-45717E0E72DF}"/>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79" name="object 32">
                <a:extLst>
                  <a:ext uri="{FF2B5EF4-FFF2-40B4-BE49-F238E27FC236}">
                    <a16:creationId xmlns:a16="http://schemas.microsoft.com/office/drawing/2014/main" id="{6C322A02-ABD6-410F-4592-73A6D812EBE5}"/>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80" name="object 33">
                <a:extLst>
                  <a:ext uri="{FF2B5EF4-FFF2-40B4-BE49-F238E27FC236}">
                    <a16:creationId xmlns:a16="http://schemas.microsoft.com/office/drawing/2014/main" id="{E3BBBFF2-1748-3BE8-3B74-F5065E3152E0}"/>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81" name="object 34">
                <a:extLst>
                  <a:ext uri="{FF2B5EF4-FFF2-40B4-BE49-F238E27FC236}">
                    <a16:creationId xmlns:a16="http://schemas.microsoft.com/office/drawing/2014/main" id="{593A482A-8E96-F9D7-9E67-4BA7D2F9079F}"/>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82" name="object 35">
                <a:extLst>
                  <a:ext uri="{FF2B5EF4-FFF2-40B4-BE49-F238E27FC236}">
                    <a16:creationId xmlns:a16="http://schemas.microsoft.com/office/drawing/2014/main" id="{93DA664E-F342-B9CF-E924-7F6FA833D8DF}"/>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3" name="object 36">
                <a:extLst>
                  <a:ext uri="{FF2B5EF4-FFF2-40B4-BE49-F238E27FC236}">
                    <a16:creationId xmlns:a16="http://schemas.microsoft.com/office/drawing/2014/main" id="{48A1363B-D0D5-11C4-385E-C1A75ECA714E}"/>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4" name="object 37">
                <a:extLst>
                  <a:ext uri="{FF2B5EF4-FFF2-40B4-BE49-F238E27FC236}">
                    <a16:creationId xmlns:a16="http://schemas.microsoft.com/office/drawing/2014/main" id="{6B16C93F-6AEF-43CB-7EAF-DED4AC70EDB3}"/>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5" name="object 38">
                <a:extLst>
                  <a:ext uri="{FF2B5EF4-FFF2-40B4-BE49-F238E27FC236}">
                    <a16:creationId xmlns:a16="http://schemas.microsoft.com/office/drawing/2014/main" id="{020974D1-A197-5249-CC5D-DF0CC5DDE29A}"/>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49" name="Gruppierung 14">
              <a:extLst>
                <a:ext uri="{FF2B5EF4-FFF2-40B4-BE49-F238E27FC236}">
                  <a16:creationId xmlns:a16="http://schemas.microsoft.com/office/drawing/2014/main" id="{33F4C9C9-3649-BCE8-3696-21326AE4318D}"/>
                </a:ext>
              </a:extLst>
            </p:cNvPr>
            <p:cNvGrpSpPr/>
            <p:nvPr userDrawn="1"/>
          </p:nvGrpSpPr>
          <p:grpSpPr>
            <a:xfrm>
              <a:off x="0" y="6040373"/>
              <a:ext cx="9026886" cy="460270"/>
              <a:chOff x="0" y="6040373"/>
              <a:chExt cx="9026886" cy="460270"/>
            </a:xfrm>
          </p:grpSpPr>
          <p:sp>
            <p:nvSpPr>
              <p:cNvPr id="57" name="object 5">
                <a:extLst>
                  <a:ext uri="{FF2B5EF4-FFF2-40B4-BE49-F238E27FC236}">
                    <a16:creationId xmlns:a16="http://schemas.microsoft.com/office/drawing/2014/main" id="{6E5A7FF7-91A9-9A29-B1DB-3958CFEC7919}"/>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8" name="object 7">
                <a:extLst>
                  <a:ext uri="{FF2B5EF4-FFF2-40B4-BE49-F238E27FC236}">
                    <a16:creationId xmlns:a16="http://schemas.microsoft.com/office/drawing/2014/main" id="{02EC44E8-1D99-C1BC-C51F-1E1FBBAF78D2}"/>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59" name="object 8">
                <a:extLst>
                  <a:ext uri="{FF2B5EF4-FFF2-40B4-BE49-F238E27FC236}">
                    <a16:creationId xmlns:a16="http://schemas.microsoft.com/office/drawing/2014/main" id="{7FD905FB-01AB-C748-C729-CB0F2ACA9B0D}"/>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0" name="object 9">
                <a:extLst>
                  <a:ext uri="{FF2B5EF4-FFF2-40B4-BE49-F238E27FC236}">
                    <a16:creationId xmlns:a16="http://schemas.microsoft.com/office/drawing/2014/main" id="{5F6EFC8D-0027-C9AB-A385-50E78AED0B38}"/>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1" name="object 10">
                <a:extLst>
                  <a:ext uri="{FF2B5EF4-FFF2-40B4-BE49-F238E27FC236}">
                    <a16:creationId xmlns:a16="http://schemas.microsoft.com/office/drawing/2014/main" id="{1ABA3211-253C-2729-D210-611C5CAAE921}"/>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2" name="object 11">
                <a:extLst>
                  <a:ext uri="{FF2B5EF4-FFF2-40B4-BE49-F238E27FC236}">
                    <a16:creationId xmlns:a16="http://schemas.microsoft.com/office/drawing/2014/main" id="{B9C573F8-FF3E-C538-5DDB-AE67100A7DCC}"/>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3" name="object 12">
                <a:extLst>
                  <a:ext uri="{FF2B5EF4-FFF2-40B4-BE49-F238E27FC236}">
                    <a16:creationId xmlns:a16="http://schemas.microsoft.com/office/drawing/2014/main" id="{89DBAC7B-A6A6-CF3C-1283-251D80E11B1A}"/>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4" name="object 13">
                <a:extLst>
                  <a:ext uri="{FF2B5EF4-FFF2-40B4-BE49-F238E27FC236}">
                    <a16:creationId xmlns:a16="http://schemas.microsoft.com/office/drawing/2014/main" id="{7577FA03-DE29-EDC4-86FD-8F1056CCFD8B}"/>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5" name="object 14">
                <a:extLst>
                  <a:ext uri="{FF2B5EF4-FFF2-40B4-BE49-F238E27FC236}">
                    <a16:creationId xmlns:a16="http://schemas.microsoft.com/office/drawing/2014/main" id="{D9D74CFB-AE05-602C-7696-4A8D3A5CC61E}"/>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6" name="object 15">
                <a:extLst>
                  <a:ext uri="{FF2B5EF4-FFF2-40B4-BE49-F238E27FC236}">
                    <a16:creationId xmlns:a16="http://schemas.microsoft.com/office/drawing/2014/main" id="{1D63607D-E988-F619-0C61-E5873144888E}"/>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7" name="object 16">
                <a:extLst>
                  <a:ext uri="{FF2B5EF4-FFF2-40B4-BE49-F238E27FC236}">
                    <a16:creationId xmlns:a16="http://schemas.microsoft.com/office/drawing/2014/main" id="{2F67B2EC-0341-CFD1-1BAC-E0CE5486540D}"/>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8" name="object 17">
                <a:extLst>
                  <a:ext uri="{FF2B5EF4-FFF2-40B4-BE49-F238E27FC236}">
                    <a16:creationId xmlns:a16="http://schemas.microsoft.com/office/drawing/2014/main" id="{AF0488F0-556B-CE97-A88C-C737292EC273}"/>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69" name="object 18">
                <a:extLst>
                  <a:ext uri="{FF2B5EF4-FFF2-40B4-BE49-F238E27FC236}">
                    <a16:creationId xmlns:a16="http://schemas.microsoft.com/office/drawing/2014/main" id="{70B40165-8958-7C5C-978B-50E75DDA3A31}"/>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70" name="object 19">
                <a:extLst>
                  <a:ext uri="{FF2B5EF4-FFF2-40B4-BE49-F238E27FC236}">
                    <a16:creationId xmlns:a16="http://schemas.microsoft.com/office/drawing/2014/main" id="{FB997D24-5088-55C6-A86C-1B14131526AC}"/>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71" name="object 20">
                <a:extLst>
                  <a:ext uri="{FF2B5EF4-FFF2-40B4-BE49-F238E27FC236}">
                    <a16:creationId xmlns:a16="http://schemas.microsoft.com/office/drawing/2014/main" id="{16ED71C8-94F8-D2B7-5168-8C393E3EA274}"/>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72" name="object 21">
                <a:extLst>
                  <a:ext uri="{FF2B5EF4-FFF2-40B4-BE49-F238E27FC236}">
                    <a16:creationId xmlns:a16="http://schemas.microsoft.com/office/drawing/2014/main" id="{5DC02271-5F11-919D-2828-CE86BA99B839}"/>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50" name="Group 49">
              <a:extLst>
                <a:ext uri="{FF2B5EF4-FFF2-40B4-BE49-F238E27FC236}">
                  <a16:creationId xmlns:a16="http://schemas.microsoft.com/office/drawing/2014/main" id="{EAF41E64-D850-41AB-64EB-DAD56E1ADF0E}"/>
                </a:ext>
              </a:extLst>
            </p:cNvPr>
            <p:cNvGrpSpPr/>
            <p:nvPr userDrawn="1"/>
          </p:nvGrpSpPr>
          <p:grpSpPr>
            <a:xfrm>
              <a:off x="7807856" y="6136761"/>
              <a:ext cx="194402" cy="233814"/>
              <a:chOff x="6199448" y="5757477"/>
              <a:chExt cx="445167" cy="535418"/>
            </a:xfrm>
          </p:grpSpPr>
          <p:sp>
            <p:nvSpPr>
              <p:cNvPr id="51" name="object 9">
                <a:extLst>
                  <a:ext uri="{FF2B5EF4-FFF2-40B4-BE49-F238E27FC236}">
                    <a16:creationId xmlns:a16="http://schemas.microsoft.com/office/drawing/2014/main" id="{20CADC6D-5121-69E2-B4BD-4E1CF486C794}"/>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52" name="object 10">
                <a:extLst>
                  <a:ext uri="{FF2B5EF4-FFF2-40B4-BE49-F238E27FC236}">
                    <a16:creationId xmlns:a16="http://schemas.microsoft.com/office/drawing/2014/main" id="{7338A537-CA60-15B7-5F18-3A64697B61D2}"/>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3" name="object 11">
                <a:extLst>
                  <a:ext uri="{FF2B5EF4-FFF2-40B4-BE49-F238E27FC236}">
                    <a16:creationId xmlns:a16="http://schemas.microsoft.com/office/drawing/2014/main" id="{C0427698-271B-5E93-904D-2C491F73D5A6}"/>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4" name="object 12">
                <a:extLst>
                  <a:ext uri="{FF2B5EF4-FFF2-40B4-BE49-F238E27FC236}">
                    <a16:creationId xmlns:a16="http://schemas.microsoft.com/office/drawing/2014/main" id="{51C39B5D-5693-01F1-5797-7E61C8B44F38}"/>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5" name="object 13">
                <a:extLst>
                  <a:ext uri="{FF2B5EF4-FFF2-40B4-BE49-F238E27FC236}">
                    <a16:creationId xmlns:a16="http://schemas.microsoft.com/office/drawing/2014/main" id="{442E0A1F-CF01-F556-61ED-0A7F482635C8}"/>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6" name="object 14">
                <a:extLst>
                  <a:ext uri="{FF2B5EF4-FFF2-40B4-BE49-F238E27FC236}">
                    <a16:creationId xmlns:a16="http://schemas.microsoft.com/office/drawing/2014/main" id="{AA46DB90-151A-5033-EECA-5F3AB6C7D3F9}"/>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21377872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able with Caption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C90-020D-430D-95E6-6142EB5D473A}"/>
              </a:ext>
            </a:extLst>
          </p:cNvPr>
          <p:cNvSpPr>
            <a:spLocks noGrp="1"/>
          </p:cNvSpPr>
          <p:nvPr>
            <p:ph type="title"/>
          </p:nvPr>
        </p:nvSpPr>
        <p:spPr>
          <a:xfrm>
            <a:off x="914398" y="914400"/>
            <a:ext cx="8534400" cy="487362"/>
          </a:xfrm>
        </p:spPr>
        <p:txBody>
          <a:bodyPr wrap="square" lIns="0" tIns="0" rIns="0" bIns="0" anchor="t" anchorCtr="0">
            <a:noAutofit/>
          </a:bodyPr>
          <a:lstStyle>
            <a:lvl1pPr>
              <a:defRPr sz="24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889AFF34-B718-47F0-8975-CF7BCE2027C9}"/>
              </a:ext>
            </a:extLst>
          </p:cNvPr>
          <p:cNvSpPr>
            <a:spLocks noGrp="1"/>
          </p:cNvSpPr>
          <p:nvPr>
            <p:ph type="body" sz="half" idx="2"/>
          </p:nvPr>
        </p:nvSpPr>
        <p:spPr>
          <a:xfrm>
            <a:off x="911423" y="1412777"/>
            <a:ext cx="8534400" cy="487362"/>
          </a:xfrm>
        </p:spPr>
        <p:txBody>
          <a:bodyPr vert="horz" wrap="square" lIns="0" tIns="0" rIns="0" bIns="0" rtlCol="0">
            <a:noAutofit/>
          </a:bodyPr>
          <a:lstStyle>
            <a:lvl1pPr marL="0" indent="0" algn="l" fontAlgn="auto">
              <a:lnSpc>
                <a:spcPts val="1780"/>
              </a:lnSpc>
              <a:spcBef>
                <a:spcPts val="0"/>
              </a:spcBef>
              <a:spcAft>
                <a:spcPts val="1100"/>
              </a:spcAft>
              <a:buFontTx/>
              <a:buNone/>
              <a:defRPr kumimoji="0" lang="en-US" sz="1700" b="0" i="0" u="none" kern="1200" cap="none" spc="0" baseline="0" dirty="0">
                <a:solidFill>
                  <a:schemeClr val="bg2"/>
                </a:solidFill>
                <a:latin typeface="Arial" panose="020B0604020202020204" pitchFamily="34" charset="0"/>
                <a:cs typeface="Arial" panose="020B0604020202020204" pitchFamily="34" charset="0"/>
              </a:defRPr>
            </a:lvl1pPr>
          </a:lstStyle>
          <a:p>
            <a:pPr marL="288000" marR="0" lvl="0" indent="-288000" defTabSz="457200">
              <a:lnSpc>
                <a:spcPts val="1780"/>
              </a:lnSpc>
              <a:spcAft>
                <a:spcPts val="1100"/>
              </a:spcAft>
              <a:buSzTx/>
              <a:tabLst>
                <a:tab pos="253365" algn="l"/>
              </a:tabLst>
            </a:pPr>
            <a:r>
              <a:rPr lang="en-US"/>
              <a:t>Click to edit Master text styles</a:t>
            </a:r>
          </a:p>
        </p:txBody>
      </p:sp>
      <p:sp>
        <p:nvSpPr>
          <p:cNvPr id="8" name="Table Placeholder 7">
            <a:extLst>
              <a:ext uri="{FF2B5EF4-FFF2-40B4-BE49-F238E27FC236}">
                <a16:creationId xmlns:a16="http://schemas.microsoft.com/office/drawing/2014/main" id="{748D0F96-C154-4E88-B29A-9D57D11D2843}"/>
              </a:ext>
            </a:extLst>
          </p:cNvPr>
          <p:cNvSpPr>
            <a:spLocks noGrp="1"/>
          </p:cNvSpPr>
          <p:nvPr>
            <p:ph type="tbl" sz="quarter" idx="14"/>
          </p:nvPr>
        </p:nvSpPr>
        <p:spPr>
          <a:xfrm>
            <a:off x="914399" y="2205038"/>
            <a:ext cx="8531420" cy="1839600"/>
          </a:xfrm>
        </p:spPr>
        <p:txBody>
          <a:bodyPr/>
          <a:lstStyle>
            <a:lvl1pPr marL="0" indent="0">
              <a:buFont typeface="Arial" panose="020B0604020202020204" pitchFamily="34" charset="0"/>
              <a:buNone/>
              <a:defRPr/>
            </a:lvl1pPr>
          </a:lstStyle>
          <a:p>
            <a:r>
              <a:rPr lang="en-US"/>
              <a:t>Click icon to add table</a:t>
            </a:r>
            <a:endParaRPr lang="de-DE"/>
          </a:p>
        </p:txBody>
      </p:sp>
      <p:sp>
        <p:nvSpPr>
          <p:cNvPr id="11" name="Text Placeholder 10">
            <a:extLst>
              <a:ext uri="{FF2B5EF4-FFF2-40B4-BE49-F238E27FC236}">
                <a16:creationId xmlns:a16="http://schemas.microsoft.com/office/drawing/2014/main" id="{45648FEE-9DAD-41BA-B441-AAD061E4EEC5}"/>
              </a:ext>
            </a:extLst>
          </p:cNvPr>
          <p:cNvSpPr>
            <a:spLocks noGrp="1"/>
          </p:cNvSpPr>
          <p:nvPr>
            <p:ph type="body" sz="quarter" idx="15"/>
          </p:nvPr>
        </p:nvSpPr>
        <p:spPr>
          <a:xfrm>
            <a:off x="911423" y="4869160"/>
            <a:ext cx="4163516" cy="323165"/>
          </a:xfrm>
          <a:noFill/>
        </p:spPr>
        <p:txBody>
          <a:bodyPr wrap="square" lIns="0" rtlCol="0">
            <a:spAutoFit/>
          </a:bodyPr>
          <a:lstStyle>
            <a:lvl1pPr marL="0" indent="0">
              <a:lnSpc>
                <a:spcPct val="100000"/>
              </a:lnSpc>
              <a:spcAft>
                <a:spcPts val="0"/>
              </a:spcAft>
              <a:buFont typeface="Arial" panose="020B0604020202020204" pitchFamily="34" charset="0"/>
              <a:buNone/>
              <a:defRPr lang="en-US" sz="1500" dirty="0" smtClean="0">
                <a:solidFill>
                  <a:schemeClr val="bg2"/>
                </a:solidFill>
                <a:cs typeface="Arial" panose="020B0604020202020204" pitchFamily="34" charset="0"/>
              </a:defRPr>
            </a:lvl1pPr>
          </a:lstStyle>
          <a:p>
            <a:pPr marL="0" lvl="0" defTabSz="457200"/>
            <a:r>
              <a:rPr lang="en-US"/>
              <a:t>Click to edit Master text styles</a:t>
            </a:r>
          </a:p>
        </p:txBody>
      </p:sp>
      <p:sp>
        <p:nvSpPr>
          <p:cNvPr id="6" name="Footer Placeholder 5">
            <a:extLst>
              <a:ext uri="{FF2B5EF4-FFF2-40B4-BE49-F238E27FC236}">
                <a16:creationId xmlns:a16="http://schemas.microsoft.com/office/drawing/2014/main" id="{E05957E0-928C-49E0-8254-23B39C88771A}"/>
              </a:ext>
            </a:extLst>
          </p:cNvPr>
          <p:cNvSpPr>
            <a:spLocks noGrp="1"/>
          </p:cNvSpPr>
          <p:nvPr>
            <p:ph type="ftr" sz="quarter" idx="11"/>
          </p:nvPr>
        </p:nvSpPr>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7" name="Slide Number Placeholder 6">
            <a:extLst>
              <a:ext uri="{FF2B5EF4-FFF2-40B4-BE49-F238E27FC236}">
                <a16:creationId xmlns:a16="http://schemas.microsoft.com/office/drawing/2014/main" id="{B81B62C5-F66E-4DE7-A853-71715EEB8D89}"/>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9" name="Text Placeholder 8">
            <a:extLst>
              <a:ext uri="{FF2B5EF4-FFF2-40B4-BE49-F238E27FC236}">
                <a16:creationId xmlns:a16="http://schemas.microsoft.com/office/drawing/2014/main" id="{6BD4FB1E-8A1C-41C4-99B8-2B652208F76F}"/>
              </a:ext>
            </a:extLst>
          </p:cNvPr>
          <p:cNvSpPr>
            <a:spLocks noGrp="1"/>
          </p:cNvSpPr>
          <p:nvPr>
            <p:ph type="body" sz="quarter" idx="16" hasCustomPrompt="1"/>
          </p:nvPr>
        </p:nvSpPr>
        <p:spPr>
          <a:xfrm>
            <a:off x="914400" y="5425852"/>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grpSp>
        <p:nvGrpSpPr>
          <p:cNvPr id="48" name="Group 47">
            <a:extLst>
              <a:ext uri="{FF2B5EF4-FFF2-40B4-BE49-F238E27FC236}">
                <a16:creationId xmlns:a16="http://schemas.microsoft.com/office/drawing/2014/main" id="{8B0B55DC-F5FC-8717-4B38-AE815530E2D7}"/>
              </a:ext>
            </a:extLst>
          </p:cNvPr>
          <p:cNvGrpSpPr/>
          <p:nvPr userDrawn="1"/>
        </p:nvGrpSpPr>
        <p:grpSpPr>
          <a:xfrm>
            <a:off x="0" y="6094848"/>
            <a:ext cx="9078301" cy="535703"/>
            <a:chOff x="0" y="5964940"/>
            <a:chExt cx="9078301" cy="535703"/>
          </a:xfrm>
        </p:grpSpPr>
        <p:grpSp>
          <p:nvGrpSpPr>
            <p:cNvPr id="49" name="Group 48">
              <a:extLst>
                <a:ext uri="{FF2B5EF4-FFF2-40B4-BE49-F238E27FC236}">
                  <a16:creationId xmlns:a16="http://schemas.microsoft.com/office/drawing/2014/main" id="{1FBA0036-E963-2F32-7A2E-350BD2C6D56E}"/>
                </a:ext>
              </a:extLst>
            </p:cNvPr>
            <p:cNvGrpSpPr/>
            <p:nvPr userDrawn="1"/>
          </p:nvGrpSpPr>
          <p:grpSpPr>
            <a:xfrm>
              <a:off x="8906480" y="5964940"/>
              <a:ext cx="171821" cy="171821"/>
              <a:chOff x="10960096" y="4204963"/>
              <a:chExt cx="405867" cy="405866"/>
            </a:xfrm>
          </p:grpSpPr>
          <p:sp>
            <p:nvSpPr>
              <p:cNvPr id="74" name="object 26">
                <a:extLst>
                  <a:ext uri="{FF2B5EF4-FFF2-40B4-BE49-F238E27FC236}">
                    <a16:creationId xmlns:a16="http://schemas.microsoft.com/office/drawing/2014/main" id="{ED8C64EA-E018-3FCF-FCA7-546C796D0F46}"/>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5" name="object 27">
                <a:extLst>
                  <a:ext uri="{FF2B5EF4-FFF2-40B4-BE49-F238E27FC236}">
                    <a16:creationId xmlns:a16="http://schemas.microsoft.com/office/drawing/2014/main" id="{39F237F1-16D0-44DE-1984-2FDD14F8BA29}"/>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6" name="object 28">
                <a:extLst>
                  <a:ext uri="{FF2B5EF4-FFF2-40B4-BE49-F238E27FC236}">
                    <a16:creationId xmlns:a16="http://schemas.microsoft.com/office/drawing/2014/main" id="{B2A7DBAF-2017-3D65-F256-7F7DEDAC3B11}"/>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7" name="object 29">
                <a:extLst>
                  <a:ext uri="{FF2B5EF4-FFF2-40B4-BE49-F238E27FC236}">
                    <a16:creationId xmlns:a16="http://schemas.microsoft.com/office/drawing/2014/main" id="{F06178A5-5440-83F9-981D-63C81919BDDF}"/>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8" name="object 30">
                <a:extLst>
                  <a:ext uri="{FF2B5EF4-FFF2-40B4-BE49-F238E27FC236}">
                    <a16:creationId xmlns:a16="http://schemas.microsoft.com/office/drawing/2014/main" id="{95AB9FC7-E377-FD53-684E-048384F67AF9}"/>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9" name="object 31">
                <a:extLst>
                  <a:ext uri="{FF2B5EF4-FFF2-40B4-BE49-F238E27FC236}">
                    <a16:creationId xmlns:a16="http://schemas.microsoft.com/office/drawing/2014/main" id="{6EB6E336-3713-2CBA-E4ED-ED4A30AECE83}"/>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80" name="object 32">
                <a:extLst>
                  <a:ext uri="{FF2B5EF4-FFF2-40B4-BE49-F238E27FC236}">
                    <a16:creationId xmlns:a16="http://schemas.microsoft.com/office/drawing/2014/main" id="{ADBC385C-45A7-299B-A383-73975FFA878A}"/>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81" name="object 33">
                <a:extLst>
                  <a:ext uri="{FF2B5EF4-FFF2-40B4-BE49-F238E27FC236}">
                    <a16:creationId xmlns:a16="http://schemas.microsoft.com/office/drawing/2014/main" id="{82957FC5-E44E-B0D1-9547-4CC2398658AD}"/>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82" name="object 34">
                <a:extLst>
                  <a:ext uri="{FF2B5EF4-FFF2-40B4-BE49-F238E27FC236}">
                    <a16:creationId xmlns:a16="http://schemas.microsoft.com/office/drawing/2014/main" id="{58A1CB20-E333-A9FA-446F-622D947DEAE1}"/>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83" name="object 35">
                <a:extLst>
                  <a:ext uri="{FF2B5EF4-FFF2-40B4-BE49-F238E27FC236}">
                    <a16:creationId xmlns:a16="http://schemas.microsoft.com/office/drawing/2014/main" id="{6FF9FFB4-A05A-2A66-0988-15794EEEAE7D}"/>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4" name="object 36">
                <a:extLst>
                  <a:ext uri="{FF2B5EF4-FFF2-40B4-BE49-F238E27FC236}">
                    <a16:creationId xmlns:a16="http://schemas.microsoft.com/office/drawing/2014/main" id="{6A7E52EE-6609-8B0A-690A-5CCC288E2E27}"/>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5" name="object 37">
                <a:extLst>
                  <a:ext uri="{FF2B5EF4-FFF2-40B4-BE49-F238E27FC236}">
                    <a16:creationId xmlns:a16="http://schemas.microsoft.com/office/drawing/2014/main" id="{8BC5E2A6-76B5-6293-D181-05085EF61A4D}"/>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6" name="object 38">
                <a:extLst>
                  <a:ext uri="{FF2B5EF4-FFF2-40B4-BE49-F238E27FC236}">
                    <a16:creationId xmlns:a16="http://schemas.microsoft.com/office/drawing/2014/main" id="{41A7F3F4-673E-0D3C-1A6C-1E34C3608066}"/>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50" name="Gruppierung 14">
              <a:extLst>
                <a:ext uri="{FF2B5EF4-FFF2-40B4-BE49-F238E27FC236}">
                  <a16:creationId xmlns:a16="http://schemas.microsoft.com/office/drawing/2014/main" id="{3EB1F14A-E8D4-9442-2459-2A4EFC25803C}"/>
                </a:ext>
              </a:extLst>
            </p:cNvPr>
            <p:cNvGrpSpPr/>
            <p:nvPr userDrawn="1"/>
          </p:nvGrpSpPr>
          <p:grpSpPr>
            <a:xfrm>
              <a:off x="0" y="6040373"/>
              <a:ext cx="9026886" cy="460270"/>
              <a:chOff x="0" y="6040373"/>
              <a:chExt cx="9026886" cy="460270"/>
            </a:xfrm>
          </p:grpSpPr>
          <p:sp>
            <p:nvSpPr>
              <p:cNvPr id="58" name="object 5">
                <a:extLst>
                  <a:ext uri="{FF2B5EF4-FFF2-40B4-BE49-F238E27FC236}">
                    <a16:creationId xmlns:a16="http://schemas.microsoft.com/office/drawing/2014/main" id="{152B0D59-3FF9-ECBF-5105-9F65C2E57DF3}"/>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9" name="object 7">
                <a:extLst>
                  <a:ext uri="{FF2B5EF4-FFF2-40B4-BE49-F238E27FC236}">
                    <a16:creationId xmlns:a16="http://schemas.microsoft.com/office/drawing/2014/main" id="{56F8BAB8-AD01-EF9A-AEC1-B3F102176CE8}"/>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60" name="object 8">
                <a:extLst>
                  <a:ext uri="{FF2B5EF4-FFF2-40B4-BE49-F238E27FC236}">
                    <a16:creationId xmlns:a16="http://schemas.microsoft.com/office/drawing/2014/main" id="{12CA58FE-9E8B-75CC-841A-F94372F08D88}"/>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1" name="object 9">
                <a:extLst>
                  <a:ext uri="{FF2B5EF4-FFF2-40B4-BE49-F238E27FC236}">
                    <a16:creationId xmlns:a16="http://schemas.microsoft.com/office/drawing/2014/main" id="{B22E3324-F49C-5428-6F45-358848EAB154}"/>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2" name="object 10">
                <a:extLst>
                  <a:ext uri="{FF2B5EF4-FFF2-40B4-BE49-F238E27FC236}">
                    <a16:creationId xmlns:a16="http://schemas.microsoft.com/office/drawing/2014/main" id="{4E365636-04D7-E997-FC80-0B1532196C05}"/>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3" name="object 11">
                <a:extLst>
                  <a:ext uri="{FF2B5EF4-FFF2-40B4-BE49-F238E27FC236}">
                    <a16:creationId xmlns:a16="http://schemas.microsoft.com/office/drawing/2014/main" id="{C3EF520C-4965-1E0F-FC83-E510DA976872}"/>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4" name="object 12">
                <a:extLst>
                  <a:ext uri="{FF2B5EF4-FFF2-40B4-BE49-F238E27FC236}">
                    <a16:creationId xmlns:a16="http://schemas.microsoft.com/office/drawing/2014/main" id="{32D40CC6-B7B6-8833-A0AA-DED649953240}"/>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5" name="object 13">
                <a:extLst>
                  <a:ext uri="{FF2B5EF4-FFF2-40B4-BE49-F238E27FC236}">
                    <a16:creationId xmlns:a16="http://schemas.microsoft.com/office/drawing/2014/main" id="{38DD323B-AA0C-3ECF-867D-C0DED1F370AC}"/>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6" name="object 14">
                <a:extLst>
                  <a:ext uri="{FF2B5EF4-FFF2-40B4-BE49-F238E27FC236}">
                    <a16:creationId xmlns:a16="http://schemas.microsoft.com/office/drawing/2014/main" id="{C9C4B4FB-7491-3073-BFB7-FB1A254A25A0}"/>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7" name="object 15">
                <a:extLst>
                  <a:ext uri="{FF2B5EF4-FFF2-40B4-BE49-F238E27FC236}">
                    <a16:creationId xmlns:a16="http://schemas.microsoft.com/office/drawing/2014/main" id="{9FB603CC-B69E-954F-4C02-2B9712B546EF}"/>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8" name="object 16">
                <a:extLst>
                  <a:ext uri="{FF2B5EF4-FFF2-40B4-BE49-F238E27FC236}">
                    <a16:creationId xmlns:a16="http://schemas.microsoft.com/office/drawing/2014/main" id="{0D6C28E1-7B5C-636A-5065-A31405C144DB}"/>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9" name="object 17">
                <a:extLst>
                  <a:ext uri="{FF2B5EF4-FFF2-40B4-BE49-F238E27FC236}">
                    <a16:creationId xmlns:a16="http://schemas.microsoft.com/office/drawing/2014/main" id="{DEB2F290-2D5C-ABB8-0A1A-C3A3D5D7DC77}"/>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70" name="object 18">
                <a:extLst>
                  <a:ext uri="{FF2B5EF4-FFF2-40B4-BE49-F238E27FC236}">
                    <a16:creationId xmlns:a16="http://schemas.microsoft.com/office/drawing/2014/main" id="{299E917E-827D-BAF4-FEEA-3274158866F1}"/>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71" name="object 19">
                <a:extLst>
                  <a:ext uri="{FF2B5EF4-FFF2-40B4-BE49-F238E27FC236}">
                    <a16:creationId xmlns:a16="http://schemas.microsoft.com/office/drawing/2014/main" id="{484A41AC-F8EF-40BD-F683-284AA8203FF6}"/>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72" name="object 20">
                <a:extLst>
                  <a:ext uri="{FF2B5EF4-FFF2-40B4-BE49-F238E27FC236}">
                    <a16:creationId xmlns:a16="http://schemas.microsoft.com/office/drawing/2014/main" id="{A58EA9CA-4F25-3F16-F200-E8F3F429458D}"/>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73" name="object 21">
                <a:extLst>
                  <a:ext uri="{FF2B5EF4-FFF2-40B4-BE49-F238E27FC236}">
                    <a16:creationId xmlns:a16="http://schemas.microsoft.com/office/drawing/2014/main" id="{6AD82AAA-2C26-7271-3A1A-DE32E20D6B5F}"/>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51" name="Group 50">
              <a:extLst>
                <a:ext uri="{FF2B5EF4-FFF2-40B4-BE49-F238E27FC236}">
                  <a16:creationId xmlns:a16="http://schemas.microsoft.com/office/drawing/2014/main" id="{D40D2398-C2E9-1430-7B7C-834775D77DED}"/>
                </a:ext>
              </a:extLst>
            </p:cNvPr>
            <p:cNvGrpSpPr/>
            <p:nvPr userDrawn="1"/>
          </p:nvGrpSpPr>
          <p:grpSpPr>
            <a:xfrm>
              <a:off x="7807856" y="6136761"/>
              <a:ext cx="194402" cy="233814"/>
              <a:chOff x="6199448" y="5757477"/>
              <a:chExt cx="445167" cy="535418"/>
            </a:xfrm>
          </p:grpSpPr>
          <p:sp>
            <p:nvSpPr>
              <p:cNvPr id="52" name="object 9">
                <a:extLst>
                  <a:ext uri="{FF2B5EF4-FFF2-40B4-BE49-F238E27FC236}">
                    <a16:creationId xmlns:a16="http://schemas.microsoft.com/office/drawing/2014/main" id="{444CC8EB-79EB-CF2E-2F06-CC12387426C4}"/>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53" name="object 10">
                <a:extLst>
                  <a:ext uri="{FF2B5EF4-FFF2-40B4-BE49-F238E27FC236}">
                    <a16:creationId xmlns:a16="http://schemas.microsoft.com/office/drawing/2014/main" id="{2E1198DC-4B08-E0D1-1301-060FD4EC1B78}"/>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4" name="object 11">
                <a:extLst>
                  <a:ext uri="{FF2B5EF4-FFF2-40B4-BE49-F238E27FC236}">
                    <a16:creationId xmlns:a16="http://schemas.microsoft.com/office/drawing/2014/main" id="{28FB895F-11BA-0526-A538-1045F9BA5ADA}"/>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5" name="object 12">
                <a:extLst>
                  <a:ext uri="{FF2B5EF4-FFF2-40B4-BE49-F238E27FC236}">
                    <a16:creationId xmlns:a16="http://schemas.microsoft.com/office/drawing/2014/main" id="{D880B120-D4D1-3FBC-E161-EBB9EA46BF9E}"/>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6" name="object 13">
                <a:extLst>
                  <a:ext uri="{FF2B5EF4-FFF2-40B4-BE49-F238E27FC236}">
                    <a16:creationId xmlns:a16="http://schemas.microsoft.com/office/drawing/2014/main" id="{3739FB99-D73C-54EA-4768-1EC79456E389}"/>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7" name="object 14">
                <a:extLst>
                  <a:ext uri="{FF2B5EF4-FFF2-40B4-BE49-F238E27FC236}">
                    <a16:creationId xmlns:a16="http://schemas.microsoft.com/office/drawing/2014/main" id="{C86BE92B-3B7D-0487-33F7-9E880EDA5E92}"/>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30720066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hart with Caption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C90-020D-430D-95E6-6142EB5D473A}"/>
              </a:ext>
            </a:extLst>
          </p:cNvPr>
          <p:cNvSpPr>
            <a:spLocks noGrp="1"/>
          </p:cNvSpPr>
          <p:nvPr>
            <p:ph type="title"/>
          </p:nvPr>
        </p:nvSpPr>
        <p:spPr>
          <a:xfrm>
            <a:off x="914398" y="914400"/>
            <a:ext cx="8534400" cy="487362"/>
          </a:xfrm>
        </p:spPr>
        <p:txBody>
          <a:bodyPr wrap="square" lIns="0" tIns="0" rIns="0" bIns="0" anchor="t" anchorCtr="0">
            <a:noAutofit/>
          </a:bodyPr>
          <a:lstStyle>
            <a:lvl1pPr>
              <a:defRPr sz="2400"/>
            </a:lvl1pPr>
          </a:lstStyle>
          <a:p>
            <a:r>
              <a:rPr lang="en-US"/>
              <a:t>Click to edit Master title style</a:t>
            </a:r>
            <a:endParaRPr lang="en-GB"/>
          </a:p>
        </p:txBody>
      </p:sp>
      <p:sp>
        <p:nvSpPr>
          <p:cNvPr id="5" name="Chart Placeholder 4">
            <a:extLst>
              <a:ext uri="{FF2B5EF4-FFF2-40B4-BE49-F238E27FC236}">
                <a16:creationId xmlns:a16="http://schemas.microsoft.com/office/drawing/2014/main" id="{3B172C41-58BB-426B-83E4-7C0F606CBB61}"/>
              </a:ext>
            </a:extLst>
          </p:cNvPr>
          <p:cNvSpPr>
            <a:spLocks noGrp="1"/>
          </p:cNvSpPr>
          <p:nvPr>
            <p:ph type="chart" sz="quarter" idx="16"/>
          </p:nvPr>
        </p:nvSpPr>
        <p:spPr>
          <a:xfrm>
            <a:off x="914400" y="2205038"/>
            <a:ext cx="9791700" cy="3132138"/>
          </a:xfrm>
        </p:spPr>
        <p:txBody>
          <a:bodyPr/>
          <a:lstStyle>
            <a:lvl1pPr marL="0" indent="0">
              <a:buNone/>
              <a:defRPr/>
            </a:lvl1pPr>
          </a:lstStyle>
          <a:p>
            <a:r>
              <a:rPr lang="en-US"/>
              <a:t>Click icon to add chart</a:t>
            </a:r>
            <a:endParaRPr lang="de-DE"/>
          </a:p>
        </p:txBody>
      </p:sp>
      <p:sp>
        <p:nvSpPr>
          <p:cNvPr id="4" name="Text Placeholder 3">
            <a:extLst>
              <a:ext uri="{FF2B5EF4-FFF2-40B4-BE49-F238E27FC236}">
                <a16:creationId xmlns:a16="http://schemas.microsoft.com/office/drawing/2014/main" id="{889AFF34-B718-47F0-8975-CF7BCE2027C9}"/>
              </a:ext>
            </a:extLst>
          </p:cNvPr>
          <p:cNvSpPr>
            <a:spLocks noGrp="1"/>
          </p:cNvSpPr>
          <p:nvPr>
            <p:ph type="body" sz="half" idx="2"/>
          </p:nvPr>
        </p:nvSpPr>
        <p:spPr>
          <a:xfrm>
            <a:off x="911423" y="1412777"/>
            <a:ext cx="8534400" cy="487362"/>
          </a:xfrm>
        </p:spPr>
        <p:txBody>
          <a:bodyPr vert="horz" wrap="square" lIns="0" tIns="0" rIns="0" bIns="0" rtlCol="0">
            <a:noAutofit/>
          </a:bodyPr>
          <a:lstStyle>
            <a:lvl1pPr marL="0" indent="0" algn="l" fontAlgn="auto">
              <a:lnSpc>
                <a:spcPts val="1780"/>
              </a:lnSpc>
              <a:spcBef>
                <a:spcPts val="0"/>
              </a:spcBef>
              <a:spcAft>
                <a:spcPts val="1100"/>
              </a:spcAft>
              <a:buFontTx/>
              <a:buNone/>
              <a:defRPr kumimoji="0" lang="en-US" sz="1700" b="0" i="0" u="none" kern="1200" cap="none" spc="0" baseline="0" dirty="0">
                <a:solidFill>
                  <a:schemeClr val="bg2"/>
                </a:solidFill>
                <a:latin typeface="Arial" panose="020B0604020202020204" pitchFamily="34" charset="0"/>
                <a:cs typeface="Arial" panose="020B0604020202020204" pitchFamily="34" charset="0"/>
              </a:defRPr>
            </a:lvl1pPr>
          </a:lstStyle>
          <a:p>
            <a:pPr marL="288000" marR="0" lvl="0" indent="-288000" defTabSz="457200">
              <a:lnSpc>
                <a:spcPts val="1780"/>
              </a:lnSpc>
              <a:spcAft>
                <a:spcPts val="1100"/>
              </a:spcAft>
              <a:buSzTx/>
              <a:tabLst>
                <a:tab pos="253365" algn="l"/>
              </a:tabLst>
            </a:pPr>
            <a:r>
              <a:rPr lang="en-US"/>
              <a:t>Click to edit Master text styles</a:t>
            </a:r>
          </a:p>
        </p:txBody>
      </p:sp>
      <p:sp>
        <p:nvSpPr>
          <p:cNvPr id="11" name="Text Placeholder 10">
            <a:extLst>
              <a:ext uri="{FF2B5EF4-FFF2-40B4-BE49-F238E27FC236}">
                <a16:creationId xmlns:a16="http://schemas.microsoft.com/office/drawing/2014/main" id="{45648FEE-9DAD-41BA-B441-AAD061E4EEC5}"/>
              </a:ext>
            </a:extLst>
          </p:cNvPr>
          <p:cNvSpPr>
            <a:spLocks noGrp="1"/>
          </p:cNvSpPr>
          <p:nvPr>
            <p:ph type="body" sz="quarter" idx="15"/>
          </p:nvPr>
        </p:nvSpPr>
        <p:spPr>
          <a:xfrm>
            <a:off x="911424" y="5532586"/>
            <a:ext cx="4163516" cy="323165"/>
          </a:xfrm>
          <a:noFill/>
        </p:spPr>
        <p:txBody>
          <a:bodyPr wrap="square" lIns="0" tIns="45720" rIns="91440" bIns="45720" rtlCol="0" anchor="t" anchorCtr="0">
            <a:spAutoFit/>
          </a:bodyPr>
          <a:lstStyle>
            <a:lvl1pPr marL="0" indent="0">
              <a:lnSpc>
                <a:spcPct val="100000"/>
              </a:lnSpc>
              <a:spcAft>
                <a:spcPts val="0"/>
              </a:spcAft>
              <a:buFont typeface="Arial" panose="020B0604020202020204" pitchFamily="34" charset="0"/>
              <a:buNone/>
              <a:defRPr lang="en-US" sz="1500" dirty="0" smtClean="0">
                <a:solidFill>
                  <a:schemeClr val="bg2"/>
                </a:solidFill>
                <a:cs typeface="Arial" panose="020B0604020202020204" pitchFamily="34" charset="0"/>
              </a:defRPr>
            </a:lvl1pPr>
          </a:lstStyle>
          <a:p>
            <a:pPr marL="0" lvl="0" defTabSz="457200"/>
            <a:r>
              <a:rPr lang="en-US"/>
              <a:t>Click to edit Master text styles</a:t>
            </a:r>
          </a:p>
        </p:txBody>
      </p:sp>
      <p:sp>
        <p:nvSpPr>
          <p:cNvPr id="6" name="Footer Placeholder 5">
            <a:extLst>
              <a:ext uri="{FF2B5EF4-FFF2-40B4-BE49-F238E27FC236}">
                <a16:creationId xmlns:a16="http://schemas.microsoft.com/office/drawing/2014/main" id="{E05957E0-928C-49E0-8254-23B39C88771A}"/>
              </a:ext>
            </a:extLst>
          </p:cNvPr>
          <p:cNvSpPr>
            <a:spLocks noGrp="1"/>
          </p:cNvSpPr>
          <p:nvPr>
            <p:ph type="ftr" sz="quarter" idx="11"/>
          </p:nvPr>
        </p:nvSpPr>
        <p:spPr/>
        <p:txBody>
          <a:bodyPr vert="horz" wrap="none" lIns="0" tIns="45720" rIns="0" bIns="0" rtlCol="0" anchor="ctr"/>
          <a:lstStyle>
            <a:lvl1pPr>
              <a:defRPr lang="de-DE" i="0"/>
            </a:lvl1pPr>
          </a:lstStyle>
          <a:p>
            <a:r>
              <a:rPr lang="en-GB">
                <a:solidFill>
                  <a:srgbClr val="394D55"/>
                </a:solidFill>
                <a:latin typeface="Helvetica" pitchFamily="2" charset="0"/>
              </a:rPr>
              <a:t>CRM General Info Session 2025</a:t>
            </a:r>
          </a:p>
        </p:txBody>
      </p:sp>
      <p:sp>
        <p:nvSpPr>
          <p:cNvPr id="7" name="Slide Number Placeholder 6">
            <a:extLst>
              <a:ext uri="{FF2B5EF4-FFF2-40B4-BE49-F238E27FC236}">
                <a16:creationId xmlns:a16="http://schemas.microsoft.com/office/drawing/2014/main" id="{B81B62C5-F66E-4DE7-A853-71715EEB8D89}"/>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9" name="Text Placeholder 8">
            <a:extLst>
              <a:ext uri="{FF2B5EF4-FFF2-40B4-BE49-F238E27FC236}">
                <a16:creationId xmlns:a16="http://schemas.microsoft.com/office/drawing/2014/main" id="{2B3A70EA-664F-4886-A7D4-7518E70A81A9}"/>
              </a:ext>
            </a:extLst>
          </p:cNvPr>
          <p:cNvSpPr>
            <a:spLocks noGrp="1"/>
          </p:cNvSpPr>
          <p:nvPr>
            <p:ph type="body" sz="quarter" idx="17"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grpSp>
        <p:nvGrpSpPr>
          <p:cNvPr id="48" name="Group 47">
            <a:extLst>
              <a:ext uri="{FF2B5EF4-FFF2-40B4-BE49-F238E27FC236}">
                <a16:creationId xmlns:a16="http://schemas.microsoft.com/office/drawing/2014/main" id="{D4CA54A4-7100-6754-EDB8-B576E96B2452}"/>
              </a:ext>
            </a:extLst>
          </p:cNvPr>
          <p:cNvGrpSpPr/>
          <p:nvPr userDrawn="1"/>
        </p:nvGrpSpPr>
        <p:grpSpPr>
          <a:xfrm>
            <a:off x="0" y="6094848"/>
            <a:ext cx="9078301" cy="535703"/>
            <a:chOff x="0" y="5964940"/>
            <a:chExt cx="9078301" cy="535703"/>
          </a:xfrm>
        </p:grpSpPr>
        <p:grpSp>
          <p:nvGrpSpPr>
            <p:cNvPr id="49" name="Group 48">
              <a:extLst>
                <a:ext uri="{FF2B5EF4-FFF2-40B4-BE49-F238E27FC236}">
                  <a16:creationId xmlns:a16="http://schemas.microsoft.com/office/drawing/2014/main" id="{BD33EA1B-5D16-CAEC-6390-AE33ABDBE65C}"/>
                </a:ext>
              </a:extLst>
            </p:cNvPr>
            <p:cNvGrpSpPr/>
            <p:nvPr userDrawn="1"/>
          </p:nvGrpSpPr>
          <p:grpSpPr>
            <a:xfrm>
              <a:off x="8906480" y="5964940"/>
              <a:ext cx="171821" cy="171821"/>
              <a:chOff x="10960096" y="4204963"/>
              <a:chExt cx="405867" cy="405866"/>
            </a:xfrm>
          </p:grpSpPr>
          <p:sp>
            <p:nvSpPr>
              <p:cNvPr id="74" name="object 26">
                <a:extLst>
                  <a:ext uri="{FF2B5EF4-FFF2-40B4-BE49-F238E27FC236}">
                    <a16:creationId xmlns:a16="http://schemas.microsoft.com/office/drawing/2014/main" id="{F13051AC-C627-D0E0-CD6B-07B57D588809}"/>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5" name="object 27">
                <a:extLst>
                  <a:ext uri="{FF2B5EF4-FFF2-40B4-BE49-F238E27FC236}">
                    <a16:creationId xmlns:a16="http://schemas.microsoft.com/office/drawing/2014/main" id="{3A0E56E6-73CF-7DA5-B7F4-BF80D3438746}"/>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6" name="object 28">
                <a:extLst>
                  <a:ext uri="{FF2B5EF4-FFF2-40B4-BE49-F238E27FC236}">
                    <a16:creationId xmlns:a16="http://schemas.microsoft.com/office/drawing/2014/main" id="{D7A4E145-67D1-8951-B612-C7FE08C4B72E}"/>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7" name="object 29">
                <a:extLst>
                  <a:ext uri="{FF2B5EF4-FFF2-40B4-BE49-F238E27FC236}">
                    <a16:creationId xmlns:a16="http://schemas.microsoft.com/office/drawing/2014/main" id="{1F3BCDDA-A589-B93F-5066-3D9375D3FC0C}"/>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8" name="object 30">
                <a:extLst>
                  <a:ext uri="{FF2B5EF4-FFF2-40B4-BE49-F238E27FC236}">
                    <a16:creationId xmlns:a16="http://schemas.microsoft.com/office/drawing/2014/main" id="{D74A22D9-4310-0636-FA1F-0F8B931BCFB5}"/>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79" name="object 31">
                <a:extLst>
                  <a:ext uri="{FF2B5EF4-FFF2-40B4-BE49-F238E27FC236}">
                    <a16:creationId xmlns:a16="http://schemas.microsoft.com/office/drawing/2014/main" id="{F80025A0-C369-FB80-2591-EEC783BF8481}"/>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80" name="object 32">
                <a:extLst>
                  <a:ext uri="{FF2B5EF4-FFF2-40B4-BE49-F238E27FC236}">
                    <a16:creationId xmlns:a16="http://schemas.microsoft.com/office/drawing/2014/main" id="{97D60A4C-9746-B80B-43E0-CB4C2E3DF0AC}"/>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81" name="object 33">
                <a:extLst>
                  <a:ext uri="{FF2B5EF4-FFF2-40B4-BE49-F238E27FC236}">
                    <a16:creationId xmlns:a16="http://schemas.microsoft.com/office/drawing/2014/main" id="{45432480-E1FF-60F3-C1CE-DB9B329848B9}"/>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82" name="object 34">
                <a:extLst>
                  <a:ext uri="{FF2B5EF4-FFF2-40B4-BE49-F238E27FC236}">
                    <a16:creationId xmlns:a16="http://schemas.microsoft.com/office/drawing/2014/main" id="{14BE93E5-7161-0C9B-DC35-D0EF5D0B3E06}"/>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83" name="object 35">
                <a:extLst>
                  <a:ext uri="{FF2B5EF4-FFF2-40B4-BE49-F238E27FC236}">
                    <a16:creationId xmlns:a16="http://schemas.microsoft.com/office/drawing/2014/main" id="{984A2AA2-F5C7-9DED-0E83-A92FCABD6957}"/>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4" name="object 36">
                <a:extLst>
                  <a:ext uri="{FF2B5EF4-FFF2-40B4-BE49-F238E27FC236}">
                    <a16:creationId xmlns:a16="http://schemas.microsoft.com/office/drawing/2014/main" id="{45AA4CFC-BA02-73C5-43D4-5205C79655B5}"/>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5" name="object 37">
                <a:extLst>
                  <a:ext uri="{FF2B5EF4-FFF2-40B4-BE49-F238E27FC236}">
                    <a16:creationId xmlns:a16="http://schemas.microsoft.com/office/drawing/2014/main" id="{08F1ED53-DE24-784B-B32A-1D08FA6DAA25}"/>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6" name="object 38">
                <a:extLst>
                  <a:ext uri="{FF2B5EF4-FFF2-40B4-BE49-F238E27FC236}">
                    <a16:creationId xmlns:a16="http://schemas.microsoft.com/office/drawing/2014/main" id="{4E2B2632-D0DC-E952-7584-5701CA94FC82}"/>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50" name="Gruppierung 14">
              <a:extLst>
                <a:ext uri="{FF2B5EF4-FFF2-40B4-BE49-F238E27FC236}">
                  <a16:creationId xmlns:a16="http://schemas.microsoft.com/office/drawing/2014/main" id="{D339AE20-2686-7DD3-2AE7-14CB0BB6163D}"/>
                </a:ext>
              </a:extLst>
            </p:cNvPr>
            <p:cNvGrpSpPr/>
            <p:nvPr userDrawn="1"/>
          </p:nvGrpSpPr>
          <p:grpSpPr>
            <a:xfrm>
              <a:off x="0" y="6040373"/>
              <a:ext cx="9026886" cy="460270"/>
              <a:chOff x="0" y="6040373"/>
              <a:chExt cx="9026886" cy="460270"/>
            </a:xfrm>
          </p:grpSpPr>
          <p:sp>
            <p:nvSpPr>
              <p:cNvPr id="58" name="object 5">
                <a:extLst>
                  <a:ext uri="{FF2B5EF4-FFF2-40B4-BE49-F238E27FC236}">
                    <a16:creationId xmlns:a16="http://schemas.microsoft.com/office/drawing/2014/main" id="{6FE8DCEA-D340-9DE5-617E-BA6088873652}"/>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59" name="object 7">
                <a:extLst>
                  <a:ext uri="{FF2B5EF4-FFF2-40B4-BE49-F238E27FC236}">
                    <a16:creationId xmlns:a16="http://schemas.microsoft.com/office/drawing/2014/main" id="{74DF0473-9EFB-D8CA-7FAF-186C58443899}"/>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60" name="object 8">
                <a:extLst>
                  <a:ext uri="{FF2B5EF4-FFF2-40B4-BE49-F238E27FC236}">
                    <a16:creationId xmlns:a16="http://schemas.microsoft.com/office/drawing/2014/main" id="{7C6A7F58-35C7-6313-A2CA-4033ACCA90C3}"/>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1" name="object 9">
                <a:extLst>
                  <a:ext uri="{FF2B5EF4-FFF2-40B4-BE49-F238E27FC236}">
                    <a16:creationId xmlns:a16="http://schemas.microsoft.com/office/drawing/2014/main" id="{6E066C7F-369B-C6EE-1EA3-B61D8639FDE1}"/>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2" name="object 10">
                <a:extLst>
                  <a:ext uri="{FF2B5EF4-FFF2-40B4-BE49-F238E27FC236}">
                    <a16:creationId xmlns:a16="http://schemas.microsoft.com/office/drawing/2014/main" id="{BB0009AE-68ED-D481-430B-9F17250BCF47}"/>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3" name="object 11">
                <a:extLst>
                  <a:ext uri="{FF2B5EF4-FFF2-40B4-BE49-F238E27FC236}">
                    <a16:creationId xmlns:a16="http://schemas.microsoft.com/office/drawing/2014/main" id="{50AFD6FF-1848-F9B1-9A98-F5E41EE170AE}"/>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4" name="object 12">
                <a:extLst>
                  <a:ext uri="{FF2B5EF4-FFF2-40B4-BE49-F238E27FC236}">
                    <a16:creationId xmlns:a16="http://schemas.microsoft.com/office/drawing/2014/main" id="{CD370D6C-B0F7-3683-5CD1-3BAF156BCA9A}"/>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5" name="object 13">
                <a:extLst>
                  <a:ext uri="{FF2B5EF4-FFF2-40B4-BE49-F238E27FC236}">
                    <a16:creationId xmlns:a16="http://schemas.microsoft.com/office/drawing/2014/main" id="{861AFFF8-83D2-AAB1-3295-C6C2318B402F}"/>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6" name="object 14">
                <a:extLst>
                  <a:ext uri="{FF2B5EF4-FFF2-40B4-BE49-F238E27FC236}">
                    <a16:creationId xmlns:a16="http://schemas.microsoft.com/office/drawing/2014/main" id="{0D3C04EA-7A08-0D0D-2DAB-033AE306CCA8}"/>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7" name="object 15">
                <a:extLst>
                  <a:ext uri="{FF2B5EF4-FFF2-40B4-BE49-F238E27FC236}">
                    <a16:creationId xmlns:a16="http://schemas.microsoft.com/office/drawing/2014/main" id="{F418952A-006A-769D-274E-3483F1C9EDC2}"/>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8" name="object 16">
                <a:extLst>
                  <a:ext uri="{FF2B5EF4-FFF2-40B4-BE49-F238E27FC236}">
                    <a16:creationId xmlns:a16="http://schemas.microsoft.com/office/drawing/2014/main" id="{78400F63-93F8-5AC7-60DA-4EBAE0916960}"/>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69" name="object 17">
                <a:extLst>
                  <a:ext uri="{FF2B5EF4-FFF2-40B4-BE49-F238E27FC236}">
                    <a16:creationId xmlns:a16="http://schemas.microsoft.com/office/drawing/2014/main" id="{C5AA6742-9C0A-C501-41F8-C7B9D7404476}"/>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70" name="object 18">
                <a:extLst>
                  <a:ext uri="{FF2B5EF4-FFF2-40B4-BE49-F238E27FC236}">
                    <a16:creationId xmlns:a16="http://schemas.microsoft.com/office/drawing/2014/main" id="{CF0EEDE2-4035-DB2B-649C-3408208DC5F1}"/>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71" name="object 19">
                <a:extLst>
                  <a:ext uri="{FF2B5EF4-FFF2-40B4-BE49-F238E27FC236}">
                    <a16:creationId xmlns:a16="http://schemas.microsoft.com/office/drawing/2014/main" id="{3547C5DF-D2F2-9BA3-E8E5-EBD18AF86233}"/>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72" name="object 20">
                <a:extLst>
                  <a:ext uri="{FF2B5EF4-FFF2-40B4-BE49-F238E27FC236}">
                    <a16:creationId xmlns:a16="http://schemas.microsoft.com/office/drawing/2014/main" id="{E8E4A899-3A1D-0DF4-D006-04464081A2E2}"/>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73" name="object 21">
                <a:extLst>
                  <a:ext uri="{FF2B5EF4-FFF2-40B4-BE49-F238E27FC236}">
                    <a16:creationId xmlns:a16="http://schemas.microsoft.com/office/drawing/2014/main" id="{1BAF564C-353E-240E-4AD4-BD756307442F}"/>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51" name="Group 50">
              <a:extLst>
                <a:ext uri="{FF2B5EF4-FFF2-40B4-BE49-F238E27FC236}">
                  <a16:creationId xmlns:a16="http://schemas.microsoft.com/office/drawing/2014/main" id="{AF8991AB-BC08-2F66-2DA5-B08ADDE04238}"/>
                </a:ext>
              </a:extLst>
            </p:cNvPr>
            <p:cNvGrpSpPr/>
            <p:nvPr userDrawn="1"/>
          </p:nvGrpSpPr>
          <p:grpSpPr>
            <a:xfrm>
              <a:off x="7807856" y="6136761"/>
              <a:ext cx="194402" cy="233814"/>
              <a:chOff x="6199448" y="5757477"/>
              <a:chExt cx="445167" cy="535418"/>
            </a:xfrm>
          </p:grpSpPr>
          <p:sp>
            <p:nvSpPr>
              <p:cNvPr id="52" name="object 9">
                <a:extLst>
                  <a:ext uri="{FF2B5EF4-FFF2-40B4-BE49-F238E27FC236}">
                    <a16:creationId xmlns:a16="http://schemas.microsoft.com/office/drawing/2014/main" id="{DBAC55F5-0B63-7499-D30A-6DBD716F463D}"/>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53" name="object 10">
                <a:extLst>
                  <a:ext uri="{FF2B5EF4-FFF2-40B4-BE49-F238E27FC236}">
                    <a16:creationId xmlns:a16="http://schemas.microsoft.com/office/drawing/2014/main" id="{D89062A7-4F13-33C8-B1C8-9521A1E7B7DA}"/>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4" name="object 11">
                <a:extLst>
                  <a:ext uri="{FF2B5EF4-FFF2-40B4-BE49-F238E27FC236}">
                    <a16:creationId xmlns:a16="http://schemas.microsoft.com/office/drawing/2014/main" id="{016507C3-8F81-D04A-D72F-9ECE5AFCF788}"/>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5" name="object 12">
                <a:extLst>
                  <a:ext uri="{FF2B5EF4-FFF2-40B4-BE49-F238E27FC236}">
                    <a16:creationId xmlns:a16="http://schemas.microsoft.com/office/drawing/2014/main" id="{D09BE061-F91B-98A0-CBA8-78AD741C80F6}"/>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6" name="object 13">
                <a:extLst>
                  <a:ext uri="{FF2B5EF4-FFF2-40B4-BE49-F238E27FC236}">
                    <a16:creationId xmlns:a16="http://schemas.microsoft.com/office/drawing/2014/main" id="{14727304-7EA6-01B4-299B-2997189B86DF}"/>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7" name="object 14">
                <a:extLst>
                  <a:ext uri="{FF2B5EF4-FFF2-40B4-BE49-F238E27FC236}">
                    <a16:creationId xmlns:a16="http://schemas.microsoft.com/office/drawing/2014/main" id="{BAE508D4-6BDC-0935-8E19-F5E2987790F6}"/>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29758661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hart and Text with Caption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C90-020D-430D-95E6-6142EB5D473A}"/>
              </a:ext>
            </a:extLst>
          </p:cNvPr>
          <p:cNvSpPr>
            <a:spLocks noGrp="1"/>
          </p:cNvSpPr>
          <p:nvPr>
            <p:ph type="title"/>
          </p:nvPr>
        </p:nvSpPr>
        <p:spPr>
          <a:xfrm>
            <a:off x="914398" y="914400"/>
            <a:ext cx="8534400" cy="487362"/>
          </a:xfrm>
        </p:spPr>
        <p:txBody>
          <a:bodyPr wrap="square" lIns="0" tIns="0" rIns="0" bIns="0" anchor="t" anchorCtr="0">
            <a:noAutofit/>
          </a:bodyPr>
          <a:lstStyle>
            <a:lvl1pPr>
              <a:defRPr sz="24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889AFF34-B718-47F0-8975-CF7BCE2027C9}"/>
              </a:ext>
            </a:extLst>
          </p:cNvPr>
          <p:cNvSpPr>
            <a:spLocks noGrp="1"/>
          </p:cNvSpPr>
          <p:nvPr>
            <p:ph type="body" sz="half" idx="2"/>
          </p:nvPr>
        </p:nvSpPr>
        <p:spPr>
          <a:xfrm>
            <a:off x="911423" y="1412777"/>
            <a:ext cx="8534400" cy="487362"/>
          </a:xfrm>
        </p:spPr>
        <p:txBody>
          <a:bodyPr vert="horz" wrap="square" lIns="0" tIns="0" rIns="0" bIns="0" rtlCol="0">
            <a:noAutofit/>
          </a:bodyPr>
          <a:lstStyle>
            <a:lvl1pPr marL="0" indent="0" algn="l" fontAlgn="auto">
              <a:lnSpc>
                <a:spcPts val="1780"/>
              </a:lnSpc>
              <a:spcBef>
                <a:spcPts val="0"/>
              </a:spcBef>
              <a:spcAft>
                <a:spcPts val="1100"/>
              </a:spcAft>
              <a:buFontTx/>
              <a:buNone/>
              <a:defRPr kumimoji="0" lang="en-US" sz="1700" b="0" i="0" u="none" kern="1200" cap="none" spc="0" baseline="0" dirty="0">
                <a:solidFill>
                  <a:schemeClr val="bg2"/>
                </a:solidFill>
                <a:latin typeface="Arial" panose="020B0604020202020204" pitchFamily="34" charset="0"/>
                <a:cs typeface="Arial" panose="020B0604020202020204" pitchFamily="34" charset="0"/>
              </a:defRPr>
            </a:lvl1pPr>
          </a:lstStyle>
          <a:p>
            <a:pPr marL="288000" marR="0" lvl="0" indent="-288000" defTabSz="457200">
              <a:lnSpc>
                <a:spcPts val="1780"/>
              </a:lnSpc>
              <a:spcAft>
                <a:spcPts val="1100"/>
              </a:spcAft>
              <a:buSzTx/>
              <a:tabLst>
                <a:tab pos="253365" algn="l"/>
              </a:tabLst>
            </a:pPr>
            <a:r>
              <a:rPr lang="en-US"/>
              <a:t>Click to edit Master text styles</a:t>
            </a:r>
          </a:p>
        </p:txBody>
      </p:sp>
      <p:sp>
        <p:nvSpPr>
          <p:cNvPr id="5" name="Chart Placeholder 4">
            <a:extLst>
              <a:ext uri="{FF2B5EF4-FFF2-40B4-BE49-F238E27FC236}">
                <a16:creationId xmlns:a16="http://schemas.microsoft.com/office/drawing/2014/main" id="{3B172C41-58BB-426B-83E4-7C0F606CBB61}"/>
              </a:ext>
            </a:extLst>
          </p:cNvPr>
          <p:cNvSpPr>
            <a:spLocks noGrp="1"/>
          </p:cNvSpPr>
          <p:nvPr>
            <p:ph type="chart" sz="quarter" idx="16"/>
          </p:nvPr>
        </p:nvSpPr>
        <p:spPr>
          <a:xfrm>
            <a:off x="914400" y="2205038"/>
            <a:ext cx="4680000" cy="3132138"/>
          </a:xfrm>
        </p:spPr>
        <p:txBody>
          <a:bodyPr/>
          <a:lstStyle>
            <a:lvl1pPr marL="0" indent="0">
              <a:buNone/>
              <a:defRPr/>
            </a:lvl1pPr>
          </a:lstStyle>
          <a:p>
            <a:r>
              <a:rPr lang="en-US"/>
              <a:t>Click icon to add chart</a:t>
            </a:r>
            <a:endParaRPr lang="de-DE"/>
          </a:p>
        </p:txBody>
      </p:sp>
      <p:sp>
        <p:nvSpPr>
          <p:cNvPr id="8" name="Text Placeholder 7">
            <a:extLst>
              <a:ext uri="{FF2B5EF4-FFF2-40B4-BE49-F238E27FC236}">
                <a16:creationId xmlns:a16="http://schemas.microsoft.com/office/drawing/2014/main" id="{58E666C5-5013-474C-B767-5696C7C328DF}"/>
              </a:ext>
            </a:extLst>
          </p:cNvPr>
          <p:cNvSpPr>
            <a:spLocks noGrp="1"/>
          </p:cNvSpPr>
          <p:nvPr>
            <p:ph type="body" sz="quarter" idx="17"/>
          </p:nvPr>
        </p:nvSpPr>
        <p:spPr>
          <a:xfrm>
            <a:off x="5950585" y="2204863"/>
            <a:ext cx="4680000" cy="1770741"/>
          </a:xfrm>
        </p:spPr>
        <p:txBody>
          <a:bodyPr wrap="square" lIns="0" tIns="12700" rIns="0" bIns="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45648FEE-9DAD-41BA-B441-AAD061E4EEC5}"/>
              </a:ext>
            </a:extLst>
          </p:cNvPr>
          <p:cNvSpPr>
            <a:spLocks noGrp="1"/>
          </p:cNvSpPr>
          <p:nvPr>
            <p:ph type="body" sz="quarter" idx="15"/>
          </p:nvPr>
        </p:nvSpPr>
        <p:spPr>
          <a:xfrm>
            <a:off x="911424" y="5532586"/>
            <a:ext cx="4163516" cy="323165"/>
          </a:xfrm>
          <a:noFill/>
        </p:spPr>
        <p:txBody>
          <a:bodyPr wrap="square" lIns="0" tIns="45720" rIns="91440" bIns="45720" rtlCol="0" anchor="t" anchorCtr="0">
            <a:spAutoFit/>
          </a:bodyPr>
          <a:lstStyle>
            <a:lvl1pPr marL="0" indent="0">
              <a:lnSpc>
                <a:spcPct val="100000"/>
              </a:lnSpc>
              <a:spcAft>
                <a:spcPts val="0"/>
              </a:spcAft>
              <a:buFont typeface="Arial" panose="020B0604020202020204" pitchFamily="34" charset="0"/>
              <a:buNone/>
              <a:defRPr lang="en-US" sz="1500" dirty="0" smtClean="0">
                <a:solidFill>
                  <a:schemeClr val="bg2"/>
                </a:solidFill>
                <a:cs typeface="Arial" panose="020B0604020202020204" pitchFamily="34" charset="0"/>
              </a:defRPr>
            </a:lvl1pPr>
          </a:lstStyle>
          <a:p>
            <a:pPr marL="0" lvl="0" defTabSz="457200"/>
            <a:r>
              <a:rPr lang="en-US"/>
              <a:t>Click to edit Master text styles</a:t>
            </a:r>
          </a:p>
        </p:txBody>
      </p:sp>
      <p:sp>
        <p:nvSpPr>
          <p:cNvPr id="6" name="Footer Placeholder 5">
            <a:extLst>
              <a:ext uri="{FF2B5EF4-FFF2-40B4-BE49-F238E27FC236}">
                <a16:creationId xmlns:a16="http://schemas.microsoft.com/office/drawing/2014/main" id="{E05957E0-928C-49E0-8254-23B39C88771A}"/>
              </a:ext>
            </a:extLst>
          </p:cNvPr>
          <p:cNvSpPr>
            <a:spLocks noGrp="1"/>
          </p:cNvSpPr>
          <p:nvPr>
            <p:ph type="ftr" sz="quarter" idx="11"/>
          </p:nvPr>
        </p:nvSpPr>
        <p:spPr>
          <a:xfrm>
            <a:off x="9296400" y="6282000"/>
            <a:ext cx="2006600" cy="196850"/>
          </a:xfrm>
        </p:spPr>
        <p:txBody>
          <a:bodyPr vert="horz" wrap="none" lIns="0" tIns="45720" rIns="0" bIns="0" rtlCol="0" anchor="ctr"/>
          <a:lstStyle>
            <a:lvl1pPr>
              <a:defRPr lang="de-DE"/>
            </a:lvl1pPr>
          </a:lstStyle>
          <a:p>
            <a:r>
              <a:rPr lang="en-GB">
                <a:solidFill>
                  <a:srgbClr val="394D55"/>
                </a:solidFill>
                <a:latin typeface="Helvetica" pitchFamily="2" charset="0"/>
              </a:rPr>
              <a:t>CRM General Info Session 2025</a:t>
            </a:r>
          </a:p>
        </p:txBody>
      </p:sp>
      <p:sp>
        <p:nvSpPr>
          <p:cNvPr id="7" name="Slide Number Placeholder 6">
            <a:extLst>
              <a:ext uri="{FF2B5EF4-FFF2-40B4-BE49-F238E27FC236}">
                <a16:creationId xmlns:a16="http://schemas.microsoft.com/office/drawing/2014/main" id="{B81B62C5-F66E-4DE7-A853-71715EEB8D89}"/>
              </a:ext>
            </a:extLst>
          </p:cNvPr>
          <p:cNvSpPr>
            <a:spLocks noGrp="1"/>
          </p:cNvSpPr>
          <p:nvPr>
            <p:ph type="sldNum" sz="quarter" idx="12"/>
          </p:nvPr>
        </p:nvSpPr>
        <p:spPr>
          <a:xfrm>
            <a:off x="11556001" y="6250249"/>
            <a:ext cx="406400" cy="228601"/>
          </a:xfrm>
        </p:spPr>
        <p:txBody>
          <a:bodyPr/>
          <a:lstStyle/>
          <a:p>
            <a:fld id="{7C9AF4F6-8314-4173-B77E-ACDB3515A2E2}" type="slidenum">
              <a:rPr lang="en-GB" smtClean="0"/>
              <a:t>‹#›</a:t>
            </a:fld>
            <a:endParaRPr lang="en-GB"/>
          </a:p>
        </p:txBody>
      </p:sp>
      <p:sp>
        <p:nvSpPr>
          <p:cNvPr id="10" name="Text Placeholder 8">
            <a:extLst>
              <a:ext uri="{FF2B5EF4-FFF2-40B4-BE49-F238E27FC236}">
                <a16:creationId xmlns:a16="http://schemas.microsoft.com/office/drawing/2014/main" id="{7749374B-3521-48D4-8C02-AD730AD2407D}"/>
              </a:ext>
            </a:extLst>
          </p:cNvPr>
          <p:cNvSpPr>
            <a:spLocks noGrp="1"/>
          </p:cNvSpPr>
          <p:nvPr>
            <p:ph type="body" sz="quarter" idx="18"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grpSp>
        <p:nvGrpSpPr>
          <p:cNvPr id="49" name="Group 48">
            <a:extLst>
              <a:ext uri="{FF2B5EF4-FFF2-40B4-BE49-F238E27FC236}">
                <a16:creationId xmlns:a16="http://schemas.microsoft.com/office/drawing/2014/main" id="{9D68039A-8B2F-7DE5-8C30-A819534C90AD}"/>
              </a:ext>
            </a:extLst>
          </p:cNvPr>
          <p:cNvGrpSpPr/>
          <p:nvPr userDrawn="1"/>
        </p:nvGrpSpPr>
        <p:grpSpPr>
          <a:xfrm>
            <a:off x="0" y="6094848"/>
            <a:ext cx="9078301" cy="535703"/>
            <a:chOff x="0" y="5964940"/>
            <a:chExt cx="9078301" cy="535703"/>
          </a:xfrm>
        </p:grpSpPr>
        <p:grpSp>
          <p:nvGrpSpPr>
            <p:cNvPr id="50" name="Group 49">
              <a:extLst>
                <a:ext uri="{FF2B5EF4-FFF2-40B4-BE49-F238E27FC236}">
                  <a16:creationId xmlns:a16="http://schemas.microsoft.com/office/drawing/2014/main" id="{8022B625-07BC-392E-D4C8-23604299E2B1}"/>
                </a:ext>
              </a:extLst>
            </p:cNvPr>
            <p:cNvGrpSpPr/>
            <p:nvPr userDrawn="1"/>
          </p:nvGrpSpPr>
          <p:grpSpPr>
            <a:xfrm>
              <a:off x="8906480" y="5964940"/>
              <a:ext cx="171821" cy="171821"/>
              <a:chOff x="10960096" y="4204963"/>
              <a:chExt cx="405867" cy="405866"/>
            </a:xfrm>
          </p:grpSpPr>
          <p:sp>
            <p:nvSpPr>
              <p:cNvPr id="75" name="object 26">
                <a:extLst>
                  <a:ext uri="{FF2B5EF4-FFF2-40B4-BE49-F238E27FC236}">
                    <a16:creationId xmlns:a16="http://schemas.microsoft.com/office/drawing/2014/main" id="{0F16E138-7E9D-5CFA-0DBA-35CE6522CE83}"/>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76" name="object 27">
                <a:extLst>
                  <a:ext uri="{FF2B5EF4-FFF2-40B4-BE49-F238E27FC236}">
                    <a16:creationId xmlns:a16="http://schemas.microsoft.com/office/drawing/2014/main" id="{D889A398-8672-A397-F7BB-D23D46F15D82}"/>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77" name="object 28">
                <a:extLst>
                  <a:ext uri="{FF2B5EF4-FFF2-40B4-BE49-F238E27FC236}">
                    <a16:creationId xmlns:a16="http://schemas.microsoft.com/office/drawing/2014/main" id="{8CC4CC85-EFB1-07FE-D97F-E6BF6754CC6F}"/>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78" name="object 29">
                <a:extLst>
                  <a:ext uri="{FF2B5EF4-FFF2-40B4-BE49-F238E27FC236}">
                    <a16:creationId xmlns:a16="http://schemas.microsoft.com/office/drawing/2014/main" id="{232A0093-70E6-CE55-EA6C-F7D8F8E39807}"/>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79" name="object 30">
                <a:extLst>
                  <a:ext uri="{FF2B5EF4-FFF2-40B4-BE49-F238E27FC236}">
                    <a16:creationId xmlns:a16="http://schemas.microsoft.com/office/drawing/2014/main" id="{8A4E6666-D3E3-1BCF-FBEE-DE510CD109F7}"/>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80" name="object 31">
                <a:extLst>
                  <a:ext uri="{FF2B5EF4-FFF2-40B4-BE49-F238E27FC236}">
                    <a16:creationId xmlns:a16="http://schemas.microsoft.com/office/drawing/2014/main" id="{28DB7974-FB90-6F45-0716-D513296E48BB}"/>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81" name="object 32">
                <a:extLst>
                  <a:ext uri="{FF2B5EF4-FFF2-40B4-BE49-F238E27FC236}">
                    <a16:creationId xmlns:a16="http://schemas.microsoft.com/office/drawing/2014/main" id="{F279DCE2-0FFC-A01E-08B6-1C25FB877763}"/>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82" name="object 33">
                <a:extLst>
                  <a:ext uri="{FF2B5EF4-FFF2-40B4-BE49-F238E27FC236}">
                    <a16:creationId xmlns:a16="http://schemas.microsoft.com/office/drawing/2014/main" id="{22986FFC-9281-357B-51BA-0C929790271B}"/>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83" name="object 34">
                <a:extLst>
                  <a:ext uri="{FF2B5EF4-FFF2-40B4-BE49-F238E27FC236}">
                    <a16:creationId xmlns:a16="http://schemas.microsoft.com/office/drawing/2014/main" id="{71C58193-19EE-AFBC-1334-25EBE99B57C9}"/>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84" name="object 35">
                <a:extLst>
                  <a:ext uri="{FF2B5EF4-FFF2-40B4-BE49-F238E27FC236}">
                    <a16:creationId xmlns:a16="http://schemas.microsoft.com/office/drawing/2014/main" id="{8E3DCAB9-6E79-8DBF-4654-E69257C488AF}"/>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85" name="object 36">
                <a:extLst>
                  <a:ext uri="{FF2B5EF4-FFF2-40B4-BE49-F238E27FC236}">
                    <a16:creationId xmlns:a16="http://schemas.microsoft.com/office/drawing/2014/main" id="{CBCD1BD3-CD06-8C52-C0FE-6AB876BF3CA5}"/>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86" name="object 37">
                <a:extLst>
                  <a:ext uri="{FF2B5EF4-FFF2-40B4-BE49-F238E27FC236}">
                    <a16:creationId xmlns:a16="http://schemas.microsoft.com/office/drawing/2014/main" id="{F60D4926-39B5-AD0F-6DE4-EACD588239B9}"/>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87" name="object 38">
                <a:extLst>
                  <a:ext uri="{FF2B5EF4-FFF2-40B4-BE49-F238E27FC236}">
                    <a16:creationId xmlns:a16="http://schemas.microsoft.com/office/drawing/2014/main" id="{18AD2C87-FB47-5BCF-7D94-549B004703FD}"/>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51" name="Gruppierung 14">
              <a:extLst>
                <a:ext uri="{FF2B5EF4-FFF2-40B4-BE49-F238E27FC236}">
                  <a16:creationId xmlns:a16="http://schemas.microsoft.com/office/drawing/2014/main" id="{894E170F-BC8A-5EF8-7448-8A51677881DC}"/>
                </a:ext>
              </a:extLst>
            </p:cNvPr>
            <p:cNvGrpSpPr/>
            <p:nvPr userDrawn="1"/>
          </p:nvGrpSpPr>
          <p:grpSpPr>
            <a:xfrm>
              <a:off x="0" y="6040373"/>
              <a:ext cx="9026886" cy="460270"/>
              <a:chOff x="0" y="6040373"/>
              <a:chExt cx="9026886" cy="460270"/>
            </a:xfrm>
          </p:grpSpPr>
          <p:sp>
            <p:nvSpPr>
              <p:cNvPr id="59" name="object 5">
                <a:extLst>
                  <a:ext uri="{FF2B5EF4-FFF2-40B4-BE49-F238E27FC236}">
                    <a16:creationId xmlns:a16="http://schemas.microsoft.com/office/drawing/2014/main" id="{875E2278-BEEC-9C0B-3F84-3FAAAD44BD2B}"/>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60" name="object 7">
                <a:extLst>
                  <a:ext uri="{FF2B5EF4-FFF2-40B4-BE49-F238E27FC236}">
                    <a16:creationId xmlns:a16="http://schemas.microsoft.com/office/drawing/2014/main" id="{F4399E20-1FC0-032B-8D8C-38E1737B9FB1}"/>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61" name="object 8">
                <a:extLst>
                  <a:ext uri="{FF2B5EF4-FFF2-40B4-BE49-F238E27FC236}">
                    <a16:creationId xmlns:a16="http://schemas.microsoft.com/office/drawing/2014/main" id="{BC6B3681-62D4-A5E9-B1AA-469062C79A9C}"/>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2" name="object 9">
                <a:extLst>
                  <a:ext uri="{FF2B5EF4-FFF2-40B4-BE49-F238E27FC236}">
                    <a16:creationId xmlns:a16="http://schemas.microsoft.com/office/drawing/2014/main" id="{456E6EAA-70D1-CD78-2E80-34A795FD631B}"/>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3" name="object 10">
                <a:extLst>
                  <a:ext uri="{FF2B5EF4-FFF2-40B4-BE49-F238E27FC236}">
                    <a16:creationId xmlns:a16="http://schemas.microsoft.com/office/drawing/2014/main" id="{689B6FC8-76B8-EF59-066B-04B422033E1A}"/>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4" name="object 11">
                <a:extLst>
                  <a:ext uri="{FF2B5EF4-FFF2-40B4-BE49-F238E27FC236}">
                    <a16:creationId xmlns:a16="http://schemas.microsoft.com/office/drawing/2014/main" id="{9EC06513-F567-6732-8858-2704AC74C3DB}"/>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65" name="object 12">
                <a:extLst>
                  <a:ext uri="{FF2B5EF4-FFF2-40B4-BE49-F238E27FC236}">
                    <a16:creationId xmlns:a16="http://schemas.microsoft.com/office/drawing/2014/main" id="{77D613B6-52BC-F3C4-F4B6-119EF8809B26}"/>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66" name="object 13">
                <a:extLst>
                  <a:ext uri="{FF2B5EF4-FFF2-40B4-BE49-F238E27FC236}">
                    <a16:creationId xmlns:a16="http://schemas.microsoft.com/office/drawing/2014/main" id="{298E8B19-39AB-BAAE-FB52-B9C073877C91}"/>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7" name="object 14">
                <a:extLst>
                  <a:ext uri="{FF2B5EF4-FFF2-40B4-BE49-F238E27FC236}">
                    <a16:creationId xmlns:a16="http://schemas.microsoft.com/office/drawing/2014/main" id="{CAE86ED8-19E7-5BFF-0213-12AD167CCF79}"/>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68" name="object 15">
                <a:extLst>
                  <a:ext uri="{FF2B5EF4-FFF2-40B4-BE49-F238E27FC236}">
                    <a16:creationId xmlns:a16="http://schemas.microsoft.com/office/drawing/2014/main" id="{72A5811D-FEC7-AC39-24FF-313919857094}"/>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69" name="object 16">
                <a:extLst>
                  <a:ext uri="{FF2B5EF4-FFF2-40B4-BE49-F238E27FC236}">
                    <a16:creationId xmlns:a16="http://schemas.microsoft.com/office/drawing/2014/main" id="{F9AA7E13-B05E-11CB-9934-A5B25BCF1AF0}"/>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70" name="object 17">
                <a:extLst>
                  <a:ext uri="{FF2B5EF4-FFF2-40B4-BE49-F238E27FC236}">
                    <a16:creationId xmlns:a16="http://schemas.microsoft.com/office/drawing/2014/main" id="{DE0CEB0F-617D-3471-8028-D4E17A1283FE}"/>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71" name="object 18">
                <a:extLst>
                  <a:ext uri="{FF2B5EF4-FFF2-40B4-BE49-F238E27FC236}">
                    <a16:creationId xmlns:a16="http://schemas.microsoft.com/office/drawing/2014/main" id="{97058748-15CF-7E40-4B3D-A20995040317}"/>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72" name="object 19">
                <a:extLst>
                  <a:ext uri="{FF2B5EF4-FFF2-40B4-BE49-F238E27FC236}">
                    <a16:creationId xmlns:a16="http://schemas.microsoft.com/office/drawing/2014/main" id="{EE96BD8C-F7AF-D018-705A-021FE57E9553}"/>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73" name="object 20">
                <a:extLst>
                  <a:ext uri="{FF2B5EF4-FFF2-40B4-BE49-F238E27FC236}">
                    <a16:creationId xmlns:a16="http://schemas.microsoft.com/office/drawing/2014/main" id="{F96B03EC-EB30-A607-7EC3-C4721CC9A78D}"/>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74" name="object 21">
                <a:extLst>
                  <a:ext uri="{FF2B5EF4-FFF2-40B4-BE49-F238E27FC236}">
                    <a16:creationId xmlns:a16="http://schemas.microsoft.com/office/drawing/2014/main" id="{AD783289-6AEE-223A-71EC-A15C7C555044}"/>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52" name="Group 51">
              <a:extLst>
                <a:ext uri="{FF2B5EF4-FFF2-40B4-BE49-F238E27FC236}">
                  <a16:creationId xmlns:a16="http://schemas.microsoft.com/office/drawing/2014/main" id="{92F67E38-B530-377C-C84A-98706DE8D70E}"/>
                </a:ext>
              </a:extLst>
            </p:cNvPr>
            <p:cNvGrpSpPr/>
            <p:nvPr userDrawn="1"/>
          </p:nvGrpSpPr>
          <p:grpSpPr>
            <a:xfrm>
              <a:off x="7807856" y="6136761"/>
              <a:ext cx="194402" cy="233814"/>
              <a:chOff x="6199448" y="5757477"/>
              <a:chExt cx="445167" cy="535418"/>
            </a:xfrm>
          </p:grpSpPr>
          <p:sp>
            <p:nvSpPr>
              <p:cNvPr id="53" name="object 9">
                <a:extLst>
                  <a:ext uri="{FF2B5EF4-FFF2-40B4-BE49-F238E27FC236}">
                    <a16:creationId xmlns:a16="http://schemas.microsoft.com/office/drawing/2014/main" id="{A1D5983C-82C8-6517-6CB8-87AFBE1FEBDD}"/>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54" name="object 10">
                <a:extLst>
                  <a:ext uri="{FF2B5EF4-FFF2-40B4-BE49-F238E27FC236}">
                    <a16:creationId xmlns:a16="http://schemas.microsoft.com/office/drawing/2014/main" id="{94B7C6C2-D696-6825-57A8-73CEFB0ED4B7}"/>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55" name="object 11">
                <a:extLst>
                  <a:ext uri="{FF2B5EF4-FFF2-40B4-BE49-F238E27FC236}">
                    <a16:creationId xmlns:a16="http://schemas.microsoft.com/office/drawing/2014/main" id="{F5E58040-D01C-029D-D4D3-E45C9E0D57F1}"/>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56" name="object 12">
                <a:extLst>
                  <a:ext uri="{FF2B5EF4-FFF2-40B4-BE49-F238E27FC236}">
                    <a16:creationId xmlns:a16="http://schemas.microsoft.com/office/drawing/2014/main" id="{BB114B7E-7649-D980-6F7D-17C8CEFB0C22}"/>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57" name="object 13">
                <a:extLst>
                  <a:ext uri="{FF2B5EF4-FFF2-40B4-BE49-F238E27FC236}">
                    <a16:creationId xmlns:a16="http://schemas.microsoft.com/office/drawing/2014/main" id="{675027D0-D324-3B1A-5AD0-EE4853477ABB}"/>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58" name="object 14">
                <a:extLst>
                  <a:ext uri="{FF2B5EF4-FFF2-40B4-BE49-F238E27FC236}">
                    <a16:creationId xmlns:a16="http://schemas.microsoft.com/office/drawing/2014/main" id="{2B17A1E5-ED56-8568-7F9C-063BCDBFE9B6}"/>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1356762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155991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Content with normal text +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363600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lvl="0"/>
            <a:endParaRPr lang="de-DE"/>
          </a:p>
        </p:txBody>
      </p:sp>
      <p:grpSp>
        <p:nvGrpSpPr>
          <p:cNvPr id="124" name="Group 123">
            <a:extLst>
              <a:ext uri="{FF2B5EF4-FFF2-40B4-BE49-F238E27FC236}">
                <a16:creationId xmlns:a16="http://schemas.microsoft.com/office/drawing/2014/main" id="{73FE819F-5834-4C3E-A5C6-5BDF0FC6E46B}"/>
              </a:ext>
            </a:extLst>
          </p:cNvPr>
          <p:cNvGrpSpPr/>
          <p:nvPr userDrawn="1"/>
        </p:nvGrpSpPr>
        <p:grpSpPr>
          <a:xfrm>
            <a:off x="0" y="5964940"/>
            <a:ext cx="9078301" cy="535703"/>
            <a:chOff x="0" y="5964940"/>
            <a:chExt cx="9078301" cy="535703"/>
          </a:xfrm>
        </p:grpSpPr>
        <p:grpSp>
          <p:nvGrpSpPr>
            <p:cNvPr id="2" name="Group 1">
              <a:extLst>
                <a:ext uri="{FF2B5EF4-FFF2-40B4-BE49-F238E27FC236}">
                  <a16:creationId xmlns:a16="http://schemas.microsoft.com/office/drawing/2014/main" id="{53034290-09A2-4602-A8E9-107E7742B48D}"/>
                </a:ext>
              </a:extLst>
            </p:cNvPr>
            <p:cNvGrpSpPr/>
            <p:nvPr userDrawn="1"/>
          </p:nvGrpSpPr>
          <p:grpSpPr>
            <a:xfrm>
              <a:off x="8906480" y="5964940"/>
              <a:ext cx="171821" cy="171821"/>
              <a:chOff x="10960096" y="4204963"/>
              <a:chExt cx="405867" cy="405866"/>
            </a:xfrm>
          </p:grpSpPr>
          <p:sp>
            <p:nvSpPr>
              <p:cNvPr id="104" name="object 26">
                <a:extLst>
                  <a:ext uri="{FF2B5EF4-FFF2-40B4-BE49-F238E27FC236}">
                    <a16:creationId xmlns:a16="http://schemas.microsoft.com/office/drawing/2014/main" id="{BD81D32F-6CA7-479D-BD5D-A12ED4E2DDED}"/>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a:p>
            </p:txBody>
          </p:sp>
          <p:sp>
            <p:nvSpPr>
              <p:cNvPr id="105" name="object 27">
                <a:extLst>
                  <a:ext uri="{FF2B5EF4-FFF2-40B4-BE49-F238E27FC236}">
                    <a16:creationId xmlns:a16="http://schemas.microsoft.com/office/drawing/2014/main" id="{68B70203-FB65-4009-88F3-3841DE066B2E}"/>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a:p>
            </p:txBody>
          </p:sp>
          <p:sp>
            <p:nvSpPr>
              <p:cNvPr id="106" name="object 28">
                <a:extLst>
                  <a:ext uri="{FF2B5EF4-FFF2-40B4-BE49-F238E27FC236}">
                    <a16:creationId xmlns:a16="http://schemas.microsoft.com/office/drawing/2014/main" id="{DD0D8804-934E-40D8-956C-8C291C51FFAF}"/>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a:p>
            </p:txBody>
          </p:sp>
          <p:sp>
            <p:nvSpPr>
              <p:cNvPr id="107" name="object 29">
                <a:extLst>
                  <a:ext uri="{FF2B5EF4-FFF2-40B4-BE49-F238E27FC236}">
                    <a16:creationId xmlns:a16="http://schemas.microsoft.com/office/drawing/2014/main" id="{46E57CF3-E6FD-4C54-BF11-5EA500BBB8D3}"/>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a:p>
            </p:txBody>
          </p:sp>
          <p:sp>
            <p:nvSpPr>
              <p:cNvPr id="108" name="object 30">
                <a:extLst>
                  <a:ext uri="{FF2B5EF4-FFF2-40B4-BE49-F238E27FC236}">
                    <a16:creationId xmlns:a16="http://schemas.microsoft.com/office/drawing/2014/main" id="{6055BDDE-657C-4CFA-9785-379DA44AC24B}"/>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a:p>
            </p:txBody>
          </p:sp>
          <p:sp>
            <p:nvSpPr>
              <p:cNvPr id="109" name="object 31">
                <a:extLst>
                  <a:ext uri="{FF2B5EF4-FFF2-40B4-BE49-F238E27FC236}">
                    <a16:creationId xmlns:a16="http://schemas.microsoft.com/office/drawing/2014/main" id="{5654E23A-AD82-4B9C-912A-43815C1EFAD8}"/>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a:p>
            </p:txBody>
          </p:sp>
          <p:sp>
            <p:nvSpPr>
              <p:cNvPr id="110" name="object 32">
                <a:extLst>
                  <a:ext uri="{FF2B5EF4-FFF2-40B4-BE49-F238E27FC236}">
                    <a16:creationId xmlns:a16="http://schemas.microsoft.com/office/drawing/2014/main" id="{94D97A94-A7DB-4007-A8B7-52C7E0487E08}"/>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a:p>
            </p:txBody>
          </p:sp>
          <p:sp>
            <p:nvSpPr>
              <p:cNvPr id="111" name="object 33">
                <a:extLst>
                  <a:ext uri="{FF2B5EF4-FFF2-40B4-BE49-F238E27FC236}">
                    <a16:creationId xmlns:a16="http://schemas.microsoft.com/office/drawing/2014/main" id="{47B006DB-8C45-44F7-97C2-5F46CA8F7FCC}"/>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a:p>
            </p:txBody>
          </p:sp>
          <p:sp>
            <p:nvSpPr>
              <p:cNvPr id="112" name="object 34">
                <a:extLst>
                  <a:ext uri="{FF2B5EF4-FFF2-40B4-BE49-F238E27FC236}">
                    <a16:creationId xmlns:a16="http://schemas.microsoft.com/office/drawing/2014/main" id="{7CE76716-1CC0-4320-AE6F-7E0860B3DA50}"/>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a:p>
            </p:txBody>
          </p:sp>
          <p:sp>
            <p:nvSpPr>
              <p:cNvPr id="113" name="object 35">
                <a:extLst>
                  <a:ext uri="{FF2B5EF4-FFF2-40B4-BE49-F238E27FC236}">
                    <a16:creationId xmlns:a16="http://schemas.microsoft.com/office/drawing/2014/main" id="{0247CD81-C3A8-4070-8557-C90DC4EC101C}"/>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a:p>
            </p:txBody>
          </p:sp>
          <p:sp>
            <p:nvSpPr>
              <p:cNvPr id="114" name="object 36">
                <a:extLst>
                  <a:ext uri="{FF2B5EF4-FFF2-40B4-BE49-F238E27FC236}">
                    <a16:creationId xmlns:a16="http://schemas.microsoft.com/office/drawing/2014/main" id="{E9AF4791-F1DC-49B2-B95A-5FFF896B3731}"/>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a:p>
            </p:txBody>
          </p:sp>
          <p:sp>
            <p:nvSpPr>
              <p:cNvPr id="115" name="object 37">
                <a:extLst>
                  <a:ext uri="{FF2B5EF4-FFF2-40B4-BE49-F238E27FC236}">
                    <a16:creationId xmlns:a16="http://schemas.microsoft.com/office/drawing/2014/main" id="{089E6441-6CC0-4AB3-93B8-4F7D9BC2F612}"/>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a:p>
            </p:txBody>
          </p:sp>
          <p:sp>
            <p:nvSpPr>
              <p:cNvPr id="116" name="object 38">
                <a:extLst>
                  <a:ext uri="{FF2B5EF4-FFF2-40B4-BE49-F238E27FC236}">
                    <a16:creationId xmlns:a16="http://schemas.microsoft.com/office/drawing/2014/main" id="{4037C699-9B5C-4382-A9E3-19EB22158BFE}"/>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a:p>
            </p:txBody>
          </p:sp>
        </p:grpSp>
        <p:grpSp>
          <p:nvGrpSpPr>
            <p:cNvPr id="7" name="Gruppierung 14">
              <a:extLst>
                <a:ext uri="{FF2B5EF4-FFF2-40B4-BE49-F238E27FC236}">
                  <a16:creationId xmlns:a16="http://schemas.microsoft.com/office/drawing/2014/main" id="{3428626A-9C41-4CE9-9FF9-D04F1A7F5C88}"/>
                </a:ext>
              </a:extLst>
            </p:cNvPr>
            <p:cNvGrpSpPr/>
            <p:nvPr userDrawn="1"/>
          </p:nvGrpSpPr>
          <p:grpSpPr>
            <a:xfrm>
              <a:off x="0" y="6040373"/>
              <a:ext cx="9026886" cy="460270"/>
              <a:chOff x="0" y="6040373"/>
              <a:chExt cx="9026886" cy="460270"/>
            </a:xfrm>
          </p:grpSpPr>
          <p:sp>
            <p:nvSpPr>
              <p:cNvPr id="9" name="object 5">
                <a:extLst>
                  <a:ext uri="{FF2B5EF4-FFF2-40B4-BE49-F238E27FC236}">
                    <a16:creationId xmlns:a16="http://schemas.microsoft.com/office/drawing/2014/main" id="{7BE1D589-DF87-416E-AE99-9BB5F66726C8}"/>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a:p>
            </p:txBody>
          </p:sp>
          <p:sp>
            <p:nvSpPr>
              <p:cNvPr id="12" name="object 7">
                <a:extLst>
                  <a:ext uri="{FF2B5EF4-FFF2-40B4-BE49-F238E27FC236}">
                    <a16:creationId xmlns:a16="http://schemas.microsoft.com/office/drawing/2014/main" id="{CC7EFF18-FD5D-449C-A7FB-F0DBAC6DA21E}"/>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a:p>
            </p:txBody>
          </p:sp>
          <p:sp>
            <p:nvSpPr>
              <p:cNvPr id="13" name="object 8">
                <a:extLst>
                  <a:ext uri="{FF2B5EF4-FFF2-40B4-BE49-F238E27FC236}">
                    <a16:creationId xmlns:a16="http://schemas.microsoft.com/office/drawing/2014/main" id="{03E25D62-0EC1-4A47-8D72-C8733987D45D}"/>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4" name="object 9">
                <a:extLst>
                  <a:ext uri="{FF2B5EF4-FFF2-40B4-BE49-F238E27FC236}">
                    <a16:creationId xmlns:a16="http://schemas.microsoft.com/office/drawing/2014/main" id="{90ACF780-64CB-43E9-B368-4D545500A965}"/>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5" name="object 10">
                <a:extLst>
                  <a:ext uri="{FF2B5EF4-FFF2-40B4-BE49-F238E27FC236}">
                    <a16:creationId xmlns:a16="http://schemas.microsoft.com/office/drawing/2014/main" id="{7C9B4290-F741-4778-BE65-BF56A54B1315}"/>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6" name="object 11">
                <a:extLst>
                  <a:ext uri="{FF2B5EF4-FFF2-40B4-BE49-F238E27FC236}">
                    <a16:creationId xmlns:a16="http://schemas.microsoft.com/office/drawing/2014/main" id="{689C50D2-2B8B-4EF0-BB5F-6646E477908C}"/>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7" name="object 12">
                <a:extLst>
                  <a:ext uri="{FF2B5EF4-FFF2-40B4-BE49-F238E27FC236}">
                    <a16:creationId xmlns:a16="http://schemas.microsoft.com/office/drawing/2014/main" id="{0AD0A35B-0A3F-4799-A0E4-985C4555DDD3}"/>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a:p>
            </p:txBody>
          </p:sp>
          <p:sp>
            <p:nvSpPr>
              <p:cNvPr id="18" name="object 13">
                <a:extLst>
                  <a:ext uri="{FF2B5EF4-FFF2-40B4-BE49-F238E27FC236}">
                    <a16:creationId xmlns:a16="http://schemas.microsoft.com/office/drawing/2014/main" id="{A62D371A-90A1-484C-834B-12525C42E47D}"/>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19" name="object 14">
                <a:extLst>
                  <a:ext uri="{FF2B5EF4-FFF2-40B4-BE49-F238E27FC236}">
                    <a16:creationId xmlns:a16="http://schemas.microsoft.com/office/drawing/2014/main" id="{997182C0-41F1-4261-9841-B018111CC4C9}"/>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20" name="object 15">
                <a:extLst>
                  <a:ext uri="{FF2B5EF4-FFF2-40B4-BE49-F238E27FC236}">
                    <a16:creationId xmlns:a16="http://schemas.microsoft.com/office/drawing/2014/main" id="{848114AA-1320-4284-BC2A-69F56B18716C}"/>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a:p>
            </p:txBody>
          </p:sp>
          <p:sp>
            <p:nvSpPr>
              <p:cNvPr id="21" name="object 16">
                <a:extLst>
                  <a:ext uri="{FF2B5EF4-FFF2-40B4-BE49-F238E27FC236}">
                    <a16:creationId xmlns:a16="http://schemas.microsoft.com/office/drawing/2014/main" id="{45360FED-850B-4376-8159-BF65EF6A5EE3}"/>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a:p>
            </p:txBody>
          </p:sp>
          <p:sp>
            <p:nvSpPr>
              <p:cNvPr id="22" name="object 17">
                <a:extLst>
                  <a:ext uri="{FF2B5EF4-FFF2-40B4-BE49-F238E27FC236}">
                    <a16:creationId xmlns:a16="http://schemas.microsoft.com/office/drawing/2014/main" id="{5BFC4282-151B-44C8-9580-79AA734D105F}"/>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a:p>
            </p:txBody>
          </p:sp>
          <p:sp>
            <p:nvSpPr>
              <p:cNvPr id="23" name="object 18">
                <a:extLst>
                  <a:ext uri="{FF2B5EF4-FFF2-40B4-BE49-F238E27FC236}">
                    <a16:creationId xmlns:a16="http://schemas.microsoft.com/office/drawing/2014/main" id="{E2BE76E5-07EE-4A76-91C5-429C113A92B3}"/>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a:p>
            </p:txBody>
          </p:sp>
          <p:sp>
            <p:nvSpPr>
              <p:cNvPr id="24" name="object 19">
                <a:extLst>
                  <a:ext uri="{FF2B5EF4-FFF2-40B4-BE49-F238E27FC236}">
                    <a16:creationId xmlns:a16="http://schemas.microsoft.com/office/drawing/2014/main" id="{9C051D4D-8462-44A9-9AAF-07ACADD11610}"/>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a:p>
            </p:txBody>
          </p:sp>
          <p:sp>
            <p:nvSpPr>
              <p:cNvPr id="25" name="object 20">
                <a:extLst>
                  <a:ext uri="{FF2B5EF4-FFF2-40B4-BE49-F238E27FC236}">
                    <a16:creationId xmlns:a16="http://schemas.microsoft.com/office/drawing/2014/main" id="{9C32EA73-0D2F-4AAB-98BB-6B47DE276916}"/>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a:p>
            </p:txBody>
          </p:sp>
          <p:sp>
            <p:nvSpPr>
              <p:cNvPr id="26" name="object 21">
                <a:extLst>
                  <a:ext uri="{FF2B5EF4-FFF2-40B4-BE49-F238E27FC236}">
                    <a16:creationId xmlns:a16="http://schemas.microsoft.com/office/drawing/2014/main" id="{D8211EBC-4481-42F1-93AE-487C1D00CB9D}"/>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a:p>
            </p:txBody>
          </p:sp>
        </p:grpSp>
        <p:grpSp>
          <p:nvGrpSpPr>
            <p:cNvPr id="5" name="Group 4">
              <a:extLst>
                <a:ext uri="{FF2B5EF4-FFF2-40B4-BE49-F238E27FC236}">
                  <a16:creationId xmlns:a16="http://schemas.microsoft.com/office/drawing/2014/main" id="{CD6B786F-FCF1-46BC-AB57-5A104BF83509}"/>
                </a:ext>
              </a:extLst>
            </p:cNvPr>
            <p:cNvGrpSpPr/>
            <p:nvPr userDrawn="1"/>
          </p:nvGrpSpPr>
          <p:grpSpPr>
            <a:xfrm>
              <a:off x="7807856" y="6136761"/>
              <a:ext cx="194402" cy="233814"/>
              <a:chOff x="6199448" y="5757477"/>
              <a:chExt cx="445167" cy="535418"/>
            </a:xfrm>
          </p:grpSpPr>
          <p:sp>
            <p:nvSpPr>
              <p:cNvPr id="117" name="object 9">
                <a:extLst>
                  <a:ext uri="{FF2B5EF4-FFF2-40B4-BE49-F238E27FC236}">
                    <a16:creationId xmlns:a16="http://schemas.microsoft.com/office/drawing/2014/main" id="{F32DF1E0-2137-4802-B1B4-38C52D65DD6A}"/>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a:p>
            </p:txBody>
          </p:sp>
          <p:sp>
            <p:nvSpPr>
              <p:cNvPr id="118" name="object 10">
                <a:extLst>
                  <a:ext uri="{FF2B5EF4-FFF2-40B4-BE49-F238E27FC236}">
                    <a16:creationId xmlns:a16="http://schemas.microsoft.com/office/drawing/2014/main" id="{E053BF8E-548F-44F9-BE9C-C9382F0B558B}"/>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a:p>
            </p:txBody>
          </p:sp>
          <p:sp>
            <p:nvSpPr>
              <p:cNvPr id="119" name="object 11">
                <a:extLst>
                  <a:ext uri="{FF2B5EF4-FFF2-40B4-BE49-F238E27FC236}">
                    <a16:creationId xmlns:a16="http://schemas.microsoft.com/office/drawing/2014/main" id="{A4460925-3CF9-4BD1-82F6-1CC560B0168F}"/>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a:p>
            </p:txBody>
          </p:sp>
          <p:sp>
            <p:nvSpPr>
              <p:cNvPr id="120" name="object 12">
                <a:extLst>
                  <a:ext uri="{FF2B5EF4-FFF2-40B4-BE49-F238E27FC236}">
                    <a16:creationId xmlns:a16="http://schemas.microsoft.com/office/drawing/2014/main" id="{BE491647-7DD4-47F3-864E-2155C1BA8D19}"/>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a:p>
            </p:txBody>
          </p:sp>
          <p:sp>
            <p:nvSpPr>
              <p:cNvPr id="121" name="object 13">
                <a:extLst>
                  <a:ext uri="{FF2B5EF4-FFF2-40B4-BE49-F238E27FC236}">
                    <a16:creationId xmlns:a16="http://schemas.microsoft.com/office/drawing/2014/main" id="{9F50E9B9-9DC7-447D-911E-BDFA8143D831}"/>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a:p>
            </p:txBody>
          </p:sp>
          <p:sp>
            <p:nvSpPr>
              <p:cNvPr id="122" name="object 14">
                <a:extLst>
                  <a:ext uri="{FF2B5EF4-FFF2-40B4-BE49-F238E27FC236}">
                    <a16:creationId xmlns:a16="http://schemas.microsoft.com/office/drawing/2014/main" id="{7DECF443-31EC-447A-BF1E-F398348656A9}"/>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a:p>
            </p:txBody>
          </p:sp>
        </p:grpSp>
      </p:grpSp>
    </p:spTree>
    <p:extLst>
      <p:ext uri="{BB962C8B-B14F-4D97-AF65-F5344CB8AC3E}">
        <p14:creationId xmlns:p14="http://schemas.microsoft.com/office/powerpoint/2010/main" val="20743283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a_Content with normal text">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0112" cy="363600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lvl="0"/>
            <a:endParaRPr lang="de-DE"/>
          </a:p>
        </p:txBody>
      </p:sp>
    </p:spTree>
    <p:extLst>
      <p:ext uri="{BB962C8B-B14F-4D97-AF65-F5344CB8AC3E}">
        <p14:creationId xmlns:p14="http://schemas.microsoft.com/office/powerpoint/2010/main" val="38554440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E1C07E1-F7C9-4E38-A1E0-3735A4CC827C}"/>
              </a:ext>
            </a:extLst>
          </p:cNvPr>
          <p:cNvSpPr>
            <a:spLocks noGrp="1"/>
          </p:cNvSpPr>
          <p:nvPr>
            <p:ph type="pic" sz="quarter" idx="14"/>
          </p:nvPr>
        </p:nvSpPr>
        <p:spPr>
          <a:xfrm>
            <a:off x="0" y="0"/>
            <a:ext cx="12192000" cy="6858000"/>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4" name="Title 3">
            <a:extLst>
              <a:ext uri="{FF2B5EF4-FFF2-40B4-BE49-F238E27FC236}">
                <a16:creationId xmlns:a16="http://schemas.microsoft.com/office/drawing/2014/main" id="{7DD671B8-4E3A-44BF-A02F-69473F3FE1FB}"/>
              </a:ext>
            </a:extLst>
          </p:cNvPr>
          <p:cNvSpPr>
            <a:spLocks noGrp="1"/>
          </p:cNvSpPr>
          <p:nvPr userDrawn="1">
            <p:ph type="title"/>
          </p:nvPr>
        </p:nvSpPr>
        <p:spPr>
          <a:xfrm>
            <a:off x="907200" y="3769200"/>
            <a:ext cx="5134576" cy="914400"/>
          </a:xfrm>
        </p:spPr>
        <p:txBody>
          <a:bodyPr vert="horz" wrap="square" lIns="0" tIns="0" rIns="0" bIns="0" rtlCol="0" anchor="b" anchorCtr="0">
            <a:noAutofit/>
          </a:bodyPr>
          <a:lstStyle>
            <a:lvl1pPr algn="l" fontAlgn="auto">
              <a:lnSpc>
                <a:spcPts val="3300"/>
              </a:lnSpc>
              <a:spcBef>
                <a:spcPts val="0"/>
              </a:spcBef>
              <a:spcAft>
                <a:spcPts val="0"/>
              </a:spcAft>
              <a:buFontTx/>
              <a:buNone/>
              <a:defRPr kumimoji="0" lang="de-DE" sz="3000" b="1" i="0" u="none" kern="0" cap="none" spc="0" baseline="0">
                <a:solidFill>
                  <a:schemeClr val="bg1"/>
                </a:solidFill>
                <a:latin typeface="Arial" panose="020B0604020202020204" pitchFamily="34" charset="0"/>
                <a:ea typeface="+mn-ea"/>
              </a:defRPr>
            </a:lvl1pPr>
          </a:lstStyle>
          <a:p>
            <a:pPr marL="0" lvl="0">
              <a:lnSpc>
                <a:spcPts val="3300"/>
              </a:lnSpc>
            </a:pPr>
            <a:r>
              <a:rPr lang="en-US"/>
              <a:t>Click to edit Master title style</a:t>
            </a:r>
            <a:endParaRPr lang="en-GB"/>
          </a:p>
        </p:txBody>
      </p:sp>
      <p:sp>
        <p:nvSpPr>
          <p:cNvPr id="3" name="Subtitle 2">
            <a:extLst>
              <a:ext uri="{FF2B5EF4-FFF2-40B4-BE49-F238E27FC236}">
                <a16:creationId xmlns:a16="http://schemas.microsoft.com/office/drawing/2014/main" id="{A1A57EA6-A40C-413A-AAF4-5B22D8823C82}"/>
              </a:ext>
            </a:extLst>
          </p:cNvPr>
          <p:cNvSpPr>
            <a:spLocks noGrp="1"/>
          </p:cNvSpPr>
          <p:nvPr userDrawn="1">
            <p:ph type="subTitle" idx="1" hasCustomPrompt="1"/>
          </p:nvPr>
        </p:nvSpPr>
        <p:spPr>
          <a:xfrm>
            <a:off x="896400" y="4744800"/>
            <a:ext cx="5123400" cy="304800"/>
          </a:xfrm>
        </p:spPr>
        <p:txBody>
          <a:bodyPr vert="horz" wrap="square" lIns="0" tIns="0" rIns="0" bIns="0" rtlCol="0">
            <a:noAutofit/>
          </a:bodyPr>
          <a:lstStyle>
            <a:lvl1pPr marL="0" indent="0">
              <a:lnSpc>
                <a:spcPct val="100000"/>
              </a:lnSpc>
              <a:spcAft>
                <a:spcPts val="0"/>
              </a:spcAft>
              <a:buNone/>
              <a:defRPr lang="de-DE" sz="1700">
                <a:solidFill>
                  <a:schemeClr val="bg1"/>
                </a:solidFill>
                <a:latin typeface="+mn-lt"/>
                <a:cs typeface="Arial"/>
              </a:defRPr>
            </a:lvl1pPr>
          </a:lstStyle>
          <a:p>
            <a:pPr marL="0" lvl="0"/>
            <a:r>
              <a:rPr lang="en-GB"/>
              <a:t>Subhead</a:t>
            </a:r>
          </a:p>
        </p:txBody>
      </p:sp>
      <p:sp>
        <p:nvSpPr>
          <p:cNvPr id="8" name="Text Placeholder 7">
            <a:extLst>
              <a:ext uri="{FF2B5EF4-FFF2-40B4-BE49-F238E27FC236}">
                <a16:creationId xmlns:a16="http://schemas.microsoft.com/office/drawing/2014/main" id="{D44E7304-8EE2-4064-A334-7E202E5AF09A}"/>
              </a:ext>
            </a:extLst>
          </p:cNvPr>
          <p:cNvSpPr>
            <a:spLocks noGrp="1"/>
          </p:cNvSpPr>
          <p:nvPr userDrawn="1">
            <p:ph type="body" sz="quarter" idx="13" hasCustomPrompt="1"/>
          </p:nvPr>
        </p:nvSpPr>
        <p:spPr>
          <a:xfrm>
            <a:off x="907200" y="5281200"/>
            <a:ext cx="1828800" cy="215400"/>
          </a:xfrm>
        </p:spPr>
        <p:txBody>
          <a:bodyPr vert="horz" wrap="square" lIns="0" tIns="0" rIns="0" bIns="0" rtlCol="0" anchor="t" anchorCtr="0">
            <a:noAutofit/>
          </a:bodyPr>
          <a:lstStyle>
            <a:lvl1pPr marL="0" indent="0">
              <a:lnSpc>
                <a:spcPct val="100000"/>
              </a:lnSpc>
              <a:spcAft>
                <a:spcPts val="0"/>
              </a:spcAft>
              <a:buNone/>
              <a:defRPr lang="en-US" sz="1100" smtClean="0">
                <a:solidFill>
                  <a:srgbClr val="FFFFFF"/>
                </a:solidFill>
                <a:latin typeface="+mn-lt"/>
                <a:cs typeface="Arial"/>
              </a:defRPr>
            </a:lvl1pPr>
            <a:lvl2pPr>
              <a:defRPr lang="en-US" sz="1700" dirty="0" smtClean="0">
                <a:solidFill>
                  <a:schemeClr val="bg1"/>
                </a:solidFill>
                <a:latin typeface="+mn-lt"/>
              </a:defRPr>
            </a:lvl2pPr>
            <a:lvl3pPr>
              <a:defRPr lang="en-US" sz="1700" dirty="0" smtClean="0">
                <a:solidFill>
                  <a:schemeClr val="bg1"/>
                </a:solidFill>
                <a:latin typeface="+mn-lt"/>
              </a:defRPr>
            </a:lvl3pPr>
            <a:lvl4pPr>
              <a:defRPr lang="en-US" sz="1700" dirty="0" smtClean="0">
                <a:solidFill>
                  <a:schemeClr val="bg1"/>
                </a:solidFill>
                <a:latin typeface="+mn-lt"/>
              </a:defRPr>
            </a:lvl4pPr>
            <a:lvl5pPr>
              <a:defRPr lang="de-DE" sz="1700" dirty="0">
                <a:solidFill>
                  <a:schemeClr val="bg1"/>
                </a:solidFill>
                <a:latin typeface="+mn-lt"/>
              </a:defRPr>
            </a:lvl5pPr>
          </a:lstStyle>
          <a:p>
            <a:pPr marL="0" lvl="0"/>
            <a:r>
              <a:rPr lang="en-GB"/>
              <a:t>Date | First name Surname</a:t>
            </a:r>
          </a:p>
        </p:txBody>
      </p:sp>
      <p:pic>
        <p:nvPicPr>
          <p:cNvPr id="13" name="Bild 10">
            <a:extLst>
              <a:ext uri="{FF2B5EF4-FFF2-40B4-BE49-F238E27FC236}">
                <a16:creationId xmlns:a16="http://schemas.microsoft.com/office/drawing/2014/main" id="{DA2C79ED-A5C9-4DA0-96B7-724B79211CA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16387552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p:txBody>
          <a:bodyPr/>
          <a:lstStyle/>
          <a:p>
            <a:r>
              <a:rPr lang="en-US"/>
              <a:t>Click to edit Master title style</a:t>
            </a:r>
            <a:endParaRPr lang="en-GB"/>
          </a:p>
        </p:txBody>
      </p:sp>
      <p:sp>
        <p:nvSpPr>
          <p:cNvPr id="47" name="Content Placeholder 46">
            <a:extLst>
              <a:ext uri="{FF2B5EF4-FFF2-40B4-BE49-F238E27FC236}">
                <a16:creationId xmlns:a16="http://schemas.microsoft.com/office/drawing/2014/main" id="{5EA1FFF2-D456-4A03-BFA4-5545B9235DD3}"/>
              </a:ext>
            </a:extLst>
          </p:cNvPr>
          <p:cNvSpPr>
            <a:spLocks noGrp="1"/>
          </p:cNvSpPr>
          <p:nvPr>
            <p:ph sz="quarter" idx="13"/>
          </p:nvPr>
        </p:nvSpPr>
        <p:spPr>
          <a:xfrm>
            <a:off x="914400" y="1952600"/>
            <a:ext cx="9792000" cy="3636000"/>
          </a:xfrm>
        </p:spPr>
        <p:txBody>
          <a:bodyPr wrap="square" lIns="91440" tIns="45720" rIns="91440" bIns="4572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grpSp>
        <p:nvGrpSpPr>
          <p:cNvPr id="7" name="Group 6">
            <a:extLst>
              <a:ext uri="{FF2B5EF4-FFF2-40B4-BE49-F238E27FC236}">
                <a16:creationId xmlns:a16="http://schemas.microsoft.com/office/drawing/2014/main" id="{771C4D7F-CC8E-4D58-B78B-34A2FDD1C281}"/>
              </a:ext>
            </a:extLst>
          </p:cNvPr>
          <p:cNvGrpSpPr/>
          <p:nvPr userDrawn="1"/>
        </p:nvGrpSpPr>
        <p:grpSpPr>
          <a:xfrm>
            <a:off x="0" y="5964940"/>
            <a:ext cx="9078301" cy="535703"/>
            <a:chOff x="0" y="5964940"/>
            <a:chExt cx="9078301" cy="535703"/>
          </a:xfrm>
        </p:grpSpPr>
        <p:grpSp>
          <p:nvGrpSpPr>
            <p:cNvPr id="8" name="Group 7">
              <a:extLst>
                <a:ext uri="{FF2B5EF4-FFF2-40B4-BE49-F238E27FC236}">
                  <a16:creationId xmlns:a16="http://schemas.microsoft.com/office/drawing/2014/main" id="{57559A6B-E466-4D7C-AF03-0866DA537B62}"/>
                </a:ext>
              </a:extLst>
            </p:cNvPr>
            <p:cNvGrpSpPr/>
            <p:nvPr userDrawn="1"/>
          </p:nvGrpSpPr>
          <p:grpSpPr>
            <a:xfrm>
              <a:off x="8906480" y="5964940"/>
              <a:ext cx="171821" cy="171821"/>
              <a:chOff x="10960096" y="4204963"/>
              <a:chExt cx="405867" cy="405866"/>
            </a:xfrm>
          </p:grpSpPr>
          <p:sp>
            <p:nvSpPr>
              <p:cNvPr id="33" name="object 26">
                <a:extLst>
                  <a:ext uri="{FF2B5EF4-FFF2-40B4-BE49-F238E27FC236}">
                    <a16:creationId xmlns:a16="http://schemas.microsoft.com/office/drawing/2014/main" id="{2A04438E-A60E-49D9-8066-245FB3FB591D}"/>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lang="en-GB"/>
              </a:p>
            </p:txBody>
          </p:sp>
          <p:sp>
            <p:nvSpPr>
              <p:cNvPr id="34" name="object 27">
                <a:extLst>
                  <a:ext uri="{FF2B5EF4-FFF2-40B4-BE49-F238E27FC236}">
                    <a16:creationId xmlns:a16="http://schemas.microsoft.com/office/drawing/2014/main" id="{7340134B-296E-48FA-ADF4-723E43FB25E7}"/>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lang="en-GB"/>
              </a:p>
            </p:txBody>
          </p:sp>
          <p:sp>
            <p:nvSpPr>
              <p:cNvPr id="35" name="object 28">
                <a:extLst>
                  <a:ext uri="{FF2B5EF4-FFF2-40B4-BE49-F238E27FC236}">
                    <a16:creationId xmlns:a16="http://schemas.microsoft.com/office/drawing/2014/main" id="{1A5FCA38-7EB2-4A3B-A648-A9F69CC52DCA}"/>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lang="en-GB"/>
              </a:p>
            </p:txBody>
          </p:sp>
          <p:sp>
            <p:nvSpPr>
              <p:cNvPr id="36" name="object 29">
                <a:extLst>
                  <a:ext uri="{FF2B5EF4-FFF2-40B4-BE49-F238E27FC236}">
                    <a16:creationId xmlns:a16="http://schemas.microsoft.com/office/drawing/2014/main" id="{993CAAB9-2C6F-4996-8577-F36ABD293D14}"/>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lang="en-GB"/>
              </a:p>
            </p:txBody>
          </p:sp>
          <p:sp>
            <p:nvSpPr>
              <p:cNvPr id="37" name="object 30">
                <a:extLst>
                  <a:ext uri="{FF2B5EF4-FFF2-40B4-BE49-F238E27FC236}">
                    <a16:creationId xmlns:a16="http://schemas.microsoft.com/office/drawing/2014/main" id="{85F8C509-742B-46B5-975E-954E0F165813}"/>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lang="en-GB"/>
              </a:p>
            </p:txBody>
          </p:sp>
          <p:sp>
            <p:nvSpPr>
              <p:cNvPr id="38" name="object 31">
                <a:extLst>
                  <a:ext uri="{FF2B5EF4-FFF2-40B4-BE49-F238E27FC236}">
                    <a16:creationId xmlns:a16="http://schemas.microsoft.com/office/drawing/2014/main" id="{33502E9C-3DAB-4187-B911-0F733496E7EE}"/>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lang="en-GB"/>
              </a:p>
            </p:txBody>
          </p:sp>
          <p:sp>
            <p:nvSpPr>
              <p:cNvPr id="39" name="object 32">
                <a:extLst>
                  <a:ext uri="{FF2B5EF4-FFF2-40B4-BE49-F238E27FC236}">
                    <a16:creationId xmlns:a16="http://schemas.microsoft.com/office/drawing/2014/main" id="{6ED23D2D-FD8A-46ED-B808-20D27C154F62}"/>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lang="en-GB"/>
              </a:p>
            </p:txBody>
          </p:sp>
          <p:sp>
            <p:nvSpPr>
              <p:cNvPr id="40" name="object 33">
                <a:extLst>
                  <a:ext uri="{FF2B5EF4-FFF2-40B4-BE49-F238E27FC236}">
                    <a16:creationId xmlns:a16="http://schemas.microsoft.com/office/drawing/2014/main" id="{30B2CECC-67FA-4823-BD56-2E7D55686519}"/>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lang="en-GB"/>
              </a:p>
            </p:txBody>
          </p:sp>
          <p:sp>
            <p:nvSpPr>
              <p:cNvPr id="41" name="object 34">
                <a:extLst>
                  <a:ext uri="{FF2B5EF4-FFF2-40B4-BE49-F238E27FC236}">
                    <a16:creationId xmlns:a16="http://schemas.microsoft.com/office/drawing/2014/main" id="{118293B0-F893-4505-90D1-6DFF8DAD0955}"/>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lang="en-GB"/>
              </a:p>
            </p:txBody>
          </p:sp>
          <p:sp>
            <p:nvSpPr>
              <p:cNvPr id="42" name="object 35">
                <a:extLst>
                  <a:ext uri="{FF2B5EF4-FFF2-40B4-BE49-F238E27FC236}">
                    <a16:creationId xmlns:a16="http://schemas.microsoft.com/office/drawing/2014/main" id="{FE8E4647-D090-456D-962F-2D10C482FFE0}"/>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lang="en-GB"/>
              </a:p>
            </p:txBody>
          </p:sp>
          <p:sp>
            <p:nvSpPr>
              <p:cNvPr id="43" name="object 36">
                <a:extLst>
                  <a:ext uri="{FF2B5EF4-FFF2-40B4-BE49-F238E27FC236}">
                    <a16:creationId xmlns:a16="http://schemas.microsoft.com/office/drawing/2014/main" id="{0FE9228B-B7E2-458F-B643-7CA8328E0C5B}"/>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lang="en-GB"/>
              </a:p>
            </p:txBody>
          </p:sp>
          <p:sp>
            <p:nvSpPr>
              <p:cNvPr id="44" name="object 37">
                <a:extLst>
                  <a:ext uri="{FF2B5EF4-FFF2-40B4-BE49-F238E27FC236}">
                    <a16:creationId xmlns:a16="http://schemas.microsoft.com/office/drawing/2014/main" id="{4F03C7CD-23A4-41D1-AD92-0AA052B346FE}"/>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lang="en-GB"/>
              </a:p>
            </p:txBody>
          </p:sp>
          <p:sp>
            <p:nvSpPr>
              <p:cNvPr id="45" name="object 38">
                <a:extLst>
                  <a:ext uri="{FF2B5EF4-FFF2-40B4-BE49-F238E27FC236}">
                    <a16:creationId xmlns:a16="http://schemas.microsoft.com/office/drawing/2014/main" id="{353F767D-D90B-4841-BCBD-4772BAB462D0}"/>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lang="en-GB"/>
              </a:p>
            </p:txBody>
          </p:sp>
        </p:grpSp>
        <p:grpSp>
          <p:nvGrpSpPr>
            <p:cNvPr id="9" name="Gruppierung 14">
              <a:extLst>
                <a:ext uri="{FF2B5EF4-FFF2-40B4-BE49-F238E27FC236}">
                  <a16:creationId xmlns:a16="http://schemas.microsoft.com/office/drawing/2014/main" id="{FB4AFC47-8570-49E4-B86C-52DCDD807D1B}"/>
                </a:ext>
              </a:extLst>
            </p:cNvPr>
            <p:cNvGrpSpPr/>
            <p:nvPr userDrawn="1"/>
          </p:nvGrpSpPr>
          <p:grpSpPr>
            <a:xfrm>
              <a:off x="0" y="6040373"/>
              <a:ext cx="9026886" cy="460270"/>
              <a:chOff x="0" y="6040373"/>
              <a:chExt cx="9026886" cy="460270"/>
            </a:xfrm>
          </p:grpSpPr>
          <p:sp>
            <p:nvSpPr>
              <p:cNvPr id="17" name="object 5">
                <a:extLst>
                  <a:ext uri="{FF2B5EF4-FFF2-40B4-BE49-F238E27FC236}">
                    <a16:creationId xmlns:a16="http://schemas.microsoft.com/office/drawing/2014/main" id="{03FFD7C4-2073-4AFA-BA1F-7F8B99CB45F7}"/>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lang="en-GB"/>
              </a:p>
            </p:txBody>
          </p:sp>
          <p:sp>
            <p:nvSpPr>
              <p:cNvPr id="18" name="object 7">
                <a:extLst>
                  <a:ext uri="{FF2B5EF4-FFF2-40B4-BE49-F238E27FC236}">
                    <a16:creationId xmlns:a16="http://schemas.microsoft.com/office/drawing/2014/main" id="{F18E6D59-A03F-4808-AD92-301E300922C5}"/>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lang="en-GB"/>
              </a:p>
            </p:txBody>
          </p:sp>
          <p:sp>
            <p:nvSpPr>
              <p:cNvPr id="19" name="object 8">
                <a:extLst>
                  <a:ext uri="{FF2B5EF4-FFF2-40B4-BE49-F238E27FC236}">
                    <a16:creationId xmlns:a16="http://schemas.microsoft.com/office/drawing/2014/main" id="{68DA3E8B-E980-4F5D-AE3C-6470241388E4}"/>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20" name="object 9">
                <a:extLst>
                  <a:ext uri="{FF2B5EF4-FFF2-40B4-BE49-F238E27FC236}">
                    <a16:creationId xmlns:a16="http://schemas.microsoft.com/office/drawing/2014/main" id="{19BF2C10-5EDB-486C-BBB9-8EBE09DC1FA9}"/>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21" name="object 10">
                <a:extLst>
                  <a:ext uri="{FF2B5EF4-FFF2-40B4-BE49-F238E27FC236}">
                    <a16:creationId xmlns:a16="http://schemas.microsoft.com/office/drawing/2014/main" id="{B35F129A-A3E3-4F40-A884-4628235745A9}"/>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22" name="object 11">
                <a:extLst>
                  <a:ext uri="{FF2B5EF4-FFF2-40B4-BE49-F238E27FC236}">
                    <a16:creationId xmlns:a16="http://schemas.microsoft.com/office/drawing/2014/main" id="{692479A0-6E8F-4FDF-A82F-C7247CCEF222}"/>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lang="en-GB"/>
              </a:p>
            </p:txBody>
          </p:sp>
          <p:sp>
            <p:nvSpPr>
              <p:cNvPr id="23" name="object 12">
                <a:extLst>
                  <a:ext uri="{FF2B5EF4-FFF2-40B4-BE49-F238E27FC236}">
                    <a16:creationId xmlns:a16="http://schemas.microsoft.com/office/drawing/2014/main" id="{AFEA4E8C-A73B-4B98-89A1-EAF4294C1846}"/>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lang="en-GB"/>
              </a:p>
            </p:txBody>
          </p:sp>
          <p:sp>
            <p:nvSpPr>
              <p:cNvPr id="24" name="object 13">
                <a:extLst>
                  <a:ext uri="{FF2B5EF4-FFF2-40B4-BE49-F238E27FC236}">
                    <a16:creationId xmlns:a16="http://schemas.microsoft.com/office/drawing/2014/main" id="{78A5A3FB-8087-487D-9398-35C5FF40E32B}"/>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25" name="object 14">
                <a:extLst>
                  <a:ext uri="{FF2B5EF4-FFF2-40B4-BE49-F238E27FC236}">
                    <a16:creationId xmlns:a16="http://schemas.microsoft.com/office/drawing/2014/main" id="{0D519A87-7F83-4312-BBB4-081B12359505}"/>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lang="en-GB"/>
              </a:p>
            </p:txBody>
          </p:sp>
          <p:sp>
            <p:nvSpPr>
              <p:cNvPr id="26" name="object 15">
                <a:extLst>
                  <a:ext uri="{FF2B5EF4-FFF2-40B4-BE49-F238E27FC236}">
                    <a16:creationId xmlns:a16="http://schemas.microsoft.com/office/drawing/2014/main" id="{62CFFCB4-828A-4272-8AE6-77DE4A2FB789}"/>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lang="en-GB"/>
              </a:p>
            </p:txBody>
          </p:sp>
          <p:sp>
            <p:nvSpPr>
              <p:cNvPr id="27" name="object 16">
                <a:extLst>
                  <a:ext uri="{FF2B5EF4-FFF2-40B4-BE49-F238E27FC236}">
                    <a16:creationId xmlns:a16="http://schemas.microsoft.com/office/drawing/2014/main" id="{11EC5170-574E-4406-A833-60FDEC62B199}"/>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lang="en-GB"/>
              </a:p>
            </p:txBody>
          </p:sp>
          <p:sp>
            <p:nvSpPr>
              <p:cNvPr id="28" name="object 17">
                <a:extLst>
                  <a:ext uri="{FF2B5EF4-FFF2-40B4-BE49-F238E27FC236}">
                    <a16:creationId xmlns:a16="http://schemas.microsoft.com/office/drawing/2014/main" id="{2BDD3AC4-49B0-4CC0-B845-19D43DDC8249}"/>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lang="en-GB"/>
              </a:p>
            </p:txBody>
          </p:sp>
          <p:sp>
            <p:nvSpPr>
              <p:cNvPr id="29" name="object 18">
                <a:extLst>
                  <a:ext uri="{FF2B5EF4-FFF2-40B4-BE49-F238E27FC236}">
                    <a16:creationId xmlns:a16="http://schemas.microsoft.com/office/drawing/2014/main" id="{B0C46CB8-ED13-4C7A-99A8-32ED628365A7}"/>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lang="en-GB"/>
              </a:p>
            </p:txBody>
          </p:sp>
          <p:sp>
            <p:nvSpPr>
              <p:cNvPr id="30" name="object 19">
                <a:extLst>
                  <a:ext uri="{FF2B5EF4-FFF2-40B4-BE49-F238E27FC236}">
                    <a16:creationId xmlns:a16="http://schemas.microsoft.com/office/drawing/2014/main" id="{05878A16-BCE1-45FC-BD9D-86B3B1A46502}"/>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lang="en-GB"/>
              </a:p>
            </p:txBody>
          </p:sp>
          <p:sp>
            <p:nvSpPr>
              <p:cNvPr id="31" name="object 20">
                <a:extLst>
                  <a:ext uri="{FF2B5EF4-FFF2-40B4-BE49-F238E27FC236}">
                    <a16:creationId xmlns:a16="http://schemas.microsoft.com/office/drawing/2014/main" id="{92443165-F665-42B8-A609-DC415A0D67AB}"/>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lang="en-GB"/>
              </a:p>
            </p:txBody>
          </p:sp>
          <p:sp>
            <p:nvSpPr>
              <p:cNvPr id="32" name="object 21">
                <a:extLst>
                  <a:ext uri="{FF2B5EF4-FFF2-40B4-BE49-F238E27FC236}">
                    <a16:creationId xmlns:a16="http://schemas.microsoft.com/office/drawing/2014/main" id="{8402BACF-3A19-4D5E-BF86-D89CDD8BB815}"/>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lang="en-GB"/>
              </a:p>
            </p:txBody>
          </p:sp>
        </p:grpSp>
        <p:grpSp>
          <p:nvGrpSpPr>
            <p:cNvPr id="10" name="Group 9">
              <a:extLst>
                <a:ext uri="{FF2B5EF4-FFF2-40B4-BE49-F238E27FC236}">
                  <a16:creationId xmlns:a16="http://schemas.microsoft.com/office/drawing/2014/main" id="{3DDE169C-4BAF-4DDF-8003-E1ECA71061E3}"/>
                </a:ext>
              </a:extLst>
            </p:cNvPr>
            <p:cNvGrpSpPr/>
            <p:nvPr userDrawn="1"/>
          </p:nvGrpSpPr>
          <p:grpSpPr>
            <a:xfrm>
              <a:off x="7807856" y="6136761"/>
              <a:ext cx="194402" cy="233814"/>
              <a:chOff x="6199448" y="5757477"/>
              <a:chExt cx="445167" cy="535418"/>
            </a:xfrm>
          </p:grpSpPr>
          <p:sp>
            <p:nvSpPr>
              <p:cNvPr id="11" name="object 9">
                <a:extLst>
                  <a:ext uri="{FF2B5EF4-FFF2-40B4-BE49-F238E27FC236}">
                    <a16:creationId xmlns:a16="http://schemas.microsoft.com/office/drawing/2014/main" id="{8732FF24-0EB7-40A1-9459-618A674340A2}"/>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lang="en-GB"/>
              </a:p>
            </p:txBody>
          </p:sp>
          <p:sp>
            <p:nvSpPr>
              <p:cNvPr id="12" name="object 10">
                <a:extLst>
                  <a:ext uri="{FF2B5EF4-FFF2-40B4-BE49-F238E27FC236}">
                    <a16:creationId xmlns:a16="http://schemas.microsoft.com/office/drawing/2014/main" id="{C4BB0247-3C92-4B8B-9F59-DDB79DC37290}"/>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lang="en-GB"/>
              </a:p>
            </p:txBody>
          </p:sp>
          <p:sp>
            <p:nvSpPr>
              <p:cNvPr id="13" name="object 11">
                <a:extLst>
                  <a:ext uri="{FF2B5EF4-FFF2-40B4-BE49-F238E27FC236}">
                    <a16:creationId xmlns:a16="http://schemas.microsoft.com/office/drawing/2014/main" id="{D0733CF6-0055-45EA-BEED-E72B45A68403}"/>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lang="en-GB"/>
              </a:p>
            </p:txBody>
          </p:sp>
          <p:sp>
            <p:nvSpPr>
              <p:cNvPr id="14" name="object 12">
                <a:extLst>
                  <a:ext uri="{FF2B5EF4-FFF2-40B4-BE49-F238E27FC236}">
                    <a16:creationId xmlns:a16="http://schemas.microsoft.com/office/drawing/2014/main" id="{58C2ADE5-397D-44B8-9D74-AD3C6B4F7B9E}"/>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lang="en-GB"/>
              </a:p>
            </p:txBody>
          </p:sp>
          <p:sp>
            <p:nvSpPr>
              <p:cNvPr id="15" name="object 13">
                <a:extLst>
                  <a:ext uri="{FF2B5EF4-FFF2-40B4-BE49-F238E27FC236}">
                    <a16:creationId xmlns:a16="http://schemas.microsoft.com/office/drawing/2014/main" id="{36B4823D-99A9-4866-BC97-6CA5670CD5AC}"/>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lang="en-GB"/>
              </a:p>
            </p:txBody>
          </p:sp>
          <p:sp>
            <p:nvSpPr>
              <p:cNvPr id="16" name="object 14">
                <a:extLst>
                  <a:ext uri="{FF2B5EF4-FFF2-40B4-BE49-F238E27FC236}">
                    <a16:creationId xmlns:a16="http://schemas.microsoft.com/office/drawing/2014/main" id="{F62B0879-EED9-4459-ABB4-0F75ADE95901}"/>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lang="en-GB"/>
              </a:p>
            </p:txBody>
          </p:sp>
        </p:grpSp>
      </p:grpSp>
    </p:spTree>
    <p:extLst>
      <p:ext uri="{BB962C8B-B14F-4D97-AF65-F5344CB8AC3E}">
        <p14:creationId xmlns:p14="http://schemas.microsoft.com/office/powerpoint/2010/main" val="2076867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with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84F877-50D3-4D3A-82A2-73469C598E9E}"/>
              </a:ext>
            </a:extLst>
          </p:cNvPr>
          <p:cNvSpPr>
            <a:spLocks noGrp="1"/>
          </p:cNvSpPr>
          <p:nvPr>
            <p:ph idx="1"/>
          </p:nvPr>
        </p:nvSpPr>
        <p:spPr>
          <a:xfrm>
            <a:off x="914400" y="1952602"/>
            <a:ext cx="9792000" cy="3557016"/>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8" name="Text Placeholder 8">
            <a:extLst>
              <a:ext uri="{FF2B5EF4-FFF2-40B4-BE49-F238E27FC236}">
                <a16:creationId xmlns:a16="http://schemas.microsoft.com/office/drawing/2014/main" id="{9C3EC286-5D13-44F2-B13B-A7ED5E70C181}"/>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1519245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 with Summary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84F877-50D3-4D3A-82A2-73469C598E9E}"/>
              </a:ext>
            </a:extLst>
          </p:cNvPr>
          <p:cNvSpPr>
            <a:spLocks noGrp="1"/>
          </p:cNvSpPr>
          <p:nvPr>
            <p:ph idx="1"/>
          </p:nvPr>
        </p:nvSpPr>
        <p:spPr>
          <a:xfrm>
            <a:off x="914400" y="1952603"/>
            <a:ext cx="9792000" cy="31325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id="{4D2B61A9-4A33-4B68-9979-7F352F3F148F}"/>
              </a:ext>
            </a:extLst>
          </p:cNvPr>
          <p:cNvSpPr>
            <a:spLocks noGrp="1"/>
          </p:cNvSpPr>
          <p:nvPr>
            <p:ph type="body" sz="quarter" idx="15" hasCustomPrompt="1"/>
          </p:nvPr>
        </p:nvSpPr>
        <p:spPr>
          <a:xfrm>
            <a:off x="914399" y="5300663"/>
            <a:ext cx="9792000" cy="611955"/>
          </a:xfrm>
          <a:ln>
            <a:solidFill>
              <a:schemeClr val="bg2"/>
            </a:solidFill>
            <a:prstDash val="sysDot"/>
          </a:ln>
        </p:spPr>
        <p:txBody>
          <a:bodyPr wrap="square" lIns="91440" tIns="45720" rIns="91440" bIns="45720" anchor="ctr" anchorCtr="0">
            <a:normAutofit/>
          </a:bodyPr>
          <a:lstStyle>
            <a:lvl1pPr marL="14400" indent="0" algn="l" fontAlgn="auto">
              <a:lnSpc>
                <a:spcPct val="100000"/>
              </a:lnSpc>
              <a:spcBef>
                <a:spcPts val="819"/>
              </a:spcBef>
              <a:spcAft>
                <a:spcPts val="0"/>
              </a:spcAft>
              <a:buFontTx/>
              <a:buNone/>
              <a:defRPr kumimoji="0" sz="2000" b="1" i="0" u="none" kern="1200" cap="none" spc="0" baseline="0">
                <a:solidFill>
                  <a:schemeClr val="bg2"/>
                </a:solidFill>
                <a:latin typeface="Arial" panose="020B0604020202020204" pitchFamily="34" charset="0"/>
              </a:defRPr>
            </a:lvl1pPr>
          </a:lstStyle>
          <a:p>
            <a:pPr lvl="0"/>
            <a:r>
              <a:rPr lang="en-GB"/>
              <a:t>Summary</a:t>
            </a:r>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8" name="Text Placeholder 8">
            <a:extLst>
              <a:ext uri="{FF2B5EF4-FFF2-40B4-BE49-F238E27FC236}">
                <a16:creationId xmlns:a16="http://schemas.microsoft.com/office/drawing/2014/main" id="{9C3EC286-5D13-44F2-B13B-A7ED5E70C181}"/>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38395510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Picture with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08933-FCBE-4652-B49D-8102AA1FB399}"/>
              </a:ext>
            </a:extLst>
          </p:cNvPr>
          <p:cNvSpPr>
            <a:spLocks noGrp="1"/>
          </p:cNvSpPr>
          <p:nvPr>
            <p:ph type="title"/>
          </p:nvPr>
        </p:nvSpPr>
        <p:spPr>
          <a:xfrm>
            <a:off x="914400" y="908720"/>
            <a:ext cx="9448800" cy="487362"/>
          </a:xfrm>
        </p:spPr>
        <p:txBody>
          <a:bodyPr wrap="square" lIns="0" tIns="0" rIns="0" bIns="0" anchor="t" anchorCtr="0">
            <a:noAutofit/>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55482E70-F812-4CB9-A125-89E39D5111ED}"/>
              </a:ext>
            </a:extLst>
          </p:cNvPr>
          <p:cNvSpPr>
            <a:spLocks noGrp="1"/>
          </p:cNvSpPr>
          <p:nvPr>
            <p:ph type="pic" sz="quarter" idx="14"/>
          </p:nvPr>
        </p:nvSpPr>
        <p:spPr>
          <a:xfrm>
            <a:off x="914400" y="1676400"/>
            <a:ext cx="10730999" cy="4517999"/>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3" name="Footer Placeholder 2">
            <a:extLst>
              <a:ext uri="{FF2B5EF4-FFF2-40B4-BE49-F238E27FC236}">
                <a16:creationId xmlns:a16="http://schemas.microsoft.com/office/drawing/2014/main" id="{C17AC950-4446-4D76-A6F6-7C82C5ADECD6}"/>
              </a:ext>
            </a:extLst>
          </p:cNvPr>
          <p:cNvSpPr>
            <a:spLocks noGrp="1"/>
          </p:cNvSpPr>
          <p:nvPr>
            <p:ph type="ftr" sz="quarter" idx="10"/>
          </p:nvPr>
        </p:nvSpPr>
        <p:spPr/>
        <p:txBody>
          <a:bodyPr/>
          <a:lstStyle/>
          <a:p>
            <a:pPr algn="r" defTabSz="457200"/>
            <a:r>
              <a:rPr lang="en-GB"/>
              <a:t>Adequacy PilotCo 25/09/2024</a:t>
            </a:r>
          </a:p>
        </p:txBody>
      </p:sp>
      <p:sp>
        <p:nvSpPr>
          <p:cNvPr id="4" name="Slide Number Placeholder 3">
            <a:extLst>
              <a:ext uri="{FF2B5EF4-FFF2-40B4-BE49-F238E27FC236}">
                <a16:creationId xmlns:a16="http://schemas.microsoft.com/office/drawing/2014/main" id="{B9C741EE-A6E0-4FDB-856D-016D03B5C0CF}"/>
              </a:ext>
            </a:extLst>
          </p:cNvPr>
          <p:cNvSpPr>
            <a:spLocks noGrp="1"/>
          </p:cNvSpPr>
          <p:nvPr>
            <p:ph type="sldNum" sz="quarter" idx="11"/>
          </p:nvPr>
        </p:nvSpPr>
        <p:spPr/>
        <p:txBody>
          <a:bodyPr/>
          <a:lstStyle/>
          <a:p>
            <a:pPr defTabSz="457200"/>
            <a:fld id="{7C9AF4F6-8314-4173-B77E-ACDB3515A2E2}" type="slidenum">
              <a:rPr lang="en-GB" smtClean="0"/>
              <a:pPr defTabSz="457200"/>
              <a:t>‹#›</a:t>
            </a:fld>
            <a:endParaRPr lang="en-GB"/>
          </a:p>
        </p:txBody>
      </p:sp>
      <p:sp>
        <p:nvSpPr>
          <p:cNvPr id="8" name="Text Placeholder 8">
            <a:extLst>
              <a:ext uri="{FF2B5EF4-FFF2-40B4-BE49-F238E27FC236}">
                <a16:creationId xmlns:a16="http://schemas.microsoft.com/office/drawing/2014/main" id="{AF5695BD-33D7-4730-BA7F-213D46FA54DF}"/>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37973587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and Picture Right with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9CD9-1FB2-4273-A91A-2426F3618792}"/>
              </a:ext>
            </a:extLst>
          </p:cNvPr>
          <p:cNvSpPr>
            <a:spLocks noGrp="1"/>
          </p:cNvSpPr>
          <p:nvPr>
            <p:ph type="title"/>
          </p:nvPr>
        </p:nvSpPr>
        <p:spPr>
          <a:xfrm>
            <a:off x="914400" y="908720"/>
            <a:ext cx="4676400" cy="792088"/>
          </a:xfrm>
        </p:spPr>
        <p:txBody>
          <a:bodyPr wrap="square" lIns="0" tIns="0" rIns="0" bIns="0" anchor="t"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49728-238D-4BF8-BFD7-8C7C33198F0F}"/>
              </a:ext>
            </a:extLst>
          </p:cNvPr>
          <p:cNvSpPr>
            <a:spLocks noGrp="1"/>
          </p:cNvSpPr>
          <p:nvPr>
            <p:ph sz="half" idx="1"/>
          </p:nvPr>
        </p:nvSpPr>
        <p:spPr>
          <a:xfrm>
            <a:off x="914400" y="1676400"/>
            <a:ext cx="4676400" cy="34087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E26399DE-E9A8-4B7F-B362-C6B1EACEB445}"/>
              </a:ext>
            </a:extLst>
          </p:cNvPr>
          <p:cNvSpPr>
            <a:spLocks noGrp="1"/>
          </p:cNvSpPr>
          <p:nvPr>
            <p:ph type="pic" sz="quarter" idx="15"/>
          </p:nvPr>
        </p:nvSpPr>
        <p:spPr>
          <a:xfrm>
            <a:off x="5867399" y="1371600"/>
            <a:ext cx="5778000" cy="4517999"/>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6" name="Footer Placeholder 5">
            <a:extLst>
              <a:ext uri="{FF2B5EF4-FFF2-40B4-BE49-F238E27FC236}">
                <a16:creationId xmlns:a16="http://schemas.microsoft.com/office/drawing/2014/main" id="{D1CFABF7-264B-4C3B-8EFC-6D8326747F2F}"/>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7" name="Slide Number Placeholder 6">
            <a:extLst>
              <a:ext uri="{FF2B5EF4-FFF2-40B4-BE49-F238E27FC236}">
                <a16:creationId xmlns:a16="http://schemas.microsoft.com/office/drawing/2014/main" id="{F8B0DD74-C4DF-4D25-905C-69C9201E4934}"/>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10" name="Text Placeholder 8">
            <a:extLst>
              <a:ext uri="{FF2B5EF4-FFF2-40B4-BE49-F238E27FC236}">
                <a16:creationId xmlns:a16="http://schemas.microsoft.com/office/drawing/2014/main" id="{A7A91B59-BC35-43D0-A64B-6D67086932FA}"/>
              </a:ext>
            </a:extLst>
          </p:cNvPr>
          <p:cNvSpPr>
            <a:spLocks noGrp="1"/>
          </p:cNvSpPr>
          <p:nvPr>
            <p:ph type="body" sz="quarter" idx="17" hasCustomPrompt="1"/>
          </p:nvPr>
        </p:nvSpPr>
        <p:spPr>
          <a:xfrm>
            <a:off x="885600" y="5378399"/>
            <a:ext cx="4676400" cy="792088"/>
          </a:xfrm>
          <a:ln>
            <a:noFill/>
            <a:prstDash val="sysDot"/>
          </a:ln>
        </p:spPr>
        <p:txBody>
          <a:bodyPr wrap="square" lIns="91440" tIns="45720" rIns="91440" bIns="45720" anchor="t" anchorCtr="0">
            <a:noAutofit/>
          </a:bodyPr>
          <a:lstStyle>
            <a:lvl1pPr marL="14400" indent="0" algn="l" fontAlgn="auto">
              <a:lnSpc>
                <a:spcPts val="1400"/>
              </a:lnSpc>
              <a:spcBef>
                <a:spcPts val="219"/>
              </a:spcBef>
              <a:spcAft>
                <a:spcPts val="0"/>
              </a:spcAft>
              <a:buFontTx/>
              <a:buNone/>
              <a:defRPr kumimoji="0" sz="1100" b="0" i="0" u="none" kern="1200" cap="none" spc="0" baseline="0">
                <a:solidFill>
                  <a:schemeClr val="accent2"/>
                </a:solidFill>
                <a:latin typeface="Arial" panose="020B0604020202020204" pitchFamily="34" charset="0"/>
              </a:defRPr>
            </a:lvl1pPr>
          </a:lstStyle>
          <a:p>
            <a:pPr marL="14400" marR="0" lvl="0" indent="0" algn="l" defTabSz="914400" rtl="0" eaLnBrk="1" fontAlgn="auto" latinLnBrk="0" hangingPunct="1">
              <a:lnSpc>
                <a:spcPts val="1400"/>
              </a:lnSpc>
              <a:spcBef>
                <a:spcPts val="219"/>
              </a:spcBef>
              <a:spcAft>
                <a:spcPts val="0"/>
              </a:spcAft>
              <a:buClr>
                <a:schemeClr val="bg2"/>
              </a:buClr>
              <a:buSzPts val="1600"/>
              <a:buFontTx/>
              <a:buNone/>
              <a:tabLst/>
              <a:defRPr/>
            </a:pPr>
            <a:r>
              <a:rPr lang="en-GB"/>
              <a:t>Minor note, use bold orange to highlight</a:t>
            </a:r>
          </a:p>
        </p:txBody>
      </p:sp>
      <p:sp>
        <p:nvSpPr>
          <p:cNvPr id="11" name="Text Placeholder 8">
            <a:extLst>
              <a:ext uri="{FF2B5EF4-FFF2-40B4-BE49-F238E27FC236}">
                <a16:creationId xmlns:a16="http://schemas.microsoft.com/office/drawing/2014/main" id="{0E3D3004-BDA4-4711-BEC7-80D16822C597}"/>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28968506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and Picture Right with 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9CD9-1FB2-4273-A91A-2426F3618792}"/>
              </a:ext>
            </a:extLst>
          </p:cNvPr>
          <p:cNvSpPr>
            <a:spLocks noGrp="1"/>
          </p:cNvSpPr>
          <p:nvPr>
            <p:ph type="title"/>
          </p:nvPr>
        </p:nvSpPr>
        <p:spPr>
          <a:xfrm>
            <a:off x="914400" y="908720"/>
            <a:ext cx="4676400" cy="792088"/>
          </a:xfrm>
        </p:spPr>
        <p:txBody>
          <a:bodyPr wrap="square" lIns="0" tIns="0" rIns="0" bIns="0" anchor="t"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49728-238D-4BF8-BFD7-8C7C33198F0F}"/>
              </a:ext>
            </a:extLst>
          </p:cNvPr>
          <p:cNvSpPr>
            <a:spLocks noGrp="1"/>
          </p:cNvSpPr>
          <p:nvPr>
            <p:ph sz="half" idx="1"/>
          </p:nvPr>
        </p:nvSpPr>
        <p:spPr>
          <a:xfrm>
            <a:off x="914400" y="1676400"/>
            <a:ext cx="4676400" cy="34087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E26399DE-E9A8-4B7F-B362-C6B1EACEB445}"/>
              </a:ext>
            </a:extLst>
          </p:cNvPr>
          <p:cNvSpPr>
            <a:spLocks noGrp="1"/>
          </p:cNvSpPr>
          <p:nvPr>
            <p:ph type="pic" sz="quarter" idx="15"/>
          </p:nvPr>
        </p:nvSpPr>
        <p:spPr>
          <a:xfrm>
            <a:off x="5867399" y="1371600"/>
            <a:ext cx="5778000" cy="4517999"/>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6" name="Footer Placeholder 5">
            <a:extLst>
              <a:ext uri="{FF2B5EF4-FFF2-40B4-BE49-F238E27FC236}">
                <a16:creationId xmlns:a16="http://schemas.microsoft.com/office/drawing/2014/main" id="{D1CFABF7-264B-4C3B-8EFC-6D8326747F2F}"/>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7" name="Slide Number Placeholder 6">
            <a:extLst>
              <a:ext uri="{FF2B5EF4-FFF2-40B4-BE49-F238E27FC236}">
                <a16:creationId xmlns:a16="http://schemas.microsoft.com/office/drawing/2014/main" id="{F8B0DD74-C4DF-4D25-905C-69C9201E4934}"/>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9" name="Text Placeholder 6">
            <a:extLst>
              <a:ext uri="{FF2B5EF4-FFF2-40B4-BE49-F238E27FC236}">
                <a16:creationId xmlns:a16="http://schemas.microsoft.com/office/drawing/2014/main" id="{0A0474ED-02CC-47DB-8DBD-682FDE64EFA2}"/>
              </a:ext>
            </a:extLst>
          </p:cNvPr>
          <p:cNvSpPr>
            <a:spLocks noGrp="1"/>
          </p:cNvSpPr>
          <p:nvPr>
            <p:ph type="body" sz="quarter" idx="17" hasCustomPrompt="1"/>
          </p:nvPr>
        </p:nvSpPr>
        <p:spPr>
          <a:xfrm>
            <a:off x="914399" y="5300663"/>
            <a:ext cx="4676400" cy="611955"/>
          </a:xfrm>
          <a:ln>
            <a:solidFill>
              <a:schemeClr val="bg2"/>
            </a:solidFill>
            <a:prstDash val="sysDot"/>
          </a:ln>
        </p:spPr>
        <p:txBody>
          <a:bodyPr wrap="square" lIns="91440" tIns="45720" rIns="91440" bIns="45720" anchor="ctr" anchorCtr="0">
            <a:normAutofit/>
          </a:bodyPr>
          <a:lstStyle>
            <a:lvl1pPr marL="14400" indent="0" algn="l" fontAlgn="auto">
              <a:lnSpc>
                <a:spcPct val="100000"/>
              </a:lnSpc>
              <a:spcBef>
                <a:spcPts val="819"/>
              </a:spcBef>
              <a:spcAft>
                <a:spcPts val="0"/>
              </a:spcAft>
              <a:buFontTx/>
              <a:buNone/>
              <a:defRPr kumimoji="0" sz="2000" b="1" i="0" u="none" kern="1200" cap="none" spc="0" baseline="0">
                <a:solidFill>
                  <a:schemeClr val="bg2"/>
                </a:solidFill>
                <a:latin typeface="Arial" panose="020B0604020202020204" pitchFamily="34" charset="0"/>
              </a:defRPr>
            </a:lvl1pPr>
          </a:lstStyle>
          <a:p>
            <a:pPr lvl="0"/>
            <a:r>
              <a:rPr lang="en-GB"/>
              <a:t>Summary</a:t>
            </a:r>
          </a:p>
        </p:txBody>
      </p:sp>
      <p:sp>
        <p:nvSpPr>
          <p:cNvPr id="10" name="Text Placeholder 8">
            <a:extLst>
              <a:ext uri="{FF2B5EF4-FFF2-40B4-BE49-F238E27FC236}">
                <a16:creationId xmlns:a16="http://schemas.microsoft.com/office/drawing/2014/main" id="{98FA6CDB-5471-471B-B311-572D9DE25699}"/>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34949500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and Picture Left with 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9CD9-1FB2-4273-A91A-2426F3618792}"/>
              </a:ext>
            </a:extLst>
          </p:cNvPr>
          <p:cNvSpPr>
            <a:spLocks noGrp="1"/>
          </p:cNvSpPr>
          <p:nvPr>
            <p:ph type="title"/>
          </p:nvPr>
        </p:nvSpPr>
        <p:spPr>
          <a:xfrm>
            <a:off x="914400" y="908720"/>
            <a:ext cx="9448798" cy="792088"/>
          </a:xfrm>
        </p:spPr>
        <p:txBody>
          <a:bodyPr wrap="square" lIns="0" tIns="0" rIns="0" bIns="0" anchor="t"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49728-238D-4BF8-BFD7-8C7C33198F0F}"/>
              </a:ext>
            </a:extLst>
          </p:cNvPr>
          <p:cNvSpPr>
            <a:spLocks noGrp="1"/>
          </p:cNvSpPr>
          <p:nvPr>
            <p:ph sz="half" idx="1"/>
          </p:nvPr>
        </p:nvSpPr>
        <p:spPr>
          <a:xfrm>
            <a:off x="7213200" y="1700808"/>
            <a:ext cx="3491312" cy="34087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E26399DE-E9A8-4B7F-B362-C6B1EACEB445}"/>
              </a:ext>
            </a:extLst>
          </p:cNvPr>
          <p:cNvSpPr>
            <a:spLocks noGrp="1"/>
          </p:cNvSpPr>
          <p:nvPr>
            <p:ph type="pic" sz="quarter" idx="15"/>
          </p:nvPr>
        </p:nvSpPr>
        <p:spPr>
          <a:xfrm>
            <a:off x="914400" y="1700807"/>
            <a:ext cx="6120000" cy="3708000"/>
          </a:xfr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6" name="Footer Placeholder 5">
            <a:extLst>
              <a:ext uri="{FF2B5EF4-FFF2-40B4-BE49-F238E27FC236}">
                <a16:creationId xmlns:a16="http://schemas.microsoft.com/office/drawing/2014/main" id="{D1CFABF7-264B-4C3B-8EFC-6D8326747F2F}"/>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7" name="Slide Number Placeholder 6">
            <a:extLst>
              <a:ext uri="{FF2B5EF4-FFF2-40B4-BE49-F238E27FC236}">
                <a16:creationId xmlns:a16="http://schemas.microsoft.com/office/drawing/2014/main" id="{F8B0DD74-C4DF-4D25-905C-69C9201E4934}"/>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9" name="Text Placeholder 6">
            <a:extLst>
              <a:ext uri="{FF2B5EF4-FFF2-40B4-BE49-F238E27FC236}">
                <a16:creationId xmlns:a16="http://schemas.microsoft.com/office/drawing/2014/main" id="{D39A5308-06FE-48A0-B901-2875D44F30C6}"/>
              </a:ext>
            </a:extLst>
          </p:cNvPr>
          <p:cNvSpPr>
            <a:spLocks noGrp="1"/>
          </p:cNvSpPr>
          <p:nvPr>
            <p:ph type="body" sz="quarter" idx="18" hasCustomPrompt="1"/>
          </p:nvPr>
        </p:nvSpPr>
        <p:spPr>
          <a:xfrm>
            <a:off x="914399" y="5589239"/>
            <a:ext cx="9792000" cy="611955"/>
          </a:xfrm>
          <a:ln>
            <a:solidFill>
              <a:schemeClr val="bg2"/>
            </a:solidFill>
            <a:prstDash val="sysDot"/>
          </a:ln>
        </p:spPr>
        <p:txBody>
          <a:bodyPr wrap="square" lIns="91440" tIns="45720" rIns="91440" bIns="45720" anchor="ctr" anchorCtr="0">
            <a:normAutofit/>
          </a:bodyPr>
          <a:lstStyle>
            <a:lvl1pPr marL="14400" indent="0" algn="l" fontAlgn="auto">
              <a:lnSpc>
                <a:spcPct val="100000"/>
              </a:lnSpc>
              <a:spcBef>
                <a:spcPts val="819"/>
              </a:spcBef>
              <a:spcAft>
                <a:spcPts val="0"/>
              </a:spcAft>
              <a:buFontTx/>
              <a:buNone/>
              <a:defRPr kumimoji="0" sz="2000" b="1" i="0" u="none" kern="1200" cap="none" spc="0" baseline="0">
                <a:solidFill>
                  <a:schemeClr val="bg2"/>
                </a:solidFill>
                <a:latin typeface="Arial" panose="020B0604020202020204" pitchFamily="34" charset="0"/>
              </a:defRPr>
            </a:lvl1pPr>
          </a:lstStyle>
          <a:p>
            <a:pPr lvl="0"/>
            <a:r>
              <a:rPr lang="en-GB"/>
              <a:t>Summary</a:t>
            </a:r>
          </a:p>
        </p:txBody>
      </p:sp>
      <p:sp>
        <p:nvSpPr>
          <p:cNvPr id="10" name="Text Placeholder 8">
            <a:extLst>
              <a:ext uri="{FF2B5EF4-FFF2-40B4-BE49-F238E27FC236}">
                <a16:creationId xmlns:a16="http://schemas.microsoft.com/office/drawing/2014/main" id="{6BCC4CDE-4424-4CFB-A8AF-BF97F16B4A20}"/>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239324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No Logo">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Tree>
    <p:extLst>
      <p:ext uri="{BB962C8B-B14F-4D97-AF65-F5344CB8AC3E}">
        <p14:creationId xmlns:p14="http://schemas.microsoft.com/office/powerpoint/2010/main" val="1470503284"/>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icture Left and 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1265C0-DB66-4C59-AE6A-0860792AA448}"/>
              </a:ext>
            </a:extLst>
          </p:cNvPr>
          <p:cNvSpPr>
            <a:spLocks noGrp="1"/>
          </p:cNvSpPr>
          <p:nvPr>
            <p:ph type="pic" sz="quarter" idx="12"/>
          </p:nvPr>
        </p:nvSpPr>
        <p:spPr>
          <a:xfrm>
            <a:off x="0" y="0"/>
            <a:ext cx="5778500" cy="6858000"/>
          </a:xfrm>
          <a:solidFill>
            <a:schemeClr val="accent1"/>
          </a:solidFill>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de-DE"/>
          </a:p>
        </p:txBody>
      </p:sp>
      <p:sp>
        <p:nvSpPr>
          <p:cNvPr id="3" name="Footer Placeholder 2">
            <a:extLst>
              <a:ext uri="{FF2B5EF4-FFF2-40B4-BE49-F238E27FC236}">
                <a16:creationId xmlns:a16="http://schemas.microsoft.com/office/drawing/2014/main" id="{300335DD-64FB-4E45-8C68-94AE641B3139}"/>
              </a:ext>
            </a:extLst>
          </p:cNvPr>
          <p:cNvSpPr>
            <a:spLocks noGrp="1"/>
          </p:cNvSpPr>
          <p:nvPr>
            <p:ph type="ftr" sz="quarter" idx="10"/>
          </p:nvPr>
        </p:nvSpPr>
        <p:spPr/>
        <p:txBody>
          <a:bodyPr/>
          <a:lstStyle/>
          <a:p>
            <a:pPr defTabSz="457200"/>
            <a:r>
              <a:rPr lang="en-GB"/>
              <a:t>Adequacy PilotCo 25/09/2024</a:t>
            </a:r>
          </a:p>
        </p:txBody>
      </p:sp>
      <p:sp>
        <p:nvSpPr>
          <p:cNvPr id="4" name="Slide Number Placeholder 3">
            <a:extLst>
              <a:ext uri="{FF2B5EF4-FFF2-40B4-BE49-F238E27FC236}">
                <a16:creationId xmlns:a16="http://schemas.microsoft.com/office/drawing/2014/main" id="{1E8DF5CD-6065-41CC-A88D-839D08427200}"/>
              </a:ext>
            </a:extLst>
          </p:cNvPr>
          <p:cNvSpPr>
            <a:spLocks noGrp="1"/>
          </p:cNvSpPr>
          <p:nvPr>
            <p:ph type="sldNum" sz="quarter" idx="11"/>
          </p:nvPr>
        </p:nvSpPr>
        <p:spPr/>
        <p:txBody>
          <a:bodyPr/>
          <a:lstStyle/>
          <a:p>
            <a:pPr defTabSz="457200"/>
            <a:fld id="{7C9AF4F6-8314-4173-B77E-ACDB3515A2E2}" type="slidenum">
              <a:rPr lang="en-GB" smtClean="0"/>
              <a:pPr defTabSz="457200"/>
              <a:t>‹#›</a:t>
            </a:fld>
            <a:endParaRPr lang="en-GB"/>
          </a:p>
        </p:txBody>
      </p:sp>
      <p:pic>
        <p:nvPicPr>
          <p:cNvPr id="9" name="Bild 1">
            <a:extLst>
              <a:ext uri="{FF2B5EF4-FFF2-40B4-BE49-F238E27FC236}">
                <a16:creationId xmlns:a16="http://schemas.microsoft.com/office/drawing/2014/main" id="{510DFD7B-26F8-4A99-9910-D5938F87945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6168008" y="1020763"/>
            <a:ext cx="1612900" cy="1358900"/>
          </a:xfrm>
          <a:prstGeom prst="rect">
            <a:avLst/>
          </a:prstGeom>
        </p:spPr>
      </p:pic>
      <p:sp>
        <p:nvSpPr>
          <p:cNvPr id="11" name="Text Placeholder 10">
            <a:extLst>
              <a:ext uri="{FF2B5EF4-FFF2-40B4-BE49-F238E27FC236}">
                <a16:creationId xmlns:a16="http://schemas.microsoft.com/office/drawing/2014/main" id="{04198E4C-DBD1-4A47-864E-352BF20D5C47}"/>
              </a:ext>
            </a:extLst>
          </p:cNvPr>
          <p:cNvSpPr>
            <a:spLocks noGrp="1"/>
          </p:cNvSpPr>
          <p:nvPr>
            <p:ph type="body" sz="quarter" idx="13" hasCustomPrompt="1"/>
          </p:nvPr>
        </p:nvSpPr>
        <p:spPr>
          <a:xfrm>
            <a:off x="6456041" y="1700213"/>
            <a:ext cx="4677543" cy="3817019"/>
          </a:xfrm>
        </p:spPr>
        <p:txBody>
          <a:bodyPr wrap="square" lIns="0" tIns="0" rIns="0" bIns="0" anchor="t" anchorCtr="0">
            <a:noAutofit/>
          </a:bodyPr>
          <a:lstStyle>
            <a:lvl1pPr marL="0" indent="0">
              <a:lnSpc>
                <a:spcPct val="100000"/>
              </a:lnSpc>
              <a:spcAft>
                <a:spcPts val="0"/>
              </a:spcAft>
              <a:buNone/>
              <a:defRPr sz="2200" b="1"/>
            </a:lvl1pPr>
          </a:lstStyle>
          <a:p>
            <a:pPr lvl="0"/>
            <a:r>
              <a:rPr lang="en-GB"/>
              <a:t>Citation</a:t>
            </a:r>
          </a:p>
        </p:txBody>
      </p:sp>
    </p:spTree>
    <p:extLst>
      <p:ext uri="{BB962C8B-B14F-4D97-AF65-F5344CB8AC3E}">
        <p14:creationId xmlns:p14="http://schemas.microsoft.com/office/powerpoint/2010/main" val="951298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Agenda with Power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a:xfrm>
            <a:off x="914400" y="914400"/>
            <a:ext cx="4800600" cy="487362"/>
          </a:xfrm>
        </p:spPr>
        <p:txBody>
          <a:bodyPr wrap="square" lIns="0" tIns="0" rIns="0" bIns="0" anchor="t" anchorCtr="0">
            <a:noAutofit/>
          </a:bodyPr>
          <a:lstStyle>
            <a:lvl1pPr>
              <a:defRPr lang="en-US" sz="3000" b="1" kern="1200" dirty="0">
                <a:solidFill>
                  <a:schemeClr val="accent2"/>
                </a:solidFill>
                <a:latin typeface="+mj-lt"/>
                <a:ea typeface="+mj-ea"/>
                <a:cs typeface="Aria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84F877-50D3-4D3A-82A2-73469C598E9E}"/>
              </a:ext>
            </a:extLst>
          </p:cNvPr>
          <p:cNvSpPr>
            <a:spLocks noGrp="1"/>
          </p:cNvSpPr>
          <p:nvPr>
            <p:ph idx="1"/>
          </p:nvPr>
        </p:nvSpPr>
        <p:spPr>
          <a:xfrm>
            <a:off x="914400" y="2214952"/>
            <a:ext cx="9386471" cy="3109020"/>
          </a:xfrm>
        </p:spPr>
        <p:txBody>
          <a:bodyPr wrap="square" lIns="0" tIns="0" rIns="0" bIns="0" anchor="t" anchorCtr="0">
            <a:noAutofit/>
          </a:bodyPr>
          <a:lstStyle>
            <a:lvl1pPr marL="225425" indent="-225425">
              <a:lnSpc>
                <a:spcPts val="1780"/>
              </a:lnSpc>
              <a:spcAft>
                <a:spcPts val="1100"/>
              </a:spcAft>
              <a:buFont typeface="+mj-lt"/>
              <a:buAutoNum type="arabicPeriod"/>
              <a:defRPr sz="1700"/>
            </a:lvl1pPr>
            <a:lvl2pPr marL="28800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grpSp>
        <p:nvGrpSpPr>
          <p:cNvPr id="4" name="Group 3">
            <a:extLst>
              <a:ext uri="{FF2B5EF4-FFF2-40B4-BE49-F238E27FC236}">
                <a16:creationId xmlns:a16="http://schemas.microsoft.com/office/drawing/2014/main" id="{E9B0C428-E3B4-40E9-B52C-7E2B6B09A0ED}"/>
              </a:ext>
            </a:extLst>
          </p:cNvPr>
          <p:cNvGrpSpPr/>
          <p:nvPr userDrawn="1"/>
        </p:nvGrpSpPr>
        <p:grpSpPr>
          <a:xfrm>
            <a:off x="-939012" y="229868"/>
            <a:ext cx="13371715" cy="6628132"/>
            <a:chOff x="-939012" y="229868"/>
            <a:chExt cx="13371715" cy="6628132"/>
          </a:xfrm>
        </p:grpSpPr>
        <p:grpSp>
          <p:nvGrpSpPr>
            <p:cNvPr id="7" name="Gruppierung 10">
              <a:extLst>
                <a:ext uri="{FF2B5EF4-FFF2-40B4-BE49-F238E27FC236}">
                  <a16:creationId xmlns:a16="http://schemas.microsoft.com/office/drawing/2014/main" id="{724CBB21-DA26-45C1-A9F7-7B3DDDB1B5A8}"/>
                </a:ext>
              </a:extLst>
            </p:cNvPr>
            <p:cNvGrpSpPr/>
            <p:nvPr userDrawn="1"/>
          </p:nvGrpSpPr>
          <p:grpSpPr>
            <a:xfrm flipH="1">
              <a:off x="10019664" y="229868"/>
              <a:ext cx="2413039" cy="6628132"/>
              <a:chOff x="0" y="891135"/>
              <a:chExt cx="2172335" cy="5966967"/>
            </a:xfrm>
          </p:grpSpPr>
          <p:sp>
            <p:nvSpPr>
              <p:cNvPr id="8" name="object 2">
                <a:extLst>
                  <a:ext uri="{FF2B5EF4-FFF2-40B4-BE49-F238E27FC236}">
                    <a16:creationId xmlns:a16="http://schemas.microsoft.com/office/drawing/2014/main" id="{EAB70BAA-2B7C-47A4-A548-B643B2F0033A}"/>
                  </a:ext>
                </a:extLst>
              </p:cNvPr>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7300">
                  <a:alpha val="26599"/>
                </a:srgbClr>
              </a:solidFill>
            </p:spPr>
            <p:txBody>
              <a:bodyPr wrap="square" lIns="0" tIns="0" rIns="0" bIns="0" rtlCol="0"/>
              <a:lstStyle/>
              <a:p>
                <a:endParaRPr lang="en-GB"/>
              </a:p>
            </p:txBody>
          </p:sp>
          <p:sp>
            <p:nvSpPr>
              <p:cNvPr id="9" name="object 3">
                <a:extLst>
                  <a:ext uri="{FF2B5EF4-FFF2-40B4-BE49-F238E27FC236}">
                    <a16:creationId xmlns:a16="http://schemas.microsoft.com/office/drawing/2014/main" id="{89E728B6-82E8-4AE9-ACFD-3D5148EEC102}"/>
                  </a:ext>
                </a:extLst>
              </p:cNvPr>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chemeClr val="bg2">
                  <a:alpha val="15399"/>
                </a:schemeClr>
              </a:solidFill>
            </p:spPr>
            <p:txBody>
              <a:bodyPr wrap="square" lIns="0" tIns="0" rIns="0" bIns="0" rtlCol="0"/>
              <a:lstStyle/>
              <a:p>
                <a:endParaRPr lang="en-GB"/>
              </a:p>
            </p:txBody>
          </p:sp>
        </p:grpSp>
        <p:pic>
          <p:nvPicPr>
            <p:cNvPr id="10" name="Bild 2">
              <a:extLst>
                <a:ext uri="{FF2B5EF4-FFF2-40B4-BE49-F238E27FC236}">
                  <a16:creationId xmlns:a16="http://schemas.microsoft.com/office/drawing/2014/main" id="{D0A63C7D-6DFB-459D-900D-87AD36DED5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24173" y="3889514"/>
              <a:ext cx="7104112" cy="2461350"/>
            </a:xfrm>
            <a:prstGeom prst="rect">
              <a:avLst/>
            </a:prstGeom>
          </p:spPr>
        </p:pic>
        <p:cxnSp>
          <p:nvCxnSpPr>
            <p:cNvPr id="11" name="Gerade Verbindung 13">
              <a:extLst>
                <a:ext uri="{FF2B5EF4-FFF2-40B4-BE49-F238E27FC236}">
                  <a16:creationId xmlns:a16="http://schemas.microsoft.com/office/drawing/2014/main" id="{320DE0E4-5008-46DE-B349-FB2C02F42A6D}"/>
                </a:ext>
              </a:extLst>
            </p:cNvPr>
            <p:cNvCxnSpPr>
              <a:cxnSpLocks/>
            </p:cNvCxnSpPr>
            <p:nvPr userDrawn="1"/>
          </p:nvCxnSpPr>
          <p:spPr>
            <a:xfrm flipH="1">
              <a:off x="-939012" y="6327775"/>
              <a:ext cx="6000257" cy="0"/>
            </a:xfrm>
            <a:prstGeom prst="line">
              <a:avLst/>
            </a:prstGeom>
            <a:ln w="317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536589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genda with Picture Left">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B44E4007-361F-4BBB-915A-A1EC4DD4FD19}"/>
              </a:ext>
            </a:extLst>
          </p:cNvPr>
          <p:cNvSpPr>
            <a:spLocks noGrp="1"/>
          </p:cNvSpPr>
          <p:nvPr>
            <p:ph type="pic" sz="quarter" idx="13"/>
          </p:nvPr>
        </p:nvSpPr>
        <p:spPr>
          <a:xfrm>
            <a:off x="-1" y="-340"/>
            <a:ext cx="7050572" cy="6858340"/>
          </a:xfrm>
          <a:custGeom>
            <a:avLst/>
            <a:gdLst>
              <a:gd name="connsiteX0" fmla="*/ 0 w 7176121"/>
              <a:gd name="connsiteY0" fmla="*/ 0 h 6858000"/>
              <a:gd name="connsiteX1" fmla="*/ 6033098 w 7176121"/>
              <a:gd name="connsiteY1" fmla="*/ 0 h 6858000"/>
              <a:gd name="connsiteX2" fmla="*/ 7176121 w 7176121"/>
              <a:gd name="connsiteY2" fmla="*/ 1143023 h 6858000"/>
              <a:gd name="connsiteX3" fmla="*/ 7176121 w 7176121"/>
              <a:gd name="connsiteY3" fmla="*/ 6858000 h 6858000"/>
              <a:gd name="connsiteX4" fmla="*/ 0 w 7176121"/>
              <a:gd name="connsiteY4" fmla="*/ 6858000 h 6858000"/>
              <a:gd name="connsiteX5" fmla="*/ 0 w 7176121"/>
              <a:gd name="connsiteY5" fmla="*/ 0 h 6858000"/>
              <a:gd name="connsiteX0" fmla="*/ 0 w 7176121"/>
              <a:gd name="connsiteY0" fmla="*/ 21772 h 6879772"/>
              <a:gd name="connsiteX1" fmla="*/ 7067241 w 7176121"/>
              <a:gd name="connsiteY1" fmla="*/ 0 h 6879772"/>
              <a:gd name="connsiteX2" fmla="*/ 7176121 w 7176121"/>
              <a:gd name="connsiteY2" fmla="*/ 1164795 h 6879772"/>
              <a:gd name="connsiteX3" fmla="*/ 7176121 w 7176121"/>
              <a:gd name="connsiteY3" fmla="*/ 6879772 h 6879772"/>
              <a:gd name="connsiteX4" fmla="*/ 0 w 7176121"/>
              <a:gd name="connsiteY4" fmla="*/ 6879772 h 6879772"/>
              <a:gd name="connsiteX5" fmla="*/ 0 w 7176121"/>
              <a:gd name="connsiteY5" fmla="*/ 21772 h 6879772"/>
              <a:gd name="connsiteX0" fmla="*/ 0 w 7176121"/>
              <a:gd name="connsiteY0" fmla="*/ 21772 h 6879772"/>
              <a:gd name="connsiteX1" fmla="*/ 7067241 w 7176121"/>
              <a:gd name="connsiteY1" fmla="*/ 0 h 6879772"/>
              <a:gd name="connsiteX2" fmla="*/ 7176121 w 7176121"/>
              <a:gd name="connsiteY2" fmla="*/ 6879772 h 6879772"/>
              <a:gd name="connsiteX3" fmla="*/ 0 w 7176121"/>
              <a:gd name="connsiteY3" fmla="*/ 6879772 h 6879772"/>
              <a:gd name="connsiteX4" fmla="*/ 0 w 7176121"/>
              <a:gd name="connsiteY4" fmla="*/ 21772 h 6879772"/>
              <a:gd name="connsiteX0" fmla="*/ 0 w 7067241"/>
              <a:gd name="connsiteY0" fmla="*/ 21772 h 6879772"/>
              <a:gd name="connsiteX1" fmla="*/ 7067241 w 7067241"/>
              <a:gd name="connsiteY1" fmla="*/ 0 h 6879772"/>
              <a:gd name="connsiteX2" fmla="*/ 4541778 w 7067241"/>
              <a:gd name="connsiteY2" fmla="*/ 6879772 h 6879772"/>
              <a:gd name="connsiteX3" fmla="*/ 0 w 7067241"/>
              <a:gd name="connsiteY3" fmla="*/ 6879772 h 6879772"/>
              <a:gd name="connsiteX4" fmla="*/ 0 w 7067241"/>
              <a:gd name="connsiteY4" fmla="*/ 21772 h 6879772"/>
              <a:gd name="connsiteX0" fmla="*/ 0 w 7050572"/>
              <a:gd name="connsiteY0" fmla="*/ 340 h 6858340"/>
              <a:gd name="connsiteX1" fmla="*/ 7050572 w 7050572"/>
              <a:gd name="connsiteY1" fmla="*/ 0 h 6858340"/>
              <a:gd name="connsiteX2" fmla="*/ 4541778 w 7050572"/>
              <a:gd name="connsiteY2" fmla="*/ 6858340 h 6858340"/>
              <a:gd name="connsiteX3" fmla="*/ 0 w 7050572"/>
              <a:gd name="connsiteY3" fmla="*/ 6858340 h 6858340"/>
              <a:gd name="connsiteX4" fmla="*/ 0 w 7050572"/>
              <a:gd name="connsiteY4" fmla="*/ 340 h 6858340"/>
              <a:gd name="connsiteX0" fmla="*/ 0 w 7050572"/>
              <a:gd name="connsiteY0" fmla="*/ 340 h 6858340"/>
              <a:gd name="connsiteX1" fmla="*/ 7050572 w 7050572"/>
              <a:gd name="connsiteY1" fmla="*/ 0 h 6858340"/>
              <a:gd name="connsiteX2" fmla="*/ 4553684 w 7050572"/>
              <a:gd name="connsiteY2" fmla="*/ 6858340 h 6858340"/>
              <a:gd name="connsiteX3" fmla="*/ 0 w 7050572"/>
              <a:gd name="connsiteY3" fmla="*/ 6858340 h 6858340"/>
              <a:gd name="connsiteX4" fmla="*/ 0 w 7050572"/>
              <a:gd name="connsiteY4" fmla="*/ 340 h 685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0572" h="6858340">
                <a:moveTo>
                  <a:pt x="0" y="340"/>
                </a:moveTo>
                <a:lnTo>
                  <a:pt x="7050572" y="0"/>
                </a:lnTo>
                <a:lnTo>
                  <a:pt x="4553684" y="6858340"/>
                </a:lnTo>
                <a:lnTo>
                  <a:pt x="0" y="6858340"/>
                </a:lnTo>
                <a:lnTo>
                  <a:pt x="0" y="340"/>
                </a:lnTo>
                <a:close/>
              </a:path>
            </a:pathLst>
          </a:custGeom>
          <a:solidFill>
            <a:schemeClr val="accent1"/>
          </a:solidFill>
        </p:spPr>
        <p:txBody>
          <a:bodyPr/>
          <a:lstStyle>
            <a:lvl1pPr marL="0" indent="0">
              <a:buNone/>
              <a:defRPr>
                <a:solidFill>
                  <a:schemeClr val="bg1"/>
                </a:solidFill>
              </a:defRPr>
            </a:lvl1pPr>
          </a:lstStyle>
          <a:p>
            <a:r>
              <a:rPr lang="en-US"/>
              <a:t>Click icon to add picture</a:t>
            </a:r>
            <a:endParaRPr lang="de-DE"/>
          </a:p>
        </p:txBody>
      </p:sp>
      <p:sp>
        <p:nvSpPr>
          <p:cNvPr id="2" name="Title 1">
            <a:extLst>
              <a:ext uri="{FF2B5EF4-FFF2-40B4-BE49-F238E27FC236}">
                <a16:creationId xmlns:a16="http://schemas.microsoft.com/office/drawing/2014/main" id="{8FC869D6-A41A-4EFC-A4F7-BE408842F031}"/>
              </a:ext>
            </a:extLst>
          </p:cNvPr>
          <p:cNvSpPr>
            <a:spLocks noGrp="1"/>
          </p:cNvSpPr>
          <p:nvPr>
            <p:ph type="title"/>
          </p:nvPr>
        </p:nvSpPr>
        <p:spPr>
          <a:xfrm>
            <a:off x="6960099" y="914400"/>
            <a:ext cx="2365265" cy="487362"/>
          </a:xfrm>
        </p:spPr>
        <p:txBody>
          <a:bodyPr wrap="square" lIns="0" tIns="0" rIns="0" bIns="0" anchor="t" anchorCtr="0">
            <a:noAutofit/>
          </a:bodyPr>
          <a:lstStyle>
            <a:lvl1pPr>
              <a:defRPr lang="en-US" sz="3000" b="1" kern="1200" dirty="0">
                <a:solidFill>
                  <a:schemeClr val="accent2"/>
                </a:solidFill>
                <a:latin typeface="+mj-lt"/>
                <a:ea typeface="+mj-ea"/>
                <a:cs typeface="Aria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84F877-50D3-4D3A-82A2-73469C598E9E}"/>
              </a:ext>
            </a:extLst>
          </p:cNvPr>
          <p:cNvSpPr>
            <a:spLocks noGrp="1"/>
          </p:cNvSpPr>
          <p:nvPr>
            <p:ph idx="1"/>
          </p:nvPr>
        </p:nvSpPr>
        <p:spPr>
          <a:xfrm>
            <a:off x="6960097" y="1676400"/>
            <a:ext cx="4824536" cy="2275200"/>
          </a:xfrm>
        </p:spPr>
        <p:txBody>
          <a:bodyPr wrap="square" lIns="0" tIns="0" rIns="0" bIns="0" anchor="t" anchorCtr="0">
            <a:noAutofit/>
          </a:bodyPr>
          <a:lstStyle>
            <a:lvl1pPr marL="225425" indent="-225425">
              <a:lnSpc>
                <a:spcPts val="1780"/>
              </a:lnSpc>
              <a:spcAft>
                <a:spcPts val="1100"/>
              </a:spcAft>
              <a:buFont typeface="+mj-lt"/>
              <a:buAutoNum type="arabicPeriod"/>
              <a:defRPr sz="1600"/>
            </a:lvl1pPr>
            <a:lvl2pPr marL="28800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275B1257-443C-4301-89D9-FA707E60CE7B}"/>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6" name="Slide Number Placeholder 5">
            <a:extLst>
              <a:ext uri="{FF2B5EF4-FFF2-40B4-BE49-F238E27FC236}">
                <a16:creationId xmlns:a16="http://schemas.microsoft.com/office/drawing/2014/main" id="{3F632F9A-BE95-4779-BFBB-FC1D8A2FD6FA}"/>
              </a:ext>
            </a:extLst>
          </p:cNvPr>
          <p:cNvSpPr>
            <a:spLocks noGrp="1"/>
          </p:cNvSpPr>
          <p:nvPr>
            <p:ph type="sldNum" sz="quarter" idx="12"/>
          </p:nvPr>
        </p:nvSpPr>
        <p:spPr/>
        <p:txBody>
          <a:bodyPr/>
          <a:lstStyle/>
          <a:p>
            <a:fld id="{7C9AF4F6-8314-4173-B77E-ACDB3515A2E2}" type="slidenum">
              <a:rPr lang="en-GB" smtClean="0"/>
              <a:t>‹#›</a:t>
            </a:fld>
            <a:endParaRPr lang="en-GB"/>
          </a:p>
        </p:txBody>
      </p:sp>
    </p:spTree>
    <p:extLst>
      <p:ext uri="{BB962C8B-B14F-4D97-AF65-F5344CB8AC3E}">
        <p14:creationId xmlns:p14="http://schemas.microsoft.com/office/powerpoint/2010/main" val="37618690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nspirational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3139767-E0E0-4F9F-9DBD-E4509982718C}"/>
              </a:ext>
            </a:extLst>
          </p:cNvPr>
          <p:cNvSpPr>
            <a:spLocks noGrp="1"/>
          </p:cNvSpPr>
          <p:nvPr>
            <p:ph type="pic" sz="quarter" idx="12"/>
          </p:nvPr>
        </p:nvSpPr>
        <p:spPr>
          <a:xfrm>
            <a:off x="0" y="0"/>
            <a:ext cx="12192000" cy="6858000"/>
          </a:xfrm>
          <a:solidFill>
            <a:schemeClr val="accent1"/>
          </a:solidFill>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de-DE"/>
          </a:p>
        </p:txBody>
      </p:sp>
      <p:sp>
        <p:nvSpPr>
          <p:cNvPr id="2" name="Title 1">
            <a:extLst>
              <a:ext uri="{FF2B5EF4-FFF2-40B4-BE49-F238E27FC236}">
                <a16:creationId xmlns:a16="http://schemas.microsoft.com/office/drawing/2014/main" id="{AABC4CC7-EAB1-4287-9259-5252482D3226}"/>
              </a:ext>
            </a:extLst>
          </p:cNvPr>
          <p:cNvSpPr>
            <a:spLocks noGrp="1"/>
          </p:cNvSpPr>
          <p:nvPr>
            <p:ph type="title" hasCustomPrompt="1"/>
          </p:nvPr>
        </p:nvSpPr>
        <p:spPr>
          <a:xfrm>
            <a:off x="911425" y="3645024"/>
            <a:ext cx="8928993" cy="2881313"/>
          </a:xfrm>
        </p:spPr>
        <p:txBody>
          <a:bodyPr wrap="square" lIns="91440" tIns="45720" rIns="91440" bIns="45720" anchor="t" anchorCtr="0">
            <a:noAutofit/>
          </a:bodyPr>
          <a:lstStyle>
            <a:lvl1pPr>
              <a:defRPr lang="en-US" sz="4800" b="1" kern="1200" dirty="0" smtClean="0">
                <a:solidFill>
                  <a:schemeClr val="bg1"/>
                </a:solidFill>
                <a:latin typeface="+mj-lt"/>
                <a:ea typeface="+mn-ea"/>
                <a:cs typeface="+mn-cs"/>
              </a:defRPr>
            </a:lvl1pPr>
          </a:lstStyle>
          <a:p>
            <a:r>
              <a:rPr lang="en-GB"/>
              <a:t>Inspiration 48pt, Text 36pt</a:t>
            </a:r>
          </a:p>
        </p:txBody>
      </p:sp>
      <p:sp>
        <p:nvSpPr>
          <p:cNvPr id="3" name="Footer Placeholder 2">
            <a:extLst>
              <a:ext uri="{FF2B5EF4-FFF2-40B4-BE49-F238E27FC236}">
                <a16:creationId xmlns:a16="http://schemas.microsoft.com/office/drawing/2014/main" id="{53998F65-CFDA-4805-9D4E-05860FFFA96E}"/>
              </a:ext>
            </a:extLst>
          </p:cNvPr>
          <p:cNvSpPr>
            <a:spLocks noGrp="1"/>
          </p:cNvSpPr>
          <p:nvPr>
            <p:ph type="ftr" sz="quarter" idx="10"/>
          </p:nvPr>
        </p:nvSpPr>
        <p:spPr/>
        <p:txBody>
          <a:bodyPr/>
          <a:lstStyle>
            <a:lvl1pPr>
              <a:defRPr>
                <a:solidFill>
                  <a:schemeClr val="bg1"/>
                </a:solidFill>
              </a:defRPr>
            </a:lvl1pPr>
          </a:lstStyle>
          <a:p>
            <a:pPr defTabSz="457200"/>
            <a:r>
              <a:rPr lang="en-GB"/>
              <a:t>Adequacy PilotCo 25/09/2024</a:t>
            </a:r>
          </a:p>
        </p:txBody>
      </p:sp>
      <p:sp>
        <p:nvSpPr>
          <p:cNvPr id="4" name="Slide Number Placeholder 3">
            <a:extLst>
              <a:ext uri="{FF2B5EF4-FFF2-40B4-BE49-F238E27FC236}">
                <a16:creationId xmlns:a16="http://schemas.microsoft.com/office/drawing/2014/main" id="{09CBAF21-4E1D-4717-920E-1A84FD629588}"/>
              </a:ext>
            </a:extLst>
          </p:cNvPr>
          <p:cNvSpPr>
            <a:spLocks noGrp="1"/>
          </p:cNvSpPr>
          <p:nvPr>
            <p:ph type="sldNum" sz="quarter" idx="11"/>
          </p:nvPr>
        </p:nvSpPr>
        <p:spPr/>
        <p:txBody>
          <a:bodyPr/>
          <a:lstStyle>
            <a:lvl1pPr>
              <a:defRPr>
                <a:solidFill>
                  <a:schemeClr val="bg1"/>
                </a:solidFill>
              </a:defRPr>
            </a:lvl1pPr>
          </a:lstStyle>
          <a:p>
            <a:pPr defTabSz="457200"/>
            <a:fld id="{7C9AF4F6-8314-4173-B77E-ACDB3515A2E2}" type="slidenum">
              <a:rPr lang="en-GB" smtClean="0"/>
              <a:pPr defTabSz="457200"/>
              <a:t>‹#›</a:t>
            </a:fld>
            <a:endParaRPr lang="en-GB"/>
          </a:p>
        </p:txBody>
      </p:sp>
    </p:spTree>
    <p:extLst>
      <p:ext uri="{BB962C8B-B14F-4D97-AF65-F5344CB8AC3E}">
        <p14:creationId xmlns:p14="http://schemas.microsoft.com/office/powerpoint/2010/main" val="9254276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Orange">
    <p:spTree>
      <p:nvGrpSpPr>
        <p:cNvPr id="1" name=""/>
        <p:cNvGrpSpPr/>
        <p:nvPr/>
      </p:nvGrpSpPr>
      <p:grpSpPr>
        <a:xfrm>
          <a:off x="0" y="0"/>
          <a:ext cx="0" cy="0"/>
          <a:chOff x="0" y="0"/>
          <a:chExt cx="0" cy="0"/>
        </a:xfrm>
      </p:grpSpPr>
      <p:sp>
        <p:nvSpPr>
          <p:cNvPr id="52" name="object 2">
            <a:extLst>
              <a:ext uri="{FF2B5EF4-FFF2-40B4-BE49-F238E27FC236}">
                <a16:creationId xmlns:a16="http://schemas.microsoft.com/office/drawing/2014/main" id="{84355B9C-3A0C-4CAC-B5F4-2B9D4966B182}"/>
              </a:ext>
            </a:extLst>
          </p:cNvPr>
          <p:cNvSpPr/>
          <p:nvPr userDrawn="1"/>
        </p:nvSpPr>
        <p:spPr>
          <a:xfrm>
            <a:off x="0" y="0"/>
            <a:ext cx="12186285"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chemeClr val="bg2"/>
          </a:solidFill>
        </p:spPr>
        <p:txBody>
          <a:bodyPr wrap="square" lIns="0" tIns="0" rIns="0" bIns="0" rtlCol="0"/>
          <a:lstStyle/>
          <a:p>
            <a:endParaRPr lang="en-GB"/>
          </a:p>
        </p:txBody>
      </p:sp>
      <p:sp>
        <p:nvSpPr>
          <p:cNvPr id="2" name="Title 1">
            <a:extLst>
              <a:ext uri="{FF2B5EF4-FFF2-40B4-BE49-F238E27FC236}">
                <a16:creationId xmlns:a16="http://schemas.microsoft.com/office/drawing/2014/main" id="{245CC7CB-E4B9-4E5F-8715-6089711D3A3D}"/>
              </a:ext>
            </a:extLst>
          </p:cNvPr>
          <p:cNvSpPr>
            <a:spLocks noGrp="1"/>
          </p:cNvSpPr>
          <p:nvPr>
            <p:ph type="title"/>
          </p:nvPr>
        </p:nvSpPr>
        <p:spPr>
          <a:xfrm>
            <a:off x="3002401" y="2520000"/>
            <a:ext cx="7010400" cy="609600"/>
          </a:xfrm>
        </p:spPr>
        <p:txBody>
          <a:bodyPr vert="horz" wrap="square" lIns="0" tIns="0" rIns="0" bIns="0" rtlCol="0" anchor="b" anchorCtr="0">
            <a:noAutofit/>
          </a:bodyPr>
          <a:lstStyle>
            <a:lvl1pPr>
              <a:defRPr lang="de-DE" sz="3000" i="0">
                <a:solidFill>
                  <a:schemeClr val="bg1"/>
                </a:solidFill>
                <a:ea typeface="+mn-ea"/>
              </a:defRPr>
            </a:lvl1p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746DBE28-46AA-423A-B59E-BA194FB74F69}"/>
              </a:ext>
            </a:extLst>
          </p:cNvPr>
          <p:cNvSpPr>
            <a:spLocks noGrp="1"/>
          </p:cNvSpPr>
          <p:nvPr>
            <p:ph type="body" idx="1"/>
          </p:nvPr>
        </p:nvSpPr>
        <p:spPr>
          <a:xfrm>
            <a:off x="3009600" y="3189600"/>
            <a:ext cx="7008814" cy="450850"/>
          </a:xfrm>
        </p:spPr>
        <p:txBody>
          <a:bodyPr vert="horz" wrap="square" lIns="0" tIns="0" rIns="0" bIns="0" rtlCol="0" anchor="t" anchorCtr="0">
            <a:noAutofit/>
          </a:bodyPr>
          <a:lstStyle>
            <a:lvl1pPr marL="0" indent="0">
              <a:lnSpc>
                <a:spcPct val="100000"/>
              </a:lnSpc>
              <a:spcAft>
                <a:spcPts val="0"/>
              </a:spcAft>
              <a:buFont typeface="Arial" panose="020B0604020202020204" pitchFamily="34" charset="0"/>
              <a:buNone/>
              <a:defRPr lang="en-US" sz="1700">
                <a:solidFill>
                  <a:schemeClr val="bg1"/>
                </a:solidFill>
                <a:latin typeface="+mn-lt"/>
                <a:cs typeface="Arial"/>
              </a:defRPr>
            </a:lvl1pPr>
          </a:lstStyle>
          <a:p>
            <a:pPr marL="0" lvl="0"/>
            <a:r>
              <a:rPr lang="en-US"/>
              <a:t>Click to edit Master text styles</a:t>
            </a:r>
          </a:p>
        </p:txBody>
      </p:sp>
      <p:pic>
        <p:nvPicPr>
          <p:cNvPr id="11" name="Bild 10">
            <a:extLst>
              <a:ext uri="{FF2B5EF4-FFF2-40B4-BE49-F238E27FC236}">
                <a16:creationId xmlns:a16="http://schemas.microsoft.com/office/drawing/2014/main" id="{22784C4D-EFDC-4848-81B9-A34FE5BB9E4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grpSp>
        <p:nvGrpSpPr>
          <p:cNvPr id="12" name="Gruppierung 16">
            <a:extLst>
              <a:ext uri="{FF2B5EF4-FFF2-40B4-BE49-F238E27FC236}">
                <a16:creationId xmlns:a16="http://schemas.microsoft.com/office/drawing/2014/main" id="{E90BC377-25AE-4EEB-AAA3-80EA118B1012}"/>
              </a:ext>
            </a:extLst>
          </p:cNvPr>
          <p:cNvGrpSpPr/>
          <p:nvPr userDrawn="1"/>
        </p:nvGrpSpPr>
        <p:grpSpPr>
          <a:xfrm>
            <a:off x="0" y="4525645"/>
            <a:ext cx="10066529" cy="1490621"/>
            <a:chOff x="0" y="4512945"/>
            <a:chExt cx="10066529" cy="1490621"/>
          </a:xfrm>
        </p:grpSpPr>
        <p:sp>
          <p:nvSpPr>
            <p:cNvPr id="13" name="object 4">
              <a:extLst>
                <a:ext uri="{FF2B5EF4-FFF2-40B4-BE49-F238E27FC236}">
                  <a16:creationId xmlns:a16="http://schemas.microsoft.com/office/drawing/2014/main" id="{6D901332-C9B3-47C3-8324-74DBB8FA71EC}"/>
                </a:ext>
              </a:extLst>
            </p:cNvPr>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lang="en-GB"/>
            </a:p>
          </p:txBody>
        </p:sp>
        <p:sp>
          <p:nvSpPr>
            <p:cNvPr id="14" name="object 5">
              <a:extLst>
                <a:ext uri="{FF2B5EF4-FFF2-40B4-BE49-F238E27FC236}">
                  <a16:creationId xmlns:a16="http://schemas.microsoft.com/office/drawing/2014/main" id="{BC7E80E5-3CDF-4E38-BCCD-8E0B7918F9BE}"/>
                </a:ext>
              </a:extLst>
            </p:cNvPr>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lang="en-GB"/>
            </a:p>
          </p:txBody>
        </p:sp>
        <p:sp>
          <p:nvSpPr>
            <p:cNvPr id="15" name="object 6">
              <a:extLst>
                <a:ext uri="{FF2B5EF4-FFF2-40B4-BE49-F238E27FC236}">
                  <a16:creationId xmlns:a16="http://schemas.microsoft.com/office/drawing/2014/main" id="{E7768F7A-CFAB-400A-8BC0-C8EF725930BA}"/>
                </a:ext>
              </a:extLst>
            </p:cNvPr>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lang="en-GB"/>
            </a:p>
          </p:txBody>
        </p:sp>
        <p:sp>
          <p:nvSpPr>
            <p:cNvPr id="16" name="object 7">
              <a:extLst>
                <a:ext uri="{FF2B5EF4-FFF2-40B4-BE49-F238E27FC236}">
                  <a16:creationId xmlns:a16="http://schemas.microsoft.com/office/drawing/2014/main" id="{BC25251A-6AF7-4A0B-A48B-92A4DDE33467}"/>
                </a:ext>
              </a:extLst>
            </p:cNvPr>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lang="en-GB"/>
            </a:p>
          </p:txBody>
        </p:sp>
        <p:sp>
          <p:nvSpPr>
            <p:cNvPr id="17" name="object 8">
              <a:extLst>
                <a:ext uri="{FF2B5EF4-FFF2-40B4-BE49-F238E27FC236}">
                  <a16:creationId xmlns:a16="http://schemas.microsoft.com/office/drawing/2014/main" id="{2BE5AB7D-A733-46DD-A4E6-2F0F138C16A4}"/>
                </a:ext>
              </a:extLst>
            </p:cNvPr>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lang="en-GB"/>
            </a:p>
          </p:txBody>
        </p:sp>
        <p:sp>
          <p:nvSpPr>
            <p:cNvPr id="18" name="object 9">
              <a:extLst>
                <a:ext uri="{FF2B5EF4-FFF2-40B4-BE49-F238E27FC236}">
                  <a16:creationId xmlns:a16="http://schemas.microsoft.com/office/drawing/2014/main" id="{8DB41F99-447D-43F9-AEAF-6A62B300BF51}"/>
                </a:ext>
              </a:extLst>
            </p:cNvPr>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lang="en-GB"/>
            </a:p>
          </p:txBody>
        </p:sp>
        <p:sp>
          <p:nvSpPr>
            <p:cNvPr id="19" name="object 10">
              <a:extLst>
                <a:ext uri="{FF2B5EF4-FFF2-40B4-BE49-F238E27FC236}">
                  <a16:creationId xmlns:a16="http://schemas.microsoft.com/office/drawing/2014/main" id="{0A3AE8C6-C79F-4440-B20B-2E03BA2647AD}"/>
                </a:ext>
              </a:extLst>
            </p:cNvPr>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lang="en-GB"/>
            </a:p>
          </p:txBody>
        </p:sp>
        <p:sp>
          <p:nvSpPr>
            <p:cNvPr id="20" name="object 11">
              <a:extLst>
                <a:ext uri="{FF2B5EF4-FFF2-40B4-BE49-F238E27FC236}">
                  <a16:creationId xmlns:a16="http://schemas.microsoft.com/office/drawing/2014/main" id="{03A7EE35-465C-4CA5-98A8-BE87904058E1}"/>
                </a:ext>
              </a:extLst>
            </p:cNvPr>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lang="en-GB"/>
            </a:p>
          </p:txBody>
        </p:sp>
        <p:sp>
          <p:nvSpPr>
            <p:cNvPr id="21" name="object 12">
              <a:extLst>
                <a:ext uri="{FF2B5EF4-FFF2-40B4-BE49-F238E27FC236}">
                  <a16:creationId xmlns:a16="http://schemas.microsoft.com/office/drawing/2014/main" id="{41AFD24A-86F8-421A-B779-952714F69636}"/>
                </a:ext>
              </a:extLst>
            </p:cNvPr>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2" name="object 13">
              <a:extLst>
                <a:ext uri="{FF2B5EF4-FFF2-40B4-BE49-F238E27FC236}">
                  <a16:creationId xmlns:a16="http://schemas.microsoft.com/office/drawing/2014/main" id="{CD21A657-06D1-4D90-B2E1-B94A36E29758}"/>
                </a:ext>
              </a:extLst>
            </p:cNvPr>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3" name="object 14">
              <a:extLst>
                <a:ext uri="{FF2B5EF4-FFF2-40B4-BE49-F238E27FC236}">
                  <a16:creationId xmlns:a16="http://schemas.microsoft.com/office/drawing/2014/main" id="{0B5872CC-B7C1-4957-9ABF-839955E1CDA4}"/>
                </a:ext>
              </a:extLst>
            </p:cNvPr>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4" name="object 15">
              <a:extLst>
                <a:ext uri="{FF2B5EF4-FFF2-40B4-BE49-F238E27FC236}">
                  <a16:creationId xmlns:a16="http://schemas.microsoft.com/office/drawing/2014/main" id="{E646FD42-2002-4734-97DF-2BD53BDBFEEA}"/>
                </a:ext>
              </a:extLst>
            </p:cNvPr>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5" name="object 16">
              <a:extLst>
                <a:ext uri="{FF2B5EF4-FFF2-40B4-BE49-F238E27FC236}">
                  <a16:creationId xmlns:a16="http://schemas.microsoft.com/office/drawing/2014/main" id="{236C9E6E-C21B-486B-87E0-14D0BBB5CDF7}"/>
                </a:ext>
              </a:extLst>
            </p:cNvPr>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lang="en-GB"/>
            </a:p>
          </p:txBody>
        </p:sp>
        <p:sp>
          <p:nvSpPr>
            <p:cNvPr id="26" name="object 17">
              <a:extLst>
                <a:ext uri="{FF2B5EF4-FFF2-40B4-BE49-F238E27FC236}">
                  <a16:creationId xmlns:a16="http://schemas.microsoft.com/office/drawing/2014/main" id="{5B84C128-EB79-4637-BEBA-429F6ECAD98C}"/>
                </a:ext>
              </a:extLst>
            </p:cNvPr>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lang="en-GB"/>
            </a:p>
          </p:txBody>
        </p:sp>
        <p:sp>
          <p:nvSpPr>
            <p:cNvPr id="27" name="object 18">
              <a:extLst>
                <a:ext uri="{FF2B5EF4-FFF2-40B4-BE49-F238E27FC236}">
                  <a16:creationId xmlns:a16="http://schemas.microsoft.com/office/drawing/2014/main" id="{4DB9939C-DA73-4C6D-9FA0-8D9752756F80}"/>
                </a:ext>
              </a:extLst>
            </p:cNvPr>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lang="en-GB"/>
            </a:p>
          </p:txBody>
        </p:sp>
        <p:sp>
          <p:nvSpPr>
            <p:cNvPr id="28" name="object 19">
              <a:extLst>
                <a:ext uri="{FF2B5EF4-FFF2-40B4-BE49-F238E27FC236}">
                  <a16:creationId xmlns:a16="http://schemas.microsoft.com/office/drawing/2014/main" id="{27A973A3-4066-47EE-97B3-D8570D1A66D4}"/>
                </a:ext>
              </a:extLst>
            </p:cNvPr>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lang="en-GB"/>
            </a:p>
          </p:txBody>
        </p:sp>
        <p:sp>
          <p:nvSpPr>
            <p:cNvPr id="29" name="object 20">
              <a:extLst>
                <a:ext uri="{FF2B5EF4-FFF2-40B4-BE49-F238E27FC236}">
                  <a16:creationId xmlns:a16="http://schemas.microsoft.com/office/drawing/2014/main" id="{FAA107DC-7DDE-473C-94CE-A09D43FFDDEF}"/>
                </a:ext>
              </a:extLst>
            </p:cNvPr>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lang="en-GB"/>
            </a:p>
          </p:txBody>
        </p:sp>
        <p:sp>
          <p:nvSpPr>
            <p:cNvPr id="30" name="object 21">
              <a:extLst>
                <a:ext uri="{FF2B5EF4-FFF2-40B4-BE49-F238E27FC236}">
                  <a16:creationId xmlns:a16="http://schemas.microsoft.com/office/drawing/2014/main" id="{2D88623B-DF3C-470C-8453-1F57A368A984}"/>
                </a:ext>
              </a:extLst>
            </p:cNvPr>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lang="en-GB"/>
            </a:p>
          </p:txBody>
        </p:sp>
        <p:sp>
          <p:nvSpPr>
            <p:cNvPr id="31" name="object 22">
              <a:extLst>
                <a:ext uri="{FF2B5EF4-FFF2-40B4-BE49-F238E27FC236}">
                  <a16:creationId xmlns:a16="http://schemas.microsoft.com/office/drawing/2014/main" id="{5D1DE65A-1B6C-4044-8C21-B976CFA7070C}"/>
                </a:ext>
              </a:extLst>
            </p:cNvPr>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lang="en-GB"/>
            </a:p>
          </p:txBody>
        </p:sp>
        <p:sp>
          <p:nvSpPr>
            <p:cNvPr id="32" name="object 23">
              <a:extLst>
                <a:ext uri="{FF2B5EF4-FFF2-40B4-BE49-F238E27FC236}">
                  <a16:creationId xmlns:a16="http://schemas.microsoft.com/office/drawing/2014/main" id="{43F01B7C-6CE9-48E4-8650-6408EF65B199}"/>
                </a:ext>
              </a:extLst>
            </p:cNvPr>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lang="en-GB"/>
            </a:p>
          </p:txBody>
        </p:sp>
        <p:sp>
          <p:nvSpPr>
            <p:cNvPr id="33" name="object 24">
              <a:extLst>
                <a:ext uri="{FF2B5EF4-FFF2-40B4-BE49-F238E27FC236}">
                  <a16:creationId xmlns:a16="http://schemas.microsoft.com/office/drawing/2014/main" id="{117FA9C3-5148-4651-B52A-92A3E1204132}"/>
                </a:ext>
              </a:extLst>
            </p:cNvPr>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lang="en-GB"/>
            </a:p>
          </p:txBody>
        </p:sp>
        <p:sp>
          <p:nvSpPr>
            <p:cNvPr id="34" name="object 25">
              <a:extLst>
                <a:ext uri="{FF2B5EF4-FFF2-40B4-BE49-F238E27FC236}">
                  <a16:creationId xmlns:a16="http://schemas.microsoft.com/office/drawing/2014/main" id="{9D045829-A2C6-484B-9C83-0D0DD47E82E5}"/>
                </a:ext>
              </a:extLst>
            </p:cNvPr>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lang="en-GB"/>
            </a:p>
          </p:txBody>
        </p:sp>
        <p:sp>
          <p:nvSpPr>
            <p:cNvPr id="35" name="object 26">
              <a:extLst>
                <a:ext uri="{FF2B5EF4-FFF2-40B4-BE49-F238E27FC236}">
                  <a16:creationId xmlns:a16="http://schemas.microsoft.com/office/drawing/2014/main" id="{126C768E-5E60-49E2-8DFD-464D535BE46B}"/>
                </a:ext>
              </a:extLst>
            </p:cNvPr>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lang="en-GB"/>
            </a:p>
          </p:txBody>
        </p:sp>
        <p:sp>
          <p:nvSpPr>
            <p:cNvPr id="36" name="object 27">
              <a:extLst>
                <a:ext uri="{FF2B5EF4-FFF2-40B4-BE49-F238E27FC236}">
                  <a16:creationId xmlns:a16="http://schemas.microsoft.com/office/drawing/2014/main" id="{7D1F8906-5840-4DB1-8609-FCBFB8ECBD6D}"/>
                </a:ext>
              </a:extLst>
            </p:cNvPr>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lang="en-GB"/>
            </a:p>
          </p:txBody>
        </p:sp>
        <p:sp>
          <p:nvSpPr>
            <p:cNvPr id="37" name="object 28">
              <a:extLst>
                <a:ext uri="{FF2B5EF4-FFF2-40B4-BE49-F238E27FC236}">
                  <a16:creationId xmlns:a16="http://schemas.microsoft.com/office/drawing/2014/main" id="{07F68368-C2BE-45D3-AE8A-1A9FF6D4A387}"/>
                </a:ext>
              </a:extLst>
            </p:cNvPr>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lang="en-GB"/>
            </a:p>
          </p:txBody>
        </p:sp>
        <p:sp>
          <p:nvSpPr>
            <p:cNvPr id="38" name="object 29">
              <a:extLst>
                <a:ext uri="{FF2B5EF4-FFF2-40B4-BE49-F238E27FC236}">
                  <a16:creationId xmlns:a16="http://schemas.microsoft.com/office/drawing/2014/main" id="{85B0CAAF-8495-44A7-B621-9A0FA3E78C39}"/>
                </a:ext>
              </a:extLst>
            </p:cNvPr>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lang="en-GB"/>
            </a:p>
          </p:txBody>
        </p:sp>
        <p:sp>
          <p:nvSpPr>
            <p:cNvPr id="39" name="object 30">
              <a:extLst>
                <a:ext uri="{FF2B5EF4-FFF2-40B4-BE49-F238E27FC236}">
                  <a16:creationId xmlns:a16="http://schemas.microsoft.com/office/drawing/2014/main" id="{892F7D94-FC97-4751-B5EA-756766D4E1A2}"/>
                </a:ext>
              </a:extLst>
            </p:cNvPr>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lang="en-GB"/>
            </a:p>
          </p:txBody>
        </p:sp>
        <p:sp>
          <p:nvSpPr>
            <p:cNvPr id="40" name="object 31">
              <a:extLst>
                <a:ext uri="{FF2B5EF4-FFF2-40B4-BE49-F238E27FC236}">
                  <a16:creationId xmlns:a16="http://schemas.microsoft.com/office/drawing/2014/main" id="{1FCA1567-7D27-4600-98F3-DCC2A15580C6}"/>
                </a:ext>
              </a:extLst>
            </p:cNvPr>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lang="en-GB"/>
            </a:p>
          </p:txBody>
        </p:sp>
        <p:sp>
          <p:nvSpPr>
            <p:cNvPr id="41" name="object 32">
              <a:extLst>
                <a:ext uri="{FF2B5EF4-FFF2-40B4-BE49-F238E27FC236}">
                  <a16:creationId xmlns:a16="http://schemas.microsoft.com/office/drawing/2014/main" id="{901B1108-66BF-41EA-AF90-CD6C38F606CF}"/>
                </a:ext>
              </a:extLst>
            </p:cNvPr>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lang="en-GB"/>
            </a:p>
          </p:txBody>
        </p:sp>
        <p:sp>
          <p:nvSpPr>
            <p:cNvPr id="42" name="object 33">
              <a:extLst>
                <a:ext uri="{FF2B5EF4-FFF2-40B4-BE49-F238E27FC236}">
                  <a16:creationId xmlns:a16="http://schemas.microsoft.com/office/drawing/2014/main" id="{AC97DB52-E836-4E1E-B0F6-1E684E5624AF}"/>
                </a:ext>
              </a:extLst>
            </p:cNvPr>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lang="en-GB"/>
            </a:p>
          </p:txBody>
        </p:sp>
        <p:sp>
          <p:nvSpPr>
            <p:cNvPr id="43" name="object 34">
              <a:extLst>
                <a:ext uri="{FF2B5EF4-FFF2-40B4-BE49-F238E27FC236}">
                  <a16:creationId xmlns:a16="http://schemas.microsoft.com/office/drawing/2014/main" id="{A22B9732-E004-4376-849E-6A4BF40418B7}"/>
                </a:ext>
              </a:extLst>
            </p:cNvPr>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lang="en-GB"/>
            </a:p>
          </p:txBody>
        </p:sp>
        <p:sp>
          <p:nvSpPr>
            <p:cNvPr id="44" name="object 35">
              <a:extLst>
                <a:ext uri="{FF2B5EF4-FFF2-40B4-BE49-F238E27FC236}">
                  <a16:creationId xmlns:a16="http://schemas.microsoft.com/office/drawing/2014/main" id="{3BAB95D4-1329-4DA8-B65B-99AA2D7EB2DB}"/>
                </a:ext>
              </a:extLst>
            </p:cNvPr>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lang="en-GB"/>
            </a:p>
          </p:txBody>
        </p:sp>
        <p:sp>
          <p:nvSpPr>
            <p:cNvPr id="45" name="object 36">
              <a:extLst>
                <a:ext uri="{FF2B5EF4-FFF2-40B4-BE49-F238E27FC236}">
                  <a16:creationId xmlns:a16="http://schemas.microsoft.com/office/drawing/2014/main" id="{F7DB76E9-7EF6-49A3-9B41-3055059D142C}"/>
                </a:ext>
              </a:extLst>
            </p:cNvPr>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lang="en-GB"/>
            </a:p>
          </p:txBody>
        </p:sp>
        <p:sp>
          <p:nvSpPr>
            <p:cNvPr id="46" name="object 37">
              <a:extLst>
                <a:ext uri="{FF2B5EF4-FFF2-40B4-BE49-F238E27FC236}">
                  <a16:creationId xmlns:a16="http://schemas.microsoft.com/office/drawing/2014/main" id="{A51A81DF-55DB-4DF8-9C33-351110ABC583}"/>
                </a:ext>
              </a:extLst>
            </p:cNvPr>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lang="en-GB"/>
            </a:p>
          </p:txBody>
        </p:sp>
        <p:sp>
          <p:nvSpPr>
            <p:cNvPr id="47" name="object 38">
              <a:extLst>
                <a:ext uri="{FF2B5EF4-FFF2-40B4-BE49-F238E27FC236}">
                  <a16:creationId xmlns:a16="http://schemas.microsoft.com/office/drawing/2014/main" id="{866D4AAE-C929-47D6-A020-ABEBCE39F48B}"/>
                </a:ext>
              </a:extLst>
            </p:cNvPr>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lang="en-GB"/>
            </a:p>
          </p:txBody>
        </p:sp>
      </p:grpSp>
      <p:grpSp>
        <p:nvGrpSpPr>
          <p:cNvPr id="48" name="Gruppierung 12">
            <a:extLst>
              <a:ext uri="{FF2B5EF4-FFF2-40B4-BE49-F238E27FC236}">
                <a16:creationId xmlns:a16="http://schemas.microsoft.com/office/drawing/2014/main" id="{7742DB2B-82A1-4C31-A29C-885F05DB64ED}"/>
              </a:ext>
            </a:extLst>
          </p:cNvPr>
          <p:cNvGrpSpPr/>
          <p:nvPr userDrawn="1"/>
        </p:nvGrpSpPr>
        <p:grpSpPr>
          <a:xfrm>
            <a:off x="-4198" y="891033"/>
            <a:ext cx="2172335" cy="5966967"/>
            <a:chOff x="0" y="891135"/>
            <a:chExt cx="2172335" cy="5966967"/>
          </a:xfrm>
        </p:grpSpPr>
        <p:sp>
          <p:nvSpPr>
            <p:cNvPr id="49" name="object 2">
              <a:extLst>
                <a:ext uri="{FF2B5EF4-FFF2-40B4-BE49-F238E27FC236}">
                  <a16:creationId xmlns:a16="http://schemas.microsoft.com/office/drawing/2014/main" id="{4D74D51F-6901-4165-B3CF-CA1101EF2BAC}"/>
                </a:ext>
              </a:extLst>
            </p:cNvPr>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lang="en-GB"/>
            </a:p>
          </p:txBody>
        </p:sp>
        <p:sp>
          <p:nvSpPr>
            <p:cNvPr id="50" name="object 3">
              <a:extLst>
                <a:ext uri="{FF2B5EF4-FFF2-40B4-BE49-F238E27FC236}">
                  <a16:creationId xmlns:a16="http://schemas.microsoft.com/office/drawing/2014/main" id="{915E6CC7-608A-4983-8DC7-017F270211D6}"/>
                </a:ext>
              </a:extLst>
            </p:cNvPr>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lang="en-GB"/>
            </a:p>
          </p:txBody>
        </p:sp>
      </p:grpSp>
    </p:spTree>
    <p:extLst>
      <p:ext uri="{BB962C8B-B14F-4D97-AF65-F5344CB8AC3E}">
        <p14:creationId xmlns:p14="http://schemas.microsoft.com/office/powerpoint/2010/main" val="33557253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Turquois">
    <p:spTree>
      <p:nvGrpSpPr>
        <p:cNvPr id="1" name=""/>
        <p:cNvGrpSpPr/>
        <p:nvPr/>
      </p:nvGrpSpPr>
      <p:grpSpPr>
        <a:xfrm>
          <a:off x="0" y="0"/>
          <a:ext cx="0" cy="0"/>
          <a:chOff x="0" y="0"/>
          <a:chExt cx="0" cy="0"/>
        </a:xfrm>
      </p:grpSpPr>
      <p:sp>
        <p:nvSpPr>
          <p:cNvPr id="51" name="bk object 16">
            <a:extLst>
              <a:ext uri="{FF2B5EF4-FFF2-40B4-BE49-F238E27FC236}">
                <a16:creationId xmlns:a16="http://schemas.microsoft.com/office/drawing/2014/main" id="{46DB6BC3-9616-48D8-850A-B79ADA4A0D99}"/>
              </a:ext>
            </a:extLst>
          </p:cNvPr>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00778A"/>
          </a:solidFill>
        </p:spPr>
        <p:txBody>
          <a:bodyPr wrap="square" lIns="0" tIns="0" rIns="0" bIns="0" rtlCol="0"/>
          <a:lstStyle/>
          <a:p>
            <a:endParaRPr lang="en-GB"/>
          </a:p>
        </p:txBody>
      </p:sp>
      <p:sp>
        <p:nvSpPr>
          <p:cNvPr id="2" name="Title 1">
            <a:extLst>
              <a:ext uri="{FF2B5EF4-FFF2-40B4-BE49-F238E27FC236}">
                <a16:creationId xmlns:a16="http://schemas.microsoft.com/office/drawing/2014/main" id="{245CC7CB-E4B9-4E5F-8715-6089711D3A3D}"/>
              </a:ext>
            </a:extLst>
          </p:cNvPr>
          <p:cNvSpPr>
            <a:spLocks noGrp="1"/>
          </p:cNvSpPr>
          <p:nvPr>
            <p:ph type="title"/>
          </p:nvPr>
        </p:nvSpPr>
        <p:spPr>
          <a:xfrm>
            <a:off x="3002401" y="2520000"/>
            <a:ext cx="7010400" cy="609600"/>
          </a:xfrm>
        </p:spPr>
        <p:txBody>
          <a:bodyPr vert="horz" wrap="square" lIns="0" tIns="0" rIns="0" bIns="0" rtlCol="0" anchor="b" anchorCtr="0">
            <a:noAutofit/>
          </a:bodyPr>
          <a:lstStyle>
            <a:lvl1pPr>
              <a:defRPr lang="de-DE" sz="3000" i="0">
                <a:solidFill>
                  <a:schemeClr val="bg1"/>
                </a:solidFill>
                <a:ea typeface="+mn-ea"/>
              </a:defRPr>
            </a:lvl1p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746DBE28-46AA-423A-B59E-BA194FB74F69}"/>
              </a:ext>
            </a:extLst>
          </p:cNvPr>
          <p:cNvSpPr>
            <a:spLocks noGrp="1"/>
          </p:cNvSpPr>
          <p:nvPr>
            <p:ph type="body" idx="1"/>
          </p:nvPr>
        </p:nvSpPr>
        <p:spPr>
          <a:xfrm>
            <a:off x="3009600" y="3189600"/>
            <a:ext cx="7008814" cy="450850"/>
          </a:xfrm>
        </p:spPr>
        <p:txBody>
          <a:bodyPr vert="horz" wrap="square" lIns="0" tIns="0" rIns="0" bIns="0" rtlCol="0" anchor="t" anchorCtr="0">
            <a:noAutofit/>
          </a:bodyPr>
          <a:lstStyle>
            <a:lvl1pPr marL="0" indent="0">
              <a:lnSpc>
                <a:spcPct val="100000"/>
              </a:lnSpc>
              <a:spcAft>
                <a:spcPts val="0"/>
              </a:spcAft>
              <a:buFont typeface="Arial" panose="020B0604020202020204" pitchFamily="34" charset="0"/>
              <a:buNone/>
              <a:defRPr lang="en-US" sz="1700">
                <a:solidFill>
                  <a:schemeClr val="bg1"/>
                </a:solidFill>
                <a:latin typeface="+mn-lt"/>
                <a:cs typeface="Arial"/>
              </a:defRPr>
            </a:lvl1pPr>
          </a:lstStyle>
          <a:p>
            <a:pPr marL="0" lvl="0"/>
            <a:r>
              <a:rPr lang="en-US"/>
              <a:t>Click to edit Master text styles</a:t>
            </a:r>
          </a:p>
        </p:txBody>
      </p:sp>
      <p:pic>
        <p:nvPicPr>
          <p:cNvPr id="11" name="Bild 10">
            <a:extLst>
              <a:ext uri="{FF2B5EF4-FFF2-40B4-BE49-F238E27FC236}">
                <a16:creationId xmlns:a16="http://schemas.microsoft.com/office/drawing/2014/main" id="{22784C4D-EFDC-4848-81B9-A34FE5BB9E4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grpSp>
        <p:nvGrpSpPr>
          <p:cNvPr id="12" name="Gruppierung 16">
            <a:extLst>
              <a:ext uri="{FF2B5EF4-FFF2-40B4-BE49-F238E27FC236}">
                <a16:creationId xmlns:a16="http://schemas.microsoft.com/office/drawing/2014/main" id="{977B2FE1-FABC-4991-A591-14FFDC3A47C7}"/>
              </a:ext>
            </a:extLst>
          </p:cNvPr>
          <p:cNvGrpSpPr/>
          <p:nvPr userDrawn="1"/>
        </p:nvGrpSpPr>
        <p:grpSpPr>
          <a:xfrm>
            <a:off x="0" y="4525645"/>
            <a:ext cx="10066529" cy="1490621"/>
            <a:chOff x="0" y="4512945"/>
            <a:chExt cx="10066529" cy="1490621"/>
          </a:xfrm>
        </p:grpSpPr>
        <p:sp>
          <p:nvSpPr>
            <p:cNvPr id="13" name="object 4">
              <a:extLst>
                <a:ext uri="{FF2B5EF4-FFF2-40B4-BE49-F238E27FC236}">
                  <a16:creationId xmlns:a16="http://schemas.microsoft.com/office/drawing/2014/main" id="{D2F857A2-FE44-4F04-BF7D-48C81D8B7907}"/>
                </a:ext>
              </a:extLst>
            </p:cNvPr>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lang="en-GB"/>
            </a:p>
          </p:txBody>
        </p:sp>
        <p:sp>
          <p:nvSpPr>
            <p:cNvPr id="14" name="object 5">
              <a:extLst>
                <a:ext uri="{FF2B5EF4-FFF2-40B4-BE49-F238E27FC236}">
                  <a16:creationId xmlns:a16="http://schemas.microsoft.com/office/drawing/2014/main" id="{9BD047C5-4F4D-4F20-8EA1-7B5FB79378F0}"/>
                </a:ext>
              </a:extLst>
            </p:cNvPr>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lang="en-GB"/>
            </a:p>
          </p:txBody>
        </p:sp>
        <p:sp>
          <p:nvSpPr>
            <p:cNvPr id="15" name="object 6">
              <a:extLst>
                <a:ext uri="{FF2B5EF4-FFF2-40B4-BE49-F238E27FC236}">
                  <a16:creationId xmlns:a16="http://schemas.microsoft.com/office/drawing/2014/main" id="{A1C4135B-66E7-43FC-AD96-5D34ECF2CE0C}"/>
                </a:ext>
              </a:extLst>
            </p:cNvPr>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lang="en-GB"/>
            </a:p>
          </p:txBody>
        </p:sp>
        <p:sp>
          <p:nvSpPr>
            <p:cNvPr id="16" name="object 7">
              <a:extLst>
                <a:ext uri="{FF2B5EF4-FFF2-40B4-BE49-F238E27FC236}">
                  <a16:creationId xmlns:a16="http://schemas.microsoft.com/office/drawing/2014/main" id="{60CB1E70-6105-4E50-846B-244BE3008D97}"/>
                </a:ext>
              </a:extLst>
            </p:cNvPr>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lang="en-GB"/>
            </a:p>
          </p:txBody>
        </p:sp>
        <p:sp>
          <p:nvSpPr>
            <p:cNvPr id="17" name="object 8">
              <a:extLst>
                <a:ext uri="{FF2B5EF4-FFF2-40B4-BE49-F238E27FC236}">
                  <a16:creationId xmlns:a16="http://schemas.microsoft.com/office/drawing/2014/main" id="{989195AD-4B65-4B9D-9189-9157C6D2BBDE}"/>
                </a:ext>
              </a:extLst>
            </p:cNvPr>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lang="en-GB"/>
            </a:p>
          </p:txBody>
        </p:sp>
        <p:sp>
          <p:nvSpPr>
            <p:cNvPr id="18" name="object 9">
              <a:extLst>
                <a:ext uri="{FF2B5EF4-FFF2-40B4-BE49-F238E27FC236}">
                  <a16:creationId xmlns:a16="http://schemas.microsoft.com/office/drawing/2014/main" id="{A1E3B65D-99FE-4604-A7F0-2C90EA471310}"/>
                </a:ext>
              </a:extLst>
            </p:cNvPr>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lang="en-GB"/>
            </a:p>
          </p:txBody>
        </p:sp>
        <p:sp>
          <p:nvSpPr>
            <p:cNvPr id="19" name="object 10">
              <a:extLst>
                <a:ext uri="{FF2B5EF4-FFF2-40B4-BE49-F238E27FC236}">
                  <a16:creationId xmlns:a16="http://schemas.microsoft.com/office/drawing/2014/main" id="{253DB679-DEC2-4C1B-A78C-740204B5C12C}"/>
                </a:ext>
              </a:extLst>
            </p:cNvPr>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lang="en-GB"/>
            </a:p>
          </p:txBody>
        </p:sp>
        <p:sp>
          <p:nvSpPr>
            <p:cNvPr id="20" name="object 11">
              <a:extLst>
                <a:ext uri="{FF2B5EF4-FFF2-40B4-BE49-F238E27FC236}">
                  <a16:creationId xmlns:a16="http://schemas.microsoft.com/office/drawing/2014/main" id="{E0D4BBB2-B205-456C-9056-C7BC0A4A9356}"/>
                </a:ext>
              </a:extLst>
            </p:cNvPr>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lang="en-GB"/>
            </a:p>
          </p:txBody>
        </p:sp>
        <p:sp>
          <p:nvSpPr>
            <p:cNvPr id="21" name="object 12">
              <a:extLst>
                <a:ext uri="{FF2B5EF4-FFF2-40B4-BE49-F238E27FC236}">
                  <a16:creationId xmlns:a16="http://schemas.microsoft.com/office/drawing/2014/main" id="{2BC183EE-D2E4-468F-B211-71470FB854F6}"/>
                </a:ext>
              </a:extLst>
            </p:cNvPr>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2" name="object 13">
              <a:extLst>
                <a:ext uri="{FF2B5EF4-FFF2-40B4-BE49-F238E27FC236}">
                  <a16:creationId xmlns:a16="http://schemas.microsoft.com/office/drawing/2014/main" id="{D89B3985-0372-4936-90F1-F197D21196B8}"/>
                </a:ext>
              </a:extLst>
            </p:cNvPr>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3" name="object 14">
              <a:extLst>
                <a:ext uri="{FF2B5EF4-FFF2-40B4-BE49-F238E27FC236}">
                  <a16:creationId xmlns:a16="http://schemas.microsoft.com/office/drawing/2014/main" id="{899D5299-E50F-4F27-8908-B562E49B131D}"/>
                </a:ext>
              </a:extLst>
            </p:cNvPr>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4" name="object 15">
              <a:extLst>
                <a:ext uri="{FF2B5EF4-FFF2-40B4-BE49-F238E27FC236}">
                  <a16:creationId xmlns:a16="http://schemas.microsoft.com/office/drawing/2014/main" id="{A60805E1-4308-4EE2-87D6-755E5B504ED1}"/>
                </a:ext>
              </a:extLst>
            </p:cNvPr>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lang="en-GB"/>
            </a:p>
          </p:txBody>
        </p:sp>
        <p:sp>
          <p:nvSpPr>
            <p:cNvPr id="25" name="object 16">
              <a:extLst>
                <a:ext uri="{FF2B5EF4-FFF2-40B4-BE49-F238E27FC236}">
                  <a16:creationId xmlns:a16="http://schemas.microsoft.com/office/drawing/2014/main" id="{4D8F7524-0703-4FD0-AFDF-DA9B5387A464}"/>
                </a:ext>
              </a:extLst>
            </p:cNvPr>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lang="en-GB"/>
            </a:p>
          </p:txBody>
        </p:sp>
        <p:sp>
          <p:nvSpPr>
            <p:cNvPr id="26" name="object 17">
              <a:extLst>
                <a:ext uri="{FF2B5EF4-FFF2-40B4-BE49-F238E27FC236}">
                  <a16:creationId xmlns:a16="http://schemas.microsoft.com/office/drawing/2014/main" id="{806DBDBE-37FF-4623-BA29-11AE545C2DF3}"/>
                </a:ext>
              </a:extLst>
            </p:cNvPr>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lang="en-GB"/>
            </a:p>
          </p:txBody>
        </p:sp>
        <p:sp>
          <p:nvSpPr>
            <p:cNvPr id="27" name="object 18">
              <a:extLst>
                <a:ext uri="{FF2B5EF4-FFF2-40B4-BE49-F238E27FC236}">
                  <a16:creationId xmlns:a16="http://schemas.microsoft.com/office/drawing/2014/main" id="{51100A3A-2FFB-448D-83F6-9D951E4E595C}"/>
                </a:ext>
              </a:extLst>
            </p:cNvPr>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lang="en-GB"/>
            </a:p>
          </p:txBody>
        </p:sp>
        <p:sp>
          <p:nvSpPr>
            <p:cNvPr id="28" name="object 19">
              <a:extLst>
                <a:ext uri="{FF2B5EF4-FFF2-40B4-BE49-F238E27FC236}">
                  <a16:creationId xmlns:a16="http://schemas.microsoft.com/office/drawing/2014/main" id="{7E32B499-F0DB-4EDE-B47A-AC07E05DB217}"/>
                </a:ext>
              </a:extLst>
            </p:cNvPr>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lang="en-GB"/>
            </a:p>
          </p:txBody>
        </p:sp>
        <p:sp>
          <p:nvSpPr>
            <p:cNvPr id="29" name="object 20">
              <a:extLst>
                <a:ext uri="{FF2B5EF4-FFF2-40B4-BE49-F238E27FC236}">
                  <a16:creationId xmlns:a16="http://schemas.microsoft.com/office/drawing/2014/main" id="{850FE270-AACA-47B0-9B2A-5A312A41AFBE}"/>
                </a:ext>
              </a:extLst>
            </p:cNvPr>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lang="en-GB"/>
            </a:p>
          </p:txBody>
        </p:sp>
        <p:sp>
          <p:nvSpPr>
            <p:cNvPr id="30" name="object 21">
              <a:extLst>
                <a:ext uri="{FF2B5EF4-FFF2-40B4-BE49-F238E27FC236}">
                  <a16:creationId xmlns:a16="http://schemas.microsoft.com/office/drawing/2014/main" id="{12C0D0E6-5319-43A7-B20D-FBF6CE7BE0FC}"/>
                </a:ext>
              </a:extLst>
            </p:cNvPr>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lang="en-GB"/>
            </a:p>
          </p:txBody>
        </p:sp>
        <p:sp>
          <p:nvSpPr>
            <p:cNvPr id="31" name="object 22">
              <a:extLst>
                <a:ext uri="{FF2B5EF4-FFF2-40B4-BE49-F238E27FC236}">
                  <a16:creationId xmlns:a16="http://schemas.microsoft.com/office/drawing/2014/main" id="{6FD4C42C-7ABF-44AA-956D-214C5370B9F9}"/>
                </a:ext>
              </a:extLst>
            </p:cNvPr>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lang="en-GB"/>
            </a:p>
          </p:txBody>
        </p:sp>
        <p:sp>
          <p:nvSpPr>
            <p:cNvPr id="32" name="object 23">
              <a:extLst>
                <a:ext uri="{FF2B5EF4-FFF2-40B4-BE49-F238E27FC236}">
                  <a16:creationId xmlns:a16="http://schemas.microsoft.com/office/drawing/2014/main" id="{2233C9DB-C0D9-4B97-8FAD-B42DFFC06792}"/>
                </a:ext>
              </a:extLst>
            </p:cNvPr>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lang="en-GB"/>
            </a:p>
          </p:txBody>
        </p:sp>
        <p:sp>
          <p:nvSpPr>
            <p:cNvPr id="33" name="object 24">
              <a:extLst>
                <a:ext uri="{FF2B5EF4-FFF2-40B4-BE49-F238E27FC236}">
                  <a16:creationId xmlns:a16="http://schemas.microsoft.com/office/drawing/2014/main" id="{75AC90B3-1B49-4D03-BA94-F9D592C4BEF2}"/>
                </a:ext>
              </a:extLst>
            </p:cNvPr>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lang="en-GB"/>
            </a:p>
          </p:txBody>
        </p:sp>
        <p:sp>
          <p:nvSpPr>
            <p:cNvPr id="34" name="object 25">
              <a:extLst>
                <a:ext uri="{FF2B5EF4-FFF2-40B4-BE49-F238E27FC236}">
                  <a16:creationId xmlns:a16="http://schemas.microsoft.com/office/drawing/2014/main" id="{74B56A42-56D6-4BEA-94F3-8CE65764CA3A}"/>
                </a:ext>
              </a:extLst>
            </p:cNvPr>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lang="en-GB"/>
            </a:p>
          </p:txBody>
        </p:sp>
        <p:sp>
          <p:nvSpPr>
            <p:cNvPr id="35" name="object 26">
              <a:extLst>
                <a:ext uri="{FF2B5EF4-FFF2-40B4-BE49-F238E27FC236}">
                  <a16:creationId xmlns:a16="http://schemas.microsoft.com/office/drawing/2014/main" id="{C6A4F599-3C88-4361-9000-B98D22465991}"/>
                </a:ext>
              </a:extLst>
            </p:cNvPr>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lang="en-GB"/>
            </a:p>
          </p:txBody>
        </p:sp>
        <p:sp>
          <p:nvSpPr>
            <p:cNvPr id="36" name="object 27">
              <a:extLst>
                <a:ext uri="{FF2B5EF4-FFF2-40B4-BE49-F238E27FC236}">
                  <a16:creationId xmlns:a16="http://schemas.microsoft.com/office/drawing/2014/main" id="{23E0B540-BBC3-456B-AD90-B94472E57187}"/>
                </a:ext>
              </a:extLst>
            </p:cNvPr>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lang="en-GB"/>
            </a:p>
          </p:txBody>
        </p:sp>
        <p:sp>
          <p:nvSpPr>
            <p:cNvPr id="37" name="object 28">
              <a:extLst>
                <a:ext uri="{FF2B5EF4-FFF2-40B4-BE49-F238E27FC236}">
                  <a16:creationId xmlns:a16="http://schemas.microsoft.com/office/drawing/2014/main" id="{190B7AAD-58F1-4FCD-A79C-31127A78CF75}"/>
                </a:ext>
              </a:extLst>
            </p:cNvPr>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lang="en-GB"/>
            </a:p>
          </p:txBody>
        </p:sp>
        <p:sp>
          <p:nvSpPr>
            <p:cNvPr id="38" name="object 29">
              <a:extLst>
                <a:ext uri="{FF2B5EF4-FFF2-40B4-BE49-F238E27FC236}">
                  <a16:creationId xmlns:a16="http://schemas.microsoft.com/office/drawing/2014/main" id="{FC589ED7-2B70-4A8C-92A6-3D2B1B2440DD}"/>
                </a:ext>
              </a:extLst>
            </p:cNvPr>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lang="en-GB"/>
            </a:p>
          </p:txBody>
        </p:sp>
        <p:sp>
          <p:nvSpPr>
            <p:cNvPr id="39" name="object 30">
              <a:extLst>
                <a:ext uri="{FF2B5EF4-FFF2-40B4-BE49-F238E27FC236}">
                  <a16:creationId xmlns:a16="http://schemas.microsoft.com/office/drawing/2014/main" id="{C9C30342-B2CC-441C-A270-A1A1C497AC39}"/>
                </a:ext>
              </a:extLst>
            </p:cNvPr>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lang="en-GB"/>
            </a:p>
          </p:txBody>
        </p:sp>
        <p:sp>
          <p:nvSpPr>
            <p:cNvPr id="40" name="object 31">
              <a:extLst>
                <a:ext uri="{FF2B5EF4-FFF2-40B4-BE49-F238E27FC236}">
                  <a16:creationId xmlns:a16="http://schemas.microsoft.com/office/drawing/2014/main" id="{B08FB426-3D00-4111-9A05-2DAF8F9F79B9}"/>
                </a:ext>
              </a:extLst>
            </p:cNvPr>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lang="en-GB"/>
            </a:p>
          </p:txBody>
        </p:sp>
        <p:sp>
          <p:nvSpPr>
            <p:cNvPr id="41" name="object 32">
              <a:extLst>
                <a:ext uri="{FF2B5EF4-FFF2-40B4-BE49-F238E27FC236}">
                  <a16:creationId xmlns:a16="http://schemas.microsoft.com/office/drawing/2014/main" id="{BE9689CB-A266-46B8-ACB0-19ED260CF911}"/>
                </a:ext>
              </a:extLst>
            </p:cNvPr>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lang="en-GB"/>
            </a:p>
          </p:txBody>
        </p:sp>
        <p:sp>
          <p:nvSpPr>
            <p:cNvPr id="42" name="object 33">
              <a:extLst>
                <a:ext uri="{FF2B5EF4-FFF2-40B4-BE49-F238E27FC236}">
                  <a16:creationId xmlns:a16="http://schemas.microsoft.com/office/drawing/2014/main" id="{D2A27C94-72D8-46CB-972F-77806ECC1797}"/>
                </a:ext>
              </a:extLst>
            </p:cNvPr>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lang="en-GB"/>
            </a:p>
          </p:txBody>
        </p:sp>
        <p:sp>
          <p:nvSpPr>
            <p:cNvPr id="43" name="object 34">
              <a:extLst>
                <a:ext uri="{FF2B5EF4-FFF2-40B4-BE49-F238E27FC236}">
                  <a16:creationId xmlns:a16="http://schemas.microsoft.com/office/drawing/2014/main" id="{D65E20DB-594A-42C0-9BEC-98107C9585E4}"/>
                </a:ext>
              </a:extLst>
            </p:cNvPr>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lang="en-GB"/>
            </a:p>
          </p:txBody>
        </p:sp>
        <p:sp>
          <p:nvSpPr>
            <p:cNvPr id="44" name="object 35">
              <a:extLst>
                <a:ext uri="{FF2B5EF4-FFF2-40B4-BE49-F238E27FC236}">
                  <a16:creationId xmlns:a16="http://schemas.microsoft.com/office/drawing/2014/main" id="{937258BC-FCE8-4B6F-93F5-90E072B8FEEB}"/>
                </a:ext>
              </a:extLst>
            </p:cNvPr>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lang="en-GB"/>
            </a:p>
          </p:txBody>
        </p:sp>
        <p:sp>
          <p:nvSpPr>
            <p:cNvPr id="45" name="object 36">
              <a:extLst>
                <a:ext uri="{FF2B5EF4-FFF2-40B4-BE49-F238E27FC236}">
                  <a16:creationId xmlns:a16="http://schemas.microsoft.com/office/drawing/2014/main" id="{49009BFF-EFD4-41D1-969D-19FB57B762EF}"/>
                </a:ext>
              </a:extLst>
            </p:cNvPr>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lang="en-GB"/>
            </a:p>
          </p:txBody>
        </p:sp>
        <p:sp>
          <p:nvSpPr>
            <p:cNvPr id="46" name="object 37">
              <a:extLst>
                <a:ext uri="{FF2B5EF4-FFF2-40B4-BE49-F238E27FC236}">
                  <a16:creationId xmlns:a16="http://schemas.microsoft.com/office/drawing/2014/main" id="{DA4A38B4-9F92-4794-B2CC-EDBE25A6EDFE}"/>
                </a:ext>
              </a:extLst>
            </p:cNvPr>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lang="en-GB"/>
            </a:p>
          </p:txBody>
        </p:sp>
        <p:sp>
          <p:nvSpPr>
            <p:cNvPr id="47" name="object 38">
              <a:extLst>
                <a:ext uri="{FF2B5EF4-FFF2-40B4-BE49-F238E27FC236}">
                  <a16:creationId xmlns:a16="http://schemas.microsoft.com/office/drawing/2014/main" id="{6C784206-0BF4-41EF-A656-37FDD27A3936}"/>
                </a:ext>
              </a:extLst>
            </p:cNvPr>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lang="en-GB"/>
            </a:p>
          </p:txBody>
        </p:sp>
      </p:grpSp>
      <p:grpSp>
        <p:nvGrpSpPr>
          <p:cNvPr id="48" name="Gruppierung 12">
            <a:extLst>
              <a:ext uri="{FF2B5EF4-FFF2-40B4-BE49-F238E27FC236}">
                <a16:creationId xmlns:a16="http://schemas.microsoft.com/office/drawing/2014/main" id="{096D02A7-E3F1-4FCC-8EAC-9774E290271A}"/>
              </a:ext>
            </a:extLst>
          </p:cNvPr>
          <p:cNvGrpSpPr/>
          <p:nvPr userDrawn="1"/>
        </p:nvGrpSpPr>
        <p:grpSpPr>
          <a:xfrm>
            <a:off x="-4198" y="891033"/>
            <a:ext cx="2172335" cy="5966967"/>
            <a:chOff x="0" y="891135"/>
            <a:chExt cx="2172335" cy="5966967"/>
          </a:xfrm>
        </p:grpSpPr>
        <p:sp>
          <p:nvSpPr>
            <p:cNvPr id="49" name="object 2">
              <a:extLst>
                <a:ext uri="{FF2B5EF4-FFF2-40B4-BE49-F238E27FC236}">
                  <a16:creationId xmlns:a16="http://schemas.microsoft.com/office/drawing/2014/main" id="{6392F079-AA65-4C76-8D48-B833DF11BEC0}"/>
                </a:ext>
              </a:extLst>
            </p:cNvPr>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lang="en-GB"/>
            </a:p>
          </p:txBody>
        </p:sp>
        <p:sp>
          <p:nvSpPr>
            <p:cNvPr id="50" name="object 3">
              <a:extLst>
                <a:ext uri="{FF2B5EF4-FFF2-40B4-BE49-F238E27FC236}">
                  <a16:creationId xmlns:a16="http://schemas.microsoft.com/office/drawing/2014/main" id="{E8F04E24-41F6-4BF1-817F-8EF17BBCD374}"/>
                </a:ext>
              </a:extLst>
            </p:cNvPr>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lang="en-GB"/>
            </a:p>
          </p:txBody>
        </p:sp>
      </p:grpSp>
    </p:spTree>
    <p:extLst>
      <p:ext uri="{BB962C8B-B14F-4D97-AF65-F5344CB8AC3E}">
        <p14:creationId xmlns:p14="http://schemas.microsoft.com/office/powerpoint/2010/main" val="15298990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4647103-E10B-4F87-AEBC-0A4B03A747BE}"/>
              </a:ext>
            </a:extLst>
          </p:cNvPr>
          <p:cNvSpPr>
            <a:spLocks noGrp="1"/>
          </p:cNvSpPr>
          <p:nvPr>
            <p:ph type="pic" sz="quarter" idx="10"/>
          </p:nvPr>
        </p:nvSpPr>
        <p:spPr>
          <a:xfrm>
            <a:off x="0" y="0"/>
            <a:ext cx="12192000" cy="6858000"/>
          </a:xfrm>
          <a:solidFill>
            <a:schemeClr val="accent1"/>
          </a:solidFill>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de-DE"/>
          </a:p>
        </p:txBody>
      </p:sp>
      <p:sp>
        <p:nvSpPr>
          <p:cNvPr id="2" name="Title 1">
            <a:extLst>
              <a:ext uri="{FF2B5EF4-FFF2-40B4-BE49-F238E27FC236}">
                <a16:creationId xmlns:a16="http://schemas.microsoft.com/office/drawing/2014/main" id="{245CC7CB-E4B9-4E5F-8715-6089711D3A3D}"/>
              </a:ext>
            </a:extLst>
          </p:cNvPr>
          <p:cNvSpPr>
            <a:spLocks noGrp="1"/>
          </p:cNvSpPr>
          <p:nvPr>
            <p:ph type="title"/>
          </p:nvPr>
        </p:nvSpPr>
        <p:spPr>
          <a:xfrm>
            <a:off x="874800" y="2962800"/>
            <a:ext cx="7010400" cy="609600"/>
          </a:xfrm>
        </p:spPr>
        <p:txBody>
          <a:bodyPr vert="horz" wrap="square" lIns="0" tIns="0" rIns="0" bIns="0" rtlCol="0" anchor="b" anchorCtr="0">
            <a:noAutofit/>
          </a:bodyPr>
          <a:lstStyle>
            <a:lvl1pPr>
              <a:defRPr lang="de-DE" sz="3000" i="0">
                <a:solidFill>
                  <a:schemeClr val="bg1"/>
                </a:solidFill>
                <a:ea typeface="+mn-ea"/>
              </a:defRPr>
            </a:lvl1p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746DBE28-46AA-423A-B59E-BA194FB74F69}"/>
              </a:ext>
            </a:extLst>
          </p:cNvPr>
          <p:cNvSpPr>
            <a:spLocks noGrp="1"/>
          </p:cNvSpPr>
          <p:nvPr>
            <p:ph type="body" idx="1"/>
          </p:nvPr>
        </p:nvSpPr>
        <p:spPr>
          <a:xfrm>
            <a:off x="900000" y="3636000"/>
            <a:ext cx="7008814" cy="450850"/>
          </a:xfrm>
        </p:spPr>
        <p:txBody>
          <a:bodyPr vert="horz" wrap="square" lIns="0" tIns="0" rIns="0" bIns="0" rtlCol="0" anchor="t" anchorCtr="0">
            <a:noAutofit/>
          </a:bodyPr>
          <a:lstStyle>
            <a:lvl1pPr marL="0" indent="0">
              <a:lnSpc>
                <a:spcPct val="100000"/>
              </a:lnSpc>
              <a:spcAft>
                <a:spcPts val="0"/>
              </a:spcAft>
              <a:buFont typeface="Arial" panose="020B0604020202020204" pitchFamily="34" charset="0"/>
              <a:buNone/>
              <a:defRPr lang="en-US" sz="1700">
                <a:solidFill>
                  <a:schemeClr val="bg1"/>
                </a:solidFill>
                <a:latin typeface="+mn-lt"/>
                <a:cs typeface="Arial"/>
              </a:defRPr>
            </a:lvl1pPr>
          </a:lstStyle>
          <a:p>
            <a:pPr marL="0" lvl="0"/>
            <a:r>
              <a:rPr lang="en-US"/>
              <a:t>Click to edit Master text styles</a:t>
            </a:r>
          </a:p>
        </p:txBody>
      </p:sp>
      <p:pic>
        <p:nvPicPr>
          <p:cNvPr id="11" name="Bild 10">
            <a:extLst>
              <a:ext uri="{FF2B5EF4-FFF2-40B4-BE49-F238E27FC236}">
                <a16:creationId xmlns:a16="http://schemas.microsoft.com/office/drawing/2014/main" id="{22784C4D-EFDC-4848-81B9-A34FE5BB9E4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8661625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Header Text High">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4647103-E10B-4F87-AEBC-0A4B03A747BE}"/>
              </a:ext>
            </a:extLst>
          </p:cNvPr>
          <p:cNvSpPr>
            <a:spLocks noGrp="1"/>
          </p:cNvSpPr>
          <p:nvPr>
            <p:ph type="pic" sz="quarter" idx="10"/>
          </p:nvPr>
        </p:nvSpPr>
        <p:spPr>
          <a:xfrm>
            <a:off x="0" y="0"/>
            <a:ext cx="12192000" cy="6858000"/>
          </a:xfrm>
          <a:solidFill>
            <a:schemeClr val="accent1"/>
          </a:solidFill>
        </p:spPr>
        <p:txBody>
          <a:bodyPr/>
          <a:lstStyle>
            <a:lvl1pPr marL="0" indent="0">
              <a:buFont typeface="Arial" panose="020B0604020202020204" pitchFamily="34" charset="0"/>
              <a:buNone/>
              <a:defRPr>
                <a:solidFill>
                  <a:schemeClr val="bg1"/>
                </a:solidFill>
              </a:defRPr>
            </a:lvl1pPr>
          </a:lstStyle>
          <a:p>
            <a:r>
              <a:rPr lang="en-US"/>
              <a:t>Click icon to add picture</a:t>
            </a:r>
            <a:endParaRPr lang="de-DE"/>
          </a:p>
        </p:txBody>
      </p:sp>
      <p:sp>
        <p:nvSpPr>
          <p:cNvPr id="2" name="Title 1">
            <a:extLst>
              <a:ext uri="{FF2B5EF4-FFF2-40B4-BE49-F238E27FC236}">
                <a16:creationId xmlns:a16="http://schemas.microsoft.com/office/drawing/2014/main" id="{245CC7CB-E4B9-4E5F-8715-6089711D3A3D}"/>
              </a:ext>
            </a:extLst>
          </p:cNvPr>
          <p:cNvSpPr>
            <a:spLocks noGrp="1"/>
          </p:cNvSpPr>
          <p:nvPr>
            <p:ph type="title"/>
          </p:nvPr>
        </p:nvSpPr>
        <p:spPr>
          <a:xfrm>
            <a:off x="871200" y="2060848"/>
            <a:ext cx="4648736" cy="609600"/>
          </a:xfrm>
        </p:spPr>
        <p:txBody>
          <a:bodyPr vert="horz" wrap="square" lIns="0" tIns="0" rIns="0" bIns="0" rtlCol="0" anchor="b" anchorCtr="0">
            <a:noAutofit/>
          </a:bodyPr>
          <a:lstStyle>
            <a:lvl1pPr>
              <a:defRPr lang="de-DE" sz="3000" i="0">
                <a:solidFill>
                  <a:schemeClr val="bg1"/>
                </a:solidFill>
                <a:ea typeface="+mn-ea"/>
              </a:defRPr>
            </a:lvl1pPr>
          </a:lstStyle>
          <a:p>
            <a:pPr marL="0" lvl="0"/>
            <a:r>
              <a:rPr lang="en-US"/>
              <a:t>Click to edit Master title style</a:t>
            </a:r>
            <a:endParaRPr lang="en-GB"/>
          </a:p>
        </p:txBody>
      </p:sp>
      <p:sp>
        <p:nvSpPr>
          <p:cNvPr id="3" name="Text Placeholder 2">
            <a:extLst>
              <a:ext uri="{FF2B5EF4-FFF2-40B4-BE49-F238E27FC236}">
                <a16:creationId xmlns:a16="http://schemas.microsoft.com/office/drawing/2014/main" id="{746DBE28-46AA-423A-B59E-BA194FB74F69}"/>
              </a:ext>
            </a:extLst>
          </p:cNvPr>
          <p:cNvSpPr>
            <a:spLocks noGrp="1"/>
          </p:cNvSpPr>
          <p:nvPr>
            <p:ph type="body" idx="1"/>
          </p:nvPr>
        </p:nvSpPr>
        <p:spPr>
          <a:xfrm>
            <a:off x="874800" y="2730448"/>
            <a:ext cx="4799513" cy="450850"/>
          </a:xfrm>
        </p:spPr>
        <p:txBody>
          <a:bodyPr vert="horz" wrap="square" lIns="0" tIns="0" rIns="0" bIns="0" rtlCol="0" anchor="t" anchorCtr="0">
            <a:noAutofit/>
          </a:bodyPr>
          <a:lstStyle>
            <a:lvl1pPr marL="0" indent="0">
              <a:lnSpc>
                <a:spcPct val="100000"/>
              </a:lnSpc>
              <a:spcAft>
                <a:spcPts val="0"/>
              </a:spcAft>
              <a:buFont typeface="Arial" panose="020B0604020202020204" pitchFamily="34" charset="0"/>
              <a:buNone/>
              <a:defRPr lang="en-US" sz="1700">
                <a:solidFill>
                  <a:schemeClr val="bg1"/>
                </a:solidFill>
                <a:latin typeface="+mn-lt"/>
                <a:cs typeface="Arial"/>
              </a:defRPr>
            </a:lvl1pPr>
          </a:lstStyle>
          <a:p>
            <a:pPr marL="0" lvl="0"/>
            <a:r>
              <a:rPr lang="en-US"/>
              <a:t>Click to edit Master text styles</a:t>
            </a:r>
          </a:p>
        </p:txBody>
      </p:sp>
      <p:pic>
        <p:nvPicPr>
          <p:cNvPr id="11" name="Bild 10">
            <a:extLst>
              <a:ext uri="{FF2B5EF4-FFF2-40B4-BE49-F238E27FC236}">
                <a16:creationId xmlns:a16="http://schemas.microsoft.com/office/drawing/2014/main" id="{22784C4D-EFDC-4848-81B9-A34FE5BB9E4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37743787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ntent with Note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9CD9-1FB2-4273-A91A-2426F36187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49728-238D-4BF8-BFD7-8C7C33198F0F}"/>
              </a:ext>
            </a:extLst>
          </p:cNvPr>
          <p:cNvSpPr>
            <a:spLocks noGrp="1"/>
          </p:cNvSpPr>
          <p:nvPr>
            <p:ph sz="half" idx="1"/>
          </p:nvPr>
        </p:nvSpPr>
        <p:spPr>
          <a:xfrm>
            <a:off x="914400" y="1952602"/>
            <a:ext cx="4716000" cy="31325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D7D0F0-A757-47FC-90B8-89A40005F8C5}"/>
              </a:ext>
            </a:extLst>
          </p:cNvPr>
          <p:cNvSpPr>
            <a:spLocks noGrp="1"/>
          </p:cNvSpPr>
          <p:nvPr>
            <p:ph sz="half" idx="2"/>
          </p:nvPr>
        </p:nvSpPr>
        <p:spPr>
          <a:xfrm>
            <a:off x="5990399" y="1952602"/>
            <a:ext cx="4716000" cy="3132585"/>
          </a:xfrm>
        </p:spPr>
        <p:txBody>
          <a:bodyPr wrap="square" lIns="91440" tIns="45720" rIns="91440" bIns="4572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6pPr>
            <a:lvl7pPr marL="2016001"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b="0" i="0" u="none" kern="1200" cap="none" spc="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D1CFABF7-264B-4C3B-8EFC-6D8326747F2F}"/>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7" name="Slide Number Placeholder 6">
            <a:extLst>
              <a:ext uri="{FF2B5EF4-FFF2-40B4-BE49-F238E27FC236}">
                <a16:creationId xmlns:a16="http://schemas.microsoft.com/office/drawing/2014/main" id="{F8B0DD74-C4DF-4D25-905C-69C9201E4934}"/>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10" name="Text Placeholder 9">
            <a:extLst>
              <a:ext uri="{FF2B5EF4-FFF2-40B4-BE49-F238E27FC236}">
                <a16:creationId xmlns:a16="http://schemas.microsoft.com/office/drawing/2014/main" id="{AB443B82-DCF8-4C21-9E78-CA783B0B270B}"/>
              </a:ext>
            </a:extLst>
          </p:cNvPr>
          <p:cNvSpPr>
            <a:spLocks noGrp="1"/>
          </p:cNvSpPr>
          <p:nvPr>
            <p:ph type="body" sz="quarter" idx="15" hasCustomPrompt="1"/>
          </p:nvPr>
        </p:nvSpPr>
        <p:spPr>
          <a:xfrm>
            <a:off x="914399" y="5378400"/>
            <a:ext cx="9792000" cy="547232"/>
          </a:xfrm>
          <a:ln>
            <a:noFill/>
            <a:prstDash val="sysDot"/>
          </a:ln>
        </p:spPr>
        <p:txBody>
          <a:bodyPr wrap="square" lIns="91440" tIns="45720" rIns="91440" bIns="45720" anchor="t" anchorCtr="0">
            <a:normAutofit/>
          </a:bodyPr>
          <a:lstStyle>
            <a:lvl1pPr marL="14400" indent="0" algn="l" fontAlgn="auto">
              <a:lnSpc>
                <a:spcPts val="1400"/>
              </a:lnSpc>
              <a:spcBef>
                <a:spcPts val="219"/>
              </a:spcBef>
              <a:spcAft>
                <a:spcPts val="0"/>
              </a:spcAft>
              <a:buFontTx/>
              <a:buNone/>
              <a:defRPr kumimoji="0" sz="1100" b="0" i="0" u="none" kern="1200" cap="none" spc="0" baseline="0">
                <a:solidFill>
                  <a:schemeClr val="accent2"/>
                </a:solidFill>
                <a:latin typeface="Arial" panose="020B0604020202020204" pitchFamily="34" charset="0"/>
              </a:defRPr>
            </a:lvl1pPr>
          </a:lstStyle>
          <a:p>
            <a:pPr lvl="0"/>
            <a:r>
              <a:rPr lang="en-GB"/>
              <a:t>Minor note, use bold orange to highlight</a:t>
            </a:r>
          </a:p>
        </p:txBody>
      </p:sp>
      <p:sp>
        <p:nvSpPr>
          <p:cNvPr id="11" name="Text Placeholder 8">
            <a:extLst>
              <a:ext uri="{FF2B5EF4-FFF2-40B4-BE49-F238E27FC236}">
                <a16:creationId xmlns:a16="http://schemas.microsoft.com/office/drawing/2014/main" id="{86225487-7DEC-4363-B1D0-E1751DF43BEC}"/>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34532443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0A7B-B9D3-40B4-8342-24BD71DB627D}"/>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F15B414E-4FF7-478C-96FF-DA3219FAABC6}"/>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5" name="Slide Number Placeholder 4">
            <a:extLst>
              <a:ext uri="{FF2B5EF4-FFF2-40B4-BE49-F238E27FC236}">
                <a16:creationId xmlns:a16="http://schemas.microsoft.com/office/drawing/2014/main" id="{16268E26-E91C-43B5-B5AB-E2A804CF0F8E}"/>
              </a:ext>
            </a:extLst>
          </p:cNvPr>
          <p:cNvSpPr>
            <a:spLocks noGrp="1"/>
          </p:cNvSpPr>
          <p:nvPr>
            <p:ph type="sldNum" sz="quarter" idx="12"/>
          </p:nvPr>
        </p:nvSpPr>
        <p:spPr/>
        <p:txBody>
          <a:bodyPr/>
          <a:lstStyle/>
          <a:p>
            <a:fld id="{7C9AF4F6-8314-4173-B77E-ACDB3515A2E2}" type="slidenum">
              <a:rPr lang="en-GB" smtClean="0"/>
              <a:t>‹#›</a:t>
            </a:fld>
            <a:endParaRPr lang="en-GB"/>
          </a:p>
        </p:txBody>
      </p:sp>
    </p:spTree>
    <p:extLst>
      <p:ext uri="{BB962C8B-B14F-4D97-AF65-F5344CB8AC3E}">
        <p14:creationId xmlns:p14="http://schemas.microsoft.com/office/powerpoint/2010/main" val="3172401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im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4500000"/>
            <a:ext cx="4140000" cy="1736125"/>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jdelijke aanduiding voor afbeelding 10"/>
          <p:cNvSpPr>
            <a:spLocks noGrp="1"/>
          </p:cNvSpPr>
          <p:nvPr>
            <p:ph type="pic" sz="quarter" idx="14"/>
          </p:nvPr>
        </p:nvSpPr>
        <p:spPr>
          <a:xfrm>
            <a:off x="1709738" y="1890000"/>
            <a:ext cx="4140000" cy="2520000"/>
          </a:xfrm>
        </p:spPr>
        <p:txBody>
          <a:bodyPr/>
          <a:lstStyle/>
          <a:p>
            <a:r>
              <a:rPr lang="en-US"/>
              <a:t>Click icon to add picture</a:t>
            </a:r>
            <a:endParaRPr lang="en-GB"/>
          </a:p>
        </p:txBody>
      </p:sp>
      <p:sp>
        <p:nvSpPr>
          <p:cNvPr id="12" name="Tijdelijke aanduiding voor inhoud 6"/>
          <p:cNvSpPr>
            <a:spLocks noGrp="1"/>
          </p:cNvSpPr>
          <p:nvPr>
            <p:ph sz="quarter" idx="15"/>
          </p:nvPr>
        </p:nvSpPr>
        <p:spPr>
          <a:xfrm>
            <a:off x="5972816" y="4500000"/>
            <a:ext cx="4140000" cy="1736125"/>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jdelijke aanduiding voor afbeelding 10"/>
          <p:cNvSpPr>
            <a:spLocks noGrp="1"/>
          </p:cNvSpPr>
          <p:nvPr>
            <p:ph type="pic" sz="quarter" idx="16"/>
          </p:nvPr>
        </p:nvSpPr>
        <p:spPr>
          <a:xfrm>
            <a:off x="5972816" y="1890000"/>
            <a:ext cx="4140000" cy="2520000"/>
          </a:xfrm>
        </p:spPr>
        <p:txBody>
          <a:bodyPr/>
          <a:lstStyle/>
          <a:p>
            <a:r>
              <a:rPr lang="en-US"/>
              <a:t>Click icon to add picture</a:t>
            </a:r>
            <a:endParaRPr lang="en-GB"/>
          </a:p>
        </p:txBody>
      </p:sp>
      <p:pic>
        <p:nvPicPr>
          <p:cNvPr id="14" name="asset-curve.png" descr="asset-curve.png"/>
          <p:cNvPicPr>
            <a:picLocks noChangeAspect="1"/>
          </p:cNvPicPr>
          <p:nvPr userDrawn="1"/>
        </p:nvPicPr>
        <p:blipFill>
          <a:blip r:embed="rId2"/>
          <a:stretch>
            <a:fillRect/>
          </a:stretch>
        </p:blipFill>
        <p:spPr>
          <a:xfrm rot="16200000">
            <a:off x="9642475" y="1743075"/>
            <a:ext cx="1047750" cy="1136650"/>
          </a:xfrm>
          <a:prstGeom prst="rect">
            <a:avLst/>
          </a:prstGeom>
          <a:ln w="12700">
            <a:miter lim="400000"/>
          </a:ln>
        </p:spPr>
      </p:pic>
    </p:spTree>
    <p:extLst>
      <p:ext uri="{BB962C8B-B14F-4D97-AF65-F5344CB8AC3E}">
        <p14:creationId xmlns:p14="http://schemas.microsoft.com/office/powerpoint/2010/main" val="1878418740"/>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Only with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0A7B-B9D3-40B4-8342-24BD71DB627D}"/>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F15B414E-4FF7-478C-96FF-DA3219FAABC6}"/>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5" name="Slide Number Placeholder 4">
            <a:extLst>
              <a:ext uri="{FF2B5EF4-FFF2-40B4-BE49-F238E27FC236}">
                <a16:creationId xmlns:a16="http://schemas.microsoft.com/office/drawing/2014/main" id="{16268E26-E91C-43B5-B5AB-E2A804CF0F8E}"/>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6" name="Text Placeholder 8">
            <a:extLst>
              <a:ext uri="{FF2B5EF4-FFF2-40B4-BE49-F238E27FC236}">
                <a16:creationId xmlns:a16="http://schemas.microsoft.com/office/drawing/2014/main" id="{4BDB8021-7FAA-4123-8D5B-1A918748830E}"/>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18974322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Conclusion Orang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7C1E941-D7C9-4C1F-A63C-1FD644541D3B}"/>
              </a:ext>
            </a:extLst>
          </p:cNvPr>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FF7300"/>
          </a:solidFill>
        </p:spPr>
        <p:txBody>
          <a:bodyPr wrap="square" lIns="0" tIns="0" rIns="0" bIns="0" rtlCol="0"/>
          <a:lstStyle/>
          <a:p>
            <a:endParaRPr lang="en-GB">
              <a:solidFill>
                <a:srgbClr val="FF66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E800A7B-B9D3-40B4-8342-24BD71DB627D}"/>
              </a:ext>
            </a:extLst>
          </p:cNvPr>
          <p:cNvSpPr>
            <a:spLocks noGrp="1"/>
          </p:cNvSpPr>
          <p:nvPr>
            <p:ph type="title"/>
          </p:nvPr>
        </p:nvSpPr>
        <p:spPr>
          <a:xfrm>
            <a:off x="5351728" y="3244334"/>
            <a:ext cx="1488549" cy="369332"/>
          </a:xfrm>
        </p:spPr>
        <p:txBody>
          <a:bodyPr vert="horz" lIns="91440" tIns="45720" rIns="91440" bIns="45720" rtlCol="0" anchor="ctr">
            <a:normAutofit/>
          </a:bodyPr>
          <a:lstStyle>
            <a:lvl1pPr>
              <a:defRPr lang="de-DE" sz="1800" dirty="0">
                <a:solidFill>
                  <a:schemeClr val="bg1"/>
                </a:solidFill>
                <a:latin typeface="+mn-lt"/>
                <a:ea typeface="+mn-ea"/>
                <a:cs typeface="+mn-cs"/>
              </a:defRPr>
            </a:lvl1pPr>
          </a:lstStyle>
          <a:p>
            <a:pPr lvl="0" algn="ctr" defTabSz="457200"/>
            <a:r>
              <a:rPr lang="en-US"/>
              <a:t>Click to edit Master title style</a:t>
            </a:r>
            <a:endParaRPr lang="en-GB"/>
          </a:p>
        </p:txBody>
      </p:sp>
      <p:grpSp>
        <p:nvGrpSpPr>
          <p:cNvPr id="7" name="Gruppierung 7">
            <a:extLst>
              <a:ext uri="{FF2B5EF4-FFF2-40B4-BE49-F238E27FC236}">
                <a16:creationId xmlns:a16="http://schemas.microsoft.com/office/drawing/2014/main" id="{377A348C-0B3E-4776-BF23-39AB7A684A4F}"/>
              </a:ext>
            </a:extLst>
          </p:cNvPr>
          <p:cNvGrpSpPr/>
          <p:nvPr userDrawn="1"/>
        </p:nvGrpSpPr>
        <p:grpSpPr>
          <a:xfrm>
            <a:off x="6804012" y="2392807"/>
            <a:ext cx="5382607" cy="2939441"/>
            <a:chOff x="6804012" y="2392807"/>
            <a:chExt cx="5382607" cy="2939441"/>
          </a:xfrm>
        </p:grpSpPr>
        <p:sp>
          <p:nvSpPr>
            <p:cNvPr id="8" name="object 4">
              <a:extLst>
                <a:ext uri="{FF2B5EF4-FFF2-40B4-BE49-F238E27FC236}">
                  <a16:creationId xmlns:a16="http://schemas.microsoft.com/office/drawing/2014/main" id="{61F9BEF3-7DDB-47FA-9560-1089119C2E66}"/>
                </a:ext>
              </a:extLst>
            </p:cNvPr>
            <p:cNvSpPr/>
            <p:nvPr/>
          </p:nvSpPr>
          <p:spPr>
            <a:xfrm>
              <a:off x="7855553" y="3183310"/>
              <a:ext cx="1292860" cy="1026794"/>
            </a:xfrm>
            <a:custGeom>
              <a:avLst/>
              <a:gdLst/>
              <a:ahLst/>
              <a:cxnLst/>
              <a:rect l="l" t="t" r="r" b="b"/>
              <a:pathLst>
                <a:path w="1292859" h="1026795">
                  <a:moveTo>
                    <a:pt x="1292567" y="0"/>
                  </a:moveTo>
                  <a:lnTo>
                    <a:pt x="540283" y="0"/>
                  </a:lnTo>
                  <a:lnTo>
                    <a:pt x="502795" y="7568"/>
                  </a:lnTo>
                  <a:lnTo>
                    <a:pt x="472179" y="28206"/>
                  </a:lnTo>
                  <a:lnTo>
                    <a:pt x="451536" y="58818"/>
                  </a:lnTo>
                  <a:lnTo>
                    <a:pt x="443966" y="96304"/>
                  </a:lnTo>
                  <a:lnTo>
                    <a:pt x="451536" y="133797"/>
                  </a:lnTo>
                  <a:lnTo>
                    <a:pt x="472179" y="164412"/>
                  </a:lnTo>
                  <a:lnTo>
                    <a:pt x="502795" y="185052"/>
                  </a:lnTo>
                  <a:lnTo>
                    <a:pt x="540283" y="192620"/>
                  </a:lnTo>
                  <a:lnTo>
                    <a:pt x="664756" y="192620"/>
                  </a:lnTo>
                  <a:lnTo>
                    <a:pt x="702242" y="200188"/>
                  </a:lnTo>
                  <a:lnTo>
                    <a:pt x="732853" y="220827"/>
                  </a:lnTo>
                  <a:lnTo>
                    <a:pt x="753492" y="251438"/>
                  </a:lnTo>
                  <a:lnTo>
                    <a:pt x="761060" y="288925"/>
                  </a:lnTo>
                  <a:lnTo>
                    <a:pt x="753492" y="326413"/>
                  </a:lnTo>
                  <a:lnTo>
                    <a:pt x="732853" y="357028"/>
                  </a:lnTo>
                  <a:lnTo>
                    <a:pt x="702242" y="377671"/>
                  </a:lnTo>
                  <a:lnTo>
                    <a:pt x="664756" y="385241"/>
                  </a:lnTo>
                  <a:lnTo>
                    <a:pt x="320560" y="385241"/>
                  </a:lnTo>
                  <a:lnTo>
                    <a:pt x="273191" y="388717"/>
                  </a:lnTo>
                  <a:lnTo>
                    <a:pt x="227979" y="398813"/>
                  </a:lnTo>
                  <a:lnTo>
                    <a:pt x="185421" y="415033"/>
                  </a:lnTo>
                  <a:lnTo>
                    <a:pt x="146013" y="436883"/>
                  </a:lnTo>
                  <a:lnTo>
                    <a:pt x="110250" y="463866"/>
                  </a:lnTo>
                  <a:lnTo>
                    <a:pt x="78629" y="495487"/>
                  </a:lnTo>
                  <a:lnTo>
                    <a:pt x="51645" y="531249"/>
                  </a:lnTo>
                  <a:lnTo>
                    <a:pt x="29794" y="570657"/>
                  </a:lnTo>
                  <a:lnTo>
                    <a:pt x="13572" y="613216"/>
                  </a:lnTo>
                  <a:lnTo>
                    <a:pt x="3475" y="658430"/>
                  </a:lnTo>
                  <a:lnTo>
                    <a:pt x="0" y="705802"/>
                  </a:lnTo>
                  <a:lnTo>
                    <a:pt x="3475" y="753171"/>
                  </a:lnTo>
                  <a:lnTo>
                    <a:pt x="13572" y="798383"/>
                  </a:lnTo>
                  <a:lnTo>
                    <a:pt x="29794" y="840941"/>
                  </a:lnTo>
                  <a:lnTo>
                    <a:pt x="51645" y="880349"/>
                  </a:lnTo>
                  <a:lnTo>
                    <a:pt x="78629" y="916112"/>
                  </a:lnTo>
                  <a:lnTo>
                    <a:pt x="110250" y="947734"/>
                  </a:lnTo>
                  <a:lnTo>
                    <a:pt x="146013" y="974718"/>
                  </a:lnTo>
                  <a:lnTo>
                    <a:pt x="185421" y="996569"/>
                  </a:lnTo>
                  <a:lnTo>
                    <a:pt x="227979" y="1012790"/>
                  </a:lnTo>
                  <a:lnTo>
                    <a:pt x="273191" y="1022887"/>
                  </a:lnTo>
                  <a:lnTo>
                    <a:pt x="320560" y="1026363"/>
                  </a:lnTo>
                  <a:lnTo>
                    <a:pt x="1002131" y="1026363"/>
                  </a:lnTo>
                </a:path>
              </a:pathLst>
            </a:custGeom>
            <a:ln w="12699">
              <a:solidFill>
                <a:srgbClr val="FFFFFF"/>
              </a:solidFill>
            </a:ln>
          </p:spPr>
          <p:txBody>
            <a:bodyPr wrap="square" lIns="0" tIns="0" rIns="0" bIns="0" rtlCol="0"/>
            <a:lstStyle/>
            <a:p>
              <a:endParaRPr lang="en-GB"/>
            </a:p>
          </p:txBody>
        </p:sp>
        <p:sp>
          <p:nvSpPr>
            <p:cNvPr id="9" name="object 5">
              <a:extLst>
                <a:ext uri="{FF2B5EF4-FFF2-40B4-BE49-F238E27FC236}">
                  <a16:creationId xmlns:a16="http://schemas.microsoft.com/office/drawing/2014/main" id="{3DCD93E9-983A-4566-A1FE-015B9FB9ADF2}"/>
                </a:ext>
              </a:extLst>
            </p:cNvPr>
            <p:cNvSpPr/>
            <p:nvPr/>
          </p:nvSpPr>
          <p:spPr>
            <a:xfrm>
              <a:off x="10455296" y="2876565"/>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0" name="object 6">
              <a:extLst>
                <a:ext uri="{FF2B5EF4-FFF2-40B4-BE49-F238E27FC236}">
                  <a16:creationId xmlns:a16="http://schemas.microsoft.com/office/drawing/2014/main" id="{6714E2CF-9EAC-49F4-A8BC-59FA96D7FAFE}"/>
                </a:ext>
              </a:extLst>
            </p:cNvPr>
            <p:cNvSpPr/>
            <p:nvPr/>
          </p:nvSpPr>
          <p:spPr>
            <a:xfrm>
              <a:off x="9895988" y="287656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1" name="object 7">
              <a:extLst>
                <a:ext uri="{FF2B5EF4-FFF2-40B4-BE49-F238E27FC236}">
                  <a16:creationId xmlns:a16="http://schemas.microsoft.com/office/drawing/2014/main" id="{ABD6FFCC-BA1F-4DAC-A654-BB8E675C381D}"/>
                </a:ext>
              </a:extLst>
            </p:cNvPr>
            <p:cNvSpPr/>
            <p:nvPr/>
          </p:nvSpPr>
          <p:spPr>
            <a:xfrm>
              <a:off x="10455296"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2" name="object 8">
              <a:extLst>
                <a:ext uri="{FF2B5EF4-FFF2-40B4-BE49-F238E27FC236}">
                  <a16:creationId xmlns:a16="http://schemas.microsoft.com/office/drawing/2014/main" id="{20AD5368-6E5D-4C92-8A8B-ED4BB49E0118}"/>
                </a:ext>
              </a:extLst>
            </p:cNvPr>
            <p:cNvSpPr/>
            <p:nvPr/>
          </p:nvSpPr>
          <p:spPr>
            <a:xfrm>
              <a:off x="9895988"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3" name="object 9">
              <a:extLst>
                <a:ext uri="{FF2B5EF4-FFF2-40B4-BE49-F238E27FC236}">
                  <a16:creationId xmlns:a16="http://schemas.microsoft.com/office/drawing/2014/main" id="{96B7E4E8-0EA9-4F92-BB00-048B4E4A0F51}"/>
                </a:ext>
              </a:extLst>
            </p:cNvPr>
            <p:cNvSpPr/>
            <p:nvPr/>
          </p:nvSpPr>
          <p:spPr>
            <a:xfrm>
              <a:off x="10082809" y="2497835"/>
              <a:ext cx="186055" cy="572135"/>
            </a:xfrm>
            <a:custGeom>
              <a:avLst/>
              <a:gdLst/>
              <a:ahLst/>
              <a:cxnLst/>
              <a:rect l="l" t="t" r="r" b="b"/>
              <a:pathLst>
                <a:path w="186054" h="572135">
                  <a:moveTo>
                    <a:pt x="0" y="478205"/>
                  </a:moveTo>
                  <a:lnTo>
                    <a:pt x="92837" y="572109"/>
                  </a:lnTo>
                  <a:lnTo>
                    <a:pt x="185661" y="478205"/>
                  </a:lnTo>
                  <a:lnTo>
                    <a:pt x="185661" y="0"/>
                  </a:lnTo>
                  <a:lnTo>
                    <a:pt x="0" y="0"/>
                  </a:lnTo>
                  <a:lnTo>
                    <a:pt x="0" y="478205"/>
                  </a:lnTo>
                  <a:close/>
                </a:path>
              </a:pathLst>
            </a:custGeom>
            <a:ln w="12700">
              <a:solidFill>
                <a:srgbClr val="FFFFFF"/>
              </a:solidFill>
            </a:ln>
          </p:spPr>
          <p:txBody>
            <a:bodyPr wrap="square" lIns="0" tIns="0" rIns="0" bIns="0" rtlCol="0"/>
            <a:lstStyle/>
            <a:p>
              <a:endParaRPr lang="en-GB"/>
            </a:p>
          </p:txBody>
        </p:sp>
        <p:sp>
          <p:nvSpPr>
            <p:cNvPr id="14" name="object 10">
              <a:extLst>
                <a:ext uri="{FF2B5EF4-FFF2-40B4-BE49-F238E27FC236}">
                  <a16:creationId xmlns:a16="http://schemas.microsoft.com/office/drawing/2014/main" id="{124C6DE6-AAA3-4640-8A13-DCA867C8D7EA}"/>
                </a:ext>
              </a:extLst>
            </p:cNvPr>
            <p:cNvSpPr/>
            <p:nvPr/>
          </p:nvSpPr>
          <p:spPr>
            <a:xfrm>
              <a:off x="9895988" y="273938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lang="en-GB"/>
            </a:p>
          </p:txBody>
        </p:sp>
        <p:sp>
          <p:nvSpPr>
            <p:cNvPr id="15" name="object 11">
              <a:extLst>
                <a:ext uri="{FF2B5EF4-FFF2-40B4-BE49-F238E27FC236}">
                  <a16:creationId xmlns:a16="http://schemas.microsoft.com/office/drawing/2014/main" id="{FB3D5807-8AA4-4287-95B7-653ADC9FBD07}"/>
                </a:ext>
              </a:extLst>
            </p:cNvPr>
            <p:cNvSpPr/>
            <p:nvPr/>
          </p:nvSpPr>
          <p:spPr>
            <a:xfrm>
              <a:off x="9895988" y="249784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lang="en-GB"/>
            </a:p>
          </p:txBody>
        </p:sp>
        <p:sp>
          <p:nvSpPr>
            <p:cNvPr id="16" name="object 12">
              <a:extLst>
                <a:ext uri="{FF2B5EF4-FFF2-40B4-BE49-F238E27FC236}">
                  <a16:creationId xmlns:a16="http://schemas.microsoft.com/office/drawing/2014/main" id="{FFE661B1-128F-465F-93F4-754E198CD667}"/>
                </a:ext>
              </a:extLst>
            </p:cNvPr>
            <p:cNvSpPr/>
            <p:nvPr/>
          </p:nvSpPr>
          <p:spPr>
            <a:xfrm>
              <a:off x="10175637" y="2976041"/>
              <a:ext cx="206375" cy="208915"/>
            </a:xfrm>
            <a:custGeom>
              <a:avLst/>
              <a:gdLst/>
              <a:ahLst/>
              <a:cxnLst/>
              <a:rect l="l" t="t" r="r" b="b"/>
              <a:pathLst>
                <a:path w="206375" h="208914">
                  <a:moveTo>
                    <a:pt x="92836" y="0"/>
                  </a:moveTo>
                  <a:lnTo>
                    <a:pt x="206311" y="208902"/>
                  </a:lnTo>
                  <a:lnTo>
                    <a:pt x="0" y="93903"/>
                  </a:lnTo>
                </a:path>
              </a:pathLst>
            </a:custGeom>
            <a:ln w="12700">
              <a:solidFill>
                <a:srgbClr val="FFFFFF"/>
              </a:solidFill>
            </a:ln>
          </p:spPr>
          <p:txBody>
            <a:bodyPr wrap="square" lIns="0" tIns="0" rIns="0" bIns="0" rtlCol="0"/>
            <a:lstStyle/>
            <a:p>
              <a:endParaRPr lang="en-GB"/>
            </a:p>
          </p:txBody>
        </p:sp>
        <p:sp>
          <p:nvSpPr>
            <p:cNvPr id="17" name="object 13">
              <a:extLst>
                <a:ext uri="{FF2B5EF4-FFF2-40B4-BE49-F238E27FC236}">
                  <a16:creationId xmlns:a16="http://schemas.microsoft.com/office/drawing/2014/main" id="{2C5CD591-BEE5-44EF-A54B-6960CCFBC259}"/>
                </a:ext>
              </a:extLst>
            </p:cNvPr>
            <p:cNvSpPr/>
            <p:nvPr/>
          </p:nvSpPr>
          <p:spPr>
            <a:xfrm>
              <a:off x="9969334" y="2976041"/>
              <a:ext cx="206375" cy="208915"/>
            </a:xfrm>
            <a:custGeom>
              <a:avLst/>
              <a:gdLst/>
              <a:ahLst/>
              <a:cxnLst/>
              <a:rect l="l" t="t" r="r" b="b"/>
              <a:pathLst>
                <a:path w="206375" h="208914">
                  <a:moveTo>
                    <a:pt x="113474" y="0"/>
                  </a:moveTo>
                  <a:lnTo>
                    <a:pt x="0" y="208902"/>
                  </a:lnTo>
                  <a:lnTo>
                    <a:pt x="206311" y="93903"/>
                  </a:lnTo>
                </a:path>
              </a:pathLst>
            </a:custGeom>
            <a:ln w="12700">
              <a:solidFill>
                <a:srgbClr val="FFFFFF"/>
              </a:solidFill>
            </a:ln>
          </p:spPr>
          <p:txBody>
            <a:bodyPr wrap="square" lIns="0" tIns="0" rIns="0" bIns="0" rtlCol="0"/>
            <a:lstStyle/>
            <a:p>
              <a:endParaRPr lang="en-GB"/>
            </a:p>
          </p:txBody>
        </p:sp>
        <p:sp>
          <p:nvSpPr>
            <p:cNvPr id="18" name="object 14">
              <a:extLst>
                <a:ext uri="{FF2B5EF4-FFF2-40B4-BE49-F238E27FC236}">
                  <a16:creationId xmlns:a16="http://schemas.microsoft.com/office/drawing/2014/main" id="{132153A1-375F-49B2-8F40-AD618E142DE7}"/>
                </a:ext>
              </a:extLst>
            </p:cNvPr>
            <p:cNvSpPr/>
            <p:nvPr/>
          </p:nvSpPr>
          <p:spPr>
            <a:xfrm>
              <a:off x="9368576"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19" name="object 15">
              <a:extLst>
                <a:ext uri="{FF2B5EF4-FFF2-40B4-BE49-F238E27FC236}">
                  <a16:creationId xmlns:a16="http://schemas.microsoft.com/office/drawing/2014/main" id="{5FF7E150-C99B-4F15-87A0-416A4E9118BA}"/>
                </a:ext>
              </a:extLst>
            </p:cNvPr>
            <p:cNvSpPr/>
            <p:nvPr/>
          </p:nvSpPr>
          <p:spPr>
            <a:xfrm>
              <a:off x="9436233"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0" name="object 16">
              <a:extLst>
                <a:ext uri="{FF2B5EF4-FFF2-40B4-BE49-F238E27FC236}">
                  <a16:creationId xmlns:a16="http://schemas.microsoft.com/office/drawing/2014/main" id="{725AA0E3-C214-44FB-8A81-F294108C244D}"/>
                </a:ext>
              </a:extLst>
            </p:cNvPr>
            <p:cNvSpPr/>
            <p:nvPr/>
          </p:nvSpPr>
          <p:spPr>
            <a:xfrm>
              <a:off x="9300591"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lang="en-GB"/>
            </a:p>
          </p:txBody>
        </p:sp>
        <p:sp>
          <p:nvSpPr>
            <p:cNvPr id="21" name="object 17">
              <a:extLst>
                <a:ext uri="{FF2B5EF4-FFF2-40B4-BE49-F238E27FC236}">
                  <a16:creationId xmlns:a16="http://schemas.microsoft.com/office/drawing/2014/main" id="{9B0A557B-E305-446B-9CB3-59ACE92D75A0}"/>
                </a:ext>
              </a:extLst>
            </p:cNvPr>
            <p:cNvSpPr/>
            <p:nvPr/>
          </p:nvSpPr>
          <p:spPr>
            <a:xfrm>
              <a:off x="9296933"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lang="en-GB"/>
            </a:p>
          </p:txBody>
        </p:sp>
        <p:sp>
          <p:nvSpPr>
            <p:cNvPr id="22" name="object 18">
              <a:extLst>
                <a:ext uri="{FF2B5EF4-FFF2-40B4-BE49-F238E27FC236}">
                  <a16:creationId xmlns:a16="http://schemas.microsoft.com/office/drawing/2014/main" id="{F5F941D0-7CFA-4FEF-8C91-0F79C87309A6}"/>
                </a:ext>
              </a:extLst>
            </p:cNvPr>
            <p:cNvSpPr/>
            <p:nvPr/>
          </p:nvSpPr>
          <p:spPr>
            <a:xfrm>
              <a:off x="8750870" y="4142517"/>
              <a:ext cx="635000" cy="67945"/>
            </a:xfrm>
            <a:custGeom>
              <a:avLst/>
              <a:gdLst/>
              <a:ahLst/>
              <a:cxnLst/>
              <a:rect l="l" t="t" r="r" b="b"/>
              <a:pathLst>
                <a:path w="635000" h="67945">
                  <a:moveTo>
                    <a:pt x="635000" y="0"/>
                  </a:moveTo>
                  <a:lnTo>
                    <a:pt x="625983" y="67665"/>
                  </a:lnTo>
                  <a:lnTo>
                    <a:pt x="0" y="67195"/>
                  </a:lnTo>
                </a:path>
              </a:pathLst>
            </a:custGeom>
            <a:ln w="12700">
              <a:solidFill>
                <a:srgbClr val="FFFFFF"/>
              </a:solidFill>
            </a:ln>
          </p:spPr>
          <p:txBody>
            <a:bodyPr wrap="square" lIns="0" tIns="0" rIns="0" bIns="0" rtlCol="0"/>
            <a:lstStyle/>
            <a:p>
              <a:endParaRPr lang="en-GB"/>
            </a:p>
          </p:txBody>
        </p:sp>
        <p:sp>
          <p:nvSpPr>
            <p:cNvPr id="23" name="object 19">
              <a:extLst>
                <a:ext uri="{FF2B5EF4-FFF2-40B4-BE49-F238E27FC236}">
                  <a16:creationId xmlns:a16="http://schemas.microsoft.com/office/drawing/2014/main" id="{CFDBC934-1A63-4619-858E-34228C283615}"/>
                </a:ext>
              </a:extLst>
            </p:cNvPr>
            <p:cNvSpPr/>
            <p:nvPr/>
          </p:nvSpPr>
          <p:spPr>
            <a:xfrm>
              <a:off x="9418938" y="4142517"/>
              <a:ext cx="264795" cy="67945"/>
            </a:xfrm>
            <a:custGeom>
              <a:avLst/>
              <a:gdLst/>
              <a:ahLst/>
              <a:cxnLst/>
              <a:rect l="l" t="t" r="r" b="b"/>
              <a:pathLst>
                <a:path w="264795" h="67945">
                  <a:moveTo>
                    <a:pt x="0" y="0"/>
                  </a:moveTo>
                  <a:lnTo>
                    <a:pt x="9017" y="67665"/>
                  </a:lnTo>
                  <a:lnTo>
                    <a:pt x="255549" y="67665"/>
                  </a:lnTo>
                  <a:lnTo>
                    <a:pt x="264566" y="0"/>
                  </a:lnTo>
                </a:path>
              </a:pathLst>
            </a:custGeom>
            <a:ln w="12700">
              <a:solidFill>
                <a:srgbClr val="FFFFFF"/>
              </a:solidFill>
            </a:ln>
          </p:spPr>
          <p:txBody>
            <a:bodyPr wrap="square" lIns="0" tIns="0" rIns="0" bIns="0" rtlCol="0"/>
            <a:lstStyle/>
            <a:p>
              <a:endParaRPr lang="en-GB"/>
            </a:p>
          </p:txBody>
        </p:sp>
        <p:sp>
          <p:nvSpPr>
            <p:cNvPr id="24" name="object 20">
              <a:extLst>
                <a:ext uri="{FF2B5EF4-FFF2-40B4-BE49-F238E27FC236}">
                  <a16:creationId xmlns:a16="http://schemas.microsoft.com/office/drawing/2014/main" id="{C941AF7C-64CF-44E2-ABE5-BA885D35EFFA}"/>
                </a:ext>
              </a:extLst>
            </p:cNvPr>
            <p:cNvSpPr/>
            <p:nvPr/>
          </p:nvSpPr>
          <p:spPr>
            <a:xfrm>
              <a:off x="9981885"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5" name="object 21">
              <a:extLst>
                <a:ext uri="{FF2B5EF4-FFF2-40B4-BE49-F238E27FC236}">
                  <a16:creationId xmlns:a16="http://schemas.microsoft.com/office/drawing/2014/main" id="{497B6DC1-0FEB-45D7-A8A9-CA058ABE3E32}"/>
                </a:ext>
              </a:extLst>
            </p:cNvPr>
            <p:cNvSpPr/>
            <p:nvPr/>
          </p:nvSpPr>
          <p:spPr>
            <a:xfrm>
              <a:off x="10049540"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6" name="object 22">
              <a:extLst>
                <a:ext uri="{FF2B5EF4-FFF2-40B4-BE49-F238E27FC236}">
                  <a16:creationId xmlns:a16="http://schemas.microsoft.com/office/drawing/2014/main" id="{20A1BE81-F80B-4D00-A171-79AD011CECAE}"/>
                </a:ext>
              </a:extLst>
            </p:cNvPr>
            <p:cNvSpPr/>
            <p:nvPr/>
          </p:nvSpPr>
          <p:spPr>
            <a:xfrm>
              <a:off x="9913899"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lang="en-GB"/>
            </a:p>
          </p:txBody>
        </p:sp>
        <p:sp>
          <p:nvSpPr>
            <p:cNvPr id="27" name="object 23">
              <a:extLst>
                <a:ext uri="{FF2B5EF4-FFF2-40B4-BE49-F238E27FC236}">
                  <a16:creationId xmlns:a16="http://schemas.microsoft.com/office/drawing/2014/main" id="{5D18CE4E-0A71-4C31-ABA1-B5E790E9A73C}"/>
                </a:ext>
              </a:extLst>
            </p:cNvPr>
            <p:cNvSpPr/>
            <p:nvPr/>
          </p:nvSpPr>
          <p:spPr>
            <a:xfrm>
              <a:off x="9910239"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lang="en-GB"/>
            </a:p>
          </p:txBody>
        </p:sp>
        <p:sp>
          <p:nvSpPr>
            <p:cNvPr id="28" name="object 24">
              <a:extLst>
                <a:ext uri="{FF2B5EF4-FFF2-40B4-BE49-F238E27FC236}">
                  <a16:creationId xmlns:a16="http://schemas.microsoft.com/office/drawing/2014/main" id="{9A15E237-1084-44FC-9D92-402A61ECE696}"/>
                </a:ext>
              </a:extLst>
            </p:cNvPr>
            <p:cNvSpPr/>
            <p:nvPr/>
          </p:nvSpPr>
          <p:spPr>
            <a:xfrm>
              <a:off x="9657154"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lang="en-GB"/>
            </a:p>
          </p:txBody>
        </p:sp>
        <p:sp>
          <p:nvSpPr>
            <p:cNvPr id="29" name="object 25">
              <a:extLst>
                <a:ext uri="{FF2B5EF4-FFF2-40B4-BE49-F238E27FC236}">
                  <a16:creationId xmlns:a16="http://schemas.microsoft.com/office/drawing/2014/main" id="{B35BA5F0-8D4E-4FC2-86FB-622D2209D8AB}"/>
                </a:ext>
              </a:extLst>
            </p:cNvPr>
            <p:cNvSpPr/>
            <p:nvPr/>
          </p:nvSpPr>
          <p:spPr>
            <a:xfrm>
              <a:off x="9742923"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lang="en-GB"/>
            </a:p>
          </p:txBody>
        </p:sp>
        <p:sp>
          <p:nvSpPr>
            <p:cNvPr id="30" name="object 26">
              <a:extLst>
                <a:ext uri="{FF2B5EF4-FFF2-40B4-BE49-F238E27FC236}">
                  <a16:creationId xmlns:a16="http://schemas.microsoft.com/office/drawing/2014/main" id="{974F5797-C292-464C-A429-F5B7E0BE608D}"/>
                </a:ext>
              </a:extLst>
            </p:cNvPr>
            <p:cNvSpPr/>
            <p:nvPr/>
          </p:nvSpPr>
          <p:spPr>
            <a:xfrm>
              <a:off x="9570963" y="3993163"/>
              <a:ext cx="258445" cy="0"/>
            </a:xfrm>
            <a:custGeom>
              <a:avLst/>
              <a:gdLst/>
              <a:ahLst/>
              <a:cxnLst/>
              <a:rect l="l" t="t" r="r" b="b"/>
              <a:pathLst>
                <a:path w="258445">
                  <a:moveTo>
                    <a:pt x="258152" y="0"/>
                  </a:moveTo>
                  <a:lnTo>
                    <a:pt x="0" y="0"/>
                  </a:lnTo>
                </a:path>
              </a:pathLst>
            </a:custGeom>
            <a:ln w="12700">
              <a:solidFill>
                <a:srgbClr val="FFFFFF"/>
              </a:solidFill>
            </a:ln>
          </p:spPr>
          <p:txBody>
            <a:bodyPr wrap="square" lIns="0" tIns="0" rIns="0" bIns="0" rtlCol="0"/>
            <a:lstStyle/>
            <a:p>
              <a:endParaRPr lang="en-GB"/>
            </a:p>
          </p:txBody>
        </p:sp>
        <p:sp>
          <p:nvSpPr>
            <p:cNvPr id="31" name="object 27">
              <a:extLst>
                <a:ext uri="{FF2B5EF4-FFF2-40B4-BE49-F238E27FC236}">
                  <a16:creationId xmlns:a16="http://schemas.microsoft.com/office/drawing/2014/main" id="{DC70662A-E9F2-45DF-B868-DDD34A5F5193}"/>
                </a:ext>
              </a:extLst>
            </p:cNvPr>
            <p:cNvSpPr/>
            <p:nvPr/>
          </p:nvSpPr>
          <p:spPr>
            <a:xfrm>
              <a:off x="9566329" y="4078931"/>
              <a:ext cx="267970" cy="0"/>
            </a:xfrm>
            <a:custGeom>
              <a:avLst/>
              <a:gdLst/>
              <a:ahLst/>
              <a:cxnLst/>
              <a:rect l="l" t="t" r="r" b="b"/>
              <a:pathLst>
                <a:path w="267970">
                  <a:moveTo>
                    <a:pt x="267423" y="0"/>
                  </a:moveTo>
                  <a:lnTo>
                    <a:pt x="0" y="0"/>
                  </a:lnTo>
                </a:path>
              </a:pathLst>
            </a:custGeom>
            <a:ln w="12700">
              <a:solidFill>
                <a:srgbClr val="FFFFFF"/>
              </a:solidFill>
            </a:ln>
          </p:spPr>
          <p:txBody>
            <a:bodyPr wrap="square" lIns="0" tIns="0" rIns="0" bIns="0" rtlCol="0"/>
            <a:lstStyle/>
            <a:p>
              <a:endParaRPr lang="en-GB"/>
            </a:p>
          </p:txBody>
        </p:sp>
        <p:sp>
          <p:nvSpPr>
            <p:cNvPr id="32" name="object 28">
              <a:extLst>
                <a:ext uri="{FF2B5EF4-FFF2-40B4-BE49-F238E27FC236}">
                  <a16:creationId xmlns:a16="http://schemas.microsoft.com/office/drawing/2014/main" id="{D1C680E3-E36C-4AAD-A320-011F8B65F13B}"/>
                </a:ext>
              </a:extLst>
            </p:cNvPr>
            <p:cNvSpPr/>
            <p:nvPr/>
          </p:nvSpPr>
          <p:spPr>
            <a:xfrm>
              <a:off x="9716572" y="4142517"/>
              <a:ext cx="283210" cy="67945"/>
            </a:xfrm>
            <a:custGeom>
              <a:avLst/>
              <a:gdLst/>
              <a:ahLst/>
              <a:cxnLst/>
              <a:rect l="l" t="t" r="r" b="b"/>
              <a:pathLst>
                <a:path w="283209" h="67945">
                  <a:moveTo>
                    <a:pt x="0" y="0"/>
                  </a:moveTo>
                  <a:lnTo>
                    <a:pt x="9017" y="67665"/>
                  </a:lnTo>
                  <a:lnTo>
                    <a:pt x="273583" y="67665"/>
                  </a:lnTo>
                  <a:lnTo>
                    <a:pt x="282600" y="0"/>
                  </a:lnTo>
                </a:path>
              </a:pathLst>
            </a:custGeom>
            <a:ln w="12699">
              <a:solidFill>
                <a:srgbClr val="FFFFFF"/>
              </a:solidFill>
            </a:ln>
          </p:spPr>
          <p:txBody>
            <a:bodyPr wrap="square" lIns="0" tIns="0" rIns="0" bIns="0" rtlCol="0"/>
            <a:lstStyle/>
            <a:p>
              <a:endParaRPr lang="en-GB"/>
            </a:p>
          </p:txBody>
        </p:sp>
        <p:sp>
          <p:nvSpPr>
            <p:cNvPr id="33" name="object 29">
              <a:extLst>
                <a:ext uri="{FF2B5EF4-FFF2-40B4-BE49-F238E27FC236}">
                  <a16:creationId xmlns:a16="http://schemas.microsoft.com/office/drawing/2014/main" id="{CC15A819-BBB7-4241-9661-15E6794D9C1C}"/>
                </a:ext>
              </a:extLst>
            </p:cNvPr>
            <p:cNvSpPr/>
            <p:nvPr/>
          </p:nvSpPr>
          <p:spPr>
            <a:xfrm>
              <a:off x="10032245" y="4142517"/>
              <a:ext cx="1027430" cy="67945"/>
            </a:xfrm>
            <a:custGeom>
              <a:avLst/>
              <a:gdLst/>
              <a:ahLst/>
              <a:cxnLst/>
              <a:rect l="l" t="t" r="r" b="b"/>
              <a:pathLst>
                <a:path w="1027429" h="67945">
                  <a:moveTo>
                    <a:pt x="0" y="0"/>
                  </a:moveTo>
                  <a:lnTo>
                    <a:pt x="9017" y="67576"/>
                  </a:lnTo>
                  <a:lnTo>
                    <a:pt x="1027404" y="67589"/>
                  </a:lnTo>
                </a:path>
              </a:pathLst>
            </a:custGeom>
            <a:ln w="12700">
              <a:solidFill>
                <a:srgbClr val="FFFFFF"/>
              </a:solidFill>
            </a:ln>
          </p:spPr>
          <p:txBody>
            <a:bodyPr wrap="square" lIns="0" tIns="0" rIns="0" bIns="0" rtlCol="0"/>
            <a:lstStyle/>
            <a:p>
              <a:endParaRPr lang="en-GB"/>
            </a:p>
          </p:txBody>
        </p:sp>
        <p:sp>
          <p:nvSpPr>
            <p:cNvPr id="34" name="object 30">
              <a:extLst>
                <a:ext uri="{FF2B5EF4-FFF2-40B4-BE49-F238E27FC236}">
                  <a16:creationId xmlns:a16="http://schemas.microsoft.com/office/drawing/2014/main" id="{137D904C-49AF-4B5E-A29F-A1C0A6CE5BF9}"/>
                </a:ext>
              </a:extLst>
            </p:cNvPr>
            <p:cNvSpPr/>
            <p:nvPr/>
          </p:nvSpPr>
          <p:spPr>
            <a:xfrm>
              <a:off x="9901569" y="3968197"/>
              <a:ext cx="228295" cy="18067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35" name="object 31">
              <a:extLst>
                <a:ext uri="{FF2B5EF4-FFF2-40B4-BE49-F238E27FC236}">
                  <a16:creationId xmlns:a16="http://schemas.microsoft.com/office/drawing/2014/main" id="{FDE73B07-6373-4C1C-BC30-F5FFCB46FBF3}"/>
                </a:ext>
              </a:extLst>
            </p:cNvPr>
            <p:cNvSpPr/>
            <p:nvPr/>
          </p:nvSpPr>
          <p:spPr>
            <a:xfrm>
              <a:off x="9563941" y="3929576"/>
              <a:ext cx="272415" cy="213360"/>
            </a:xfrm>
            <a:custGeom>
              <a:avLst/>
              <a:gdLst/>
              <a:ahLst/>
              <a:cxnLst/>
              <a:rect l="l" t="t" r="r" b="b"/>
              <a:pathLst>
                <a:path w="272415" h="213360">
                  <a:moveTo>
                    <a:pt x="253987" y="212940"/>
                  </a:moveTo>
                  <a:lnTo>
                    <a:pt x="18211" y="212940"/>
                  </a:lnTo>
                  <a:lnTo>
                    <a:pt x="10872" y="211406"/>
                  </a:lnTo>
                  <a:lnTo>
                    <a:pt x="4972" y="207248"/>
                  </a:lnTo>
                  <a:lnTo>
                    <a:pt x="1138" y="201132"/>
                  </a:lnTo>
                  <a:lnTo>
                    <a:pt x="0" y="193725"/>
                  </a:lnTo>
                  <a:lnTo>
                    <a:pt x="9474" y="17259"/>
                  </a:lnTo>
                  <a:lnTo>
                    <a:pt x="9994" y="7581"/>
                  </a:lnTo>
                  <a:lnTo>
                    <a:pt x="17995" y="0"/>
                  </a:lnTo>
                  <a:lnTo>
                    <a:pt x="27686" y="0"/>
                  </a:lnTo>
                  <a:lnTo>
                    <a:pt x="244513" y="0"/>
                  </a:lnTo>
                  <a:lnTo>
                    <a:pt x="254203" y="0"/>
                  </a:lnTo>
                  <a:lnTo>
                    <a:pt x="262204" y="7581"/>
                  </a:lnTo>
                  <a:lnTo>
                    <a:pt x="262712" y="17259"/>
                  </a:lnTo>
                  <a:lnTo>
                    <a:pt x="272199" y="193725"/>
                  </a:lnTo>
                  <a:lnTo>
                    <a:pt x="271059" y="201132"/>
                  </a:lnTo>
                  <a:lnTo>
                    <a:pt x="267222" y="207248"/>
                  </a:lnTo>
                  <a:lnTo>
                    <a:pt x="261320" y="211406"/>
                  </a:lnTo>
                  <a:lnTo>
                    <a:pt x="253987" y="212940"/>
                  </a:lnTo>
                  <a:close/>
                </a:path>
              </a:pathLst>
            </a:custGeom>
            <a:ln w="12700">
              <a:solidFill>
                <a:srgbClr val="FFFFFF"/>
              </a:solidFill>
            </a:ln>
          </p:spPr>
          <p:txBody>
            <a:bodyPr wrap="square" lIns="0" tIns="0" rIns="0" bIns="0" rtlCol="0"/>
            <a:lstStyle/>
            <a:p>
              <a:endParaRPr lang="en-GB"/>
            </a:p>
          </p:txBody>
        </p:sp>
        <p:sp>
          <p:nvSpPr>
            <p:cNvPr id="36" name="object 32">
              <a:extLst>
                <a:ext uri="{FF2B5EF4-FFF2-40B4-BE49-F238E27FC236}">
                  <a16:creationId xmlns:a16="http://schemas.microsoft.com/office/drawing/2014/main" id="{E41D6883-6CB0-467B-B216-A441BADEB5C3}"/>
                </a:ext>
              </a:extLst>
            </p:cNvPr>
            <p:cNvSpPr/>
            <p:nvPr/>
          </p:nvSpPr>
          <p:spPr>
            <a:xfrm>
              <a:off x="9288260" y="3968197"/>
              <a:ext cx="228295" cy="18067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37" name="object 33">
              <a:extLst>
                <a:ext uri="{FF2B5EF4-FFF2-40B4-BE49-F238E27FC236}">
                  <a16:creationId xmlns:a16="http://schemas.microsoft.com/office/drawing/2014/main" id="{45C4D9AB-1C14-4F81-A166-9C4B49E15D4C}"/>
                </a:ext>
              </a:extLst>
            </p:cNvPr>
            <p:cNvSpPr/>
            <p:nvPr/>
          </p:nvSpPr>
          <p:spPr>
            <a:xfrm>
              <a:off x="9387410" y="3184947"/>
              <a:ext cx="582295" cy="0"/>
            </a:xfrm>
            <a:custGeom>
              <a:avLst/>
              <a:gdLst/>
              <a:ahLst/>
              <a:cxnLst/>
              <a:rect l="l" t="t" r="r" b="b"/>
              <a:pathLst>
                <a:path w="582295">
                  <a:moveTo>
                    <a:pt x="581926" y="0"/>
                  </a:moveTo>
                  <a:lnTo>
                    <a:pt x="0" y="0"/>
                  </a:lnTo>
                </a:path>
              </a:pathLst>
            </a:custGeom>
            <a:ln w="12700">
              <a:solidFill>
                <a:srgbClr val="FFFFFF"/>
              </a:solidFill>
            </a:ln>
          </p:spPr>
          <p:txBody>
            <a:bodyPr wrap="square" lIns="0" tIns="0" rIns="0" bIns="0" rtlCol="0"/>
            <a:lstStyle/>
            <a:p>
              <a:endParaRPr lang="en-GB"/>
            </a:p>
          </p:txBody>
        </p:sp>
        <p:sp>
          <p:nvSpPr>
            <p:cNvPr id="38" name="object 34">
              <a:extLst>
                <a:ext uri="{FF2B5EF4-FFF2-40B4-BE49-F238E27FC236}">
                  <a16:creationId xmlns:a16="http://schemas.microsoft.com/office/drawing/2014/main" id="{85A24B30-3B87-4696-A081-48F99B051FE2}"/>
                </a:ext>
              </a:extLst>
            </p:cNvPr>
            <p:cNvSpPr/>
            <p:nvPr/>
          </p:nvSpPr>
          <p:spPr>
            <a:xfrm>
              <a:off x="10381949" y="3184947"/>
              <a:ext cx="1804670" cy="0"/>
            </a:xfrm>
            <a:custGeom>
              <a:avLst/>
              <a:gdLst/>
              <a:ahLst/>
              <a:cxnLst/>
              <a:rect l="l" t="t" r="r" b="b"/>
              <a:pathLst>
                <a:path w="1804670">
                  <a:moveTo>
                    <a:pt x="0" y="0"/>
                  </a:moveTo>
                  <a:lnTo>
                    <a:pt x="1804056" y="0"/>
                  </a:lnTo>
                </a:path>
              </a:pathLst>
            </a:custGeom>
            <a:ln w="12700">
              <a:solidFill>
                <a:srgbClr val="FFFFFF"/>
              </a:solidFill>
            </a:ln>
          </p:spPr>
          <p:txBody>
            <a:bodyPr wrap="square" lIns="0" tIns="0" rIns="0" bIns="0" rtlCol="0"/>
            <a:lstStyle/>
            <a:p>
              <a:endParaRPr lang="en-GB"/>
            </a:p>
          </p:txBody>
        </p:sp>
        <p:sp>
          <p:nvSpPr>
            <p:cNvPr id="39" name="object 35">
              <a:extLst>
                <a:ext uri="{FF2B5EF4-FFF2-40B4-BE49-F238E27FC236}">
                  <a16:creationId xmlns:a16="http://schemas.microsoft.com/office/drawing/2014/main" id="{055DA30B-8623-4F6C-8514-3DE77A65FC53}"/>
                </a:ext>
              </a:extLst>
            </p:cNvPr>
            <p:cNvSpPr/>
            <p:nvPr/>
          </p:nvSpPr>
          <p:spPr>
            <a:xfrm>
              <a:off x="8954610" y="2747487"/>
              <a:ext cx="623570" cy="74295"/>
            </a:xfrm>
            <a:custGeom>
              <a:avLst/>
              <a:gdLst/>
              <a:ahLst/>
              <a:cxnLst/>
              <a:rect l="l" t="t" r="r" b="b"/>
              <a:pathLst>
                <a:path w="623570" h="74294">
                  <a:moveTo>
                    <a:pt x="365556" y="0"/>
                  </a:moveTo>
                  <a:lnTo>
                    <a:pt x="256997" y="0"/>
                  </a:lnTo>
                  <a:lnTo>
                    <a:pt x="0" y="74091"/>
                  </a:lnTo>
                  <a:lnTo>
                    <a:pt x="245465" y="74091"/>
                  </a:lnTo>
                  <a:lnTo>
                    <a:pt x="623011" y="74091"/>
                  </a:lnTo>
                  <a:lnTo>
                    <a:pt x="365556" y="0"/>
                  </a:lnTo>
                  <a:close/>
                </a:path>
              </a:pathLst>
            </a:custGeom>
            <a:ln w="12700">
              <a:solidFill>
                <a:srgbClr val="FFFFFF"/>
              </a:solidFill>
            </a:ln>
          </p:spPr>
          <p:txBody>
            <a:bodyPr wrap="square" lIns="0" tIns="0" rIns="0" bIns="0" rtlCol="0"/>
            <a:lstStyle/>
            <a:p>
              <a:endParaRPr lang="en-GB"/>
            </a:p>
          </p:txBody>
        </p:sp>
        <p:sp>
          <p:nvSpPr>
            <p:cNvPr id="40" name="object 36">
              <a:extLst>
                <a:ext uri="{FF2B5EF4-FFF2-40B4-BE49-F238E27FC236}">
                  <a16:creationId xmlns:a16="http://schemas.microsoft.com/office/drawing/2014/main" id="{DA000B61-0F2D-4FAF-B879-F0ADD0477806}"/>
                </a:ext>
              </a:extLst>
            </p:cNvPr>
            <p:cNvSpPr/>
            <p:nvPr/>
          </p:nvSpPr>
          <p:spPr>
            <a:xfrm>
              <a:off x="9091414" y="2567998"/>
              <a:ext cx="349885" cy="69850"/>
            </a:xfrm>
            <a:custGeom>
              <a:avLst/>
              <a:gdLst/>
              <a:ahLst/>
              <a:cxnLst/>
              <a:rect l="l" t="t" r="r" b="b"/>
              <a:pathLst>
                <a:path w="349884" h="69850">
                  <a:moveTo>
                    <a:pt x="201307" y="0"/>
                  </a:moveTo>
                  <a:lnTo>
                    <a:pt x="147510" y="0"/>
                  </a:lnTo>
                  <a:lnTo>
                    <a:pt x="0" y="69659"/>
                  </a:lnTo>
                  <a:lnTo>
                    <a:pt x="349326" y="69659"/>
                  </a:lnTo>
                  <a:lnTo>
                    <a:pt x="201307" y="0"/>
                  </a:lnTo>
                  <a:close/>
                </a:path>
              </a:pathLst>
            </a:custGeom>
            <a:ln w="12700">
              <a:solidFill>
                <a:srgbClr val="FFFFFF"/>
              </a:solidFill>
            </a:ln>
          </p:spPr>
          <p:txBody>
            <a:bodyPr wrap="square" lIns="0" tIns="0" rIns="0" bIns="0" rtlCol="0"/>
            <a:lstStyle/>
            <a:p>
              <a:endParaRPr lang="en-GB"/>
            </a:p>
          </p:txBody>
        </p:sp>
        <p:sp>
          <p:nvSpPr>
            <p:cNvPr id="41" name="object 37">
              <a:extLst>
                <a:ext uri="{FF2B5EF4-FFF2-40B4-BE49-F238E27FC236}">
                  <a16:creationId xmlns:a16="http://schemas.microsoft.com/office/drawing/2014/main" id="{FA235CB8-6DF5-4D50-8CD5-D00645D9A568}"/>
                </a:ext>
              </a:extLst>
            </p:cNvPr>
            <p:cNvSpPr/>
            <p:nvPr/>
          </p:nvSpPr>
          <p:spPr>
            <a:xfrm>
              <a:off x="9156090" y="2392807"/>
              <a:ext cx="220345" cy="791845"/>
            </a:xfrm>
            <a:custGeom>
              <a:avLst/>
              <a:gdLst/>
              <a:ahLst/>
              <a:cxnLst/>
              <a:rect l="l" t="t" r="r" b="b"/>
              <a:pathLst>
                <a:path w="220345" h="791844">
                  <a:moveTo>
                    <a:pt x="50380" y="427723"/>
                  </a:moveTo>
                  <a:lnTo>
                    <a:pt x="220065" y="791464"/>
                  </a:lnTo>
                  <a:lnTo>
                    <a:pt x="109639" y="0"/>
                  </a:lnTo>
                  <a:lnTo>
                    <a:pt x="0" y="791464"/>
                  </a:lnTo>
                  <a:lnTo>
                    <a:pt x="169468" y="428777"/>
                  </a:lnTo>
                </a:path>
              </a:pathLst>
            </a:custGeom>
            <a:ln w="12699">
              <a:solidFill>
                <a:srgbClr val="FFFFFF"/>
              </a:solidFill>
            </a:ln>
          </p:spPr>
          <p:txBody>
            <a:bodyPr wrap="square" lIns="0" tIns="0" rIns="0" bIns="0" rtlCol="0"/>
            <a:lstStyle/>
            <a:p>
              <a:endParaRPr lang="en-GB"/>
            </a:p>
          </p:txBody>
        </p:sp>
        <p:sp>
          <p:nvSpPr>
            <p:cNvPr id="42" name="object 38">
              <a:extLst>
                <a:ext uri="{FF2B5EF4-FFF2-40B4-BE49-F238E27FC236}">
                  <a16:creationId xmlns:a16="http://schemas.microsoft.com/office/drawing/2014/main" id="{7301351E-1271-4018-912F-3C2B463D2C56}"/>
                </a:ext>
              </a:extLst>
            </p:cNvPr>
            <p:cNvSpPr/>
            <p:nvPr/>
          </p:nvSpPr>
          <p:spPr>
            <a:xfrm>
              <a:off x="10625856" y="4209251"/>
              <a:ext cx="1013460" cy="977900"/>
            </a:xfrm>
            <a:custGeom>
              <a:avLst/>
              <a:gdLst/>
              <a:ahLst/>
              <a:cxnLst/>
              <a:rect l="l" t="t" r="r" b="b"/>
              <a:pathLst>
                <a:path w="1013459" h="977900">
                  <a:moveTo>
                    <a:pt x="0" y="977328"/>
                  </a:moveTo>
                  <a:lnTo>
                    <a:pt x="524687" y="977328"/>
                  </a:lnTo>
                  <a:lnTo>
                    <a:pt x="571748" y="975091"/>
                  </a:lnTo>
                  <a:lnTo>
                    <a:pt x="617543" y="968517"/>
                  </a:lnTo>
                  <a:lnTo>
                    <a:pt x="661867" y="957810"/>
                  </a:lnTo>
                  <a:lnTo>
                    <a:pt x="704517" y="943175"/>
                  </a:lnTo>
                  <a:lnTo>
                    <a:pt x="745287" y="924817"/>
                  </a:lnTo>
                  <a:lnTo>
                    <a:pt x="783972" y="902941"/>
                  </a:lnTo>
                  <a:lnTo>
                    <a:pt x="820367" y="877751"/>
                  </a:lnTo>
                  <a:lnTo>
                    <a:pt x="854268" y="849453"/>
                  </a:lnTo>
                  <a:lnTo>
                    <a:pt x="885470" y="818251"/>
                  </a:lnTo>
                  <a:lnTo>
                    <a:pt x="913768" y="784350"/>
                  </a:lnTo>
                  <a:lnTo>
                    <a:pt x="938958" y="747954"/>
                  </a:lnTo>
                  <a:lnTo>
                    <a:pt x="960834" y="709269"/>
                  </a:lnTo>
                  <a:lnTo>
                    <a:pt x="979192" y="668500"/>
                  </a:lnTo>
                  <a:lnTo>
                    <a:pt x="993827" y="625850"/>
                  </a:lnTo>
                  <a:lnTo>
                    <a:pt x="1004534" y="581526"/>
                  </a:lnTo>
                  <a:lnTo>
                    <a:pt x="1011108" y="535731"/>
                  </a:lnTo>
                  <a:lnTo>
                    <a:pt x="1013345" y="488670"/>
                  </a:lnTo>
                  <a:lnTo>
                    <a:pt x="1011108" y="441607"/>
                  </a:lnTo>
                  <a:lnTo>
                    <a:pt x="1004534" y="395811"/>
                  </a:lnTo>
                  <a:lnTo>
                    <a:pt x="993827" y="351484"/>
                  </a:lnTo>
                  <a:lnTo>
                    <a:pt x="979192" y="308833"/>
                  </a:lnTo>
                  <a:lnTo>
                    <a:pt x="960834" y="268063"/>
                  </a:lnTo>
                  <a:lnTo>
                    <a:pt x="938958" y="229377"/>
                  </a:lnTo>
                  <a:lnTo>
                    <a:pt x="913768" y="192980"/>
                  </a:lnTo>
                  <a:lnTo>
                    <a:pt x="885470" y="159078"/>
                  </a:lnTo>
                  <a:lnTo>
                    <a:pt x="854268" y="127876"/>
                  </a:lnTo>
                  <a:lnTo>
                    <a:pt x="820367" y="99577"/>
                  </a:lnTo>
                  <a:lnTo>
                    <a:pt x="783972" y="74387"/>
                  </a:lnTo>
                  <a:lnTo>
                    <a:pt x="745287" y="52511"/>
                  </a:lnTo>
                  <a:lnTo>
                    <a:pt x="704517" y="34153"/>
                  </a:lnTo>
                  <a:lnTo>
                    <a:pt x="661867" y="19518"/>
                  </a:lnTo>
                  <a:lnTo>
                    <a:pt x="617543" y="8811"/>
                  </a:lnTo>
                  <a:lnTo>
                    <a:pt x="571748" y="2236"/>
                  </a:lnTo>
                  <a:lnTo>
                    <a:pt x="524687" y="0"/>
                  </a:lnTo>
                  <a:lnTo>
                    <a:pt x="445071" y="0"/>
                  </a:lnTo>
                </a:path>
              </a:pathLst>
            </a:custGeom>
            <a:ln w="12700">
              <a:solidFill>
                <a:srgbClr val="FFFFFF"/>
              </a:solidFill>
            </a:ln>
          </p:spPr>
          <p:txBody>
            <a:bodyPr wrap="square" lIns="0" tIns="0" rIns="0" bIns="0" rtlCol="0"/>
            <a:lstStyle/>
            <a:p>
              <a:endParaRPr lang="en-GB"/>
            </a:p>
          </p:txBody>
        </p:sp>
        <p:sp>
          <p:nvSpPr>
            <p:cNvPr id="43" name="object 39">
              <a:extLst>
                <a:ext uri="{FF2B5EF4-FFF2-40B4-BE49-F238E27FC236}">
                  <a16:creationId xmlns:a16="http://schemas.microsoft.com/office/drawing/2014/main" id="{CD145F23-8ABB-49C8-BF6B-4AE03109C659}"/>
                </a:ext>
              </a:extLst>
            </p:cNvPr>
            <p:cNvSpPr/>
            <p:nvPr/>
          </p:nvSpPr>
          <p:spPr>
            <a:xfrm>
              <a:off x="7809947"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4" name="object 40">
              <a:extLst>
                <a:ext uri="{FF2B5EF4-FFF2-40B4-BE49-F238E27FC236}">
                  <a16:creationId xmlns:a16="http://schemas.microsoft.com/office/drawing/2014/main" id="{D9C1771D-3922-4BA9-B64E-18C791C29E51}"/>
                </a:ext>
              </a:extLst>
            </p:cNvPr>
            <p:cNvSpPr/>
            <p:nvPr/>
          </p:nvSpPr>
          <p:spPr>
            <a:xfrm>
              <a:off x="784530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5" name="object 41">
              <a:extLst>
                <a:ext uri="{FF2B5EF4-FFF2-40B4-BE49-F238E27FC236}">
                  <a16:creationId xmlns:a16="http://schemas.microsoft.com/office/drawing/2014/main" id="{E6136546-9ADD-4DAD-904E-D4C19416A2B9}"/>
                </a:ext>
              </a:extLst>
            </p:cNvPr>
            <p:cNvSpPr/>
            <p:nvPr/>
          </p:nvSpPr>
          <p:spPr>
            <a:xfrm>
              <a:off x="8748591"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6" name="object 42">
              <a:extLst>
                <a:ext uri="{FF2B5EF4-FFF2-40B4-BE49-F238E27FC236}">
                  <a16:creationId xmlns:a16="http://schemas.microsoft.com/office/drawing/2014/main" id="{D9162FB3-0A3E-4242-8536-DFFB71876E08}"/>
                </a:ext>
              </a:extLst>
            </p:cNvPr>
            <p:cNvSpPr/>
            <p:nvPr/>
          </p:nvSpPr>
          <p:spPr>
            <a:xfrm>
              <a:off x="838737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7" name="object 43">
              <a:extLst>
                <a:ext uri="{FF2B5EF4-FFF2-40B4-BE49-F238E27FC236}">
                  <a16:creationId xmlns:a16="http://schemas.microsoft.com/office/drawing/2014/main" id="{7377D067-8D73-46EB-8C5C-D033A01D7D44}"/>
                </a:ext>
              </a:extLst>
            </p:cNvPr>
            <p:cNvSpPr/>
            <p:nvPr/>
          </p:nvSpPr>
          <p:spPr>
            <a:xfrm>
              <a:off x="8352018"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8" name="object 44">
              <a:extLst>
                <a:ext uri="{FF2B5EF4-FFF2-40B4-BE49-F238E27FC236}">
                  <a16:creationId xmlns:a16="http://schemas.microsoft.com/office/drawing/2014/main" id="{B8617064-676D-40D4-B739-04399C5D004D}"/>
                </a:ext>
              </a:extLst>
            </p:cNvPr>
            <p:cNvSpPr/>
            <p:nvPr/>
          </p:nvSpPr>
          <p:spPr>
            <a:xfrm>
              <a:off x="8713230"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9" name="object 45">
              <a:extLst>
                <a:ext uri="{FF2B5EF4-FFF2-40B4-BE49-F238E27FC236}">
                  <a16:creationId xmlns:a16="http://schemas.microsoft.com/office/drawing/2014/main" id="{73AF3FD1-FEA7-4DE4-A598-C28E8A1EB982}"/>
                </a:ext>
              </a:extLst>
            </p:cNvPr>
            <p:cNvSpPr/>
            <p:nvPr/>
          </p:nvSpPr>
          <p:spPr>
            <a:xfrm>
              <a:off x="9627395" y="4896181"/>
              <a:ext cx="59690" cy="54610"/>
            </a:xfrm>
            <a:custGeom>
              <a:avLst/>
              <a:gdLst/>
              <a:ahLst/>
              <a:cxnLst/>
              <a:rect l="l" t="t" r="r" b="b"/>
              <a:pathLst>
                <a:path w="59690" h="54610">
                  <a:moveTo>
                    <a:pt x="59220" y="0"/>
                  </a:moveTo>
                  <a:lnTo>
                    <a:pt x="0" y="54609"/>
                  </a:lnTo>
                </a:path>
              </a:pathLst>
            </a:custGeom>
            <a:ln w="12699">
              <a:solidFill>
                <a:srgbClr val="FFFFFF"/>
              </a:solidFill>
            </a:ln>
          </p:spPr>
          <p:txBody>
            <a:bodyPr wrap="square" lIns="0" tIns="0" rIns="0" bIns="0" rtlCol="0"/>
            <a:lstStyle/>
            <a:p>
              <a:endParaRPr lang="en-GB"/>
            </a:p>
          </p:txBody>
        </p:sp>
        <p:sp>
          <p:nvSpPr>
            <p:cNvPr id="50" name="object 46">
              <a:extLst>
                <a:ext uri="{FF2B5EF4-FFF2-40B4-BE49-F238E27FC236}">
                  <a16:creationId xmlns:a16="http://schemas.microsoft.com/office/drawing/2014/main" id="{C6ABA2DE-AE29-42F7-94A4-A3589B0C4268}"/>
                </a:ext>
              </a:extLst>
            </p:cNvPr>
            <p:cNvSpPr/>
            <p:nvPr/>
          </p:nvSpPr>
          <p:spPr>
            <a:xfrm>
              <a:off x="9898667" y="4956500"/>
              <a:ext cx="40005" cy="34290"/>
            </a:xfrm>
            <a:custGeom>
              <a:avLst/>
              <a:gdLst/>
              <a:ahLst/>
              <a:cxnLst/>
              <a:rect l="l" t="t" r="r" b="b"/>
              <a:pathLst>
                <a:path w="40004" h="34289">
                  <a:moveTo>
                    <a:pt x="39865" y="0"/>
                  </a:moveTo>
                  <a:lnTo>
                    <a:pt x="0" y="34036"/>
                  </a:lnTo>
                </a:path>
              </a:pathLst>
            </a:custGeom>
            <a:ln w="12700">
              <a:solidFill>
                <a:srgbClr val="FFFFFF"/>
              </a:solidFill>
            </a:ln>
          </p:spPr>
          <p:txBody>
            <a:bodyPr wrap="square" lIns="0" tIns="0" rIns="0" bIns="0" rtlCol="0"/>
            <a:lstStyle/>
            <a:p>
              <a:endParaRPr lang="en-GB"/>
            </a:p>
          </p:txBody>
        </p:sp>
        <p:sp>
          <p:nvSpPr>
            <p:cNvPr id="51" name="object 47">
              <a:extLst>
                <a:ext uri="{FF2B5EF4-FFF2-40B4-BE49-F238E27FC236}">
                  <a16:creationId xmlns:a16="http://schemas.microsoft.com/office/drawing/2014/main" id="{9E8C4BDD-AF3E-4BA0-8896-25D907989DF0}"/>
                </a:ext>
              </a:extLst>
            </p:cNvPr>
            <p:cNvSpPr/>
            <p:nvPr/>
          </p:nvSpPr>
          <p:spPr>
            <a:xfrm>
              <a:off x="9523036" y="4645991"/>
              <a:ext cx="240665" cy="365125"/>
            </a:xfrm>
            <a:custGeom>
              <a:avLst/>
              <a:gdLst/>
              <a:ahLst/>
              <a:cxnLst/>
              <a:rect l="l" t="t" r="r" b="b"/>
              <a:pathLst>
                <a:path w="240665" h="365125">
                  <a:moveTo>
                    <a:pt x="153975" y="0"/>
                  </a:moveTo>
                  <a:lnTo>
                    <a:pt x="208468" y="60241"/>
                  </a:lnTo>
                  <a:lnTo>
                    <a:pt x="234871" y="102601"/>
                  </a:lnTo>
                  <a:lnTo>
                    <a:pt x="240601" y="147130"/>
                  </a:lnTo>
                  <a:lnTo>
                    <a:pt x="233071" y="213880"/>
                  </a:lnTo>
                  <a:lnTo>
                    <a:pt x="204659" y="285046"/>
                  </a:lnTo>
                  <a:lnTo>
                    <a:pt x="157346" y="331704"/>
                  </a:lnTo>
                  <a:lnTo>
                    <a:pt x="112954" y="357227"/>
                  </a:lnTo>
                  <a:lnTo>
                    <a:pt x="93308" y="364985"/>
                  </a:lnTo>
                  <a:lnTo>
                    <a:pt x="36125" y="334526"/>
                  </a:lnTo>
                  <a:lnTo>
                    <a:pt x="7802" y="310056"/>
                  </a:lnTo>
                  <a:lnTo>
                    <a:pt x="0" y="278687"/>
                  </a:lnTo>
                  <a:lnTo>
                    <a:pt x="4382" y="227533"/>
                  </a:lnTo>
                  <a:lnTo>
                    <a:pt x="18988" y="181926"/>
                  </a:lnTo>
                  <a:lnTo>
                    <a:pt x="47520" y="135429"/>
                  </a:lnTo>
                  <a:lnTo>
                    <a:pt x="82632" y="91016"/>
                  </a:lnTo>
                  <a:lnTo>
                    <a:pt x="116976" y="51657"/>
                  </a:lnTo>
                  <a:lnTo>
                    <a:pt x="143206" y="20328"/>
                  </a:lnTo>
                  <a:lnTo>
                    <a:pt x="153975" y="0"/>
                  </a:lnTo>
                  <a:close/>
                </a:path>
              </a:pathLst>
            </a:custGeom>
            <a:ln w="12700">
              <a:solidFill>
                <a:srgbClr val="FFFFFF"/>
              </a:solidFill>
            </a:ln>
          </p:spPr>
          <p:txBody>
            <a:bodyPr wrap="square" lIns="0" tIns="0" rIns="0" bIns="0" rtlCol="0"/>
            <a:lstStyle/>
            <a:p>
              <a:endParaRPr lang="en-GB"/>
            </a:p>
          </p:txBody>
        </p:sp>
        <p:sp>
          <p:nvSpPr>
            <p:cNvPr id="52" name="object 48">
              <a:extLst>
                <a:ext uri="{FF2B5EF4-FFF2-40B4-BE49-F238E27FC236}">
                  <a16:creationId xmlns:a16="http://schemas.microsoft.com/office/drawing/2014/main" id="{64E702A6-1578-4501-9B20-8AC7DEAD8F5F}"/>
                </a:ext>
              </a:extLst>
            </p:cNvPr>
            <p:cNvSpPr/>
            <p:nvPr/>
          </p:nvSpPr>
          <p:spPr>
            <a:xfrm>
              <a:off x="9616343" y="4849474"/>
              <a:ext cx="29845" cy="337185"/>
            </a:xfrm>
            <a:custGeom>
              <a:avLst/>
              <a:gdLst/>
              <a:ahLst/>
              <a:cxnLst/>
              <a:rect l="l" t="t" r="r" b="b"/>
              <a:pathLst>
                <a:path w="29845" h="337185">
                  <a:moveTo>
                    <a:pt x="0" y="337045"/>
                  </a:moveTo>
                  <a:lnTo>
                    <a:pt x="0" y="161505"/>
                  </a:lnTo>
                  <a:lnTo>
                    <a:pt x="29641" y="0"/>
                  </a:lnTo>
                </a:path>
              </a:pathLst>
            </a:custGeom>
            <a:ln w="12700">
              <a:solidFill>
                <a:srgbClr val="FFFFFF"/>
              </a:solidFill>
            </a:ln>
          </p:spPr>
          <p:txBody>
            <a:bodyPr wrap="square" lIns="0" tIns="0" rIns="0" bIns="0" rtlCol="0"/>
            <a:lstStyle/>
            <a:p>
              <a:endParaRPr lang="en-GB"/>
            </a:p>
          </p:txBody>
        </p:sp>
        <p:sp>
          <p:nvSpPr>
            <p:cNvPr id="53" name="object 49">
              <a:extLst>
                <a:ext uri="{FF2B5EF4-FFF2-40B4-BE49-F238E27FC236}">
                  <a16:creationId xmlns:a16="http://schemas.microsoft.com/office/drawing/2014/main" id="{7D799879-5066-4E61-B411-FEF00E42AAE8}"/>
                </a:ext>
              </a:extLst>
            </p:cNvPr>
            <p:cNvSpPr/>
            <p:nvPr/>
          </p:nvSpPr>
          <p:spPr>
            <a:xfrm>
              <a:off x="9836790" y="4785657"/>
              <a:ext cx="136525" cy="274320"/>
            </a:xfrm>
            <a:custGeom>
              <a:avLst/>
              <a:gdLst/>
              <a:ahLst/>
              <a:cxnLst/>
              <a:rect l="l" t="t" r="r" b="b"/>
              <a:pathLst>
                <a:path w="136525" h="274320">
                  <a:moveTo>
                    <a:pt x="49680" y="274269"/>
                  </a:moveTo>
                  <a:lnTo>
                    <a:pt x="99834" y="246607"/>
                  </a:lnTo>
                  <a:lnTo>
                    <a:pt x="125537" y="224664"/>
                  </a:lnTo>
                  <a:lnTo>
                    <a:pt x="134877" y="196989"/>
                  </a:lnTo>
                  <a:lnTo>
                    <a:pt x="135939" y="152133"/>
                  </a:lnTo>
                  <a:lnTo>
                    <a:pt x="130376" y="98932"/>
                  </a:lnTo>
                  <a:lnTo>
                    <a:pt x="117657" y="54859"/>
                  </a:lnTo>
                  <a:lnTo>
                    <a:pt x="102567" y="21390"/>
                  </a:lnTo>
                  <a:lnTo>
                    <a:pt x="89889" y="0"/>
                  </a:lnTo>
                  <a:lnTo>
                    <a:pt x="68153" y="34334"/>
                  </a:lnTo>
                  <a:lnTo>
                    <a:pt x="53879" y="56411"/>
                  </a:lnTo>
                  <a:lnTo>
                    <a:pt x="40741" y="75800"/>
                  </a:lnTo>
                  <a:lnTo>
                    <a:pt x="22413" y="102069"/>
                  </a:lnTo>
                  <a:lnTo>
                    <a:pt x="3951" y="140963"/>
                  </a:lnTo>
                  <a:lnTo>
                    <a:pt x="0" y="185073"/>
                  </a:lnTo>
                  <a:lnTo>
                    <a:pt x="14071" y="230732"/>
                  </a:lnTo>
                  <a:lnTo>
                    <a:pt x="49680" y="274269"/>
                  </a:lnTo>
                  <a:close/>
                </a:path>
              </a:pathLst>
            </a:custGeom>
            <a:ln w="12700">
              <a:solidFill>
                <a:srgbClr val="FFFFFF"/>
              </a:solidFill>
            </a:ln>
          </p:spPr>
          <p:txBody>
            <a:bodyPr wrap="square" lIns="0" tIns="0" rIns="0" bIns="0" rtlCol="0"/>
            <a:lstStyle/>
            <a:p>
              <a:endParaRPr lang="en-GB"/>
            </a:p>
          </p:txBody>
        </p:sp>
        <p:sp>
          <p:nvSpPr>
            <p:cNvPr id="54" name="object 50">
              <a:extLst>
                <a:ext uri="{FF2B5EF4-FFF2-40B4-BE49-F238E27FC236}">
                  <a16:creationId xmlns:a16="http://schemas.microsoft.com/office/drawing/2014/main" id="{9EB8373B-8B84-404A-9F93-4244B551CE40}"/>
                </a:ext>
              </a:extLst>
            </p:cNvPr>
            <p:cNvSpPr/>
            <p:nvPr/>
          </p:nvSpPr>
          <p:spPr>
            <a:xfrm>
              <a:off x="9886472" y="4932061"/>
              <a:ext cx="22860" cy="254635"/>
            </a:xfrm>
            <a:custGeom>
              <a:avLst/>
              <a:gdLst/>
              <a:ahLst/>
              <a:cxnLst/>
              <a:rect l="l" t="t" r="r" b="b"/>
              <a:pathLst>
                <a:path w="22859" h="254635">
                  <a:moveTo>
                    <a:pt x="22478" y="0"/>
                  </a:moveTo>
                  <a:lnTo>
                    <a:pt x="0" y="127863"/>
                  </a:lnTo>
                  <a:lnTo>
                    <a:pt x="0" y="254457"/>
                  </a:lnTo>
                </a:path>
              </a:pathLst>
            </a:custGeom>
            <a:ln w="12700">
              <a:solidFill>
                <a:srgbClr val="FFFFFF"/>
              </a:solidFill>
            </a:ln>
          </p:spPr>
          <p:txBody>
            <a:bodyPr wrap="square" lIns="0" tIns="0" rIns="0" bIns="0" rtlCol="0"/>
            <a:lstStyle/>
            <a:p>
              <a:endParaRPr lang="en-GB"/>
            </a:p>
          </p:txBody>
        </p:sp>
        <p:sp>
          <p:nvSpPr>
            <p:cNvPr id="55" name="object 51">
              <a:extLst>
                <a:ext uri="{FF2B5EF4-FFF2-40B4-BE49-F238E27FC236}">
                  <a16:creationId xmlns:a16="http://schemas.microsoft.com/office/drawing/2014/main" id="{9F4592A5-8E28-41E8-91CF-A755F0141F16}"/>
                </a:ext>
              </a:extLst>
            </p:cNvPr>
            <p:cNvSpPr/>
            <p:nvPr/>
          </p:nvSpPr>
          <p:spPr>
            <a:xfrm>
              <a:off x="8599909" y="4631048"/>
              <a:ext cx="251998" cy="23371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6" name="object 52">
              <a:extLst>
                <a:ext uri="{FF2B5EF4-FFF2-40B4-BE49-F238E27FC236}">
                  <a16:creationId xmlns:a16="http://schemas.microsoft.com/office/drawing/2014/main" id="{1850EE88-B70A-4267-AE51-EB5616DC5CC6}"/>
                </a:ext>
              </a:extLst>
            </p:cNvPr>
            <p:cNvSpPr/>
            <p:nvPr/>
          </p:nvSpPr>
          <p:spPr>
            <a:xfrm>
              <a:off x="8238697" y="4631048"/>
              <a:ext cx="251999" cy="233710"/>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7" name="object 53">
              <a:extLst>
                <a:ext uri="{FF2B5EF4-FFF2-40B4-BE49-F238E27FC236}">
                  <a16:creationId xmlns:a16="http://schemas.microsoft.com/office/drawing/2014/main" id="{09D850AD-44AD-4B48-97B6-97013B05A752}"/>
                </a:ext>
              </a:extLst>
            </p:cNvPr>
            <p:cNvSpPr/>
            <p:nvPr/>
          </p:nvSpPr>
          <p:spPr>
            <a:xfrm>
              <a:off x="7696627" y="4631048"/>
              <a:ext cx="176850" cy="192167"/>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8" name="object 54">
              <a:extLst>
                <a:ext uri="{FF2B5EF4-FFF2-40B4-BE49-F238E27FC236}">
                  <a16:creationId xmlns:a16="http://schemas.microsoft.com/office/drawing/2014/main" id="{F2C8CCD5-C5F8-4952-9EB3-C297FEC91164}"/>
                </a:ext>
              </a:extLst>
            </p:cNvPr>
            <p:cNvSpPr/>
            <p:nvPr/>
          </p:nvSpPr>
          <p:spPr>
            <a:xfrm>
              <a:off x="7227167" y="5140090"/>
              <a:ext cx="1863089" cy="47625"/>
            </a:xfrm>
            <a:custGeom>
              <a:avLst/>
              <a:gdLst/>
              <a:ahLst/>
              <a:cxnLst/>
              <a:rect l="l" t="t" r="r" b="b"/>
              <a:pathLst>
                <a:path w="1863090" h="47625">
                  <a:moveTo>
                    <a:pt x="1862823" y="12534"/>
                  </a:moveTo>
                  <a:lnTo>
                    <a:pt x="1851239" y="23826"/>
                  </a:lnTo>
                  <a:lnTo>
                    <a:pt x="1839599" y="35059"/>
                  </a:lnTo>
                  <a:lnTo>
                    <a:pt x="1825452" y="43676"/>
                  </a:lnTo>
                  <a:lnTo>
                    <a:pt x="1806346" y="47117"/>
                  </a:lnTo>
                  <a:lnTo>
                    <a:pt x="1779547" y="39754"/>
                  </a:lnTo>
                  <a:lnTo>
                    <a:pt x="1761210" y="23558"/>
                  </a:lnTo>
                  <a:lnTo>
                    <a:pt x="1742874" y="7362"/>
                  </a:lnTo>
                  <a:lnTo>
                    <a:pt x="1716074" y="0"/>
                  </a:lnTo>
                  <a:lnTo>
                    <a:pt x="1689275" y="7362"/>
                  </a:lnTo>
                  <a:lnTo>
                    <a:pt x="1670937" y="23558"/>
                  </a:lnTo>
                  <a:lnTo>
                    <a:pt x="1652597" y="39754"/>
                  </a:lnTo>
                  <a:lnTo>
                    <a:pt x="1625790" y="47117"/>
                  </a:lnTo>
                  <a:lnTo>
                    <a:pt x="1598991" y="39754"/>
                  </a:lnTo>
                  <a:lnTo>
                    <a:pt x="1580654" y="23558"/>
                  </a:lnTo>
                  <a:lnTo>
                    <a:pt x="1562318" y="7362"/>
                  </a:lnTo>
                  <a:lnTo>
                    <a:pt x="1535518" y="0"/>
                  </a:lnTo>
                  <a:lnTo>
                    <a:pt x="1508711" y="7362"/>
                  </a:lnTo>
                  <a:lnTo>
                    <a:pt x="1490370" y="23558"/>
                  </a:lnTo>
                  <a:lnTo>
                    <a:pt x="1472028" y="39754"/>
                  </a:lnTo>
                  <a:lnTo>
                    <a:pt x="1445221" y="47117"/>
                  </a:lnTo>
                  <a:lnTo>
                    <a:pt x="1418415" y="39754"/>
                  </a:lnTo>
                  <a:lnTo>
                    <a:pt x="1400074" y="23558"/>
                  </a:lnTo>
                  <a:lnTo>
                    <a:pt x="1381737" y="7362"/>
                  </a:lnTo>
                  <a:lnTo>
                    <a:pt x="1354937" y="0"/>
                  </a:lnTo>
                  <a:lnTo>
                    <a:pt x="1328130" y="7362"/>
                  </a:lnTo>
                  <a:lnTo>
                    <a:pt x="1309787" y="23558"/>
                  </a:lnTo>
                  <a:lnTo>
                    <a:pt x="1291442" y="39754"/>
                  </a:lnTo>
                  <a:lnTo>
                    <a:pt x="1264627" y="47117"/>
                  </a:lnTo>
                  <a:lnTo>
                    <a:pt x="1237813" y="39754"/>
                  </a:lnTo>
                  <a:lnTo>
                    <a:pt x="1219468" y="23558"/>
                  </a:lnTo>
                  <a:lnTo>
                    <a:pt x="1201125" y="7362"/>
                  </a:lnTo>
                  <a:lnTo>
                    <a:pt x="1174318" y="0"/>
                  </a:lnTo>
                  <a:lnTo>
                    <a:pt x="1147503" y="7362"/>
                  </a:lnTo>
                  <a:lnTo>
                    <a:pt x="1129158" y="23558"/>
                  </a:lnTo>
                  <a:lnTo>
                    <a:pt x="1110815" y="39754"/>
                  </a:lnTo>
                  <a:lnTo>
                    <a:pt x="1084008" y="47117"/>
                  </a:lnTo>
                  <a:lnTo>
                    <a:pt x="1057194" y="39754"/>
                  </a:lnTo>
                  <a:lnTo>
                    <a:pt x="1038848" y="23558"/>
                  </a:lnTo>
                  <a:lnTo>
                    <a:pt x="1020505" y="7362"/>
                  </a:lnTo>
                  <a:lnTo>
                    <a:pt x="993698" y="0"/>
                  </a:lnTo>
                  <a:lnTo>
                    <a:pt x="966884" y="7362"/>
                  </a:lnTo>
                  <a:lnTo>
                    <a:pt x="948537" y="23558"/>
                  </a:lnTo>
                  <a:lnTo>
                    <a:pt x="930190" y="39754"/>
                  </a:lnTo>
                  <a:lnTo>
                    <a:pt x="903376" y="47117"/>
                  </a:lnTo>
                  <a:lnTo>
                    <a:pt x="876561" y="39754"/>
                  </a:lnTo>
                  <a:lnTo>
                    <a:pt x="858215" y="23558"/>
                  </a:lnTo>
                  <a:lnTo>
                    <a:pt x="839868" y="7362"/>
                  </a:lnTo>
                  <a:lnTo>
                    <a:pt x="813053" y="0"/>
                  </a:lnTo>
                  <a:lnTo>
                    <a:pt x="786239" y="7362"/>
                  </a:lnTo>
                  <a:lnTo>
                    <a:pt x="767892" y="23558"/>
                  </a:lnTo>
                  <a:lnTo>
                    <a:pt x="749546" y="39754"/>
                  </a:lnTo>
                  <a:lnTo>
                    <a:pt x="722731" y="47117"/>
                  </a:lnTo>
                  <a:lnTo>
                    <a:pt x="695917" y="39754"/>
                  </a:lnTo>
                  <a:lnTo>
                    <a:pt x="677570" y="23558"/>
                  </a:lnTo>
                  <a:lnTo>
                    <a:pt x="659223" y="7362"/>
                  </a:lnTo>
                  <a:lnTo>
                    <a:pt x="632409" y="0"/>
                  </a:lnTo>
                  <a:lnTo>
                    <a:pt x="605602" y="7362"/>
                  </a:lnTo>
                  <a:lnTo>
                    <a:pt x="587259" y="23558"/>
                  </a:lnTo>
                  <a:lnTo>
                    <a:pt x="568913" y="39754"/>
                  </a:lnTo>
                  <a:lnTo>
                    <a:pt x="542099" y="47117"/>
                  </a:lnTo>
                  <a:lnTo>
                    <a:pt x="515292" y="39754"/>
                  </a:lnTo>
                  <a:lnTo>
                    <a:pt x="496950" y="23558"/>
                  </a:lnTo>
                  <a:lnTo>
                    <a:pt x="478609" y="7362"/>
                  </a:lnTo>
                  <a:lnTo>
                    <a:pt x="451802" y="0"/>
                  </a:lnTo>
                  <a:lnTo>
                    <a:pt x="424988" y="7362"/>
                  </a:lnTo>
                  <a:lnTo>
                    <a:pt x="406641" y="23558"/>
                  </a:lnTo>
                  <a:lnTo>
                    <a:pt x="388294" y="39754"/>
                  </a:lnTo>
                  <a:lnTo>
                    <a:pt x="361480" y="47117"/>
                  </a:lnTo>
                  <a:lnTo>
                    <a:pt x="334650" y="39754"/>
                  </a:lnTo>
                  <a:lnTo>
                    <a:pt x="316295" y="23558"/>
                  </a:lnTo>
                  <a:lnTo>
                    <a:pt x="297941" y="7362"/>
                  </a:lnTo>
                  <a:lnTo>
                    <a:pt x="271119" y="0"/>
                  </a:lnTo>
                  <a:lnTo>
                    <a:pt x="244304" y="7362"/>
                  </a:lnTo>
                  <a:lnTo>
                    <a:pt x="225956" y="23558"/>
                  </a:lnTo>
                  <a:lnTo>
                    <a:pt x="207606" y="39754"/>
                  </a:lnTo>
                  <a:lnTo>
                    <a:pt x="180784" y="47117"/>
                  </a:lnTo>
                  <a:lnTo>
                    <a:pt x="153947" y="39754"/>
                  </a:lnTo>
                  <a:lnTo>
                    <a:pt x="135586" y="23558"/>
                  </a:lnTo>
                  <a:lnTo>
                    <a:pt x="117228" y="7362"/>
                  </a:lnTo>
                  <a:lnTo>
                    <a:pt x="90398" y="0"/>
                  </a:lnTo>
                  <a:lnTo>
                    <a:pt x="63561" y="7362"/>
                  </a:lnTo>
                  <a:lnTo>
                    <a:pt x="45199" y="23558"/>
                  </a:lnTo>
                  <a:lnTo>
                    <a:pt x="26837" y="39754"/>
                  </a:lnTo>
                  <a:lnTo>
                    <a:pt x="0" y="47117"/>
                  </a:lnTo>
                </a:path>
              </a:pathLst>
            </a:custGeom>
            <a:ln w="12700">
              <a:solidFill>
                <a:srgbClr val="FFFFFF"/>
              </a:solidFill>
            </a:ln>
          </p:spPr>
          <p:txBody>
            <a:bodyPr wrap="square" lIns="0" tIns="0" rIns="0" bIns="0" rtlCol="0"/>
            <a:lstStyle/>
            <a:p>
              <a:endParaRPr lang="en-GB"/>
            </a:p>
          </p:txBody>
        </p:sp>
        <p:sp>
          <p:nvSpPr>
            <p:cNvPr id="59" name="object 55">
              <a:extLst>
                <a:ext uri="{FF2B5EF4-FFF2-40B4-BE49-F238E27FC236}">
                  <a16:creationId xmlns:a16="http://schemas.microsoft.com/office/drawing/2014/main" id="{86CE9AE7-8B79-4FAE-BF54-E23ECADCCFF3}"/>
                </a:ext>
              </a:extLst>
            </p:cNvPr>
            <p:cNvSpPr/>
            <p:nvPr/>
          </p:nvSpPr>
          <p:spPr>
            <a:xfrm>
              <a:off x="6804012" y="5284623"/>
              <a:ext cx="1905000" cy="47625"/>
            </a:xfrm>
            <a:custGeom>
              <a:avLst/>
              <a:gdLst/>
              <a:ahLst/>
              <a:cxnLst/>
              <a:rect l="l" t="t" r="r" b="b"/>
              <a:pathLst>
                <a:path w="1905000" h="47625">
                  <a:moveTo>
                    <a:pt x="0" y="19545"/>
                  </a:moveTo>
                  <a:lnTo>
                    <a:pt x="9497" y="29318"/>
                  </a:lnTo>
                  <a:lnTo>
                    <a:pt x="19858" y="38188"/>
                  </a:lnTo>
                  <a:lnTo>
                    <a:pt x="32545" y="44630"/>
                  </a:lnTo>
                  <a:lnTo>
                    <a:pt x="49022" y="47117"/>
                  </a:lnTo>
                  <a:lnTo>
                    <a:pt x="75859" y="39754"/>
                  </a:lnTo>
                  <a:lnTo>
                    <a:pt x="94221" y="23558"/>
                  </a:lnTo>
                  <a:lnTo>
                    <a:pt x="112583" y="7362"/>
                  </a:lnTo>
                  <a:lnTo>
                    <a:pt x="139420" y="0"/>
                  </a:lnTo>
                  <a:lnTo>
                    <a:pt x="166250" y="7362"/>
                  </a:lnTo>
                  <a:lnTo>
                    <a:pt x="184608" y="23558"/>
                  </a:lnTo>
                  <a:lnTo>
                    <a:pt x="202969" y="39754"/>
                  </a:lnTo>
                  <a:lnTo>
                    <a:pt x="229806" y="47117"/>
                  </a:lnTo>
                  <a:lnTo>
                    <a:pt x="256621" y="39754"/>
                  </a:lnTo>
                  <a:lnTo>
                    <a:pt x="274969" y="23558"/>
                  </a:lnTo>
                  <a:lnTo>
                    <a:pt x="293319" y="7362"/>
                  </a:lnTo>
                  <a:lnTo>
                    <a:pt x="320141" y="0"/>
                  </a:lnTo>
                  <a:lnTo>
                    <a:pt x="346963" y="7362"/>
                  </a:lnTo>
                  <a:lnTo>
                    <a:pt x="365317" y="23558"/>
                  </a:lnTo>
                  <a:lnTo>
                    <a:pt x="383672" y="39754"/>
                  </a:lnTo>
                  <a:lnTo>
                    <a:pt x="410502" y="47117"/>
                  </a:lnTo>
                  <a:lnTo>
                    <a:pt x="437316" y="39754"/>
                  </a:lnTo>
                  <a:lnTo>
                    <a:pt x="455663" y="23558"/>
                  </a:lnTo>
                  <a:lnTo>
                    <a:pt x="474010" y="7362"/>
                  </a:lnTo>
                  <a:lnTo>
                    <a:pt x="500824" y="0"/>
                  </a:lnTo>
                  <a:lnTo>
                    <a:pt x="527631" y="7362"/>
                  </a:lnTo>
                  <a:lnTo>
                    <a:pt x="545973" y="23558"/>
                  </a:lnTo>
                  <a:lnTo>
                    <a:pt x="564314" y="39754"/>
                  </a:lnTo>
                  <a:lnTo>
                    <a:pt x="591121" y="47117"/>
                  </a:lnTo>
                  <a:lnTo>
                    <a:pt x="617935" y="39754"/>
                  </a:lnTo>
                  <a:lnTo>
                    <a:pt x="636281" y="23558"/>
                  </a:lnTo>
                  <a:lnTo>
                    <a:pt x="654624" y="7362"/>
                  </a:lnTo>
                  <a:lnTo>
                    <a:pt x="681431" y="0"/>
                  </a:lnTo>
                  <a:lnTo>
                    <a:pt x="708245" y="7362"/>
                  </a:lnTo>
                  <a:lnTo>
                    <a:pt x="726592" y="23558"/>
                  </a:lnTo>
                  <a:lnTo>
                    <a:pt x="744939" y="39754"/>
                  </a:lnTo>
                  <a:lnTo>
                    <a:pt x="771753" y="47117"/>
                  </a:lnTo>
                  <a:lnTo>
                    <a:pt x="798568" y="39754"/>
                  </a:lnTo>
                  <a:lnTo>
                    <a:pt x="816914" y="23558"/>
                  </a:lnTo>
                  <a:lnTo>
                    <a:pt x="835261" y="7362"/>
                  </a:lnTo>
                  <a:lnTo>
                    <a:pt x="862076" y="0"/>
                  </a:lnTo>
                  <a:lnTo>
                    <a:pt x="888890" y="7362"/>
                  </a:lnTo>
                  <a:lnTo>
                    <a:pt x="907237" y="23558"/>
                  </a:lnTo>
                  <a:lnTo>
                    <a:pt x="925583" y="39754"/>
                  </a:lnTo>
                  <a:lnTo>
                    <a:pt x="952398" y="47117"/>
                  </a:lnTo>
                  <a:lnTo>
                    <a:pt x="979212" y="39754"/>
                  </a:lnTo>
                  <a:lnTo>
                    <a:pt x="997559" y="23558"/>
                  </a:lnTo>
                  <a:lnTo>
                    <a:pt x="1015906" y="7362"/>
                  </a:lnTo>
                  <a:lnTo>
                    <a:pt x="1042720" y="0"/>
                  </a:lnTo>
                  <a:lnTo>
                    <a:pt x="1069527" y="7362"/>
                  </a:lnTo>
                  <a:lnTo>
                    <a:pt x="1087870" y="23558"/>
                  </a:lnTo>
                  <a:lnTo>
                    <a:pt x="1106216" y="39754"/>
                  </a:lnTo>
                  <a:lnTo>
                    <a:pt x="1133030" y="47117"/>
                  </a:lnTo>
                  <a:lnTo>
                    <a:pt x="1159837" y="39754"/>
                  </a:lnTo>
                  <a:lnTo>
                    <a:pt x="1178179" y="23558"/>
                  </a:lnTo>
                  <a:lnTo>
                    <a:pt x="1196520" y="7362"/>
                  </a:lnTo>
                  <a:lnTo>
                    <a:pt x="1223327" y="0"/>
                  </a:lnTo>
                  <a:lnTo>
                    <a:pt x="1250141" y="7362"/>
                  </a:lnTo>
                  <a:lnTo>
                    <a:pt x="1268488" y="23558"/>
                  </a:lnTo>
                  <a:lnTo>
                    <a:pt x="1286835" y="39754"/>
                  </a:lnTo>
                  <a:lnTo>
                    <a:pt x="1313649" y="47117"/>
                  </a:lnTo>
                  <a:lnTo>
                    <a:pt x="1340457" y="39754"/>
                  </a:lnTo>
                  <a:lnTo>
                    <a:pt x="1358799" y="23558"/>
                  </a:lnTo>
                  <a:lnTo>
                    <a:pt x="1377145" y="7362"/>
                  </a:lnTo>
                  <a:lnTo>
                    <a:pt x="1403959" y="0"/>
                  </a:lnTo>
                  <a:lnTo>
                    <a:pt x="1430758" y="7362"/>
                  </a:lnTo>
                  <a:lnTo>
                    <a:pt x="1449095" y="23558"/>
                  </a:lnTo>
                  <a:lnTo>
                    <a:pt x="1467431" y="39754"/>
                  </a:lnTo>
                  <a:lnTo>
                    <a:pt x="1494231" y="47117"/>
                  </a:lnTo>
                  <a:lnTo>
                    <a:pt x="1521045" y="39754"/>
                  </a:lnTo>
                  <a:lnTo>
                    <a:pt x="1539390" y="23558"/>
                  </a:lnTo>
                  <a:lnTo>
                    <a:pt x="1557733" y="7362"/>
                  </a:lnTo>
                  <a:lnTo>
                    <a:pt x="1584540" y="0"/>
                  </a:lnTo>
                  <a:lnTo>
                    <a:pt x="1611340" y="7362"/>
                  </a:lnTo>
                  <a:lnTo>
                    <a:pt x="1629676" y="23558"/>
                  </a:lnTo>
                  <a:lnTo>
                    <a:pt x="1648013" y="39754"/>
                  </a:lnTo>
                  <a:lnTo>
                    <a:pt x="1674812" y="47117"/>
                  </a:lnTo>
                  <a:lnTo>
                    <a:pt x="1701619" y="39754"/>
                  </a:lnTo>
                  <a:lnTo>
                    <a:pt x="1719959" y="23558"/>
                  </a:lnTo>
                  <a:lnTo>
                    <a:pt x="1738297" y="7362"/>
                  </a:lnTo>
                  <a:lnTo>
                    <a:pt x="1765096" y="0"/>
                  </a:lnTo>
                  <a:lnTo>
                    <a:pt x="1791896" y="7362"/>
                  </a:lnTo>
                  <a:lnTo>
                    <a:pt x="1810232" y="23558"/>
                  </a:lnTo>
                  <a:lnTo>
                    <a:pt x="1828569" y="39754"/>
                  </a:lnTo>
                  <a:lnTo>
                    <a:pt x="1855368" y="47117"/>
                  </a:lnTo>
                  <a:lnTo>
                    <a:pt x="1871845" y="44630"/>
                  </a:lnTo>
                  <a:lnTo>
                    <a:pt x="1884532" y="38188"/>
                  </a:lnTo>
                  <a:lnTo>
                    <a:pt x="1894892" y="29318"/>
                  </a:lnTo>
                  <a:lnTo>
                    <a:pt x="1904390" y="19545"/>
                  </a:lnTo>
                </a:path>
              </a:pathLst>
            </a:custGeom>
            <a:ln w="12699">
              <a:solidFill>
                <a:srgbClr val="FFFFFF"/>
              </a:solidFill>
            </a:ln>
          </p:spPr>
          <p:txBody>
            <a:bodyPr wrap="square" lIns="0" tIns="0" rIns="0" bIns="0" rtlCol="0"/>
            <a:lstStyle/>
            <a:p>
              <a:endParaRPr lang="en-GB"/>
            </a:p>
          </p:txBody>
        </p:sp>
        <p:sp>
          <p:nvSpPr>
            <p:cNvPr id="60" name="object 56">
              <a:extLst>
                <a:ext uri="{FF2B5EF4-FFF2-40B4-BE49-F238E27FC236}">
                  <a16:creationId xmlns:a16="http://schemas.microsoft.com/office/drawing/2014/main" id="{2D07E5FB-A7B0-45CE-925F-292965EC15E6}"/>
                </a:ext>
              </a:extLst>
            </p:cNvPr>
            <p:cNvSpPr/>
            <p:nvPr/>
          </p:nvSpPr>
          <p:spPr>
            <a:xfrm>
              <a:off x="7805001" y="4742061"/>
              <a:ext cx="143625" cy="122697"/>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1" name="object 57">
              <a:extLst>
                <a:ext uri="{FF2B5EF4-FFF2-40B4-BE49-F238E27FC236}">
                  <a16:creationId xmlns:a16="http://schemas.microsoft.com/office/drawing/2014/main" id="{2BBAB628-F549-408E-9929-1D08502E8856}"/>
                </a:ext>
              </a:extLst>
            </p:cNvPr>
            <p:cNvSpPr/>
            <p:nvPr/>
          </p:nvSpPr>
          <p:spPr>
            <a:xfrm>
              <a:off x="9083234" y="4549584"/>
              <a:ext cx="80941" cy="80936"/>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2" name="object 58">
              <a:extLst>
                <a:ext uri="{FF2B5EF4-FFF2-40B4-BE49-F238E27FC236}">
                  <a16:creationId xmlns:a16="http://schemas.microsoft.com/office/drawing/2014/main" id="{DD5EA496-B660-48D0-94BD-02CB08A83F69}"/>
                </a:ext>
              </a:extLst>
            </p:cNvPr>
            <p:cNvSpPr/>
            <p:nvPr/>
          </p:nvSpPr>
          <p:spPr>
            <a:xfrm>
              <a:off x="9143306" y="4671776"/>
              <a:ext cx="15240" cy="514984"/>
            </a:xfrm>
            <a:custGeom>
              <a:avLst/>
              <a:gdLst/>
              <a:ahLst/>
              <a:cxnLst/>
              <a:rect l="l" t="t" r="r" b="b"/>
              <a:pathLst>
                <a:path w="15240" h="514985">
                  <a:moveTo>
                    <a:pt x="15074" y="514743"/>
                  </a:moveTo>
                  <a:lnTo>
                    <a:pt x="0" y="0"/>
                  </a:lnTo>
                </a:path>
              </a:pathLst>
            </a:custGeom>
            <a:ln w="12700">
              <a:solidFill>
                <a:srgbClr val="FFFFFF"/>
              </a:solidFill>
            </a:ln>
          </p:spPr>
          <p:txBody>
            <a:bodyPr wrap="square" lIns="0" tIns="0" rIns="0" bIns="0" rtlCol="0"/>
            <a:lstStyle/>
            <a:p>
              <a:endParaRPr lang="en-GB"/>
            </a:p>
          </p:txBody>
        </p:sp>
        <p:sp>
          <p:nvSpPr>
            <p:cNvPr id="63" name="object 59">
              <a:extLst>
                <a:ext uri="{FF2B5EF4-FFF2-40B4-BE49-F238E27FC236}">
                  <a16:creationId xmlns:a16="http://schemas.microsoft.com/office/drawing/2014/main" id="{A248C8AD-681D-40B7-955A-87850045BD7D}"/>
                </a:ext>
              </a:extLst>
            </p:cNvPr>
            <p:cNvSpPr/>
            <p:nvPr/>
          </p:nvSpPr>
          <p:spPr>
            <a:xfrm>
              <a:off x="9089989" y="4618990"/>
              <a:ext cx="15875" cy="534035"/>
            </a:xfrm>
            <a:custGeom>
              <a:avLst/>
              <a:gdLst/>
              <a:ahLst/>
              <a:cxnLst/>
              <a:rect l="l" t="t" r="r" b="b"/>
              <a:pathLst>
                <a:path w="15875" h="534035">
                  <a:moveTo>
                    <a:pt x="15621" y="0"/>
                  </a:moveTo>
                  <a:lnTo>
                    <a:pt x="0" y="533641"/>
                  </a:lnTo>
                </a:path>
              </a:pathLst>
            </a:custGeom>
            <a:ln w="12700">
              <a:solidFill>
                <a:srgbClr val="FFFFFF"/>
              </a:solidFill>
            </a:ln>
          </p:spPr>
          <p:txBody>
            <a:bodyPr wrap="square" lIns="0" tIns="0" rIns="0" bIns="0" rtlCol="0"/>
            <a:lstStyle/>
            <a:p>
              <a:endParaRPr lang="en-GB"/>
            </a:p>
          </p:txBody>
        </p:sp>
        <p:sp>
          <p:nvSpPr>
            <p:cNvPr id="64" name="object 60">
              <a:extLst>
                <a:ext uri="{FF2B5EF4-FFF2-40B4-BE49-F238E27FC236}">
                  <a16:creationId xmlns:a16="http://schemas.microsoft.com/office/drawing/2014/main" id="{3C193783-C3BB-4103-A5F4-E07D9E49FBA4}"/>
                </a:ext>
              </a:extLst>
            </p:cNvPr>
            <p:cNvSpPr/>
            <p:nvPr/>
          </p:nvSpPr>
          <p:spPr>
            <a:xfrm>
              <a:off x="8909194" y="4402744"/>
              <a:ext cx="338270" cy="372552"/>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5" name="object 61">
              <a:extLst>
                <a:ext uri="{FF2B5EF4-FFF2-40B4-BE49-F238E27FC236}">
                  <a16:creationId xmlns:a16="http://schemas.microsoft.com/office/drawing/2014/main" id="{280BEEF8-75F8-4F61-AFBE-7B3E82D4A4B1}"/>
                </a:ext>
              </a:extLst>
            </p:cNvPr>
            <p:cNvSpPr/>
            <p:nvPr/>
          </p:nvSpPr>
          <p:spPr>
            <a:xfrm>
              <a:off x="9158377" y="5186522"/>
              <a:ext cx="1473835" cy="0"/>
            </a:xfrm>
            <a:custGeom>
              <a:avLst/>
              <a:gdLst/>
              <a:ahLst/>
              <a:cxnLst/>
              <a:rect l="l" t="t" r="r" b="b"/>
              <a:pathLst>
                <a:path w="1473834">
                  <a:moveTo>
                    <a:pt x="1473834" y="0"/>
                  </a:moveTo>
                  <a:lnTo>
                    <a:pt x="801293" y="0"/>
                  </a:lnTo>
                  <a:lnTo>
                    <a:pt x="0" y="0"/>
                  </a:lnTo>
                </a:path>
              </a:pathLst>
            </a:custGeom>
            <a:ln w="12700">
              <a:solidFill>
                <a:srgbClr val="FFFFFF"/>
              </a:solidFill>
            </a:ln>
          </p:spPr>
          <p:txBody>
            <a:bodyPr wrap="square" lIns="0" tIns="0" rIns="0" bIns="0" rtlCol="0"/>
            <a:lstStyle/>
            <a:p>
              <a:endParaRPr lang="en-GB"/>
            </a:p>
          </p:txBody>
        </p:sp>
      </p:grpSp>
      <p:pic>
        <p:nvPicPr>
          <p:cNvPr id="66" name="Bild 10">
            <a:extLst>
              <a:ext uri="{FF2B5EF4-FFF2-40B4-BE49-F238E27FC236}">
                <a16:creationId xmlns:a16="http://schemas.microsoft.com/office/drawing/2014/main" id="{6764E83A-93B2-4105-8015-B22AFB3C7949}"/>
              </a:ext>
            </a:extLst>
          </p:cNvPr>
          <p:cNvPicPr>
            <a:picLocks noChangeAspect="1"/>
          </p:cNvPicPr>
          <p:nvPr userDrawn="1"/>
        </p:nvPicPr>
        <p:blipFill>
          <a:blip r:embed="rId10"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13170378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Conclusion Turquois">
    <p:spTree>
      <p:nvGrpSpPr>
        <p:cNvPr id="1" name=""/>
        <p:cNvGrpSpPr/>
        <p:nvPr/>
      </p:nvGrpSpPr>
      <p:grpSpPr>
        <a:xfrm>
          <a:off x="0" y="0"/>
          <a:ext cx="0" cy="0"/>
          <a:chOff x="0" y="0"/>
          <a:chExt cx="0" cy="0"/>
        </a:xfrm>
      </p:grpSpPr>
      <p:sp>
        <p:nvSpPr>
          <p:cNvPr id="67" name="bk object 16">
            <a:extLst>
              <a:ext uri="{FF2B5EF4-FFF2-40B4-BE49-F238E27FC236}">
                <a16:creationId xmlns:a16="http://schemas.microsoft.com/office/drawing/2014/main" id="{CED7BDF3-1FFA-409F-A3BE-A860C0451E1F}"/>
              </a:ext>
            </a:extLst>
          </p:cNvPr>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00778A"/>
          </a:solidFill>
        </p:spPr>
        <p:txBody>
          <a:bodyPr wrap="square" lIns="0" tIns="0" rIns="0" bIns="0" rtlCol="0"/>
          <a:lstStyle/>
          <a:p>
            <a:endParaRPr lang="en-GB">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E800A7B-B9D3-40B4-8342-24BD71DB627D}"/>
              </a:ext>
            </a:extLst>
          </p:cNvPr>
          <p:cNvSpPr>
            <a:spLocks noGrp="1"/>
          </p:cNvSpPr>
          <p:nvPr>
            <p:ph type="title"/>
          </p:nvPr>
        </p:nvSpPr>
        <p:spPr>
          <a:xfrm>
            <a:off x="5351728" y="3244334"/>
            <a:ext cx="1488549" cy="369332"/>
          </a:xfrm>
        </p:spPr>
        <p:txBody>
          <a:bodyPr vert="horz" lIns="91440" tIns="45720" rIns="91440" bIns="45720" rtlCol="0" anchor="ctr">
            <a:normAutofit/>
          </a:bodyPr>
          <a:lstStyle>
            <a:lvl1pPr>
              <a:defRPr lang="de-DE" sz="1800" dirty="0">
                <a:solidFill>
                  <a:schemeClr val="bg1"/>
                </a:solidFill>
                <a:latin typeface="+mn-lt"/>
                <a:ea typeface="+mn-ea"/>
                <a:cs typeface="+mn-cs"/>
              </a:defRPr>
            </a:lvl1pPr>
          </a:lstStyle>
          <a:p>
            <a:pPr lvl="0" algn="ctr" defTabSz="457200"/>
            <a:r>
              <a:rPr lang="en-US"/>
              <a:t>Click to edit Master title style</a:t>
            </a:r>
            <a:endParaRPr lang="en-GB"/>
          </a:p>
        </p:txBody>
      </p:sp>
      <p:grpSp>
        <p:nvGrpSpPr>
          <p:cNvPr id="7" name="Gruppierung 7">
            <a:extLst>
              <a:ext uri="{FF2B5EF4-FFF2-40B4-BE49-F238E27FC236}">
                <a16:creationId xmlns:a16="http://schemas.microsoft.com/office/drawing/2014/main" id="{377A348C-0B3E-4776-BF23-39AB7A684A4F}"/>
              </a:ext>
            </a:extLst>
          </p:cNvPr>
          <p:cNvGrpSpPr/>
          <p:nvPr userDrawn="1"/>
        </p:nvGrpSpPr>
        <p:grpSpPr>
          <a:xfrm>
            <a:off x="6804012" y="2392807"/>
            <a:ext cx="5382607" cy="2939441"/>
            <a:chOff x="6804012" y="2392807"/>
            <a:chExt cx="5382607" cy="2939441"/>
          </a:xfrm>
        </p:grpSpPr>
        <p:sp>
          <p:nvSpPr>
            <p:cNvPr id="8" name="object 4">
              <a:extLst>
                <a:ext uri="{FF2B5EF4-FFF2-40B4-BE49-F238E27FC236}">
                  <a16:creationId xmlns:a16="http://schemas.microsoft.com/office/drawing/2014/main" id="{61F9BEF3-7DDB-47FA-9560-1089119C2E66}"/>
                </a:ext>
              </a:extLst>
            </p:cNvPr>
            <p:cNvSpPr/>
            <p:nvPr/>
          </p:nvSpPr>
          <p:spPr>
            <a:xfrm>
              <a:off x="7855553" y="3183310"/>
              <a:ext cx="1292860" cy="1026794"/>
            </a:xfrm>
            <a:custGeom>
              <a:avLst/>
              <a:gdLst/>
              <a:ahLst/>
              <a:cxnLst/>
              <a:rect l="l" t="t" r="r" b="b"/>
              <a:pathLst>
                <a:path w="1292859" h="1026795">
                  <a:moveTo>
                    <a:pt x="1292567" y="0"/>
                  </a:moveTo>
                  <a:lnTo>
                    <a:pt x="540283" y="0"/>
                  </a:lnTo>
                  <a:lnTo>
                    <a:pt x="502795" y="7568"/>
                  </a:lnTo>
                  <a:lnTo>
                    <a:pt x="472179" y="28206"/>
                  </a:lnTo>
                  <a:lnTo>
                    <a:pt x="451536" y="58818"/>
                  </a:lnTo>
                  <a:lnTo>
                    <a:pt x="443966" y="96304"/>
                  </a:lnTo>
                  <a:lnTo>
                    <a:pt x="451536" y="133797"/>
                  </a:lnTo>
                  <a:lnTo>
                    <a:pt x="472179" y="164412"/>
                  </a:lnTo>
                  <a:lnTo>
                    <a:pt x="502795" y="185052"/>
                  </a:lnTo>
                  <a:lnTo>
                    <a:pt x="540283" y="192620"/>
                  </a:lnTo>
                  <a:lnTo>
                    <a:pt x="664756" y="192620"/>
                  </a:lnTo>
                  <a:lnTo>
                    <a:pt x="702242" y="200188"/>
                  </a:lnTo>
                  <a:lnTo>
                    <a:pt x="732853" y="220827"/>
                  </a:lnTo>
                  <a:lnTo>
                    <a:pt x="753492" y="251438"/>
                  </a:lnTo>
                  <a:lnTo>
                    <a:pt x="761060" y="288925"/>
                  </a:lnTo>
                  <a:lnTo>
                    <a:pt x="753492" y="326413"/>
                  </a:lnTo>
                  <a:lnTo>
                    <a:pt x="732853" y="357028"/>
                  </a:lnTo>
                  <a:lnTo>
                    <a:pt x="702242" y="377671"/>
                  </a:lnTo>
                  <a:lnTo>
                    <a:pt x="664756" y="385241"/>
                  </a:lnTo>
                  <a:lnTo>
                    <a:pt x="320560" y="385241"/>
                  </a:lnTo>
                  <a:lnTo>
                    <a:pt x="273191" y="388717"/>
                  </a:lnTo>
                  <a:lnTo>
                    <a:pt x="227979" y="398813"/>
                  </a:lnTo>
                  <a:lnTo>
                    <a:pt x="185421" y="415033"/>
                  </a:lnTo>
                  <a:lnTo>
                    <a:pt x="146013" y="436883"/>
                  </a:lnTo>
                  <a:lnTo>
                    <a:pt x="110250" y="463866"/>
                  </a:lnTo>
                  <a:lnTo>
                    <a:pt x="78629" y="495487"/>
                  </a:lnTo>
                  <a:lnTo>
                    <a:pt x="51645" y="531249"/>
                  </a:lnTo>
                  <a:lnTo>
                    <a:pt x="29794" y="570657"/>
                  </a:lnTo>
                  <a:lnTo>
                    <a:pt x="13572" y="613216"/>
                  </a:lnTo>
                  <a:lnTo>
                    <a:pt x="3475" y="658430"/>
                  </a:lnTo>
                  <a:lnTo>
                    <a:pt x="0" y="705802"/>
                  </a:lnTo>
                  <a:lnTo>
                    <a:pt x="3475" y="753171"/>
                  </a:lnTo>
                  <a:lnTo>
                    <a:pt x="13572" y="798383"/>
                  </a:lnTo>
                  <a:lnTo>
                    <a:pt x="29794" y="840941"/>
                  </a:lnTo>
                  <a:lnTo>
                    <a:pt x="51645" y="880349"/>
                  </a:lnTo>
                  <a:lnTo>
                    <a:pt x="78629" y="916112"/>
                  </a:lnTo>
                  <a:lnTo>
                    <a:pt x="110250" y="947734"/>
                  </a:lnTo>
                  <a:lnTo>
                    <a:pt x="146013" y="974718"/>
                  </a:lnTo>
                  <a:lnTo>
                    <a:pt x="185421" y="996569"/>
                  </a:lnTo>
                  <a:lnTo>
                    <a:pt x="227979" y="1012790"/>
                  </a:lnTo>
                  <a:lnTo>
                    <a:pt x="273191" y="1022887"/>
                  </a:lnTo>
                  <a:lnTo>
                    <a:pt x="320560" y="1026363"/>
                  </a:lnTo>
                  <a:lnTo>
                    <a:pt x="1002131" y="1026363"/>
                  </a:lnTo>
                </a:path>
              </a:pathLst>
            </a:custGeom>
            <a:ln w="12699">
              <a:solidFill>
                <a:srgbClr val="FFFFFF"/>
              </a:solidFill>
            </a:ln>
          </p:spPr>
          <p:txBody>
            <a:bodyPr wrap="square" lIns="0" tIns="0" rIns="0" bIns="0" rtlCol="0"/>
            <a:lstStyle/>
            <a:p>
              <a:endParaRPr lang="en-GB"/>
            </a:p>
          </p:txBody>
        </p:sp>
        <p:sp>
          <p:nvSpPr>
            <p:cNvPr id="9" name="object 5">
              <a:extLst>
                <a:ext uri="{FF2B5EF4-FFF2-40B4-BE49-F238E27FC236}">
                  <a16:creationId xmlns:a16="http://schemas.microsoft.com/office/drawing/2014/main" id="{3DCD93E9-983A-4566-A1FE-015B9FB9ADF2}"/>
                </a:ext>
              </a:extLst>
            </p:cNvPr>
            <p:cNvSpPr/>
            <p:nvPr/>
          </p:nvSpPr>
          <p:spPr>
            <a:xfrm>
              <a:off x="10455296" y="2876565"/>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0" name="object 6">
              <a:extLst>
                <a:ext uri="{FF2B5EF4-FFF2-40B4-BE49-F238E27FC236}">
                  <a16:creationId xmlns:a16="http://schemas.microsoft.com/office/drawing/2014/main" id="{6714E2CF-9EAC-49F4-A8BC-59FA96D7FAFE}"/>
                </a:ext>
              </a:extLst>
            </p:cNvPr>
            <p:cNvSpPr/>
            <p:nvPr/>
          </p:nvSpPr>
          <p:spPr>
            <a:xfrm>
              <a:off x="9895988" y="287656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1" name="object 7">
              <a:extLst>
                <a:ext uri="{FF2B5EF4-FFF2-40B4-BE49-F238E27FC236}">
                  <a16:creationId xmlns:a16="http://schemas.microsoft.com/office/drawing/2014/main" id="{ABD6FFCC-BA1F-4DAC-A654-BB8E675C381D}"/>
                </a:ext>
              </a:extLst>
            </p:cNvPr>
            <p:cNvSpPr/>
            <p:nvPr/>
          </p:nvSpPr>
          <p:spPr>
            <a:xfrm>
              <a:off x="10455296"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2" name="object 8">
              <a:extLst>
                <a:ext uri="{FF2B5EF4-FFF2-40B4-BE49-F238E27FC236}">
                  <a16:creationId xmlns:a16="http://schemas.microsoft.com/office/drawing/2014/main" id="{20AD5368-6E5D-4C92-8A8B-ED4BB49E0118}"/>
                </a:ext>
              </a:extLst>
            </p:cNvPr>
            <p:cNvSpPr/>
            <p:nvPr/>
          </p:nvSpPr>
          <p:spPr>
            <a:xfrm>
              <a:off x="9895988"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lang="en-GB"/>
            </a:p>
          </p:txBody>
        </p:sp>
        <p:sp>
          <p:nvSpPr>
            <p:cNvPr id="13" name="object 9">
              <a:extLst>
                <a:ext uri="{FF2B5EF4-FFF2-40B4-BE49-F238E27FC236}">
                  <a16:creationId xmlns:a16="http://schemas.microsoft.com/office/drawing/2014/main" id="{96B7E4E8-0EA9-4F92-BB00-048B4E4A0F51}"/>
                </a:ext>
              </a:extLst>
            </p:cNvPr>
            <p:cNvSpPr/>
            <p:nvPr/>
          </p:nvSpPr>
          <p:spPr>
            <a:xfrm>
              <a:off x="10082809" y="2497835"/>
              <a:ext cx="186055" cy="572135"/>
            </a:xfrm>
            <a:custGeom>
              <a:avLst/>
              <a:gdLst/>
              <a:ahLst/>
              <a:cxnLst/>
              <a:rect l="l" t="t" r="r" b="b"/>
              <a:pathLst>
                <a:path w="186054" h="572135">
                  <a:moveTo>
                    <a:pt x="0" y="478205"/>
                  </a:moveTo>
                  <a:lnTo>
                    <a:pt x="92837" y="572109"/>
                  </a:lnTo>
                  <a:lnTo>
                    <a:pt x="185661" y="478205"/>
                  </a:lnTo>
                  <a:lnTo>
                    <a:pt x="185661" y="0"/>
                  </a:lnTo>
                  <a:lnTo>
                    <a:pt x="0" y="0"/>
                  </a:lnTo>
                  <a:lnTo>
                    <a:pt x="0" y="478205"/>
                  </a:lnTo>
                  <a:close/>
                </a:path>
              </a:pathLst>
            </a:custGeom>
            <a:ln w="12700">
              <a:solidFill>
                <a:srgbClr val="FFFFFF"/>
              </a:solidFill>
            </a:ln>
          </p:spPr>
          <p:txBody>
            <a:bodyPr wrap="square" lIns="0" tIns="0" rIns="0" bIns="0" rtlCol="0"/>
            <a:lstStyle/>
            <a:p>
              <a:endParaRPr lang="en-GB"/>
            </a:p>
          </p:txBody>
        </p:sp>
        <p:sp>
          <p:nvSpPr>
            <p:cNvPr id="14" name="object 10">
              <a:extLst>
                <a:ext uri="{FF2B5EF4-FFF2-40B4-BE49-F238E27FC236}">
                  <a16:creationId xmlns:a16="http://schemas.microsoft.com/office/drawing/2014/main" id="{124C6DE6-AAA3-4640-8A13-DCA867C8D7EA}"/>
                </a:ext>
              </a:extLst>
            </p:cNvPr>
            <p:cNvSpPr/>
            <p:nvPr/>
          </p:nvSpPr>
          <p:spPr>
            <a:xfrm>
              <a:off x="9895988" y="273938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lang="en-GB"/>
            </a:p>
          </p:txBody>
        </p:sp>
        <p:sp>
          <p:nvSpPr>
            <p:cNvPr id="15" name="object 11">
              <a:extLst>
                <a:ext uri="{FF2B5EF4-FFF2-40B4-BE49-F238E27FC236}">
                  <a16:creationId xmlns:a16="http://schemas.microsoft.com/office/drawing/2014/main" id="{FB3D5807-8AA4-4287-95B7-653ADC9FBD07}"/>
                </a:ext>
              </a:extLst>
            </p:cNvPr>
            <p:cNvSpPr/>
            <p:nvPr/>
          </p:nvSpPr>
          <p:spPr>
            <a:xfrm>
              <a:off x="9895988" y="249784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lang="en-GB"/>
            </a:p>
          </p:txBody>
        </p:sp>
        <p:sp>
          <p:nvSpPr>
            <p:cNvPr id="16" name="object 12">
              <a:extLst>
                <a:ext uri="{FF2B5EF4-FFF2-40B4-BE49-F238E27FC236}">
                  <a16:creationId xmlns:a16="http://schemas.microsoft.com/office/drawing/2014/main" id="{FFE661B1-128F-465F-93F4-754E198CD667}"/>
                </a:ext>
              </a:extLst>
            </p:cNvPr>
            <p:cNvSpPr/>
            <p:nvPr/>
          </p:nvSpPr>
          <p:spPr>
            <a:xfrm>
              <a:off x="10175637" y="2976041"/>
              <a:ext cx="206375" cy="208915"/>
            </a:xfrm>
            <a:custGeom>
              <a:avLst/>
              <a:gdLst/>
              <a:ahLst/>
              <a:cxnLst/>
              <a:rect l="l" t="t" r="r" b="b"/>
              <a:pathLst>
                <a:path w="206375" h="208914">
                  <a:moveTo>
                    <a:pt x="92836" y="0"/>
                  </a:moveTo>
                  <a:lnTo>
                    <a:pt x="206311" y="208902"/>
                  </a:lnTo>
                  <a:lnTo>
                    <a:pt x="0" y="93903"/>
                  </a:lnTo>
                </a:path>
              </a:pathLst>
            </a:custGeom>
            <a:ln w="12700">
              <a:solidFill>
                <a:srgbClr val="FFFFFF"/>
              </a:solidFill>
            </a:ln>
          </p:spPr>
          <p:txBody>
            <a:bodyPr wrap="square" lIns="0" tIns="0" rIns="0" bIns="0" rtlCol="0"/>
            <a:lstStyle/>
            <a:p>
              <a:endParaRPr lang="en-GB"/>
            </a:p>
          </p:txBody>
        </p:sp>
        <p:sp>
          <p:nvSpPr>
            <p:cNvPr id="17" name="object 13">
              <a:extLst>
                <a:ext uri="{FF2B5EF4-FFF2-40B4-BE49-F238E27FC236}">
                  <a16:creationId xmlns:a16="http://schemas.microsoft.com/office/drawing/2014/main" id="{2C5CD591-BEE5-44EF-A54B-6960CCFBC259}"/>
                </a:ext>
              </a:extLst>
            </p:cNvPr>
            <p:cNvSpPr/>
            <p:nvPr/>
          </p:nvSpPr>
          <p:spPr>
            <a:xfrm>
              <a:off x="9969334" y="2976041"/>
              <a:ext cx="206375" cy="208915"/>
            </a:xfrm>
            <a:custGeom>
              <a:avLst/>
              <a:gdLst/>
              <a:ahLst/>
              <a:cxnLst/>
              <a:rect l="l" t="t" r="r" b="b"/>
              <a:pathLst>
                <a:path w="206375" h="208914">
                  <a:moveTo>
                    <a:pt x="113474" y="0"/>
                  </a:moveTo>
                  <a:lnTo>
                    <a:pt x="0" y="208902"/>
                  </a:lnTo>
                  <a:lnTo>
                    <a:pt x="206311" y="93903"/>
                  </a:lnTo>
                </a:path>
              </a:pathLst>
            </a:custGeom>
            <a:ln w="12700">
              <a:solidFill>
                <a:srgbClr val="FFFFFF"/>
              </a:solidFill>
            </a:ln>
          </p:spPr>
          <p:txBody>
            <a:bodyPr wrap="square" lIns="0" tIns="0" rIns="0" bIns="0" rtlCol="0"/>
            <a:lstStyle/>
            <a:p>
              <a:endParaRPr lang="en-GB"/>
            </a:p>
          </p:txBody>
        </p:sp>
        <p:sp>
          <p:nvSpPr>
            <p:cNvPr id="18" name="object 14">
              <a:extLst>
                <a:ext uri="{FF2B5EF4-FFF2-40B4-BE49-F238E27FC236}">
                  <a16:creationId xmlns:a16="http://schemas.microsoft.com/office/drawing/2014/main" id="{132153A1-375F-49B2-8F40-AD618E142DE7}"/>
                </a:ext>
              </a:extLst>
            </p:cNvPr>
            <p:cNvSpPr/>
            <p:nvPr/>
          </p:nvSpPr>
          <p:spPr>
            <a:xfrm>
              <a:off x="9368576"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19" name="object 15">
              <a:extLst>
                <a:ext uri="{FF2B5EF4-FFF2-40B4-BE49-F238E27FC236}">
                  <a16:creationId xmlns:a16="http://schemas.microsoft.com/office/drawing/2014/main" id="{5FF7E150-C99B-4F15-87A0-416A4E9118BA}"/>
                </a:ext>
              </a:extLst>
            </p:cNvPr>
            <p:cNvSpPr/>
            <p:nvPr/>
          </p:nvSpPr>
          <p:spPr>
            <a:xfrm>
              <a:off x="9436233"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0" name="object 16">
              <a:extLst>
                <a:ext uri="{FF2B5EF4-FFF2-40B4-BE49-F238E27FC236}">
                  <a16:creationId xmlns:a16="http://schemas.microsoft.com/office/drawing/2014/main" id="{725AA0E3-C214-44FB-8A81-F294108C244D}"/>
                </a:ext>
              </a:extLst>
            </p:cNvPr>
            <p:cNvSpPr/>
            <p:nvPr/>
          </p:nvSpPr>
          <p:spPr>
            <a:xfrm>
              <a:off x="9300591"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lang="en-GB"/>
            </a:p>
          </p:txBody>
        </p:sp>
        <p:sp>
          <p:nvSpPr>
            <p:cNvPr id="21" name="object 17">
              <a:extLst>
                <a:ext uri="{FF2B5EF4-FFF2-40B4-BE49-F238E27FC236}">
                  <a16:creationId xmlns:a16="http://schemas.microsoft.com/office/drawing/2014/main" id="{9B0A557B-E305-446B-9CB3-59ACE92D75A0}"/>
                </a:ext>
              </a:extLst>
            </p:cNvPr>
            <p:cNvSpPr/>
            <p:nvPr/>
          </p:nvSpPr>
          <p:spPr>
            <a:xfrm>
              <a:off x="9296933"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lang="en-GB"/>
            </a:p>
          </p:txBody>
        </p:sp>
        <p:sp>
          <p:nvSpPr>
            <p:cNvPr id="22" name="object 18">
              <a:extLst>
                <a:ext uri="{FF2B5EF4-FFF2-40B4-BE49-F238E27FC236}">
                  <a16:creationId xmlns:a16="http://schemas.microsoft.com/office/drawing/2014/main" id="{F5F941D0-7CFA-4FEF-8C91-0F79C87309A6}"/>
                </a:ext>
              </a:extLst>
            </p:cNvPr>
            <p:cNvSpPr/>
            <p:nvPr/>
          </p:nvSpPr>
          <p:spPr>
            <a:xfrm>
              <a:off x="8750870" y="4142517"/>
              <a:ext cx="635000" cy="67945"/>
            </a:xfrm>
            <a:custGeom>
              <a:avLst/>
              <a:gdLst/>
              <a:ahLst/>
              <a:cxnLst/>
              <a:rect l="l" t="t" r="r" b="b"/>
              <a:pathLst>
                <a:path w="635000" h="67945">
                  <a:moveTo>
                    <a:pt x="635000" y="0"/>
                  </a:moveTo>
                  <a:lnTo>
                    <a:pt x="625983" y="67665"/>
                  </a:lnTo>
                  <a:lnTo>
                    <a:pt x="0" y="67195"/>
                  </a:lnTo>
                </a:path>
              </a:pathLst>
            </a:custGeom>
            <a:ln w="12700">
              <a:solidFill>
                <a:srgbClr val="FFFFFF"/>
              </a:solidFill>
            </a:ln>
          </p:spPr>
          <p:txBody>
            <a:bodyPr wrap="square" lIns="0" tIns="0" rIns="0" bIns="0" rtlCol="0"/>
            <a:lstStyle/>
            <a:p>
              <a:endParaRPr lang="en-GB"/>
            </a:p>
          </p:txBody>
        </p:sp>
        <p:sp>
          <p:nvSpPr>
            <p:cNvPr id="23" name="object 19">
              <a:extLst>
                <a:ext uri="{FF2B5EF4-FFF2-40B4-BE49-F238E27FC236}">
                  <a16:creationId xmlns:a16="http://schemas.microsoft.com/office/drawing/2014/main" id="{CFDBC934-1A63-4619-858E-34228C283615}"/>
                </a:ext>
              </a:extLst>
            </p:cNvPr>
            <p:cNvSpPr/>
            <p:nvPr/>
          </p:nvSpPr>
          <p:spPr>
            <a:xfrm>
              <a:off x="9418938" y="4142517"/>
              <a:ext cx="264795" cy="67945"/>
            </a:xfrm>
            <a:custGeom>
              <a:avLst/>
              <a:gdLst/>
              <a:ahLst/>
              <a:cxnLst/>
              <a:rect l="l" t="t" r="r" b="b"/>
              <a:pathLst>
                <a:path w="264795" h="67945">
                  <a:moveTo>
                    <a:pt x="0" y="0"/>
                  </a:moveTo>
                  <a:lnTo>
                    <a:pt x="9017" y="67665"/>
                  </a:lnTo>
                  <a:lnTo>
                    <a:pt x="255549" y="67665"/>
                  </a:lnTo>
                  <a:lnTo>
                    <a:pt x="264566" y="0"/>
                  </a:lnTo>
                </a:path>
              </a:pathLst>
            </a:custGeom>
            <a:ln w="12700">
              <a:solidFill>
                <a:srgbClr val="FFFFFF"/>
              </a:solidFill>
            </a:ln>
          </p:spPr>
          <p:txBody>
            <a:bodyPr wrap="square" lIns="0" tIns="0" rIns="0" bIns="0" rtlCol="0"/>
            <a:lstStyle/>
            <a:p>
              <a:endParaRPr lang="en-GB"/>
            </a:p>
          </p:txBody>
        </p:sp>
        <p:sp>
          <p:nvSpPr>
            <p:cNvPr id="24" name="object 20">
              <a:extLst>
                <a:ext uri="{FF2B5EF4-FFF2-40B4-BE49-F238E27FC236}">
                  <a16:creationId xmlns:a16="http://schemas.microsoft.com/office/drawing/2014/main" id="{C941AF7C-64CF-44E2-ABE5-BA885D35EFFA}"/>
                </a:ext>
              </a:extLst>
            </p:cNvPr>
            <p:cNvSpPr/>
            <p:nvPr/>
          </p:nvSpPr>
          <p:spPr>
            <a:xfrm>
              <a:off x="9981885"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5" name="object 21">
              <a:extLst>
                <a:ext uri="{FF2B5EF4-FFF2-40B4-BE49-F238E27FC236}">
                  <a16:creationId xmlns:a16="http://schemas.microsoft.com/office/drawing/2014/main" id="{497B6DC1-0FEB-45D7-A8A9-CA058ABE3E32}"/>
                </a:ext>
              </a:extLst>
            </p:cNvPr>
            <p:cNvSpPr/>
            <p:nvPr/>
          </p:nvSpPr>
          <p:spPr>
            <a:xfrm>
              <a:off x="10049540"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lang="en-GB"/>
            </a:p>
          </p:txBody>
        </p:sp>
        <p:sp>
          <p:nvSpPr>
            <p:cNvPr id="26" name="object 22">
              <a:extLst>
                <a:ext uri="{FF2B5EF4-FFF2-40B4-BE49-F238E27FC236}">
                  <a16:creationId xmlns:a16="http://schemas.microsoft.com/office/drawing/2014/main" id="{20A1BE81-F80B-4D00-A171-79AD011CECAE}"/>
                </a:ext>
              </a:extLst>
            </p:cNvPr>
            <p:cNvSpPr/>
            <p:nvPr/>
          </p:nvSpPr>
          <p:spPr>
            <a:xfrm>
              <a:off x="9913899"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lang="en-GB"/>
            </a:p>
          </p:txBody>
        </p:sp>
        <p:sp>
          <p:nvSpPr>
            <p:cNvPr id="27" name="object 23">
              <a:extLst>
                <a:ext uri="{FF2B5EF4-FFF2-40B4-BE49-F238E27FC236}">
                  <a16:creationId xmlns:a16="http://schemas.microsoft.com/office/drawing/2014/main" id="{5D18CE4E-0A71-4C31-ABA1-B5E790E9A73C}"/>
                </a:ext>
              </a:extLst>
            </p:cNvPr>
            <p:cNvSpPr/>
            <p:nvPr/>
          </p:nvSpPr>
          <p:spPr>
            <a:xfrm>
              <a:off x="9910239"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lang="en-GB"/>
            </a:p>
          </p:txBody>
        </p:sp>
        <p:sp>
          <p:nvSpPr>
            <p:cNvPr id="28" name="object 24">
              <a:extLst>
                <a:ext uri="{FF2B5EF4-FFF2-40B4-BE49-F238E27FC236}">
                  <a16:creationId xmlns:a16="http://schemas.microsoft.com/office/drawing/2014/main" id="{9A15E237-1084-44FC-9D92-402A61ECE696}"/>
                </a:ext>
              </a:extLst>
            </p:cNvPr>
            <p:cNvSpPr/>
            <p:nvPr/>
          </p:nvSpPr>
          <p:spPr>
            <a:xfrm>
              <a:off x="9657154"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lang="en-GB"/>
            </a:p>
          </p:txBody>
        </p:sp>
        <p:sp>
          <p:nvSpPr>
            <p:cNvPr id="29" name="object 25">
              <a:extLst>
                <a:ext uri="{FF2B5EF4-FFF2-40B4-BE49-F238E27FC236}">
                  <a16:creationId xmlns:a16="http://schemas.microsoft.com/office/drawing/2014/main" id="{B35BA5F0-8D4E-4FC2-86FB-622D2209D8AB}"/>
                </a:ext>
              </a:extLst>
            </p:cNvPr>
            <p:cNvSpPr/>
            <p:nvPr/>
          </p:nvSpPr>
          <p:spPr>
            <a:xfrm>
              <a:off x="9742923"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lang="en-GB"/>
            </a:p>
          </p:txBody>
        </p:sp>
        <p:sp>
          <p:nvSpPr>
            <p:cNvPr id="30" name="object 26">
              <a:extLst>
                <a:ext uri="{FF2B5EF4-FFF2-40B4-BE49-F238E27FC236}">
                  <a16:creationId xmlns:a16="http://schemas.microsoft.com/office/drawing/2014/main" id="{974F5797-C292-464C-A429-F5B7E0BE608D}"/>
                </a:ext>
              </a:extLst>
            </p:cNvPr>
            <p:cNvSpPr/>
            <p:nvPr/>
          </p:nvSpPr>
          <p:spPr>
            <a:xfrm>
              <a:off x="9570963" y="3993163"/>
              <a:ext cx="258445" cy="0"/>
            </a:xfrm>
            <a:custGeom>
              <a:avLst/>
              <a:gdLst/>
              <a:ahLst/>
              <a:cxnLst/>
              <a:rect l="l" t="t" r="r" b="b"/>
              <a:pathLst>
                <a:path w="258445">
                  <a:moveTo>
                    <a:pt x="258152" y="0"/>
                  </a:moveTo>
                  <a:lnTo>
                    <a:pt x="0" y="0"/>
                  </a:lnTo>
                </a:path>
              </a:pathLst>
            </a:custGeom>
            <a:ln w="12700">
              <a:solidFill>
                <a:srgbClr val="FFFFFF"/>
              </a:solidFill>
            </a:ln>
          </p:spPr>
          <p:txBody>
            <a:bodyPr wrap="square" lIns="0" tIns="0" rIns="0" bIns="0" rtlCol="0"/>
            <a:lstStyle/>
            <a:p>
              <a:endParaRPr lang="en-GB"/>
            </a:p>
          </p:txBody>
        </p:sp>
        <p:sp>
          <p:nvSpPr>
            <p:cNvPr id="31" name="object 27">
              <a:extLst>
                <a:ext uri="{FF2B5EF4-FFF2-40B4-BE49-F238E27FC236}">
                  <a16:creationId xmlns:a16="http://schemas.microsoft.com/office/drawing/2014/main" id="{DC70662A-E9F2-45DF-B868-DDD34A5F5193}"/>
                </a:ext>
              </a:extLst>
            </p:cNvPr>
            <p:cNvSpPr/>
            <p:nvPr/>
          </p:nvSpPr>
          <p:spPr>
            <a:xfrm>
              <a:off x="9566329" y="4078931"/>
              <a:ext cx="267970" cy="0"/>
            </a:xfrm>
            <a:custGeom>
              <a:avLst/>
              <a:gdLst/>
              <a:ahLst/>
              <a:cxnLst/>
              <a:rect l="l" t="t" r="r" b="b"/>
              <a:pathLst>
                <a:path w="267970">
                  <a:moveTo>
                    <a:pt x="267423" y="0"/>
                  </a:moveTo>
                  <a:lnTo>
                    <a:pt x="0" y="0"/>
                  </a:lnTo>
                </a:path>
              </a:pathLst>
            </a:custGeom>
            <a:ln w="12700">
              <a:solidFill>
                <a:srgbClr val="FFFFFF"/>
              </a:solidFill>
            </a:ln>
          </p:spPr>
          <p:txBody>
            <a:bodyPr wrap="square" lIns="0" tIns="0" rIns="0" bIns="0" rtlCol="0"/>
            <a:lstStyle/>
            <a:p>
              <a:endParaRPr lang="en-GB"/>
            </a:p>
          </p:txBody>
        </p:sp>
        <p:sp>
          <p:nvSpPr>
            <p:cNvPr id="32" name="object 28">
              <a:extLst>
                <a:ext uri="{FF2B5EF4-FFF2-40B4-BE49-F238E27FC236}">
                  <a16:creationId xmlns:a16="http://schemas.microsoft.com/office/drawing/2014/main" id="{D1C680E3-E36C-4AAD-A320-011F8B65F13B}"/>
                </a:ext>
              </a:extLst>
            </p:cNvPr>
            <p:cNvSpPr/>
            <p:nvPr/>
          </p:nvSpPr>
          <p:spPr>
            <a:xfrm>
              <a:off x="9716572" y="4142517"/>
              <a:ext cx="283210" cy="67945"/>
            </a:xfrm>
            <a:custGeom>
              <a:avLst/>
              <a:gdLst/>
              <a:ahLst/>
              <a:cxnLst/>
              <a:rect l="l" t="t" r="r" b="b"/>
              <a:pathLst>
                <a:path w="283209" h="67945">
                  <a:moveTo>
                    <a:pt x="0" y="0"/>
                  </a:moveTo>
                  <a:lnTo>
                    <a:pt x="9017" y="67665"/>
                  </a:lnTo>
                  <a:lnTo>
                    <a:pt x="273583" y="67665"/>
                  </a:lnTo>
                  <a:lnTo>
                    <a:pt x="282600" y="0"/>
                  </a:lnTo>
                </a:path>
              </a:pathLst>
            </a:custGeom>
            <a:ln w="12699">
              <a:solidFill>
                <a:srgbClr val="FFFFFF"/>
              </a:solidFill>
            </a:ln>
          </p:spPr>
          <p:txBody>
            <a:bodyPr wrap="square" lIns="0" tIns="0" rIns="0" bIns="0" rtlCol="0"/>
            <a:lstStyle/>
            <a:p>
              <a:endParaRPr lang="en-GB"/>
            </a:p>
          </p:txBody>
        </p:sp>
        <p:sp>
          <p:nvSpPr>
            <p:cNvPr id="33" name="object 29">
              <a:extLst>
                <a:ext uri="{FF2B5EF4-FFF2-40B4-BE49-F238E27FC236}">
                  <a16:creationId xmlns:a16="http://schemas.microsoft.com/office/drawing/2014/main" id="{CC15A819-BBB7-4241-9661-15E6794D9C1C}"/>
                </a:ext>
              </a:extLst>
            </p:cNvPr>
            <p:cNvSpPr/>
            <p:nvPr/>
          </p:nvSpPr>
          <p:spPr>
            <a:xfrm>
              <a:off x="10032245" y="4142517"/>
              <a:ext cx="1027430" cy="67945"/>
            </a:xfrm>
            <a:custGeom>
              <a:avLst/>
              <a:gdLst/>
              <a:ahLst/>
              <a:cxnLst/>
              <a:rect l="l" t="t" r="r" b="b"/>
              <a:pathLst>
                <a:path w="1027429" h="67945">
                  <a:moveTo>
                    <a:pt x="0" y="0"/>
                  </a:moveTo>
                  <a:lnTo>
                    <a:pt x="9017" y="67576"/>
                  </a:lnTo>
                  <a:lnTo>
                    <a:pt x="1027404" y="67589"/>
                  </a:lnTo>
                </a:path>
              </a:pathLst>
            </a:custGeom>
            <a:ln w="12700">
              <a:solidFill>
                <a:srgbClr val="FFFFFF"/>
              </a:solidFill>
            </a:ln>
          </p:spPr>
          <p:txBody>
            <a:bodyPr wrap="square" lIns="0" tIns="0" rIns="0" bIns="0" rtlCol="0"/>
            <a:lstStyle/>
            <a:p>
              <a:endParaRPr lang="en-GB"/>
            </a:p>
          </p:txBody>
        </p:sp>
        <p:sp>
          <p:nvSpPr>
            <p:cNvPr id="34" name="object 30">
              <a:extLst>
                <a:ext uri="{FF2B5EF4-FFF2-40B4-BE49-F238E27FC236}">
                  <a16:creationId xmlns:a16="http://schemas.microsoft.com/office/drawing/2014/main" id="{137D904C-49AF-4B5E-A29F-A1C0A6CE5BF9}"/>
                </a:ext>
              </a:extLst>
            </p:cNvPr>
            <p:cNvSpPr/>
            <p:nvPr/>
          </p:nvSpPr>
          <p:spPr>
            <a:xfrm>
              <a:off x="9901569" y="3968197"/>
              <a:ext cx="228295" cy="18067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35" name="object 31">
              <a:extLst>
                <a:ext uri="{FF2B5EF4-FFF2-40B4-BE49-F238E27FC236}">
                  <a16:creationId xmlns:a16="http://schemas.microsoft.com/office/drawing/2014/main" id="{FDE73B07-6373-4C1C-BC30-F5FFCB46FBF3}"/>
                </a:ext>
              </a:extLst>
            </p:cNvPr>
            <p:cNvSpPr/>
            <p:nvPr/>
          </p:nvSpPr>
          <p:spPr>
            <a:xfrm>
              <a:off x="9563941" y="3929576"/>
              <a:ext cx="272415" cy="213360"/>
            </a:xfrm>
            <a:custGeom>
              <a:avLst/>
              <a:gdLst/>
              <a:ahLst/>
              <a:cxnLst/>
              <a:rect l="l" t="t" r="r" b="b"/>
              <a:pathLst>
                <a:path w="272415" h="213360">
                  <a:moveTo>
                    <a:pt x="253987" y="212940"/>
                  </a:moveTo>
                  <a:lnTo>
                    <a:pt x="18211" y="212940"/>
                  </a:lnTo>
                  <a:lnTo>
                    <a:pt x="10872" y="211406"/>
                  </a:lnTo>
                  <a:lnTo>
                    <a:pt x="4972" y="207248"/>
                  </a:lnTo>
                  <a:lnTo>
                    <a:pt x="1138" y="201132"/>
                  </a:lnTo>
                  <a:lnTo>
                    <a:pt x="0" y="193725"/>
                  </a:lnTo>
                  <a:lnTo>
                    <a:pt x="9474" y="17259"/>
                  </a:lnTo>
                  <a:lnTo>
                    <a:pt x="9994" y="7581"/>
                  </a:lnTo>
                  <a:lnTo>
                    <a:pt x="17995" y="0"/>
                  </a:lnTo>
                  <a:lnTo>
                    <a:pt x="27686" y="0"/>
                  </a:lnTo>
                  <a:lnTo>
                    <a:pt x="244513" y="0"/>
                  </a:lnTo>
                  <a:lnTo>
                    <a:pt x="254203" y="0"/>
                  </a:lnTo>
                  <a:lnTo>
                    <a:pt x="262204" y="7581"/>
                  </a:lnTo>
                  <a:lnTo>
                    <a:pt x="262712" y="17259"/>
                  </a:lnTo>
                  <a:lnTo>
                    <a:pt x="272199" y="193725"/>
                  </a:lnTo>
                  <a:lnTo>
                    <a:pt x="271059" y="201132"/>
                  </a:lnTo>
                  <a:lnTo>
                    <a:pt x="267222" y="207248"/>
                  </a:lnTo>
                  <a:lnTo>
                    <a:pt x="261320" y="211406"/>
                  </a:lnTo>
                  <a:lnTo>
                    <a:pt x="253987" y="212940"/>
                  </a:lnTo>
                  <a:close/>
                </a:path>
              </a:pathLst>
            </a:custGeom>
            <a:ln w="12700">
              <a:solidFill>
                <a:srgbClr val="FFFFFF"/>
              </a:solidFill>
            </a:ln>
          </p:spPr>
          <p:txBody>
            <a:bodyPr wrap="square" lIns="0" tIns="0" rIns="0" bIns="0" rtlCol="0"/>
            <a:lstStyle/>
            <a:p>
              <a:endParaRPr lang="en-GB"/>
            </a:p>
          </p:txBody>
        </p:sp>
        <p:sp>
          <p:nvSpPr>
            <p:cNvPr id="36" name="object 32">
              <a:extLst>
                <a:ext uri="{FF2B5EF4-FFF2-40B4-BE49-F238E27FC236}">
                  <a16:creationId xmlns:a16="http://schemas.microsoft.com/office/drawing/2014/main" id="{E41D6883-6CB0-467B-B216-A441BADEB5C3}"/>
                </a:ext>
              </a:extLst>
            </p:cNvPr>
            <p:cNvSpPr/>
            <p:nvPr/>
          </p:nvSpPr>
          <p:spPr>
            <a:xfrm>
              <a:off x="9288260" y="3968197"/>
              <a:ext cx="228295" cy="18067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37" name="object 33">
              <a:extLst>
                <a:ext uri="{FF2B5EF4-FFF2-40B4-BE49-F238E27FC236}">
                  <a16:creationId xmlns:a16="http://schemas.microsoft.com/office/drawing/2014/main" id="{45C4D9AB-1C14-4F81-A166-9C4B49E15D4C}"/>
                </a:ext>
              </a:extLst>
            </p:cNvPr>
            <p:cNvSpPr/>
            <p:nvPr/>
          </p:nvSpPr>
          <p:spPr>
            <a:xfrm>
              <a:off x="9387410" y="3184947"/>
              <a:ext cx="582295" cy="0"/>
            </a:xfrm>
            <a:custGeom>
              <a:avLst/>
              <a:gdLst/>
              <a:ahLst/>
              <a:cxnLst/>
              <a:rect l="l" t="t" r="r" b="b"/>
              <a:pathLst>
                <a:path w="582295">
                  <a:moveTo>
                    <a:pt x="581926" y="0"/>
                  </a:moveTo>
                  <a:lnTo>
                    <a:pt x="0" y="0"/>
                  </a:lnTo>
                </a:path>
              </a:pathLst>
            </a:custGeom>
            <a:ln w="12700">
              <a:solidFill>
                <a:srgbClr val="FFFFFF"/>
              </a:solidFill>
            </a:ln>
          </p:spPr>
          <p:txBody>
            <a:bodyPr wrap="square" lIns="0" tIns="0" rIns="0" bIns="0" rtlCol="0"/>
            <a:lstStyle/>
            <a:p>
              <a:endParaRPr lang="en-GB"/>
            </a:p>
          </p:txBody>
        </p:sp>
        <p:sp>
          <p:nvSpPr>
            <p:cNvPr id="38" name="object 34">
              <a:extLst>
                <a:ext uri="{FF2B5EF4-FFF2-40B4-BE49-F238E27FC236}">
                  <a16:creationId xmlns:a16="http://schemas.microsoft.com/office/drawing/2014/main" id="{85A24B30-3B87-4696-A081-48F99B051FE2}"/>
                </a:ext>
              </a:extLst>
            </p:cNvPr>
            <p:cNvSpPr/>
            <p:nvPr/>
          </p:nvSpPr>
          <p:spPr>
            <a:xfrm>
              <a:off x="10381949" y="3184947"/>
              <a:ext cx="1804670" cy="0"/>
            </a:xfrm>
            <a:custGeom>
              <a:avLst/>
              <a:gdLst/>
              <a:ahLst/>
              <a:cxnLst/>
              <a:rect l="l" t="t" r="r" b="b"/>
              <a:pathLst>
                <a:path w="1804670">
                  <a:moveTo>
                    <a:pt x="0" y="0"/>
                  </a:moveTo>
                  <a:lnTo>
                    <a:pt x="1804056" y="0"/>
                  </a:lnTo>
                </a:path>
              </a:pathLst>
            </a:custGeom>
            <a:ln w="12700">
              <a:solidFill>
                <a:srgbClr val="FFFFFF"/>
              </a:solidFill>
            </a:ln>
          </p:spPr>
          <p:txBody>
            <a:bodyPr wrap="square" lIns="0" tIns="0" rIns="0" bIns="0" rtlCol="0"/>
            <a:lstStyle/>
            <a:p>
              <a:endParaRPr lang="en-GB"/>
            </a:p>
          </p:txBody>
        </p:sp>
        <p:sp>
          <p:nvSpPr>
            <p:cNvPr id="39" name="object 35">
              <a:extLst>
                <a:ext uri="{FF2B5EF4-FFF2-40B4-BE49-F238E27FC236}">
                  <a16:creationId xmlns:a16="http://schemas.microsoft.com/office/drawing/2014/main" id="{055DA30B-8623-4F6C-8514-3DE77A65FC53}"/>
                </a:ext>
              </a:extLst>
            </p:cNvPr>
            <p:cNvSpPr/>
            <p:nvPr/>
          </p:nvSpPr>
          <p:spPr>
            <a:xfrm>
              <a:off x="8954610" y="2747487"/>
              <a:ext cx="623570" cy="74295"/>
            </a:xfrm>
            <a:custGeom>
              <a:avLst/>
              <a:gdLst/>
              <a:ahLst/>
              <a:cxnLst/>
              <a:rect l="l" t="t" r="r" b="b"/>
              <a:pathLst>
                <a:path w="623570" h="74294">
                  <a:moveTo>
                    <a:pt x="365556" y="0"/>
                  </a:moveTo>
                  <a:lnTo>
                    <a:pt x="256997" y="0"/>
                  </a:lnTo>
                  <a:lnTo>
                    <a:pt x="0" y="74091"/>
                  </a:lnTo>
                  <a:lnTo>
                    <a:pt x="245465" y="74091"/>
                  </a:lnTo>
                  <a:lnTo>
                    <a:pt x="623011" y="74091"/>
                  </a:lnTo>
                  <a:lnTo>
                    <a:pt x="365556" y="0"/>
                  </a:lnTo>
                  <a:close/>
                </a:path>
              </a:pathLst>
            </a:custGeom>
            <a:ln w="12700">
              <a:solidFill>
                <a:srgbClr val="FFFFFF"/>
              </a:solidFill>
            </a:ln>
          </p:spPr>
          <p:txBody>
            <a:bodyPr wrap="square" lIns="0" tIns="0" rIns="0" bIns="0" rtlCol="0"/>
            <a:lstStyle/>
            <a:p>
              <a:endParaRPr lang="en-GB"/>
            </a:p>
          </p:txBody>
        </p:sp>
        <p:sp>
          <p:nvSpPr>
            <p:cNvPr id="40" name="object 36">
              <a:extLst>
                <a:ext uri="{FF2B5EF4-FFF2-40B4-BE49-F238E27FC236}">
                  <a16:creationId xmlns:a16="http://schemas.microsoft.com/office/drawing/2014/main" id="{DA000B61-0F2D-4FAF-B879-F0ADD0477806}"/>
                </a:ext>
              </a:extLst>
            </p:cNvPr>
            <p:cNvSpPr/>
            <p:nvPr/>
          </p:nvSpPr>
          <p:spPr>
            <a:xfrm>
              <a:off x="9091414" y="2567998"/>
              <a:ext cx="349885" cy="69850"/>
            </a:xfrm>
            <a:custGeom>
              <a:avLst/>
              <a:gdLst/>
              <a:ahLst/>
              <a:cxnLst/>
              <a:rect l="l" t="t" r="r" b="b"/>
              <a:pathLst>
                <a:path w="349884" h="69850">
                  <a:moveTo>
                    <a:pt x="201307" y="0"/>
                  </a:moveTo>
                  <a:lnTo>
                    <a:pt x="147510" y="0"/>
                  </a:lnTo>
                  <a:lnTo>
                    <a:pt x="0" y="69659"/>
                  </a:lnTo>
                  <a:lnTo>
                    <a:pt x="349326" y="69659"/>
                  </a:lnTo>
                  <a:lnTo>
                    <a:pt x="201307" y="0"/>
                  </a:lnTo>
                  <a:close/>
                </a:path>
              </a:pathLst>
            </a:custGeom>
            <a:ln w="12700">
              <a:solidFill>
                <a:srgbClr val="FFFFFF"/>
              </a:solidFill>
            </a:ln>
          </p:spPr>
          <p:txBody>
            <a:bodyPr wrap="square" lIns="0" tIns="0" rIns="0" bIns="0" rtlCol="0"/>
            <a:lstStyle/>
            <a:p>
              <a:endParaRPr lang="en-GB"/>
            </a:p>
          </p:txBody>
        </p:sp>
        <p:sp>
          <p:nvSpPr>
            <p:cNvPr id="41" name="object 37">
              <a:extLst>
                <a:ext uri="{FF2B5EF4-FFF2-40B4-BE49-F238E27FC236}">
                  <a16:creationId xmlns:a16="http://schemas.microsoft.com/office/drawing/2014/main" id="{FA235CB8-6DF5-4D50-8CD5-D00645D9A568}"/>
                </a:ext>
              </a:extLst>
            </p:cNvPr>
            <p:cNvSpPr/>
            <p:nvPr/>
          </p:nvSpPr>
          <p:spPr>
            <a:xfrm>
              <a:off x="9156090" y="2392807"/>
              <a:ext cx="220345" cy="791845"/>
            </a:xfrm>
            <a:custGeom>
              <a:avLst/>
              <a:gdLst/>
              <a:ahLst/>
              <a:cxnLst/>
              <a:rect l="l" t="t" r="r" b="b"/>
              <a:pathLst>
                <a:path w="220345" h="791844">
                  <a:moveTo>
                    <a:pt x="50380" y="427723"/>
                  </a:moveTo>
                  <a:lnTo>
                    <a:pt x="220065" y="791464"/>
                  </a:lnTo>
                  <a:lnTo>
                    <a:pt x="109639" y="0"/>
                  </a:lnTo>
                  <a:lnTo>
                    <a:pt x="0" y="791464"/>
                  </a:lnTo>
                  <a:lnTo>
                    <a:pt x="169468" y="428777"/>
                  </a:lnTo>
                </a:path>
              </a:pathLst>
            </a:custGeom>
            <a:ln w="12699">
              <a:solidFill>
                <a:srgbClr val="FFFFFF"/>
              </a:solidFill>
            </a:ln>
          </p:spPr>
          <p:txBody>
            <a:bodyPr wrap="square" lIns="0" tIns="0" rIns="0" bIns="0" rtlCol="0"/>
            <a:lstStyle/>
            <a:p>
              <a:endParaRPr lang="en-GB"/>
            </a:p>
          </p:txBody>
        </p:sp>
        <p:sp>
          <p:nvSpPr>
            <p:cNvPr id="42" name="object 38">
              <a:extLst>
                <a:ext uri="{FF2B5EF4-FFF2-40B4-BE49-F238E27FC236}">
                  <a16:creationId xmlns:a16="http://schemas.microsoft.com/office/drawing/2014/main" id="{7301351E-1271-4018-912F-3C2B463D2C56}"/>
                </a:ext>
              </a:extLst>
            </p:cNvPr>
            <p:cNvSpPr/>
            <p:nvPr/>
          </p:nvSpPr>
          <p:spPr>
            <a:xfrm>
              <a:off x="10625856" y="4209251"/>
              <a:ext cx="1013460" cy="977900"/>
            </a:xfrm>
            <a:custGeom>
              <a:avLst/>
              <a:gdLst/>
              <a:ahLst/>
              <a:cxnLst/>
              <a:rect l="l" t="t" r="r" b="b"/>
              <a:pathLst>
                <a:path w="1013459" h="977900">
                  <a:moveTo>
                    <a:pt x="0" y="977328"/>
                  </a:moveTo>
                  <a:lnTo>
                    <a:pt x="524687" y="977328"/>
                  </a:lnTo>
                  <a:lnTo>
                    <a:pt x="571748" y="975091"/>
                  </a:lnTo>
                  <a:lnTo>
                    <a:pt x="617543" y="968517"/>
                  </a:lnTo>
                  <a:lnTo>
                    <a:pt x="661867" y="957810"/>
                  </a:lnTo>
                  <a:lnTo>
                    <a:pt x="704517" y="943175"/>
                  </a:lnTo>
                  <a:lnTo>
                    <a:pt x="745287" y="924817"/>
                  </a:lnTo>
                  <a:lnTo>
                    <a:pt x="783972" y="902941"/>
                  </a:lnTo>
                  <a:lnTo>
                    <a:pt x="820367" y="877751"/>
                  </a:lnTo>
                  <a:lnTo>
                    <a:pt x="854268" y="849453"/>
                  </a:lnTo>
                  <a:lnTo>
                    <a:pt x="885470" y="818251"/>
                  </a:lnTo>
                  <a:lnTo>
                    <a:pt x="913768" y="784350"/>
                  </a:lnTo>
                  <a:lnTo>
                    <a:pt x="938958" y="747954"/>
                  </a:lnTo>
                  <a:lnTo>
                    <a:pt x="960834" y="709269"/>
                  </a:lnTo>
                  <a:lnTo>
                    <a:pt x="979192" y="668500"/>
                  </a:lnTo>
                  <a:lnTo>
                    <a:pt x="993827" y="625850"/>
                  </a:lnTo>
                  <a:lnTo>
                    <a:pt x="1004534" y="581526"/>
                  </a:lnTo>
                  <a:lnTo>
                    <a:pt x="1011108" y="535731"/>
                  </a:lnTo>
                  <a:lnTo>
                    <a:pt x="1013345" y="488670"/>
                  </a:lnTo>
                  <a:lnTo>
                    <a:pt x="1011108" y="441607"/>
                  </a:lnTo>
                  <a:lnTo>
                    <a:pt x="1004534" y="395811"/>
                  </a:lnTo>
                  <a:lnTo>
                    <a:pt x="993827" y="351484"/>
                  </a:lnTo>
                  <a:lnTo>
                    <a:pt x="979192" y="308833"/>
                  </a:lnTo>
                  <a:lnTo>
                    <a:pt x="960834" y="268063"/>
                  </a:lnTo>
                  <a:lnTo>
                    <a:pt x="938958" y="229377"/>
                  </a:lnTo>
                  <a:lnTo>
                    <a:pt x="913768" y="192980"/>
                  </a:lnTo>
                  <a:lnTo>
                    <a:pt x="885470" y="159078"/>
                  </a:lnTo>
                  <a:lnTo>
                    <a:pt x="854268" y="127876"/>
                  </a:lnTo>
                  <a:lnTo>
                    <a:pt x="820367" y="99577"/>
                  </a:lnTo>
                  <a:lnTo>
                    <a:pt x="783972" y="74387"/>
                  </a:lnTo>
                  <a:lnTo>
                    <a:pt x="745287" y="52511"/>
                  </a:lnTo>
                  <a:lnTo>
                    <a:pt x="704517" y="34153"/>
                  </a:lnTo>
                  <a:lnTo>
                    <a:pt x="661867" y="19518"/>
                  </a:lnTo>
                  <a:lnTo>
                    <a:pt x="617543" y="8811"/>
                  </a:lnTo>
                  <a:lnTo>
                    <a:pt x="571748" y="2236"/>
                  </a:lnTo>
                  <a:lnTo>
                    <a:pt x="524687" y="0"/>
                  </a:lnTo>
                  <a:lnTo>
                    <a:pt x="445071" y="0"/>
                  </a:lnTo>
                </a:path>
              </a:pathLst>
            </a:custGeom>
            <a:ln w="12700">
              <a:solidFill>
                <a:srgbClr val="FFFFFF"/>
              </a:solidFill>
            </a:ln>
          </p:spPr>
          <p:txBody>
            <a:bodyPr wrap="square" lIns="0" tIns="0" rIns="0" bIns="0" rtlCol="0"/>
            <a:lstStyle/>
            <a:p>
              <a:endParaRPr lang="en-GB"/>
            </a:p>
          </p:txBody>
        </p:sp>
        <p:sp>
          <p:nvSpPr>
            <p:cNvPr id="43" name="object 39">
              <a:extLst>
                <a:ext uri="{FF2B5EF4-FFF2-40B4-BE49-F238E27FC236}">
                  <a16:creationId xmlns:a16="http://schemas.microsoft.com/office/drawing/2014/main" id="{CD145F23-8ABB-49C8-BF6B-4AE03109C659}"/>
                </a:ext>
              </a:extLst>
            </p:cNvPr>
            <p:cNvSpPr/>
            <p:nvPr/>
          </p:nvSpPr>
          <p:spPr>
            <a:xfrm>
              <a:off x="7809947"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4" name="object 40">
              <a:extLst>
                <a:ext uri="{FF2B5EF4-FFF2-40B4-BE49-F238E27FC236}">
                  <a16:creationId xmlns:a16="http://schemas.microsoft.com/office/drawing/2014/main" id="{D9C1771D-3922-4BA9-B64E-18C791C29E51}"/>
                </a:ext>
              </a:extLst>
            </p:cNvPr>
            <p:cNvSpPr/>
            <p:nvPr/>
          </p:nvSpPr>
          <p:spPr>
            <a:xfrm>
              <a:off x="784530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5" name="object 41">
              <a:extLst>
                <a:ext uri="{FF2B5EF4-FFF2-40B4-BE49-F238E27FC236}">
                  <a16:creationId xmlns:a16="http://schemas.microsoft.com/office/drawing/2014/main" id="{E6136546-9ADD-4DAD-904E-D4C19416A2B9}"/>
                </a:ext>
              </a:extLst>
            </p:cNvPr>
            <p:cNvSpPr/>
            <p:nvPr/>
          </p:nvSpPr>
          <p:spPr>
            <a:xfrm>
              <a:off x="8748591"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6" name="object 42">
              <a:extLst>
                <a:ext uri="{FF2B5EF4-FFF2-40B4-BE49-F238E27FC236}">
                  <a16:creationId xmlns:a16="http://schemas.microsoft.com/office/drawing/2014/main" id="{D9162FB3-0A3E-4242-8536-DFFB71876E08}"/>
                </a:ext>
              </a:extLst>
            </p:cNvPr>
            <p:cNvSpPr/>
            <p:nvPr/>
          </p:nvSpPr>
          <p:spPr>
            <a:xfrm>
              <a:off x="838737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lang="en-GB"/>
            </a:p>
          </p:txBody>
        </p:sp>
        <p:sp>
          <p:nvSpPr>
            <p:cNvPr id="47" name="object 43">
              <a:extLst>
                <a:ext uri="{FF2B5EF4-FFF2-40B4-BE49-F238E27FC236}">
                  <a16:creationId xmlns:a16="http://schemas.microsoft.com/office/drawing/2014/main" id="{7377D067-8D73-46EB-8C5C-D033A01D7D44}"/>
                </a:ext>
              </a:extLst>
            </p:cNvPr>
            <p:cNvSpPr/>
            <p:nvPr/>
          </p:nvSpPr>
          <p:spPr>
            <a:xfrm>
              <a:off x="8352018"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8" name="object 44">
              <a:extLst>
                <a:ext uri="{FF2B5EF4-FFF2-40B4-BE49-F238E27FC236}">
                  <a16:creationId xmlns:a16="http://schemas.microsoft.com/office/drawing/2014/main" id="{B8617064-676D-40D4-B739-04399C5D004D}"/>
                </a:ext>
              </a:extLst>
            </p:cNvPr>
            <p:cNvSpPr/>
            <p:nvPr/>
          </p:nvSpPr>
          <p:spPr>
            <a:xfrm>
              <a:off x="8713230"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lang="en-GB"/>
            </a:p>
          </p:txBody>
        </p:sp>
        <p:sp>
          <p:nvSpPr>
            <p:cNvPr id="49" name="object 45">
              <a:extLst>
                <a:ext uri="{FF2B5EF4-FFF2-40B4-BE49-F238E27FC236}">
                  <a16:creationId xmlns:a16="http://schemas.microsoft.com/office/drawing/2014/main" id="{73AF3FD1-FEA7-4DE4-A598-C28E8A1EB982}"/>
                </a:ext>
              </a:extLst>
            </p:cNvPr>
            <p:cNvSpPr/>
            <p:nvPr/>
          </p:nvSpPr>
          <p:spPr>
            <a:xfrm>
              <a:off x="9627395" y="4896181"/>
              <a:ext cx="59690" cy="54610"/>
            </a:xfrm>
            <a:custGeom>
              <a:avLst/>
              <a:gdLst/>
              <a:ahLst/>
              <a:cxnLst/>
              <a:rect l="l" t="t" r="r" b="b"/>
              <a:pathLst>
                <a:path w="59690" h="54610">
                  <a:moveTo>
                    <a:pt x="59220" y="0"/>
                  </a:moveTo>
                  <a:lnTo>
                    <a:pt x="0" y="54609"/>
                  </a:lnTo>
                </a:path>
              </a:pathLst>
            </a:custGeom>
            <a:ln w="12699">
              <a:solidFill>
                <a:srgbClr val="FFFFFF"/>
              </a:solidFill>
            </a:ln>
          </p:spPr>
          <p:txBody>
            <a:bodyPr wrap="square" lIns="0" tIns="0" rIns="0" bIns="0" rtlCol="0"/>
            <a:lstStyle/>
            <a:p>
              <a:endParaRPr lang="en-GB"/>
            </a:p>
          </p:txBody>
        </p:sp>
        <p:sp>
          <p:nvSpPr>
            <p:cNvPr id="50" name="object 46">
              <a:extLst>
                <a:ext uri="{FF2B5EF4-FFF2-40B4-BE49-F238E27FC236}">
                  <a16:creationId xmlns:a16="http://schemas.microsoft.com/office/drawing/2014/main" id="{C6ABA2DE-AE29-42F7-94A4-A3589B0C4268}"/>
                </a:ext>
              </a:extLst>
            </p:cNvPr>
            <p:cNvSpPr/>
            <p:nvPr/>
          </p:nvSpPr>
          <p:spPr>
            <a:xfrm>
              <a:off x="9898667" y="4956500"/>
              <a:ext cx="40005" cy="34290"/>
            </a:xfrm>
            <a:custGeom>
              <a:avLst/>
              <a:gdLst/>
              <a:ahLst/>
              <a:cxnLst/>
              <a:rect l="l" t="t" r="r" b="b"/>
              <a:pathLst>
                <a:path w="40004" h="34289">
                  <a:moveTo>
                    <a:pt x="39865" y="0"/>
                  </a:moveTo>
                  <a:lnTo>
                    <a:pt x="0" y="34036"/>
                  </a:lnTo>
                </a:path>
              </a:pathLst>
            </a:custGeom>
            <a:ln w="12700">
              <a:solidFill>
                <a:srgbClr val="FFFFFF"/>
              </a:solidFill>
            </a:ln>
          </p:spPr>
          <p:txBody>
            <a:bodyPr wrap="square" lIns="0" tIns="0" rIns="0" bIns="0" rtlCol="0"/>
            <a:lstStyle/>
            <a:p>
              <a:endParaRPr lang="en-GB"/>
            </a:p>
          </p:txBody>
        </p:sp>
        <p:sp>
          <p:nvSpPr>
            <p:cNvPr id="51" name="object 47">
              <a:extLst>
                <a:ext uri="{FF2B5EF4-FFF2-40B4-BE49-F238E27FC236}">
                  <a16:creationId xmlns:a16="http://schemas.microsoft.com/office/drawing/2014/main" id="{9E8C4BDD-AF3E-4BA0-8896-25D907989DF0}"/>
                </a:ext>
              </a:extLst>
            </p:cNvPr>
            <p:cNvSpPr/>
            <p:nvPr/>
          </p:nvSpPr>
          <p:spPr>
            <a:xfrm>
              <a:off x="9523036" y="4645991"/>
              <a:ext cx="240665" cy="365125"/>
            </a:xfrm>
            <a:custGeom>
              <a:avLst/>
              <a:gdLst/>
              <a:ahLst/>
              <a:cxnLst/>
              <a:rect l="l" t="t" r="r" b="b"/>
              <a:pathLst>
                <a:path w="240665" h="365125">
                  <a:moveTo>
                    <a:pt x="153975" y="0"/>
                  </a:moveTo>
                  <a:lnTo>
                    <a:pt x="208468" y="60241"/>
                  </a:lnTo>
                  <a:lnTo>
                    <a:pt x="234871" y="102601"/>
                  </a:lnTo>
                  <a:lnTo>
                    <a:pt x="240601" y="147130"/>
                  </a:lnTo>
                  <a:lnTo>
                    <a:pt x="233071" y="213880"/>
                  </a:lnTo>
                  <a:lnTo>
                    <a:pt x="204659" y="285046"/>
                  </a:lnTo>
                  <a:lnTo>
                    <a:pt x="157346" y="331704"/>
                  </a:lnTo>
                  <a:lnTo>
                    <a:pt x="112954" y="357227"/>
                  </a:lnTo>
                  <a:lnTo>
                    <a:pt x="93308" y="364985"/>
                  </a:lnTo>
                  <a:lnTo>
                    <a:pt x="36125" y="334526"/>
                  </a:lnTo>
                  <a:lnTo>
                    <a:pt x="7802" y="310056"/>
                  </a:lnTo>
                  <a:lnTo>
                    <a:pt x="0" y="278687"/>
                  </a:lnTo>
                  <a:lnTo>
                    <a:pt x="4382" y="227533"/>
                  </a:lnTo>
                  <a:lnTo>
                    <a:pt x="18988" y="181926"/>
                  </a:lnTo>
                  <a:lnTo>
                    <a:pt x="47520" y="135429"/>
                  </a:lnTo>
                  <a:lnTo>
                    <a:pt x="82632" y="91016"/>
                  </a:lnTo>
                  <a:lnTo>
                    <a:pt x="116976" y="51657"/>
                  </a:lnTo>
                  <a:lnTo>
                    <a:pt x="143206" y="20328"/>
                  </a:lnTo>
                  <a:lnTo>
                    <a:pt x="153975" y="0"/>
                  </a:lnTo>
                  <a:close/>
                </a:path>
              </a:pathLst>
            </a:custGeom>
            <a:ln w="12700">
              <a:solidFill>
                <a:srgbClr val="FFFFFF"/>
              </a:solidFill>
            </a:ln>
          </p:spPr>
          <p:txBody>
            <a:bodyPr wrap="square" lIns="0" tIns="0" rIns="0" bIns="0" rtlCol="0"/>
            <a:lstStyle/>
            <a:p>
              <a:endParaRPr lang="en-GB"/>
            </a:p>
          </p:txBody>
        </p:sp>
        <p:sp>
          <p:nvSpPr>
            <p:cNvPr id="52" name="object 48">
              <a:extLst>
                <a:ext uri="{FF2B5EF4-FFF2-40B4-BE49-F238E27FC236}">
                  <a16:creationId xmlns:a16="http://schemas.microsoft.com/office/drawing/2014/main" id="{64E702A6-1578-4501-9B20-8AC7DEAD8F5F}"/>
                </a:ext>
              </a:extLst>
            </p:cNvPr>
            <p:cNvSpPr/>
            <p:nvPr/>
          </p:nvSpPr>
          <p:spPr>
            <a:xfrm>
              <a:off x="9616343" y="4849474"/>
              <a:ext cx="29845" cy="337185"/>
            </a:xfrm>
            <a:custGeom>
              <a:avLst/>
              <a:gdLst/>
              <a:ahLst/>
              <a:cxnLst/>
              <a:rect l="l" t="t" r="r" b="b"/>
              <a:pathLst>
                <a:path w="29845" h="337185">
                  <a:moveTo>
                    <a:pt x="0" y="337045"/>
                  </a:moveTo>
                  <a:lnTo>
                    <a:pt x="0" y="161505"/>
                  </a:lnTo>
                  <a:lnTo>
                    <a:pt x="29641" y="0"/>
                  </a:lnTo>
                </a:path>
              </a:pathLst>
            </a:custGeom>
            <a:ln w="12700">
              <a:solidFill>
                <a:srgbClr val="FFFFFF"/>
              </a:solidFill>
            </a:ln>
          </p:spPr>
          <p:txBody>
            <a:bodyPr wrap="square" lIns="0" tIns="0" rIns="0" bIns="0" rtlCol="0"/>
            <a:lstStyle/>
            <a:p>
              <a:endParaRPr lang="en-GB"/>
            </a:p>
          </p:txBody>
        </p:sp>
        <p:sp>
          <p:nvSpPr>
            <p:cNvPr id="53" name="object 49">
              <a:extLst>
                <a:ext uri="{FF2B5EF4-FFF2-40B4-BE49-F238E27FC236}">
                  <a16:creationId xmlns:a16="http://schemas.microsoft.com/office/drawing/2014/main" id="{7D799879-5066-4E61-B411-FEF00E42AAE8}"/>
                </a:ext>
              </a:extLst>
            </p:cNvPr>
            <p:cNvSpPr/>
            <p:nvPr/>
          </p:nvSpPr>
          <p:spPr>
            <a:xfrm>
              <a:off x="9836790" y="4785657"/>
              <a:ext cx="136525" cy="274320"/>
            </a:xfrm>
            <a:custGeom>
              <a:avLst/>
              <a:gdLst/>
              <a:ahLst/>
              <a:cxnLst/>
              <a:rect l="l" t="t" r="r" b="b"/>
              <a:pathLst>
                <a:path w="136525" h="274320">
                  <a:moveTo>
                    <a:pt x="49680" y="274269"/>
                  </a:moveTo>
                  <a:lnTo>
                    <a:pt x="99834" y="246607"/>
                  </a:lnTo>
                  <a:lnTo>
                    <a:pt x="125537" y="224664"/>
                  </a:lnTo>
                  <a:lnTo>
                    <a:pt x="134877" y="196989"/>
                  </a:lnTo>
                  <a:lnTo>
                    <a:pt x="135939" y="152133"/>
                  </a:lnTo>
                  <a:lnTo>
                    <a:pt x="130376" y="98932"/>
                  </a:lnTo>
                  <a:lnTo>
                    <a:pt x="117657" y="54859"/>
                  </a:lnTo>
                  <a:lnTo>
                    <a:pt x="102567" y="21390"/>
                  </a:lnTo>
                  <a:lnTo>
                    <a:pt x="89889" y="0"/>
                  </a:lnTo>
                  <a:lnTo>
                    <a:pt x="68153" y="34334"/>
                  </a:lnTo>
                  <a:lnTo>
                    <a:pt x="53879" y="56411"/>
                  </a:lnTo>
                  <a:lnTo>
                    <a:pt x="40741" y="75800"/>
                  </a:lnTo>
                  <a:lnTo>
                    <a:pt x="22413" y="102069"/>
                  </a:lnTo>
                  <a:lnTo>
                    <a:pt x="3951" y="140963"/>
                  </a:lnTo>
                  <a:lnTo>
                    <a:pt x="0" y="185073"/>
                  </a:lnTo>
                  <a:lnTo>
                    <a:pt x="14071" y="230732"/>
                  </a:lnTo>
                  <a:lnTo>
                    <a:pt x="49680" y="274269"/>
                  </a:lnTo>
                  <a:close/>
                </a:path>
              </a:pathLst>
            </a:custGeom>
            <a:ln w="12700">
              <a:solidFill>
                <a:srgbClr val="FFFFFF"/>
              </a:solidFill>
            </a:ln>
          </p:spPr>
          <p:txBody>
            <a:bodyPr wrap="square" lIns="0" tIns="0" rIns="0" bIns="0" rtlCol="0"/>
            <a:lstStyle/>
            <a:p>
              <a:endParaRPr lang="en-GB"/>
            </a:p>
          </p:txBody>
        </p:sp>
        <p:sp>
          <p:nvSpPr>
            <p:cNvPr id="54" name="object 50">
              <a:extLst>
                <a:ext uri="{FF2B5EF4-FFF2-40B4-BE49-F238E27FC236}">
                  <a16:creationId xmlns:a16="http://schemas.microsoft.com/office/drawing/2014/main" id="{9EB8373B-8B84-404A-9F93-4244B551CE40}"/>
                </a:ext>
              </a:extLst>
            </p:cNvPr>
            <p:cNvSpPr/>
            <p:nvPr/>
          </p:nvSpPr>
          <p:spPr>
            <a:xfrm>
              <a:off x="9886472" y="4932061"/>
              <a:ext cx="22860" cy="254635"/>
            </a:xfrm>
            <a:custGeom>
              <a:avLst/>
              <a:gdLst/>
              <a:ahLst/>
              <a:cxnLst/>
              <a:rect l="l" t="t" r="r" b="b"/>
              <a:pathLst>
                <a:path w="22859" h="254635">
                  <a:moveTo>
                    <a:pt x="22478" y="0"/>
                  </a:moveTo>
                  <a:lnTo>
                    <a:pt x="0" y="127863"/>
                  </a:lnTo>
                  <a:lnTo>
                    <a:pt x="0" y="254457"/>
                  </a:lnTo>
                </a:path>
              </a:pathLst>
            </a:custGeom>
            <a:ln w="12700">
              <a:solidFill>
                <a:srgbClr val="FFFFFF"/>
              </a:solidFill>
            </a:ln>
          </p:spPr>
          <p:txBody>
            <a:bodyPr wrap="square" lIns="0" tIns="0" rIns="0" bIns="0" rtlCol="0"/>
            <a:lstStyle/>
            <a:p>
              <a:endParaRPr lang="en-GB"/>
            </a:p>
          </p:txBody>
        </p:sp>
        <p:sp>
          <p:nvSpPr>
            <p:cNvPr id="55" name="object 51">
              <a:extLst>
                <a:ext uri="{FF2B5EF4-FFF2-40B4-BE49-F238E27FC236}">
                  <a16:creationId xmlns:a16="http://schemas.microsoft.com/office/drawing/2014/main" id="{9F4592A5-8E28-41E8-91CF-A755F0141F16}"/>
                </a:ext>
              </a:extLst>
            </p:cNvPr>
            <p:cNvSpPr/>
            <p:nvPr/>
          </p:nvSpPr>
          <p:spPr>
            <a:xfrm>
              <a:off x="8599909" y="4631048"/>
              <a:ext cx="251998" cy="23371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6" name="object 52">
              <a:extLst>
                <a:ext uri="{FF2B5EF4-FFF2-40B4-BE49-F238E27FC236}">
                  <a16:creationId xmlns:a16="http://schemas.microsoft.com/office/drawing/2014/main" id="{1850EE88-B70A-4267-AE51-EB5616DC5CC6}"/>
                </a:ext>
              </a:extLst>
            </p:cNvPr>
            <p:cNvSpPr/>
            <p:nvPr/>
          </p:nvSpPr>
          <p:spPr>
            <a:xfrm>
              <a:off x="8238697" y="4631048"/>
              <a:ext cx="251999" cy="233710"/>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7" name="object 53">
              <a:extLst>
                <a:ext uri="{FF2B5EF4-FFF2-40B4-BE49-F238E27FC236}">
                  <a16:creationId xmlns:a16="http://schemas.microsoft.com/office/drawing/2014/main" id="{09D850AD-44AD-4B48-97B6-97013B05A752}"/>
                </a:ext>
              </a:extLst>
            </p:cNvPr>
            <p:cNvSpPr/>
            <p:nvPr/>
          </p:nvSpPr>
          <p:spPr>
            <a:xfrm>
              <a:off x="7696627" y="4631048"/>
              <a:ext cx="176850" cy="192167"/>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58" name="object 54">
              <a:extLst>
                <a:ext uri="{FF2B5EF4-FFF2-40B4-BE49-F238E27FC236}">
                  <a16:creationId xmlns:a16="http://schemas.microsoft.com/office/drawing/2014/main" id="{F2C8CCD5-C5F8-4952-9EB3-C297FEC91164}"/>
                </a:ext>
              </a:extLst>
            </p:cNvPr>
            <p:cNvSpPr/>
            <p:nvPr/>
          </p:nvSpPr>
          <p:spPr>
            <a:xfrm>
              <a:off x="7227167" y="5140090"/>
              <a:ext cx="1863089" cy="47625"/>
            </a:xfrm>
            <a:custGeom>
              <a:avLst/>
              <a:gdLst/>
              <a:ahLst/>
              <a:cxnLst/>
              <a:rect l="l" t="t" r="r" b="b"/>
              <a:pathLst>
                <a:path w="1863090" h="47625">
                  <a:moveTo>
                    <a:pt x="1862823" y="12534"/>
                  </a:moveTo>
                  <a:lnTo>
                    <a:pt x="1851239" y="23826"/>
                  </a:lnTo>
                  <a:lnTo>
                    <a:pt x="1839599" y="35059"/>
                  </a:lnTo>
                  <a:lnTo>
                    <a:pt x="1825452" y="43676"/>
                  </a:lnTo>
                  <a:lnTo>
                    <a:pt x="1806346" y="47117"/>
                  </a:lnTo>
                  <a:lnTo>
                    <a:pt x="1779547" y="39754"/>
                  </a:lnTo>
                  <a:lnTo>
                    <a:pt x="1761210" y="23558"/>
                  </a:lnTo>
                  <a:lnTo>
                    <a:pt x="1742874" y="7362"/>
                  </a:lnTo>
                  <a:lnTo>
                    <a:pt x="1716074" y="0"/>
                  </a:lnTo>
                  <a:lnTo>
                    <a:pt x="1689275" y="7362"/>
                  </a:lnTo>
                  <a:lnTo>
                    <a:pt x="1670937" y="23558"/>
                  </a:lnTo>
                  <a:lnTo>
                    <a:pt x="1652597" y="39754"/>
                  </a:lnTo>
                  <a:lnTo>
                    <a:pt x="1625790" y="47117"/>
                  </a:lnTo>
                  <a:lnTo>
                    <a:pt x="1598991" y="39754"/>
                  </a:lnTo>
                  <a:lnTo>
                    <a:pt x="1580654" y="23558"/>
                  </a:lnTo>
                  <a:lnTo>
                    <a:pt x="1562318" y="7362"/>
                  </a:lnTo>
                  <a:lnTo>
                    <a:pt x="1535518" y="0"/>
                  </a:lnTo>
                  <a:lnTo>
                    <a:pt x="1508711" y="7362"/>
                  </a:lnTo>
                  <a:lnTo>
                    <a:pt x="1490370" y="23558"/>
                  </a:lnTo>
                  <a:lnTo>
                    <a:pt x="1472028" y="39754"/>
                  </a:lnTo>
                  <a:lnTo>
                    <a:pt x="1445221" y="47117"/>
                  </a:lnTo>
                  <a:lnTo>
                    <a:pt x="1418415" y="39754"/>
                  </a:lnTo>
                  <a:lnTo>
                    <a:pt x="1400074" y="23558"/>
                  </a:lnTo>
                  <a:lnTo>
                    <a:pt x="1381737" y="7362"/>
                  </a:lnTo>
                  <a:lnTo>
                    <a:pt x="1354937" y="0"/>
                  </a:lnTo>
                  <a:lnTo>
                    <a:pt x="1328130" y="7362"/>
                  </a:lnTo>
                  <a:lnTo>
                    <a:pt x="1309787" y="23558"/>
                  </a:lnTo>
                  <a:lnTo>
                    <a:pt x="1291442" y="39754"/>
                  </a:lnTo>
                  <a:lnTo>
                    <a:pt x="1264627" y="47117"/>
                  </a:lnTo>
                  <a:lnTo>
                    <a:pt x="1237813" y="39754"/>
                  </a:lnTo>
                  <a:lnTo>
                    <a:pt x="1219468" y="23558"/>
                  </a:lnTo>
                  <a:lnTo>
                    <a:pt x="1201125" y="7362"/>
                  </a:lnTo>
                  <a:lnTo>
                    <a:pt x="1174318" y="0"/>
                  </a:lnTo>
                  <a:lnTo>
                    <a:pt x="1147503" y="7362"/>
                  </a:lnTo>
                  <a:lnTo>
                    <a:pt x="1129158" y="23558"/>
                  </a:lnTo>
                  <a:lnTo>
                    <a:pt x="1110815" y="39754"/>
                  </a:lnTo>
                  <a:lnTo>
                    <a:pt x="1084008" y="47117"/>
                  </a:lnTo>
                  <a:lnTo>
                    <a:pt x="1057194" y="39754"/>
                  </a:lnTo>
                  <a:lnTo>
                    <a:pt x="1038848" y="23558"/>
                  </a:lnTo>
                  <a:lnTo>
                    <a:pt x="1020505" y="7362"/>
                  </a:lnTo>
                  <a:lnTo>
                    <a:pt x="993698" y="0"/>
                  </a:lnTo>
                  <a:lnTo>
                    <a:pt x="966884" y="7362"/>
                  </a:lnTo>
                  <a:lnTo>
                    <a:pt x="948537" y="23558"/>
                  </a:lnTo>
                  <a:lnTo>
                    <a:pt x="930190" y="39754"/>
                  </a:lnTo>
                  <a:lnTo>
                    <a:pt x="903376" y="47117"/>
                  </a:lnTo>
                  <a:lnTo>
                    <a:pt x="876561" y="39754"/>
                  </a:lnTo>
                  <a:lnTo>
                    <a:pt x="858215" y="23558"/>
                  </a:lnTo>
                  <a:lnTo>
                    <a:pt x="839868" y="7362"/>
                  </a:lnTo>
                  <a:lnTo>
                    <a:pt x="813053" y="0"/>
                  </a:lnTo>
                  <a:lnTo>
                    <a:pt x="786239" y="7362"/>
                  </a:lnTo>
                  <a:lnTo>
                    <a:pt x="767892" y="23558"/>
                  </a:lnTo>
                  <a:lnTo>
                    <a:pt x="749546" y="39754"/>
                  </a:lnTo>
                  <a:lnTo>
                    <a:pt x="722731" y="47117"/>
                  </a:lnTo>
                  <a:lnTo>
                    <a:pt x="695917" y="39754"/>
                  </a:lnTo>
                  <a:lnTo>
                    <a:pt x="677570" y="23558"/>
                  </a:lnTo>
                  <a:lnTo>
                    <a:pt x="659223" y="7362"/>
                  </a:lnTo>
                  <a:lnTo>
                    <a:pt x="632409" y="0"/>
                  </a:lnTo>
                  <a:lnTo>
                    <a:pt x="605602" y="7362"/>
                  </a:lnTo>
                  <a:lnTo>
                    <a:pt x="587259" y="23558"/>
                  </a:lnTo>
                  <a:lnTo>
                    <a:pt x="568913" y="39754"/>
                  </a:lnTo>
                  <a:lnTo>
                    <a:pt x="542099" y="47117"/>
                  </a:lnTo>
                  <a:lnTo>
                    <a:pt x="515292" y="39754"/>
                  </a:lnTo>
                  <a:lnTo>
                    <a:pt x="496950" y="23558"/>
                  </a:lnTo>
                  <a:lnTo>
                    <a:pt x="478609" y="7362"/>
                  </a:lnTo>
                  <a:lnTo>
                    <a:pt x="451802" y="0"/>
                  </a:lnTo>
                  <a:lnTo>
                    <a:pt x="424988" y="7362"/>
                  </a:lnTo>
                  <a:lnTo>
                    <a:pt x="406641" y="23558"/>
                  </a:lnTo>
                  <a:lnTo>
                    <a:pt x="388294" y="39754"/>
                  </a:lnTo>
                  <a:lnTo>
                    <a:pt x="361480" y="47117"/>
                  </a:lnTo>
                  <a:lnTo>
                    <a:pt x="334650" y="39754"/>
                  </a:lnTo>
                  <a:lnTo>
                    <a:pt x="316295" y="23558"/>
                  </a:lnTo>
                  <a:lnTo>
                    <a:pt x="297941" y="7362"/>
                  </a:lnTo>
                  <a:lnTo>
                    <a:pt x="271119" y="0"/>
                  </a:lnTo>
                  <a:lnTo>
                    <a:pt x="244304" y="7362"/>
                  </a:lnTo>
                  <a:lnTo>
                    <a:pt x="225956" y="23558"/>
                  </a:lnTo>
                  <a:lnTo>
                    <a:pt x="207606" y="39754"/>
                  </a:lnTo>
                  <a:lnTo>
                    <a:pt x="180784" y="47117"/>
                  </a:lnTo>
                  <a:lnTo>
                    <a:pt x="153947" y="39754"/>
                  </a:lnTo>
                  <a:lnTo>
                    <a:pt x="135586" y="23558"/>
                  </a:lnTo>
                  <a:lnTo>
                    <a:pt x="117228" y="7362"/>
                  </a:lnTo>
                  <a:lnTo>
                    <a:pt x="90398" y="0"/>
                  </a:lnTo>
                  <a:lnTo>
                    <a:pt x="63561" y="7362"/>
                  </a:lnTo>
                  <a:lnTo>
                    <a:pt x="45199" y="23558"/>
                  </a:lnTo>
                  <a:lnTo>
                    <a:pt x="26837" y="39754"/>
                  </a:lnTo>
                  <a:lnTo>
                    <a:pt x="0" y="47117"/>
                  </a:lnTo>
                </a:path>
              </a:pathLst>
            </a:custGeom>
            <a:ln w="12700">
              <a:solidFill>
                <a:srgbClr val="FFFFFF"/>
              </a:solidFill>
            </a:ln>
          </p:spPr>
          <p:txBody>
            <a:bodyPr wrap="square" lIns="0" tIns="0" rIns="0" bIns="0" rtlCol="0"/>
            <a:lstStyle/>
            <a:p>
              <a:endParaRPr lang="en-GB"/>
            </a:p>
          </p:txBody>
        </p:sp>
        <p:sp>
          <p:nvSpPr>
            <p:cNvPr id="59" name="object 55">
              <a:extLst>
                <a:ext uri="{FF2B5EF4-FFF2-40B4-BE49-F238E27FC236}">
                  <a16:creationId xmlns:a16="http://schemas.microsoft.com/office/drawing/2014/main" id="{86CE9AE7-8B79-4FAE-BF54-E23ECADCCFF3}"/>
                </a:ext>
              </a:extLst>
            </p:cNvPr>
            <p:cNvSpPr/>
            <p:nvPr/>
          </p:nvSpPr>
          <p:spPr>
            <a:xfrm>
              <a:off x="6804012" y="5284623"/>
              <a:ext cx="1905000" cy="47625"/>
            </a:xfrm>
            <a:custGeom>
              <a:avLst/>
              <a:gdLst/>
              <a:ahLst/>
              <a:cxnLst/>
              <a:rect l="l" t="t" r="r" b="b"/>
              <a:pathLst>
                <a:path w="1905000" h="47625">
                  <a:moveTo>
                    <a:pt x="0" y="19545"/>
                  </a:moveTo>
                  <a:lnTo>
                    <a:pt x="9497" y="29318"/>
                  </a:lnTo>
                  <a:lnTo>
                    <a:pt x="19858" y="38188"/>
                  </a:lnTo>
                  <a:lnTo>
                    <a:pt x="32545" y="44630"/>
                  </a:lnTo>
                  <a:lnTo>
                    <a:pt x="49022" y="47117"/>
                  </a:lnTo>
                  <a:lnTo>
                    <a:pt x="75859" y="39754"/>
                  </a:lnTo>
                  <a:lnTo>
                    <a:pt x="94221" y="23558"/>
                  </a:lnTo>
                  <a:lnTo>
                    <a:pt x="112583" y="7362"/>
                  </a:lnTo>
                  <a:lnTo>
                    <a:pt x="139420" y="0"/>
                  </a:lnTo>
                  <a:lnTo>
                    <a:pt x="166250" y="7362"/>
                  </a:lnTo>
                  <a:lnTo>
                    <a:pt x="184608" y="23558"/>
                  </a:lnTo>
                  <a:lnTo>
                    <a:pt x="202969" y="39754"/>
                  </a:lnTo>
                  <a:lnTo>
                    <a:pt x="229806" y="47117"/>
                  </a:lnTo>
                  <a:lnTo>
                    <a:pt x="256621" y="39754"/>
                  </a:lnTo>
                  <a:lnTo>
                    <a:pt x="274969" y="23558"/>
                  </a:lnTo>
                  <a:lnTo>
                    <a:pt x="293319" y="7362"/>
                  </a:lnTo>
                  <a:lnTo>
                    <a:pt x="320141" y="0"/>
                  </a:lnTo>
                  <a:lnTo>
                    <a:pt x="346963" y="7362"/>
                  </a:lnTo>
                  <a:lnTo>
                    <a:pt x="365317" y="23558"/>
                  </a:lnTo>
                  <a:lnTo>
                    <a:pt x="383672" y="39754"/>
                  </a:lnTo>
                  <a:lnTo>
                    <a:pt x="410502" y="47117"/>
                  </a:lnTo>
                  <a:lnTo>
                    <a:pt x="437316" y="39754"/>
                  </a:lnTo>
                  <a:lnTo>
                    <a:pt x="455663" y="23558"/>
                  </a:lnTo>
                  <a:lnTo>
                    <a:pt x="474010" y="7362"/>
                  </a:lnTo>
                  <a:lnTo>
                    <a:pt x="500824" y="0"/>
                  </a:lnTo>
                  <a:lnTo>
                    <a:pt x="527631" y="7362"/>
                  </a:lnTo>
                  <a:lnTo>
                    <a:pt x="545973" y="23558"/>
                  </a:lnTo>
                  <a:lnTo>
                    <a:pt x="564314" y="39754"/>
                  </a:lnTo>
                  <a:lnTo>
                    <a:pt x="591121" y="47117"/>
                  </a:lnTo>
                  <a:lnTo>
                    <a:pt x="617935" y="39754"/>
                  </a:lnTo>
                  <a:lnTo>
                    <a:pt x="636281" y="23558"/>
                  </a:lnTo>
                  <a:lnTo>
                    <a:pt x="654624" y="7362"/>
                  </a:lnTo>
                  <a:lnTo>
                    <a:pt x="681431" y="0"/>
                  </a:lnTo>
                  <a:lnTo>
                    <a:pt x="708245" y="7362"/>
                  </a:lnTo>
                  <a:lnTo>
                    <a:pt x="726592" y="23558"/>
                  </a:lnTo>
                  <a:lnTo>
                    <a:pt x="744939" y="39754"/>
                  </a:lnTo>
                  <a:lnTo>
                    <a:pt x="771753" y="47117"/>
                  </a:lnTo>
                  <a:lnTo>
                    <a:pt x="798568" y="39754"/>
                  </a:lnTo>
                  <a:lnTo>
                    <a:pt x="816914" y="23558"/>
                  </a:lnTo>
                  <a:lnTo>
                    <a:pt x="835261" y="7362"/>
                  </a:lnTo>
                  <a:lnTo>
                    <a:pt x="862076" y="0"/>
                  </a:lnTo>
                  <a:lnTo>
                    <a:pt x="888890" y="7362"/>
                  </a:lnTo>
                  <a:lnTo>
                    <a:pt x="907237" y="23558"/>
                  </a:lnTo>
                  <a:lnTo>
                    <a:pt x="925583" y="39754"/>
                  </a:lnTo>
                  <a:lnTo>
                    <a:pt x="952398" y="47117"/>
                  </a:lnTo>
                  <a:lnTo>
                    <a:pt x="979212" y="39754"/>
                  </a:lnTo>
                  <a:lnTo>
                    <a:pt x="997559" y="23558"/>
                  </a:lnTo>
                  <a:lnTo>
                    <a:pt x="1015906" y="7362"/>
                  </a:lnTo>
                  <a:lnTo>
                    <a:pt x="1042720" y="0"/>
                  </a:lnTo>
                  <a:lnTo>
                    <a:pt x="1069527" y="7362"/>
                  </a:lnTo>
                  <a:lnTo>
                    <a:pt x="1087870" y="23558"/>
                  </a:lnTo>
                  <a:lnTo>
                    <a:pt x="1106216" y="39754"/>
                  </a:lnTo>
                  <a:lnTo>
                    <a:pt x="1133030" y="47117"/>
                  </a:lnTo>
                  <a:lnTo>
                    <a:pt x="1159837" y="39754"/>
                  </a:lnTo>
                  <a:lnTo>
                    <a:pt x="1178179" y="23558"/>
                  </a:lnTo>
                  <a:lnTo>
                    <a:pt x="1196520" y="7362"/>
                  </a:lnTo>
                  <a:lnTo>
                    <a:pt x="1223327" y="0"/>
                  </a:lnTo>
                  <a:lnTo>
                    <a:pt x="1250141" y="7362"/>
                  </a:lnTo>
                  <a:lnTo>
                    <a:pt x="1268488" y="23558"/>
                  </a:lnTo>
                  <a:lnTo>
                    <a:pt x="1286835" y="39754"/>
                  </a:lnTo>
                  <a:lnTo>
                    <a:pt x="1313649" y="47117"/>
                  </a:lnTo>
                  <a:lnTo>
                    <a:pt x="1340457" y="39754"/>
                  </a:lnTo>
                  <a:lnTo>
                    <a:pt x="1358799" y="23558"/>
                  </a:lnTo>
                  <a:lnTo>
                    <a:pt x="1377145" y="7362"/>
                  </a:lnTo>
                  <a:lnTo>
                    <a:pt x="1403959" y="0"/>
                  </a:lnTo>
                  <a:lnTo>
                    <a:pt x="1430758" y="7362"/>
                  </a:lnTo>
                  <a:lnTo>
                    <a:pt x="1449095" y="23558"/>
                  </a:lnTo>
                  <a:lnTo>
                    <a:pt x="1467431" y="39754"/>
                  </a:lnTo>
                  <a:lnTo>
                    <a:pt x="1494231" y="47117"/>
                  </a:lnTo>
                  <a:lnTo>
                    <a:pt x="1521045" y="39754"/>
                  </a:lnTo>
                  <a:lnTo>
                    <a:pt x="1539390" y="23558"/>
                  </a:lnTo>
                  <a:lnTo>
                    <a:pt x="1557733" y="7362"/>
                  </a:lnTo>
                  <a:lnTo>
                    <a:pt x="1584540" y="0"/>
                  </a:lnTo>
                  <a:lnTo>
                    <a:pt x="1611340" y="7362"/>
                  </a:lnTo>
                  <a:lnTo>
                    <a:pt x="1629676" y="23558"/>
                  </a:lnTo>
                  <a:lnTo>
                    <a:pt x="1648013" y="39754"/>
                  </a:lnTo>
                  <a:lnTo>
                    <a:pt x="1674812" y="47117"/>
                  </a:lnTo>
                  <a:lnTo>
                    <a:pt x="1701619" y="39754"/>
                  </a:lnTo>
                  <a:lnTo>
                    <a:pt x="1719959" y="23558"/>
                  </a:lnTo>
                  <a:lnTo>
                    <a:pt x="1738297" y="7362"/>
                  </a:lnTo>
                  <a:lnTo>
                    <a:pt x="1765096" y="0"/>
                  </a:lnTo>
                  <a:lnTo>
                    <a:pt x="1791896" y="7362"/>
                  </a:lnTo>
                  <a:lnTo>
                    <a:pt x="1810232" y="23558"/>
                  </a:lnTo>
                  <a:lnTo>
                    <a:pt x="1828569" y="39754"/>
                  </a:lnTo>
                  <a:lnTo>
                    <a:pt x="1855368" y="47117"/>
                  </a:lnTo>
                  <a:lnTo>
                    <a:pt x="1871845" y="44630"/>
                  </a:lnTo>
                  <a:lnTo>
                    <a:pt x="1884532" y="38188"/>
                  </a:lnTo>
                  <a:lnTo>
                    <a:pt x="1894892" y="29318"/>
                  </a:lnTo>
                  <a:lnTo>
                    <a:pt x="1904390" y="19545"/>
                  </a:lnTo>
                </a:path>
              </a:pathLst>
            </a:custGeom>
            <a:ln w="12699">
              <a:solidFill>
                <a:srgbClr val="FFFFFF"/>
              </a:solidFill>
            </a:ln>
          </p:spPr>
          <p:txBody>
            <a:bodyPr wrap="square" lIns="0" tIns="0" rIns="0" bIns="0" rtlCol="0"/>
            <a:lstStyle/>
            <a:p>
              <a:endParaRPr lang="en-GB"/>
            </a:p>
          </p:txBody>
        </p:sp>
        <p:sp>
          <p:nvSpPr>
            <p:cNvPr id="60" name="object 56">
              <a:extLst>
                <a:ext uri="{FF2B5EF4-FFF2-40B4-BE49-F238E27FC236}">
                  <a16:creationId xmlns:a16="http://schemas.microsoft.com/office/drawing/2014/main" id="{2D07E5FB-A7B0-45CE-925F-292965EC15E6}"/>
                </a:ext>
              </a:extLst>
            </p:cNvPr>
            <p:cNvSpPr/>
            <p:nvPr/>
          </p:nvSpPr>
          <p:spPr>
            <a:xfrm>
              <a:off x="7805001" y="4742061"/>
              <a:ext cx="143625" cy="122697"/>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1" name="object 57">
              <a:extLst>
                <a:ext uri="{FF2B5EF4-FFF2-40B4-BE49-F238E27FC236}">
                  <a16:creationId xmlns:a16="http://schemas.microsoft.com/office/drawing/2014/main" id="{2BBAB628-F549-408E-9929-1D08502E8856}"/>
                </a:ext>
              </a:extLst>
            </p:cNvPr>
            <p:cNvSpPr/>
            <p:nvPr/>
          </p:nvSpPr>
          <p:spPr>
            <a:xfrm>
              <a:off x="9083234" y="4549584"/>
              <a:ext cx="80941" cy="80936"/>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2" name="object 58">
              <a:extLst>
                <a:ext uri="{FF2B5EF4-FFF2-40B4-BE49-F238E27FC236}">
                  <a16:creationId xmlns:a16="http://schemas.microsoft.com/office/drawing/2014/main" id="{DD5EA496-B660-48D0-94BD-02CB08A83F69}"/>
                </a:ext>
              </a:extLst>
            </p:cNvPr>
            <p:cNvSpPr/>
            <p:nvPr/>
          </p:nvSpPr>
          <p:spPr>
            <a:xfrm>
              <a:off x="9143306" y="4671776"/>
              <a:ext cx="15240" cy="514984"/>
            </a:xfrm>
            <a:custGeom>
              <a:avLst/>
              <a:gdLst/>
              <a:ahLst/>
              <a:cxnLst/>
              <a:rect l="l" t="t" r="r" b="b"/>
              <a:pathLst>
                <a:path w="15240" h="514985">
                  <a:moveTo>
                    <a:pt x="15074" y="514743"/>
                  </a:moveTo>
                  <a:lnTo>
                    <a:pt x="0" y="0"/>
                  </a:lnTo>
                </a:path>
              </a:pathLst>
            </a:custGeom>
            <a:ln w="12700">
              <a:solidFill>
                <a:srgbClr val="FFFFFF"/>
              </a:solidFill>
            </a:ln>
          </p:spPr>
          <p:txBody>
            <a:bodyPr wrap="square" lIns="0" tIns="0" rIns="0" bIns="0" rtlCol="0"/>
            <a:lstStyle/>
            <a:p>
              <a:endParaRPr lang="en-GB"/>
            </a:p>
          </p:txBody>
        </p:sp>
        <p:sp>
          <p:nvSpPr>
            <p:cNvPr id="63" name="object 59">
              <a:extLst>
                <a:ext uri="{FF2B5EF4-FFF2-40B4-BE49-F238E27FC236}">
                  <a16:creationId xmlns:a16="http://schemas.microsoft.com/office/drawing/2014/main" id="{A248C8AD-681D-40B7-955A-87850045BD7D}"/>
                </a:ext>
              </a:extLst>
            </p:cNvPr>
            <p:cNvSpPr/>
            <p:nvPr/>
          </p:nvSpPr>
          <p:spPr>
            <a:xfrm>
              <a:off x="9089989" y="4618990"/>
              <a:ext cx="15875" cy="534035"/>
            </a:xfrm>
            <a:custGeom>
              <a:avLst/>
              <a:gdLst/>
              <a:ahLst/>
              <a:cxnLst/>
              <a:rect l="l" t="t" r="r" b="b"/>
              <a:pathLst>
                <a:path w="15875" h="534035">
                  <a:moveTo>
                    <a:pt x="15621" y="0"/>
                  </a:moveTo>
                  <a:lnTo>
                    <a:pt x="0" y="533641"/>
                  </a:lnTo>
                </a:path>
              </a:pathLst>
            </a:custGeom>
            <a:ln w="12700">
              <a:solidFill>
                <a:srgbClr val="FFFFFF"/>
              </a:solidFill>
            </a:ln>
          </p:spPr>
          <p:txBody>
            <a:bodyPr wrap="square" lIns="0" tIns="0" rIns="0" bIns="0" rtlCol="0"/>
            <a:lstStyle/>
            <a:p>
              <a:endParaRPr lang="en-GB"/>
            </a:p>
          </p:txBody>
        </p:sp>
        <p:sp>
          <p:nvSpPr>
            <p:cNvPr id="64" name="object 60">
              <a:extLst>
                <a:ext uri="{FF2B5EF4-FFF2-40B4-BE49-F238E27FC236}">
                  <a16:creationId xmlns:a16="http://schemas.microsoft.com/office/drawing/2014/main" id="{3C193783-C3BB-4103-A5F4-E07D9E49FBA4}"/>
                </a:ext>
              </a:extLst>
            </p:cNvPr>
            <p:cNvSpPr/>
            <p:nvPr/>
          </p:nvSpPr>
          <p:spPr>
            <a:xfrm>
              <a:off x="8909194" y="4402744"/>
              <a:ext cx="338270" cy="372552"/>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GB"/>
            </a:p>
          </p:txBody>
        </p:sp>
        <p:sp>
          <p:nvSpPr>
            <p:cNvPr id="65" name="object 61">
              <a:extLst>
                <a:ext uri="{FF2B5EF4-FFF2-40B4-BE49-F238E27FC236}">
                  <a16:creationId xmlns:a16="http://schemas.microsoft.com/office/drawing/2014/main" id="{280BEEF8-75F8-4F61-AFBE-7B3E82D4A4B1}"/>
                </a:ext>
              </a:extLst>
            </p:cNvPr>
            <p:cNvSpPr/>
            <p:nvPr/>
          </p:nvSpPr>
          <p:spPr>
            <a:xfrm>
              <a:off x="9158377" y="5186522"/>
              <a:ext cx="1473835" cy="0"/>
            </a:xfrm>
            <a:custGeom>
              <a:avLst/>
              <a:gdLst/>
              <a:ahLst/>
              <a:cxnLst/>
              <a:rect l="l" t="t" r="r" b="b"/>
              <a:pathLst>
                <a:path w="1473834">
                  <a:moveTo>
                    <a:pt x="1473834" y="0"/>
                  </a:moveTo>
                  <a:lnTo>
                    <a:pt x="801293" y="0"/>
                  </a:lnTo>
                  <a:lnTo>
                    <a:pt x="0" y="0"/>
                  </a:lnTo>
                </a:path>
              </a:pathLst>
            </a:custGeom>
            <a:ln w="12700">
              <a:solidFill>
                <a:srgbClr val="FFFFFF"/>
              </a:solidFill>
            </a:ln>
          </p:spPr>
          <p:txBody>
            <a:bodyPr wrap="square" lIns="0" tIns="0" rIns="0" bIns="0" rtlCol="0"/>
            <a:lstStyle/>
            <a:p>
              <a:endParaRPr lang="en-GB"/>
            </a:p>
          </p:txBody>
        </p:sp>
      </p:grpSp>
      <p:pic>
        <p:nvPicPr>
          <p:cNvPr id="66" name="Bild 10">
            <a:extLst>
              <a:ext uri="{FF2B5EF4-FFF2-40B4-BE49-F238E27FC236}">
                <a16:creationId xmlns:a16="http://schemas.microsoft.com/office/drawing/2014/main" id="{6764E83A-93B2-4105-8015-B22AFB3C7949}"/>
              </a:ext>
            </a:extLst>
          </p:cNvPr>
          <p:cNvPicPr>
            <a:picLocks noChangeAspect="1"/>
          </p:cNvPicPr>
          <p:nvPr userDrawn="1"/>
        </p:nvPicPr>
        <p:blipFill>
          <a:blip r:embed="rId10"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3364570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8FD484-66DB-4971-A690-5027246EEC62}"/>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4" name="Slide Number Placeholder 3">
            <a:extLst>
              <a:ext uri="{FF2B5EF4-FFF2-40B4-BE49-F238E27FC236}">
                <a16:creationId xmlns:a16="http://schemas.microsoft.com/office/drawing/2014/main" id="{73837470-8AA4-4C44-A06F-E61C0C75C8BE}"/>
              </a:ext>
            </a:extLst>
          </p:cNvPr>
          <p:cNvSpPr>
            <a:spLocks noGrp="1"/>
          </p:cNvSpPr>
          <p:nvPr>
            <p:ph type="sldNum" sz="quarter" idx="12"/>
          </p:nvPr>
        </p:nvSpPr>
        <p:spPr/>
        <p:txBody>
          <a:bodyPr/>
          <a:lstStyle/>
          <a:p>
            <a:fld id="{7C9AF4F6-8314-4173-B77E-ACDB3515A2E2}" type="slidenum">
              <a:rPr lang="en-GB" smtClean="0"/>
              <a:t>‹#›</a:t>
            </a:fld>
            <a:endParaRPr lang="en-GB"/>
          </a:p>
        </p:txBody>
      </p:sp>
    </p:spTree>
    <p:extLst>
      <p:ext uri="{BB962C8B-B14F-4D97-AF65-F5344CB8AC3E}">
        <p14:creationId xmlns:p14="http://schemas.microsoft.com/office/powerpoint/2010/main" val="5069654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with Caption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C90-020D-430D-95E6-6142EB5D473A}"/>
              </a:ext>
            </a:extLst>
          </p:cNvPr>
          <p:cNvSpPr>
            <a:spLocks noGrp="1"/>
          </p:cNvSpPr>
          <p:nvPr>
            <p:ph type="title"/>
          </p:nvPr>
        </p:nvSpPr>
        <p:spPr>
          <a:xfrm>
            <a:off x="914398" y="914400"/>
            <a:ext cx="8534400" cy="487362"/>
          </a:xfrm>
        </p:spPr>
        <p:txBody>
          <a:bodyPr wrap="square" lIns="0" tIns="0" rIns="0" bIns="0" anchor="t" anchorCtr="0">
            <a:noAutofit/>
          </a:bodyPr>
          <a:lstStyle>
            <a:lvl1pPr>
              <a:defRPr sz="24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889AFF34-B718-47F0-8975-CF7BCE2027C9}"/>
              </a:ext>
            </a:extLst>
          </p:cNvPr>
          <p:cNvSpPr>
            <a:spLocks noGrp="1"/>
          </p:cNvSpPr>
          <p:nvPr>
            <p:ph type="body" sz="half" idx="2"/>
          </p:nvPr>
        </p:nvSpPr>
        <p:spPr>
          <a:xfrm>
            <a:off x="911423" y="1412777"/>
            <a:ext cx="8534400" cy="487362"/>
          </a:xfrm>
        </p:spPr>
        <p:txBody>
          <a:bodyPr vert="horz" wrap="square" lIns="0" tIns="0" rIns="0" bIns="0" rtlCol="0">
            <a:noAutofit/>
          </a:bodyPr>
          <a:lstStyle>
            <a:lvl1pPr algn="l" fontAlgn="auto">
              <a:lnSpc>
                <a:spcPts val="1780"/>
              </a:lnSpc>
              <a:spcBef>
                <a:spcPts val="0"/>
              </a:spcBef>
              <a:spcAft>
                <a:spcPts val="1100"/>
              </a:spcAft>
              <a:buFontTx/>
              <a:buNone/>
              <a:defRPr kumimoji="0" lang="en-US" sz="1700" b="0" i="0" u="none" kern="1200" cap="none" spc="0" baseline="0" dirty="0">
                <a:solidFill>
                  <a:schemeClr val="bg2"/>
                </a:solidFill>
                <a:latin typeface="Arial" panose="020B0604020202020204" pitchFamily="34" charset="0"/>
                <a:cs typeface="Arial" panose="020B0604020202020204" pitchFamily="34" charset="0"/>
              </a:defRPr>
            </a:lvl1pPr>
          </a:lstStyle>
          <a:p>
            <a:pPr marL="0" marR="0" lvl="0" indent="0" defTabSz="457200">
              <a:lnSpc>
                <a:spcPts val="1780"/>
              </a:lnSpc>
              <a:spcAft>
                <a:spcPts val="1100"/>
              </a:spcAft>
              <a:buSzTx/>
              <a:buFont typeface="+mj-lt"/>
              <a:buNone/>
              <a:tabLst>
                <a:tab pos="253365" algn="l"/>
              </a:tabLst>
            </a:pPr>
            <a:r>
              <a:rPr lang="en-US"/>
              <a:t>Click to edit Master text styles</a:t>
            </a:r>
          </a:p>
        </p:txBody>
      </p:sp>
      <p:sp>
        <p:nvSpPr>
          <p:cNvPr id="3" name="Content Placeholder 2">
            <a:extLst>
              <a:ext uri="{FF2B5EF4-FFF2-40B4-BE49-F238E27FC236}">
                <a16:creationId xmlns:a16="http://schemas.microsoft.com/office/drawing/2014/main" id="{25A8C56C-D13F-4F5D-9F7C-7E13A8A623A9}"/>
              </a:ext>
            </a:extLst>
          </p:cNvPr>
          <p:cNvSpPr>
            <a:spLocks noGrp="1"/>
          </p:cNvSpPr>
          <p:nvPr>
            <p:ph idx="1"/>
          </p:nvPr>
        </p:nvSpPr>
        <p:spPr>
          <a:xfrm>
            <a:off x="914400" y="1952600"/>
            <a:ext cx="9792000" cy="3636638"/>
          </a:xfrm>
        </p:spPr>
        <p:txBody>
          <a:bodyPr wrap="square" lIns="0" tIns="0" rIns="0" bIns="0" anchor="t" anchorCtr="0">
            <a:noAutofit/>
          </a:bodyPr>
          <a:lstStyle>
            <a:lvl1pPr marL="28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1pPr>
            <a:lvl2pPr marL="576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2pPr>
            <a:lvl3pPr marL="864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3pPr>
            <a:lvl4pPr marL="115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4pPr>
            <a:lvl5pPr marL="1440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5pPr>
            <a:lvl6pPr marL="1728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6pPr>
            <a:lvl7pPr marL="2016001" indent="-287999"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7pPr>
            <a:lvl8pPr marL="2304000" indent="-287999"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8pPr>
            <a:lvl9pPr marL="2592000" indent="-288000" algn="l" fontAlgn="auto">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E05957E0-928C-49E0-8254-23B39C88771A}"/>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7" name="Slide Number Placeholder 6">
            <a:extLst>
              <a:ext uri="{FF2B5EF4-FFF2-40B4-BE49-F238E27FC236}">
                <a16:creationId xmlns:a16="http://schemas.microsoft.com/office/drawing/2014/main" id="{B81B62C5-F66E-4DE7-A853-71715EEB8D89}"/>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8" name="Text Placeholder 8">
            <a:extLst>
              <a:ext uri="{FF2B5EF4-FFF2-40B4-BE49-F238E27FC236}">
                <a16:creationId xmlns:a16="http://schemas.microsoft.com/office/drawing/2014/main" id="{BD2D9C4C-08E0-4078-B129-E266AFCDC482}"/>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33127042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Table with Caption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C90-020D-430D-95E6-6142EB5D473A}"/>
              </a:ext>
            </a:extLst>
          </p:cNvPr>
          <p:cNvSpPr>
            <a:spLocks noGrp="1"/>
          </p:cNvSpPr>
          <p:nvPr>
            <p:ph type="title"/>
          </p:nvPr>
        </p:nvSpPr>
        <p:spPr>
          <a:xfrm>
            <a:off x="914398" y="914400"/>
            <a:ext cx="8534400" cy="487362"/>
          </a:xfrm>
        </p:spPr>
        <p:txBody>
          <a:bodyPr wrap="square" lIns="0" tIns="0" rIns="0" bIns="0" anchor="t" anchorCtr="0">
            <a:noAutofit/>
          </a:bodyPr>
          <a:lstStyle>
            <a:lvl1pPr>
              <a:defRPr sz="24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889AFF34-B718-47F0-8975-CF7BCE2027C9}"/>
              </a:ext>
            </a:extLst>
          </p:cNvPr>
          <p:cNvSpPr>
            <a:spLocks noGrp="1"/>
          </p:cNvSpPr>
          <p:nvPr>
            <p:ph type="body" sz="half" idx="2"/>
          </p:nvPr>
        </p:nvSpPr>
        <p:spPr>
          <a:xfrm>
            <a:off x="911423" y="1412777"/>
            <a:ext cx="8534400" cy="487362"/>
          </a:xfrm>
        </p:spPr>
        <p:txBody>
          <a:bodyPr vert="horz" wrap="square" lIns="0" tIns="0" rIns="0" bIns="0" rtlCol="0">
            <a:noAutofit/>
          </a:bodyPr>
          <a:lstStyle>
            <a:lvl1pPr marL="0" indent="0" algn="l" fontAlgn="auto">
              <a:lnSpc>
                <a:spcPts val="1780"/>
              </a:lnSpc>
              <a:spcBef>
                <a:spcPts val="0"/>
              </a:spcBef>
              <a:spcAft>
                <a:spcPts val="1100"/>
              </a:spcAft>
              <a:buFontTx/>
              <a:buNone/>
              <a:defRPr kumimoji="0" lang="en-US" sz="1700" b="0" i="0" u="none" kern="1200" cap="none" spc="0" baseline="0" dirty="0">
                <a:solidFill>
                  <a:schemeClr val="bg2"/>
                </a:solidFill>
                <a:latin typeface="Arial" panose="020B0604020202020204" pitchFamily="34" charset="0"/>
                <a:cs typeface="Arial" panose="020B0604020202020204" pitchFamily="34" charset="0"/>
              </a:defRPr>
            </a:lvl1pPr>
          </a:lstStyle>
          <a:p>
            <a:pPr marL="288000" marR="0" lvl="0" indent="-288000" defTabSz="457200">
              <a:lnSpc>
                <a:spcPts val="1780"/>
              </a:lnSpc>
              <a:spcAft>
                <a:spcPts val="1100"/>
              </a:spcAft>
              <a:buSzTx/>
              <a:tabLst>
                <a:tab pos="253365" algn="l"/>
              </a:tabLst>
            </a:pPr>
            <a:r>
              <a:rPr lang="en-US"/>
              <a:t>Click to edit Master text styles</a:t>
            </a:r>
          </a:p>
        </p:txBody>
      </p:sp>
      <p:sp>
        <p:nvSpPr>
          <p:cNvPr id="8" name="Table Placeholder 7">
            <a:extLst>
              <a:ext uri="{FF2B5EF4-FFF2-40B4-BE49-F238E27FC236}">
                <a16:creationId xmlns:a16="http://schemas.microsoft.com/office/drawing/2014/main" id="{748D0F96-C154-4E88-B29A-9D57D11D2843}"/>
              </a:ext>
            </a:extLst>
          </p:cNvPr>
          <p:cNvSpPr>
            <a:spLocks noGrp="1"/>
          </p:cNvSpPr>
          <p:nvPr>
            <p:ph type="tbl" sz="quarter" idx="14"/>
          </p:nvPr>
        </p:nvSpPr>
        <p:spPr>
          <a:xfrm>
            <a:off x="914399" y="2205038"/>
            <a:ext cx="8531420" cy="1839600"/>
          </a:xfrm>
        </p:spPr>
        <p:txBody>
          <a:bodyPr/>
          <a:lstStyle>
            <a:lvl1pPr marL="0" indent="0">
              <a:buFont typeface="Arial" panose="020B0604020202020204" pitchFamily="34" charset="0"/>
              <a:buNone/>
              <a:defRPr/>
            </a:lvl1pPr>
          </a:lstStyle>
          <a:p>
            <a:r>
              <a:rPr lang="en-US"/>
              <a:t>Click icon to add table</a:t>
            </a:r>
            <a:endParaRPr lang="de-DE"/>
          </a:p>
        </p:txBody>
      </p:sp>
      <p:sp>
        <p:nvSpPr>
          <p:cNvPr id="11" name="Text Placeholder 10">
            <a:extLst>
              <a:ext uri="{FF2B5EF4-FFF2-40B4-BE49-F238E27FC236}">
                <a16:creationId xmlns:a16="http://schemas.microsoft.com/office/drawing/2014/main" id="{45648FEE-9DAD-41BA-B441-AAD061E4EEC5}"/>
              </a:ext>
            </a:extLst>
          </p:cNvPr>
          <p:cNvSpPr>
            <a:spLocks noGrp="1"/>
          </p:cNvSpPr>
          <p:nvPr>
            <p:ph type="body" sz="quarter" idx="15"/>
          </p:nvPr>
        </p:nvSpPr>
        <p:spPr>
          <a:xfrm>
            <a:off x="911423" y="4869160"/>
            <a:ext cx="4163516" cy="323165"/>
          </a:xfrm>
          <a:noFill/>
        </p:spPr>
        <p:txBody>
          <a:bodyPr wrap="square" lIns="0" rtlCol="0">
            <a:spAutoFit/>
          </a:bodyPr>
          <a:lstStyle>
            <a:lvl1pPr marL="0" indent="0">
              <a:lnSpc>
                <a:spcPct val="100000"/>
              </a:lnSpc>
              <a:spcAft>
                <a:spcPts val="0"/>
              </a:spcAft>
              <a:buFont typeface="Arial" panose="020B0604020202020204" pitchFamily="34" charset="0"/>
              <a:buNone/>
              <a:defRPr lang="en-US" sz="1500" dirty="0" smtClean="0">
                <a:solidFill>
                  <a:schemeClr val="bg2"/>
                </a:solidFill>
                <a:cs typeface="Arial" panose="020B0604020202020204" pitchFamily="34" charset="0"/>
              </a:defRPr>
            </a:lvl1pPr>
          </a:lstStyle>
          <a:p>
            <a:pPr marL="0" lvl="0" defTabSz="457200"/>
            <a:r>
              <a:rPr lang="en-US"/>
              <a:t>Click to edit Master text styles</a:t>
            </a:r>
          </a:p>
        </p:txBody>
      </p:sp>
      <p:sp>
        <p:nvSpPr>
          <p:cNvPr id="6" name="Footer Placeholder 5">
            <a:extLst>
              <a:ext uri="{FF2B5EF4-FFF2-40B4-BE49-F238E27FC236}">
                <a16:creationId xmlns:a16="http://schemas.microsoft.com/office/drawing/2014/main" id="{E05957E0-928C-49E0-8254-23B39C88771A}"/>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7" name="Slide Number Placeholder 6">
            <a:extLst>
              <a:ext uri="{FF2B5EF4-FFF2-40B4-BE49-F238E27FC236}">
                <a16:creationId xmlns:a16="http://schemas.microsoft.com/office/drawing/2014/main" id="{B81B62C5-F66E-4DE7-A853-71715EEB8D89}"/>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9" name="Text Placeholder 8">
            <a:extLst>
              <a:ext uri="{FF2B5EF4-FFF2-40B4-BE49-F238E27FC236}">
                <a16:creationId xmlns:a16="http://schemas.microsoft.com/office/drawing/2014/main" id="{6BD4FB1E-8A1C-41C4-99B8-2B652208F76F}"/>
              </a:ext>
            </a:extLst>
          </p:cNvPr>
          <p:cNvSpPr>
            <a:spLocks noGrp="1"/>
          </p:cNvSpPr>
          <p:nvPr>
            <p:ph type="body" sz="quarter" idx="16"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27773880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hart with Caption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C90-020D-430D-95E6-6142EB5D473A}"/>
              </a:ext>
            </a:extLst>
          </p:cNvPr>
          <p:cNvSpPr>
            <a:spLocks noGrp="1"/>
          </p:cNvSpPr>
          <p:nvPr>
            <p:ph type="title"/>
          </p:nvPr>
        </p:nvSpPr>
        <p:spPr>
          <a:xfrm>
            <a:off x="914398" y="914400"/>
            <a:ext cx="8534400" cy="487362"/>
          </a:xfrm>
        </p:spPr>
        <p:txBody>
          <a:bodyPr wrap="square" lIns="0" tIns="0" rIns="0" bIns="0" anchor="t" anchorCtr="0">
            <a:noAutofit/>
          </a:bodyPr>
          <a:lstStyle>
            <a:lvl1pPr>
              <a:defRPr sz="2400"/>
            </a:lvl1pPr>
          </a:lstStyle>
          <a:p>
            <a:r>
              <a:rPr lang="en-US"/>
              <a:t>Click to edit Master title style</a:t>
            </a:r>
            <a:endParaRPr lang="en-GB"/>
          </a:p>
        </p:txBody>
      </p:sp>
      <p:sp>
        <p:nvSpPr>
          <p:cNvPr id="5" name="Chart Placeholder 4">
            <a:extLst>
              <a:ext uri="{FF2B5EF4-FFF2-40B4-BE49-F238E27FC236}">
                <a16:creationId xmlns:a16="http://schemas.microsoft.com/office/drawing/2014/main" id="{3B172C41-58BB-426B-83E4-7C0F606CBB61}"/>
              </a:ext>
            </a:extLst>
          </p:cNvPr>
          <p:cNvSpPr>
            <a:spLocks noGrp="1"/>
          </p:cNvSpPr>
          <p:nvPr>
            <p:ph type="chart" sz="quarter" idx="16"/>
          </p:nvPr>
        </p:nvSpPr>
        <p:spPr>
          <a:xfrm>
            <a:off x="914400" y="2205038"/>
            <a:ext cx="9791700" cy="3132138"/>
          </a:xfrm>
        </p:spPr>
        <p:txBody>
          <a:bodyPr/>
          <a:lstStyle>
            <a:lvl1pPr marL="0" indent="0">
              <a:buNone/>
              <a:defRPr/>
            </a:lvl1pPr>
          </a:lstStyle>
          <a:p>
            <a:r>
              <a:rPr lang="en-US"/>
              <a:t>Click icon to add chart</a:t>
            </a:r>
            <a:endParaRPr lang="de-DE"/>
          </a:p>
        </p:txBody>
      </p:sp>
      <p:sp>
        <p:nvSpPr>
          <p:cNvPr id="4" name="Text Placeholder 3">
            <a:extLst>
              <a:ext uri="{FF2B5EF4-FFF2-40B4-BE49-F238E27FC236}">
                <a16:creationId xmlns:a16="http://schemas.microsoft.com/office/drawing/2014/main" id="{889AFF34-B718-47F0-8975-CF7BCE2027C9}"/>
              </a:ext>
            </a:extLst>
          </p:cNvPr>
          <p:cNvSpPr>
            <a:spLocks noGrp="1"/>
          </p:cNvSpPr>
          <p:nvPr>
            <p:ph type="body" sz="half" idx="2"/>
          </p:nvPr>
        </p:nvSpPr>
        <p:spPr>
          <a:xfrm>
            <a:off x="911423" y="1412777"/>
            <a:ext cx="8534400" cy="487362"/>
          </a:xfrm>
        </p:spPr>
        <p:txBody>
          <a:bodyPr vert="horz" wrap="square" lIns="0" tIns="0" rIns="0" bIns="0" rtlCol="0">
            <a:noAutofit/>
          </a:bodyPr>
          <a:lstStyle>
            <a:lvl1pPr marL="0" indent="0" algn="l" fontAlgn="auto">
              <a:lnSpc>
                <a:spcPts val="1780"/>
              </a:lnSpc>
              <a:spcBef>
                <a:spcPts val="0"/>
              </a:spcBef>
              <a:spcAft>
                <a:spcPts val="1100"/>
              </a:spcAft>
              <a:buFontTx/>
              <a:buNone/>
              <a:defRPr kumimoji="0" lang="en-US" sz="1700" b="0" i="0" u="none" kern="1200" cap="none" spc="0" baseline="0" dirty="0">
                <a:solidFill>
                  <a:schemeClr val="bg2"/>
                </a:solidFill>
                <a:latin typeface="Arial" panose="020B0604020202020204" pitchFamily="34" charset="0"/>
                <a:cs typeface="Arial" panose="020B0604020202020204" pitchFamily="34" charset="0"/>
              </a:defRPr>
            </a:lvl1pPr>
          </a:lstStyle>
          <a:p>
            <a:pPr marL="288000" marR="0" lvl="0" indent="-288000" defTabSz="457200">
              <a:lnSpc>
                <a:spcPts val="1780"/>
              </a:lnSpc>
              <a:spcAft>
                <a:spcPts val="1100"/>
              </a:spcAft>
              <a:buSzTx/>
              <a:tabLst>
                <a:tab pos="253365" algn="l"/>
              </a:tabLst>
            </a:pPr>
            <a:r>
              <a:rPr lang="en-US"/>
              <a:t>Click to edit Master text styles</a:t>
            </a:r>
          </a:p>
        </p:txBody>
      </p:sp>
      <p:sp>
        <p:nvSpPr>
          <p:cNvPr id="11" name="Text Placeholder 10">
            <a:extLst>
              <a:ext uri="{FF2B5EF4-FFF2-40B4-BE49-F238E27FC236}">
                <a16:creationId xmlns:a16="http://schemas.microsoft.com/office/drawing/2014/main" id="{45648FEE-9DAD-41BA-B441-AAD061E4EEC5}"/>
              </a:ext>
            </a:extLst>
          </p:cNvPr>
          <p:cNvSpPr>
            <a:spLocks noGrp="1"/>
          </p:cNvSpPr>
          <p:nvPr>
            <p:ph type="body" sz="quarter" idx="15"/>
          </p:nvPr>
        </p:nvSpPr>
        <p:spPr>
          <a:xfrm>
            <a:off x="911424" y="5532586"/>
            <a:ext cx="4163516" cy="323165"/>
          </a:xfrm>
          <a:noFill/>
        </p:spPr>
        <p:txBody>
          <a:bodyPr wrap="square" lIns="0" tIns="45720" rIns="91440" bIns="45720" rtlCol="0" anchor="t" anchorCtr="0">
            <a:spAutoFit/>
          </a:bodyPr>
          <a:lstStyle>
            <a:lvl1pPr marL="0" indent="0">
              <a:lnSpc>
                <a:spcPct val="100000"/>
              </a:lnSpc>
              <a:spcAft>
                <a:spcPts val="0"/>
              </a:spcAft>
              <a:buFont typeface="Arial" panose="020B0604020202020204" pitchFamily="34" charset="0"/>
              <a:buNone/>
              <a:defRPr lang="en-US" sz="1500" dirty="0" smtClean="0">
                <a:solidFill>
                  <a:schemeClr val="bg2"/>
                </a:solidFill>
                <a:cs typeface="Arial" panose="020B0604020202020204" pitchFamily="34" charset="0"/>
              </a:defRPr>
            </a:lvl1pPr>
          </a:lstStyle>
          <a:p>
            <a:pPr marL="0" lvl="0" defTabSz="457200"/>
            <a:r>
              <a:rPr lang="en-US"/>
              <a:t>Click to edit Master text styles</a:t>
            </a:r>
          </a:p>
        </p:txBody>
      </p:sp>
      <p:sp>
        <p:nvSpPr>
          <p:cNvPr id="6" name="Footer Placeholder 5">
            <a:extLst>
              <a:ext uri="{FF2B5EF4-FFF2-40B4-BE49-F238E27FC236}">
                <a16:creationId xmlns:a16="http://schemas.microsoft.com/office/drawing/2014/main" id="{E05957E0-928C-49E0-8254-23B39C88771A}"/>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7" name="Slide Number Placeholder 6">
            <a:extLst>
              <a:ext uri="{FF2B5EF4-FFF2-40B4-BE49-F238E27FC236}">
                <a16:creationId xmlns:a16="http://schemas.microsoft.com/office/drawing/2014/main" id="{B81B62C5-F66E-4DE7-A853-71715EEB8D89}"/>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9" name="Text Placeholder 8">
            <a:extLst>
              <a:ext uri="{FF2B5EF4-FFF2-40B4-BE49-F238E27FC236}">
                <a16:creationId xmlns:a16="http://schemas.microsoft.com/office/drawing/2014/main" id="{2B3A70EA-664F-4886-A7D4-7518E70A81A9}"/>
              </a:ext>
            </a:extLst>
          </p:cNvPr>
          <p:cNvSpPr>
            <a:spLocks noGrp="1"/>
          </p:cNvSpPr>
          <p:nvPr>
            <p:ph type="body" sz="quarter" idx="17"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34389921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hart and Text with Caption and 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C90-020D-430D-95E6-6142EB5D473A}"/>
              </a:ext>
            </a:extLst>
          </p:cNvPr>
          <p:cNvSpPr>
            <a:spLocks noGrp="1"/>
          </p:cNvSpPr>
          <p:nvPr>
            <p:ph type="title"/>
          </p:nvPr>
        </p:nvSpPr>
        <p:spPr>
          <a:xfrm>
            <a:off x="914398" y="914400"/>
            <a:ext cx="8534400" cy="487362"/>
          </a:xfrm>
        </p:spPr>
        <p:txBody>
          <a:bodyPr wrap="square" lIns="0" tIns="0" rIns="0" bIns="0" anchor="t" anchorCtr="0">
            <a:noAutofit/>
          </a:bodyPr>
          <a:lstStyle>
            <a:lvl1pPr>
              <a:defRPr sz="240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889AFF34-B718-47F0-8975-CF7BCE2027C9}"/>
              </a:ext>
            </a:extLst>
          </p:cNvPr>
          <p:cNvSpPr>
            <a:spLocks noGrp="1"/>
          </p:cNvSpPr>
          <p:nvPr>
            <p:ph type="body" sz="half" idx="2"/>
          </p:nvPr>
        </p:nvSpPr>
        <p:spPr>
          <a:xfrm>
            <a:off x="911423" y="1412777"/>
            <a:ext cx="8534400" cy="487362"/>
          </a:xfrm>
        </p:spPr>
        <p:txBody>
          <a:bodyPr vert="horz" wrap="square" lIns="0" tIns="0" rIns="0" bIns="0" rtlCol="0">
            <a:noAutofit/>
          </a:bodyPr>
          <a:lstStyle>
            <a:lvl1pPr marL="0" indent="0" algn="l" fontAlgn="auto">
              <a:lnSpc>
                <a:spcPts val="1780"/>
              </a:lnSpc>
              <a:spcBef>
                <a:spcPts val="0"/>
              </a:spcBef>
              <a:spcAft>
                <a:spcPts val="1100"/>
              </a:spcAft>
              <a:buFontTx/>
              <a:buNone/>
              <a:defRPr kumimoji="0" lang="en-US" sz="1700" b="0" i="0" u="none" kern="1200" cap="none" spc="0" baseline="0" dirty="0">
                <a:solidFill>
                  <a:schemeClr val="bg2"/>
                </a:solidFill>
                <a:latin typeface="Arial" panose="020B0604020202020204" pitchFamily="34" charset="0"/>
                <a:cs typeface="Arial" panose="020B0604020202020204" pitchFamily="34" charset="0"/>
              </a:defRPr>
            </a:lvl1pPr>
          </a:lstStyle>
          <a:p>
            <a:pPr marL="288000" marR="0" lvl="0" indent="-288000" defTabSz="457200">
              <a:lnSpc>
                <a:spcPts val="1780"/>
              </a:lnSpc>
              <a:spcAft>
                <a:spcPts val="1100"/>
              </a:spcAft>
              <a:buSzTx/>
              <a:tabLst>
                <a:tab pos="253365" algn="l"/>
              </a:tabLst>
            </a:pPr>
            <a:r>
              <a:rPr lang="en-US"/>
              <a:t>Click to edit Master text styles</a:t>
            </a:r>
          </a:p>
        </p:txBody>
      </p:sp>
      <p:sp>
        <p:nvSpPr>
          <p:cNvPr id="5" name="Chart Placeholder 4">
            <a:extLst>
              <a:ext uri="{FF2B5EF4-FFF2-40B4-BE49-F238E27FC236}">
                <a16:creationId xmlns:a16="http://schemas.microsoft.com/office/drawing/2014/main" id="{3B172C41-58BB-426B-83E4-7C0F606CBB61}"/>
              </a:ext>
            </a:extLst>
          </p:cNvPr>
          <p:cNvSpPr>
            <a:spLocks noGrp="1"/>
          </p:cNvSpPr>
          <p:nvPr>
            <p:ph type="chart" sz="quarter" idx="16"/>
          </p:nvPr>
        </p:nvSpPr>
        <p:spPr>
          <a:xfrm>
            <a:off x="914400" y="2205038"/>
            <a:ext cx="4680000" cy="3132138"/>
          </a:xfrm>
        </p:spPr>
        <p:txBody>
          <a:bodyPr/>
          <a:lstStyle>
            <a:lvl1pPr marL="0" indent="0">
              <a:buNone/>
              <a:defRPr/>
            </a:lvl1pPr>
          </a:lstStyle>
          <a:p>
            <a:r>
              <a:rPr lang="en-US"/>
              <a:t>Click icon to add chart</a:t>
            </a:r>
            <a:endParaRPr lang="de-DE"/>
          </a:p>
        </p:txBody>
      </p:sp>
      <p:sp>
        <p:nvSpPr>
          <p:cNvPr id="8" name="Text Placeholder 7">
            <a:extLst>
              <a:ext uri="{FF2B5EF4-FFF2-40B4-BE49-F238E27FC236}">
                <a16:creationId xmlns:a16="http://schemas.microsoft.com/office/drawing/2014/main" id="{58E666C5-5013-474C-B767-5696C7C328DF}"/>
              </a:ext>
            </a:extLst>
          </p:cNvPr>
          <p:cNvSpPr>
            <a:spLocks noGrp="1"/>
          </p:cNvSpPr>
          <p:nvPr>
            <p:ph type="body" sz="quarter" idx="17"/>
          </p:nvPr>
        </p:nvSpPr>
        <p:spPr>
          <a:xfrm>
            <a:off x="5950585" y="2204863"/>
            <a:ext cx="4680000" cy="1770741"/>
          </a:xfrm>
        </p:spPr>
        <p:txBody>
          <a:bodyPr wrap="square" lIns="0" tIns="12700" rIns="0" bIns="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45648FEE-9DAD-41BA-B441-AAD061E4EEC5}"/>
              </a:ext>
            </a:extLst>
          </p:cNvPr>
          <p:cNvSpPr>
            <a:spLocks noGrp="1"/>
          </p:cNvSpPr>
          <p:nvPr>
            <p:ph type="body" sz="quarter" idx="15"/>
          </p:nvPr>
        </p:nvSpPr>
        <p:spPr>
          <a:xfrm>
            <a:off x="911424" y="5532586"/>
            <a:ext cx="4163516" cy="323165"/>
          </a:xfrm>
          <a:noFill/>
        </p:spPr>
        <p:txBody>
          <a:bodyPr wrap="square" lIns="0" tIns="45720" rIns="91440" bIns="45720" rtlCol="0" anchor="t" anchorCtr="0">
            <a:spAutoFit/>
          </a:bodyPr>
          <a:lstStyle>
            <a:lvl1pPr marL="0" indent="0">
              <a:lnSpc>
                <a:spcPct val="100000"/>
              </a:lnSpc>
              <a:spcAft>
                <a:spcPts val="0"/>
              </a:spcAft>
              <a:buFont typeface="Arial" panose="020B0604020202020204" pitchFamily="34" charset="0"/>
              <a:buNone/>
              <a:defRPr lang="en-US" sz="1500" dirty="0" smtClean="0">
                <a:solidFill>
                  <a:schemeClr val="bg2"/>
                </a:solidFill>
                <a:cs typeface="Arial" panose="020B0604020202020204" pitchFamily="34" charset="0"/>
              </a:defRPr>
            </a:lvl1pPr>
          </a:lstStyle>
          <a:p>
            <a:pPr marL="0" lvl="0" defTabSz="457200"/>
            <a:r>
              <a:rPr lang="en-US"/>
              <a:t>Click to edit Master text styles</a:t>
            </a:r>
          </a:p>
        </p:txBody>
      </p:sp>
      <p:sp>
        <p:nvSpPr>
          <p:cNvPr id="6" name="Footer Placeholder 5">
            <a:extLst>
              <a:ext uri="{FF2B5EF4-FFF2-40B4-BE49-F238E27FC236}">
                <a16:creationId xmlns:a16="http://schemas.microsoft.com/office/drawing/2014/main" id="{E05957E0-928C-49E0-8254-23B39C88771A}"/>
              </a:ext>
            </a:extLst>
          </p:cNvPr>
          <p:cNvSpPr>
            <a:spLocks noGrp="1"/>
          </p:cNvSpPr>
          <p:nvPr>
            <p:ph type="ftr" sz="quarter" idx="11"/>
          </p:nvPr>
        </p:nvSpPr>
        <p:spPr/>
        <p:txBody>
          <a:bodyPr vert="horz" wrap="none" lIns="0" tIns="45720" rIns="0" bIns="0" rtlCol="0" anchor="ctr"/>
          <a:lstStyle>
            <a:lvl1pPr>
              <a:defRPr lang="de-DE"/>
            </a:lvl1pPr>
          </a:lstStyle>
          <a:p>
            <a:pPr algn="r" defTabSz="457200"/>
            <a:r>
              <a:rPr lang="en-GB"/>
              <a:t>Adequacy PilotCo 25/09/2024</a:t>
            </a:r>
          </a:p>
        </p:txBody>
      </p:sp>
      <p:sp>
        <p:nvSpPr>
          <p:cNvPr id="7" name="Slide Number Placeholder 6">
            <a:extLst>
              <a:ext uri="{FF2B5EF4-FFF2-40B4-BE49-F238E27FC236}">
                <a16:creationId xmlns:a16="http://schemas.microsoft.com/office/drawing/2014/main" id="{B81B62C5-F66E-4DE7-A853-71715EEB8D89}"/>
              </a:ext>
            </a:extLst>
          </p:cNvPr>
          <p:cNvSpPr>
            <a:spLocks noGrp="1"/>
          </p:cNvSpPr>
          <p:nvPr>
            <p:ph type="sldNum" sz="quarter" idx="12"/>
          </p:nvPr>
        </p:nvSpPr>
        <p:spPr/>
        <p:txBody>
          <a:bodyPr/>
          <a:lstStyle/>
          <a:p>
            <a:fld id="{7C9AF4F6-8314-4173-B77E-ACDB3515A2E2}" type="slidenum">
              <a:rPr lang="en-GB" smtClean="0"/>
              <a:t>‹#›</a:t>
            </a:fld>
            <a:endParaRPr lang="en-GB"/>
          </a:p>
        </p:txBody>
      </p:sp>
      <p:sp>
        <p:nvSpPr>
          <p:cNvPr id="10" name="Text Placeholder 8">
            <a:extLst>
              <a:ext uri="{FF2B5EF4-FFF2-40B4-BE49-F238E27FC236}">
                <a16:creationId xmlns:a16="http://schemas.microsoft.com/office/drawing/2014/main" id="{7749374B-3521-48D4-8C02-AD730AD2407D}"/>
              </a:ext>
            </a:extLst>
          </p:cNvPr>
          <p:cNvSpPr>
            <a:spLocks noGrp="1"/>
          </p:cNvSpPr>
          <p:nvPr>
            <p:ph type="body" sz="quarter" idx="18" hasCustomPrompt="1"/>
          </p:nvPr>
        </p:nvSpPr>
        <p:spPr>
          <a:xfrm>
            <a:off x="914400" y="6282000"/>
            <a:ext cx="8205936" cy="459368"/>
          </a:xfrm>
        </p:spPr>
        <p:txBody>
          <a:bodyPr wrap="square" lIns="0" tIns="52070" rIns="0" bIns="0" anchor="t" anchorCtr="0">
            <a:noAutofit/>
          </a:bodyPr>
          <a:lstStyle>
            <a:lvl1pPr marL="14400" indent="0" algn="l" fontAlgn="auto">
              <a:lnSpc>
                <a:spcPct val="100000"/>
              </a:lnSpc>
              <a:spcBef>
                <a:spcPts val="0"/>
              </a:spcBef>
              <a:spcAft>
                <a:spcPts val="0"/>
              </a:spcAft>
              <a:buFontTx/>
              <a:buNone/>
              <a:defRPr kumimoji="0" sz="900" b="0" i="0" u="none" kern="1200" cap="none" spc="0" baseline="0">
                <a:solidFill>
                  <a:schemeClr val="accent2"/>
                </a:solidFill>
                <a:latin typeface="Arial" panose="020B0604020202020204" pitchFamily="34" charset="0"/>
              </a:defRPr>
            </a:lvl1pPr>
          </a:lstStyle>
          <a:p>
            <a:pPr lvl="0"/>
            <a:r>
              <a:rPr lang="en-GB"/>
              <a:t>Sources</a:t>
            </a:r>
          </a:p>
        </p:txBody>
      </p:sp>
    </p:spTree>
    <p:extLst>
      <p:ext uri="{BB962C8B-B14F-4D97-AF65-F5344CB8AC3E}">
        <p14:creationId xmlns:p14="http://schemas.microsoft.com/office/powerpoint/2010/main" val="7806111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p:cNvSpPr>
            <a:spLocks noGrp="1"/>
          </p:cNvSpPr>
          <p:nvPr>
            <p:ph type="dt" sz="half" idx="10"/>
          </p:nvPr>
        </p:nvSpPr>
        <p:spPr/>
        <p:txBody>
          <a:bodyPr/>
          <a:lstStyle/>
          <a:p>
            <a:endParaRPr lang="nl-BE"/>
          </a:p>
        </p:txBody>
      </p:sp>
      <p:sp>
        <p:nvSpPr>
          <p:cNvPr id="5" name="Footer Placeholder 4"/>
          <p:cNvSpPr>
            <a:spLocks noGrp="1"/>
          </p:cNvSpPr>
          <p:nvPr>
            <p:ph type="ftr" sz="quarter" idx="11"/>
          </p:nvPr>
        </p:nvSpPr>
        <p:spPr/>
        <p:txBody>
          <a:bodyPr/>
          <a:lstStyle/>
          <a:p>
            <a:r>
              <a:rPr lang="nl-BE"/>
              <a:t>Adequacy PilotCo 25/09/2024</a:t>
            </a:r>
          </a:p>
        </p:txBody>
      </p:sp>
      <p:sp>
        <p:nvSpPr>
          <p:cNvPr id="6" name="Slide Number Placeholder 5"/>
          <p:cNvSpPr>
            <a:spLocks noGrp="1"/>
          </p:cNvSpPr>
          <p:nvPr>
            <p:ph type="sldNum" sz="quarter" idx="12"/>
          </p:nvPr>
        </p:nvSpPr>
        <p:spPr/>
        <p:txBody>
          <a:bodyPr/>
          <a:lstStyle/>
          <a:p>
            <a:fld id="{A94CFAAD-06D1-4909-AFE9-35AF768E4403}" type="slidenum">
              <a:rPr lang="nl-BE" smtClean="0"/>
              <a:t>‹#›</a:t>
            </a:fld>
            <a:endParaRPr lang="nl-BE"/>
          </a:p>
        </p:txBody>
      </p:sp>
    </p:spTree>
    <p:extLst>
      <p:ext uri="{BB962C8B-B14F-4D97-AF65-F5344CB8AC3E}">
        <p14:creationId xmlns:p14="http://schemas.microsoft.com/office/powerpoint/2010/main" val="3384354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Cols numbered">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5" name="bg-content-3.jpg" descr="bg-content-3.jpg"/>
          <p:cNvPicPr>
            <a:picLocks noChangeAspect="1"/>
          </p:cNvPicPr>
          <p:nvPr userDrawn="1"/>
        </p:nvPicPr>
        <p:blipFill>
          <a:blip r:embed="rId2"/>
          <a:stretch>
            <a:fillRect/>
          </a:stretch>
        </p:blipFill>
        <p:spPr>
          <a:xfrm>
            <a:off x="10195340" y="-1339"/>
            <a:ext cx="1993901" cy="2089151"/>
          </a:xfrm>
          <a:prstGeom prst="rect">
            <a:avLst/>
          </a:prstGeom>
          <a:ln w="12700">
            <a:miter lim="400000"/>
          </a:ln>
        </p:spPr>
      </p:pic>
      <p:sp>
        <p:nvSpPr>
          <p:cNvPr id="2" name="Titel 1"/>
          <p:cNvSpPr>
            <a:spLocks noGrp="1"/>
          </p:cNvSpPr>
          <p:nvPr>
            <p:ph type="title"/>
          </p:nvPr>
        </p:nvSpPr>
        <p:spPr>
          <a:xfrm>
            <a:off x="1710000" y="0"/>
            <a:ext cx="8482581" cy="1710000"/>
          </a:xfrm>
        </p:spPr>
        <p:txBody>
          <a:bodyPr/>
          <a:lstStyle>
            <a:lvl1pPr algn="ctr">
              <a:defRPr/>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2583549" y="2654720"/>
            <a:ext cx="3060000" cy="297378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jdelijke aanduiding voor inhoud 6"/>
          <p:cNvSpPr>
            <a:spLocks noGrp="1"/>
          </p:cNvSpPr>
          <p:nvPr>
            <p:ph sz="quarter" idx="15"/>
          </p:nvPr>
        </p:nvSpPr>
        <p:spPr>
          <a:xfrm>
            <a:off x="7132581" y="2654720"/>
            <a:ext cx="3060000" cy="297378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1709738" y="1791875"/>
            <a:ext cx="8482843"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pic>
        <p:nvPicPr>
          <p:cNvPr id="17" name="asset-1.png" descr="asset-1.png"/>
          <p:cNvPicPr>
            <a:picLocks noChangeAspect="1"/>
          </p:cNvPicPr>
          <p:nvPr userDrawn="1"/>
        </p:nvPicPr>
        <p:blipFill>
          <a:blip r:embed="rId3"/>
          <a:stretch>
            <a:fillRect/>
          </a:stretch>
        </p:blipFill>
        <p:spPr>
          <a:xfrm>
            <a:off x="1709738" y="2652737"/>
            <a:ext cx="692150" cy="685800"/>
          </a:xfrm>
          <a:prstGeom prst="rect">
            <a:avLst/>
          </a:prstGeom>
          <a:ln w="12700">
            <a:miter lim="400000"/>
          </a:ln>
        </p:spPr>
      </p:pic>
      <p:pic>
        <p:nvPicPr>
          <p:cNvPr id="18" name="asset-2.png" descr="asset-2.png"/>
          <p:cNvPicPr>
            <a:picLocks noChangeAspect="1"/>
          </p:cNvPicPr>
          <p:nvPr userDrawn="1"/>
        </p:nvPicPr>
        <p:blipFill>
          <a:blip r:embed="rId4"/>
          <a:stretch>
            <a:fillRect/>
          </a:stretch>
        </p:blipFill>
        <p:spPr>
          <a:xfrm>
            <a:off x="6260314" y="2652737"/>
            <a:ext cx="692150" cy="685800"/>
          </a:xfrm>
          <a:prstGeom prst="rect">
            <a:avLst/>
          </a:prstGeom>
          <a:ln w="12700">
            <a:miter lim="400000"/>
          </a:ln>
        </p:spPr>
      </p:pic>
    </p:spTree>
    <p:extLst>
      <p:ext uri="{BB962C8B-B14F-4D97-AF65-F5344CB8AC3E}">
        <p14:creationId xmlns:p14="http://schemas.microsoft.com/office/powerpoint/2010/main" val="29898142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6363730" y="0"/>
            <a:ext cx="4015946"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6363730" y="2169687"/>
            <a:ext cx="4015946"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6363730" y="1791875"/>
            <a:ext cx="4015946"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sp>
        <p:nvSpPr>
          <p:cNvPr id="8" name="Tijdelijke aanduiding voor afbeelding 7"/>
          <p:cNvSpPr>
            <a:spLocks noGrp="1"/>
          </p:cNvSpPr>
          <p:nvPr>
            <p:ph type="pic" sz="quarter" idx="17"/>
          </p:nvPr>
        </p:nvSpPr>
        <p:spPr>
          <a:xfrm>
            <a:off x="0" y="0"/>
            <a:ext cx="4553744"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a:blip r:embed="rId2"/>
          <a:stretch>
            <a:fillRect/>
          </a:stretch>
        </p:blipFill>
        <p:spPr>
          <a:xfrm>
            <a:off x="2781300" y="936625"/>
            <a:ext cx="3492500" cy="44450"/>
          </a:xfrm>
          <a:prstGeom prst="rect">
            <a:avLst/>
          </a:prstGeom>
          <a:ln w="12700">
            <a:miter lim="400000"/>
          </a:ln>
        </p:spPr>
      </p:pic>
    </p:spTree>
    <p:extLst>
      <p:ext uri="{BB962C8B-B14F-4D97-AF65-F5344CB8AC3E}">
        <p14:creationId xmlns:p14="http://schemas.microsoft.com/office/powerpoint/2010/main" val="2901937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clusion turquoise">
    <p:spTree>
      <p:nvGrpSpPr>
        <p:cNvPr id="1" name=""/>
        <p:cNvGrpSpPr/>
        <p:nvPr/>
      </p:nvGrpSpPr>
      <p:grpSpPr>
        <a:xfrm>
          <a:off x="0" y="0"/>
          <a:ext cx="0" cy="0"/>
          <a:chOff x="0" y="0"/>
          <a:chExt cx="0" cy="0"/>
        </a:xfrm>
      </p:grpSpPr>
      <p:sp>
        <p:nvSpPr>
          <p:cNvPr id="65" name="bk object 16"/>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00778A"/>
          </a:solidFill>
        </p:spPr>
        <p:txBody>
          <a:bodyPr wrap="square" lIns="0" tIns="0" rIns="0" bIns="0" rtlCol="0"/>
          <a:lstStyle/>
          <a:p>
            <a:endParaRPr>
              <a:latin typeface="Arial" panose="020B0604020202020204" pitchFamily="34" charset="0"/>
              <a:cs typeface="Arial" panose="020B0604020202020204" pitchFamily="34" charset="0"/>
            </a:endParaRPr>
          </a:p>
        </p:txBody>
      </p:sp>
      <p:grpSp>
        <p:nvGrpSpPr>
          <p:cNvPr id="4" name="Gruppierung 3"/>
          <p:cNvGrpSpPr/>
          <p:nvPr userDrawn="1"/>
        </p:nvGrpSpPr>
        <p:grpSpPr>
          <a:xfrm>
            <a:off x="6804012" y="2392807"/>
            <a:ext cx="5382607" cy="2939441"/>
            <a:chOff x="6804012" y="2392807"/>
            <a:chExt cx="5382607" cy="2939441"/>
          </a:xfrm>
        </p:grpSpPr>
        <p:sp>
          <p:nvSpPr>
            <p:cNvPr id="5" name="object 4"/>
            <p:cNvSpPr/>
            <p:nvPr/>
          </p:nvSpPr>
          <p:spPr>
            <a:xfrm>
              <a:off x="7855553" y="3183310"/>
              <a:ext cx="1292860" cy="1026794"/>
            </a:xfrm>
            <a:custGeom>
              <a:avLst/>
              <a:gdLst/>
              <a:ahLst/>
              <a:cxnLst/>
              <a:rect l="l" t="t" r="r" b="b"/>
              <a:pathLst>
                <a:path w="1292859" h="1026795">
                  <a:moveTo>
                    <a:pt x="1292567" y="0"/>
                  </a:moveTo>
                  <a:lnTo>
                    <a:pt x="540283" y="0"/>
                  </a:lnTo>
                  <a:lnTo>
                    <a:pt x="502795" y="7568"/>
                  </a:lnTo>
                  <a:lnTo>
                    <a:pt x="472179" y="28206"/>
                  </a:lnTo>
                  <a:lnTo>
                    <a:pt x="451536" y="58818"/>
                  </a:lnTo>
                  <a:lnTo>
                    <a:pt x="443966" y="96304"/>
                  </a:lnTo>
                  <a:lnTo>
                    <a:pt x="451536" y="133797"/>
                  </a:lnTo>
                  <a:lnTo>
                    <a:pt x="472179" y="164412"/>
                  </a:lnTo>
                  <a:lnTo>
                    <a:pt x="502795" y="185052"/>
                  </a:lnTo>
                  <a:lnTo>
                    <a:pt x="540283" y="192620"/>
                  </a:lnTo>
                  <a:lnTo>
                    <a:pt x="664756" y="192620"/>
                  </a:lnTo>
                  <a:lnTo>
                    <a:pt x="702242" y="200188"/>
                  </a:lnTo>
                  <a:lnTo>
                    <a:pt x="732853" y="220827"/>
                  </a:lnTo>
                  <a:lnTo>
                    <a:pt x="753492" y="251438"/>
                  </a:lnTo>
                  <a:lnTo>
                    <a:pt x="761060" y="288925"/>
                  </a:lnTo>
                  <a:lnTo>
                    <a:pt x="753492" y="326413"/>
                  </a:lnTo>
                  <a:lnTo>
                    <a:pt x="732853" y="357028"/>
                  </a:lnTo>
                  <a:lnTo>
                    <a:pt x="702242" y="377671"/>
                  </a:lnTo>
                  <a:lnTo>
                    <a:pt x="664756" y="385241"/>
                  </a:lnTo>
                  <a:lnTo>
                    <a:pt x="320560" y="385241"/>
                  </a:lnTo>
                  <a:lnTo>
                    <a:pt x="273191" y="388717"/>
                  </a:lnTo>
                  <a:lnTo>
                    <a:pt x="227979" y="398813"/>
                  </a:lnTo>
                  <a:lnTo>
                    <a:pt x="185421" y="415033"/>
                  </a:lnTo>
                  <a:lnTo>
                    <a:pt x="146013" y="436883"/>
                  </a:lnTo>
                  <a:lnTo>
                    <a:pt x="110250" y="463866"/>
                  </a:lnTo>
                  <a:lnTo>
                    <a:pt x="78629" y="495487"/>
                  </a:lnTo>
                  <a:lnTo>
                    <a:pt x="51645" y="531249"/>
                  </a:lnTo>
                  <a:lnTo>
                    <a:pt x="29794" y="570657"/>
                  </a:lnTo>
                  <a:lnTo>
                    <a:pt x="13572" y="613216"/>
                  </a:lnTo>
                  <a:lnTo>
                    <a:pt x="3475" y="658430"/>
                  </a:lnTo>
                  <a:lnTo>
                    <a:pt x="0" y="705802"/>
                  </a:lnTo>
                  <a:lnTo>
                    <a:pt x="3475" y="753171"/>
                  </a:lnTo>
                  <a:lnTo>
                    <a:pt x="13572" y="798383"/>
                  </a:lnTo>
                  <a:lnTo>
                    <a:pt x="29794" y="840941"/>
                  </a:lnTo>
                  <a:lnTo>
                    <a:pt x="51645" y="880349"/>
                  </a:lnTo>
                  <a:lnTo>
                    <a:pt x="78629" y="916112"/>
                  </a:lnTo>
                  <a:lnTo>
                    <a:pt x="110250" y="947734"/>
                  </a:lnTo>
                  <a:lnTo>
                    <a:pt x="146013" y="974718"/>
                  </a:lnTo>
                  <a:lnTo>
                    <a:pt x="185421" y="996569"/>
                  </a:lnTo>
                  <a:lnTo>
                    <a:pt x="227979" y="1012790"/>
                  </a:lnTo>
                  <a:lnTo>
                    <a:pt x="273191" y="1022887"/>
                  </a:lnTo>
                  <a:lnTo>
                    <a:pt x="320560" y="1026363"/>
                  </a:lnTo>
                  <a:lnTo>
                    <a:pt x="1002131" y="1026363"/>
                  </a:lnTo>
                </a:path>
              </a:pathLst>
            </a:custGeom>
            <a:ln w="12699">
              <a:solidFill>
                <a:srgbClr val="FFFFFF"/>
              </a:solidFill>
            </a:ln>
          </p:spPr>
          <p:txBody>
            <a:bodyPr wrap="square" lIns="0" tIns="0" rIns="0" bIns="0" rtlCol="0"/>
            <a:lstStyle/>
            <a:p>
              <a:endParaRPr/>
            </a:p>
          </p:txBody>
        </p:sp>
        <p:sp>
          <p:nvSpPr>
            <p:cNvPr id="6" name="object 5"/>
            <p:cNvSpPr/>
            <p:nvPr/>
          </p:nvSpPr>
          <p:spPr>
            <a:xfrm>
              <a:off x="10455296" y="2876565"/>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a:p>
          </p:txBody>
        </p:sp>
        <p:sp>
          <p:nvSpPr>
            <p:cNvPr id="7" name="object 6"/>
            <p:cNvSpPr/>
            <p:nvPr/>
          </p:nvSpPr>
          <p:spPr>
            <a:xfrm>
              <a:off x="9895988" y="287656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a:p>
          </p:txBody>
        </p:sp>
        <p:sp>
          <p:nvSpPr>
            <p:cNvPr id="8" name="object 7"/>
            <p:cNvSpPr/>
            <p:nvPr/>
          </p:nvSpPr>
          <p:spPr>
            <a:xfrm>
              <a:off x="10455296"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a:p>
          </p:txBody>
        </p:sp>
        <p:sp>
          <p:nvSpPr>
            <p:cNvPr id="9" name="object 8"/>
            <p:cNvSpPr/>
            <p:nvPr/>
          </p:nvSpPr>
          <p:spPr>
            <a:xfrm>
              <a:off x="9895988" y="2635026"/>
              <a:ext cx="0" cy="54610"/>
            </a:xfrm>
            <a:custGeom>
              <a:avLst/>
              <a:gdLst/>
              <a:ahLst/>
              <a:cxnLst/>
              <a:rect l="l" t="t" r="r" b="b"/>
              <a:pathLst>
                <a:path h="54610">
                  <a:moveTo>
                    <a:pt x="0" y="0"/>
                  </a:moveTo>
                  <a:lnTo>
                    <a:pt x="0" y="54368"/>
                  </a:lnTo>
                </a:path>
              </a:pathLst>
            </a:custGeom>
            <a:ln w="12700">
              <a:solidFill>
                <a:srgbClr val="FFFFFF"/>
              </a:solidFill>
            </a:ln>
          </p:spPr>
          <p:txBody>
            <a:bodyPr wrap="square" lIns="0" tIns="0" rIns="0" bIns="0" rtlCol="0"/>
            <a:lstStyle/>
            <a:p>
              <a:endParaRPr/>
            </a:p>
          </p:txBody>
        </p:sp>
        <p:sp>
          <p:nvSpPr>
            <p:cNvPr id="10" name="object 9"/>
            <p:cNvSpPr/>
            <p:nvPr/>
          </p:nvSpPr>
          <p:spPr>
            <a:xfrm>
              <a:off x="10082809" y="2497835"/>
              <a:ext cx="186055" cy="572135"/>
            </a:xfrm>
            <a:custGeom>
              <a:avLst/>
              <a:gdLst/>
              <a:ahLst/>
              <a:cxnLst/>
              <a:rect l="l" t="t" r="r" b="b"/>
              <a:pathLst>
                <a:path w="186054" h="572135">
                  <a:moveTo>
                    <a:pt x="0" y="478205"/>
                  </a:moveTo>
                  <a:lnTo>
                    <a:pt x="92837" y="572109"/>
                  </a:lnTo>
                  <a:lnTo>
                    <a:pt x="185661" y="478205"/>
                  </a:lnTo>
                  <a:lnTo>
                    <a:pt x="185661" y="0"/>
                  </a:lnTo>
                  <a:lnTo>
                    <a:pt x="0" y="0"/>
                  </a:lnTo>
                  <a:lnTo>
                    <a:pt x="0" y="478205"/>
                  </a:lnTo>
                  <a:close/>
                </a:path>
              </a:pathLst>
            </a:custGeom>
            <a:ln w="12700">
              <a:solidFill>
                <a:srgbClr val="FFFFFF"/>
              </a:solidFill>
            </a:ln>
          </p:spPr>
          <p:txBody>
            <a:bodyPr wrap="square" lIns="0" tIns="0" rIns="0" bIns="0" rtlCol="0"/>
            <a:lstStyle/>
            <a:p>
              <a:endParaRPr/>
            </a:p>
          </p:txBody>
        </p:sp>
        <p:sp>
          <p:nvSpPr>
            <p:cNvPr id="11" name="object 10"/>
            <p:cNvSpPr/>
            <p:nvPr/>
          </p:nvSpPr>
          <p:spPr>
            <a:xfrm>
              <a:off x="9895988" y="273938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a:p>
          </p:txBody>
        </p:sp>
        <p:sp>
          <p:nvSpPr>
            <p:cNvPr id="12" name="object 11"/>
            <p:cNvSpPr/>
            <p:nvPr/>
          </p:nvSpPr>
          <p:spPr>
            <a:xfrm>
              <a:off x="9895988" y="2497841"/>
              <a:ext cx="559435" cy="137795"/>
            </a:xfrm>
            <a:custGeom>
              <a:avLst/>
              <a:gdLst/>
              <a:ahLst/>
              <a:cxnLst/>
              <a:rect l="l" t="t" r="r" b="b"/>
              <a:pathLst>
                <a:path w="559434" h="137794">
                  <a:moveTo>
                    <a:pt x="0" y="137185"/>
                  </a:moveTo>
                  <a:lnTo>
                    <a:pt x="559308" y="137185"/>
                  </a:lnTo>
                  <a:lnTo>
                    <a:pt x="372491" y="0"/>
                  </a:lnTo>
                  <a:lnTo>
                    <a:pt x="186817" y="0"/>
                  </a:lnTo>
                  <a:lnTo>
                    <a:pt x="0" y="137185"/>
                  </a:lnTo>
                  <a:close/>
                </a:path>
              </a:pathLst>
            </a:custGeom>
            <a:ln w="12700">
              <a:solidFill>
                <a:srgbClr val="FFFFFF"/>
              </a:solidFill>
            </a:ln>
          </p:spPr>
          <p:txBody>
            <a:bodyPr wrap="square" lIns="0" tIns="0" rIns="0" bIns="0" rtlCol="0"/>
            <a:lstStyle/>
            <a:p>
              <a:endParaRPr/>
            </a:p>
          </p:txBody>
        </p:sp>
        <p:sp>
          <p:nvSpPr>
            <p:cNvPr id="13" name="object 12"/>
            <p:cNvSpPr/>
            <p:nvPr/>
          </p:nvSpPr>
          <p:spPr>
            <a:xfrm>
              <a:off x="10175637" y="2976041"/>
              <a:ext cx="206375" cy="208915"/>
            </a:xfrm>
            <a:custGeom>
              <a:avLst/>
              <a:gdLst/>
              <a:ahLst/>
              <a:cxnLst/>
              <a:rect l="l" t="t" r="r" b="b"/>
              <a:pathLst>
                <a:path w="206375" h="208914">
                  <a:moveTo>
                    <a:pt x="92836" y="0"/>
                  </a:moveTo>
                  <a:lnTo>
                    <a:pt x="206311" y="208902"/>
                  </a:lnTo>
                  <a:lnTo>
                    <a:pt x="0" y="93903"/>
                  </a:lnTo>
                </a:path>
              </a:pathLst>
            </a:custGeom>
            <a:ln w="12700">
              <a:solidFill>
                <a:srgbClr val="FFFFFF"/>
              </a:solidFill>
            </a:ln>
          </p:spPr>
          <p:txBody>
            <a:bodyPr wrap="square" lIns="0" tIns="0" rIns="0" bIns="0" rtlCol="0"/>
            <a:lstStyle/>
            <a:p>
              <a:endParaRPr/>
            </a:p>
          </p:txBody>
        </p:sp>
        <p:sp>
          <p:nvSpPr>
            <p:cNvPr id="14" name="object 13"/>
            <p:cNvSpPr/>
            <p:nvPr/>
          </p:nvSpPr>
          <p:spPr>
            <a:xfrm>
              <a:off x="9969334" y="2976041"/>
              <a:ext cx="206375" cy="208915"/>
            </a:xfrm>
            <a:custGeom>
              <a:avLst/>
              <a:gdLst/>
              <a:ahLst/>
              <a:cxnLst/>
              <a:rect l="l" t="t" r="r" b="b"/>
              <a:pathLst>
                <a:path w="206375" h="208914">
                  <a:moveTo>
                    <a:pt x="113474" y="0"/>
                  </a:moveTo>
                  <a:lnTo>
                    <a:pt x="0" y="208902"/>
                  </a:lnTo>
                  <a:lnTo>
                    <a:pt x="206311" y="93903"/>
                  </a:lnTo>
                </a:path>
              </a:pathLst>
            </a:custGeom>
            <a:ln w="12700">
              <a:solidFill>
                <a:srgbClr val="FFFFFF"/>
              </a:solidFill>
            </a:ln>
          </p:spPr>
          <p:txBody>
            <a:bodyPr wrap="square" lIns="0" tIns="0" rIns="0" bIns="0" rtlCol="0"/>
            <a:lstStyle/>
            <a:p>
              <a:endParaRPr/>
            </a:p>
          </p:txBody>
        </p:sp>
        <p:sp>
          <p:nvSpPr>
            <p:cNvPr id="15" name="object 14"/>
            <p:cNvSpPr/>
            <p:nvPr/>
          </p:nvSpPr>
          <p:spPr>
            <a:xfrm>
              <a:off x="9368576"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a:p>
          </p:txBody>
        </p:sp>
        <p:sp>
          <p:nvSpPr>
            <p:cNvPr id="16" name="object 15"/>
            <p:cNvSpPr/>
            <p:nvPr/>
          </p:nvSpPr>
          <p:spPr>
            <a:xfrm>
              <a:off x="9436233"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a:p>
          </p:txBody>
        </p:sp>
        <p:sp>
          <p:nvSpPr>
            <p:cNvPr id="17" name="object 16"/>
            <p:cNvSpPr/>
            <p:nvPr/>
          </p:nvSpPr>
          <p:spPr>
            <a:xfrm>
              <a:off x="9300591"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a:p>
          </p:txBody>
        </p:sp>
        <p:sp>
          <p:nvSpPr>
            <p:cNvPr id="18" name="object 17"/>
            <p:cNvSpPr/>
            <p:nvPr/>
          </p:nvSpPr>
          <p:spPr>
            <a:xfrm>
              <a:off x="9296933"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a:p>
          </p:txBody>
        </p:sp>
        <p:sp>
          <p:nvSpPr>
            <p:cNvPr id="19" name="object 18"/>
            <p:cNvSpPr/>
            <p:nvPr/>
          </p:nvSpPr>
          <p:spPr>
            <a:xfrm>
              <a:off x="8750870" y="4142517"/>
              <a:ext cx="635000" cy="67945"/>
            </a:xfrm>
            <a:custGeom>
              <a:avLst/>
              <a:gdLst/>
              <a:ahLst/>
              <a:cxnLst/>
              <a:rect l="l" t="t" r="r" b="b"/>
              <a:pathLst>
                <a:path w="635000" h="67945">
                  <a:moveTo>
                    <a:pt x="635000" y="0"/>
                  </a:moveTo>
                  <a:lnTo>
                    <a:pt x="625983" y="67665"/>
                  </a:lnTo>
                  <a:lnTo>
                    <a:pt x="0" y="67195"/>
                  </a:lnTo>
                </a:path>
              </a:pathLst>
            </a:custGeom>
            <a:ln w="12700">
              <a:solidFill>
                <a:srgbClr val="FFFFFF"/>
              </a:solidFill>
            </a:ln>
          </p:spPr>
          <p:txBody>
            <a:bodyPr wrap="square" lIns="0" tIns="0" rIns="0" bIns="0" rtlCol="0"/>
            <a:lstStyle/>
            <a:p>
              <a:endParaRPr/>
            </a:p>
          </p:txBody>
        </p:sp>
        <p:sp>
          <p:nvSpPr>
            <p:cNvPr id="20" name="object 19"/>
            <p:cNvSpPr/>
            <p:nvPr/>
          </p:nvSpPr>
          <p:spPr>
            <a:xfrm>
              <a:off x="9418938" y="4142517"/>
              <a:ext cx="264795" cy="67945"/>
            </a:xfrm>
            <a:custGeom>
              <a:avLst/>
              <a:gdLst/>
              <a:ahLst/>
              <a:cxnLst/>
              <a:rect l="l" t="t" r="r" b="b"/>
              <a:pathLst>
                <a:path w="264795" h="67945">
                  <a:moveTo>
                    <a:pt x="0" y="0"/>
                  </a:moveTo>
                  <a:lnTo>
                    <a:pt x="9017" y="67665"/>
                  </a:lnTo>
                  <a:lnTo>
                    <a:pt x="255549" y="67665"/>
                  </a:lnTo>
                  <a:lnTo>
                    <a:pt x="264566" y="0"/>
                  </a:lnTo>
                </a:path>
              </a:pathLst>
            </a:custGeom>
            <a:ln w="12700">
              <a:solidFill>
                <a:srgbClr val="FFFFFF"/>
              </a:solidFill>
            </a:ln>
          </p:spPr>
          <p:txBody>
            <a:bodyPr wrap="square" lIns="0" tIns="0" rIns="0" bIns="0" rtlCol="0"/>
            <a:lstStyle/>
            <a:p>
              <a:endParaRPr/>
            </a:p>
          </p:txBody>
        </p:sp>
        <p:sp>
          <p:nvSpPr>
            <p:cNvPr id="21" name="object 20"/>
            <p:cNvSpPr/>
            <p:nvPr/>
          </p:nvSpPr>
          <p:spPr>
            <a:xfrm>
              <a:off x="9981885"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a:p>
          </p:txBody>
        </p:sp>
        <p:sp>
          <p:nvSpPr>
            <p:cNvPr id="22" name="object 21"/>
            <p:cNvSpPr/>
            <p:nvPr/>
          </p:nvSpPr>
          <p:spPr>
            <a:xfrm>
              <a:off x="10049540" y="3974546"/>
              <a:ext cx="0" cy="168275"/>
            </a:xfrm>
            <a:custGeom>
              <a:avLst/>
              <a:gdLst/>
              <a:ahLst/>
              <a:cxnLst/>
              <a:rect l="l" t="t" r="r" b="b"/>
              <a:pathLst>
                <a:path h="168275">
                  <a:moveTo>
                    <a:pt x="0" y="0"/>
                  </a:moveTo>
                  <a:lnTo>
                    <a:pt x="0" y="167970"/>
                  </a:lnTo>
                </a:path>
              </a:pathLst>
            </a:custGeom>
            <a:ln w="12700">
              <a:solidFill>
                <a:srgbClr val="FFFFFF"/>
              </a:solidFill>
            </a:ln>
          </p:spPr>
          <p:txBody>
            <a:bodyPr wrap="square" lIns="0" tIns="0" rIns="0" bIns="0" rtlCol="0"/>
            <a:lstStyle/>
            <a:p>
              <a:endParaRPr/>
            </a:p>
          </p:txBody>
        </p:sp>
        <p:sp>
          <p:nvSpPr>
            <p:cNvPr id="23" name="object 22"/>
            <p:cNvSpPr/>
            <p:nvPr/>
          </p:nvSpPr>
          <p:spPr>
            <a:xfrm>
              <a:off x="9913899" y="4024705"/>
              <a:ext cx="203835" cy="0"/>
            </a:xfrm>
            <a:custGeom>
              <a:avLst/>
              <a:gdLst/>
              <a:ahLst/>
              <a:cxnLst/>
              <a:rect l="l" t="t" r="r" b="b"/>
              <a:pathLst>
                <a:path w="203834">
                  <a:moveTo>
                    <a:pt x="203631" y="0"/>
                  </a:moveTo>
                  <a:lnTo>
                    <a:pt x="0" y="0"/>
                  </a:lnTo>
                </a:path>
              </a:pathLst>
            </a:custGeom>
            <a:ln w="12700">
              <a:solidFill>
                <a:srgbClr val="FFFFFF"/>
              </a:solidFill>
            </a:ln>
          </p:spPr>
          <p:txBody>
            <a:bodyPr wrap="square" lIns="0" tIns="0" rIns="0" bIns="0" rtlCol="0"/>
            <a:lstStyle/>
            <a:p>
              <a:endParaRPr/>
            </a:p>
          </p:txBody>
        </p:sp>
        <p:sp>
          <p:nvSpPr>
            <p:cNvPr id="24" name="object 23"/>
            <p:cNvSpPr/>
            <p:nvPr/>
          </p:nvSpPr>
          <p:spPr>
            <a:xfrm>
              <a:off x="9910239" y="4092360"/>
              <a:ext cx="211454" cy="0"/>
            </a:xfrm>
            <a:custGeom>
              <a:avLst/>
              <a:gdLst/>
              <a:ahLst/>
              <a:cxnLst/>
              <a:rect l="l" t="t" r="r" b="b"/>
              <a:pathLst>
                <a:path w="211454">
                  <a:moveTo>
                    <a:pt x="210947" y="0"/>
                  </a:moveTo>
                  <a:lnTo>
                    <a:pt x="0" y="0"/>
                  </a:lnTo>
                </a:path>
              </a:pathLst>
            </a:custGeom>
            <a:ln w="12700">
              <a:solidFill>
                <a:srgbClr val="FFFFFF"/>
              </a:solidFill>
            </a:ln>
          </p:spPr>
          <p:txBody>
            <a:bodyPr wrap="square" lIns="0" tIns="0" rIns="0" bIns="0" rtlCol="0"/>
            <a:lstStyle/>
            <a:p>
              <a:endParaRPr/>
            </a:p>
          </p:txBody>
        </p:sp>
        <p:sp>
          <p:nvSpPr>
            <p:cNvPr id="25" name="object 24"/>
            <p:cNvSpPr/>
            <p:nvPr/>
          </p:nvSpPr>
          <p:spPr>
            <a:xfrm>
              <a:off x="9657154"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a:p>
          </p:txBody>
        </p:sp>
        <p:sp>
          <p:nvSpPr>
            <p:cNvPr id="26" name="object 25"/>
            <p:cNvSpPr/>
            <p:nvPr/>
          </p:nvSpPr>
          <p:spPr>
            <a:xfrm>
              <a:off x="9742923" y="3929575"/>
              <a:ext cx="0" cy="213360"/>
            </a:xfrm>
            <a:custGeom>
              <a:avLst/>
              <a:gdLst/>
              <a:ahLst/>
              <a:cxnLst/>
              <a:rect l="l" t="t" r="r" b="b"/>
              <a:pathLst>
                <a:path h="213360">
                  <a:moveTo>
                    <a:pt x="0" y="0"/>
                  </a:moveTo>
                  <a:lnTo>
                    <a:pt x="0" y="212940"/>
                  </a:lnTo>
                </a:path>
              </a:pathLst>
            </a:custGeom>
            <a:ln w="12700">
              <a:solidFill>
                <a:srgbClr val="FFFFFF"/>
              </a:solidFill>
            </a:ln>
          </p:spPr>
          <p:txBody>
            <a:bodyPr wrap="square" lIns="0" tIns="0" rIns="0" bIns="0" rtlCol="0"/>
            <a:lstStyle/>
            <a:p>
              <a:endParaRPr/>
            </a:p>
          </p:txBody>
        </p:sp>
        <p:sp>
          <p:nvSpPr>
            <p:cNvPr id="27" name="object 26"/>
            <p:cNvSpPr/>
            <p:nvPr/>
          </p:nvSpPr>
          <p:spPr>
            <a:xfrm>
              <a:off x="9570963" y="3993163"/>
              <a:ext cx="258445" cy="0"/>
            </a:xfrm>
            <a:custGeom>
              <a:avLst/>
              <a:gdLst/>
              <a:ahLst/>
              <a:cxnLst/>
              <a:rect l="l" t="t" r="r" b="b"/>
              <a:pathLst>
                <a:path w="258445">
                  <a:moveTo>
                    <a:pt x="258152" y="0"/>
                  </a:moveTo>
                  <a:lnTo>
                    <a:pt x="0" y="0"/>
                  </a:lnTo>
                </a:path>
              </a:pathLst>
            </a:custGeom>
            <a:ln w="12700">
              <a:solidFill>
                <a:srgbClr val="FFFFFF"/>
              </a:solidFill>
            </a:ln>
          </p:spPr>
          <p:txBody>
            <a:bodyPr wrap="square" lIns="0" tIns="0" rIns="0" bIns="0" rtlCol="0"/>
            <a:lstStyle/>
            <a:p>
              <a:endParaRPr/>
            </a:p>
          </p:txBody>
        </p:sp>
        <p:sp>
          <p:nvSpPr>
            <p:cNvPr id="28" name="object 27"/>
            <p:cNvSpPr/>
            <p:nvPr/>
          </p:nvSpPr>
          <p:spPr>
            <a:xfrm>
              <a:off x="9566329" y="4078931"/>
              <a:ext cx="267970" cy="0"/>
            </a:xfrm>
            <a:custGeom>
              <a:avLst/>
              <a:gdLst/>
              <a:ahLst/>
              <a:cxnLst/>
              <a:rect l="l" t="t" r="r" b="b"/>
              <a:pathLst>
                <a:path w="267970">
                  <a:moveTo>
                    <a:pt x="267423" y="0"/>
                  </a:moveTo>
                  <a:lnTo>
                    <a:pt x="0" y="0"/>
                  </a:lnTo>
                </a:path>
              </a:pathLst>
            </a:custGeom>
            <a:ln w="12700">
              <a:solidFill>
                <a:srgbClr val="FFFFFF"/>
              </a:solidFill>
            </a:ln>
          </p:spPr>
          <p:txBody>
            <a:bodyPr wrap="square" lIns="0" tIns="0" rIns="0" bIns="0" rtlCol="0"/>
            <a:lstStyle/>
            <a:p>
              <a:endParaRPr/>
            </a:p>
          </p:txBody>
        </p:sp>
        <p:sp>
          <p:nvSpPr>
            <p:cNvPr id="29" name="object 28"/>
            <p:cNvSpPr/>
            <p:nvPr/>
          </p:nvSpPr>
          <p:spPr>
            <a:xfrm>
              <a:off x="9716572" y="4142517"/>
              <a:ext cx="283210" cy="67945"/>
            </a:xfrm>
            <a:custGeom>
              <a:avLst/>
              <a:gdLst/>
              <a:ahLst/>
              <a:cxnLst/>
              <a:rect l="l" t="t" r="r" b="b"/>
              <a:pathLst>
                <a:path w="283209" h="67945">
                  <a:moveTo>
                    <a:pt x="0" y="0"/>
                  </a:moveTo>
                  <a:lnTo>
                    <a:pt x="9017" y="67665"/>
                  </a:lnTo>
                  <a:lnTo>
                    <a:pt x="273583" y="67665"/>
                  </a:lnTo>
                  <a:lnTo>
                    <a:pt x="282600" y="0"/>
                  </a:lnTo>
                </a:path>
              </a:pathLst>
            </a:custGeom>
            <a:ln w="12699">
              <a:solidFill>
                <a:srgbClr val="FFFFFF"/>
              </a:solidFill>
            </a:ln>
          </p:spPr>
          <p:txBody>
            <a:bodyPr wrap="square" lIns="0" tIns="0" rIns="0" bIns="0" rtlCol="0"/>
            <a:lstStyle/>
            <a:p>
              <a:endParaRPr/>
            </a:p>
          </p:txBody>
        </p:sp>
        <p:sp>
          <p:nvSpPr>
            <p:cNvPr id="30" name="object 29"/>
            <p:cNvSpPr/>
            <p:nvPr/>
          </p:nvSpPr>
          <p:spPr>
            <a:xfrm>
              <a:off x="10032245" y="4142517"/>
              <a:ext cx="1027430" cy="67945"/>
            </a:xfrm>
            <a:custGeom>
              <a:avLst/>
              <a:gdLst/>
              <a:ahLst/>
              <a:cxnLst/>
              <a:rect l="l" t="t" r="r" b="b"/>
              <a:pathLst>
                <a:path w="1027429" h="67945">
                  <a:moveTo>
                    <a:pt x="0" y="0"/>
                  </a:moveTo>
                  <a:lnTo>
                    <a:pt x="9017" y="67576"/>
                  </a:lnTo>
                  <a:lnTo>
                    <a:pt x="1027404" y="67589"/>
                  </a:lnTo>
                </a:path>
              </a:pathLst>
            </a:custGeom>
            <a:ln w="12700">
              <a:solidFill>
                <a:srgbClr val="FFFFFF"/>
              </a:solidFill>
            </a:ln>
          </p:spPr>
          <p:txBody>
            <a:bodyPr wrap="square" lIns="0" tIns="0" rIns="0" bIns="0" rtlCol="0"/>
            <a:lstStyle/>
            <a:p>
              <a:endParaRPr/>
            </a:p>
          </p:txBody>
        </p:sp>
        <p:sp>
          <p:nvSpPr>
            <p:cNvPr id="31" name="object 30"/>
            <p:cNvSpPr/>
            <p:nvPr/>
          </p:nvSpPr>
          <p:spPr>
            <a:xfrm>
              <a:off x="9901569" y="3968197"/>
              <a:ext cx="228295" cy="18067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1"/>
            <p:cNvSpPr/>
            <p:nvPr/>
          </p:nvSpPr>
          <p:spPr>
            <a:xfrm>
              <a:off x="9563941" y="3929576"/>
              <a:ext cx="272415" cy="213360"/>
            </a:xfrm>
            <a:custGeom>
              <a:avLst/>
              <a:gdLst/>
              <a:ahLst/>
              <a:cxnLst/>
              <a:rect l="l" t="t" r="r" b="b"/>
              <a:pathLst>
                <a:path w="272415" h="213360">
                  <a:moveTo>
                    <a:pt x="253987" y="212940"/>
                  </a:moveTo>
                  <a:lnTo>
                    <a:pt x="18211" y="212940"/>
                  </a:lnTo>
                  <a:lnTo>
                    <a:pt x="10872" y="211406"/>
                  </a:lnTo>
                  <a:lnTo>
                    <a:pt x="4972" y="207248"/>
                  </a:lnTo>
                  <a:lnTo>
                    <a:pt x="1138" y="201132"/>
                  </a:lnTo>
                  <a:lnTo>
                    <a:pt x="0" y="193725"/>
                  </a:lnTo>
                  <a:lnTo>
                    <a:pt x="9474" y="17259"/>
                  </a:lnTo>
                  <a:lnTo>
                    <a:pt x="9994" y="7581"/>
                  </a:lnTo>
                  <a:lnTo>
                    <a:pt x="17995" y="0"/>
                  </a:lnTo>
                  <a:lnTo>
                    <a:pt x="27686" y="0"/>
                  </a:lnTo>
                  <a:lnTo>
                    <a:pt x="244513" y="0"/>
                  </a:lnTo>
                  <a:lnTo>
                    <a:pt x="254203" y="0"/>
                  </a:lnTo>
                  <a:lnTo>
                    <a:pt x="262204" y="7581"/>
                  </a:lnTo>
                  <a:lnTo>
                    <a:pt x="262712" y="17259"/>
                  </a:lnTo>
                  <a:lnTo>
                    <a:pt x="272199" y="193725"/>
                  </a:lnTo>
                  <a:lnTo>
                    <a:pt x="271059" y="201132"/>
                  </a:lnTo>
                  <a:lnTo>
                    <a:pt x="267222" y="207248"/>
                  </a:lnTo>
                  <a:lnTo>
                    <a:pt x="261320" y="211406"/>
                  </a:lnTo>
                  <a:lnTo>
                    <a:pt x="253987" y="212940"/>
                  </a:lnTo>
                  <a:close/>
                </a:path>
              </a:pathLst>
            </a:custGeom>
            <a:ln w="12700">
              <a:solidFill>
                <a:srgbClr val="FFFFFF"/>
              </a:solidFill>
            </a:ln>
          </p:spPr>
          <p:txBody>
            <a:bodyPr wrap="square" lIns="0" tIns="0" rIns="0" bIns="0" rtlCol="0"/>
            <a:lstStyle/>
            <a:p>
              <a:endParaRPr/>
            </a:p>
          </p:txBody>
        </p:sp>
        <p:sp>
          <p:nvSpPr>
            <p:cNvPr id="33" name="object 32"/>
            <p:cNvSpPr/>
            <p:nvPr/>
          </p:nvSpPr>
          <p:spPr>
            <a:xfrm>
              <a:off x="9288260" y="3968197"/>
              <a:ext cx="228295" cy="18067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33"/>
            <p:cNvSpPr/>
            <p:nvPr/>
          </p:nvSpPr>
          <p:spPr>
            <a:xfrm>
              <a:off x="9387410" y="3184947"/>
              <a:ext cx="582295" cy="0"/>
            </a:xfrm>
            <a:custGeom>
              <a:avLst/>
              <a:gdLst/>
              <a:ahLst/>
              <a:cxnLst/>
              <a:rect l="l" t="t" r="r" b="b"/>
              <a:pathLst>
                <a:path w="582295">
                  <a:moveTo>
                    <a:pt x="581926" y="0"/>
                  </a:moveTo>
                  <a:lnTo>
                    <a:pt x="0" y="0"/>
                  </a:lnTo>
                </a:path>
              </a:pathLst>
            </a:custGeom>
            <a:ln w="12700">
              <a:solidFill>
                <a:srgbClr val="FFFFFF"/>
              </a:solidFill>
            </a:ln>
          </p:spPr>
          <p:txBody>
            <a:bodyPr wrap="square" lIns="0" tIns="0" rIns="0" bIns="0" rtlCol="0"/>
            <a:lstStyle/>
            <a:p>
              <a:endParaRPr/>
            </a:p>
          </p:txBody>
        </p:sp>
        <p:sp>
          <p:nvSpPr>
            <p:cNvPr id="35" name="object 34"/>
            <p:cNvSpPr/>
            <p:nvPr/>
          </p:nvSpPr>
          <p:spPr>
            <a:xfrm>
              <a:off x="10381949" y="3184947"/>
              <a:ext cx="1804670" cy="0"/>
            </a:xfrm>
            <a:custGeom>
              <a:avLst/>
              <a:gdLst/>
              <a:ahLst/>
              <a:cxnLst/>
              <a:rect l="l" t="t" r="r" b="b"/>
              <a:pathLst>
                <a:path w="1804670">
                  <a:moveTo>
                    <a:pt x="0" y="0"/>
                  </a:moveTo>
                  <a:lnTo>
                    <a:pt x="1804056" y="0"/>
                  </a:lnTo>
                </a:path>
              </a:pathLst>
            </a:custGeom>
            <a:ln w="12700">
              <a:solidFill>
                <a:srgbClr val="FFFFFF"/>
              </a:solidFill>
            </a:ln>
          </p:spPr>
          <p:txBody>
            <a:bodyPr wrap="square" lIns="0" tIns="0" rIns="0" bIns="0" rtlCol="0"/>
            <a:lstStyle/>
            <a:p>
              <a:endParaRPr/>
            </a:p>
          </p:txBody>
        </p:sp>
        <p:sp>
          <p:nvSpPr>
            <p:cNvPr id="36" name="object 35"/>
            <p:cNvSpPr/>
            <p:nvPr/>
          </p:nvSpPr>
          <p:spPr>
            <a:xfrm>
              <a:off x="8954610" y="2747487"/>
              <a:ext cx="623570" cy="74295"/>
            </a:xfrm>
            <a:custGeom>
              <a:avLst/>
              <a:gdLst/>
              <a:ahLst/>
              <a:cxnLst/>
              <a:rect l="l" t="t" r="r" b="b"/>
              <a:pathLst>
                <a:path w="623570" h="74294">
                  <a:moveTo>
                    <a:pt x="365556" y="0"/>
                  </a:moveTo>
                  <a:lnTo>
                    <a:pt x="256997" y="0"/>
                  </a:lnTo>
                  <a:lnTo>
                    <a:pt x="0" y="74091"/>
                  </a:lnTo>
                  <a:lnTo>
                    <a:pt x="245465" y="74091"/>
                  </a:lnTo>
                  <a:lnTo>
                    <a:pt x="623011" y="74091"/>
                  </a:lnTo>
                  <a:lnTo>
                    <a:pt x="365556" y="0"/>
                  </a:lnTo>
                  <a:close/>
                </a:path>
              </a:pathLst>
            </a:custGeom>
            <a:ln w="12700">
              <a:solidFill>
                <a:srgbClr val="FFFFFF"/>
              </a:solidFill>
            </a:ln>
          </p:spPr>
          <p:txBody>
            <a:bodyPr wrap="square" lIns="0" tIns="0" rIns="0" bIns="0" rtlCol="0"/>
            <a:lstStyle/>
            <a:p>
              <a:endParaRPr/>
            </a:p>
          </p:txBody>
        </p:sp>
        <p:sp>
          <p:nvSpPr>
            <p:cNvPr id="37" name="object 36"/>
            <p:cNvSpPr/>
            <p:nvPr/>
          </p:nvSpPr>
          <p:spPr>
            <a:xfrm>
              <a:off x="9091414" y="2567998"/>
              <a:ext cx="349885" cy="69850"/>
            </a:xfrm>
            <a:custGeom>
              <a:avLst/>
              <a:gdLst/>
              <a:ahLst/>
              <a:cxnLst/>
              <a:rect l="l" t="t" r="r" b="b"/>
              <a:pathLst>
                <a:path w="349884" h="69850">
                  <a:moveTo>
                    <a:pt x="201307" y="0"/>
                  </a:moveTo>
                  <a:lnTo>
                    <a:pt x="147510" y="0"/>
                  </a:lnTo>
                  <a:lnTo>
                    <a:pt x="0" y="69659"/>
                  </a:lnTo>
                  <a:lnTo>
                    <a:pt x="349326" y="69659"/>
                  </a:lnTo>
                  <a:lnTo>
                    <a:pt x="201307" y="0"/>
                  </a:lnTo>
                  <a:close/>
                </a:path>
              </a:pathLst>
            </a:custGeom>
            <a:ln w="12700">
              <a:solidFill>
                <a:srgbClr val="FFFFFF"/>
              </a:solidFill>
            </a:ln>
          </p:spPr>
          <p:txBody>
            <a:bodyPr wrap="square" lIns="0" tIns="0" rIns="0" bIns="0" rtlCol="0"/>
            <a:lstStyle/>
            <a:p>
              <a:endParaRPr/>
            </a:p>
          </p:txBody>
        </p:sp>
        <p:sp>
          <p:nvSpPr>
            <p:cNvPr id="38" name="object 37"/>
            <p:cNvSpPr/>
            <p:nvPr/>
          </p:nvSpPr>
          <p:spPr>
            <a:xfrm>
              <a:off x="9156090" y="2392807"/>
              <a:ext cx="220345" cy="791845"/>
            </a:xfrm>
            <a:custGeom>
              <a:avLst/>
              <a:gdLst/>
              <a:ahLst/>
              <a:cxnLst/>
              <a:rect l="l" t="t" r="r" b="b"/>
              <a:pathLst>
                <a:path w="220345" h="791844">
                  <a:moveTo>
                    <a:pt x="50380" y="427723"/>
                  </a:moveTo>
                  <a:lnTo>
                    <a:pt x="220065" y="791464"/>
                  </a:lnTo>
                  <a:lnTo>
                    <a:pt x="109639" y="0"/>
                  </a:lnTo>
                  <a:lnTo>
                    <a:pt x="0" y="791464"/>
                  </a:lnTo>
                  <a:lnTo>
                    <a:pt x="169468" y="428777"/>
                  </a:lnTo>
                </a:path>
              </a:pathLst>
            </a:custGeom>
            <a:ln w="12699">
              <a:solidFill>
                <a:srgbClr val="FFFFFF"/>
              </a:solidFill>
            </a:ln>
          </p:spPr>
          <p:txBody>
            <a:bodyPr wrap="square" lIns="0" tIns="0" rIns="0" bIns="0" rtlCol="0"/>
            <a:lstStyle/>
            <a:p>
              <a:endParaRPr/>
            </a:p>
          </p:txBody>
        </p:sp>
        <p:sp>
          <p:nvSpPr>
            <p:cNvPr id="39" name="object 38"/>
            <p:cNvSpPr/>
            <p:nvPr/>
          </p:nvSpPr>
          <p:spPr>
            <a:xfrm>
              <a:off x="10625856" y="4209251"/>
              <a:ext cx="1013460" cy="977900"/>
            </a:xfrm>
            <a:custGeom>
              <a:avLst/>
              <a:gdLst/>
              <a:ahLst/>
              <a:cxnLst/>
              <a:rect l="l" t="t" r="r" b="b"/>
              <a:pathLst>
                <a:path w="1013459" h="977900">
                  <a:moveTo>
                    <a:pt x="0" y="977328"/>
                  </a:moveTo>
                  <a:lnTo>
                    <a:pt x="524687" y="977328"/>
                  </a:lnTo>
                  <a:lnTo>
                    <a:pt x="571748" y="975091"/>
                  </a:lnTo>
                  <a:lnTo>
                    <a:pt x="617543" y="968517"/>
                  </a:lnTo>
                  <a:lnTo>
                    <a:pt x="661867" y="957810"/>
                  </a:lnTo>
                  <a:lnTo>
                    <a:pt x="704517" y="943175"/>
                  </a:lnTo>
                  <a:lnTo>
                    <a:pt x="745287" y="924817"/>
                  </a:lnTo>
                  <a:lnTo>
                    <a:pt x="783972" y="902941"/>
                  </a:lnTo>
                  <a:lnTo>
                    <a:pt x="820367" y="877751"/>
                  </a:lnTo>
                  <a:lnTo>
                    <a:pt x="854268" y="849453"/>
                  </a:lnTo>
                  <a:lnTo>
                    <a:pt x="885470" y="818251"/>
                  </a:lnTo>
                  <a:lnTo>
                    <a:pt x="913768" y="784350"/>
                  </a:lnTo>
                  <a:lnTo>
                    <a:pt x="938958" y="747954"/>
                  </a:lnTo>
                  <a:lnTo>
                    <a:pt x="960834" y="709269"/>
                  </a:lnTo>
                  <a:lnTo>
                    <a:pt x="979192" y="668500"/>
                  </a:lnTo>
                  <a:lnTo>
                    <a:pt x="993827" y="625850"/>
                  </a:lnTo>
                  <a:lnTo>
                    <a:pt x="1004534" y="581526"/>
                  </a:lnTo>
                  <a:lnTo>
                    <a:pt x="1011108" y="535731"/>
                  </a:lnTo>
                  <a:lnTo>
                    <a:pt x="1013345" y="488670"/>
                  </a:lnTo>
                  <a:lnTo>
                    <a:pt x="1011108" y="441607"/>
                  </a:lnTo>
                  <a:lnTo>
                    <a:pt x="1004534" y="395811"/>
                  </a:lnTo>
                  <a:lnTo>
                    <a:pt x="993827" y="351484"/>
                  </a:lnTo>
                  <a:lnTo>
                    <a:pt x="979192" y="308833"/>
                  </a:lnTo>
                  <a:lnTo>
                    <a:pt x="960834" y="268063"/>
                  </a:lnTo>
                  <a:lnTo>
                    <a:pt x="938958" y="229377"/>
                  </a:lnTo>
                  <a:lnTo>
                    <a:pt x="913768" y="192980"/>
                  </a:lnTo>
                  <a:lnTo>
                    <a:pt x="885470" y="159078"/>
                  </a:lnTo>
                  <a:lnTo>
                    <a:pt x="854268" y="127876"/>
                  </a:lnTo>
                  <a:lnTo>
                    <a:pt x="820367" y="99577"/>
                  </a:lnTo>
                  <a:lnTo>
                    <a:pt x="783972" y="74387"/>
                  </a:lnTo>
                  <a:lnTo>
                    <a:pt x="745287" y="52511"/>
                  </a:lnTo>
                  <a:lnTo>
                    <a:pt x="704517" y="34153"/>
                  </a:lnTo>
                  <a:lnTo>
                    <a:pt x="661867" y="19518"/>
                  </a:lnTo>
                  <a:lnTo>
                    <a:pt x="617543" y="8811"/>
                  </a:lnTo>
                  <a:lnTo>
                    <a:pt x="571748" y="2236"/>
                  </a:lnTo>
                  <a:lnTo>
                    <a:pt x="524687" y="0"/>
                  </a:lnTo>
                  <a:lnTo>
                    <a:pt x="445071" y="0"/>
                  </a:lnTo>
                </a:path>
              </a:pathLst>
            </a:custGeom>
            <a:ln w="12700">
              <a:solidFill>
                <a:srgbClr val="FFFFFF"/>
              </a:solidFill>
            </a:ln>
          </p:spPr>
          <p:txBody>
            <a:bodyPr wrap="square" lIns="0" tIns="0" rIns="0" bIns="0" rtlCol="0"/>
            <a:lstStyle/>
            <a:p>
              <a:endParaRPr/>
            </a:p>
          </p:txBody>
        </p:sp>
        <p:sp>
          <p:nvSpPr>
            <p:cNvPr id="40" name="object 39"/>
            <p:cNvSpPr/>
            <p:nvPr/>
          </p:nvSpPr>
          <p:spPr>
            <a:xfrm>
              <a:off x="7809947"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a:p>
          </p:txBody>
        </p:sp>
        <p:sp>
          <p:nvSpPr>
            <p:cNvPr id="41" name="object 40"/>
            <p:cNvSpPr/>
            <p:nvPr/>
          </p:nvSpPr>
          <p:spPr>
            <a:xfrm>
              <a:off x="784530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a:p>
          </p:txBody>
        </p:sp>
        <p:sp>
          <p:nvSpPr>
            <p:cNvPr id="42" name="object 41"/>
            <p:cNvSpPr/>
            <p:nvPr/>
          </p:nvSpPr>
          <p:spPr>
            <a:xfrm>
              <a:off x="8748591"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a:p>
          </p:txBody>
        </p:sp>
        <p:sp>
          <p:nvSpPr>
            <p:cNvPr id="43" name="object 42"/>
            <p:cNvSpPr/>
            <p:nvPr/>
          </p:nvSpPr>
          <p:spPr>
            <a:xfrm>
              <a:off x="8387379" y="4803885"/>
              <a:ext cx="10160" cy="336550"/>
            </a:xfrm>
            <a:custGeom>
              <a:avLst/>
              <a:gdLst/>
              <a:ahLst/>
              <a:cxnLst/>
              <a:rect l="l" t="t" r="r" b="b"/>
              <a:pathLst>
                <a:path w="10159" h="336550">
                  <a:moveTo>
                    <a:pt x="0" y="0"/>
                  </a:moveTo>
                  <a:lnTo>
                    <a:pt x="9842" y="336346"/>
                  </a:lnTo>
                </a:path>
              </a:pathLst>
            </a:custGeom>
            <a:ln w="12700">
              <a:solidFill>
                <a:srgbClr val="FFFFFF"/>
              </a:solidFill>
            </a:ln>
          </p:spPr>
          <p:txBody>
            <a:bodyPr wrap="square" lIns="0" tIns="0" rIns="0" bIns="0" rtlCol="0"/>
            <a:lstStyle/>
            <a:p>
              <a:endParaRPr/>
            </a:p>
          </p:txBody>
        </p:sp>
        <p:sp>
          <p:nvSpPr>
            <p:cNvPr id="44" name="object 43"/>
            <p:cNvSpPr/>
            <p:nvPr/>
          </p:nvSpPr>
          <p:spPr>
            <a:xfrm>
              <a:off x="8352018"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a:p>
          </p:txBody>
        </p:sp>
        <p:sp>
          <p:nvSpPr>
            <p:cNvPr id="45" name="object 44"/>
            <p:cNvSpPr/>
            <p:nvPr/>
          </p:nvSpPr>
          <p:spPr>
            <a:xfrm>
              <a:off x="8713230" y="4788629"/>
              <a:ext cx="11430" cy="379730"/>
            </a:xfrm>
            <a:custGeom>
              <a:avLst/>
              <a:gdLst/>
              <a:ahLst/>
              <a:cxnLst/>
              <a:rect l="l" t="t" r="r" b="b"/>
              <a:pathLst>
                <a:path w="11429" h="379729">
                  <a:moveTo>
                    <a:pt x="0" y="379463"/>
                  </a:moveTo>
                  <a:lnTo>
                    <a:pt x="11112" y="0"/>
                  </a:lnTo>
                </a:path>
              </a:pathLst>
            </a:custGeom>
            <a:ln w="12700">
              <a:solidFill>
                <a:srgbClr val="FFFFFF"/>
              </a:solidFill>
            </a:ln>
          </p:spPr>
          <p:txBody>
            <a:bodyPr wrap="square" lIns="0" tIns="0" rIns="0" bIns="0" rtlCol="0"/>
            <a:lstStyle/>
            <a:p>
              <a:endParaRPr/>
            </a:p>
          </p:txBody>
        </p:sp>
        <p:sp>
          <p:nvSpPr>
            <p:cNvPr id="46" name="object 45"/>
            <p:cNvSpPr/>
            <p:nvPr/>
          </p:nvSpPr>
          <p:spPr>
            <a:xfrm>
              <a:off x="9627395" y="4896181"/>
              <a:ext cx="59690" cy="54610"/>
            </a:xfrm>
            <a:custGeom>
              <a:avLst/>
              <a:gdLst/>
              <a:ahLst/>
              <a:cxnLst/>
              <a:rect l="l" t="t" r="r" b="b"/>
              <a:pathLst>
                <a:path w="59690" h="54610">
                  <a:moveTo>
                    <a:pt x="59220" y="0"/>
                  </a:moveTo>
                  <a:lnTo>
                    <a:pt x="0" y="54609"/>
                  </a:lnTo>
                </a:path>
              </a:pathLst>
            </a:custGeom>
            <a:ln w="12699">
              <a:solidFill>
                <a:srgbClr val="FFFFFF"/>
              </a:solidFill>
            </a:ln>
          </p:spPr>
          <p:txBody>
            <a:bodyPr wrap="square" lIns="0" tIns="0" rIns="0" bIns="0" rtlCol="0"/>
            <a:lstStyle/>
            <a:p>
              <a:endParaRPr/>
            </a:p>
          </p:txBody>
        </p:sp>
        <p:sp>
          <p:nvSpPr>
            <p:cNvPr id="47" name="object 46"/>
            <p:cNvSpPr/>
            <p:nvPr/>
          </p:nvSpPr>
          <p:spPr>
            <a:xfrm>
              <a:off x="9898667" y="4956500"/>
              <a:ext cx="40005" cy="34290"/>
            </a:xfrm>
            <a:custGeom>
              <a:avLst/>
              <a:gdLst/>
              <a:ahLst/>
              <a:cxnLst/>
              <a:rect l="l" t="t" r="r" b="b"/>
              <a:pathLst>
                <a:path w="40004" h="34289">
                  <a:moveTo>
                    <a:pt x="39865" y="0"/>
                  </a:moveTo>
                  <a:lnTo>
                    <a:pt x="0" y="34036"/>
                  </a:lnTo>
                </a:path>
              </a:pathLst>
            </a:custGeom>
            <a:ln w="12700">
              <a:solidFill>
                <a:srgbClr val="FFFFFF"/>
              </a:solidFill>
            </a:ln>
          </p:spPr>
          <p:txBody>
            <a:bodyPr wrap="square" lIns="0" tIns="0" rIns="0" bIns="0" rtlCol="0"/>
            <a:lstStyle/>
            <a:p>
              <a:endParaRPr/>
            </a:p>
          </p:txBody>
        </p:sp>
        <p:sp>
          <p:nvSpPr>
            <p:cNvPr id="48" name="object 47"/>
            <p:cNvSpPr/>
            <p:nvPr/>
          </p:nvSpPr>
          <p:spPr>
            <a:xfrm>
              <a:off x="9523036" y="4645991"/>
              <a:ext cx="240665" cy="365125"/>
            </a:xfrm>
            <a:custGeom>
              <a:avLst/>
              <a:gdLst/>
              <a:ahLst/>
              <a:cxnLst/>
              <a:rect l="l" t="t" r="r" b="b"/>
              <a:pathLst>
                <a:path w="240665" h="365125">
                  <a:moveTo>
                    <a:pt x="153975" y="0"/>
                  </a:moveTo>
                  <a:lnTo>
                    <a:pt x="208468" y="60241"/>
                  </a:lnTo>
                  <a:lnTo>
                    <a:pt x="234871" y="102601"/>
                  </a:lnTo>
                  <a:lnTo>
                    <a:pt x="240601" y="147130"/>
                  </a:lnTo>
                  <a:lnTo>
                    <a:pt x="233071" y="213880"/>
                  </a:lnTo>
                  <a:lnTo>
                    <a:pt x="204659" y="285046"/>
                  </a:lnTo>
                  <a:lnTo>
                    <a:pt x="157346" y="331704"/>
                  </a:lnTo>
                  <a:lnTo>
                    <a:pt x="112954" y="357227"/>
                  </a:lnTo>
                  <a:lnTo>
                    <a:pt x="93308" y="364985"/>
                  </a:lnTo>
                  <a:lnTo>
                    <a:pt x="36125" y="334526"/>
                  </a:lnTo>
                  <a:lnTo>
                    <a:pt x="7802" y="310056"/>
                  </a:lnTo>
                  <a:lnTo>
                    <a:pt x="0" y="278687"/>
                  </a:lnTo>
                  <a:lnTo>
                    <a:pt x="4382" y="227533"/>
                  </a:lnTo>
                  <a:lnTo>
                    <a:pt x="18988" y="181926"/>
                  </a:lnTo>
                  <a:lnTo>
                    <a:pt x="47520" y="135429"/>
                  </a:lnTo>
                  <a:lnTo>
                    <a:pt x="82632" y="91016"/>
                  </a:lnTo>
                  <a:lnTo>
                    <a:pt x="116976" y="51657"/>
                  </a:lnTo>
                  <a:lnTo>
                    <a:pt x="143206" y="20328"/>
                  </a:lnTo>
                  <a:lnTo>
                    <a:pt x="153975" y="0"/>
                  </a:lnTo>
                  <a:close/>
                </a:path>
              </a:pathLst>
            </a:custGeom>
            <a:ln w="12700">
              <a:solidFill>
                <a:srgbClr val="FFFFFF"/>
              </a:solidFill>
            </a:ln>
          </p:spPr>
          <p:txBody>
            <a:bodyPr wrap="square" lIns="0" tIns="0" rIns="0" bIns="0" rtlCol="0"/>
            <a:lstStyle/>
            <a:p>
              <a:endParaRPr/>
            </a:p>
          </p:txBody>
        </p:sp>
        <p:sp>
          <p:nvSpPr>
            <p:cNvPr id="49" name="object 48"/>
            <p:cNvSpPr/>
            <p:nvPr/>
          </p:nvSpPr>
          <p:spPr>
            <a:xfrm>
              <a:off x="9616343" y="4849474"/>
              <a:ext cx="29845" cy="337185"/>
            </a:xfrm>
            <a:custGeom>
              <a:avLst/>
              <a:gdLst/>
              <a:ahLst/>
              <a:cxnLst/>
              <a:rect l="l" t="t" r="r" b="b"/>
              <a:pathLst>
                <a:path w="29845" h="337185">
                  <a:moveTo>
                    <a:pt x="0" y="337045"/>
                  </a:moveTo>
                  <a:lnTo>
                    <a:pt x="0" y="161505"/>
                  </a:lnTo>
                  <a:lnTo>
                    <a:pt x="29641" y="0"/>
                  </a:lnTo>
                </a:path>
              </a:pathLst>
            </a:custGeom>
            <a:ln w="12700">
              <a:solidFill>
                <a:srgbClr val="FFFFFF"/>
              </a:solidFill>
            </a:ln>
          </p:spPr>
          <p:txBody>
            <a:bodyPr wrap="square" lIns="0" tIns="0" rIns="0" bIns="0" rtlCol="0"/>
            <a:lstStyle/>
            <a:p>
              <a:endParaRPr/>
            </a:p>
          </p:txBody>
        </p:sp>
        <p:sp>
          <p:nvSpPr>
            <p:cNvPr id="50" name="object 49"/>
            <p:cNvSpPr/>
            <p:nvPr/>
          </p:nvSpPr>
          <p:spPr>
            <a:xfrm>
              <a:off x="9836790" y="4785657"/>
              <a:ext cx="136525" cy="274320"/>
            </a:xfrm>
            <a:custGeom>
              <a:avLst/>
              <a:gdLst/>
              <a:ahLst/>
              <a:cxnLst/>
              <a:rect l="l" t="t" r="r" b="b"/>
              <a:pathLst>
                <a:path w="136525" h="274320">
                  <a:moveTo>
                    <a:pt x="49680" y="274269"/>
                  </a:moveTo>
                  <a:lnTo>
                    <a:pt x="99834" y="246607"/>
                  </a:lnTo>
                  <a:lnTo>
                    <a:pt x="125537" y="224664"/>
                  </a:lnTo>
                  <a:lnTo>
                    <a:pt x="134877" y="196989"/>
                  </a:lnTo>
                  <a:lnTo>
                    <a:pt x="135939" y="152133"/>
                  </a:lnTo>
                  <a:lnTo>
                    <a:pt x="130376" y="98932"/>
                  </a:lnTo>
                  <a:lnTo>
                    <a:pt x="117657" y="54859"/>
                  </a:lnTo>
                  <a:lnTo>
                    <a:pt x="102567" y="21390"/>
                  </a:lnTo>
                  <a:lnTo>
                    <a:pt x="89889" y="0"/>
                  </a:lnTo>
                  <a:lnTo>
                    <a:pt x="68153" y="34334"/>
                  </a:lnTo>
                  <a:lnTo>
                    <a:pt x="53879" y="56411"/>
                  </a:lnTo>
                  <a:lnTo>
                    <a:pt x="40741" y="75800"/>
                  </a:lnTo>
                  <a:lnTo>
                    <a:pt x="22413" y="102069"/>
                  </a:lnTo>
                  <a:lnTo>
                    <a:pt x="3951" y="140963"/>
                  </a:lnTo>
                  <a:lnTo>
                    <a:pt x="0" y="185073"/>
                  </a:lnTo>
                  <a:lnTo>
                    <a:pt x="14071" y="230732"/>
                  </a:lnTo>
                  <a:lnTo>
                    <a:pt x="49680" y="274269"/>
                  </a:lnTo>
                  <a:close/>
                </a:path>
              </a:pathLst>
            </a:custGeom>
            <a:ln w="12700">
              <a:solidFill>
                <a:srgbClr val="FFFFFF"/>
              </a:solidFill>
            </a:ln>
          </p:spPr>
          <p:txBody>
            <a:bodyPr wrap="square" lIns="0" tIns="0" rIns="0" bIns="0" rtlCol="0"/>
            <a:lstStyle/>
            <a:p>
              <a:endParaRPr/>
            </a:p>
          </p:txBody>
        </p:sp>
        <p:sp>
          <p:nvSpPr>
            <p:cNvPr id="51" name="object 50"/>
            <p:cNvSpPr/>
            <p:nvPr/>
          </p:nvSpPr>
          <p:spPr>
            <a:xfrm>
              <a:off x="9886472" y="4932061"/>
              <a:ext cx="22860" cy="254635"/>
            </a:xfrm>
            <a:custGeom>
              <a:avLst/>
              <a:gdLst/>
              <a:ahLst/>
              <a:cxnLst/>
              <a:rect l="l" t="t" r="r" b="b"/>
              <a:pathLst>
                <a:path w="22859" h="254635">
                  <a:moveTo>
                    <a:pt x="22478" y="0"/>
                  </a:moveTo>
                  <a:lnTo>
                    <a:pt x="0" y="127863"/>
                  </a:lnTo>
                  <a:lnTo>
                    <a:pt x="0" y="254457"/>
                  </a:lnTo>
                </a:path>
              </a:pathLst>
            </a:custGeom>
            <a:ln w="12700">
              <a:solidFill>
                <a:srgbClr val="FFFFFF"/>
              </a:solidFill>
            </a:ln>
          </p:spPr>
          <p:txBody>
            <a:bodyPr wrap="square" lIns="0" tIns="0" rIns="0" bIns="0" rtlCol="0"/>
            <a:lstStyle/>
            <a:p>
              <a:endParaRPr/>
            </a:p>
          </p:txBody>
        </p:sp>
        <p:sp>
          <p:nvSpPr>
            <p:cNvPr id="52" name="object 51"/>
            <p:cNvSpPr/>
            <p:nvPr/>
          </p:nvSpPr>
          <p:spPr>
            <a:xfrm>
              <a:off x="8599909" y="4631048"/>
              <a:ext cx="251998" cy="23371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52"/>
            <p:cNvSpPr/>
            <p:nvPr/>
          </p:nvSpPr>
          <p:spPr>
            <a:xfrm>
              <a:off x="8238697" y="4631048"/>
              <a:ext cx="251999" cy="23371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3"/>
            <p:cNvSpPr/>
            <p:nvPr/>
          </p:nvSpPr>
          <p:spPr>
            <a:xfrm>
              <a:off x="7696627" y="4631048"/>
              <a:ext cx="176850" cy="19216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54"/>
            <p:cNvSpPr/>
            <p:nvPr/>
          </p:nvSpPr>
          <p:spPr>
            <a:xfrm>
              <a:off x="7227167" y="5140090"/>
              <a:ext cx="1863089" cy="47625"/>
            </a:xfrm>
            <a:custGeom>
              <a:avLst/>
              <a:gdLst/>
              <a:ahLst/>
              <a:cxnLst/>
              <a:rect l="l" t="t" r="r" b="b"/>
              <a:pathLst>
                <a:path w="1863090" h="47625">
                  <a:moveTo>
                    <a:pt x="1862823" y="12534"/>
                  </a:moveTo>
                  <a:lnTo>
                    <a:pt x="1851239" y="23826"/>
                  </a:lnTo>
                  <a:lnTo>
                    <a:pt x="1839599" y="35059"/>
                  </a:lnTo>
                  <a:lnTo>
                    <a:pt x="1825452" y="43676"/>
                  </a:lnTo>
                  <a:lnTo>
                    <a:pt x="1806346" y="47117"/>
                  </a:lnTo>
                  <a:lnTo>
                    <a:pt x="1779547" y="39754"/>
                  </a:lnTo>
                  <a:lnTo>
                    <a:pt x="1761210" y="23558"/>
                  </a:lnTo>
                  <a:lnTo>
                    <a:pt x="1742874" y="7362"/>
                  </a:lnTo>
                  <a:lnTo>
                    <a:pt x="1716074" y="0"/>
                  </a:lnTo>
                  <a:lnTo>
                    <a:pt x="1689275" y="7362"/>
                  </a:lnTo>
                  <a:lnTo>
                    <a:pt x="1670937" y="23558"/>
                  </a:lnTo>
                  <a:lnTo>
                    <a:pt x="1652597" y="39754"/>
                  </a:lnTo>
                  <a:lnTo>
                    <a:pt x="1625790" y="47117"/>
                  </a:lnTo>
                  <a:lnTo>
                    <a:pt x="1598991" y="39754"/>
                  </a:lnTo>
                  <a:lnTo>
                    <a:pt x="1580654" y="23558"/>
                  </a:lnTo>
                  <a:lnTo>
                    <a:pt x="1562318" y="7362"/>
                  </a:lnTo>
                  <a:lnTo>
                    <a:pt x="1535518" y="0"/>
                  </a:lnTo>
                  <a:lnTo>
                    <a:pt x="1508711" y="7362"/>
                  </a:lnTo>
                  <a:lnTo>
                    <a:pt x="1490370" y="23558"/>
                  </a:lnTo>
                  <a:lnTo>
                    <a:pt x="1472028" y="39754"/>
                  </a:lnTo>
                  <a:lnTo>
                    <a:pt x="1445221" y="47117"/>
                  </a:lnTo>
                  <a:lnTo>
                    <a:pt x="1418415" y="39754"/>
                  </a:lnTo>
                  <a:lnTo>
                    <a:pt x="1400074" y="23558"/>
                  </a:lnTo>
                  <a:lnTo>
                    <a:pt x="1381737" y="7362"/>
                  </a:lnTo>
                  <a:lnTo>
                    <a:pt x="1354937" y="0"/>
                  </a:lnTo>
                  <a:lnTo>
                    <a:pt x="1328130" y="7362"/>
                  </a:lnTo>
                  <a:lnTo>
                    <a:pt x="1309787" y="23558"/>
                  </a:lnTo>
                  <a:lnTo>
                    <a:pt x="1291442" y="39754"/>
                  </a:lnTo>
                  <a:lnTo>
                    <a:pt x="1264627" y="47117"/>
                  </a:lnTo>
                  <a:lnTo>
                    <a:pt x="1237813" y="39754"/>
                  </a:lnTo>
                  <a:lnTo>
                    <a:pt x="1219468" y="23558"/>
                  </a:lnTo>
                  <a:lnTo>
                    <a:pt x="1201125" y="7362"/>
                  </a:lnTo>
                  <a:lnTo>
                    <a:pt x="1174318" y="0"/>
                  </a:lnTo>
                  <a:lnTo>
                    <a:pt x="1147503" y="7362"/>
                  </a:lnTo>
                  <a:lnTo>
                    <a:pt x="1129158" y="23558"/>
                  </a:lnTo>
                  <a:lnTo>
                    <a:pt x="1110815" y="39754"/>
                  </a:lnTo>
                  <a:lnTo>
                    <a:pt x="1084008" y="47117"/>
                  </a:lnTo>
                  <a:lnTo>
                    <a:pt x="1057194" y="39754"/>
                  </a:lnTo>
                  <a:lnTo>
                    <a:pt x="1038848" y="23558"/>
                  </a:lnTo>
                  <a:lnTo>
                    <a:pt x="1020505" y="7362"/>
                  </a:lnTo>
                  <a:lnTo>
                    <a:pt x="993698" y="0"/>
                  </a:lnTo>
                  <a:lnTo>
                    <a:pt x="966884" y="7362"/>
                  </a:lnTo>
                  <a:lnTo>
                    <a:pt x="948537" y="23558"/>
                  </a:lnTo>
                  <a:lnTo>
                    <a:pt x="930190" y="39754"/>
                  </a:lnTo>
                  <a:lnTo>
                    <a:pt x="903376" y="47117"/>
                  </a:lnTo>
                  <a:lnTo>
                    <a:pt x="876561" y="39754"/>
                  </a:lnTo>
                  <a:lnTo>
                    <a:pt x="858215" y="23558"/>
                  </a:lnTo>
                  <a:lnTo>
                    <a:pt x="839868" y="7362"/>
                  </a:lnTo>
                  <a:lnTo>
                    <a:pt x="813053" y="0"/>
                  </a:lnTo>
                  <a:lnTo>
                    <a:pt x="786239" y="7362"/>
                  </a:lnTo>
                  <a:lnTo>
                    <a:pt x="767892" y="23558"/>
                  </a:lnTo>
                  <a:lnTo>
                    <a:pt x="749546" y="39754"/>
                  </a:lnTo>
                  <a:lnTo>
                    <a:pt x="722731" y="47117"/>
                  </a:lnTo>
                  <a:lnTo>
                    <a:pt x="695917" y="39754"/>
                  </a:lnTo>
                  <a:lnTo>
                    <a:pt x="677570" y="23558"/>
                  </a:lnTo>
                  <a:lnTo>
                    <a:pt x="659223" y="7362"/>
                  </a:lnTo>
                  <a:lnTo>
                    <a:pt x="632409" y="0"/>
                  </a:lnTo>
                  <a:lnTo>
                    <a:pt x="605602" y="7362"/>
                  </a:lnTo>
                  <a:lnTo>
                    <a:pt x="587259" y="23558"/>
                  </a:lnTo>
                  <a:lnTo>
                    <a:pt x="568913" y="39754"/>
                  </a:lnTo>
                  <a:lnTo>
                    <a:pt x="542099" y="47117"/>
                  </a:lnTo>
                  <a:lnTo>
                    <a:pt x="515292" y="39754"/>
                  </a:lnTo>
                  <a:lnTo>
                    <a:pt x="496950" y="23558"/>
                  </a:lnTo>
                  <a:lnTo>
                    <a:pt x="478609" y="7362"/>
                  </a:lnTo>
                  <a:lnTo>
                    <a:pt x="451802" y="0"/>
                  </a:lnTo>
                  <a:lnTo>
                    <a:pt x="424988" y="7362"/>
                  </a:lnTo>
                  <a:lnTo>
                    <a:pt x="406641" y="23558"/>
                  </a:lnTo>
                  <a:lnTo>
                    <a:pt x="388294" y="39754"/>
                  </a:lnTo>
                  <a:lnTo>
                    <a:pt x="361480" y="47117"/>
                  </a:lnTo>
                  <a:lnTo>
                    <a:pt x="334650" y="39754"/>
                  </a:lnTo>
                  <a:lnTo>
                    <a:pt x="316295" y="23558"/>
                  </a:lnTo>
                  <a:lnTo>
                    <a:pt x="297941" y="7362"/>
                  </a:lnTo>
                  <a:lnTo>
                    <a:pt x="271119" y="0"/>
                  </a:lnTo>
                  <a:lnTo>
                    <a:pt x="244304" y="7362"/>
                  </a:lnTo>
                  <a:lnTo>
                    <a:pt x="225956" y="23558"/>
                  </a:lnTo>
                  <a:lnTo>
                    <a:pt x="207606" y="39754"/>
                  </a:lnTo>
                  <a:lnTo>
                    <a:pt x="180784" y="47117"/>
                  </a:lnTo>
                  <a:lnTo>
                    <a:pt x="153947" y="39754"/>
                  </a:lnTo>
                  <a:lnTo>
                    <a:pt x="135586" y="23558"/>
                  </a:lnTo>
                  <a:lnTo>
                    <a:pt x="117228" y="7362"/>
                  </a:lnTo>
                  <a:lnTo>
                    <a:pt x="90398" y="0"/>
                  </a:lnTo>
                  <a:lnTo>
                    <a:pt x="63561" y="7362"/>
                  </a:lnTo>
                  <a:lnTo>
                    <a:pt x="45199" y="23558"/>
                  </a:lnTo>
                  <a:lnTo>
                    <a:pt x="26837" y="39754"/>
                  </a:lnTo>
                  <a:lnTo>
                    <a:pt x="0" y="47117"/>
                  </a:lnTo>
                </a:path>
              </a:pathLst>
            </a:custGeom>
            <a:ln w="12700">
              <a:solidFill>
                <a:srgbClr val="FFFFFF"/>
              </a:solidFill>
            </a:ln>
          </p:spPr>
          <p:txBody>
            <a:bodyPr wrap="square" lIns="0" tIns="0" rIns="0" bIns="0" rtlCol="0"/>
            <a:lstStyle/>
            <a:p>
              <a:endParaRPr/>
            </a:p>
          </p:txBody>
        </p:sp>
        <p:sp>
          <p:nvSpPr>
            <p:cNvPr id="56" name="object 55"/>
            <p:cNvSpPr/>
            <p:nvPr/>
          </p:nvSpPr>
          <p:spPr>
            <a:xfrm>
              <a:off x="6804012" y="5284623"/>
              <a:ext cx="1905000" cy="47625"/>
            </a:xfrm>
            <a:custGeom>
              <a:avLst/>
              <a:gdLst/>
              <a:ahLst/>
              <a:cxnLst/>
              <a:rect l="l" t="t" r="r" b="b"/>
              <a:pathLst>
                <a:path w="1905000" h="47625">
                  <a:moveTo>
                    <a:pt x="0" y="19545"/>
                  </a:moveTo>
                  <a:lnTo>
                    <a:pt x="9497" y="29318"/>
                  </a:lnTo>
                  <a:lnTo>
                    <a:pt x="19858" y="38188"/>
                  </a:lnTo>
                  <a:lnTo>
                    <a:pt x="32545" y="44630"/>
                  </a:lnTo>
                  <a:lnTo>
                    <a:pt x="49022" y="47117"/>
                  </a:lnTo>
                  <a:lnTo>
                    <a:pt x="75859" y="39754"/>
                  </a:lnTo>
                  <a:lnTo>
                    <a:pt x="94221" y="23558"/>
                  </a:lnTo>
                  <a:lnTo>
                    <a:pt x="112583" y="7362"/>
                  </a:lnTo>
                  <a:lnTo>
                    <a:pt x="139420" y="0"/>
                  </a:lnTo>
                  <a:lnTo>
                    <a:pt x="166250" y="7362"/>
                  </a:lnTo>
                  <a:lnTo>
                    <a:pt x="184608" y="23558"/>
                  </a:lnTo>
                  <a:lnTo>
                    <a:pt x="202969" y="39754"/>
                  </a:lnTo>
                  <a:lnTo>
                    <a:pt x="229806" y="47117"/>
                  </a:lnTo>
                  <a:lnTo>
                    <a:pt x="256621" y="39754"/>
                  </a:lnTo>
                  <a:lnTo>
                    <a:pt x="274969" y="23558"/>
                  </a:lnTo>
                  <a:lnTo>
                    <a:pt x="293319" y="7362"/>
                  </a:lnTo>
                  <a:lnTo>
                    <a:pt x="320141" y="0"/>
                  </a:lnTo>
                  <a:lnTo>
                    <a:pt x="346963" y="7362"/>
                  </a:lnTo>
                  <a:lnTo>
                    <a:pt x="365317" y="23558"/>
                  </a:lnTo>
                  <a:lnTo>
                    <a:pt x="383672" y="39754"/>
                  </a:lnTo>
                  <a:lnTo>
                    <a:pt x="410502" y="47117"/>
                  </a:lnTo>
                  <a:lnTo>
                    <a:pt x="437316" y="39754"/>
                  </a:lnTo>
                  <a:lnTo>
                    <a:pt x="455663" y="23558"/>
                  </a:lnTo>
                  <a:lnTo>
                    <a:pt x="474010" y="7362"/>
                  </a:lnTo>
                  <a:lnTo>
                    <a:pt x="500824" y="0"/>
                  </a:lnTo>
                  <a:lnTo>
                    <a:pt x="527631" y="7362"/>
                  </a:lnTo>
                  <a:lnTo>
                    <a:pt x="545973" y="23558"/>
                  </a:lnTo>
                  <a:lnTo>
                    <a:pt x="564314" y="39754"/>
                  </a:lnTo>
                  <a:lnTo>
                    <a:pt x="591121" y="47117"/>
                  </a:lnTo>
                  <a:lnTo>
                    <a:pt x="617935" y="39754"/>
                  </a:lnTo>
                  <a:lnTo>
                    <a:pt x="636281" y="23558"/>
                  </a:lnTo>
                  <a:lnTo>
                    <a:pt x="654624" y="7362"/>
                  </a:lnTo>
                  <a:lnTo>
                    <a:pt x="681431" y="0"/>
                  </a:lnTo>
                  <a:lnTo>
                    <a:pt x="708245" y="7362"/>
                  </a:lnTo>
                  <a:lnTo>
                    <a:pt x="726592" y="23558"/>
                  </a:lnTo>
                  <a:lnTo>
                    <a:pt x="744939" y="39754"/>
                  </a:lnTo>
                  <a:lnTo>
                    <a:pt x="771753" y="47117"/>
                  </a:lnTo>
                  <a:lnTo>
                    <a:pt x="798568" y="39754"/>
                  </a:lnTo>
                  <a:lnTo>
                    <a:pt x="816914" y="23558"/>
                  </a:lnTo>
                  <a:lnTo>
                    <a:pt x="835261" y="7362"/>
                  </a:lnTo>
                  <a:lnTo>
                    <a:pt x="862076" y="0"/>
                  </a:lnTo>
                  <a:lnTo>
                    <a:pt x="888890" y="7362"/>
                  </a:lnTo>
                  <a:lnTo>
                    <a:pt x="907237" y="23558"/>
                  </a:lnTo>
                  <a:lnTo>
                    <a:pt x="925583" y="39754"/>
                  </a:lnTo>
                  <a:lnTo>
                    <a:pt x="952398" y="47117"/>
                  </a:lnTo>
                  <a:lnTo>
                    <a:pt x="979212" y="39754"/>
                  </a:lnTo>
                  <a:lnTo>
                    <a:pt x="997559" y="23558"/>
                  </a:lnTo>
                  <a:lnTo>
                    <a:pt x="1015906" y="7362"/>
                  </a:lnTo>
                  <a:lnTo>
                    <a:pt x="1042720" y="0"/>
                  </a:lnTo>
                  <a:lnTo>
                    <a:pt x="1069527" y="7362"/>
                  </a:lnTo>
                  <a:lnTo>
                    <a:pt x="1087870" y="23558"/>
                  </a:lnTo>
                  <a:lnTo>
                    <a:pt x="1106216" y="39754"/>
                  </a:lnTo>
                  <a:lnTo>
                    <a:pt x="1133030" y="47117"/>
                  </a:lnTo>
                  <a:lnTo>
                    <a:pt x="1159837" y="39754"/>
                  </a:lnTo>
                  <a:lnTo>
                    <a:pt x="1178179" y="23558"/>
                  </a:lnTo>
                  <a:lnTo>
                    <a:pt x="1196520" y="7362"/>
                  </a:lnTo>
                  <a:lnTo>
                    <a:pt x="1223327" y="0"/>
                  </a:lnTo>
                  <a:lnTo>
                    <a:pt x="1250141" y="7362"/>
                  </a:lnTo>
                  <a:lnTo>
                    <a:pt x="1268488" y="23558"/>
                  </a:lnTo>
                  <a:lnTo>
                    <a:pt x="1286835" y="39754"/>
                  </a:lnTo>
                  <a:lnTo>
                    <a:pt x="1313649" y="47117"/>
                  </a:lnTo>
                  <a:lnTo>
                    <a:pt x="1340457" y="39754"/>
                  </a:lnTo>
                  <a:lnTo>
                    <a:pt x="1358799" y="23558"/>
                  </a:lnTo>
                  <a:lnTo>
                    <a:pt x="1377145" y="7362"/>
                  </a:lnTo>
                  <a:lnTo>
                    <a:pt x="1403959" y="0"/>
                  </a:lnTo>
                  <a:lnTo>
                    <a:pt x="1430758" y="7362"/>
                  </a:lnTo>
                  <a:lnTo>
                    <a:pt x="1449095" y="23558"/>
                  </a:lnTo>
                  <a:lnTo>
                    <a:pt x="1467431" y="39754"/>
                  </a:lnTo>
                  <a:lnTo>
                    <a:pt x="1494231" y="47117"/>
                  </a:lnTo>
                  <a:lnTo>
                    <a:pt x="1521045" y="39754"/>
                  </a:lnTo>
                  <a:lnTo>
                    <a:pt x="1539390" y="23558"/>
                  </a:lnTo>
                  <a:lnTo>
                    <a:pt x="1557733" y="7362"/>
                  </a:lnTo>
                  <a:lnTo>
                    <a:pt x="1584540" y="0"/>
                  </a:lnTo>
                  <a:lnTo>
                    <a:pt x="1611340" y="7362"/>
                  </a:lnTo>
                  <a:lnTo>
                    <a:pt x="1629676" y="23558"/>
                  </a:lnTo>
                  <a:lnTo>
                    <a:pt x="1648013" y="39754"/>
                  </a:lnTo>
                  <a:lnTo>
                    <a:pt x="1674812" y="47117"/>
                  </a:lnTo>
                  <a:lnTo>
                    <a:pt x="1701619" y="39754"/>
                  </a:lnTo>
                  <a:lnTo>
                    <a:pt x="1719959" y="23558"/>
                  </a:lnTo>
                  <a:lnTo>
                    <a:pt x="1738297" y="7362"/>
                  </a:lnTo>
                  <a:lnTo>
                    <a:pt x="1765096" y="0"/>
                  </a:lnTo>
                  <a:lnTo>
                    <a:pt x="1791896" y="7362"/>
                  </a:lnTo>
                  <a:lnTo>
                    <a:pt x="1810232" y="23558"/>
                  </a:lnTo>
                  <a:lnTo>
                    <a:pt x="1828569" y="39754"/>
                  </a:lnTo>
                  <a:lnTo>
                    <a:pt x="1855368" y="47117"/>
                  </a:lnTo>
                  <a:lnTo>
                    <a:pt x="1871845" y="44630"/>
                  </a:lnTo>
                  <a:lnTo>
                    <a:pt x="1884532" y="38188"/>
                  </a:lnTo>
                  <a:lnTo>
                    <a:pt x="1894892" y="29318"/>
                  </a:lnTo>
                  <a:lnTo>
                    <a:pt x="1904390" y="19545"/>
                  </a:lnTo>
                </a:path>
              </a:pathLst>
            </a:custGeom>
            <a:ln w="12699">
              <a:solidFill>
                <a:srgbClr val="FFFFFF"/>
              </a:solidFill>
            </a:ln>
          </p:spPr>
          <p:txBody>
            <a:bodyPr wrap="square" lIns="0" tIns="0" rIns="0" bIns="0" rtlCol="0"/>
            <a:lstStyle/>
            <a:p>
              <a:endParaRPr/>
            </a:p>
          </p:txBody>
        </p:sp>
        <p:sp>
          <p:nvSpPr>
            <p:cNvPr id="57" name="object 56"/>
            <p:cNvSpPr/>
            <p:nvPr/>
          </p:nvSpPr>
          <p:spPr>
            <a:xfrm>
              <a:off x="7805001" y="4742061"/>
              <a:ext cx="143625" cy="12269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7"/>
            <p:cNvSpPr/>
            <p:nvPr/>
          </p:nvSpPr>
          <p:spPr>
            <a:xfrm>
              <a:off x="9083234" y="4549584"/>
              <a:ext cx="80941" cy="80936"/>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8"/>
            <p:cNvSpPr/>
            <p:nvPr/>
          </p:nvSpPr>
          <p:spPr>
            <a:xfrm>
              <a:off x="9143306" y="4671776"/>
              <a:ext cx="15240" cy="514984"/>
            </a:xfrm>
            <a:custGeom>
              <a:avLst/>
              <a:gdLst/>
              <a:ahLst/>
              <a:cxnLst/>
              <a:rect l="l" t="t" r="r" b="b"/>
              <a:pathLst>
                <a:path w="15240" h="514985">
                  <a:moveTo>
                    <a:pt x="15074" y="514743"/>
                  </a:moveTo>
                  <a:lnTo>
                    <a:pt x="0" y="0"/>
                  </a:lnTo>
                </a:path>
              </a:pathLst>
            </a:custGeom>
            <a:ln w="12700">
              <a:solidFill>
                <a:srgbClr val="FFFFFF"/>
              </a:solidFill>
            </a:ln>
          </p:spPr>
          <p:txBody>
            <a:bodyPr wrap="square" lIns="0" tIns="0" rIns="0" bIns="0" rtlCol="0"/>
            <a:lstStyle/>
            <a:p>
              <a:endParaRPr/>
            </a:p>
          </p:txBody>
        </p:sp>
        <p:sp>
          <p:nvSpPr>
            <p:cNvPr id="60" name="object 59"/>
            <p:cNvSpPr/>
            <p:nvPr/>
          </p:nvSpPr>
          <p:spPr>
            <a:xfrm>
              <a:off x="9089989" y="4618990"/>
              <a:ext cx="15875" cy="534035"/>
            </a:xfrm>
            <a:custGeom>
              <a:avLst/>
              <a:gdLst/>
              <a:ahLst/>
              <a:cxnLst/>
              <a:rect l="l" t="t" r="r" b="b"/>
              <a:pathLst>
                <a:path w="15875" h="534035">
                  <a:moveTo>
                    <a:pt x="15621" y="0"/>
                  </a:moveTo>
                  <a:lnTo>
                    <a:pt x="0" y="533641"/>
                  </a:lnTo>
                </a:path>
              </a:pathLst>
            </a:custGeom>
            <a:ln w="12700">
              <a:solidFill>
                <a:srgbClr val="FFFFFF"/>
              </a:solidFill>
            </a:ln>
          </p:spPr>
          <p:txBody>
            <a:bodyPr wrap="square" lIns="0" tIns="0" rIns="0" bIns="0" rtlCol="0"/>
            <a:lstStyle/>
            <a:p>
              <a:endParaRPr/>
            </a:p>
          </p:txBody>
        </p:sp>
        <p:sp>
          <p:nvSpPr>
            <p:cNvPr id="61" name="object 60"/>
            <p:cNvSpPr/>
            <p:nvPr/>
          </p:nvSpPr>
          <p:spPr>
            <a:xfrm>
              <a:off x="8909194" y="4402744"/>
              <a:ext cx="338270" cy="37255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61"/>
            <p:cNvSpPr/>
            <p:nvPr/>
          </p:nvSpPr>
          <p:spPr>
            <a:xfrm>
              <a:off x="9158377" y="5186522"/>
              <a:ext cx="1473835" cy="0"/>
            </a:xfrm>
            <a:custGeom>
              <a:avLst/>
              <a:gdLst/>
              <a:ahLst/>
              <a:cxnLst/>
              <a:rect l="l" t="t" r="r" b="b"/>
              <a:pathLst>
                <a:path w="1473834">
                  <a:moveTo>
                    <a:pt x="1473834" y="0"/>
                  </a:moveTo>
                  <a:lnTo>
                    <a:pt x="801293" y="0"/>
                  </a:lnTo>
                  <a:lnTo>
                    <a:pt x="0" y="0"/>
                  </a:lnTo>
                </a:path>
              </a:pathLst>
            </a:custGeom>
            <a:ln w="12700">
              <a:solidFill>
                <a:srgbClr val="FFFFFF"/>
              </a:solidFill>
            </a:ln>
          </p:spPr>
          <p:txBody>
            <a:bodyPr wrap="square" lIns="0" tIns="0" rIns="0" bIns="0" rtlCol="0"/>
            <a:lstStyle/>
            <a:p>
              <a:endParaRPr/>
            </a:p>
          </p:txBody>
        </p:sp>
      </p:grpSp>
      <p:sp>
        <p:nvSpPr>
          <p:cNvPr id="66" name="Textfeld 62">
            <a:extLst>
              <a:ext uri="{FF2B5EF4-FFF2-40B4-BE49-F238E27FC236}">
                <a16:creationId xmlns:a16="http://schemas.microsoft.com/office/drawing/2014/main" id="{78EECDB7-BF51-4CFF-98E7-AD874496CECD}"/>
              </a:ext>
            </a:extLst>
          </p:cNvPr>
          <p:cNvSpPr txBox="1"/>
          <p:nvPr userDrawn="1"/>
        </p:nvSpPr>
        <p:spPr>
          <a:xfrm>
            <a:off x="4655840" y="2937600"/>
            <a:ext cx="2335960" cy="553998"/>
          </a:xfrm>
          <a:prstGeom prst="rect">
            <a:avLst/>
          </a:prstGeom>
          <a:noFill/>
        </p:spPr>
        <p:txBody>
          <a:bodyPr wrap="square" rtlCol="0">
            <a:spAutoFit/>
          </a:bodyPr>
          <a:lstStyle/>
          <a:p>
            <a:r>
              <a:rPr lang="de-DE" sz="3000" b="1">
                <a:solidFill>
                  <a:srgbClr val="FFFFFF"/>
                </a:solidFill>
                <a:latin typeface="Arial"/>
                <a:cs typeface="Arial"/>
              </a:rPr>
              <a:t>Thank you.</a:t>
            </a:r>
          </a:p>
        </p:txBody>
      </p:sp>
      <p:pic>
        <p:nvPicPr>
          <p:cNvPr id="69" name="Bild 10">
            <a:extLst>
              <a:ext uri="{FF2B5EF4-FFF2-40B4-BE49-F238E27FC236}">
                <a16:creationId xmlns:a16="http://schemas.microsoft.com/office/drawing/2014/main" id="{109E1AD4-BB9D-4283-8279-13FECDAA4A96}"/>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0272463" y="260649"/>
            <a:ext cx="1440161" cy="538922"/>
          </a:xfrm>
          <a:prstGeom prst="rect">
            <a:avLst/>
          </a:prstGeom>
        </p:spPr>
      </p:pic>
    </p:spTree>
    <p:extLst>
      <p:ext uri="{BB962C8B-B14F-4D97-AF65-F5344CB8AC3E}">
        <p14:creationId xmlns:p14="http://schemas.microsoft.com/office/powerpoint/2010/main" val="3036837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5375189" y="2169688"/>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afbeelding 7"/>
          <p:cNvSpPr>
            <a:spLocks noGrp="1"/>
          </p:cNvSpPr>
          <p:nvPr>
            <p:ph type="pic" sz="quarter" idx="17"/>
          </p:nvPr>
        </p:nvSpPr>
        <p:spPr>
          <a:xfrm>
            <a:off x="0" y="0"/>
            <a:ext cx="4553744"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rotWithShape="1">
          <a:blip r:embed="rId2"/>
          <a:srcRect l="48552" t="-2" b="-17820"/>
          <a:stretch/>
        </p:blipFill>
        <p:spPr>
          <a:xfrm>
            <a:off x="3469907" y="936625"/>
            <a:ext cx="1796817" cy="52371"/>
          </a:xfrm>
          <a:prstGeom prst="rect">
            <a:avLst/>
          </a:prstGeom>
          <a:ln w="12700">
            <a:miter lim="400000"/>
          </a:ln>
        </p:spPr>
      </p:pic>
      <p:sp>
        <p:nvSpPr>
          <p:cNvPr id="7" name="Tijdelijke aanduiding voor afbeelding 6"/>
          <p:cNvSpPr>
            <a:spLocks noGrp="1"/>
          </p:cNvSpPr>
          <p:nvPr>
            <p:ph type="pic" sz="quarter" idx="18" hasCustomPrompt="1"/>
          </p:nvPr>
        </p:nvSpPr>
        <p:spPr>
          <a:xfrm>
            <a:off x="5375189" y="1442844"/>
            <a:ext cx="654844" cy="654844"/>
          </a:xfrm>
        </p:spPr>
        <p:txBody>
          <a:bodyPr/>
          <a:lstStyle>
            <a:lvl1pPr marL="0" indent="0">
              <a:buNone/>
              <a:defRPr sz="700"/>
            </a:lvl1pPr>
          </a:lstStyle>
          <a:p>
            <a:r>
              <a:rPr lang="en-GB"/>
              <a:t>Icon</a:t>
            </a:r>
          </a:p>
        </p:txBody>
      </p:sp>
      <p:sp>
        <p:nvSpPr>
          <p:cNvPr id="13" name="Tijdelijke aanduiding voor inhoud 6"/>
          <p:cNvSpPr>
            <a:spLocks noGrp="1"/>
          </p:cNvSpPr>
          <p:nvPr>
            <p:ph sz="quarter" idx="19"/>
          </p:nvPr>
        </p:nvSpPr>
        <p:spPr>
          <a:xfrm>
            <a:off x="8779476" y="2169688"/>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jdelijke aanduiding voor afbeelding 6"/>
          <p:cNvSpPr>
            <a:spLocks noGrp="1"/>
          </p:cNvSpPr>
          <p:nvPr>
            <p:ph type="pic" sz="quarter" idx="20" hasCustomPrompt="1"/>
          </p:nvPr>
        </p:nvSpPr>
        <p:spPr>
          <a:xfrm>
            <a:off x="8779476" y="1442844"/>
            <a:ext cx="654844" cy="654844"/>
          </a:xfrm>
        </p:spPr>
        <p:txBody>
          <a:bodyPr/>
          <a:lstStyle>
            <a:lvl1pPr marL="0" indent="0">
              <a:buNone/>
              <a:defRPr sz="700"/>
            </a:lvl1pPr>
          </a:lstStyle>
          <a:p>
            <a:r>
              <a:rPr lang="en-GB"/>
              <a:t>Icon</a:t>
            </a:r>
          </a:p>
        </p:txBody>
      </p:sp>
      <p:sp>
        <p:nvSpPr>
          <p:cNvPr id="15" name="Tijdelijke aanduiding voor inhoud 6"/>
          <p:cNvSpPr>
            <a:spLocks noGrp="1"/>
          </p:cNvSpPr>
          <p:nvPr>
            <p:ph sz="quarter" idx="21"/>
          </p:nvPr>
        </p:nvSpPr>
        <p:spPr>
          <a:xfrm>
            <a:off x="5375189" y="4449510"/>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jdelijke aanduiding voor afbeelding 6"/>
          <p:cNvSpPr>
            <a:spLocks noGrp="1"/>
          </p:cNvSpPr>
          <p:nvPr>
            <p:ph type="pic" sz="quarter" idx="22" hasCustomPrompt="1"/>
          </p:nvPr>
        </p:nvSpPr>
        <p:spPr>
          <a:xfrm>
            <a:off x="5375189" y="3722666"/>
            <a:ext cx="654844" cy="654844"/>
          </a:xfrm>
        </p:spPr>
        <p:txBody>
          <a:bodyPr/>
          <a:lstStyle>
            <a:lvl1pPr marL="0" indent="0">
              <a:buNone/>
              <a:defRPr sz="700"/>
            </a:lvl1pPr>
          </a:lstStyle>
          <a:p>
            <a:r>
              <a:rPr lang="en-GB"/>
              <a:t>Icon</a:t>
            </a:r>
          </a:p>
        </p:txBody>
      </p:sp>
      <p:sp>
        <p:nvSpPr>
          <p:cNvPr id="18" name="Tijdelijke aanduiding voor inhoud 6"/>
          <p:cNvSpPr>
            <a:spLocks noGrp="1"/>
          </p:cNvSpPr>
          <p:nvPr>
            <p:ph sz="quarter" idx="23"/>
          </p:nvPr>
        </p:nvSpPr>
        <p:spPr>
          <a:xfrm>
            <a:off x="8779476" y="4449510"/>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jdelijke aanduiding voor afbeelding 6"/>
          <p:cNvSpPr>
            <a:spLocks noGrp="1"/>
          </p:cNvSpPr>
          <p:nvPr>
            <p:ph type="pic" sz="quarter" idx="24" hasCustomPrompt="1"/>
          </p:nvPr>
        </p:nvSpPr>
        <p:spPr>
          <a:xfrm>
            <a:off x="8779476" y="3722666"/>
            <a:ext cx="654844" cy="654844"/>
          </a:xfrm>
        </p:spPr>
        <p:txBody>
          <a:bodyPr/>
          <a:lstStyle>
            <a:lvl1pPr marL="0" indent="0">
              <a:buNone/>
              <a:defRPr sz="700"/>
            </a:lvl1pPr>
          </a:lstStyle>
          <a:p>
            <a:r>
              <a:rPr lang="en-GB"/>
              <a:t>Icon</a:t>
            </a:r>
          </a:p>
        </p:txBody>
      </p:sp>
    </p:spTree>
    <p:extLst>
      <p:ext uri="{BB962C8B-B14F-4D97-AF65-F5344CB8AC3E}">
        <p14:creationId xmlns:p14="http://schemas.microsoft.com/office/powerpoint/2010/main" val="3282797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img righ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1710000" y="0"/>
            <a:ext cx="4015946"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1710000" y="2169687"/>
            <a:ext cx="4015946"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1710000" y="1791875"/>
            <a:ext cx="4015946"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sp>
        <p:nvSpPr>
          <p:cNvPr id="8" name="Tijdelijke aanduiding voor afbeelding 7"/>
          <p:cNvSpPr>
            <a:spLocks noGrp="1"/>
          </p:cNvSpPr>
          <p:nvPr>
            <p:ph type="pic" sz="quarter" idx="17"/>
          </p:nvPr>
        </p:nvSpPr>
        <p:spPr>
          <a:xfrm>
            <a:off x="6462584" y="0"/>
            <a:ext cx="5729416"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a:blip r:embed="rId2"/>
          <a:stretch>
            <a:fillRect/>
          </a:stretch>
        </p:blipFill>
        <p:spPr>
          <a:xfrm>
            <a:off x="4728691" y="6052323"/>
            <a:ext cx="3492500" cy="44450"/>
          </a:xfrm>
          <a:prstGeom prst="rect">
            <a:avLst/>
          </a:prstGeom>
          <a:ln w="12700">
            <a:miter lim="400000"/>
          </a:ln>
        </p:spPr>
      </p:pic>
    </p:spTree>
    <p:extLst>
      <p:ext uri="{BB962C8B-B14F-4D97-AF65-F5344CB8AC3E}">
        <p14:creationId xmlns:p14="http://schemas.microsoft.com/office/powerpoint/2010/main" val="275028827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8550876" y="502937"/>
            <a:ext cx="2421925"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8550876" y="2583639"/>
            <a:ext cx="2421925"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afbeelding 7"/>
          <p:cNvSpPr>
            <a:spLocks noGrp="1"/>
          </p:cNvSpPr>
          <p:nvPr>
            <p:ph type="pic" sz="quarter" idx="17"/>
          </p:nvPr>
        </p:nvSpPr>
        <p:spPr>
          <a:xfrm>
            <a:off x="-1" y="0"/>
            <a:ext cx="3564000" cy="3690000"/>
          </a:xfrm>
        </p:spPr>
        <p:txBody>
          <a:bodyPr/>
          <a:lstStyle/>
          <a:p>
            <a:r>
              <a:rPr lang="en-US"/>
              <a:t>Click icon to add picture</a:t>
            </a:r>
            <a:endParaRPr lang="en-GB"/>
          </a:p>
        </p:txBody>
      </p:sp>
      <p:sp>
        <p:nvSpPr>
          <p:cNvPr id="11" name="Tijdelijke aanduiding voor afbeelding 7"/>
          <p:cNvSpPr>
            <a:spLocks noGrp="1"/>
          </p:cNvSpPr>
          <p:nvPr>
            <p:ph type="pic" sz="quarter" idx="18"/>
          </p:nvPr>
        </p:nvSpPr>
        <p:spPr>
          <a:xfrm>
            <a:off x="-1" y="3870001"/>
            <a:ext cx="3564000" cy="2981625"/>
          </a:xfrm>
        </p:spPr>
        <p:txBody>
          <a:bodyPr/>
          <a:lstStyle/>
          <a:p>
            <a:r>
              <a:rPr lang="en-US"/>
              <a:t>Click icon to add picture</a:t>
            </a:r>
            <a:endParaRPr lang="en-GB"/>
          </a:p>
        </p:txBody>
      </p:sp>
      <p:sp>
        <p:nvSpPr>
          <p:cNvPr id="13" name="Tijdelijke aanduiding voor afbeelding 7"/>
          <p:cNvSpPr>
            <a:spLocks noGrp="1"/>
          </p:cNvSpPr>
          <p:nvPr>
            <p:ph type="pic" sz="quarter" idx="19"/>
          </p:nvPr>
        </p:nvSpPr>
        <p:spPr>
          <a:xfrm>
            <a:off x="3744000" y="0"/>
            <a:ext cx="3564000" cy="2160000"/>
          </a:xfrm>
        </p:spPr>
        <p:txBody>
          <a:bodyPr/>
          <a:lstStyle/>
          <a:p>
            <a:r>
              <a:rPr lang="en-US"/>
              <a:t>Click icon to add picture</a:t>
            </a:r>
            <a:endParaRPr lang="en-GB"/>
          </a:p>
        </p:txBody>
      </p:sp>
      <p:sp>
        <p:nvSpPr>
          <p:cNvPr id="14" name="Tijdelijke aanduiding voor afbeelding 7"/>
          <p:cNvSpPr>
            <a:spLocks noGrp="1"/>
          </p:cNvSpPr>
          <p:nvPr>
            <p:ph type="pic" sz="quarter" idx="20"/>
          </p:nvPr>
        </p:nvSpPr>
        <p:spPr>
          <a:xfrm>
            <a:off x="3744000" y="2340000"/>
            <a:ext cx="3564000" cy="4511626"/>
          </a:xfrm>
        </p:spPr>
        <p:txBody>
          <a:bodyPr/>
          <a:lstStyle/>
          <a:p>
            <a:r>
              <a:rPr lang="en-US"/>
              <a:t>Click icon to add picture</a:t>
            </a:r>
            <a:endParaRPr lang="en-GB"/>
          </a:p>
        </p:txBody>
      </p:sp>
      <p:pic>
        <p:nvPicPr>
          <p:cNvPr id="15" name="asset-curve.png" descr="asset-curve.png"/>
          <p:cNvPicPr>
            <a:picLocks noChangeAspect="1"/>
          </p:cNvPicPr>
          <p:nvPr userDrawn="1"/>
        </p:nvPicPr>
        <p:blipFill>
          <a:blip r:embed="rId2"/>
          <a:stretch>
            <a:fillRect/>
          </a:stretch>
        </p:blipFill>
        <p:spPr>
          <a:xfrm rot="16200000">
            <a:off x="7132284" y="149054"/>
            <a:ext cx="1047750" cy="1136650"/>
          </a:xfrm>
          <a:prstGeom prst="rect">
            <a:avLst/>
          </a:prstGeom>
          <a:ln w="12700">
            <a:miter lim="400000"/>
          </a:ln>
        </p:spPr>
      </p:pic>
    </p:spTree>
    <p:extLst>
      <p:ext uri="{BB962C8B-B14F-4D97-AF65-F5344CB8AC3E}">
        <p14:creationId xmlns:p14="http://schemas.microsoft.com/office/powerpoint/2010/main" val="19864642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864395" y="0"/>
            <a:ext cx="3600450" cy="189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864394" y="1890000"/>
            <a:ext cx="3600451"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grafiek 7"/>
          <p:cNvSpPr>
            <a:spLocks noGrp="1"/>
          </p:cNvSpPr>
          <p:nvPr>
            <p:ph type="chart" sz="quarter" idx="14"/>
          </p:nvPr>
        </p:nvSpPr>
        <p:spPr>
          <a:xfrm>
            <a:off x="4860000" y="900113"/>
            <a:ext cx="6642000" cy="4770518"/>
          </a:xfrm>
        </p:spPr>
        <p:txBody>
          <a:bodyPr/>
          <a:lstStyle/>
          <a:p>
            <a:r>
              <a:rPr lang="en-US"/>
              <a:t>Click icon to add chart</a:t>
            </a:r>
            <a:endParaRPr lang="en-GB"/>
          </a:p>
        </p:txBody>
      </p:sp>
    </p:spTree>
    <p:extLst>
      <p:ext uri="{BB962C8B-B14F-4D97-AF65-F5344CB8AC3E}">
        <p14:creationId xmlns:p14="http://schemas.microsoft.com/office/powerpoint/2010/main" val="373552431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g">
    <p:bg>
      <p:bgPr>
        <a:solidFill>
          <a:srgbClr val="FFFFFF"/>
        </a:solidFill>
        <a:effectLst/>
      </p:bgPr>
    </p:bg>
    <p:spTree>
      <p:nvGrpSpPr>
        <p:cNvPr id="1" name=""/>
        <p:cNvGrpSpPr/>
        <p:nvPr/>
      </p:nvGrpSpPr>
      <p:grpSpPr>
        <a:xfrm>
          <a:off x="0" y="0"/>
          <a:ext cx="0" cy="0"/>
          <a:chOff x="0" y="0"/>
          <a:chExt cx="0" cy="0"/>
        </a:xfrm>
      </p:grpSpPr>
      <p:sp>
        <p:nvSpPr>
          <p:cNvPr id="11"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8" name="Tijdelijke aanduiding voor afbeelding 7"/>
          <p:cNvSpPr>
            <a:spLocks noGrp="1"/>
          </p:cNvSpPr>
          <p:nvPr>
            <p:ph type="pic" sz="quarter" idx="17"/>
          </p:nvPr>
        </p:nvSpPr>
        <p:spPr>
          <a:xfrm>
            <a:off x="0" y="0"/>
            <a:ext cx="12192000" cy="6858000"/>
          </a:xfrm>
        </p:spPr>
        <p:txBody>
          <a:bodyPr/>
          <a:lstStyle/>
          <a:p>
            <a:r>
              <a:rPr lang="en-US"/>
              <a:t>Click icon to add picture</a:t>
            </a:r>
            <a:endParaRPr lang="en-GB"/>
          </a:p>
        </p:txBody>
      </p:sp>
    </p:spTree>
    <p:extLst>
      <p:ext uri="{BB962C8B-B14F-4D97-AF65-F5344CB8AC3E}">
        <p14:creationId xmlns:p14="http://schemas.microsoft.com/office/powerpoint/2010/main" val="64080923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ty with title">
    <p:spTree>
      <p:nvGrpSpPr>
        <p:cNvPr id="1" name=""/>
        <p:cNvGrpSpPr/>
        <p:nvPr/>
      </p:nvGrpSpPr>
      <p:grpSpPr>
        <a:xfrm>
          <a:off x="0" y="0"/>
          <a:ext cx="0" cy="0"/>
          <a:chOff x="0" y="0"/>
          <a:chExt cx="0" cy="0"/>
        </a:xfrm>
      </p:grpSpPr>
      <p:pic>
        <p:nvPicPr>
          <p:cNvPr id="7"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6" name="Rechthoek 5"/>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404870202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6" name="Rechthoek 5"/>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Tree>
    <p:extLst>
      <p:ext uri="{BB962C8B-B14F-4D97-AF65-F5344CB8AC3E}">
        <p14:creationId xmlns:p14="http://schemas.microsoft.com/office/powerpoint/2010/main" val="243492965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mpty no logo">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Detailed Info Session 2024</a:t>
            </a:r>
            <a:endParaRPr lang="en-GB"/>
          </a:p>
        </p:txBody>
      </p:sp>
      <p:sp>
        <p:nvSpPr>
          <p:cNvPr id="5" name="Tijdelijke aanduiding voor datum 4"/>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19360664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Rechthoek 7"/>
          <p:cNvSpPr/>
          <p:nvPr userDrawn="1"/>
        </p:nvSpPr>
        <p:spPr>
          <a:xfrm>
            <a:off x="9265444" y="-1"/>
            <a:ext cx="2926556" cy="4129088"/>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no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tel 2"/>
          <p:cNvSpPr>
            <a:spLocks noGrp="1"/>
          </p:cNvSpPr>
          <p:nvPr>
            <p:ph type="title"/>
          </p:nvPr>
        </p:nvSpPr>
        <p:spPr>
          <a:xfrm>
            <a:off x="6357935" y="1814513"/>
            <a:ext cx="5181188" cy="1890000"/>
          </a:xfrm>
        </p:spPr>
        <p:txBody>
          <a:bodyPr/>
          <a:lstStyle/>
          <a:p>
            <a:r>
              <a:rPr lang="en-US"/>
              <a:t>Click to edit Master title style</a:t>
            </a:r>
            <a:endParaRPr lang="en-GB"/>
          </a:p>
        </p:txBody>
      </p:sp>
      <p:sp>
        <p:nvSpPr>
          <p:cNvPr id="4" name="Tijdelijke aanduiding voor datum 3"/>
          <p:cNvSpPr>
            <a:spLocks noGrp="1"/>
          </p:cNvSpPr>
          <p:nvPr>
            <p:ph type="dt" sz="half" idx="10"/>
          </p:nvPr>
        </p:nvSpPr>
        <p:spPr/>
        <p:txBody>
          <a:bodyPr/>
          <a:lstStyle/>
          <a:p>
            <a:endParaRPr lang="en-GB"/>
          </a:p>
        </p:txBody>
      </p:sp>
      <p:sp>
        <p:nvSpPr>
          <p:cNvPr id="5" name="Tijdelijke aanduiding voor voettekst 4"/>
          <p:cNvSpPr>
            <a:spLocks noGrp="1"/>
          </p:cNvSpPr>
          <p:nvPr>
            <p:ph type="ftr" sz="quarter" idx="11"/>
          </p:nvPr>
        </p:nvSpPr>
        <p:spPr/>
        <p:txBody>
          <a:bodyPr/>
          <a:lstStyle/>
          <a:p>
            <a:r>
              <a:rPr lang="en-US"/>
              <a:t>CRM Detailed Info Session 2024</a:t>
            </a:r>
            <a:endParaRPr lang="en-GB"/>
          </a:p>
        </p:txBody>
      </p:sp>
      <p:sp>
        <p:nvSpPr>
          <p:cNvPr id="6" name="Tijdelijke aanduiding voor dianummer 5"/>
          <p:cNvSpPr>
            <a:spLocks noGrp="1"/>
          </p:cNvSpPr>
          <p:nvPr>
            <p:ph type="sldNum" sz="quarter" idx="12"/>
          </p:nvPr>
        </p:nvSpPr>
        <p:spPr/>
        <p:txBody>
          <a:bodyPr/>
          <a:lstStyle/>
          <a:p>
            <a:fld id="{1B4D4DCE-9EA5-6C43-B983-F83FEB84A798}" type="slidenum">
              <a:rPr lang="en-GB" smtClean="0"/>
              <a:pPr/>
              <a:t>‹#›</a:t>
            </a:fld>
            <a:endParaRPr lang="en-GB"/>
          </a:p>
        </p:txBody>
      </p:sp>
    </p:spTree>
    <p:extLst>
      <p:ext uri="{BB962C8B-B14F-4D97-AF65-F5344CB8AC3E}">
        <p14:creationId xmlns:p14="http://schemas.microsoft.com/office/powerpoint/2010/main" val="4821025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576001" y="1714500"/>
            <a:ext cx="1104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66700" indent="-266700" algn="l" defTabSz="252000" rtl="0" eaLnBrk="1" latinLnBrk="0" hangingPunct="1">
              <a:lnSpc>
                <a:spcPct val="120000"/>
              </a:lnSpc>
              <a:spcBef>
                <a:spcPts val="400"/>
              </a:spcBef>
              <a:spcAft>
                <a:spcPts val="400"/>
              </a:spcAft>
              <a:buClr>
                <a:schemeClr val="tx2"/>
              </a:buClr>
              <a:buFont typeface="Lucida Grande"/>
              <a:buChar char="-"/>
              <a:tabLst/>
              <a:defRPr sz="1600" b="0"/>
            </a:lvl2pPr>
            <a:lvl3pPr marL="576000" indent="0" algn="l" defTabSz="457200" rtl="0" eaLnBrk="1" latinLnBrk="0" hangingPunct="1">
              <a:lnSpc>
                <a:spcPct val="120000"/>
              </a:lnSpc>
              <a:spcBef>
                <a:spcPts val="400"/>
              </a:spcBef>
              <a:spcAft>
                <a:spcPts val="400"/>
              </a:spcAft>
              <a:buClr>
                <a:schemeClr val="tx2"/>
              </a:buClr>
              <a:buFontTx/>
              <a:buNone/>
              <a:defRPr sz="1600" b="0" baseline="0"/>
            </a:lvl3pPr>
            <a:lvl4pPr marL="864000" indent="0" algn="l" defTabSz="457200" rtl="0" eaLnBrk="1" latinLnBrk="0" hangingPunct="1">
              <a:lnSpc>
                <a:spcPct val="120000"/>
              </a:lnSpc>
              <a:spcBef>
                <a:spcPts val="400"/>
              </a:spcBef>
              <a:spcAft>
                <a:spcPts val="400"/>
              </a:spcAft>
              <a:buClr>
                <a:schemeClr val="tx2"/>
              </a:buClr>
              <a:buFontTx/>
              <a:buNone/>
              <a:defRPr sz="1600" b="0"/>
            </a:lvl4pPr>
          </a:lstStyle>
          <a:p>
            <a:pPr lvl="0"/>
            <a:r>
              <a:rPr lang="de-DE" err="1"/>
              <a:t>Running</a:t>
            </a:r>
            <a:r>
              <a:rPr lang="de-DE"/>
              <a:t> Text</a:t>
            </a:r>
          </a:p>
          <a:p>
            <a:pPr lvl="1"/>
            <a:r>
              <a:rPr lang="de-DE" err="1"/>
              <a:t>Indentation</a:t>
            </a:r>
            <a:r>
              <a:rPr lang="de-DE"/>
              <a:t> 1</a:t>
            </a:r>
          </a:p>
          <a:p>
            <a:pPr lvl="2"/>
            <a:r>
              <a:rPr lang="de-DE" err="1"/>
              <a:t>Indentation</a:t>
            </a:r>
            <a:r>
              <a:rPr lang="de-DE"/>
              <a:t> 2</a:t>
            </a:r>
          </a:p>
          <a:p>
            <a:pPr lvl="3"/>
            <a:r>
              <a:rPr lang="de-DE" err="1"/>
              <a:t>Indentation</a:t>
            </a:r>
            <a:r>
              <a:rPr lang="de-DE"/>
              <a:t> 3</a:t>
            </a:r>
          </a:p>
        </p:txBody>
      </p:sp>
      <p:sp>
        <p:nvSpPr>
          <p:cNvPr id="7" name="Titel"/>
          <p:cNvSpPr>
            <a:spLocks noGrp="1"/>
          </p:cNvSpPr>
          <p:nvPr>
            <p:ph type="title" hasCustomPrompt="1"/>
          </p:nvPr>
        </p:nvSpPr>
        <p:spPr>
          <a:xfrm>
            <a:off x="576001" y="562464"/>
            <a:ext cx="11040000" cy="860145"/>
          </a:xfrm>
          <a:prstGeom prst="rect">
            <a:avLst/>
          </a:prstGeom>
        </p:spPr>
        <p:txBody>
          <a:bodyPr lIns="0" rIns="0"/>
          <a:lstStyle>
            <a:lvl1pPr>
              <a:lnSpc>
                <a:spcPct val="100000"/>
              </a:lnSpc>
              <a:defRPr sz="2800">
                <a:solidFill>
                  <a:srgbClr val="E75420"/>
                </a:solidFill>
              </a:defRPr>
            </a:lvl1pPr>
          </a:lstStyle>
          <a:p>
            <a:r>
              <a:rPr lang="de-DE"/>
              <a:t>Title</a:t>
            </a:r>
          </a:p>
        </p:txBody>
      </p:sp>
      <p:sp>
        <p:nvSpPr>
          <p:cNvPr id="9" name="TextplatzhalterFussnote" hidden="1"/>
          <p:cNvSpPr txBox="1">
            <a:spLocks/>
          </p:cNvSpPr>
          <p:nvPr userDrawn="1"/>
        </p:nvSpPr>
        <p:spPr>
          <a:xfrm>
            <a:off x="576001" y="6165898"/>
            <a:ext cx="1104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de-DE" sz="1000">
                <a:solidFill>
                  <a:schemeClr val="dk1"/>
                </a:solidFill>
              </a:rPr>
              <a:t>* Hier steht </a:t>
            </a:r>
            <a:r>
              <a:rPr lang="de-DE" sz="1000" baseline="0">
                <a:solidFill>
                  <a:schemeClr val="dk1"/>
                </a:solidFill>
              </a:rPr>
              <a:t> eine Fußnote</a:t>
            </a:r>
            <a:r>
              <a:rPr lang="de-DE" sz="1000">
                <a:solidFill>
                  <a:schemeClr val="dk1"/>
                </a:solidFill>
              </a:rPr>
              <a:t>, welche maximal eine Zeile</a:t>
            </a:r>
            <a:r>
              <a:rPr lang="de-DE" sz="1000" baseline="0">
                <a:solidFill>
                  <a:schemeClr val="dk1"/>
                </a:solidFill>
              </a:rPr>
              <a:t> füllen darf.</a:t>
            </a:r>
            <a:endParaRPr lang="de-DE" sz="1000">
              <a:solidFill>
                <a:schemeClr val="dk1"/>
              </a:solidFill>
            </a:endParaRPr>
          </a:p>
        </p:txBody>
      </p:sp>
      <p:sp>
        <p:nvSpPr>
          <p:cNvPr id="5" name="Footer Placeholder 1"/>
          <p:cNvSpPr>
            <a:spLocks noGrp="1"/>
          </p:cNvSpPr>
          <p:nvPr>
            <p:ph type="ftr" sz="quarter" idx="3"/>
          </p:nvPr>
        </p:nvSpPr>
        <p:spPr>
          <a:xfrm>
            <a:off x="495981" y="6466809"/>
            <a:ext cx="8117671" cy="222547"/>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CRM Detailed Info Session 2024</a:t>
            </a:r>
          </a:p>
        </p:txBody>
      </p:sp>
      <p:sp>
        <p:nvSpPr>
          <p:cNvPr id="6" name="Slide Number Placeholder 5"/>
          <p:cNvSpPr>
            <a:spLocks noGrp="1"/>
          </p:cNvSpPr>
          <p:nvPr>
            <p:ph type="sldNum" sz="quarter" idx="4"/>
          </p:nvPr>
        </p:nvSpPr>
        <p:spPr>
          <a:xfrm>
            <a:off x="8811864" y="6466809"/>
            <a:ext cx="2845170" cy="222547"/>
          </a:xfrm>
          <a:prstGeom prst="rect">
            <a:avLst/>
          </a:prstGeom>
        </p:spPr>
        <p:txBody>
          <a:bodyPr vert="horz" lIns="91440" tIns="45720" rIns="91440" bIns="45720" rtlCol="0" anchor="ctr"/>
          <a:lstStyle>
            <a:lvl1pPr algn="r">
              <a:defRPr sz="12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1589571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ontent with normal text +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US" spc="10">
                <a:solidFill>
                  <a:srgbClr val="394D55"/>
                </a:solidFill>
              </a:rPr>
              <a:t>CRM Detailed Info Session 2024</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363600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lvl="0"/>
            <a:endParaRPr lang="de-DE"/>
          </a:p>
        </p:txBody>
      </p:sp>
      <p:grpSp>
        <p:nvGrpSpPr>
          <p:cNvPr id="124" name="Group 123">
            <a:extLst>
              <a:ext uri="{FF2B5EF4-FFF2-40B4-BE49-F238E27FC236}">
                <a16:creationId xmlns:a16="http://schemas.microsoft.com/office/drawing/2014/main" id="{73FE819F-5834-4C3E-A5C6-5BDF0FC6E46B}"/>
              </a:ext>
            </a:extLst>
          </p:cNvPr>
          <p:cNvGrpSpPr/>
          <p:nvPr userDrawn="1"/>
        </p:nvGrpSpPr>
        <p:grpSpPr>
          <a:xfrm>
            <a:off x="0" y="5964940"/>
            <a:ext cx="9078301" cy="535703"/>
            <a:chOff x="0" y="5964940"/>
            <a:chExt cx="9078301" cy="535703"/>
          </a:xfrm>
        </p:grpSpPr>
        <p:grpSp>
          <p:nvGrpSpPr>
            <p:cNvPr id="2" name="Group 1">
              <a:extLst>
                <a:ext uri="{FF2B5EF4-FFF2-40B4-BE49-F238E27FC236}">
                  <a16:creationId xmlns:a16="http://schemas.microsoft.com/office/drawing/2014/main" id="{53034290-09A2-4602-A8E9-107E7742B48D}"/>
                </a:ext>
              </a:extLst>
            </p:cNvPr>
            <p:cNvGrpSpPr/>
            <p:nvPr userDrawn="1"/>
          </p:nvGrpSpPr>
          <p:grpSpPr>
            <a:xfrm>
              <a:off x="8906480" y="5964940"/>
              <a:ext cx="171821" cy="171821"/>
              <a:chOff x="10960096" y="4204963"/>
              <a:chExt cx="405867" cy="405866"/>
            </a:xfrm>
          </p:grpSpPr>
          <p:sp>
            <p:nvSpPr>
              <p:cNvPr id="104" name="object 26">
                <a:extLst>
                  <a:ext uri="{FF2B5EF4-FFF2-40B4-BE49-F238E27FC236}">
                    <a16:creationId xmlns:a16="http://schemas.microsoft.com/office/drawing/2014/main" id="{BD81D32F-6CA7-479D-BD5D-A12ED4E2DDED}"/>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a:p>
            </p:txBody>
          </p:sp>
          <p:sp>
            <p:nvSpPr>
              <p:cNvPr id="105" name="object 27">
                <a:extLst>
                  <a:ext uri="{FF2B5EF4-FFF2-40B4-BE49-F238E27FC236}">
                    <a16:creationId xmlns:a16="http://schemas.microsoft.com/office/drawing/2014/main" id="{68B70203-FB65-4009-88F3-3841DE066B2E}"/>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a:p>
            </p:txBody>
          </p:sp>
          <p:sp>
            <p:nvSpPr>
              <p:cNvPr id="106" name="object 28">
                <a:extLst>
                  <a:ext uri="{FF2B5EF4-FFF2-40B4-BE49-F238E27FC236}">
                    <a16:creationId xmlns:a16="http://schemas.microsoft.com/office/drawing/2014/main" id="{DD0D8804-934E-40D8-956C-8C291C51FFAF}"/>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a:p>
            </p:txBody>
          </p:sp>
          <p:sp>
            <p:nvSpPr>
              <p:cNvPr id="107" name="object 29">
                <a:extLst>
                  <a:ext uri="{FF2B5EF4-FFF2-40B4-BE49-F238E27FC236}">
                    <a16:creationId xmlns:a16="http://schemas.microsoft.com/office/drawing/2014/main" id="{46E57CF3-E6FD-4C54-BF11-5EA500BBB8D3}"/>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a:p>
            </p:txBody>
          </p:sp>
          <p:sp>
            <p:nvSpPr>
              <p:cNvPr id="108" name="object 30">
                <a:extLst>
                  <a:ext uri="{FF2B5EF4-FFF2-40B4-BE49-F238E27FC236}">
                    <a16:creationId xmlns:a16="http://schemas.microsoft.com/office/drawing/2014/main" id="{6055BDDE-657C-4CFA-9785-379DA44AC24B}"/>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a:p>
            </p:txBody>
          </p:sp>
          <p:sp>
            <p:nvSpPr>
              <p:cNvPr id="109" name="object 31">
                <a:extLst>
                  <a:ext uri="{FF2B5EF4-FFF2-40B4-BE49-F238E27FC236}">
                    <a16:creationId xmlns:a16="http://schemas.microsoft.com/office/drawing/2014/main" id="{5654E23A-AD82-4B9C-912A-43815C1EFAD8}"/>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a:p>
            </p:txBody>
          </p:sp>
          <p:sp>
            <p:nvSpPr>
              <p:cNvPr id="110" name="object 32">
                <a:extLst>
                  <a:ext uri="{FF2B5EF4-FFF2-40B4-BE49-F238E27FC236}">
                    <a16:creationId xmlns:a16="http://schemas.microsoft.com/office/drawing/2014/main" id="{94D97A94-A7DB-4007-A8B7-52C7E0487E08}"/>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a:p>
            </p:txBody>
          </p:sp>
          <p:sp>
            <p:nvSpPr>
              <p:cNvPr id="111" name="object 33">
                <a:extLst>
                  <a:ext uri="{FF2B5EF4-FFF2-40B4-BE49-F238E27FC236}">
                    <a16:creationId xmlns:a16="http://schemas.microsoft.com/office/drawing/2014/main" id="{47B006DB-8C45-44F7-97C2-5F46CA8F7FCC}"/>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a:p>
            </p:txBody>
          </p:sp>
          <p:sp>
            <p:nvSpPr>
              <p:cNvPr id="112" name="object 34">
                <a:extLst>
                  <a:ext uri="{FF2B5EF4-FFF2-40B4-BE49-F238E27FC236}">
                    <a16:creationId xmlns:a16="http://schemas.microsoft.com/office/drawing/2014/main" id="{7CE76716-1CC0-4320-AE6F-7E0860B3DA50}"/>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a:p>
            </p:txBody>
          </p:sp>
          <p:sp>
            <p:nvSpPr>
              <p:cNvPr id="113" name="object 35">
                <a:extLst>
                  <a:ext uri="{FF2B5EF4-FFF2-40B4-BE49-F238E27FC236}">
                    <a16:creationId xmlns:a16="http://schemas.microsoft.com/office/drawing/2014/main" id="{0247CD81-C3A8-4070-8557-C90DC4EC101C}"/>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a:p>
            </p:txBody>
          </p:sp>
          <p:sp>
            <p:nvSpPr>
              <p:cNvPr id="114" name="object 36">
                <a:extLst>
                  <a:ext uri="{FF2B5EF4-FFF2-40B4-BE49-F238E27FC236}">
                    <a16:creationId xmlns:a16="http://schemas.microsoft.com/office/drawing/2014/main" id="{E9AF4791-F1DC-49B2-B95A-5FFF896B3731}"/>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a:p>
            </p:txBody>
          </p:sp>
          <p:sp>
            <p:nvSpPr>
              <p:cNvPr id="115" name="object 37">
                <a:extLst>
                  <a:ext uri="{FF2B5EF4-FFF2-40B4-BE49-F238E27FC236}">
                    <a16:creationId xmlns:a16="http://schemas.microsoft.com/office/drawing/2014/main" id="{089E6441-6CC0-4AB3-93B8-4F7D9BC2F612}"/>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a:p>
            </p:txBody>
          </p:sp>
          <p:sp>
            <p:nvSpPr>
              <p:cNvPr id="116" name="object 38">
                <a:extLst>
                  <a:ext uri="{FF2B5EF4-FFF2-40B4-BE49-F238E27FC236}">
                    <a16:creationId xmlns:a16="http://schemas.microsoft.com/office/drawing/2014/main" id="{4037C699-9B5C-4382-A9E3-19EB22158BFE}"/>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a:p>
            </p:txBody>
          </p:sp>
        </p:grpSp>
        <p:grpSp>
          <p:nvGrpSpPr>
            <p:cNvPr id="7" name="Gruppierung 14">
              <a:extLst>
                <a:ext uri="{FF2B5EF4-FFF2-40B4-BE49-F238E27FC236}">
                  <a16:creationId xmlns:a16="http://schemas.microsoft.com/office/drawing/2014/main" id="{3428626A-9C41-4CE9-9FF9-D04F1A7F5C88}"/>
                </a:ext>
              </a:extLst>
            </p:cNvPr>
            <p:cNvGrpSpPr/>
            <p:nvPr userDrawn="1"/>
          </p:nvGrpSpPr>
          <p:grpSpPr>
            <a:xfrm>
              <a:off x="0" y="6040373"/>
              <a:ext cx="9026886" cy="460270"/>
              <a:chOff x="0" y="6040373"/>
              <a:chExt cx="9026886" cy="460270"/>
            </a:xfrm>
          </p:grpSpPr>
          <p:sp>
            <p:nvSpPr>
              <p:cNvPr id="9" name="object 5">
                <a:extLst>
                  <a:ext uri="{FF2B5EF4-FFF2-40B4-BE49-F238E27FC236}">
                    <a16:creationId xmlns:a16="http://schemas.microsoft.com/office/drawing/2014/main" id="{7BE1D589-DF87-416E-AE99-9BB5F66726C8}"/>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a:p>
            </p:txBody>
          </p:sp>
          <p:sp>
            <p:nvSpPr>
              <p:cNvPr id="12" name="object 7">
                <a:extLst>
                  <a:ext uri="{FF2B5EF4-FFF2-40B4-BE49-F238E27FC236}">
                    <a16:creationId xmlns:a16="http://schemas.microsoft.com/office/drawing/2014/main" id="{CC7EFF18-FD5D-449C-A7FB-F0DBAC6DA21E}"/>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a:p>
            </p:txBody>
          </p:sp>
          <p:sp>
            <p:nvSpPr>
              <p:cNvPr id="13" name="object 8">
                <a:extLst>
                  <a:ext uri="{FF2B5EF4-FFF2-40B4-BE49-F238E27FC236}">
                    <a16:creationId xmlns:a16="http://schemas.microsoft.com/office/drawing/2014/main" id="{03E25D62-0EC1-4A47-8D72-C8733987D45D}"/>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4" name="object 9">
                <a:extLst>
                  <a:ext uri="{FF2B5EF4-FFF2-40B4-BE49-F238E27FC236}">
                    <a16:creationId xmlns:a16="http://schemas.microsoft.com/office/drawing/2014/main" id="{90ACF780-64CB-43E9-B368-4D545500A965}"/>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5" name="object 10">
                <a:extLst>
                  <a:ext uri="{FF2B5EF4-FFF2-40B4-BE49-F238E27FC236}">
                    <a16:creationId xmlns:a16="http://schemas.microsoft.com/office/drawing/2014/main" id="{7C9B4290-F741-4778-BE65-BF56A54B1315}"/>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6" name="object 11">
                <a:extLst>
                  <a:ext uri="{FF2B5EF4-FFF2-40B4-BE49-F238E27FC236}">
                    <a16:creationId xmlns:a16="http://schemas.microsoft.com/office/drawing/2014/main" id="{689C50D2-2B8B-4EF0-BB5F-6646E477908C}"/>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7" name="object 12">
                <a:extLst>
                  <a:ext uri="{FF2B5EF4-FFF2-40B4-BE49-F238E27FC236}">
                    <a16:creationId xmlns:a16="http://schemas.microsoft.com/office/drawing/2014/main" id="{0AD0A35B-0A3F-4799-A0E4-985C4555DDD3}"/>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a:p>
            </p:txBody>
          </p:sp>
          <p:sp>
            <p:nvSpPr>
              <p:cNvPr id="18" name="object 13">
                <a:extLst>
                  <a:ext uri="{FF2B5EF4-FFF2-40B4-BE49-F238E27FC236}">
                    <a16:creationId xmlns:a16="http://schemas.microsoft.com/office/drawing/2014/main" id="{A62D371A-90A1-484C-834B-12525C42E47D}"/>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19" name="object 14">
                <a:extLst>
                  <a:ext uri="{FF2B5EF4-FFF2-40B4-BE49-F238E27FC236}">
                    <a16:creationId xmlns:a16="http://schemas.microsoft.com/office/drawing/2014/main" id="{997182C0-41F1-4261-9841-B018111CC4C9}"/>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20" name="object 15">
                <a:extLst>
                  <a:ext uri="{FF2B5EF4-FFF2-40B4-BE49-F238E27FC236}">
                    <a16:creationId xmlns:a16="http://schemas.microsoft.com/office/drawing/2014/main" id="{848114AA-1320-4284-BC2A-69F56B18716C}"/>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a:p>
            </p:txBody>
          </p:sp>
          <p:sp>
            <p:nvSpPr>
              <p:cNvPr id="21" name="object 16">
                <a:extLst>
                  <a:ext uri="{FF2B5EF4-FFF2-40B4-BE49-F238E27FC236}">
                    <a16:creationId xmlns:a16="http://schemas.microsoft.com/office/drawing/2014/main" id="{45360FED-850B-4376-8159-BF65EF6A5EE3}"/>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a:p>
            </p:txBody>
          </p:sp>
          <p:sp>
            <p:nvSpPr>
              <p:cNvPr id="22" name="object 17">
                <a:extLst>
                  <a:ext uri="{FF2B5EF4-FFF2-40B4-BE49-F238E27FC236}">
                    <a16:creationId xmlns:a16="http://schemas.microsoft.com/office/drawing/2014/main" id="{5BFC4282-151B-44C8-9580-79AA734D105F}"/>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a:p>
            </p:txBody>
          </p:sp>
          <p:sp>
            <p:nvSpPr>
              <p:cNvPr id="23" name="object 18">
                <a:extLst>
                  <a:ext uri="{FF2B5EF4-FFF2-40B4-BE49-F238E27FC236}">
                    <a16:creationId xmlns:a16="http://schemas.microsoft.com/office/drawing/2014/main" id="{E2BE76E5-07EE-4A76-91C5-429C113A92B3}"/>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a:p>
            </p:txBody>
          </p:sp>
          <p:sp>
            <p:nvSpPr>
              <p:cNvPr id="24" name="object 19">
                <a:extLst>
                  <a:ext uri="{FF2B5EF4-FFF2-40B4-BE49-F238E27FC236}">
                    <a16:creationId xmlns:a16="http://schemas.microsoft.com/office/drawing/2014/main" id="{9C051D4D-8462-44A9-9AAF-07ACADD11610}"/>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a:p>
            </p:txBody>
          </p:sp>
          <p:sp>
            <p:nvSpPr>
              <p:cNvPr id="25" name="object 20">
                <a:extLst>
                  <a:ext uri="{FF2B5EF4-FFF2-40B4-BE49-F238E27FC236}">
                    <a16:creationId xmlns:a16="http://schemas.microsoft.com/office/drawing/2014/main" id="{9C32EA73-0D2F-4AAB-98BB-6B47DE276916}"/>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a:p>
            </p:txBody>
          </p:sp>
          <p:sp>
            <p:nvSpPr>
              <p:cNvPr id="26" name="object 21">
                <a:extLst>
                  <a:ext uri="{FF2B5EF4-FFF2-40B4-BE49-F238E27FC236}">
                    <a16:creationId xmlns:a16="http://schemas.microsoft.com/office/drawing/2014/main" id="{D8211EBC-4481-42F1-93AE-487C1D00CB9D}"/>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a:p>
            </p:txBody>
          </p:sp>
        </p:grpSp>
        <p:grpSp>
          <p:nvGrpSpPr>
            <p:cNvPr id="5" name="Group 4">
              <a:extLst>
                <a:ext uri="{FF2B5EF4-FFF2-40B4-BE49-F238E27FC236}">
                  <a16:creationId xmlns:a16="http://schemas.microsoft.com/office/drawing/2014/main" id="{CD6B786F-FCF1-46BC-AB57-5A104BF83509}"/>
                </a:ext>
              </a:extLst>
            </p:cNvPr>
            <p:cNvGrpSpPr/>
            <p:nvPr userDrawn="1"/>
          </p:nvGrpSpPr>
          <p:grpSpPr>
            <a:xfrm>
              <a:off x="7807856" y="6136761"/>
              <a:ext cx="194402" cy="233814"/>
              <a:chOff x="6199448" y="5757477"/>
              <a:chExt cx="445167" cy="535418"/>
            </a:xfrm>
          </p:grpSpPr>
          <p:sp>
            <p:nvSpPr>
              <p:cNvPr id="117" name="object 9">
                <a:extLst>
                  <a:ext uri="{FF2B5EF4-FFF2-40B4-BE49-F238E27FC236}">
                    <a16:creationId xmlns:a16="http://schemas.microsoft.com/office/drawing/2014/main" id="{F32DF1E0-2137-4802-B1B4-38C52D65DD6A}"/>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a:p>
            </p:txBody>
          </p:sp>
          <p:sp>
            <p:nvSpPr>
              <p:cNvPr id="118" name="object 10">
                <a:extLst>
                  <a:ext uri="{FF2B5EF4-FFF2-40B4-BE49-F238E27FC236}">
                    <a16:creationId xmlns:a16="http://schemas.microsoft.com/office/drawing/2014/main" id="{E053BF8E-548F-44F9-BE9C-C9382F0B558B}"/>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a:p>
            </p:txBody>
          </p:sp>
          <p:sp>
            <p:nvSpPr>
              <p:cNvPr id="119" name="object 11">
                <a:extLst>
                  <a:ext uri="{FF2B5EF4-FFF2-40B4-BE49-F238E27FC236}">
                    <a16:creationId xmlns:a16="http://schemas.microsoft.com/office/drawing/2014/main" id="{A4460925-3CF9-4BD1-82F6-1CC560B0168F}"/>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a:p>
            </p:txBody>
          </p:sp>
          <p:sp>
            <p:nvSpPr>
              <p:cNvPr id="120" name="object 12">
                <a:extLst>
                  <a:ext uri="{FF2B5EF4-FFF2-40B4-BE49-F238E27FC236}">
                    <a16:creationId xmlns:a16="http://schemas.microsoft.com/office/drawing/2014/main" id="{BE491647-7DD4-47F3-864E-2155C1BA8D19}"/>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a:p>
            </p:txBody>
          </p:sp>
          <p:sp>
            <p:nvSpPr>
              <p:cNvPr id="121" name="object 13">
                <a:extLst>
                  <a:ext uri="{FF2B5EF4-FFF2-40B4-BE49-F238E27FC236}">
                    <a16:creationId xmlns:a16="http://schemas.microsoft.com/office/drawing/2014/main" id="{9F50E9B9-9DC7-447D-911E-BDFA8143D831}"/>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a:p>
            </p:txBody>
          </p:sp>
          <p:sp>
            <p:nvSpPr>
              <p:cNvPr id="122" name="object 14">
                <a:extLst>
                  <a:ext uri="{FF2B5EF4-FFF2-40B4-BE49-F238E27FC236}">
                    <a16:creationId xmlns:a16="http://schemas.microsoft.com/office/drawing/2014/main" id="{7DECF443-31EC-447A-BF1E-F398348656A9}"/>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a:p>
            </p:txBody>
          </p:sp>
        </p:grpSp>
      </p:grpSp>
    </p:spTree>
    <p:extLst>
      <p:ext uri="{BB962C8B-B14F-4D97-AF65-F5344CB8AC3E}">
        <p14:creationId xmlns:p14="http://schemas.microsoft.com/office/powerpoint/2010/main" val="764597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1_Dynamic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EE42E7-8315-43AD-955B-7CD6B495DF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12192001" cy="6985739"/>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pPr lvl="0"/>
            <a:r>
              <a:rPr lang="en-US"/>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pic>
        <p:nvPicPr>
          <p:cNvPr id="16" name="Bild 10">
            <a:extLst>
              <a:ext uri="{FF2B5EF4-FFF2-40B4-BE49-F238E27FC236}">
                <a16:creationId xmlns:a16="http://schemas.microsoft.com/office/drawing/2014/main" id="{DD24DBEE-8E41-485B-89A9-33DE96589B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63" y="260649"/>
            <a:ext cx="1440161" cy="538922"/>
          </a:xfrm>
          <a:prstGeom prst="rect">
            <a:avLst/>
          </a:prstGeom>
        </p:spPr>
      </p:pic>
    </p:spTree>
    <p:extLst>
      <p:ext uri="{BB962C8B-B14F-4D97-AF65-F5344CB8AC3E}">
        <p14:creationId xmlns:p14="http://schemas.microsoft.com/office/powerpoint/2010/main" val="642689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separator with graphics">
    <p:spTree>
      <p:nvGrpSpPr>
        <p:cNvPr id="1" name=""/>
        <p:cNvGrpSpPr/>
        <p:nvPr/>
      </p:nvGrpSpPr>
      <p:grpSpPr>
        <a:xfrm>
          <a:off x="0" y="0"/>
          <a:ext cx="0" cy="0"/>
          <a:chOff x="0" y="0"/>
          <a:chExt cx="0" cy="0"/>
        </a:xfrm>
      </p:grpSpPr>
      <p:sp>
        <p:nvSpPr>
          <p:cNvPr id="53" name="object 2"/>
          <p:cNvSpPr/>
          <p:nvPr userDrawn="1"/>
        </p:nvSpPr>
        <p:spPr>
          <a:xfrm>
            <a:off x="0" y="0"/>
            <a:ext cx="12186285"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chemeClr val="bg2"/>
          </a:solidFill>
        </p:spPr>
        <p:txBody>
          <a:bodyPr wrap="square" lIns="0" tIns="0" rIns="0" bIns="0" rtlCol="0"/>
          <a:lstStyle/>
          <a:p>
            <a:endParaRPr/>
          </a:p>
        </p:txBody>
      </p:sp>
      <p:grpSp>
        <p:nvGrpSpPr>
          <p:cNvPr id="17" name="Gruppierung 16"/>
          <p:cNvGrpSpPr/>
          <p:nvPr userDrawn="1"/>
        </p:nvGrpSpPr>
        <p:grpSpPr>
          <a:xfrm>
            <a:off x="0" y="4512945"/>
            <a:ext cx="10066529" cy="1490621"/>
            <a:chOff x="0" y="4512945"/>
            <a:chExt cx="10066529" cy="1490621"/>
          </a:xfrm>
        </p:grpSpPr>
        <p:sp>
          <p:nvSpPr>
            <p:cNvPr id="18" name="object 4"/>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a:p>
          </p:txBody>
        </p:sp>
        <p:sp>
          <p:nvSpPr>
            <p:cNvPr id="19" name="object 5"/>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a:p>
          </p:txBody>
        </p:sp>
        <p:sp>
          <p:nvSpPr>
            <p:cNvPr id="20" name="object 6"/>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a:p>
          </p:txBody>
        </p:sp>
        <p:sp>
          <p:nvSpPr>
            <p:cNvPr id="21" name="object 7"/>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a:p>
          </p:txBody>
        </p:sp>
        <p:sp>
          <p:nvSpPr>
            <p:cNvPr id="22" name="object 8"/>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a:p>
          </p:txBody>
        </p:sp>
        <p:sp>
          <p:nvSpPr>
            <p:cNvPr id="23" name="object 9"/>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a:p>
          </p:txBody>
        </p:sp>
        <p:sp>
          <p:nvSpPr>
            <p:cNvPr id="24" name="object 10"/>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a:p>
          </p:txBody>
        </p:sp>
        <p:sp>
          <p:nvSpPr>
            <p:cNvPr id="25" name="object 11"/>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a:p>
          </p:txBody>
        </p:sp>
        <p:sp>
          <p:nvSpPr>
            <p:cNvPr id="26" name="object 12"/>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7" name="object 13"/>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8" name="object 14"/>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9" name="object 15"/>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30" name="object 16"/>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a:p>
          </p:txBody>
        </p:sp>
        <p:sp>
          <p:nvSpPr>
            <p:cNvPr id="31" name="object 17"/>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32" name="object 18"/>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33" name="object 19"/>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a:p>
          </p:txBody>
        </p:sp>
        <p:sp>
          <p:nvSpPr>
            <p:cNvPr id="34" name="object 20"/>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a:p>
          </p:txBody>
        </p:sp>
        <p:sp>
          <p:nvSpPr>
            <p:cNvPr id="35" name="object 21"/>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a:p>
          </p:txBody>
        </p:sp>
        <p:sp>
          <p:nvSpPr>
            <p:cNvPr id="36" name="object 22"/>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a:p>
          </p:txBody>
        </p:sp>
        <p:sp>
          <p:nvSpPr>
            <p:cNvPr id="37" name="object 23"/>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a:p>
          </p:txBody>
        </p:sp>
        <p:sp>
          <p:nvSpPr>
            <p:cNvPr id="38" name="object 24"/>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a:p>
          </p:txBody>
        </p:sp>
        <p:sp>
          <p:nvSpPr>
            <p:cNvPr id="39" name="object 25"/>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a:p>
          </p:txBody>
        </p:sp>
        <p:sp>
          <p:nvSpPr>
            <p:cNvPr id="40" name="object 26"/>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a:p>
          </p:txBody>
        </p:sp>
        <p:sp>
          <p:nvSpPr>
            <p:cNvPr id="41" name="object 27"/>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a:p>
          </p:txBody>
        </p:sp>
        <p:sp>
          <p:nvSpPr>
            <p:cNvPr id="42" name="object 28"/>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a:p>
          </p:txBody>
        </p:sp>
        <p:sp>
          <p:nvSpPr>
            <p:cNvPr id="43" name="object 29"/>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a:p>
          </p:txBody>
        </p:sp>
        <p:sp>
          <p:nvSpPr>
            <p:cNvPr id="44" name="object 30"/>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a:p>
          </p:txBody>
        </p:sp>
        <p:sp>
          <p:nvSpPr>
            <p:cNvPr id="45" name="object 31"/>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a:p>
          </p:txBody>
        </p:sp>
        <p:sp>
          <p:nvSpPr>
            <p:cNvPr id="46" name="object 32"/>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a:p>
          </p:txBody>
        </p:sp>
        <p:sp>
          <p:nvSpPr>
            <p:cNvPr id="47" name="object 33"/>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a:p>
          </p:txBody>
        </p:sp>
        <p:sp>
          <p:nvSpPr>
            <p:cNvPr id="48" name="object 34"/>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a:p>
          </p:txBody>
        </p:sp>
        <p:sp>
          <p:nvSpPr>
            <p:cNvPr id="49" name="object 35"/>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a:p>
          </p:txBody>
        </p:sp>
        <p:sp>
          <p:nvSpPr>
            <p:cNvPr id="50" name="object 36"/>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a:p>
          </p:txBody>
        </p:sp>
        <p:sp>
          <p:nvSpPr>
            <p:cNvPr id="51" name="object 37"/>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a:p>
          </p:txBody>
        </p:sp>
        <p:sp>
          <p:nvSpPr>
            <p:cNvPr id="52" name="object 38"/>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a:p>
          </p:txBody>
        </p:sp>
      </p:grpSp>
      <p:sp>
        <p:nvSpPr>
          <p:cNvPr id="5" name="Textplatzhalter 4"/>
          <p:cNvSpPr>
            <a:spLocks noGrp="1"/>
          </p:cNvSpPr>
          <p:nvPr>
            <p:ph type="body" sz="quarter" idx="10" hasCustomPrompt="1"/>
          </p:nvPr>
        </p:nvSpPr>
        <p:spPr>
          <a:xfrm>
            <a:off x="3002400" y="2520000"/>
            <a:ext cx="7010400" cy="609600"/>
          </a:xfrm>
          <a:prstGeom prst="rect">
            <a:avLst/>
          </a:prstGeom>
        </p:spPr>
        <p:txBody>
          <a:bodyPr vert="horz" bIns="0" anchor="b"/>
          <a:lstStyle>
            <a:lvl1pPr>
              <a:defRPr sz="3000" b="1"/>
            </a:lvl1pPr>
          </a:lstStyle>
          <a:p>
            <a:r>
              <a:rPr lang="en-GB"/>
              <a:t>Separator indicating a change of topic</a:t>
            </a:r>
          </a:p>
        </p:txBody>
      </p:sp>
      <p:grpSp>
        <p:nvGrpSpPr>
          <p:cNvPr id="13" name="Gruppierung 12"/>
          <p:cNvGrpSpPr/>
          <p:nvPr userDrawn="1"/>
        </p:nvGrpSpPr>
        <p:grpSpPr>
          <a:xfrm>
            <a:off x="0" y="891135"/>
            <a:ext cx="2172335" cy="5966967"/>
            <a:chOff x="0" y="891135"/>
            <a:chExt cx="2172335" cy="5966967"/>
          </a:xfrm>
        </p:grpSpPr>
        <p:sp>
          <p:nvSpPr>
            <p:cNvPr id="14" name="object 2"/>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a:p>
          </p:txBody>
        </p:sp>
        <p:sp>
          <p:nvSpPr>
            <p:cNvPr id="16" name="object 3"/>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a:p>
          </p:txBody>
        </p:sp>
      </p:grpSp>
      <p:sp>
        <p:nvSpPr>
          <p:cNvPr id="3" name="Textplatzhalter 2"/>
          <p:cNvSpPr>
            <a:spLocks noGrp="1"/>
          </p:cNvSpPr>
          <p:nvPr>
            <p:ph type="body" sz="quarter" idx="12" hasCustomPrompt="1"/>
          </p:nvPr>
        </p:nvSpPr>
        <p:spPr>
          <a:xfrm>
            <a:off x="3009600" y="3189600"/>
            <a:ext cx="7008813" cy="450850"/>
          </a:xfrm>
        </p:spPr>
        <p:txBody>
          <a:bodyPr/>
          <a:lstStyle>
            <a:lvl1pPr>
              <a:defRPr baseline="0"/>
            </a:lvl1pPr>
          </a:lstStyle>
          <a:p>
            <a:pPr lvl="0"/>
            <a:r>
              <a:rPr lang="en-GB"/>
              <a:t>This is what the potential subhead looks like</a:t>
            </a:r>
            <a:endParaRPr lang="de-DE"/>
          </a:p>
        </p:txBody>
      </p:sp>
      <p:pic>
        <p:nvPicPr>
          <p:cNvPr id="56" name="Bild 10">
            <a:extLst>
              <a:ext uri="{FF2B5EF4-FFF2-40B4-BE49-F238E27FC236}">
                <a16:creationId xmlns:a16="http://schemas.microsoft.com/office/drawing/2014/main" id="{D85AE78F-3352-4B81-BB6A-7631591A7E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72463" y="260649"/>
            <a:ext cx="1440161" cy="538922"/>
          </a:xfrm>
          <a:prstGeom prst="rect">
            <a:avLst/>
          </a:prstGeom>
        </p:spPr>
      </p:pic>
    </p:spTree>
    <p:extLst>
      <p:ext uri="{BB962C8B-B14F-4D97-AF65-F5344CB8AC3E}">
        <p14:creationId xmlns:p14="http://schemas.microsoft.com/office/powerpoint/2010/main" val="342932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rquoise separator with graphics">
    <p:spTree>
      <p:nvGrpSpPr>
        <p:cNvPr id="1" name=""/>
        <p:cNvGrpSpPr/>
        <p:nvPr/>
      </p:nvGrpSpPr>
      <p:grpSpPr>
        <a:xfrm>
          <a:off x="0" y="0"/>
          <a:ext cx="0" cy="0"/>
          <a:chOff x="0" y="0"/>
          <a:chExt cx="0" cy="0"/>
        </a:xfrm>
      </p:grpSpPr>
      <p:sp>
        <p:nvSpPr>
          <p:cNvPr id="47" name="bk object 16"/>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00778A"/>
          </a:solidFill>
        </p:spPr>
        <p:txBody>
          <a:bodyPr wrap="square" lIns="0" tIns="0" rIns="0" bIns="0" rtlCol="0"/>
          <a:lstStyle/>
          <a:p>
            <a:endParaRPr/>
          </a:p>
        </p:txBody>
      </p:sp>
      <p:grpSp>
        <p:nvGrpSpPr>
          <p:cNvPr id="10" name="Gruppierung 16"/>
          <p:cNvGrpSpPr/>
          <p:nvPr userDrawn="1"/>
        </p:nvGrpSpPr>
        <p:grpSpPr>
          <a:xfrm>
            <a:off x="0" y="4512945"/>
            <a:ext cx="10066529" cy="1490621"/>
            <a:chOff x="0" y="4512945"/>
            <a:chExt cx="10066529" cy="1490621"/>
          </a:xfrm>
        </p:grpSpPr>
        <p:sp>
          <p:nvSpPr>
            <p:cNvPr id="11" name="object 4"/>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a:p>
          </p:txBody>
        </p:sp>
        <p:sp>
          <p:nvSpPr>
            <p:cNvPr id="12" name="object 5"/>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a:p>
          </p:txBody>
        </p:sp>
        <p:sp>
          <p:nvSpPr>
            <p:cNvPr id="13" name="object 6"/>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a:p>
          </p:txBody>
        </p:sp>
        <p:sp>
          <p:nvSpPr>
            <p:cNvPr id="14" name="object 7"/>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a:p>
          </p:txBody>
        </p:sp>
        <p:sp>
          <p:nvSpPr>
            <p:cNvPr id="15" name="object 8"/>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a:p>
          </p:txBody>
        </p:sp>
        <p:sp>
          <p:nvSpPr>
            <p:cNvPr id="16" name="object 9"/>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a:p>
          </p:txBody>
        </p:sp>
        <p:sp>
          <p:nvSpPr>
            <p:cNvPr id="17" name="object 10"/>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a:p>
          </p:txBody>
        </p:sp>
        <p:sp>
          <p:nvSpPr>
            <p:cNvPr id="18" name="object 11"/>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a:p>
          </p:txBody>
        </p:sp>
        <p:sp>
          <p:nvSpPr>
            <p:cNvPr id="19" name="object 12"/>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0" name="object 13"/>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1" name="object 14"/>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2" name="object 15"/>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3" name="object 16"/>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a:p>
          </p:txBody>
        </p:sp>
        <p:sp>
          <p:nvSpPr>
            <p:cNvPr id="24" name="object 17"/>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25" name="object 18"/>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26" name="object 19"/>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a:p>
          </p:txBody>
        </p:sp>
        <p:sp>
          <p:nvSpPr>
            <p:cNvPr id="27" name="object 20"/>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a:p>
          </p:txBody>
        </p:sp>
        <p:sp>
          <p:nvSpPr>
            <p:cNvPr id="28" name="object 21"/>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a:p>
          </p:txBody>
        </p:sp>
        <p:sp>
          <p:nvSpPr>
            <p:cNvPr id="29" name="object 22"/>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a:p>
          </p:txBody>
        </p:sp>
        <p:sp>
          <p:nvSpPr>
            <p:cNvPr id="30" name="object 23"/>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a:p>
          </p:txBody>
        </p:sp>
        <p:sp>
          <p:nvSpPr>
            <p:cNvPr id="31" name="object 24"/>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a:p>
          </p:txBody>
        </p:sp>
        <p:sp>
          <p:nvSpPr>
            <p:cNvPr id="32" name="object 25"/>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a:p>
          </p:txBody>
        </p:sp>
        <p:sp>
          <p:nvSpPr>
            <p:cNvPr id="33" name="object 26"/>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a:p>
          </p:txBody>
        </p:sp>
        <p:sp>
          <p:nvSpPr>
            <p:cNvPr id="34" name="object 27"/>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a:p>
          </p:txBody>
        </p:sp>
        <p:sp>
          <p:nvSpPr>
            <p:cNvPr id="35" name="object 28"/>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a:p>
          </p:txBody>
        </p:sp>
        <p:sp>
          <p:nvSpPr>
            <p:cNvPr id="36" name="object 29"/>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a:p>
          </p:txBody>
        </p:sp>
        <p:sp>
          <p:nvSpPr>
            <p:cNvPr id="37" name="object 30"/>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a:p>
          </p:txBody>
        </p:sp>
        <p:sp>
          <p:nvSpPr>
            <p:cNvPr id="38" name="object 31"/>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a:p>
          </p:txBody>
        </p:sp>
        <p:sp>
          <p:nvSpPr>
            <p:cNvPr id="39" name="object 32"/>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a:p>
          </p:txBody>
        </p:sp>
        <p:sp>
          <p:nvSpPr>
            <p:cNvPr id="40" name="object 33"/>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a:p>
          </p:txBody>
        </p:sp>
        <p:sp>
          <p:nvSpPr>
            <p:cNvPr id="41" name="object 34"/>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a:p>
          </p:txBody>
        </p:sp>
        <p:sp>
          <p:nvSpPr>
            <p:cNvPr id="42" name="object 35"/>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a:p>
          </p:txBody>
        </p:sp>
        <p:sp>
          <p:nvSpPr>
            <p:cNvPr id="43" name="object 36"/>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a:p>
          </p:txBody>
        </p:sp>
        <p:sp>
          <p:nvSpPr>
            <p:cNvPr id="44" name="object 37"/>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a:p>
          </p:txBody>
        </p:sp>
        <p:sp>
          <p:nvSpPr>
            <p:cNvPr id="45" name="object 38"/>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a:p>
          </p:txBody>
        </p:sp>
      </p:grpSp>
      <p:sp>
        <p:nvSpPr>
          <p:cNvPr id="6" name="Textplatzhalter 4"/>
          <p:cNvSpPr>
            <a:spLocks noGrp="1"/>
          </p:cNvSpPr>
          <p:nvPr>
            <p:ph type="body" sz="quarter" idx="10" hasCustomPrompt="1"/>
          </p:nvPr>
        </p:nvSpPr>
        <p:spPr>
          <a:xfrm>
            <a:off x="3002400" y="2520000"/>
            <a:ext cx="7010400" cy="609600"/>
          </a:xfrm>
          <a:prstGeom prst="rect">
            <a:avLst/>
          </a:prstGeom>
        </p:spPr>
        <p:txBody>
          <a:bodyPr vert="horz" bIns="0" anchor="b"/>
          <a:lstStyle>
            <a:lvl1pPr>
              <a:defRPr sz="3000" b="1"/>
            </a:lvl1pPr>
          </a:lstStyle>
          <a:p>
            <a:r>
              <a:rPr lang="en-GB"/>
              <a:t>Separator indicating a change of topic</a:t>
            </a:r>
          </a:p>
        </p:txBody>
      </p:sp>
      <p:grpSp>
        <p:nvGrpSpPr>
          <p:cNvPr id="7" name="Gruppierung 12"/>
          <p:cNvGrpSpPr/>
          <p:nvPr userDrawn="1"/>
        </p:nvGrpSpPr>
        <p:grpSpPr>
          <a:xfrm>
            <a:off x="0" y="891135"/>
            <a:ext cx="2172335" cy="5966967"/>
            <a:chOff x="0" y="891135"/>
            <a:chExt cx="2172335" cy="5966967"/>
          </a:xfrm>
        </p:grpSpPr>
        <p:sp>
          <p:nvSpPr>
            <p:cNvPr id="8" name="object 2"/>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a:p>
          </p:txBody>
        </p:sp>
        <p:sp>
          <p:nvSpPr>
            <p:cNvPr id="9" name="object 3"/>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a:p>
          </p:txBody>
        </p:sp>
      </p:grpSp>
      <p:sp>
        <p:nvSpPr>
          <p:cNvPr id="46" name="Textplatzhalter 2"/>
          <p:cNvSpPr>
            <a:spLocks noGrp="1"/>
          </p:cNvSpPr>
          <p:nvPr>
            <p:ph type="body" sz="quarter" idx="12" hasCustomPrompt="1"/>
          </p:nvPr>
        </p:nvSpPr>
        <p:spPr>
          <a:xfrm>
            <a:off x="3009600" y="3189600"/>
            <a:ext cx="7008813" cy="450850"/>
          </a:xfrm>
        </p:spPr>
        <p:txBody>
          <a:bodyPr/>
          <a:lstStyle>
            <a:lvl1pPr>
              <a:defRPr baseline="0"/>
            </a:lvl1pPr>
          </a:lstStyle>
          <a:p>
            <a:pPr lvl="0"/>
            <a:r>
              <a:rPr lang="en-GB"/>
              <a:t>This is what the potential subhead looks like</a:t>
            </a:r>
            <a:endParaRPr lang="de-DE"/>
          </a:p>
        </p:txBody>
      </p:sp>
      <p:pic>
        <p:nvPicPr>
          <p:cNvPr id="50" name="Bild 10">
            <a:extLst>
              <a:ext uri="{FF2B5EF4-FFF2-40B4-BE49-F238E27FC236}">
                <a16:creationId xmlns:a16="http://schemas.microsoft.com/office/drawing/2014/main" id="{DC32A22D-286D-49CE-81BB-853053DF76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72463" y="260649"/>
            <a:ext cx="1440161" cy="538922"/>
          </a:xfrm>
          <a:prstGeom prst="rect">
            <a:avLst/>
          </a:prstGeom>
        </p:spPr>
      </p:pic>
    </p:spTree>
    <p:extLst>
      <p:ext uri="{BB962C8B-B14F-4D97-AF65-F5344CB8AC3E}">
        <p14:creationId xmlns:p14="http://schemas.microsoft.com/office/powerpoint/2010/main" val="1082643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p:cNvSpPr>
            <a:spLocks noGrp="1"/>
          </p:cNvSpPr>
          <p:nvPr>
            <p:ph type="dt" sz="half" idx="10"/>
          </p:nvPr>
        </p:nvSpPr>
        <p:spPr/>
        <p:txBody>
          <a:bodyPr/>
          <a:lstStyle/>
          <a:p>
            <a:endParaRPr lang="nl-BE"/>
          </a:p>
        </p:txBody>
      </p:sp>
      <p:sp>
        <p:nvSpPr>
          <p:cNvPr id="5" name="Footer Placeholder 4"/>
          <p:cNvSpPr>
            <a:spLocks noGrp="1"/>
          </p:cNvSpPr>
          <p:nvPr>
            <p:ph type="ftr" sz="quarter" idx="11"/>
          </p:nvPr>
        </p:nvSpPr>
        <p:spPr/>
        <p:txBody>
          <a:bodyPr/>
          <a:lstStyle/>
          <a:p>
            <a:r>
              <a:rPr lang="en-US"/>
              <a:t>CRM Detailed Info Session 2024</a:t>
            </a:r>
            <a:endParaRPr lang="nl-BE"/>
          </a:p>
        </p:txBody>
      </p:sp>
      <p:sp>
        <p:nvSpPr>
          <p:cNvPr id="6" name="Slide Number Placeholder 5"/>
          <p:cNvSpPr>
            <a:spLocks noGrp="1"/>
          </p:cNvSpPr>
          <p:nvPr>
            <p:ph type="sldNum" sz="quarter" idx="12"/>
          </p:nvPr>
        </p:nvSpPr>
        <p:spPr/>
        <p:txBody>
          <a:bodyPr/>
          <a:lstStyle/>
          <a:p>
            <a:fld id="{15ECDE6D-6972-4071-8748-EDEAE09FFD4B}" type="slidenum">
              <a:rPr lang="nl-BE" smtClean="0"/>
              <a:t>‹#›</a:t>
            </a:fld>
            <a:endParaRPr lang="nl-BE"/>
          </a:p>
        </p:txBody>
      </p:sp>
    </p:spTree>
    <p:extLst>
      <p:ext uri="{BB962C8B-B14F-4D97-AF65-F5344CB8AC3E}">
        <p14:creationId xmlns:p14="http://schemas.microsoft.com/office/powerpoint/2010/main" val="1807444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ontent with normal text +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US" spc="10">
                <a:solidFill>
                  <a:srgbClr val="394D55"/>
                </a:solidFill>
              </a:rPr>
              <a:t>CRM Detailed Info Session 2024</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363600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lvl="0"/>
            <a:endParaRPr lang="de-DE"/>
          </a:p>
        </p:txBody>
      </p:sp>
      <p:grpSp>
        <p:nvGrpSpPr>
          <p:cNvPr id="124" name="Group 123">
            <a:extLst>
              <a:ext uri="{FF2B5EF4-FFF2-40B4-BE49-F238E27FC236}">
                <a16:creationId xmlns:a16="http://schemas.microsoft.com/office/drawing/2014/main" id="{73FE819F-5834-4C3E-A5C6-5BDF0FC6E46B}"/>
              </a:ext>
            </a:extLst>
          </p:cNvPr>
          <p:cNvGrpSpPr/>
          <p:nvPr userDrawn="1"/>
        </p:nvGrpSpPr>
        <p:grpSpPr>
          <a:xfrm>
            <a:off x="0" y="5964940"/>
            <a:ext cx="9078301" cy="535703"/>
            <a:chOff x="0" y="5964940"/>
            <a:chExt cx="9078301" cy="535703"/>
          </a:xfrm>
        </p:grpSpPr>
        <p:grpSp>
          <p:nvGrpSpPr>
            <p:cNvPr id="2" name="Group 1">
              <a:extLst>
                <a:ext uri="{FF2B5EF4-FFF2-40B4-BE49-F238E27FC236}">
                  <a16:creationId xmlns:a16="http://schemas.microsoft.com/office/drawing/2014/main" id="{53034290-09A2-4602-A8E9-107E7742B48D}"/>
                </a:ext>
              </a:extLst>
            </p:cNvPr>
            <p:cNvGrpSpPr/>
            <p:nvPr userDrawn="1"/>
          </p:nvGrpSpPr>
          <p:grpSpPr>
            <a:xfrm>
              <a:off x="8906480" y="5964940"/>
              <a:ext cx="171821" cy="171821"/>
              <a:chOff x="10960096" y="4204963"/>
              <a:chExt cx="405867" cy="405866"/>
            </a:xfrm>
          </p:grpSpPr>
          <p:sp>
            <p:nvSpPr>
              <p:cNvPr id="104" name="object 26">
                <a:extLst>
                  <a:ext uri="{FF2B5EF4-FFF2-40B4-BE49-F238E27FC236}">
                    <a16:creationId xmlns:a16="http://schemas.microsoft.com/office/drawing/2014/main" id="{BD81D32F-6CA7-479D-BD5D-A12ED4E2DDED}"/>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a:p>
            </p:txBody>
          </p:sp>
          <p:sp>
            <p:nvSpPr>
              <p:cNvPr id="105" name="object 27">
                <a:extLst>
                  <a:ext uri="{FF2B5EF4-FFF2-40B4-BE49-F238E27FC236}">
                    <a16:creationId xmlns:a16="http://schemas.microsoft.com/office/drawing/2014/main" id="{68B70203-FB65-4009-88F3-3841DE066B2E}"/>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a:p>
            </p:txBody>
          </p:sp>
          <p:sp>
            <p:nvSpPr>
              <p:cNvPr id="106" name="object 28">
                <a:extLst>
                  <a:ext uri="{FF2B5EF4-FFF2-40B4-BE49-F238E27FC236}">
                    <a16:creationId xmlns:a16="http://schemas.microsoft.com/office/drawing/2014/main" id="{DD0D8804-934E-40D8-956C-8C291C51FFAF}"/>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a:p>
            </p:txBody>
          </p:sp>
          <p:sp>
            <p:nvSpPr>
              <p:cNvPr id="107" name="object 29">
                <a:extLst>
                  <a:ext uri="{FF2B5EF4-FFF2-40B4-BE49-F238E27FC236}">
                    <a16:creationId xmlns:a16="http://schemas.microsoft.com/office/drawing/2014/main" id="{46E57CF3-E6FD-4C54-BF11-5EA500BBB8D3}"/>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a:p>
            </p:txBody>
          </p:sp>
          <p:sp>
            <p:nvSpPr>
              <p:cNvPr id="108" name="object 30">
                <a:extLst>
                  <a:ext uri="{FF2B5EF4-FFF2-40B4-BE49-F238E27FC236}">
                    <a16:creationId xmlns:a16="http://schemas.microsoft.com/office/drawing/2014/main" id="{6055BDDE-657C-4CFA-9785-379DA44AC24B}"/>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a:p>
            </p:txBody>
          </p:sp>
          <p:sp>
            <p:nvSpPr>
              <p:cNvPr id="109" name="object 31">
                <a:extLst>
                  <a:ext uri="{FF2B5EF4-FFF2-40B4-BE49-F238E27FC236}">
                    <a16:creationId xmlns:a16="http://schemas.microsoft.com/office/drawing/2014/main" id="{5654E23A-AD82-4B9C-912A-43815C1EFAD8}"/>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a:p>
            </p:txBody>
          </p:sp>
          <p:sp>
            <p:nvSpPr>
              <p:cNvPr id="110" name="object 32">
                <a:extLst>
                  <a:ext uri="{FF2B5EF4-FFF2-40B4-BE49-F238E27FC236}">
                    <a16:creationId xmlns:a16="http://schemas.microsoft.com/office/drawing/2014/main" id="{94D97A94-A7DB-4007-A8B7-52C7E0487E08}"/>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a:p>
            </p:txBody>
          </p:sp>
          <p:sp>
            <p:nvSpPr>
              <p:cNvPr id="111" name="object 33">
                <a:extLst>
                  <a:ext uri="{FF2B5EF4-FFF2-40B4-BE49-F238E27FC236}">
                    <a16:creationId xmlns:a16="http://schemas.microsoft.com/office/drawing/2014/main" id="{47B006DB-8C45-44F7-97C2-5F46CA8F7FCC}"/>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a:p>
            </p:txBody>
          </p:sp>
          <p:sp>
            <p:nvSpPr>
              <p:cNvPr id="112" name="object 34">
                <a:extLst>
                  <a:ext uri="{FF2B5EF4-FFF2-40B4-BE49-F238E27FC236}">
                    <a16:creationId xmlns:a16="http://schemas.microsoft.com/office/drawing/2014/main" id="{7CE76716-1CC0-4320-AE6F-7E0860B3DA50}"/>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a:p>
            </p:txBody>
          </p:sp>
          <p:sp>
            <p:nvSpPr>
              <p:cNvPr id="113" name="object 35">
                <a:extLst>
                  <a:ext uri="{FF2B5EF4-FFF2-40B4-BE49-F238E27FC236}">
                    <a16:creationId xmlns:a16="http://schemas.microsoft.com/office/drawing/2014/main" id="{0247CD81-C3A8-4070-8557-C90DC4EC101C}"/>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a:p>
            </p:txBody>
          </p:sp>
          <p:sp>
            <p:nvSpPr>
              <p:cNvPr id="114" name="object 36">
                <a:extLst>
                  <a:ext uri="{FF2B5EF4-FFF2-40B4-BE49-F238E27FC236}">
                    <a16:creationId xmlns:a16="http://schemas.microsoft.com/office/drawing/2014/main" id="{E9AF4791-F1DC-49B2-B95A-5FFF896B3731}"/>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a:p>
            </p:txBody>
          </p:sp>
          <p:sp>
            <p:nvSpPr>
              <p:cNvPr id="115" name="object 37">
                <a:extLst>
                  <a:ext uri="{FF2B5EF4-FFF2-40B4-BE49-F238E27FC236}">
                    <a16:creationId xmlns:a16="http://schemas.microsoft.com/office/drawing/2014/main" id="{089E6441-6CC0-4AB3-93B8-4F7D9BC2F612}"/>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a:p>
            </p:txBody>
          </p:sp>
          <p:sp>
            <p:nvSpPr>
              <p:cNvPr id="116" name="object 38">
                <a:extLst>
                  <a:ext uri="{FF2B5EF4-FFF2-40B4-BE49-F238E27FC236}">
                    <a16:creationId xmlns:a16="http://schemas.microsoft.com/office/drawing/2014/main" id="{4037C699-9B5C-4382-A9E3-19EB22158BFE}"/>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a:p>
            </p:txBody>
          </p:sp>
        </p:grpSp>
        <p:grpSp>
          <p:nvGrpSpPr>
            <p:cNvPr id="7" name="Gruppierung 14">
              <a:extLst>
                <a:ext uri="{FF2B5EF4-FFF2-40B4-BE49-F238E27FC236}">
                  <a16:creationId xmlns:a16="http://schemas.microsoft.com/office/drawing/2014/main" id="{3428626A-9C41-4CE9-9FF9-D04F1A7F5C88}"/>
                </a:ext>
              </a:extLst>
            </p:cNvPr>
            <p:cNvGrpSpPr/>
            <p:nvPr userDrawn="1"/>
          </p:nvGrpSpPr>
          <p:grpSpPr>
            <a:xfrm>
              <a:off x="0" y="6040373"/>
              <a:ext cx="9026886" cy="460270"/>
              <a:chOff x="0" y="6040373"/>
              <a:chExt cx="9026886" cy="460270"/>
            </a:xfrm>
          </p:grpSpPr>
          <p:sp>
            <p:nvSpPr>
              <p:cNvPr id="9" name="object 5">
                <a:extLst>
                  <a:ext uri="{FF2B5EF4-FFF2-40B4-BE49-F238E27FC236}">
                    <a16:creationId xmlns:a16="http://schemas.microsoft.com/office/drawing/2014/main" id="{7BE1D589-DF87-416E-AE99-9BB5F66726C8}"/>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a:p>
            </p:txBody>
          </p:sp>
          <p:sp>
            <p:nvSpPr>
              <p:cNvPr id="12" name="object 7">
                <a:extLst>
                  <a:ext uri="{FF2B5EF4-FFF2-40B4-BE49-F238E27FC236}">
                    <a16:creationId xmlns:a16="http://schemas.microsoft.com/office/drawing/2014/main" id="{CC7EFF18-FD5D-449C-A7FB-F0DBAC6DA21E}"/>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a:p>
            </p:txBody>
          </p:sp>
          <p:sp>
            <p:nvSpPr>
              <p:cNvPr id="13" name="object 8">
                <a:extLst>
                  <a:ext uri="{FF2B5EF4-FFF2-40B4-BE49-F238E27FC236}">
                    <a16:creationId xmlns:a16="http://schemas.microsoft.com/office/drawing/2014/main" id="{03E25D62-0EC1-4A47-8D72-C8733987D45D}"/>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4" name="object 9">
                <a:extLst>
                  <a:ext uri="{FF2B5EF4-FFF2-40B4-BE49-F238E27FC236}">
                    <a16:creationId xmlns:a16="http://schemas.microsoft.com/office/drawing/2014/main" id="{90ACF780-64CB-43E9-B368-4D545500A965}"/>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5" name="object 10">
                <a:extLst>
                  <a:ext uri="{FF2B5EF4-FFF2-40B4-BE49-F238E27FC236}">
                    <a16:creationId xmlns:a16="http://schemas.microsoft.com/office/drawing/2014/main" id="{7C9B4290-F741-4778-BE65-BF56A54B1315}"/>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6" name="object 11">
                <a:extLst>
                  <a:ext uri="{FF2B5EF4-FFF2-40B4-BE49-F238E27FC236}">
                    <a16:creationId xmlns:a16="http://schemas.microsoft.com/office/drawing/2014/main" id="{689C50D2-2B8B-4EF0-BB5F-6646E477908C}"/>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7" name="object 12">
                <a:extLst>
                  <a:ext uri="{FF2B5EF4-FFF2-40B4-BE49-F238E27FC236}">
                    <a16:creationId xmlns:a16="http://schemas.microsoft.com/office/drawing/2014/main" id="{0AD0A35B-0A3F-4799-A0E4-985C4555DDD3}"/>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a:p>
            </p:txBody>
          </p:sp>
          <p:sp>
            <p:nvSpPr>
              <p:cNvPr id="18" name="object 13">
                <a:extLst>
                  <a:ext uri="{FF2B5EF4-FFF2-40B4-BE49-F238E27FC236}">
                    <a16:creationId xmlns:a16="http://schemas.microsoft.com/office/drawing/2014/main" id="{A62D371A-90A1-484C-834B-12525C42E47D}"/>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19" name="object 14">
                <a:extLst>
                  <a:ext uri="{FF2B5EF4-FFF2-40B4-BE49-F238E27FC236}">
                    <a16:creationId xmlns:a16="http://schemas.microsoft.com/office/drawing/2014/main" id="{997182C0-41F1-4261-9841-B018111CC4C9}"/>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20" name="object 15">
                <a:extLst>
                  <a:ext uri="{FF2B5EF4-FFF2-40B4-BE49-F238E27FC236}">
                    <a16:creationId xmlns:a16="http://schemas.microsoft.com/office/drawing/2014/main" id="{848114AA-1320-4284-BC2A-69F56B18716C}"/>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a:p>
            </p:txBody>
          </p:sp>
          <p:sp>
            <p:nvSpPr>
              <p:cNvPr id="21" name="object 16">
                <a:extLst>
                  <a:ext uri="{FF2B5EF4-FFF2-40B4-BE49-F238E27FC236}">
                    <a16:creationId xmlns:a16="http://schemas.microsoft.com/office/drawing/2014/main" id="{45360FED-850B-4376-8159-BF65EF6A5EE3}"/>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a:p>
            </p:txBody>
          </p:sp>
          <p:sp>
            <p:nvSpPr>
              <p:cNvPr id="22" name="object 17">
                <a:extLst>
                  <a:ext uri="{FF2B5EF4-FFF2-40B4-BE49-F238E27FC236}">
                    <a16:creationId xmlns:a16="http://schemas.microsoft.com/office/drawing/2014/main" id="{5BFC4282-151B-44C8-9580-79AA734D105F}"/>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a:p>
            </p:txBody>
          </p:sp>
          <p:sp>
            <p:nvSpPr>
              <p:cNvPr id="23" name="object 18">
                <a:extLst>
                  <a:ext uri="{FF2B5EF4-FFF2-40B4-BE49-F238E27FC236}">
                    <a16:creationId xmlns:a16="http://schemas.microsoft.com/office/drawing/2014/main" id="{E2BE76E5-07EE-4A76-91C5-429C113A92B3}"/>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a:p>
            </p:txBody>
          </p:sp>
          <p:sp>
            <p:nvSpPr>
              <p:cNvPr id="24" name="object 19">
                <a:extLst>
                  <a:ext uri="{FF2B5EF4-FFF2-40B4-BE49-F238E27FC236}">
                    <a16:creationId xmlns:a16="http://schemas.microsoft.com/office/drawing/2014/main" id="{9C051D4D-8462-44A9-9AAF-07ACADD11610}"/>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a:p>
            </p:txBody>
          </p:sp>
          <p:sp>
            <p:nvSpPr>
              <p:cNvPr id="25" name="object 20">
                <a:extLst>
                  <a:ext uri="{FF2B5EF4-FFF2-40B4-BE49-F238E27FC236}">
                    <a16:creationId xmlns:a16="http://schemas.microsoft.com/office/drawing/2014/main" id="{9C32EA73-0D2F-4AAB-98BB-6B47DE276916}"/>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a:p>
            </p:txBody>
          </p:sp>
          <p:sp>
            <p:nvSpPr>
              <p:cNvPr id="26" name="object 21">
                <a:extLst>
                  <a:ext uri="{FF2B5EF4-FFF2-40B4-BE49-F238E27FC236}">
                    <a16:creationId xmlns:a16="http://schemas.microsoft.com/office/drawing/2014/main" id="{D8211EBC-4481-42F1-93AE-487C1D00CB9D}"/>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a:p>
            </p:txBody>
          </p:sp>
        </p:grpSp>
        <p:grpSp>
          <p:nvGrpSpPr>
            <p:cNvPr id="5" name="Group 4">
              <a:extLst>
                <a:ext uri="{FF2B5EF4-FFF2-40B4-BE49-F238E27FC236}">
                  <a16:creationId xmlns:a16="http://schemas.microsoft.com/office/drawing/2014/main" id="{CD6B786F-FCF1-46BC-AB57-5A104BF83509}"/>
                </a:ext>
              </a:extLst>
            </p:cNvPr>
            <p:cNvGrpSpPr/>
            <p:nvPr userDrawn="1"/>
          </p:nvGrpSpPr>
          <p:grpSpPr>
            <a:xfrm>
              <a:off x="7807856" y="6136761"/>
              <a:ext cx="194402" cy="233814"/>
              <a:chOff x="6199448" y="5757477"/>
              <a:chExt cx="445167" cy="535418"/>
            </a:xfrm>
          </p:grpSpPr>
          <p:sp>
            <p:nvSpPr>
              <p:cNvPr id="117" name="object 9">
                <a:extLst>
                  <a:ext uri="{FF2B5EF4-FFF2-40B4-BE49-F238E27FC236}">
                    <a16:creationId xmlns:a16="http://schemas.microsoft.com/office/drawing/2014/main" id="{F32DF1E0-2137-4802-B1B4-38C52D65DD6A}"/>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a:p>
            </p:txBody>
          </p:sp>
          <p:sp>
            <p:nvSpPr>
              <p:cNvPr id="118" name="object 10">
                <a:extLst>
                  <a:ext uri="{FF2B5EF4-FFF2-40B4-BE49-F238E27FC236}">
                    <a16:creationId xmlns:a16="http://schemas.microsoft.com/office/drawing/2014/main" id="{E053BF8E-548F-44F9-BE9C-C9382F0B558B}"/>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a:p>
            </p:txBody>
          </p:sp>
          <p:sp>
            <p:nvSpPr>
              <p:cNvPr id="119" name="object 11">
                <a:extLst>
                  <a:ext uri="{FF2B5EF4-FFF2-40B4-BE49-F238E27FC236}">
                    <a16:creationId xmlns:a16="http://schemas.microsoft.com/office/drawing/2014/main" id="{A4460925-3CF9-4BD1-82F6-1CC560B0168F}"/>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a:p>
            </p:txBody>
          </p:sp>
          <p:sp>
            <p:nvSpPr>
              <p:cNvPr id="120" name="object 12">
                <a:extLst>
                  <a:ext uri="{FF2B5EF4-FFF2-40B4-BE49-F238E27FC236}">
                    <a16:creationId xmlns:a16="http://schemas.microsoft.com/office/drawing/2014/main" id="{BE491647-7DD4-47F3-864E-2155C1BA8D19}"/>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a:p>
            </p:txBody>
          </p:sp>
          <p:sp>
            <p:nvSpPr>
              <p:cNvPr id="121" name="object 13">
                <a:extLst>
                  <a:ext uri="{FF2B5EF4-FFF2-40B4-BE49-F238E27FC236}">
                    <a16:creationId xmlns:a16="http://schemas.microsoft.com/office/drawing/2014/main" id="{9F50E9B9-9DC7-447D-911E-BDFA8143D831}"/>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a:p>
            </p:txBody>
          </p:sp>
          <p:sp>
            <p:nvSpPr>
              <p:cNvPr id="122" name="object 14">
                <a:extLst>
                  <a:ext uri="{FF2B5EF4-FFF2-40B4-BE49-F238E27FC236}">
                    <a16:creationId xmlns:a16="http://schemas.microsoft.com/office/drawing/2014/main" id="{7DECF443-31EC-447A-BF1E-F398348656A9}"/>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a:p>
            </p:txBody>
          </p:sp>
        </p:grpSp>
      </p:grpSp>
    </p:spTree>
    <p:extLst>
      <p:ext uri="{BB962C8B-B14F-4D97-AF65-F5344CB8AC3E}">
        <p14:creationId xmlns:p14="http://schemas.microsoft.com/office/powerpoint/2010/main" val="32994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Content with normal text + summary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US" spc="10">
                <a:solidFill>
                  <a:srgbClr val="394D55"/>
                </a:solidFill>
              </a:rPr>
              <a:t>CRM Detailed Info Session 2024</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2978681"/>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p:txBody>
      </p:sp>
      <p:sp>
        <p:nvSpPr>
          <p:cNvPr id="28" name="Text Placeholder 2">
            <a:extLst>
              <a:ext uri="{FF2B5EF4-FFF2-40B4-BE49-F238E27FC236}">
                <a16:creationId xmlns:a16="http://schemas.microsoft.com/office/drawing/2014/main" id="{7D707F97-3B0C-4572-9E8F-34058B5A1D89}"/>
              </a:ext>
            </a:extLst>
          </p:cNvPr>
          <p:cNvSpPr>
            <a:spLocks noGrp="1"/>
          </p:cNvSpPr>
          <p:nvPr>
            <p:ph type="body" sz="quarter" idx="12" hasCustomPrompt="1"/>
          </p:nvPr>
        </p:nvSpPr>
        <p:spPr>
          <a:xfrm>
            <a:off x="914399" y="5300663"/>
            <a:ext cx="9792000" cy="611955"/>
          </a:xfrm>
          <a:prstGeom prst="rect">
            <a:avLst/>
          </a:prstGeom>
          <a:ln>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GB"/>
              <a:t>Summary</a:t>
            </a:r>
            <a:r>
              <a:rPr lang="en-US"/>
              <a:t> - 16 should be the smallest font size. The conclusion should only have two lines.</a:t>
            </a:r>
            <a:endParaRPr lang="fr-BE"/>
          </a:p>
        </p:txBody>
      </p:sp>
    </p:spTree>
    <p:extLst>
      <p:ext uri="{BB962C8B-B14F-4D97-AF65-F5344CB8AC3E}">
        <p14:creationId xmlns:p14="http://schemas.microsoft.com/office/powerpoint/2010/main" val="2799435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576001" y="1714500"/>
            <a:ext cx="1104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66700" indent="-266700" algn="l" defTabSz="252000" rtl="0" eaLnBrk="1" latinLnBrk="0" hangingPunct="1">
              <a:lnSpc>
                <a:spcPct val="120000"/>
              </a:lnSpc>
              <a:spcBef>
                <a:spcPts val="400"/>
              </a:spcBef>
              <a:spcAft>
                <a:spcPts val="400"/>
              </a:spcAft>
              <a:buClr>
                <a:schemeClr val="tx2"/>
              </a:buClr>
              <a:buFont typeface="Lucida Grande"/>
              <a:buChar char="-"/>
              <a:tabLst/>
              <a:defRPr sz="1600" b="0"/>
            </a:lvl2pPr>
            <a:lvl3pPr marL="576000" indent="0" algn="l" defTabSz="457200" rtl="0" eaLnBrk="1" latinLnBrk="0" hangingPunct="1">
              <a:lnSpc>
                <a:spcPct val="120000"/>
              </a:lnSpc>
              <a:spcBef>
                <a:spcPts val="400"/>
              </a:spcBef>
              <a:spcAft>
                <a:spcPts val="400"/>
              </a:spcAft>
              <a:buClr>
                <a:schemeClr val="tx2"/>
              </a:buClr>
              <a:buFontTx/>
              <a:buNone/>
              <a:defRPr sz="1600" b="0" baseline="0"/>
            </a:lvl3pPr>
            <a:lvl4pPr marL="864000" indent="0" algn="l" defTabSz="457200" rtl="0" eaLnBrk="1" latinLnBrk="0" hangingPunct="1">
              <a:lnSpc>
                <a:spcPct val="120000"/>
              </a:lnSpc>
              <a:spcBef>
                <a:spcPts val="400"/>
              </a:spcBef>
              <a:spcAft>
                <a:spcPts val="400"/>
              </a:spcAft>
              <a:buClr>
                <a:schemeClr val="tx2"/>
              </a:buClr>
              <a:buFontTx/>
              <a:buNone/>
              <a:defRPr sz="1600" b="0"/>
            </a:lvl4pPr>
          </a:lstStyle>
          <a:p>
            <a:pPr lvl="0"/>
            <a:r>
              <a:rPr lang="de-DE" err="1"/>
              <a:t>Running</a:t>
            </a:r>
            <a:r>
              <a:rPr lang="de-DE"/>
              <a:t> Text</a:t>
            </a:r>
          </a:p>
          <a:p>
            <a:pPr lvl="1"/>
            <a:r>
              <a:rPr lang="de-DE" err="1"/>
              <a:t>Indentation</a:t>
            </a:r>
            <a:r>
              <a:rPr lang="de-DE"/>
              <a:t> 1</a:t>
            </a:r>
          </a:p>
          <a:p>
            <a:pPr lvl="2"/>
            <a:r>
              <a:rPr lang="de-DE" err="1"/>
              <a:t>Indentation</a:t>
            </a:r>
            <a:r>
              <a:rPr lang="de-DE"/>
              <a:t> 2</a:t>
            </a:r>
          </a:p>
          <a:p>
            <a:pPr lvl="3"/>
            <a:r>
              <a:rPr lang="de-DE" err="1"/>
              <a:t>Indentation</a:t>
            </a:r>
            <a:r>
              <a:rPr lang="de-DE"/>
              <a:t> 3</a:t>
            </a:r>
          </a:p>
        </p:txBody>
      </p:sp>
      <p:sp>
        <p:nvSpPr>
          <p:cNvPr id="7" name="Titel"/>
          <p:cNvSpPr>
            <a:spLocks noGrp="1"/>
          </p:cNvSpPr>
          <p:nvPr>
            <p:ph type="title" hasCustomPrompt="1"/>
          </p:nvPr>
        </p:nvSpPr>
        <p:spPr>
          <a:xfrm>
            <a:off x="576001" y="562463"/>
            <a:ext cx="11040000" cy="860145"/>
          </a:xfrm>
          <a:prstGeom prst="rect">
            <a:avLst/>
          </a:prstGeom>
        </p:spPr>
        <p:txBody>
          <a:bodyPr lIns="0" rIns="0"/>
          <a:lstStyle>
            <a:lvl1pPr>
              <a:lnSpc>
                <a:spcPct val="100000"/>
              </a:lnSpc>
              <a:defRPr sz="2800">
                <a:solidFill>
                  <a:srgbClr val="E75420"/>
                </a:solidFill>
              </a:defRPr>
            </a:lvl1pPr>
          </a:lstStyle>
          <a:p>
            <a:r>
              <a:rPr lang="de-DE"/>
              <a:t>Title</a:t>
            </a:r>
          </a:p>
        </p:txBody>
      </p:sp>
      <p:sp>
        <p:nvSpPr>
          <p:cNvPr id="9" name="TextplatzhalterFussnote" hidden="1"/>
          <p:cNvSpPr txBox="1">
            <a:spLocks/>
          </p:cNvSpPr>
          <p:nvPr userDrawn="1"/>
        </p:nvSpPr>
        <p:spPr>
          <a:xfrm>
            <a:off x="576001" y="6165897"/>
            <a:ext cx="1104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00">
                <a:solidFill>
                  <a:srgbClr val="46535B"/>
                </a:solidFill>
              </a:rPr>
              <a:t>* Hier steht  eine Fußnote, welche maximal eine Zeile füllen darf.</a:t>
            </a:r>
          </a:p>
        </p:txBody>
      </p:sp>
      <p:sp>
        <p:nvSpPr>
          <p:cNvPr id="5" name="Footer Placeholder 1"/>
          <p:cNvSpPr>
            <a:spLocks noGrp="1"/>
          </p:cNvSpPr>
          <p:nvPr>
            <p:ph type="ftr" sz="quarter" idx="3"/>
          </p:nvPr>
        </p:nvSpPr>
        <p:spPr>
          <a:xfrm>
            <a:off x="495980" y="6466808"/>
            <a:ext cx="8117671" cy="222547"/>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solidFill>
                  <a:srgbClr val="46535B">
                    <a:tint val="75000"/>
                  </a:srgbClr>
                </a:solidFill>
              </a:rPr>
              <a:t>CRM Master class / Pre-delivery Monitoring / 20200214</a:t>
            </a:r>
          </a:p>
        </p:txBody>
      </p:sp>
      <p:sp>
        <p:nvSpPr>
          <p:cNvPr id="6" name="Slide Number Placeholder 5"/>
          <p:cNvSpPr>
            <a:spLocks noGrp="1"/>
          </p:cNvSpPr>
          <p:nvPr>
            <p:ph type="sldNum" sz="quarter" idx="4"/>
          </p:nvPr>
        </p:nvSpPr>
        <p:spPr>
          <a:xfrm>
            <a:off x="8811864" y="6466808"/>
            <a:ext cx="2845170" cy="222547"/>
          </a:xfrm>
          <a:prstGeom prst="rect">
            <a:avLst/>
          </a:prstGeom>
        </p:spPr>
        <p:txBody>
          <a:bodyPr vert="horz" lIns="91440" tIns="45720" rIns="91440" bIns="45720" rtlCol="0" anchor="ctr"/>
          <a:lstStyle>
            <a:lvl1pPr algn="r">
              <a:defRPr sz="1200">
                <a:solidFill>
                  <a:schemeClr val="tx1">
                    <a:tint val="75000"/>
                  </a:schemeClr>
                </a:solidFill>
              </a:defRPr>
            </a:lvl1pPr>
          </a:lstStyle>
          <a:p>
            <a:fld id="{BDFC70C9-4207-E249-BC2E-DCC217AE1BF1}" type="slidenum">
              <a:rPr lang="en-US" smtClean="0">
                <a:solidFill>
                  <a:srgbClr val="46535B">
                    <a:tint val="75000"/>
                  </a:srgbClr>
                </a:solidFill>
              </a:rPr>
              <a:pPr/>
              <a:t>‹#›</a:t>
            </a:fld>
            <a:endParaRPr lang="en-US">
              <a:solidFill>
                <a:srgbClr val="46535B">
                  <a:tint val="75000"/>
                </a:srgbClr>
              </a:solidFill>
            </a:endParaRPr>
          </a:p>
        </p:txBody>
      </p:sp>
    </p:spTree>
    <p:extLst>
      <p:ext uri="{BB962C8B-B14F-4D97-AF65-F5344CB8AC3E}">
        <p14:creationId xmlns:p14="http://schemas.microsoft.com/office/powerpoint/2010/main" val="610003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Content without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US" spc="10">
                <a:solidFill>
                  <a:srgbClr val="394D55"/>
                </a:solidFill>
              </a:rPr>
              <a:t>CRM Detailed Info Session 2024</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3636000"/>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1007100" indent="-285750">
              <a:lnSpc>
                <a:spcPts val="15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Tree>
    <p:extLst>
      <p:ext uri="{BB962C8B-B14F-4D97-AF65-F5344CB8AC3E}">
        <p14:creationId xmlns:p14="http://schemas.microsoft.com/office/powerpoint/2010/main" val="3605220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Non-dynamic title">
    <p:bg>
      <p:bgPr>
        <a:solidFill>
          <a:schemeClr val="bg1"/>
        </a:solidFill>
        <a:effectLst/>
      </p:bgPr>
    </p:bg>
    <p:spTree>
      <p:nvGrpSpPr>
        <p:cNvPr id="1" name=""/>
        <p:cNvGrpSpPr/>
        <p:nvPr/>
      </p:nvGrpSpPr>
      <p:grpSpPr>
        <a:xfrm>
          <a:off x="0" y="0"/>
          <a:ext cx="0" cy="0"/>
          <a:chOff x="0" y="0"/>
          <a:chExt cx="0" cy="0"/>
        </a:xfrm>
      </p:grpSpPr>
      <p:sp>
        <p:nvSpPr>
          <p:cNvPr id="6" name="Rechteck 5"/>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Picture 2">
            <a:extLst>
              <a:ext uri="{FF2B5EF4-FFF2-40B4-BE49-F238E27FC236}">
                <a16:creationId xmlns:a16="http://schemas.microsoft.com/office/drawing/2014/main" id="{8EDDAE79-4F31-4AC6-A458-A3E7FABB12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47" y="0"/>
            <a:ext cx="12324120" cy="6936126"/>
          </a:xfrm>
          <a:prstGeom prst="rect">
            <a:avLst/>
          </a:prstGeom>
        </p:spPr>
      </p:pic>
      <p:pic>
        <p:nvPicPr>
          <p:cNvPr id="11" name="Bild 10"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13" name="Textplatzhalter 12"/>
          <p:cNvSpPr>
            <a:spLocks noGrp="1"/>
          </p:cNvSpPr>
          <p:nvPr>
            <p:ph type="body" sz="quarter" idx="10" hasCustomPrompt="1"/>
          </p:nvPr>
        </p:nvSpPr>
        <p:spPr>
          <a:xfrm>
            <a:off x="900000" y="1414800"/>
            <a:ext cx="5791200" cy="990600"/>
          </a:xfrm>
          <a:prstGeom prst="rect">
            <a:avLst/>
          </a:prstGeom>
        </p:spPr>
        <p:txBody>
          <a:bodyPr wrap="square" anchor="b" anchorCtr="0"/>
          <a:lstStyle>
            <a:lvl1pPr>
              <a:lnSpc>
                <a:spcPts val="3300"/>
              </a:lnSpc>
              <a:defRPr sz="3000" b="1" baseline="0">
                <a:solidFill>
                  <a:schemeClr val="bg1"/>
                </a:solidFill>
                <a:latin typeface="Arial"/>
                <a:cs typeface="Arial"/>
              </a:defRPr>
            </a:lvl1pPr>
            <a:lvl2pPr>
              <a:defRPr sz="3000" b="1">
                <a:latin typeface="Arial"/>
                <a:cs typeface="Arial"/>
              </a:defRPr>
            </a:lvl2pPr>
            <a:lvl3pPr>
              <a:defRPr sz="3000" b="1">
                <a:latin typeface="Arial"/>
                <a:cs typeface="Arial"/>
              </a:defRPr>
            </a:lvl3pPr>
            <a:lvl4pPr>
              <a:defRPr sz="3000" b="1">
                <a:latin typeface="Arial"/>
                <a:cs typeface="Arial"/>
              </a:defRPr>
            </a:lvl4pPr>
            <a:lvl5pPr>
              <a:defRPr sz="3000" b="1">
                <a:latin typeface="Arial"/>
                <a:cs typeface="Arial"/>
              </a:defRPr>
            </a:lvl5pPr>
          </a:lstStyle>
          <a:p>
            <a:r>
              <a:rPr lang="en-GB"/>
              <a:t>Title slide featuring a non-dynamic photo</a:t>
            </a:r>
          </a:p>
        </p:txBody>
      </p:sp>
      <p:sp>
        <p:nvSpPr>
          <p:cNvPr id="15" name="Textplatzhalter 14"/>
          <p:cNvSpPr>
            <a:spLocks noGrp="1"/>
          </p:cNvSpPr>
          <p:nvPr>
            <p:ph type="body" sz="quarter" idx="11" hasCustomPrompt="1"/>
          </p:nvPr>
        </p:nvSpPr>
        <p:spPr>
          <a:xfrm>
            <a:off x="900000" y="2563200"/>
            <a:ext cx="5486400" cy="304800"/>
          </a:xfrm>
        </p:spPr>
        <p:txBody>
          <a:bodyPr/>
          <a:lstStyle>
            <a:lvl1pPr>
              <a:defRPr baseline="0">
                <a:solidFill>
                  <a:srgbClr val="FFFFFF"/>
                </a:solidFill>
              </a:defRPr>
            </a:lvl1pPr>
          </a:lstStyle>
          <a:p>
            <a:r>
              <a:rPr lang="en-GB"/>
              <a:t>This is what the potential subhead looks like</a:t>
            </a:r>
          </a:p>
        </p:txBody>
      </p:sp>
      <p:sp>
        <p:nvSpPr>
          <p:cNvPr id="17" name="Textplatzhalter 16"/>
          <p:cNvSpPr>
            <a:spLocks noGrp="1"/>
          </p:cNvSpPr>
          <p:nvPr>
            <p:ph type="body" sz="quarter" idx="12" hasCustomPrompt="1"/>
          </p:nvPr>
        </p:nvSpPr>
        <p:spPr>
          <a:xfrm>
            <a:off x="900000" y="29088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2667572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Non-dynamic title">
    <p:bg>
      <p:bgPr>
        <a:solidFill>
          <a:schemeClr val="bg1"/>
        </a:solidFill>
        <a:effectLst/>
      </p:bgPr>
    </p:bg>
    <p:spTree>
      <p:nvGrpSpPr>
        <p:cNvPr id="1" name=""/>
        <p:cNvGrpSpPr/>
        <p:nvPr/>
      </p:nvGrpSpPr>
      <p:grpSpPr>
        <a:xfrm>
          <a:off x="0" y="0"/>
          <a:ext cx="0" cy="0"/>
          <a:chOff x="0" y="0"/>
          <a:chExt cx="0" cy="0"/>
        </a:xfrm>
      </p:grpSpPr>
      <p:sp>
        <p:nvSpPr>
          <p:cNvPr id="6" name="Rechteck 5"/>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Picture 8">
            <a:extLst>
              <a:ext uri="{FF2B5EF4-FFF2-40B4-BE49-F238E27FC236}">
                <a16:creationId xmlns:a16="http://schemas.microsoft.com/office/drawing/2014/main" id="{5AB7804D-049F-4227-8ADE-3DC16D6531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0"/>
          </a:xfrm>
          <a:prstGeom prst="rect">
            <a:avLst/>
          </a:prstGeom>
        </p:spPr>
      </p:pic>
      <p:pic>
        <p:nvPicPr>
          <p:cNvPr id="11" name="Bild 10"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13" name="Textplatzhalter 12"/>
          <p:cNvSpPr>
            <a:spLocks noGrp="1"/>
          </p:cNvSpPr>
          <p:nvPr>
            <p:ph type="body" sz="quarter" idx="10" hasCustomPrompt="1"/>
          </p:nvPr>
        </p:nvSpPr>
        <p:spPr>
          <a:xfrm>
            <a:off x="900000" y="1414800"/>
            <a:ext cx="5791200" cy="990600"/>
          </a:xfrm>
          <a:prstGeom prst="rect">
            <a:avLst/>
          </a:prstGeom>
        </p:spPr>
        <p:txBody>
          <a:bodyPr wrap="square" anchor="b" anchorCtr="0"/>
          <a:lstStyle>
            <a:lvl1pPr>
              <a:lnSpc>
                <a:spcPts val="3300"/>
              </a:lnSpc>
              <a:defRPr sz="3000" b="1" baseline="0">
                <a:solidFill>
                  <a:schemeClr val="bg1"/>
                </a:solidFill>
                <a:latin typeface="Arial"/>
                <a:cs typeface="Arial"/>
              </a:defRPr>
            </a:lvl1pPr>
            <a:lvl2pPr>
              <a:defRPr sz="3000" b="1">
                <a:latin typeface="Arial"/>
                <a:cs typeface="Arial"/>
              </a:defRPr>
            </a:lvl2pPr>
            <a:lvl3pPr>
              <a:defRPr sz="3000" b="1">
                <a:latin typeface="Arial"/>
                <a:cs typeface="Arial"/>
              </a:defRPr>
            </a:lvl3pPr>
            <a:lvl4pPr>
              <a:defRPr sz="3000" b="1">
                <a:latin typeface="Arial"/>
                <a:cs typeface="Arial"/>
              </a:defRPr>
            </a:lvl4pPr>
            <a:lvl5pPr>
              <a:defRPr sz="3000" b="1">
                <a:latin typeface="Arial"/>
                <a:cs typeface="Arial"/>
              </a:defRPr>
            </a:lvl5pPr>
          </a:lstStyle>
          <a:p>
            <a:r>
              <a:rPr lang="en-GB"/>
              <a:t>Title slide featuring a non-dynamic photo</a:t>
            </a:r>
          </a:p>
        </p:txBody>
      </p:sp>
      <p:sp>
        <p:nvSpPr>
          <p:cNvPr id="15" name="Textplatzhalter 14"/>
          <p:cNvSpPr>
            <a:spLocks noGrp="1"/>
          </p:cNvSpPr>
          <p:nvPr>
            <p:ph type="body" sz="quarter" idx="11" hasCustomPrompt="1"/>
          </p:nvPr>
        </p:nvSpPr>
        <p:spPr>
          <a:xfrm>
            <a:off x="900000" y="2563200"/>
            <a:ext cx="5486400" cy="304800"/>
          </a:xfrm>
        </p:spPr>
        <p:txBody>
          <a:bodyPr/>
          <a:lstStyle>
            <a:lvl1pPr>
              <a:defRPr baseline="0">
                <a:solidFill>
                  <a:srgbClr val="FFFFFF"/>
                </a:solidFill>
              </a:defRPr>
            </a:lvl1pPr>
          </a:lstStyle>
          <a:p>
            <a:r>
              <a:rPr lang="en-GB"/>
              <a:t>This is what the potential subhead looks like</a:t>
            </a:r>
          </a:p>
        </p:txBody>
      </p:sp>
      <p:sp>
        <p:nvSpPr>
          <p:cNvPr id="17" name="Textplatzhalter 16"/>
          <p:cNvSpPr>
            <a:spLocks noGrp="1"/>
          </p:cNvSpPr>
          <p:nvPr>
            <p:ph type="body" sz="quarter" idx="12" hasCustomPrompt="1"/>
          </p:nvPr>
        </p:nvSpPr>
        <p:spPr>
          <a:xfrm>
            <a:off x="900000" y="29088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41111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ontent with normal text + summary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US" spc="10">
                <a:solidFill>
                  <a:srgbClr val="394D55"/>
                </a:solidFill>
              </a:rPr>
              <a:t>CRM Detailed Info Session 2024</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2978681"/>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p:txBody>
      </p:sp>
      <p:sp>
        <p:nvSpPr>
          <p:cNvPr id="28" name="Text Placeholder 2">
            <a:extLst>
              <a:ext uri="{FF2B5EF4-FFF2-40B4-BE49-F238E27FC236}">
                <a16:creationId xmlns:a16="http://schemas.microsoft.com/office/drawing/2014/main" id="{7D707F97-3B0C-4572-9E8F-34058B5A1D89}"/>
              </a:ext>
            </a:extLst>
          </p:cNvPr>
          <p:cNvSpPr>
            <a:spLocks noGrp="1"/>
          </p:cNvSpPr>
          <p:nvPr>
            <p:ph type="body" sz="quarter" idx="12" hasCustomPrompt="1"/>
          </p:nvPr>
        </p:nvSpPr>
        <p:spPr>
          <a:xfrm>
            <a:off x="914399" y="5300663"/>
            <a:ext cx="9792000" cy="611955"/>
          </a:xfrm>
          <a:prstGeom prst="rect">
            <a:avLst/>
          </a:prstGeom>
          <a:ln>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GB"/>
              <a:t>Summary</a:t>
            </a:r>
            <a:r>
              <a:rPr lang="en-US"/>
              <a:t> - 16 should be the smallest font size. The conclusion should only have two lines.</a:t>
            </a:r>
            <a:endParaRPr lang="fr-BE"/>
          </a:p>
        </p:txBody>
      </p:sp>
    </p:spTree>
    <p:extLst>
      <p:ext uri="{BB962C8B-B14F-4D97-AF65-F5344CB8AC3E}">
        <p14:creationId xmlns:p14="http://schemas.microsoft.com/office/powerpoint/2010/main" val="3913524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Non-dynamic title">
    <p:bg>
      <p:bgPr>
        <a:solidFill>
          <a:schemeClr val="bg1"/>
        </a:solidFill>
        <a:effectLst/>
      </p:bgPr>
    </p:bg>
    <p:spTree>
      <p:nvGrpSpPr>
        <p:cNvPr id="1" name=""/>
        <p:cNvGrpSpPr/>
        <p:nvPr/>
      </p:nvGrpSpPr>
      <p:grpSpPr>
        <a:xfrm>
          <a:off x="0" y="0"/>
          <a:ext cx="0" cy="0"/>
          <a:chOff x="0" y="0"/>
          <a:chExt cx="0" cy="0"/>
        </a:xfrm>
      </p:grpSpPr>
      <p:sp>
        <p:nvSpPr>
          <p:cNvPr id="6" name="Rechteck 5"/>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bk object 16">
            <a:extLst>
              <a:ext uri="{FF2B5EF4-FFF2-40B4-BE49-F238E27FC236}">
                <a16:creationId xmlns:a16="http://schemas.microsoft.com/office/drawing/2014/main" id="{26A13EF0-20C7-4E40-A15B-6FB595D85D27}"/>
              </a:ext>
            </a:extLst>
          </p:cNvPr>
          <p:cNvSpPr/>
          <p:nvPr userDrawn="1"/>
        </p:nvSpPr>
        <p:spPr>
          <a:xfrm>
            <a:off x="0" y="0"/>
            <a:ext cx="12192000" cy="6934199"/>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2E237F88-DAD5-4FA2-B843-0681EB4DA3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268200" cy="6934199"/>
          </a:xfrm>
          <a:prstGeom prst="rect">
            <a:avLst/>
          </a:prstGeom>
        </p:spPr>
      </p:pic>
      <p:pic>
        <p:nvPicPr>
          <p:cNvPr id="11" name="Bild 10" descr="eliagroup_LO_weis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13" name="Textplatzhalter 12"/>
          <p:cNvSpPr>
            <a:spLocks noGrp="1"/>
          </p:cNvSpPr>
          <p:nvPr>
            <p:ph type="body" sz="quarter" idx="10" hasCustomPrompt="1"/>
          </p:nvPr>
        </p:nvSpPr>
        <p:spPr>
          <a:xfrm>
            <a:off x="900000" y="1414800"/>
            <a:ext cx="5791200" cy="990600"/>
          </a:xfrm>
          <a:prstGeom prst="rect">
            <a:avLst/>
          </a:prstGeom>
        </p:spPr>
        <p:txBody>
          <a:bodyPr wrap="square" anchor="b" anchorCtr="0"/>
          <a:lstStyle>
            <a:lvl1pPr>
              <a:lnSpc>
                <a:spcPts val="3300"/>
              </a:lnSpc>
              <a:defRPr sz="3000" b="1" baseline="0">
                <a:solidFill>
                  <a:schemeClr val="bg1"/>
                </a:solidFill>
                <a:latin typeface="Arial"/>
                <a:cs typeface="Arial"/>
              </a:defRPr>
            </a:lvl1pPr>
            <a:lvl2pPr>
              <a:defRPr sz="3000" b="1">
                <a:latin typeface="Arial"/>
                <a:cs typeface="Arial"/>
              </a:defRPr>
            </a:lvl2pPr>
            <a:lvl3pPr>
              <a:defRPr sz="3000" b="1">
                <a:latin typeface="Arial"/>
                <a:cs typeface="Arial"/>
              </a:defRPr>
            </a:lvl3pPr>
            <a:lvl4pPr>
              <a:defRPr sz="3000" b="1">
                <a:latin typeface="Arial"/>
                <a:cs typeface="Arial"/>
              </a:defRPr>
            </a:lvl4pPr>
            <a:lvl5pPr>
              <a:defRPr sz="3000" b="1">
                <a:latin typeface="Arial"/>
                <a:cs typeface="Arial"/>
              </a:defRPr>
            </a:lvl5pPr>
          </a:lstStyle>
          <a:p>
            <a:r>
              <a:rPr lang="en-GB"/>
              <a:t>Title slide featuring a non-dynamic photo</a:t>
            </a:r>
          </a:p>
        </p:txBody>
      </p:sp>
      <p:sp>
        <p:nvSpPr>
          <p:cNvPr id="15" name="Textplatzhalter 14"/>
          <p:cNvSpPr>
            <a:spLocks noGrp="1"/>
          </p:cNvSpPr>
          <p:nvPr>
            <p:ph type="body" sz="quarter" idx="11" hasCustomPrompt="1"/>
          </p:nvPr>
        </p:nvSpPr>
        <p:spPr>
          <a:xfrm>
            <a:off x="900000" y="2563200"/>
            <a:ext cx="5486400" cy="304800"/>
          </a:xfrm>
        </p:spPr>
        <p:txBody>
          <a:bodyPr/>
          <a:lstStyle>
            <a:lvl1pPr>
              <a:defRPr baseline="0">
                <a:solidFill>
                  <a:srgbClr val="FFFFFF"/>
                </a:solidFill>
              </a:defRPr>
            </a:lvl1pPr>
          </a:lstStyle>
          <a:p>
            <a:r>
              <a:rPr lang="en-GB"/>
              <a:t>This is what the potential subhead looks like</a:t>
            </a:r>
          </a:p>
        </p:txBody>
      </p:sp>
      <p:sp>
        <p:nvSpPr>
          <p:cNvPr id="17" name="Textplatzhalter 16"/>
          <p:cNvSpPr>
            <a:spLocks noGrp="1"/>
          </p:cNvSpPr>
          <p:nvPr>
            <p:ph type="body" sz="quarter" idx="12" hasCustomPrompt="1"/>
          </p:nvPr>
        </p:nvSpPr>
        <p:spPr>
          <a:xfrm>
            <a:off x="900000" y="29088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2233566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Dynamic titl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610EA6-9786-4531-B803-A870C4FB37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307865" cy="6949762"/>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pic>
        <p:nvPicPr>
          <p:cNvPr id="12" name="Bild 11"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pPr lvl="0"/>
            <a:r>
              <a:rPr lang="en-US"/>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37757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Dynamic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F5B35-8F1F-4025-A89F-F9A9679060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307864" cy="6899196"/>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pic>
        <p:nvPicPr>
          <p:cNvPr id="12" name="Bild 11"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r>
              <a:rPr lang="en-GB"/>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2231354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Dynamic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604ABD-B45C-43CF-A445-46FD8EAAE2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384"/>
            <a:ext cx="12307864" cy="6948974"/>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pic>
        <p:nvPicPr>
          <p:cNvPr id="12" name="Bild 11"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r>
              <a:rPr lang="en-GB"/>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2526220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7_Dynamic titl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EB600A-948F-4E24-ADD1-C16DEE1BE3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307864" cy="7000097"/>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pic>
        <p:nvPicPr>
          <p:cNvPr id="12" name="Bild 11"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pPr lvl="0"/>
            <a:r>
              <a:rPr lang="en-US"/>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1384544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8_Dynamic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C49A2E-EDA9-4558-8288-44D388C1A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288688" cy="7000096"/>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pic>
        <p:nvPicPr>
          <p:cNvPr id="12" name="Bild 11"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pPr lvl="0"/>
            <a:r>
              <a:rPr lang="en-US"/>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13248045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Dynamic titl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E8E5FB-B823-4DAE-832F-FEFDED0C94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88688" cy="7000096"/>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pic>
        <p:nvPicPr>
          <p:cNvPr id="12" name="Bild 11"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pPr lvl="0"/>
            <a:r>
              <a:rPr lang="en-US"/>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2218708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0_Dynamic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DA68F4-536D-4E58-A279-8D5F0B596D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268200" cy="7029400"/>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pic>
        <p:nvPicPr>
          <p:cNvPr id="12" name="Bild 11"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pPr lvl="0"/>
            <a:r>
              <a:rPr lang="en-US"/>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1020962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1_Dynamic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DA68F4-536D-4E58-A279-8D5F0B596D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268200" cy="7029400"/>
          </a:xfrm>
          <a:prstGeom prst="rect">
            <a:avLst/>
          </a:prstGeom>
        </p:spPr>
      </p:pic>
      <p:pic>
        <p:nvPicPr>
          <p:cNvPr id="4" name="Picture 3">
            <a:extLst>
              <a:ext uri="{FF2B5EF4-FFF2-40B4-BE49-F238E27FC236}">
                <a16:creationId xmlns:a16="http://schemas.microsoft.com/office/drawing/2014/main" id="{A3EE42E7-8315-43AD-955B-7CD6B495DF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2268201" cy="7029400"/>
          </a:xfrm>
          <a:prstGeom prst="rect">
            <a:avLst/>
          </a:prstGeom>
        </p:spPr>
      </p:pic>
      <p:grpSp>
        <p:nvGrpSpPr>
          <p:cNvPr id="6" name="Gruppierung 5"/>
          <p:cNvGrpSpPr/>
          <p:nvPr userDrawn="1"/>
        </p:nvGrpSpPr>
        <p:grpSpPr>
          <a:xfrm>
            <a:off x="-542056" y="3352800"/>
            <a:ext cx="7571034" cy="2647158"/>
            <a:chOff x="-542056" y="3352800"/>
            <a:chExt cx="7571034" cy="2647158"/>
          </a:xfrm>
        </p:grpSpPr>
        <p:sp>
          <p:nvSpPr>
            <p:cNvPr id="7" name="Parallelogramm 6"/>
            <p:cNvSpPr/>
            <p:nvPr/>
          </p:nvSpPr>
          <p:spPr>
            <a:xfrm>
              <a:off x="-371078" y="3637758"/>
              <a:ext cx="7400056" cy="2362200"/>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8" name="Parallelogramm 7"/>
            <p:cNvSpPr/>
            <p:nvPr/>
          </p:nvSpPr>
          <p:spPr>
            <a:xfrm>
              <a:off x="-542056" y="3352800"/>
              <a:ext cx="7400056" cy="2362200"/>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pic>
        <p:nvPicPr>
          <p:cNvPr id="12" name="Bild 11" descr="eliagroup_LO_weis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3" name="Textplatzhalter 2"/>
          <p:cNvSpPr>
            <a:spLocks noGrp="1"/>
          </p:cNvSpPr>
          <p:nvPr>
            <p:ph type="body" sz="quarter" idx="10" hasCustomPrompt="1"/>
          </p:nvPr>
        </p:nvSpPr>
        <p:spPr>
          <a:xfrm>
            <a:off x="907200" y="3769200"/>
            <a:ext cx="5134576" cy="914400"/>
          </a:xfrm>
        </p:spPr>
        <p:txBody>
          <a:bodyPr wrap="square"/>
          <a:lstStyle>
            <a:lvl1pPr>
              <a:lnSpc>
                <a:spcPts val="3300"/>
              </a:lnSpc>
              <a:defRPr sz="3000" b="1"/>
            </a:lvl1pPr>
          </a:lstStyle>
          <a:p>
            <a:pPr lvl="0"/>
            <a:r>
              <a:rPr lang="en-US"/>
              <a:t>Title slide featuring a dynamic photo</a:t>
            </a:r>
          </a:p>
        </p:txBody>
      </p:sp>
      <p:sp>
        <p:nvSpPr>
          <p:cNvPr id="13" name="Textplatzhalter 12"/>
          <p:cNvSpPr>
            <a:spLocks noGrp="1"/>
          </p:cNvSpPr>
          <p:nvPr>
            <p:ph type="body" sz="quarter" idx="11" hasCustomPrompt="1"/>
          </p:nvPr>
        </p:nvSpPr>
        <p:spPr>
          <a:xfrm>
            <a:off x="896400" y="4744800"/>
            <a:ext cx="5123400" cy="304800"/>
          </a:xfrm>
        </p:spPr>
        <p:txBody>
          <a:bodyPr/>
          <a:lstStyle>
            <a:lvl1pPr>
              <a:defRPr/>
            </a:lvl1pPr>
          </a:lstStyle>
          <a:p>
            <a:r>
              <a:rPr lang="en-GB"/>
              <a:t>This is what the potential subhead looks like</a:t>
            </a:r>
          </a:p>
        </p:txBody>
      </p:sp>
      <p:sp>
        <p:nvSpPr>
          <p:cNvPr id="14" name="Textplatzhalter 16"/>
          <p:cNvSpPr>
            <a:spLocks noGrp="1"/>
          </p:cNvSpPr>
          <p:nvPr>
            <p:ph type="body" sz="quarter" idx="12" hasCustomPrompt="1"/>
          </p:nvPr>
        </p:nvSpPr>
        <p:spPr>
          <a:xfrm>
            <a:off x="907200" y="5281200"/>
            <a:ext cx="1828800" cy="215400"/>
          </a:xfrm>
        </p:spPr>
        <p:txBody>
          <a:bodyPr/>
          <a:lstStyle>
            <a:lvl1pPr>
              <a:defRPr sz="1100" baseline="0">
                <a:solidFill>
                  <a:srgbClr val="FFFFFF"/>
                </a:solidFill>
              </a:defRPr>
            </a:lvl1pPr>
          </a:lstStyle>
          <a:p>
            <a:r>
              <a:rPr lang="en-GB"/>
              <a:t>Date | First name Surname</a:t>
            </a:r>
          </a:p>
        </p:txBody>
      </p:sp>
    </p:spTree>
    <p:extLst>
      <p:ext uri="{BB962C8B-B14F-4D97-AF65-F5344CB8AC3E}">
        <p14:creationId xmlns:p14="http://schemas.microsoft.com/office/powerpoint/2010/main" val="849135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range separator with graphics">
    <p:spTree>
      <p:nvGrpSpPr>
        <p:cNvPr id="1" name=""/>
        <p:cNvGrpSpPr/>
        <p:nvPr/>
      </p:nvGrpSpPr>
      <p:grpSpPr>
        <a:xfrm>
          <a:off x="0" y="0"/>
          <a:ext cx="0" cy="0"/>
          <a:chOff x="0" y="0"/>
          <a:chExt cx="0" cy="0"/>
        </a:xfrm>
      </p:grpSpPr>
      <p:sp>
        <p:nvSpPr>
          <p:cNvPr id="53" name="object 2"/>
          <p:cNvSpPr/>
          <p:nvPr userDrawn="1"/>
        </p:nvSpPr>
        <p:spPr>
          <a:xfrm>
            <a:off x="0" y="0"/>
            <a:ext cx="12186285"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chemeClr val="bg2"/>
          </a:solidFill>
        </p:spPr>
        <p:txBody>
          <a:bodyPr wrap="square" lIns="0" tIns="0" rIns="0" bIns="0" rtlCol="0"/>
          <a:lstStyle/>
          <a:p>
            <a:endParaRPr/>
          </a:p>
        </p:txBody>
      </p:sp>
      <p:pic>
        <p:nvPicPr>
          <p:cNvPr id="12" name="Bild 11" descr="eliagroup_LO_weis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grpSp>
        <p:nvGrpSpPr>
          <p:cNvPr id="17" name="Gruppierung 16"/>
          <p:cNvGrpSpPr/>
          <p:nvPr userDrawn="1"/>
        </p:nvGrpSpPr>
        <p:grpSpPr>
          <a:xfrm>
            <a:off x="0" y="4512945"/>
            <a:ext cx="10066529" cy="1490621"/>
            <a:chOff x="0" y="4512945"/>
            <a:chExt cx="10066529" cy="1490621"/>
          </a:xfrm>
        </p:grpSpPr>
        <p:sp>
          <p:nvSpPr>
            <p:cNvPr id="18" name="object 4"/>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a:p>
          </p:txBody>
        </p:sp>
        <p:sp>
          <p:nvSpPr>
            <p:cNvPr id="19" name="object 5"/>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a:p>
          </p:txBody>
        </p:sp>
        <p:sp>
          <p:nvSpPr>
            <p:cNvPr id="20" name="object 6"/>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a:p>
          </p:txBody>
        </p:sp>
        <p:sp>
          <p:nvSpPr>
            <p:cNvPr id="21" name="object 7"/>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a:p>
          </p:txBody>
        </p:sp>
        <p:sp>
          <p:nvSpPr>
            <p:cNvPr id="22" name="object 8"/>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a:p>
          </p:txBody>
        </p:sp>
        <p:sp>
          <p:nvSpPr>
            <p:cNvPr id="23" name="object 9"/>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a:p>
          </p:txBody>
        </p:sp>
        <p:sp>
          <p:nvSpPr>
            <p:cNvPr id="24" name="object 10"/>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a:p>
          </p:txBody>
        </p:sp>
        <p:sp>
          <p:nvSpPr>
            <p:cNvPr id="25" name="object 11"/>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a:p>
          </p:txBody>
        </p:sp>
        <p:sp>
          <p:nvSpPr>
            <p:cNvPr id="26" name="object 12"/>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7" name="object 13"/>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8" name="object 14"/>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9" name="object 15"/>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30" name="object 16"/>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a:p>
          </p:txBody>
        </p:sp>
        <p:sp>
          <p:nvSpPr>
            <p:cNvPr id="31" name="object 17"/>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32" name="object 18"/>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33" name="object 19"/>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a:p>
          </p:txBody>
        </p:sp>
        <p:sp>
          <p:nvSpPr>
            <p:cNvPr id="34" name="object 20"/>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a:p>
          </p:txBody>
        </p:sp>
        <p:sp>
          <p:nvSpPr>
            <p:cNvPr id="35" name="object 21"/>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a:p>
          </p:txBody>
        </p:sp>
        <p:sp>
          <p:nvSpPr>
            <p:cNvPr id="36" name="object 22"/>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a:p>
          </p:txBody>
        </p:sp>
        <p:sp>
          <p:nvSpPr>
            <p:cNvPr id="37" name="object 23"/>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a:p>
          </p:txBody>
        </p:sp>
        <p:sp>
          <p:nvSpPr>
            <p:cNvPr id="38" name="object 24"/>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a:p>
          </p:txBody>
        </p:sp>
        <p:sp>
          <p:nvSpPr>
            <p:cNvPr id="39" name="object 25"/>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a:p>
          </p:txBody>
        </p:sp>
        <p:sp>
          <p:nvSpPr>
            <p:cNvPr id="40" name="object 26"/>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a:p>
          </p:txBody>
        </p:sp>
        <p:sp>
          <p:nvSpPr>
            <p:cNvPr id="41" name="object 27"/>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a:p>
          </p:txBody>
        </p:sp>
        <p:sp>
          <p:nvSpPr>
            <p:cNvPr id="42" name="object 28"/>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a:p>
          </p:txBody>
        </p:sp>
        <p:sp>
          <p:nvSpPr>
            <p:cNvPr id="43" name="object 29"/>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a:p>
          </p:txBody>
        </p:sp>
        <p:sp>
          <p:nvSpPr>
            <p:cNvPr id="44" name="object 30"/>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a:p>
          </p:txBody>
        </p:sp>
        <p:sp>
          <p:nvSpPr>
            <p:cNvPr id="45" name="object 31"/>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a:p>
          </p:txBody>
        </p:sp>
        <p:sp>
          <p:nvSpPr>
            <p:cNvPr id="46" name="object 32"/>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a:p>
          </p:txBody>
        </p:sp>
        <p:sp>
          <p:nvSpPr>
            <p:cNvPr id="47" name="object 33"/>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a:p>
          </p:txBody>
        </p:sp>
        <p:sp>
          <p:nvSpPr>
            <p:cNvPr id="48" name="object 34"/>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a:p>
          </p:txBody>
        </p:sp>
        <p:sp>
          <p:nvSpPr>
            <p:cNvPr id="49" name="object 35"/>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a:p>
          </p:txBody>
        </p:sp>
        <p:sp>
          <p:nvSpPr>
            <p:cNvPr id="50" name="object 36"/>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a:p>
          </p:txBody>
        </p:sp>
        <p:sp>
          <p:nvSpPr>
            <p:cNvPr id="51" name="object 37"/>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a:p>
          </p:txBody>
        </p:sp>
        <p:sp>
          <p:nvSpPr>
            <p:cNvPr id="52" name="object 38"/>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a:p>
          </p:txBody>
        </p:sp>
      </p:grpSp>
      <p:sp>
        <p:nvSpPr>
          <p:cNvPr id="5" name="Textplatzhalter 4"/>
          <p:cNvSpPr>
            <a:spLocks noGrp="1"/>
          </p:cNvSpPr>
          <p:nvPr>
            <p:ph type="body" sz="quarter" idx="10" hasCustomPrompt="1"/>
          </p:nvPr>
        </p:nvSpPr>
        <p:spPr>
          <a:xfrm>
            <a:off x="3002400" y="2520000"/>
            <a:ext cx="7010400" cy="609600"/>
          </a:xfrm>
          <a:prstGeom prst="rect">
            <a:avLst/>
          </a:prstGeom>
        </p:spPr>
        <p:txBody>
          <a:bodyPr vert="horz" bIns="0" anchor="b"/>
          <a:lstStyle>
            <a:lvl1pPr>
              <a:defRPr sz="3000" b="1"/>
            </a:lvl1pPr>
          </a:lstStyle>
          <a:p>
            <a:r>
              <a:rPr lang="en-GB"/>
              <a:t>Separator indicating a change of topic</a:t>
            </a:r>
          </a:p>
        </p:txBody>
      </p:sp>
      <p:grpSp>
        <p:nvGrpSpPr>
          <p:cNvPr id="13" name="Gruppierung 12"/>
          <p:cNvGrpSpPr/>
          <p:nvPr userDrawn="1"/>
        </p:nvGrpSpPr>
        <p:grpSpPr>
          <a:xfrm>
            <a:off x="0" y="891135"/>
            <a:ext cx="2172335" cy="5966967"/>
            <a:chOff x="0" y="891135"/>
            <a:chExt cx="2172335" cy="5966967"/>
          </a:xfrm>
        </p:grpSpPr>
        <p:sp>
          <p:nvSpPr>
            <p:cNvPr id="14" name="object 2"/>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a:p>
          </p:txBody>
        </p:sp>
        <p:sp>
          <p:nvSpPr>
            <p:cNvPr id="16" name="object 3"/>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a:p>
          </p:txBody>
        </p:sp>
      </p:grpSp>
      <p:sp>
        <p:nvSpPr>
          <p:cNvPr id="3" name="Textplatzhalter 2"/>
          <p:cNvSpPr>
            <a:spLocks noGrp="1"/>
          </p:cNvSpPr>
          <p:nvPr>
            <p:ph type="body" sz="quarter" idx="12" hasCustomPrompt="1"/>
          </p:nvPr>
        </p:nvSpPr>
        <p:spPr>
          <a:xfrm>
            <a:off x="3009600" y="3189600"/>
            <a:ext cx="7008813" cy="450850"/>
          </a:xfrm>
        </p:spPr>
        <p:txBody>
          <a:bodyPr/>
          <a:lstStyle>
            <a:lvl1pPr>
              <a:defRPr baseline="0"/>
            </a:lvl1pPr>
          </a:lstStyle>
          <a:p>
            <a:pPr lvl="0"/>
            <a:r>
              <a:rPr lang="en-GB"/>
              <a:t>This is what the potential subhead looks like</a:t>
            </a:r>
            <a:endParaRPr lang="de-DE"/>
          </a:p>
        </p:txBody>
      </p:sp>
    </p:spTree>
    <p:extLst>
      <p:ext uri="{BB962C8B-B14F-4D97-AF65-F5344CB8AC3E}">
        <p14:creationId xmlns:p14="http://schemas.microsoft.com/office/powerpoint/2010/main" val="307475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hoek 4"/>
          <p:cNvSpPr/>
          <p:nvPr userDrawn="1"/>
        </p:nvSpPr>
        <p:spPr>
          <a:xfrm>
            <a:off x="0" y="0"/>
            <a:ext cx="12192000" cy="6858000"/>
          </a:xfrm>
          <a:prstGeom prst="rect">
            <a:avLst/>
          </a:prstGeom>
          <a:gradFill>
            <a:gsLst>
              <a:gs pos="0">
                <a:schemeClr val="accent3">
                  <a:alpha val="90000"/>
                </a:schemeClr>
              </a:gs>
              <a:gs pos="100000">
                <a:schemeClr val="accent1">
                  <a:alpha val="90000"/>
                </a:schemeClr>
              </a:gs>
            </a:gsLst>
            <a:path path="circle">
              <a:fillToRect l="50000" t="50000" r="50000" b="50000"/>
            </a:path>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2189" tIns="52189" rIns="52189" bIns="52189" numCol="1" spcCol="38100" rtlCol="0" anchor="ctr">
            <a:no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430600" y="1143000"/>
            <a:ext cx="6691050" cy="2803700"/>
          </a:xfrm>
        </p:spPr>
        <p:txBody>
          <a:bodyPr anchor="b"/>
          <a:lstStyle>
            <a:lvl1pPr>
              <a:lnSpc>
                <a:spcPct val="120000"/>
              </a:lnSpc>
              <a:defRPr b="0" u="none">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430600" y="4491900"/>
            <a:ext cx="6691050" cy="946854"/>
          </a:xfrm>
        </p:spPr>
        <p:txBody>
          <a:bodyPr rIns="0" anchor="t"/>
          <a:lstStyle>
            <a:lvl1pPr marL="0" indent="0">
              <a:buNone/>
              <a:defRPr sz="1500">
                <a:solidFill>
                  <a:schemeClr val="tx1"/>
                </a:solidFill>
              </a:defRPr>
            </a:lvl1pPr>
          </a:lstStyle>
          <a:p>
            <a:pPr lvl="0"/>
            <a:r>
              <a:rPr lang="nl-NL" err="1"/>
              <a:t>chapter</a:t>
            </a:r>
            <a:r>
              <a:rPr lang="nl-NL"/>
              <a:t> </a:t>
            </a:r>
            <a:r>
              <a:rPr lang="nl-NL" err="1"/>
              <a:t>subtitle</a:t>
            </a:r>
            <a:endParaRPr lang="en-GB"/>
          </a:p>
        </p:txBody>
      </p:sp>
    </p:spTree>
    <p:extLst>
      <p:ext uri="{BB962C8B-B14F-4D97-AF65-F5344CB8AC3E}">
        <p14:creationId xmlns:p14="http://schemas.microsoft.com/office/powerpoint/2010/main" val="318783569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urquoise separator with graphics">
    <p:spTree>
      <p:nvGrpSpPr>
        <p:cNvPr id="1" name=""/>
        <p:cNvGrpSpPr/>
        <p:nvPr/>
      </p:nvGrpSpPr>
      <p:grpSpPr>
        <a:xfrm>
          <a:off x="0" y="0"/>
          <a:ext cx="0" cy="0"/>
          <a:chOff x="0" y="0"/>
          <a:chExt cx="0" cy="0"/>
        </a:xfrm>
      </p:grpSpPr>
      <p:sp>
        <p:nvSpPr>
          <p:cNvPr id="47" name="bk object 16"/>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00778A"/>
          </a:solidFill>
        </p:spPr>
        <p:txBody>
          <a:bodyPr wrap="square" lIns="0" tIns="0" rIns="0" bIns="0" rtlCol="0"/>
          <a:lstStyle/>
          <a:p>
            <a:endParaRPr/>
          </a:p>
        </p:txBody>
      </p:sp>
      <p:pic>
        <p:nvPicPr>
          <p:cNvPr id="5" name="Bild 11" descr="eliagroup_LO_weis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grpSp>
        <p:nvGrpSpPr>
          <p:cNvPr id="10" name="Gruppierung 16"/>
          <p:cNvGrpSpPr/>
          <p:nvPr userDrawn="1"/>
        </p:nvGrpSpPr>
        <p:grpSpPr>
          <a:xfrm>
            <a:off x="0" y="4512945"/>
            <a:ext cx="10066529" cy="1490621"/>
            <a:chOff x="0" y="4512945"/>
            <a:chExt cx="10066529" cy="1490621"/>
          </a:xfrm>
        </p:grpSpPr>
        <p:sp>
          <p:nvSpPr>
            <p:cNvPr id="11" name="object 4"/>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a:p>
          </p:txBody>
        </p:sp>
        <p:sp>
          <p:nvSpPr>
            <p:cNvPr id="12" name="object 5"/>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a:p>
          </p:txBody>
        </p:sp>
        <p:sp>
          <p:nvSpPr>
            <p:cNvPr id="13" name="object 6"/>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a:p>
          </p:txBody>
        </p:sp>
        <p:sp>
          <p:nvSpPr>
            <p:cNvPr id="14" name="object 7"/>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a:p>
          </p:txBody>
        </p:sp>
        <p:sp>
          <p:nvSpPr>
            <p:cNvPr id="15" name="object 8"/>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a:p>
          </p:txBody>
        </p:sp>
        <p:sp>
          <p:nvSpPr>
            <p:cNvPr id="16" name="object 9"/>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a:p>
          </p:txBody>
        </p:sp>
        <p:sp>
          <p:nvSpPr>
            <p:cNvPr id="17" name="object 10"/>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a:p>
          </p:txBody>
        </p:sp>
        <p:sp>
          <p:nvSpPr>
            <p:cNvPr id="18" name="object 11"/>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a:p>
          </p:txBody>
        </p:sp>
        <p:sp>
          <p:nvSpPr>
            <p:cNvPr id="19" name="object 12"/>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0" name="object 13"/>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1" name="object 14"/>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2" name="object 15"/>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3" name="object 16"/>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a:p>
          </p:txBody>
        </p:sp>
        <p:sp>
          <p:nvSpPr>
            <p:cNvPr id="24" name="object 17"/>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25" name="object 18"/>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26" name="object 19"/>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a:p>
          </p:txBody>
        </p:sp>
        <p:sp>
          <p:nvSpPr>
            <p:cNvPr id="27" name="object 20"/>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a:p>
          </p:txBody>
        </p:sp>
        <p:sp>
          <p:nvSpPr>
            <p:cNvPr id="28" name="object 21"/>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a:p>
          </p:txBody>
        </p:sp>
        <p:sp>
          <p:nvSpPr>
            <p:cNvPr id="29" name="object 22"/>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a:p>
          </p:txBody>
        </p:sp>
        <p:sp>
          <p:nvSpPr>
            <p:cNvPr id="30" name="object 23"/>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a:p>
          </p:txBody>
        </p:sp>
        <p:sp>
          <p:nvSpPr>
            <p:cNvPr id="31" name="object 24"/>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a:p>
          </p:txBody>
        </p:sp>
        <p:sp>
          <p:nvSpPr>
            <p:cNvPr id="32" name="object 25"/>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a:p>
          </p:txBody>
        </p:sp>
        <p:sp>
          <p:nvSpPr>
            <p:cNvPr id="33" name="object 26"/>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a:p>
          </p:txBody>
        </p:sp>
        <p:sp>
          <p:nvSpPr>
            <p:cNvPr id="34" name="object 27"/>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a:p>
          </p:txBody>
        </p:sp>
        <p:sp>
          <p:nvSpPr>
            <p:cNvPr id="35" name="object 28"/>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a:p>
          </p:txBody>
        </p:sp>
        <p:sp>
          <p:nvSpPr>
            <p:cNvPr id="36" name="object 29"/>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a:p>
          </p:txBody>
        </p:sp>
        <p:sp>
          <p:nvSpPr>
            <p:cNvPr id="37" name="object 30"/>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a:p>
          </p:txBody>
        </p:sp>
        <p:sp>
          <p:nvSpPr>
            <p:cNvPr id="38" name="object 31"/>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a:p>
          </p:txBody>
        </p:sp>
        <p:sp>
          <p:nvSpPr>
            <p:cNvPr id="39" name="object 32"/>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a:p>
          </p:txBody>
        </p:sp>
        <p:sp>
          <p:nvSpPr>
            <p:cNvPr id="40" name="object 33"/>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a:p>
          </p:txBody>
        </p:sp>
        <p:sp>
          <p:nvSpPr>
            <p:cNvPr id="41" name="object 34"/>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a:p>
          </p:txBody>
        </p:sp>
        <p:sp>
          <p:nvSpPr>
            <p:cNvPr id="42" name="object 35"/>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a:p>
          </p:txBody>
        </p:sp>
        <p:sp>
          <p:nvSpPr>
            <p:cNvPr id="43" name="object 36"/>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a:p>
          </p:txBody>
        </p:sp>
        <p:sp>
          <p:nvSpPr>
            <p:cNvPr id="44" name="object 37"/>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a:p>
          </p:txBody>
        </p:sp>
        <p:sp>
          <p:nvSpPr>
            <p:cNvPr id="45" name="object 38"/>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a:p>
          </p:txBody>
        </p:sp>
      </p:grpSp>
      <p:sp>
        <p:nvSpPr>
          <p:cNvPr id="6" name="Textplatzhalter 4"/>
          <p:cNvSpPr>
            <a:spLocks noGrp="1"/>
          </p:cNvSpPr>
          <p:nvPr>
            <p:ph type="body" sz="quarter" idx="10" hasCustomPrompt="1"/>
          </p:nvPr>
        </p:nvSpPr>
        <p:spPr>
          <a:xfrm>
            <a:off x="3002400" y="2520000"/>
            <a:ext cx="7010400" cy="609600"/>
          </a:xfrm>
          <a:prstGeom prst="rect">
            <a:avLst/>
          </a:prstGeom>
        </p:spPr>
        <p:txBody>
          <a:bodyPr vert="horz" bIns="0" anchor="b"/>
          <a:lstStyle>
            <a:lvl1pPr>
              <a:defRPr sz="3000" b="1"/>
            </a:lvl1pPr>
          </a:lstStyle>
          <a:p>
            <a:r>
              <a:rPr lang="en-GB"/>
              <a:t>Separator indicating a change of topic</a:t>
            </a:r>
          </a:p>
        </p:txBody>
      </p:sp>
      <p:grpSp>
        <p:nvGrpSpPr>
          <p:cNvPr id="7" name="Gruppierung 12"/>
          <p:cNvGrpSpPr/>
          <p:nvPr userDrawn="1"/>
        </p:nvGrpSpPr>
        <p:grpSpPr>
          <a:xfrm>
            <a:off x="0" y="891135"/>
            <a:ext cx="2172335" cy="5966967"/>
            <a:chOff x="0" y="891135"/>
            <a:chExt cx="2172335" cy="5966967"/>
          </a:xfrm>
        </p:grpSpPr>
        <p:sp>
          <p:nvSpPr>
            <p:cNvPr id="8" name="object 2"/>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a:p>
          </p:txBody>
        </p:sp>
        <p:sp>
          <p:nvSpPr>
            <p:cNvPr id="9" name="object 3"/>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a:p>
          </p:txBody>
        </p:sp>
      </p:grpSp>
      <p:sp>
        <p:nvSpPr>
          <p:cNvPr id="46" name="Textplatzhalter 2"/>
          <p:cNvSpPr>
            <a:spLocks noGrp="1"/>
          </p:cNvSpPr>
          <p:nvPr>
            <p:ph type="body" sz="quarter" idx="12" hasCustomPrompt="1"/>
          </p:nvPr>
        </p:nvSpPr>
        <p:spPr>
          <a:xfrm>
            <a:off x="3009600" y="3189600"/>
            <a:ext cx="7008813" cy="450850"/>
          </a:xfrm>
        </p:spPr>
        <p:txBody>
          <a:bodyPr/>
          <a:lstStyle>
            <a:lvl1pPr>
              <a:defRPr baseline="0"/>
            </a:lvl1pPr>
          </a:lstStyle>
          <a:p>
            <a:pPr lvl="0"/>
            <a:r>
              <a:rPr lang="en-GB"/>
              <a:t>This is what the potential subhead looks like</a:t>
            </a:r>
            <a:endParaRPr lang="de-DE"/>
          </a:p>
        </p:txBody>
      </p:sp>
    </p:spTree>
    <p:extLst>
      <p:ext uri="{BB962C8B-B14F-4D97-AF65-F5344CB8AC3E}">
        <p14:creationId xmlns:p14="http://schemas.microsoft.com/office/powerpoint/2010/main" val="3149963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eparator with photo and non-dynamic title">
    <p:spTree>
      <p:nvGrpSpPr>
        <p:cNvPr id="1" name=""/>
        <p:cNvGrpSpPr/>
        <p:nvPr/>
      </p:nvGrpSpPr>
      <p:grpSpPr>
        <a:xfrm>
          <a:off x="0" y="0"/>
          <a:ext cx="0" cy="0"/>
          <a:chOff x="0" y="0"/>
          <a:chExt cx="0" cy="0"/>
        </a:xfrm>
      </p:grpSpPr>
      <p:sp>
        <p:nvSpPr>
          <p:cNvPr id="3" name="Rechteck 2"/>
          <p:cNvSpPr/>
          <p:nvPr userDrawn="1"/>
        </p:nvSpPr>
        <p:spPr>
          <a:xfrm>
            <a:off x="0" y="0"/>
            <a:ext cx="12192000" cy="6858000"/>
          </a:xfrm>
          <a:prstGeom prst="rect">
            <a:avLst/>
          </a:prstGeom>
          <a:solidFill>
            <a:srgbClr val="0D1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bk object 16"/>
          <p:cNvSpPr/>
          <p:nvPr userDrawn="1"/>
        </p:nvSpPr>
        <p:spPr>
          <a:xfrm>
            <a:off x="0" y="-1"/>
            <a:ext cx="12192000" cy="6900864"/>
          </a:xfrm>
          <a:prstGeom prst="rect">
            <a:avLst/>
          </a:prstGeom>
          <a:blipFill rotWithShape="1">
            <a:blip r:embed="rId2" cstate="screen">
              <a:alphaModFix amt="90000"/>
              <a:extLst>
                <a:ext uri="{28A0092B-C50C-407E-A947-70E740481C1C}">
                  <a14:useLocalDpi xmlns:a14="http://schemas.microsoft.com/office/drawing/2010/main"/>
                </a:ext>
              </a:extLst>
            </a:blip>
            <a:srcRect/>
            <a:stretch>
              <a:fillRect l="1"/>
            </a:stretch>
          </a:blipFill>
        </p:spPr>
        <p:txBody>
          <a:bodyPr wrap="square" lIns="0" tIns="0" rIns="0" bIns="0" rtlCol="0"/>
          <a:lstStyle/>
          <a:p>
            <a:endParaRPr/>
          </a:p>
        </p:txBody>
      </p:sp>
      <p:pic>
        <p:nvPicPr>
          <p:cNvPr id="6" name="Bild 5"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7" name="Textplatzhalter 4"/>
          <p:cNvSpPr>
            <a:spLocks noGrp="1"/>
          </p:cNvSpPr>
          <p:nvPr>
            <p:ph type="body" sz="quarter" idx="10" hasCustomPrompt="1"/>
          </p:nvPr>
        </p:nvSpPr>
        <p:spPr>
          <a:xfrm>
            <a:off x="874800" y="2962800"/>
            <a:ext cx="7010400" cy="609600"/>
          </a:xfrm>
          <a:prstGeom prst="rect">
            <a:avLst/>
          </a:prstGeom>
        </p:spPr>
        <p:txBody>
          <a:bodyPr vert="horz" bIns="0" anchor="b"/>
          <a:lstStyle>
            <a:lvl1pPr>
              <a:defRPr sz="3000" b="1"/>
            </a:lvl1pPr>
          </a:lstStyle>
          <a:p>
            <a:r>
              <a:rPr lang="en-GB"/>
              <a:t>Separator indicating a change of topic</a:t>
            </a:r>
          </a:p>
        </p:txBody>
      </p:sp>
      <p:sp>
        <p:nvSpPr>
          <p:cNvPr id="9" name="Textplatzhalter 2"/>
          <p:cNvSpPr>
            <a:spLocks noGrp="1"/>
          </p:cNvSpPr>
          <p:nvPr>
            <p:ph type="body" sz="quarter" idx="12" hasCustomPrompt="1"/>
          </p:nvPr>
        </p:nvSpPr>
        <p:spPr>
          <a:xfrm>
            <a:off x="900000" y="3636000"/>
            <a:ext cx="7008813" cy="450850"/>
          </a:xfrm>
        </p:spPr>
        <p:txBody>
          <a:bodyPr/>
          <a:lstStyle>
            <a:lvl1pPr>
              <a:defRPr baseline="0"/>
            </a:lvl1pPr>
          </a:lstStyle>
          <a:p>
            <a:pPr lvl="0"/>
            <a:r>
              <a:rPr lang="en-GB"/>
              <a:t>This is what the potential subhead looks like</a:t>
            </a:r>
            <a:endParaRPr lang="de-DE"/>
          </a:p>
        </p:txBody>
      </p:sp>
    </p:spTree>
    <p:extLst>
      <p:ext uri="{BB962C8B-B14F-4D97-AF65-F5344CB8AC3E}">
        <p14:creationId xmlns:p14="http://schemas.microsoft.com/office/powerpoint/2010/main" val="1722696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eparator with photo and non-dynamic title">
    <p:spTree>
      <p:nvGrpSpPr>
        <p:cNvPr id="1" name=""/>
        <p:cNvGrpSpPr/>
        <p:nvPr/>
      </p:nvGrpSpPr>
      <p:grpSpPr>
        <a:xfrm>
          <a:off x="0" y="0"/>
          <a:ext cx="0" cy="0"/>
          <a:chOff x="0" y="0"/>
          <a:chExt cx="0" cy="0"/>
        </a:xfrm>
      </p:grpSpPr>
      <p:sp>
        <p:nvSpPr>
          <p:cNvPr id="3" name="Rechteck 2"/>
          <p:cNvSpPr/>
          <p:nvPr userDrawn="1"/>
        </p:nvSpPr>
        <p:spPr>
          <a:xfrm>
            <a:off x="0" y="0"/>
            <a:ext cx="12192000" cy="6858000"/>
          </a:xfrm>
          <a:prstGeom prst="rect">
            <a:avLst/>
          </a:prstGeom>
          <a:solidFill>
            <a:srgbClr val="0D1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Picture 7">
            <a:extLst>
              <a:ext uri="{FF2B5EF4-FFF2-40B4-BE49-F238E27FC236}">
                <a16:creationId xmlns:a16="http://schemas.microsoft.com/office/drawing/2014/main" id="{C66A9D57-0AD1-4326-AA85-E3977EDD4E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317432"/>
          </a:xfrm>
          <a:prstGeom prst="rect">
            <a:avLst/>
          </a:prstGeom>
        </p:spPr>
      </p:pic>
      <p:pic>
        <p:nvPicPr>
          <p:cNvPr id="6" name="Bild 5"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sp>
        <p:nvSpPr>
          <p:cNvPr id="7" name="Textplatzhalter 4"/>
          <p:cNvSpPr>
            <a:spLocks noGrp="1"/>
          </p:cNvSpPr>
          <p:nvPr>
            <p:ph type="body" sz="quarter" idx="10" hasCustomPrompt="1"/>
          </p:nvPr>
        </p:nvSpPr>
        <p:spPr>
          <a:xfrm>
            <a:off x="874800" y="2962800"/>
            <a:ext cx="7010400" cy="609600"/>
          </a:xfrm>
          <a:prstGeom prst="rect">
            <a:avLst/>
          </a:prstGeom>
        </p:spPr>
        <p:txBody>
          <a:bodyPr vert="horz" bIns="0" anchor="b"/>
          <a:lstStyle>
            <a:lvl1pPr>
              <a:defRPr sz="3000" b="1"/>
            </a:lvl1pPr>
          </a:lstStyle>
          <a:p>
            <a:r>
              <a:rPr lang="en-GB"/>
              <a:t>Separator indicating a change of topic</a:t>
            </a:r>
          </a:p>
        </p:txBody>
      </p:sp>
      <p:sp>
        <p:nvSpPr>
          <p:cNvPr id="9" name="Textplatzhalter 2"/>
          <p:cNvSpPr>
            <a:spLocks noGrp="1"/>
          </p:cNvSpPr>
          <p:nvPr>
            <p:ph type="body" sz="quarter" idx="12" hasCustomPrompt="1"/>
          </p:nvPr>
        </p:nvSpPr>
        <p:spPr>
          <a:xfrm>
            <a:off x="900000" y="3636000"/>
            <a:ext cx="7008813" cy="450850"/>
          </a:xfrm>
        </p:spPr>
        <p:txBody>
          <a:bodyPr/>
          <a:lstStyle>
            <a:lvl1pPr>
              <a:defRPr baseline="0"/>
            </a:lvl1pPr>
          </a:lstStyle>
          <a:p>
            <a:pPr lvl="0"/>
            <a:r>
              <a:rPr lang="en-GB"/>
              <a:t>This is what the potential subhead looks like</a:t>
            </a:r>
            <a:endParaRPr lang="de-DE"/>
          </a:p>
        </p:txBody>
      </p:sp>
    </p:spTree>
    <p:extLst>
      <p:ext uri="{BB962C8B-B14F-4D97-AF65-F5344CB8AC3E}">
        <p14:creationId xmlns:p14="http://schemas.microsoft.com/office/powerpoint/2010/main" val="226905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eparator with photo and dynamic title">
    <p:spTree>
      <p:nvGrpSpPr>
        <p:cNvPr id="1" name=""/>
        <p:cNvGrpSpPr/>
        <p:nvPr/>
      </p:nvGrpSpPr>
      <p:grpSpPr>
        <a:xfrm>
          <a:off x="0" y="0"/>
          <a:ext cx="0" cy="0"/>
          <a:chOff x="0" y="0"/>
          <a:chExt cx="0" cy="0"/>
        </a:xfrm>
      </p:grpSpPr>
      <p:sp>
        <p:nvSpPr>
          <p:cNvPr id="3" name="Rechteck 2"/>
          <p:cNvSpPr/>
          <p:nvPr userDrawn="1"/>
        </p:nvSpPr>
        <p:spPr>
          <a:xfrm>
            <a:off x="0" y="0"/>
            <a:ext cx="12192000" cy="6858000"/>
          </a:xfrm>
          <a:prstGeom prst="rect">
            <a:avLst/>
          </a:prstGeom>
          <a:solidFill>
            <a:srgbClr val="0D1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bk object 16"/>
          <p:cNvSpPr/>
          <p:nvPr userDrawn="1"/>
        </p:nvSpPr>
        <p:spPr>
          <a:xfrm>
            <a:off x="0" y="0"/>
            <a:ext cx="12192000" cy="6857999"/>
          </a:xfrm>
          <a:prstGeom prst="rect">
            <a:avLst/>
          </a:prstGeom>
          <a:blipFill rotWithShape="1">
            <a:blip r:embed="rId2" cstate="screen">
              <a:alphaModFix amt="90000"/>
              <a:extLst>
                <a:ext uri="{28A0092B-C50C-407E-A947-70E740481C1C}">
                  <a14:useLocalDpi xmlns:a14="http://schemas.microsoft.com/office/drawing/2010/main"/>
                </a:ext>
              </a:extLst>
            </a:blip>
            <a:srcRect/>
            <a:stretch>
              <a:fillRect l="2" t="1"/>
            </a:stretch>
          </a:blipFill>
        </p:spPr>
        <p:txBody>
          <a:bodyPr wrap="square" lIns="0" tIns="0" rIns="0" bIns="0" rtlCol="0"/>
          <a:lstStyle/>
          <a:p>
            <a:endParaRPr/>
          </a:p>
        </p:txBody>
      </p:sp>
      <p:pic>
        <p:nvPicPr>
          <p:cNvPr id="6" name="Bild 5"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grpSp>
        <p:nvGrpSpPr>
          <p:cNvPr id="8" name="Gruppierung 7"/>
          <p:cNvGrpSpPr/>
          <p:nvPr userDrawn="1"/>
        </p:nvGrpSpPr>
        <p:grpSpPr>
          <a:xfrm>
            <a:off x="-245912" y="1447800"/>
            <a:ext cx="6722912" cy="2180037"/>
            <a:chOff x="-245912" y="3657600"/>
            <a:chExt cx="6722912" cy="2180037"/>
          </a:xfrm>
        </p:grpSpPr>
        <p:sp>
          <p:nvSpPr>
            <p:cNvPr id="11" name="Parallelogramm 10"/>
            <p:cNvSpPr/>
            <p:nvPr/>
          </p:nvSpPr>
          <p:spPr>
            <a:xfrm>
              <a:off x="-102710" y="3904062"/>
              <a:ext cx="6579710" cy="1933575"/>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12" name="Parallelogramm 11"/>
            <p:cNvSpPr/>
            <p:nvPr/>
          </p:nvSpPr>
          <p:spPr>
            <a:xfrm>
              <a:off x="-245912" y="3657600"/>
              <a:ext cx="6579710" cy="1933575"/>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sp>
        <p:nvSpPr>
          <p:cNvPr id="13" name="Textplatzhalter 4"/>
          <p:cNvSpPr>
            <a:spLocks noGrp="1"/>
          </p:cNvSpPr>
          <p:nvPr>
            <p:ph type="body" sz="quarter" idx="10" hasCustomPrompt="1"/>
          </p:nvPr>
        </p:nvSpPr>
        <p:spPr>
          <a:xfrm>
            <a:off x="871200" y="2060848"/>
            <a:ext cx="4648736" cy="609600"/>
          </a:xfrm>
          <a:prstGeom prst="rect">
            <a:avLst/>
          </a:prstGeom>
        </p:spPr>
        <p:txBody>
          <a:bodyPr vert="horz" bIns="0" anchor="b"/>
          <a:lstStyle>
            <a:lvl1pPr>
              <a:defRPr sz="3000" b="1"/>
            </a:lvl1pPr>
          </a:lstStyle>
          <a:p>
            <a:r>
              <a:rPr lang="en-GB"/>
              <a:t>Separator indicating </a:t>
            </a:r>
            <a:br>
              <a:rPr lang="en-GB"/>
            </a:br>
            <a:r>
              <a:rPr lang="en-GB"/>
              <a:t>a change of topic</a:t>
            </a:r>
          </a:p>
        </p:txBody>
      </p:sp>
      <p:sp>
        <p:nvSpPr>
          <p:cNvPr id="14" name="Textplatzhalter 2"/>
          <p:cNvSpPr>
            <a:spLocks noGrp="1"/>
          </p:cNvSpPr>
          <p:nvPr>
            <p:ph type="body" sz="quarter" idx="12" hasCustomPrompt="1"/>
          </p:nvPr>
        </p:nvSpPr>
        <p:spPr>
          <a:xfrm>
            <a:off x="874800" y="2730448"/>
            <a:ext cx="4799513" cy="450850"/>
          </a:xfrm>
        </p:spPr>
        <p:txBody>
          <a:bodyPr/>
          <a:lstStyle>
            <a:lvl1pPr>
              <a:defRPr baseline="0"/>
            </a:lvl1pPr>
          </a:lstStyle>
          <a:p>
            <a:pPr lvl="0"/>
            <a:r>
              <a:rPr lang="en-GB"/>
              <a:t>This is what the potential subhead looks like</a:t>
            </a:r>
            <a:endParaRPr lang="de-DE"/>
          </a:p>
        </p:txBody>
      </p:sp>
    </p:spTree>
    <p:extLst>
      <p:ext uri="{BB962C8B-B14F-4D97-AF65-F5344CB8AC3E}">
        <p14:creationId xmlns:p14="http://schemas.microsoft.com/office/powerpoint/2010/main" val="3154011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eparator with photo and dynamic title">
    <p:spTree>
      <p:nvGrpSpPr>
        <p:cNvPr id="1" name=""/>
        <p:cNvGrpSpPr/>
        <p:nvPr/>
      </p:nvGrpSpPr>
      <p:grpSpPr>
        <a:xfrm>
          <a:off x="0" y="0"/>
          <a:ext cx="0" cy="0"/>
          <a:chOff x="0" y="0"/>
          <a:chExt cx="0" cy="0"/>
        </a:xfrm>
      </p:grpSpPr>
      <p:sp>
        <p:nvSpPr>
          <p:cNvPr id="3" name="Rechteck 2"/>
          <p:cNvSpPr/>
          <p:nvPr userDrawn="1"/>
        </p:nvSpPr>
        <p:spPr>
          <a:xfrm>
            <a:off x="0" y="0"/>
            <a:ext cx="12192000" cy="6858000"/>
          </a:xfrm>
          <a:prstGeom prst="rect">
            <a:avLst/>
          </a:prstGeom>
          <a:solidFill>
            <a:srgbClr val="0D11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 name="Picture 3">
            <a:extLst>
              <a:ext uri="{FF2B5EF4-FFF2-40B4-BE49-F238E27FC236}">
                <a16:creationId xmlns:a16="http://schemas.microsoft.com/office/drawing/2014/main" id="{841BBD02-A5F3-4229-90F6-5B63634631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598398" cy="7086599"/>
          </a:xfrm>
          <a:prstGeom prst="rect">
            <a:avLst/>
          </a:prstGeom>
        </p:spPr>
      </p:pic>
      <p:pic>
        <p:nvPicPr>
          <p:cNvPr id="6" name="Bild 5" descr="eliagroup_LO_weis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2998" y="0"/>
            <a:ext cx="2215202" cy="760614"/>
          </a:xfrm>
          <a:prstGeom prst="rect">
            <a:avLst/>
          </a:prstGeom>
        </p:spPr>
      </p:pic>
      <p:grpSp>
        <p:nvGrpSpPr>
          <p:cNvPr id="8" name="Gruppierung 7"/>
          <p:cNvGrpSpPr/>
          <p:nvPr userDrawn="1"/>
        </p:nvGrpSpPr>
        <p:grpSpPr>
          <a:xfrm>
            <a:off x="-245912" y="1447800"/>
            <a:ext cx="6722912" cy="2180037"/>
            <a:chOff x="-245912" y="3657600"/>
            <a:chExt cx="6722912" cy="2180037"/>
          </a:xfrm>
        </p:grpSpPr>
        <p:sp>
          <p:nvSpPr>
            <p:cNvPr id="11" name="Parallelogramm 10"/>
            <p:cNvSpPr/>
            <p:nvPr/>
          </p:nvSpPr>
          <p:spPr>
            <a:xfrm>
              <a:off x="-102710" y="3904062"/>
              <a:ext cx="6579710" cy="1933575"/>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sp>
          <p:nvSpPr>
            <p:cNvPr id="12" name="Parallelogramm 11"/>
            <p:cNvSpPr/>
            <p:nvPr/>
          </p:nvSpPr>
          <p:spPr>
            <a:xfrm>
              <a:off x="-245912" y="3657600"/>
              <a:ext cx="6579710" cy="1933575"/>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rgbClr val="EF7D14"/>
                </a:solidFill>
              </a:endParaRPr>
            </a:p>
          </p:txBody>
        </p:sp>
      </p:grpSp>
      <p:sp>
        <p:nvSpPr>
          <p:cNvPr id="13" name="Textplatzhalter 4"/>
          <p:cNvSpPr>
            <a:spLocks noGrp="1"/>
          </p:cNvSpPr>
          <p:nvPr>
            <p:ph type="body" sz="quarter" idx="10" hasCustomPrompt="1"/>
          </p:nvPr>
        </p:nvSpPr>
        <p:spPr>
          <a:xfrm>
            <a:off x="871200" y="2060848"/>
            <a:ext cx="4648736" cy="609600"/>
          </a:xfrm>
          <a:prstGeom prst="rect">
            <a:avLst/>
          </a:prstGeom>
        </p:spPr>
        <p:txBody>
          <a:bodyPr vert="horz" bIns="0" anchor="b"/>
          <a:lstStyle>
            <a:lvl1pPr>
              <a:defRPr sz="3000" b="1"/>
            </a:lvl1pPr>
          </a:lstStyle>
          <a:p>
            <a:r>
              <a:rPr lang="en-GB"/>
              <a:t>Separator indicating </a:t>
            </a:r>
            <a:br>
              <a:rPr lang="en-GB"/>
            </a:br>
            <a:r>
              <a:rPr lang="en-GB"/>
              <a:t>a change of topic</a:t>
            </a:r>
          </a:p>
        </p:txBody>
      </p:sp>
      <p:sp>
        <p:nvSpPr>
          <p:cNvPr id="14" name="Textplatzhalter 2"/>
          <p:cNvSpPr>
            <a:spLocks noGrp="1"/>
          </p:cNvSpPr>
          <p:nvPr>
            <p:ph type="body" sz="quarter" idx="12" hasCustomPrompt="1"/>
          </p:nvPr>
        </p:nvSpPr>
        <p:spPr>
          <a:xfrm>
            <a:off x="874800" y="2730448"/>
            <a:ext cx="4799513" cy="450850"/>
          </a:xfrm>
        </p:spPr>
        <p:txBody>
          <a:bodyPr/>
          <a:lstStyle>
            <a:lvl1pPr>
              <a:defRPr baseline="0"/>
            </a:lvl1pPr>
          </a:lstStyle>
          <a:p>
            <a:pPr lvl="0"/>
            <a:r>
              <a:rPr lang="en-GB"/>
              <a:t>This is what the potential subhead looks like</a:t>
            </a:r>
            <a:endParaRPr lang="de-DE"/>
          </a:p>
        </p:txBody>
      </p:sp>
    </p:spTree>
    <p:extLst>
      <p:ext uri="{BB962C8B-B14F-4D97-AF65-F5344CB8AC3E}">
        <p14:creationId xmlns:p14="http://schemas.microsoft.com/office/powerpoint/2010/main" val="2062765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a_Content with normal text">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CRM Masterclass - Capacity Product</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0112" cy="363600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lvl="0"/>
            <a:endParaRPr lang="de-DE"/>
          </a:p>
        </p:txBody>
      </p:sp>
    </p:spTree>
    <p:extLst>
      <p:ext uri="{BB962C8B-B14F-4D97-AF65-F5344CB8AC3E}">
        <p14:creationId xmlns:p14="http://schemas.microsoft.com/office/powerpoint/2010/main" val="4264968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Content without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CRM Masterclass - Capacity Product</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3636000"/>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1007100" indent="-285750">
              <a:lnSpc>
                <a:spcPts val="15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Tree>
    <p:extLst>
      <p:ext uri="{BB962C8B-B14F-4D97-AF65-F5344CB8AC3E}">
        <p14:creationId xmlns:p14="http://schemas.microsoft.com/office/powerpoint/2010/main" val="386691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Content with normal text + summary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CRM Masterclass - Capacity Product</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2978681"/>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p:txBody>
      </p:sp>
      <p:sp>
        <p:nvSpPr>
          <p:cNvPr id="28" name="Text Placeholder 2">
            <a:extLst>
              <a:ext uri="{FF2B5EF4-FFF2-40B4-BE49-F238E27FC236}">
                <a16:creationId xmlns:a16="http://schemas.microsoft.com/office/drawing/2014/main" id="{7D707F97-3B0C-4572-9E8F-34058B5A1D89}"/>
              </a:ext>
            </a:extLst>
          </p:cNvPr>
          <p:cNvSpPr>
            <a:spLocks noGrp="1"/>
          </p:cNvSpPr>
          <p:nvPr>
            <p:ph type="body" sz="quarter" idx="12" hasCustomPrompt="1"/>
          </p:nvPr>
        </p:nvSpPr>
        <p:spPr>
          <a:xfrm>
            <a:off x="914399" y="5300663"/>
            <a:ext cx="9792000" cy="611955"/>
          </a:xfrm>
          <a:prstGeom prst="rect">
            <a:avLst/>
          </a:prstGeom>
          <a:ln>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GB"/>
              <a:t>Summary</a:t>
            </a:r>
            <a:r>
              <a:rPr lang="en-US"/>
              <a:t> - 16 should be the smallest font size. The conclusion should only have two lines.</a:t>
            </a:r>
            <a:endParaRPr lang="fr-BE"/>
          </a:p>
        </p:txBody>
      </p:sp>
    </p:spTree>
    <p:extLst>
      <p:ext uri="{BB962C8B-B14F-4D97-AF65-F5344CB8AC3E}">
        <p14:creationId xmlns:p14="http://schemas.microsoft.com/office/powerpoint/2010/main" val="27254163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hoek 4"/>
          <p:cNvSpPr/>
          <p:nvPr userDrawn="1"/>
        </p:nvSpPr>
        <p:spPr>
          <a:xfrm>
            <a:off x="0" y="0"/>
            <a:ext cx="12192000" cy="6858000"/>
          </a:xfrm>
          <a:prstGeom prst="rect">
            <a:avLst/>
          </a:prstGeom>
          <a:gradFill>
            <a:gsLst>
              <a:gs pos="0">
                <a:schemeClr val="accent3">
                  <a:alpha val="90000"/>
                </a:schemeClr>
              </a:gs>
              <a:gs pos="100000">
                <a:schemeClr val="accent1">
                  <a:alpha val="90000"/>
                </a:schemeClr>
              </a:gs>
            </a:gsLst>
            <a:path path="circle">
              <a:fillToRect l="50000" t="50000" r="50000" b="50000"/>
            </a:path>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2189" tIns="52189" rIns="52189" bIns="52189" numCol="1" spcCol="38100" rtlCol="0" anchor="ctr">
            <a:no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430600" y="1143000"/>
            <a:ext cx="6691050" cy="2803700"/>
          </a:xfrm>
        </p:spPr>
        <p:txBody>
          <a:bodyPr anchor="b"/>
          <a:lstStyle>
            <a:lvl1pPr>
              <a:lnSpc>
                <a:spcPct val="120000"/>
              </a:lnSpc>
              <a:defRPr b="0" u="none">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430600" y="4491900"/>
            <a:ext cx="6691050" cy="946854"/>
          </a:xfrm>
        </p:spPr>
        <p:txBody>
          <a:bodyPr rIns="0" anchor="t"/>
          <a:lstStyle>
            <a:lvl1pPr marL="0" indent="0">
              <a:buNone/>
              <a:defRPr sz="1500">
                <a:solidFill>
                  <a:schemeClr val="tx1"/>
                </a:solidFill>
              </a:defRPr>
            </a:lvl1pPr>
          </a:lstStyle>
          <a:p>
            <a:pPr lvl="0"/>
            <a:r>
              <a:rPr lang="nl-NL" err="1"/>
              <a:t>chapter</a:t>
            </a:r>
            <a:r>
              <a:rPr lang="nl-NL"/>
              <a:t> </a:t>
            </a:r>
            <a:r>
              <a:rPr lang="nl-NL" err="1"/>
              <a:t>subtitle</a:t>
            </a:r>
            <a:endParaRPr lang="en-GB"/>
          </a:p>
        </p:txBody>
      </p:sp>
    </p:spTree>
    <p:extLst>
      <p:ext uri="{BB962C8B-B14F-4D97-AF65-F5344CB8AC3E}">
        <p14:creationId xmlns:p14="http://schemas.microsoft.com/office/powerpoint/2010/main" val="156806499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hapter orange">
    <p:bg>
      <p:bgPr>
        <a:gradFill flip="none" rotWithShape="1">
          <a:gsLst>
            <a:gs pos="0">
              <a:schemeClr val="accent3"/>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28" name="bg-chapter-orange-transparent.png" descr="bg-chapter-orange-transparent.pn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General Info Session 2024</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204483138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orange">
    <p:bg>
      <p:bgPr>
        <a:gradFill flip="none" rotWithShape="1">
          <a:gsLst>
            <a:gs pos="0">
              <a:schemeClr val="accent3"/>
            </a:gs>
            <a:gs pos="10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28" name="bg-chapter-orange-transparent.png" descr="bg-chapter-orange-transparent.pn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Detailed Info Session 2024</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624826049"/>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Chapter orange">
    <p:bg>
      <p:bgRef idx="1001">
        <a:schemeClr val="bg2"/>
      </p:bgRef>
    </p:bg>
    <p:spTree>
      <p:nvGrpSpPr>
        <p:cNvPr id="1" name=""/>
        <p:cNvGrpSpPr/>
        <p:nvPr/>
      </p:nvGrpSpPr>
      <p:grpSpPr>
        <a:xfrm>
          <a:off x="0" y="0"/>
          <a:ext cx="0" cy="0"/>
          <a:chOff x="0" y="0"/>
          <a:chExt cx="0" cy="0"/>
        </a:xfrm>
      </p:grpSpPr>
      <p:pic>
        <p:nvPicPr>
          <p:cNvPr id="28" name="bg-chapter-orange-transparent.png" descr="bg-chapter-orange-transparent.png"/>
          <p:cNvPicPr>
            <a:picLocks noChangeAspect="1"/>
          </p:cNvPicPr>
          <p:nvPr/>
        </p:nvPicPr>
        <p:blipFill>
          <a:blip r:embed="rId2"/>
          <a:stretch>
            <a:fillRect/>
          </a:stretch>
        </p:blipFill>
        <p:spPr>
          <a:xfrm>
            <a:off x="0" y="0"/>
            <a:ext cx="12192000" cy="6858000"/>
          </a:xfrm>
          <a:prstGeom prst="rect">
            <a:avLst/>
          </a:prstGeom>
          <a:solidFill>
            <a:schemeClr val="accent2"/>
          </a:solidFill>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General Info Session 2024</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389506802"/>
      </p:ext>
    </p:extLst>
  </p:cSld>
  <p:clrMapOvr>
    <a:overrideClrMapping bg1="lt1" tx1="dk1" bg2="lt2" tx2="dk2" accent1="accent1" accent2="accent2" accent3="accent3" accent4="accent4" accent5="accent5" accent6="accent6" hlink="hlink" folHlink="folHlink"/>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hapter ima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6"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6"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7"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2" name="Tijdelijke aanduiding voor datum 1"/>
          <p:cNvSpPr>
            <a:spLocks noGrp="1"/>
          </p:cNvSpPr>
          <p:nvPr>
            <p:ph type="dt" sz="half" idx="15"/>
          </p:nvPr>
        </p:nvSpPr>
        <p:spPr/>
        <p:txBody>
          <a:bodyPr/>
          <a:lstStyle>
            <a:lvl1pPr>
              <a:defRPr>
                <a:solidFill>
                  <a:schemeClr val="tx1"/>
                </a:solidFill>
              </a:defRPr>
            </a:lvl1pPr>
          </a:lstStyle>
          <a:p>
            <a:endParaRPr lang="en-GB"/>
          </a:p>
        </p:txBody>
      </p:sp>
      <p:sp>
        <p:nvSpPr>
          <p:cNvPr id="3" name="Tijdelijke aanduiding voor voettekst 2"/>
          <p:cNvSpPr>
            <a:spLocks noGrp="1"/>
          </p:cNvSpPr>
          <p:nvPr>
            <p:ph type="ftr" sz="quarter" idx="16"/>
          </p:nvPr>
        </p:nvSpPr>
        <p:spPr/>
        <p:txBody>
          <a:bodyPr/>
          <a:lstStyle>
            <a:lvl1pPr>
              <a:defRPr>
                <a:solidFill>
                  <a:schemeClr val="tx1"/>
                </a:solidFill>
              </a:defRPr>
            </a:lvl1pPr>
          </a:lstStyle>
          <a:p>
            <a:r>
              <a:rPr lang="en-US"/>
              <a:t>CRM General Info Session 2024</a:t>
            </a:r>
            <a:endParaRPr lang="en-GB"/>
          </a:p>
        </p:txBody>
      </p:sp>
      <p:sp>
        <p:nvSpPr>
          <p:cNvPr id="4" name="Tijdelijke aanduiding voor dianummer 3"/>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156143938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hapter blue">
    <p:bg>
      <p:bgPr>
        <a:gradFill flip="none" rotWithShape="1">
          <a:gsLst>
            <a:gs pos="0">
              <a:schemeClr val="accent4"/>
            </a:gs>
            <a:gs pos="100000">
              <a:schemeClr val="accent2"/>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chapter-blue-transparent.png" descr="chapter-blue-transparent.png"/>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General Info Session 2024</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163605387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p:bg>
      <p:bgPr>
        <a:solidFill>
          <a:srgbClr val="FFFFFF"/>
        </a:solidFill>
        <a:effectLst/>
      </p:bgPr>
    </p:bg>
    <p:spTree>
      <p:nvGrpSpPr>
        <p:cNvPr id="1" name=""/>
        <p:cNvGrpSpPr/>
        <p:nvPr/>
      </p:nvGrpSpPr>
      <p:grpSpPr>
        <a:xfrm>
          <a:off x="0" y="0"/>
          <a:ext cx="0" cy="0"/>
          <a:chOff x="0" y="0"/>
          <a:chExt cx="0" cy="0"/>
        </a:xfrm>
      </p:grpSpPr>
      <p:sp>
        <p:nvSpPr>
          <p:cNvPr id="11" name="Rechthoek 10"/>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0" name="bg-index.jpg" descr="bg-index.jpg"/>
          <p:cNvPicPr>
            <a:picLocks noChangeAspect="1"/>
          </p:cNvPicPr>
          <p:nvPr userDrawn="1"/>
        </p:nvPicPr>
        <p:blipFill>
          <a:blip r:embed="rId2"/>
          <a:stretch>
            <a:fillRect/>
          </a:stretch>
        </p:blipFill>
        <p:spPr>
          <a:xfrm>
            <a:off x="0" y="3121025"/>
            <a:ext cx="4368800" cy="3740150"/>
          </a:xfrm>
          <a:prstGeom prst="rect">
            <a:avLst/>
          </a:prstGeom>
          <a:ln w="12700">
            <a:miter lim="400000"/>
          </a:ln>
        </p:spPr>
      </p:pic>
      <p:sp>
        <p:nvSpPr>
          <p:cNvPr id="2" name="Titel 1"/>
          <p:cNvSpPr>
            <a:spLocks noGrp="1"/>
          </p:cNvSpPr>
          <p:nvPr>
            <p:ph type="title"/>
          </p:nvPr>
        </p:nvSpPr>
        <p:spPr>
          <a:xfrm>
            <a:off x="1858282" y="-1"/>
            <a:ext cx="4017357" cy="171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6510308" y="982361"/>
            <a:ext cx="5503241" cy="4410242"/>
          </a:xfrm>
        </p:spPr>
        <p:txBody>
          <a:bodyPr/>
          <a:lstStyle>
            <a:lvl1pPr marL="0" indent="0">
              <a:lnSpc>
                <a:spcPct val="140000"/>
              </a:lnSpc>
              <a:buNone/>
              <a:defRPr sz="2000">
                <a:solidFill>
                  <a:schemeClr val="bg2"/>
                </a:solidFill>
              </a:defRPr>
            </a:lvl1pPr>
            <a:lvl2pPr marL="108000" indent="0">
              <a:lnSpc>
                <a:spcPct val="140000"/>
              </a:lnSpc>
              <a:buNone/>
              <a:defRPr sz="2000">
                <a:solidFill>
                  <a:schemeClr val="bg2"/>
                </a:solidFill>
              </a:defRPr>
            </a:lvl2pPr>
            <a:lvl3pPr marL="216000" indent="0">
              <a:lnSpc>
                <a:spcPct val="140000"/>
              </a:lnSpc>
              <a:buNone/>
              <a:defRPr sz="2000">
                <a:solidFill>
                  <a:schemeClr val="bg2"/>
                </a:solidFill>
              </a:defRPr>
            </a:lvl3pPr>
            <a:lvl4pPr marL="324000" indent="0">
              <a:lnSpc>
                <a:spcPct val="140000"/>
              </a:lnSpc>
              <a:buNone/>
              <a:defRPr sz="2000">
                <a:solidFill>
                  <a:schemeClr val="bg2"/>
                </a:solidFill>
              </a:defRPr>
            </a:lvl4pPr>
            <a:lvl5pPr marL="432000" indent="0">
              <a:lnSpc>
                <a:spcPct val="140000"/>
              </a:lnSpc>
              <a:buNone/>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643589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1 Col">
    <p:bg>
      <p:bgPr>
        <a:solidFill>
          <a:srgbClr val="FFFFFF"/>
        </a:solidFill>
        <a:effectLst/>
      </p:bgPr>
    </p:bg>
    <p:spTree>
      <p:nvGrpSpPr>
        <p:cNvPr id="1" name=""/>
        <p:cNvGrpSpPr/>
        <p:nvPr/>
      </p:nvGrpSpPr>
      <p:grpSpPr>
        <a:xfrm>
          <a:off x="0" y="0"/>
          <a:ext cx="0" cy="0"/>
          <a:chOff x="0" y="0"/>
          <a:chExt cx="0" cy="0"/>
        </a:xfrm>
      </p:grpSpPr>
      <p:sp>
        <p:nvSpPr>
          <p:cNvPr id="11" name="Rechthoek 10"/>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0" name="bg-index.jpg" descr="bg-index.jpg"/>
          <p:cNvPicPr>
            <a:picLocks noChangeAspect="1"/>
          </p:cNvPicPr>
          <p:nvPr userDrawn="1"/>
        </p:nvPicPr>
        <p:blipFill>
          <a:blip r:embed="rId2"/>
          <a:stretch>
            <a:fillRect/>
          </a:stretch>
        </p:blipFill>
        <p:spPr>
          <a:xfrm>
            <a:off x="0" y="3121025"/>
            <a:ext cx="4368800" cy="3740150"/>
          </a:xfrm>
          <a:prstGeom prst="rect">
            <a:avLst/>
          </a:prstGeom>
          <a:ln w="12700">
            <a:miter lim="400000"/>
          </a:ln>
        </p:spPr>
      </p:pic>
      <p:sp>
        <p:nvSpPr>
          <p:cNvPr id="2" name="Titel 1"/>
          <p:cNvSpPr>
            <a:spLocks noGrp="1"/>
          </p:cNvSpPr>
          <p:nvPr>
            <p:ph type="title"/>
          </p:nvPr>
        </p:nvSpPr>
        <p:spPr>
          <a:xfrm>
            <a:off x="1858282" y="0"/>
            <a:ext cx="4017357" cy="171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6467059" y="1163256"/>
            <a:ext cx="5503241" cy="4410242"/>
          </a:xfrm>
        </p:spPr>
        <p:txBody>
          <a:bodyPr/>
          <a:lstStyle>
            <a:lvl1pPr marL="0" indent="0">
              <a:lnSpc>
                <a:spcPct val="140000"/>
              </a:lnSpc>
              <a:buNone/>
              <a:defRPr sz="1400">
                <a:solidFill>
                  <a:schemeClr val="bg2"/>
                </a:solidFill>
              </a:defRPr>
            </a:lvl1pPr>
            <a:lvl2pPr marL="108000" indent="0">
              <a:lnSpc>
                <a:spcPct val="140000"/>
              </a:lnSpc>
              <a:buNone/>
              <a:defRPr sz="1400">
                <a:solidFill>
                  <a:schemeClr val="bg2"/>
                </a:solidFill>
              </a:defRPr>
            </a:lvl2pPr>
            <a:lvl3pPr marL="216000" indent="0">
              <a:lnSpc>
                <a:spcPct val="140000"/>
              </a:lnSpc>
              <a:buNone/>
              <a:defRPr sz="1400">
                <a:solidFill>
                  <a:schemeClr val="bg2"/>
                </a:solidFill>
              </a:defRPr>
            </a:lvl3pPr>
            <a:lvl4pPr marL="324000" indent="0">
              <a:lnSpc>
                <a:spcPct val="140000"/>
              </a:lnSpc>
              <a:buNone/>
              <a:defRPr sz="1400">
                <a:solidFill>
                  <a:schemeClr val="bg2"/>
                </a:solidFill>
              </a:defRPr>
            </a:lvl4pPr>
            <a:lvl5pPr marL="432000" indent="0">
              <a:lnSpc>
                <a:spcPct val="140000"/>
              </a:lnSpc>
              <a:buNone/>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736663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2 Cols">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3980549"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jdelijke aanduiding voor inhoud 6"/>
          <p:cNvSpPr>
            <a:spLocks noGrp="1"/>
          </p:cNvSpPr>
          <p:nvPr>
            <p:ph sz="quarter" idx="14"/>
          </p:nvPr>
        </p:nvSpPr>
        <p:spPr>
          <a:xfrm>
            <a:off x="6485625" y="1890000"/>
            <a:ext cx="3980549"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bg-content-1.jpg" descr="bg-content-1.jpg"/>
          <p:cNvPicPr>
            <a:picLocks noChangeAspect="1"/>
          </p:cNvPicPr>
          <p:nvPr userDrawn="1"/>
        </p:nvPicPr>
        <p:blipFill>
          <a:blip r:embed="rId2"/>
          <a:stretch>
            <a:fillRect/>
          </a:stretch>
        </p:blipFill>
        <p:spPr>
          <a:xfrm>
            <a:off x="10448925" y="-6350"/>
            <a:ext cx="1733550" cy="1193800"/>
          </a:xfrm>
          <a:prstGeom prst="rect">
            <a:avLst/>
          </a:prstGeom>
          <a:ln w="12700">
            <a:miter lim="400000"/>
          </a:ln>
        </p:spPr>
      </p:pic>
    </p:spTree>
    <p:extLst>
      <p:ext uri="{BB962C8B-B14F-4D97-AF65-F5344CB8AC3E}">
        <p14:creationId xmlns:p14="http://schemas.microsoft.com/office/powerpoint/2010/main" val="135657612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8"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627591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bullets No Logo">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Tree>
    <p:extLst>
      <p:ext uri="{BB962C8B-B14F-4D97-AF65-F5344CB8AC3E}">
        <p14:creationId xmlns:p14="http://schemas.microsoft.com/office/powerpoint/2010/main" val="32342609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96803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No Logo">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1890000"/>
            <a:ext cx="9971882"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Tree>
    <p:extLst>
      <p:ext uri="{BB962C8B-B14F-4D97-AF65-F5344CB8AC3E}">
        <p14:creationId xmlns:p14="http://schemas.microsoft.com/office/powerpoint/2010/main" val="384581699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hapter orange">
    <p:bg>
      <p:bgRef idx="1001">
        <a:schemeClr val="bg2"/>
      </p:bgRef>
    </p:bg>
    <p:spTree>
      <p:nvGrpSpPr>
        <p:cNvPr id="1" name=""/>
        <p:cNvGrpSpPr/>
        <p:nvPr/>
      </p:nvGrpSpPr>
      <p:grpSpPr>
        <a:xfrm>
          <a:off x="0" y="0"/>
          <a:ext cx="0" cy="0"/>
          <a:chOff x="0" y="0"/>
          <a:chExt cx="0" cy="0"/>
        </a:xfrm>
      </p:grpSpPr>
      <p:pic>
        <p:nvPicPr>
          <p:cNvPr id="28" name="bg-chapter-orange-transparent.png" descr="bg-chapter-orange-transparent.png"/>
          <p:cNvPicPr>
            <a:picLocks noChangeAspect="1"/>
          </p:cNvPicPr>
          <p:nvPr/>
        </p:nvPicPr>
        <p:blipFill>
          <a:blip r:embed="rId2"/>
          <a:stretch>
            <a:fillRect/>
          </a:stretch>
        </p:blipFill>
        <p:spPr>
          <a:xfrm>
            <a:off x="0" y="0"/>
            <a:ext cx="12192000" cy="6858000"/>
          </a:xfrm>
          <a:prstGeom prst="rect">
            <a:avLst/>
          </a:prstGeom>
          <a:solidFill>
            <a:schemeClr val="accent2"/>
          </a:solidFill>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Detailed Info Session 2024</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2773549704"/>
      </p:ext>
    </p:extLst>
  </p:cSld>
  <p:clrMapOvr>
    <a:overrideClrMapping bg1="lt1" tx1="dk1" bg2="lt2" tx2="dk2" accent1="accent1" accent2="accent2" accent3="accent3" accent4="accent4" accent5="accent5" accent6="accent6" hlink="hlink" folHlink="folHlink"/>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2 im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1709738" y="4500000"/>
            <a:ext cx="4140000" cy="1736125"/>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jdelijke aanduiding voor afbeelding 10"/>
          <p:cNvSpPr>
            <a:spLocks noGrp="1"/>
          </p:cNvSpPr>
          <p:nvPr>
            <p:ph type="pic" sz="quarter" idx="14"/>
          </p:nvPr>
        </p:nvSpPr>
        <p:spPr>
          <a:xfrm>
            <a:off x="1709738" y="1890000"/>
            <a:ext cx="4140000" cy="2520000"/>
          </a:xfrm>
        </p:spPr>
        <p:txBody>
          <a:bodyPr/>
          <a:lstStyle/>
          <a:p>
            <a:r>
              <a:rPr lang="en-US"/>
              <a:t>Click icon to add picture</a:t>
            </a:r>
            <a:endParaRPr lang="en-GB"/>
          </a:p>
        </p:txBody>
      </p:sp>
      <p:sp>
        <p:nvSpPr>
          <p:cNvPr id="12" name="Tijdelijke aanduiding voor inhoud 6"/>
          <p:cNvSpPr>
            <a:spLocks noGrp="1"/>
          </p:cNvSpPr>
          <p:nvPr>
            <p:ph sz="quarter" idx="15"/>
          </p:nvPr>
        </p:nvSpPr>
        <p:spPr>
          <a:xfrm>
            <a:off x="5972816" y="4500000"/>
            <a:ext cx="4140000" cy="1736125"/>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jdelijke aanduiding voor afbeelding 10"/>
          <p:cNvSpPr>
            <a:spLocks noGrp="1"/>
          </p:cNvSpPr>
          <p:nvPr>
            <p:ph type="pic" sz="quarter" idx="16"/>
          </p:nvPr>
        </p:nvSpPr>
        <p:spPr>
          <a:xfrm>
            <a:off x="5972816" y="1890000"/>
            <a:ext cx="4140000" cy="2520000"/>
          </a:xfrm>
        </p:spPr>
        <p:txBody>
          <a:bodyPr/>
          <a:lstStyle/>
          <a:p>
            <a:r>
              <a:rPr lang="en-US"/>
              <a:t>Click icon to add picture</a:t>
            </a:r>
            <a:endParaRPr lang="en-GB"/>
          </a:p>
        </p:txBody>
      </p:sp>
      <p:pic>
        <p:nvPicPr>
          <p:cNvPr id="14" name="asset-curve.png" descr="asset-curve.png"/>
          <p:cNvPicPr>
            <a:picLocks noChangeAspect="1"/>
          </p:cNvPicPr>
          <p:nvPr userDrawn="1"/>
        </p:nvPicPr>
        <p:blipFill>
          <a:blip r:embed="rId2"/>
          <a:stretch>
            <a:fillRect/>
          </a:stretch>
        </p:blipFill>
        <p:spPr>
          <a:xfrm rot="16200000">
            <a:off x="9642475" y="1743075"/>
            <a:ext cx="1047750" cy="1136650"/>
          </a:xfrm>
          <a:prstGeom prst="rect">
            <a:avLst/>
          </a:prstGeom>
          <a:ln w="12700">
            <a:miter lim="400000"/>
          </a:ln>
        </p:spPr>
      </p:pic>
    </p:spTree>
    <p:extLst>
      <p:ext uri="{BB962C8B-B14F-4D97-AF65-F5344CB8AC3E}">
        <p14:creationId xmlns:p14="http://schemas.microsoft.com/office/powerpoint/2010/main" val="235736200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2 Cols numbered">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15" name="bg-content-3.jpg" descr="bg-content-3.jpg"/>
          <p:cNvPicPr>
            <a:picLocks noChangeAspect="1"/>
          </p:cNvPicPr>
          <p:nvPr userDrawn="1"/>
        </p:nvPicPr>
        <p:blipFill>
          <a:blip r:embed="rId2"/>
          <a:stretch>
            <a:fillRect/>
          </a:stretch>
        </p:blipFill>
        <p:spPr>
          <a:xfrm>
            <a:off x="10195340" y="-1339"/>
            <a:ext cx="1993901" cy="2089151"/>
          </a:xfrm>
          <a:prstGeom prst="rect">
            <a:avLst/>
          </a:prstGeom>
          <a:ln w="12700">
            <a:miter lim="400000"/>
          </a:ln>
        </p:spPr>
      </p:pic>
      <p:sp>
        <p:nvSpPr>
          <p:cNvPr id="2" name="Titel 1"/>
          <p:cNvSpPr>
            <a:spLocks noGrp="1"/>
          </p:cNvSpPr>
          <p:nvPr>
            <p:ph type="title"/>
          </p:nvPr>
        </p:nvSpPr>
        <p:spPr>
          <a:xfrm>
            <a:off x="1710000" y="0"/>
            <a:ext cx="8482581" cy="1710000"/>
          </a:xfrm>
        </p:spPr>
        <p:txBody>
          <a:bodyPr/>
          <a:lstStyle>
            <a:lvl1pPr algn="ctr">
              <a:defRPr/>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2583549" y="2654720"/>
            <a:ext cx="3060000" cy="297378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jdelijke aanduiding voor inhoud 6"/>
          <p:cNvSpPr>
            <a:spLocks noGrp="1"/>
          </p:cNvSpPr>
          <p:nvPr>
            <p:ph sz="quarter" idx="15"/>
          </p:nvPr>
        </p:nvSpPr>
        <p:spPr>
          <a:xfrm>
            <a:off x="7132581" y="2654720"/>
            <a:ext cx="3060000" cy="297378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1709738" y="1791875"/>
            <a:ext cx="8482843"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pic>
        <p:nvPicPr>
          <p:cNvPr id="17" name="asset-1.png" descr="asset-1.png"/>
          <p:cNvPicPr>
            <a:picLocks noChangeAspect="1"/>
          </p:cNvPicPr>
          <p:nvPr userDrawn="1"/>
        </p:nvPicPr>
        <p:blipFill>
          <a:blip r:embed="rId3"/>
          <a:stretch>
            <a:fillRect/>
          </a:stretch>
        </p:blipFill>
        <p:spPr>
          <a:xfrm>
            <a:off x="1709738" y="2652737"/>
            <a:ext cx="692150" cy="685800"/>
          </a:xfrm>
          <a:prstGeom prst="rect">
            <a:avLst/>
          </a:prstGeom>
          <a:ln w="12700">
            <a:miter lim="400000"/>
          </a:ln>
        </p:spPr>
      </p:pic>
      <p:pic>
        <p:nvPicPr>
          <p:cNvPr id="18" name="asset-2.png" descr="asset-2.png"/>
          <p:cNvPicPr>
            <a:picLocks noChangeAspect="1"/>
          </p:cNvPicPr>
          <p:nvPr userDrawn="1"/>
        </p:nvPicPr>
        <p:blipFill>
          <a:blip r:embed="rId4"/>
          <a:stretch>
            <a:fillRect/>
          </a:stretch>
        </p:blipFill>
        <p:spPr>
          <a:xfrm>
            <a:off x="6260314" y="2652737"/>
            <a:ext cx="692150" cy="685800"/>
          </a:xfrm>
          <a:prstGeom prst="rect">
            <a:avLst/>
          </a:prstGeom>
          <a:ln w="12700">
            <a:miter lim="400000"/>
          </a:ln>
        </p:spPr>
      </p:pic>
    </p:spTree>
    <p:extLst>
      <p:ext uri="{BB962C8B-B14F-4D97-AF65-F5344CB8AC3E}">
        <p14:creationId xmlns:p14="http://schemas.microsoft.com/office/powerpoint/2010/main" val="416561866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6363730" y="0"/>
            <a:ext cx="4015946"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6363730" y="2169687"/>
            <a:ext cx="4015946"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6363730" y="1791875"/>
            <a:ext cx="4015946"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sp>
        <p:nvSpPr>
          <p:cNvPr id="8" name="Tijdelijke aanduiding voor afbeelding 7"/>
          <p:cNvSpPr>
            <a:spLocks noGrp="1"/>
          </p:cNvSpPr>
          <p:nvPr>
            <p:ph type="pic" sz="quarter" idx="17"/>
          </p:nvPr>
        </p:nvSpPr>
        <p:spPr>
          <a:xfrm>
            <a:off x="0" y="0"/>
            <a:ext cx="4553744"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a:blip r:embed="rId2"/>
          <a:stretch>
            <a:fillRect/>
          </a:stretch>
        </p:blipFill>
        <p:spPr>
          <a:xfrm>
            <a:off x="2781300" y="936625"/>
            <a:ext cx="3492500" cy="44450"/>
          </a:xfrm>
          <a:prstGeom prst="rect">
            <a:avLst/>
          </a:prstGeom>
          <a:ln w="12700">
            <a:miter lim="400000"/>
          </a:ln>
        </p:spPr>
      </p:pic>
    </p:spTree>
    <p:extLst>
      <p:ext uri="{BB962C8B-B14F-4D97-AF65-F5344CB8AC3E}">
        <p14:creationId xmlns:p14="http://schemas.microsoft.com/office/powerpoint/2010/main" val="329289496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s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5375189" y="2169688"/>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afbeelding 7"/>
          <p:cNvSpPr>
            <a:spLocks noGrp="1"/>
          </p:cNvSpPr>
          <p:nvPr>
            <p:ph type="pic" sz="quarter" idx="17"/>
          </p:nvPr>
        </p:nvSpPr>
        <p:spPr>
          <a:xfrm>
            <a:off x="0" y="0"/>
            <a:ext cx="4553744"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rotWithShape="1">
          <a:blip r:embed="rId2"/>
          <a:srcRect l="48552" t="-2" b="-17820"/>
          <a:stretch/>
        </p:blipFill>
        <p:spPr>
          <a:xfrm>
            <a:off x="3469907" y="936625"/>
            <a:ext cx="1796817" cy="52371"/>
          </a:xfrm>
          <a:prstGeom prst="rect">
            <a:avLst/>
          </a:prstGeom>
          <a:ln w="12700">
            <a:miter lim="400000"/>
          </a:ln>
        </p:spPr>
      </p:pic>
      <p:sp>
        <p:nvSpPr>
          <p:cNvPr id="7" name="Tijdelijke aanduiding voor afbeelding 6"/>
          <p:cNvSpPr>
            <a:spLocks noGrp="1"/>
          </p:cNvSpPr>
          <p:nvPr>
            <p:ph type="pic" sz="quarter" idx="18" hasCustomPrompt="1"/>
          </p:nvPr>
        </p:nvSpPr>
        <p:spPr>
          <a:xfrm>
            <a:off x="5375189" y="1442844"/>
            <a:ext cx="654844" cy="654844"/>
          </a:xfrm>
        </p:spPr>
        <p:txBody>
          <a:bodyPr/>
          <a:lstStyle>
            <a:lvl1pPr marL="0" indent="0">
              <a:buNone/>
              <a:defRPr sz="700"/>
            </a:lvl1pPr>
          </a:lstStyle>
          <a:p>
            <a:r>
              <a:rPr lang="en-GB"/>
              <a:t>Icon</a:t>
            </a:r>
          </a:p>
        </p:txBody>
      </p:sp>
      <p:sp>
        <p:nvSpPr>
          <p:cNvPr id="13" name="Tijdelijke aanduiding voor inhoud 6"/>
          <p:cNvSpPr>
            <a:spLocks noGrp="1"/>
          </p:cNvSpPr>
          <p:nvPr>
            <p:ph sz="quarter" idx="19"/>
          </p:nvPr>
        </p:nvSpPr>
        <p:spPr>
          <a:xfrm>
            <a:off x="8779476" y="2169688"/>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jdelijke aanduiding voor afbeelding 6"/>
          <p:cNvSpPr>
            <a:spLocks noGrp="1"/>
          </p:cNvSpPr>
          <p:nvPr>
            <p:ph type="pic" sz="quarter" idx="20" hasCustomPrompt="1"/>
          </p:nvPr>
        </p:nvSpPr>
        <p:spPr>
          <a:xfrm>
            <a:off x="8779476" y="1442844"/>
            <a:ext cx="654844" cy="654844"/>
          </a:xfrm>
        </p:spPr>
        <p:txBody>
          <a:bodyPr/>
          <a:lstStyle>
            <a:lvl1pPr marL="0" indent="0">
              <a:buNone/>
              <a:defRPr sz="700"/>
            </a:lvl1pPr>
          </a:lstStyle>
          <a:p>
            <a:r>
              <a:rPr lang="en-GB"/>
              <a:t>Icon</a:t>
            </a:r>
          </a:p>
        </p:txBody>
      </p:sp>
      <p:sp>
        <p:nvSpPr>
          <p:cNvPr id="15" name="Tijdelijke aanduiding voor inhoud 6"/>
          <p:cNvSpPr>
            <a:spLocks noGrp="1"/>
          </p:cNvSpPr>
          <p:nvPr>
            <p:ph sz="quarter" idx="21"/>
          </p:nvPr>
        </p:nvSpPr>
        <p:spPr>
          <a:xfrm>
            <a:off x="5375189" y="4449510"/>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jdelijke aanduiding voor afbeelding 6"/>
          <p:cNvSpPr>
            <a:spLocks noGrp="1"/>
          </p:cNvSpPr>
          <p:nvPr>
            <p:ph type="pic" sz="quarter" idx="22" hasCustomPrompt="1"/>
          </p:nvPr>
        </p:nvSpPr>
        <p:spPr>
          <a:xfrm>
            <a:off x="5375189" y="3722666"/>
            <a:ext cx="654844" cy="654844"/>
          </a:xfrm>
        </p:spPr>
        <p:txBody>
          <a:bodyPr/>
          <a:lstStyle>
            <a:lvl1pPr marL="0" indent="0">
              <a:buNone/>
              <a:defRPr sz="700"/>
            </a:lvl1pPr>
          </a:lstStyle>
          <a:p>
            <a:r>
              <a:rPr lang="en-GB"/>
              <a:t>Icon</a:t>
            </a:r>
          </a:p>
        </p:txBody>
      </p:sp>
      <p:sp>
        <p:nvSpPr>
          <p:cNvPr id="18" name="Tijdelijke aanduiding voor inhoud 6"/>
          <p:cNvSpPr>
            <a:spLocks noGrp="1"/>
          </p:cNvSpPr>
          <p:nvPr>
            <p:ph sz="quarter" idx="23"/>
          </p:nvPr>
        </p:nvSpPr>
        <p:spPr>
          <a:xfrm>
            <a:off x="8779476" y="4449510"/>
            <a:ext cx="3052119" cy="1562053"/>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jdelijke aanduiding voor afbeelding 6"/>
          <p:cNvSpPr>
            <a:spLocks noGrp="1"/>
          </p:cNvSpPr>
          <p:nvPr>
            <p:ph type="pic" sz="quarter" idx="24" hasCustomPrompt="1"/>
          </p:nvPr>
        </p:nvSpPr>
        <p:spPr>
          <a:xfrm>
            <a:off x="8779476" y="3722666"/>
            <a:ext cx="654844" cy="654844"/>
          </a:xfrm>
        </p:spPr>
        <p:txBody>
          <a:bodyPr/>
          <a:lstStyle>
            <a:lvl1pPr marL="0" indent="0">
              <a:buNone/>
              <a:defRPr sz="700"/>
            </a:lvl1pPr>
          </a:lstStyle>
          <a:p>
            <a:r>
              <a:rPr lang="en-GB"/>
              <a:t>Icon</a:t>
            </a:r>
          </a:p>
        </p:txBody>
      </p:sp>
    </p:spTree>
    <p:extLst>
      <p:ext uri="{BB962C8B-B14F-4D97-AF65-F5344CB8AC3E}">
        <p14:creationId xmlns:p14="http://schemas.microsoft.com/office/powerpoint/2010/main" val="113120586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img righ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1710000" y="0"/>
            <a:ext cx="4015946"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1710000" y="2169687"/>
            <a:ext cx="4015946"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jdelijke aanduiding voor inhoud 6"/>
          <p:cNvSpPr>
            <a:spLocks noGrp="1"/>
          </p:cNvSpPr>
          <p:nvPr>
            <p:ph sz="quarter" idx="16" hasCustomPrompt="1"/>
          </p:nvPr>
        </p:nvSpPr>
        <p:spPr>
          <a:xfrm>
            <a:off x="1710000" y="1791875"/>
            <a:ext cx="4015946" cy="295937"/>
          </a:xfrm>
        </p:spPr>
        <p:txBody>
          <a:bodyPr/>
          <a:lstStyle>
            <a:lvl1pPr marL="0" indent="0" algn="ctr">
              <a:buNone/>
              <a:defRPr>
                <a:solidFill>
                  <a:schemeClr val="accent2"/>
                </a:solidFill>
              </a:defRPr>
            </a:lvl1pPr>
            <a:lvl2pPr marL="108000" indent="0">
              <a:buNone/>
              <a:defRPr/>
            </a:lvl2pPr>
            <a:lvl3pPr marL="216000" indent="0">
              <a:buNone/>
              <a:defRPr/>
            </a:lvl3pPr>
            <a:lvl4pPr marL="324000" indent="0">
              <a:buNone/>
              <a:defRPr/>
            </a:lvl4pPr>
            <a:lvl5pPr marL="432000" indent="0">
              <a:buNone/>
              <a:defRPr/>
            </a:lvl5pPr>
          </a:lstStyle>
          <a:p>
            <a:pPr lvl="0"/>
            <a:r>
              <a:rPr lang="nl-NL"/>
              <a:t>Small </a:t>
            </a:r>
            <a:r>
              <a:rPr lang="nl-NL" err="1"/>
              <a:t>subtitle</a:t>
            </a:r>
            <a:endParaRPr lang="en-GB"/>
          </a:p>
        </p:txBody>
      </p:sp>
      <p:sp>
        <p:nvSpPr>
          <p:cNvPr id="8" name="Tijdelijke aanduiding voor afbeelding 7"/>
          <p:cNvSpPr>
            <a:spLocks noGrp="1"/>
          </p:cNvSpPr>
          <p:nvPr>
            <p:ph type="pic" sz="quarter" idx="17"/>
          </p:nvPr>
        </p:nvSpPr>
        <p:spPr>
          <a:xfrm>
            <a:off x="6462584" y="0"/>
            <a:ext cx="5729416" cy="6858000"/>
          </a:xfrm>
        </p:spPr>
        <p:txBody>
          <a:bodyPr/>
          <a:lstStyle/>
          <a:p>
            <a:r>
              <a:rPr lang="en-US"/>
              <a:t>Click icon to add picture</a:t>
            </a:r>
            <a:endParaRPr lang="en-GB"/>
          </a:p>
        </p:txBody>
      </p:sp>
      <p:pic>
        <p:nvPicPr>
          <p:cNvPr id="19" name="asset-line.png" descr="asset-line.png"/>
          <p:cNvPicPr>
            <a:picLocks noChangeAspect="1"/>
          </p:cNvPicPr>
          <p:nvPr userDrawn="1"/>
        </p:nvPicPr>
        <p:blipFill>
          <a:blip r:embed="rId2"/>
          <a:stretch>
            <a:fillRect/>
          </a:stretch>
        </p:blipFill>
        <p:spPr>
          <a:xfrm>
            <a:off x="4728691" y="6052323"/>
            <a:ext cx="3492500" cy="44450"/>
          </a:xfrm>
          <a:prstGeom prst="rect">
            <a:avLst/>
          </a:prstGeom>
          <a:ln w="12700">
            <a:miter lim="400000"/>
          </a:ln>
        </p:spPr>
      </p:pic>
    </p:spTree>
    <p:extLst>
      <p:ext uri="{BB962C8B-B14F-4D97-AF65-F5344CB8AC3E}">
        <p14:creationId xmlns:p14="http://schemas.microsoft.com/office/powerpoint/2010/main" val="250396948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 img left">
    <p:bg>
      <p:bgPr>
        <a:solidFill>
          <a:srgbClr val="FFFFFF"/>
        </a:solidFill>
        <a:effectLst/>
      </p:bgPr>
    </p:bg>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8550876" y="502937"/>
            <a:ext cx="2421925" cy="1710000"/>
          </a:xfrm>
        </p:spPr>
        <p:txBody>
          <a:bodyPr/>
          <a:lstStyle>
            <a:lvl1pPr algn="ctr">
              <a:defRPr sz="3200"/>
            </a:lvl1p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12" name="Tijdelijke aanduiding voor inhoud 6"/>
          <p:cNvSpPr>
            <a:spLocks noGrp="1"/>
          </p:cNvSpPr>
          <p:nvPr>
            <p:ph sz="quarter" idx="15"/>
          </p:nvPr>
        </p:nvSpPr>
        <p:spPr>
          <a:xfrm>
            <a:off x="8550876" y="2583639"/>
            <a:ext cx="2421925" cy="3341426"/>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afbeelding 7"/>
          <p:cNvSpPr>
            <a:spLocks noGrp="1"/>
          </p:cNvSpPr>
          <p:nvPr>
            <p:ph type="pic" sz="quarter" idx="17"/>
          </p:nvPr>
        </p:nvSpPr>
        <p:spPr>
          <a:xfrm>
            <a:off x="-1" y="0"/>
            <a:ext cx="3564000" cy="3690000"/>
          </a:xfrm>
        </p:spPr>
        <p:txBody>
          <a:bodyPr/>
          <a:lstStyle/>
          <a:p>
            <a:r>
              <a:rPr lang="en-US"/>
              <a:t>Click icon to add picture</a:t>
            </a:r>
            <a:endParaRPr lang="en-GB"/>
          </a:p>
        </p:txBody>
      </p:sp>
      <p:sp>
        <p:nvSpPr>
          <p:cNvPr id="11" name="Tijdelijke aanduiding voor afbeelding 7"/>
          <p:cNvSpPr>
            <a:spLocks noGrp="1"/>
          </p:cNvSpPr>
          <p:nvPr>
            <p:ph type="pic" sz="quarter" idx="18"/>
          </p:nvPr>
        </p:nvSpPr>
        <p:spPr>
          <a:xfrm>
            <a:off x="-1" y="3870001"/>
            <a:ext cx="3564000" cy="2981625"/>
          </a:xfrm>
        </p:spPr>
        <p:txBody>
          <a:bodyPr/>
          <a:lstStyle/>
          <a:p>
            <a:r>
              <a:rPr lang="en-US"/>
              <a:t>Click icon to add picture</a:t>
            </a:r>
            <a:endParaRPr lang="en-GB"/>
          </a:p>
        </p:txBody>
      </p:sp>
      <p:sp>
        <p:nvSpPr>
          <p:cNvPr id="13" name="Tijdelijke aanduiding voor afbeelding 7"/>
          <p:cNvSpPr>
            <a:spLocks noGrp="1"/>
          </p:cNvSpPr>
          <p:nvPr>
            <p:ph type="pic" sz="quarter" idx="19"/>
          </p:nvPr>
        </p:nvSpPr>
        <p:spPr>
          <a:xfrm>
            <a:off x="3744000" y="0"/>
            <a:ext cx="3564000" cy="2160000"/>
          </a:xfrm>
        </p:spPr>
        <p:txBody>
          <a:bodyPr/>
          <a:lstStyle/>
          <a:p>
            <a:r>
              <a:rPr lang="en-US"/>
              <a:t>Click icon to add picture</a:t>
            </a:r>
            <a:endParaRPr lang="en-GB"/>
          </a:p>
        </p:txBody>
      </p:sp>
      <p:sp>
        <p:nvSpPr>
          <p:cNvPr id="14" name="Tijdelijke aanduiding voor afbeelding 7"/>
          <p:cNvSpPr>
            <a:spLocks noGrp="1"/>
          </p:cNvSpPr>
          <p:nvPr>
            <p:ph type="pic" sz="quarter" idx="20"/>
          </p:nvPr>
        </p:nvSpPr>
        <p:spPr>
          <a:xfrm>
            <a:off x="3744000" y="2340000"/>
            <a:ext cx="3564000" cy="4511626"/>
          </a:xfrm>
        </p:spPr>
        <p:txBody>
          <a:bodyPr/>
          <a:lstStyle/>
          <a:p>
            <a:r>
              <a:rPr lang="en-US"/>
              <a:t>Click icon to add picture</a:t>
            </a:r>
            <a:endParaRPr lang="en-GB"/>
          </a:p>
        </p:txBody>
      </p:sp>
      <p:pic>
        <p:nvPicPr>
          <p:cNvPr id="15" name="asset-curve.png" descr="asset-curve.png"/>
          <p:cNvPicPr>
            <a:picLocks noChangeAspect="1"/>
          </p:cNvPicPr>
          <p:nvPr userDrawn="1"/>
        </p:nvPicPr>
        <p:blipFill>
          <a:blip r:embed="rId2"/>
          <a:stretch>
            <a:fillRect/>
          </a:stretch>
        </p:blipFill>
        <p:spPr>
          <a:xfrm rot="16200000">
            <a:off x="7132284" y="149054"/>
            <a:ext cx="1047750" cy="1136650"/>
          </a:xfrm>
          <a:prstGeom prst="rect">
            <a:avLst/>
          </a:prstGeom>
          <a:ln w="12700">
            <a:miter lim="400000"/>
          </a:ln>
        </p:spPr>
      </p:pic>
    </p:spTree>
    <p:extLst>
      <p:ext uri="{BB962C8B-B14F-4D97-AF65-F5344CB8AC3E}">
        <p14:creationId xmlns:p14="http://schemas.microsoft.com/office/powerpoint/2010/main" val="112443524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a:xfrm>
            <a:off x="864395" y="0"/>
            <a:ext cx="3600450" cy="1890000"/>
          </a:xfrm>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7" name="Tijdelijke aanduiding voor inhoud 6"/>
          <p:cNvSpPr>
            <a:spLocks noGrp="1"/>
          </p:cNvSpPr>
          <p:nvPr>
            <p:ph sz="quarter" idx="13"/>
          </p:nvPr>
        </p:nvSpPr>
        <p:spPr>
          <a:xfrm>
            <a:off x="864394" y="1890000"/>
            <a:ext cx="3600451" cy="3780631"/>
          </a:xfrm>
        </p:spPr>
        <p:txBody>
          <a:bodyPr/>
          <a:lstStyle>
            <a:lvl1pPr marL="0" indent="0">
              <a:buNone/>
              <a:defRPr/>
            </a:lvl1pPr>
            <a:lvl2pPr marL="108000" indent="0">
              <a:buNone/>
              <a:defRPr/>
            </a:lvl2pPr>
            <a:lvl3pPr marL="216000" indent="0">
              <a:buNone/>
              <a:defRPr/>
            </a:lvl3pPr>
            <a:lvl4pPr marL="324000" indent="0">
              <a:buNone/>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jdelijke aanduiding voor grafiek 7"/>
          <p:cNvSpPr>
            <a:spLocks noGrp="1"/>
          </p:cNvSpPr>
          <p:nvPr>
            <p:ph type="chart" sz="quarter" idx="14"/>
          </p:nvPr>
        </p:nvSpPr>
        <p:spPr>
          <a:xfrm>
            <a:off x="4860000" y="900113"/>
            <a:ext cx="6642000" cy="4770518"/>
          </a:xfrm>
        </p:spPr>
        <p:txBody>
          <a:bodyPr/>
          <a:lstStyle/>
          <a:p>
            <a:r>
              <a:rPr lang="en-US"/>
              <a:t>Click icon to add chart</a:t>
            </a:r>
            <a:endParaRPr lang="en-GB"/>
          </a:p>
        </p:txBody>
      </p:sp>
    </p:spTree>
    <p:extLst>
      <p:ext uri="{BB962C8B-B14F-4D97-AF65-F5344CB8AC3E}">
        <p14:creationId xmlns:p14="http://schemas.microsoft.com/office/powerpoint/2010/main" val="425623735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g">
    <p:bg>
      <p:bgPr>
        <a:solidFill>
          <a:srgbClr val="FFFFFF"/>
        </a:solidFill>
        <a:effectLst/>
      </p:bgPr>
    </p:bg>
    <p:spTree>
      <p:nvGrpSpPr>
        <p:cNvPr id="1" name=""/>
        <p:cNvGrpSpPr/>
        <p:nvPr/>
      </p:nvGrpSpPr>
      <p:grpSpPr>
        <a:xfrm>
          <a:off x="0" y="0"/>
          <a:ext cx="0" cy="0"/>
          <a:chOff x="0" y="0"/>
          <a:chExt cx="0" cy="0"/>
        </a:xfrm>
      </p:grpSpPr>
      <p:sp>
        <p:nvSpPr>
          <p:cNvPr id="11" name="Rectangle"/>
          <p:cNvSpPr/>
          <p:nvPr userDrawn="1"/>
        </p:nvSpPr>
        <p:spPr>
          <a:xfrm>
            <a:off x="10317305" y="5435600"/>
            <a:ext cx="1874696" cy="1416026"/>
          </a:xfrm>
          <a:prstGeom prst="rect">
            <a:avLst/>
          </a:prstGeom>
          <a:solidFill>
            <a:srgbClr val="FFFFFF"/>
          </a:solidFill>
          <a:ln w="12700">
            <a:miter lim="400000"/>
          </a:ln>
        </p:spPr>
        <p:txBody>
          <a:bodyPr lIns="52189" tIns="52189" rIns="52189" bIns="52189" anchor="ctr"/>
          <a:lstStyle/>
          <a:p>
            <a:endParaRPr sz="900"/>
          </a:p>
        </p:txBody>
      </p:sp>
      <p:sp>
        <p:nvSpPr>
          <p:cNvPr id="9" name="Rechthoek 8"/>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8" name="Tijdelijke aanduiding voor afbeelding 7"/>
          <p:cNvSpPr>
            <a:spLocks noGrp="1"/>
          </p:cNvSpPr>
          <p:nvPr>
            <p:ph type="pic" sz="quarter" idx="17"/>
          </p:nvPr>
        </p:nvSpPr>
        <p:spPr>
          <a:xfrm>
            <a:off x="0" y="0"/>
            <a:ext cx="12192000" cy="6858000"/>
          </a:xfrm>
        </p:spPr>
        <p:txBody>
          <a:bodyPr/>
          <a:lstStyle/>
          <a:p>
            <a:r>
              <a:rPr lang="en-US"/>
              <a:t>Click icon to add picture</a:t>
            </a:r>
            <a:endParaRPr lang="en-GB"/>
          </a:p>
        </p:txBody>
      </p:sp>
    </p:spTree>
    <p:extLst>
      <p:ext uri="{BB962C8B-B14F-4D97-AF65-F5344CB8AC3E}">
        <p14:creationId xmlns:p14="http://schemas.microsoft.com/office/powerpoint/2010/main" val="348038000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mpty with title">
    <p:spTree>
      <p:nvGrpSpPr>
        <p:cNvPr id="1" name=""/>
        <p:cNvGrpSpPr/>
        <p:nvPr/>
      </p:nvGrpSpPr>
      <p:grpSpPr>
        <a:xfrm>
          <a:off x="0" y="0"/>
          <a:ext cx="0" cy="0"/>
          <a:chOff x="0" y="0"/>
          <a:chExt cx="0" cy="0"/>
        </a:xfrm>
      </p:grpSpPr>
      <p:pic>
        <p:nvPicPr>
          <p:cNvPr id="7" name="Image" descr="Image"/>
          <p:cNvPicPr>
            <a:picLocks noChangeAspect="1"/>
          </p:cNvPicPr>
          <p:nvPr userDrawn="1"/>
        </p:nvPicPr>
        <p:blipFill>
          <a:blip r:embed="rId2"/>
          <a:stretch>
            <a:fillRect/>
          </a:stretch>
        </p:blipFill>
        <p:spPr>
          <a:xfrm>
            <a:off x="48" y="5328000"/>
            <a:ext cx="1702846" cy="1530000"/>
          </a:xfrm>
          <a:prstGeom prst="rect">
            <a:avLst/>
          </a:prstGeom>
          <a:ln w="12700">
            <a:miter lim="400000"/>
          </a:ln>
        </p:spPr>
      </p:pic>
      <p:sp>
        <p:nvSpPr>
          <p:cNvPr id="6" name="Rechthoek 5"/>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2" name="Titel 1"/>
          <p:cNvSpPr>
            <a:spLocks noGrp="1"/>
          </p:cNvSpPr>
          <p:nvPr>
            <p:ph type="title"/>
          </p:nvPr>
        </p:nvSpPr>
        <p:spPr/>
        <p:txBody>
          <a:bodyPr/>
          <a:lstStyle/>
          <a:p>
            <a:r>
              <a:rPr lang="en-US"/>
              <a:t>Click to edit Master title style</a:t>
            </a:r>
            <a:endParaRPr lang="en-GB"/>
          </a:p>
        </p:txBody>
      </p:sp>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223097528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
        <p:nvSpPr>
          <p:cNvPr id="6" name="Rechthoek 5"/>
          <p:cNvSpPr/>
          <p:nvPr userDrawn="1"/>
        </p:nvSpPr>
        <p:spPr>
          <a:xfrm>
            <a:off x="9265444" y="1067710"/>
            <a:ext cx="2926556" cy="936394"/>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sp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Tree>
    <p:extLst>
      <p:ext uri="{BB962C8B-B14F-4D97-AF65-F5344CB8AC3E}">
        <p14:creationId xmlns:p14="http://schemas.microsoft.com/office/powerpoint/2010/main" val="341508888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imag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6"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6"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7"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2" name="Tijdelijke aanduiding voor datum 1"/>
          <p:cNvSpPr>
            <a:spLocks noGrp="1"/>
          </p:cNvSpPr>
          <p:nvPr>
            <p:ph type="dt" sz="half" idx="15"/>
          </p:nvPr>
        </p:nvSpPr>
        <p:spPr/>
        <p:txBody>
          <a:bodyPr/>
          <a:lstStyle>
            <a:lvl1pPr>
              <a:defRPr>
                <a:solidFill>
                  <a:schemeClr val="tx1"/>
                </a:solidFill>
              </a:defRPr>
            </a:lvl1pPr>
          </a:lstStyle>
          <a:p>
            <a:endParaRPr lang="en-GB"/>
          </a:p>
        </p:txBody>
      </p:sp>
      <p:sp>
        <p:nvSpPr>
          <p:cNvPr id="3" name="Tijdelijke aanduiding voor voettekst 2"/>
          <p:cNvSpPr>
            <a:spLocks noGrp="1"/>
          </p:cNvSpPr>
          <p:nvPr>
            <p:ph type="ftr" sz="quarter" idx="16"/>
          </p:nvPr>
        </p:nvSpPr>
        <p:spPr/>
        <p:txBody>
          <a:bodyPr/>
          <a:lstStyle>
            <a:lvl1pPr>
              <a:defRPr>
                <a:solidFill>
                  <a:schemeClr val="tx1"/>
                </a:solidFill>
              </a:defRPr>
            </a:lvl1pPr>
          </a:lstStyle>
          <a:p>
            <a:r>
              <a:rPr lang="en-US"/>
              <a:t>CRM Detailed Info Session 2024</a:t>
            </a:r>
            <a:endParaRPr lang="en-GB"/>
          </a:p>
        </p:txBody>
      </p:sp>
      <p:sp>
        <p:nvSpPr>
          <p:cNvPr id="4" name="Tijdelijke aanduiding voor dianummer 3"/>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3851969807"/>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mpty no logo">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fld id="{1B4D4DCE-9EA5-6C43-B983-F83FEB84A798}" type="slidenum">
              <a:rPr lang="en-GB" smtClean="0"/>
              <a:pPr/>
              <a:t>‹#›</a:t>
            </a:fld>
            <a:endParaRPr lang="en-GB"/>
          </a:p>
        </p:txBody>
      </p:sp>
      <p:sp>
        <p:nvSpPr>
          <p:cNvPr id="4" name="Tijdelijke aanduiding voor voettekst 3"/>
          <p:cNvSpPr>
            <a:spLocks noGrp="1"/>
          </p:cNvSpPr>
          <p:nvPr>
            <p:ph type="ftr" sz="quarter" idx="11"/>
          </p:nvPr>
        </p:nvSpPr>
        <p:spPr/>
        <p:txBody>
          <a:bodyPr/>
          <a:lstStyle/>
          <a:p>
            <a:r>
              <a:rPr lang="en-US"/>
              <a:t>CRM General Info Session 2024</a:t>
            </a:r>
            <a:endParaRPr lang="en-GB"/>
          </a:p>
        </p:txBody>
      </p:sp>
      <p:sp>
        <p:nvSpPr>
          <p:cNvPr id="5" name="Tijdelijke aanduiding voor datum 4"/>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298650681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Rechthoek 7"/>
          <p:cNvSpPr/>
          <p:nvPr userDrawn="1"/>
        </p:nvSpPr>
        <p:spPr>
          <a:xfrm>
            <a:off x="9265444" y="-1"/>
            <a:ext cx="2926556" cy="4129088"/>
          </a:xfrm>
          <a:prstGeom prst="rect">
            <a:avLst/>
          </a:prstGeom>
          <a:solidFill>
            <a:schemeClr val="tx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38100" rtlCol="0" fromWordArt="0" anchor="ctr" anchorCtr="0" forceAA="0" compatLnSpc="1">
            <a:prstTxWarp prst="textNoShape">
              <a:avLst/>
            </a:prstTxWarp>
            <a:no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sp>
        <p:nvSpPr>
          <p:cNvPr id="3" name="Titel 2"/>
          <p:cNvSpPr>
            <a:spLocks noGrp="1"/>
          </p:cNvSpPr>
          <p:nvPr>
            <p:ph type="title"/>
          </p:nvPr>
        </p:nvSpPr>
        <p:spPr>
          <a:xfrm>
            <a:off x="6357935" y="1814513"/>
            <a:ext cx="5181188" cy="1890000"/>
          </a:xfrm>
        </p:spPr>
        <p:txBody>
          <a:bodyPr/>
          <a:lstStyle/>
          <a:p>
            <a:r>
              <a:rPr lang="en-US"/>
              <a:t>Click to edit Master title style</a:t>
            </a:r>
            <a:endParaRPr lang="en-GB"/>
          </a:p>
        </p:txBody>
      </p:sp>
      <p:sp>
        <p:nvSpPr>
          <p:cNvPr id="4" name="Tijdelijke aanduiding voor datum 3"/>
          <p:cNvSpPr>
            <a:spLocks noGrp="1"/>
          </p:cNvSpPr>
          <p:nvPr>
            <p:ph type="dt" sz="half" idx="10"/>
          </p:nvPr>
        </p:nvSpPr>
        <p:spPr/>
        <p:txBody>
          <a:bodyPr/>
          <a:lstStyle/>
          <a:p>
            <a:endParaRPr lang="en-GB"/>
          </a:p>
        </p:txBody>
      </p:sp>
      <p:sp>
        <p:nvSpPr>
          <p:cNvPr id="5" name="Tijdelijke aanduiding voor voettekst 4"/>
          <p:cNvSpPr>
            <a:spLocks noGrp="1"/>
          </p:cNvSpPr>
          <p:nvPr>
            <p:ph type="ftr" sz="quarter" idx="11"/>
          </p:nvPr>
        </p:nvSpPr>
        <p:spPr/>
        <p:txBody>
          <a:bodyPr/>
          <a:lstStyle/>
          <a:p>
            <a:r>
              <a:rPr lang="en-US"/>
              <a:t>CRM General Info Session 2024</a:t>
            </a:r>
            <a:endParaRPr lang="en-GB"/>
          </a:p>
        </p:txBody>
      </p:sp>
      <p:sp>
        <p:nvSpPr>
          <p:cNvPr id="6" name="Tijdelijke aanduiding voor dianummer 5"/>
          <p:cNvSpPr>
            <a:spLocks noGrp="1"/>
          </p:cNvSpPr>
          <p:nvPr>
            <p:ph type="sldNum" sz="quarter" idx="12"/>
          </p:nvPr>
        </p:nvSpPr>
        <p:spPr/>
        <p:txBody>
          <a:bodyPr/>
          <a:lstStyle/>
          <a:p>
            <a:fld id="{1B4D4DCE-9EA5-6C43-B983-F83FEB84A798}" type="slidenum">
              <a:rPr lang="en-GB" smtClean="0"/>
              <a:pPr/>
              <a:t>‹#›</a:t>
            </a:fld>
            <a:endParaRPr lang="en-GB"/>
          </a:p>
        </p:txBody>
      </p:sp>
    </p:spTree>
    <p:extLst>
      <p:ext uri="{BB962C8B-B14F-4D97-AF65-F5344CB8AC3E}">
        <p14:creationId xmlns:p14="http://schemas.microsoft.com/office/powerpoint/2010/main" val="137404924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576001" y="1714500"/>
            <a:ext cx="11040000" cy="4381500"/>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a:lvl1pPr>
            <a:lvl2pPr marL="266700" indent="-266700" algn="l" defTabSz="252000" rtl="0" eaLnBrk="1" latinLnBrk="0" hangingPunct="1">
              <a:lnSpc>
                <a:spcPct val="120000"/>
              </a:lnSpc>
              <a:spcBef>
                <a:spcPts val="400"/>
              </a:spcBef>
              <a:spcAft>
                <a:spcPts val="400"/>
              </a:spcAft>
              <a:buClr>
                <a:schemeClr val="tx2"/>
              </a:buClr>
              <a:buFont typeface="Lucida Grande"/>
              <a:buChar char="-"/>
              <a:tabLst/>
              <a:defRPr sz="1600" b="0"/>
            </a:lvl2pPr>
            <a:lvl3pPr marL="576000" indent="0" algn="l" defTabSz="457200" rtl="0" eaLnBrk="1" latinLnBrk="0" hangingPunct="1">
              <a:lnSpc>
                <a:spcPct val="120000"/>
              </a:lnSpc>
              <a:spcBef>
                <a:spcPts val="400"/>
              </a:spcBef>
              <a:spcAft>
                <a:spcPts val="400"/>
              </a:spcAft>
              <a:buClr>
                <a:schemeClr val="tx2"/>
              </a:buClr>
              <a:buFontTx/>
              <a:buNone/>
              <a:defRPr sz="1600" b="0" baseline="0"/>
            </a:lvl3pPr>
            <a:lvl4pPr marL="864000" indent="0" algn="l" defTabSz="457200" rtl="0" eaLnBrk="1" latinLnBrk="0" hangingPunct="1">
              <a:lnSpc>
                <a:spcPct val="120000"/>
              </a:lnSpc>
              <a:spcBef>
                <a:spcPts val="400"/>
              </a:spcBef>
              <a:spcAft>
                <a:spcPts val="400"/>
              </a:spcAft>
              <a:buClr>
                <a:schemeClr val="tx2"/>
              </a:buClr>
              <a:buFontTx/>
              <a:buNone/>
              <a:defRPr sz="1600" b="0"/>
            </a:lvl4pPr>
          </a:lstStyle>
          <a:p>
            <a:pPr lvl="0"/>
            <a:r>
              <a:rPr lang="de-DE" err="1"/>
              <a:t>Running</a:t>
            </a:r>
            <a:r>
              <a:rPr lang="de-DE"/>
              <a:t> Text</a:t>
            </a:r>
          </a:p>
          <a:p>
            <a:pPr lvl="1"/>
            <a:r>
              <a:rPr lang="de-DE" err="1"/>
              <a:t>Indentation</a:t>
            </a:r>
            <a:r>
              <a:rPr lang="de-DE"/>
              <a:t> 1</a:t>
            </a:r>
          </a:p>
          <a:p>
            <a:pPr lvl="2"/>
            <a:r>
              <a:rPr lang="de-DE" err="1"/>
              <a:t>Indentation</a:t>
            </a:r>
            <a:r>
              <a:rPr lang="de-DE"/>
              <a:t> 2</a:t>
            </a:r>
          </a:p>
          <a:p>
            <a:pPr lvl="3"/>
            <a:r>
              <a:rPr lang="de-DE" err="1"/>
              <a:t>Indentation</a:t>
            </a:r>
            <a:r>
              <a:rPr lang="de-DE"/>
              <a:t> 3</a:t>
            </a:r>
          </a:p>
        </p:txBody>
      </p:sp>
      <p:sp>
        <p:nvSpPr>
          <p:cNvPr id="7" name="Titel"/>
          <p:cNvSpPr>
            <a:spLocks noGrp="1"/>
          </p:cNvSpPr>
          <p:nvPr>
            <p:ph type="title" hasCustomPrompt="1"/>
          </p:nvPr>
        </p:nvSpPr>
        <p:spPr>
          <a:xfrm>
            <a:off x="576001" y="562464"/>
            <a:ext cx="11040000" cy="860145"/>
          </a:xfrm>
          <a:prstGeom prst="rect">
            <a:avLst/>
          </a:prstGeom>
        </p:spPr>
        <p:txBody>
          <a:bodyPr lIns="0" rIns="0"/>
          <a:lstStyle>
            <a:lvl1pPr>
              <a:lnSpc>
                <a:spcPct val="100000"/>
              </a:lnSpc>
              <a:defRPr sz="2800">
                <a:solidFill>
                  <a:srgbClr val="E75420"/>
                </a:solidFill>
              </a:defRPr>
            </a:lvl1pPr>
          </a:lstStyle>
          <a:p>
            <a:r>
              <a:rPr lang="de-DE"/>
              <a:t>Title</a:t>
            </a:r>
          </a:p>
        </p:txBody>
      </p:sp>
      <p:sp>
        <p:nvSpPr>
          <p:cNvPr id="9" name="TextplatzhalterFussnote" hidden="1"/>
          <p:cNvSpPr txBox="1">
            <a:spLocks/>
          </p:cNvSpPr>
          <p:nvPr userDrawn="1"/>
        </p:nvSpPr>
        <p:spPr>
          <a:xfrm>
            <a:off x="576001" y="6165898"/>
            <a:ext cx="11040000" cy="268307"/>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de-DE" sz="1000">
                <a:solidFill>
                  <a:schemeClr val="dk1"/>
                </a:solidFill>
              </a:rPr>
              <a:t>* Hier steht </a:t>
            </a:r>
            <a:r>
              <a:rPr lang="de-DE" sz="1000" baseline="0">
                <a:solidFill>
                  <a:schemeClr val="dk1"/>
                </a:solidFill>
              </a:rPr>
              <a:t> eine Fußnote</a:t>
            </a:r>
            <a:r>
              <a:rPr lang="de-DE" sz="1000">
                <a:solidFill>
                  <a:schemeClr val="dk1"/>
                </a:solidFill>
              </a:rPr>
              <a:t>, welche maximal eine Zeile</a:t>
            </a:r>
            <a:r>
              <a:rPr lang="de-DE" sz="1000" baseline="0">
                <a:solidFill>
                  <a:schemeClr val="dk1"/>
                </a:solidFill>
              </a:rPr>
              <a:t> füllen darf.</a:t>
            </a:r>
            <a:endParaRPr lang="de-DE" sz="1000">
              <a:solidFill>
                <a:schemeClr val="dk1"/>
              </a:solidFill>
            </a:endParaRPr>
          </a:p>
        </p:txBody>
      </p:sp>
      <p:sp>
        <p:nvSpPr>
          <p:cNvPr id="5" name="Footer Placeholder 1"/>
          <p:cNvSpPr>
            <a:spLocks noGrp="1"/>
          </p:cNvSpPr>
          <p:nvPr>
            <p:ph type="ftr" sz="quarter" idx="3"/>
          </p:nvPr>
        </p:nvSpPr>
        <p:spPr>
          <a:xfrm>
            <a:off x="495981" y="6466809"/>
            <a:ext cx="8117671" cy="222547"/>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CRM General Info Session 2024</a:t>
            </a:r>
          </a:p>
        </p:txBody>
      </p:sp>
      <p:sp>
        <p:nvSpPr>
          <p:cNvPr id="6" name="Slide Number Placeholder 5"/>
          <p:cNvSpPr>
            <a:spLocks noGrp="1"/>
          </p:cNvSpPr>
          <p:nvPr>
            <p:ph type="sldNum" sz="quarter" idx="4"/>
          </p:nvPr>
        </p:nvSpPr>
        <p:spPr>
          <a:xfrm>
            <a:off x="8811864" y="6466809"/>
            <a:ext cx="2845170" cy="222547"/>
          </a:xfrm>
          <a:prstGeom prst="rect">
            <a:avLst/>
          </a:prstGeom>
        </p:spPr>
        <p:txBody>
          <a:bodyPr vert="horz" lIns="91440" tIns="45720" rIns="91440" bIns="45720" rtlCol="0" anchor="ctr"/>
          <a:lstStyle>
            <a:lvl1pPr algn="r">
              <a:defRPr sz="12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4076755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a_Content with normal text">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0112" cy="363600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lvl="0"/>
            <a:endParaRPr lang="de-DE"/>
          </a:p>
        </p:txBody>
      </p:sp>
    </p:spTree>
    <p:extLst>
      <p:ext uri="{BB962C8B-B14F-4D97-AF65-F5344CB8AC3E}">
        <p14:creationId xmlns:p14="http://schemas.microsoft.com/office/powerpoint/2010/main" val="7666319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ontent with normal text +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363600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lvl="0"/>
            <a:endParaRPr lang="de-DE"/>
          </a:p>
        </p:txBody>
      </p:sp>
      <p:grpSp>
        <p:nvGrpSpPr>
          <p:cNvPr id="124" name="Group 123">
            <a:extLst>
              <a:ext uri="{FF2B5EF4-FFF2-40B4-BE49-F238E27FC236}">
                <a16:creationId xmlns:a16="http://schemas.microsoft.com/office/drawing/2014/main" id="{73FE819F-5834-4C3E-A5C6-5BDF0FC6E46B}"/>
              </a:ext>
            </a:extLst>
          </p:cNvPr>
          <p:cNvGrpSpPr/>
          <p:nvPr userDrawn="1"/>
        </p:nvGrpSpPr>
        <p:grpSpPr>
          <a:xfrm>
            <a:off x="0" y="5964940"/>
            <a:ext cx="9078301" cy="535703"/>
            <a:chOff x="0" y="5964940"/>
            <a:chExt cx="9078301" cy="535703"/>
          </a:xfrm>
        </p:grpSpPr>
        <p:grpSp>
          <p:nvGrpSpPr>
            <p:cNvPr id="2" name="Group 1">
              <a:extLst>
                <a:ext uri="{FF2B5EF4-FFF2-40B4-BE49-F238E27FC236}">
                  <a16:creationId xmlns:a16="http://schemas.microsoft.com/office/drawing/2014/main" id="{53034290-09A2-4602-A8E9-107E7742B48D}"/>
                </a:ext>
              </a:extLst>
            </p:cNvPr>
            <p:cNvGrpSpPr/>
            <p:nvPr userDrawn="1"/>
          </p:nvGrpSpPr>
          <p:grpSpPr>
            <a:xfrm>
              <a:off x="8906480" y="5964940"/>
              <a:ext cx="171821" cy="171821"/>
              <a:chOff x="10960096" y="4204963"/>
              <a:chExt cx="405867" cy="405866"/>
            </a:xfrm>
          </p:grpSpPr>
          <p:sp>
            <p:nvSpPr>
              <p:cNvPr id="104" name="object 26">
                <a:extLst>
                  <a:ext uri="{FF2B5EF4-FFF2-40B4-BE49-F238E27FC236}">
                    <a16:creationId xmlns:a16="http://schemas.microsoft.com/office/drawing/2014/main" id="{BD81D32F-6CA7-479D-BD5D-A12ED4E2DDED}"/>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a:p>
            </p:txBody>
          </p:sp>
          <p:sp>
            <p:nvSpPr>
              <p:cNvPr id="105" name="object 27">
                <a:extLst>
                  <a:ext uri="{FF2B5EF4-FFF2-40B4-BE49-F238E27FC236}">
                    <a16:creationId xmlns:a16="http://schemas.microsoft.com/office/drawing/2014/main" id="{68B70203-FB65-4009-88F3-3841DE066B2E}"/>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a:p>
            </p:txBody>
          </p:sp>
          <p:sp>
            <p:nvSpPr>
              <p:cNvPr id="106" name="object 28">
                <a:extLst>
                  <a:ext uri="{FF2B5EF4-FFF2-40B4-BE49-F238E27FC236}">
                    <a16:creationId xmlns:a16="http://schemas.microsoft.com/office/drawing/2014/main" id="{DD0D8804-934E-40D8-956C-8C291C51FFAF}"/>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a:p>
            </p:txBody>
          </p:sp>
          <p:sp>
            <p:nvSpPr>
              <p:cNvPr id="107" name="object 29">
                <a:extLst>
                  <a:ext uri="{FF2B5EF4-FFF2-40B4-BE49-F238E27FC236}">
                    <a16:creationId xmlns:a16="http://schemas.microsoft.com/office/drawing/2014/main" id="{46E57CF3-E6FD-4C54-BF11-5EA500BBB8D3}"/>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a:p>
            </p:txBody>
          </p:sp>
          <p:sp>
            <p:nvSpPr>
              <p:cNvPr id="108" name="object 30">
                <a:extLst>
                  <a:ext uri="{FF2B5EF4-FFF2-40B4-BE49-F238E27FC236}">
                    <a16:creationId xmlns:a16="http://schemas.microsoft.com/office/drawing/2014/main" id="{6055BDDE-657C-4CFA-9785-379DA44AC24B}"/>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a:p>
            </p:txBody>
          </p:sp>
          <p:sp>
            <p:nvSpPr>
              <p:cNvPr id="109" name="object 31">
                <a:extLst>
                  <a:ext uri="{FF2B5EF4-FFF2-40B4-BE49-F238E27FC236}">
                    <a16:creationId xmlns:a16="http://schemas.microsoft.com/office/drawing/2014/main" id="{5654E23A-AD82-4B9C-912A-43815C1EFAD8}"/>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a:p>
            </p:txBody>
          </p:sp>
          <p:sp>
            <p:nvSpPr>
              <p:cNvPr id="110" name="object 32">
                <a:extLst>
                  <a:ext uri="{FF2B5EF4-FFF2-40B4-BE49-F238E27FC236}">
                    <a16:creationId xmlns:a16="http://schemas.microsoft.com/office/drawing/2014/main" id="{94D97A94-A7DB-4007-A8B7-52C7E0487E08}"/>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a:p>
            </p:txBody>
          </p:sp>
          <p:sp>
            <p:nvSpPr>
              <p:cNvPr id="111" name="object 33">
                <a:extLst>
                  <a:ext uri="{FF2B5EF4-FFF2-40B4-BE49-F238E27FC236}">
                    <a16:creationId xmlns:a16="http://schemas.microsoft.com/office/drawing/2014/main" id="{47B006DB-8C45-44F7-97C2-5F46CA8F7FCC}"/>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a:p>
            </p:txBody>
          </p:sp>
          <p:sp>
            <p:nvSpPr>
              <p:cNvPr id="112" name="object 34">
                <a:extLst>
                  <a:ext uri="{FF2B5EF4-FFF2-40B4-BE49-F238E27FC236}">
                    <a16:creationId xmlns:a16="http://schemas.microsoft.com/office/drawing/2014/main" id="{7CE76716-1CC0-4320-AE6F-7E0860B3DA50}"/>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a:p>
            </p:txBody>
          </p:sp>
          <p:sp>
            <p:nvSpPr>
              <p:cNvPr id="113" name="object 35">
                <a:extLst>
                  <a:ext uri="{FF2B5EF4-FFF2-40B4-BE49-F238E27FC236}">
                    <a16:creationId xmlns:a16="http://schemas.microsoft.com/office/drawing/2014/main" id="{0247CD81-C3A8-4070-8557-C90DC4EC101C}"/>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a:p>
            </p:txBody>
          </p:sp>
          <p:sp>
            <p:nvSpPr>
              <p:cNvPr id="114" name="object 36">
                <a:extLst>
                  <a:ext uri="{FF2B5EF4-FFF2-40B4-BE49-F238E27FC236}">
                    <a16:creationId xmlns:a16="http://schemas.microsoft.com/office/drawing/2014/main" id="{E9AF4791-F1DC-49B2-B95A-5FFF896B3731}"/>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a:p>
            </p:txBody>
          </p:sp>
          <p:sp>
            <p:nvSpPr>
              <p:cNvPr id="115" name="object 37">
                <a:extLst>
                  <a:ext uri="{FF2B5EF4-FFF2-40B4-BE49-F238E27FC236}">
                    <a16:creationId xmlns:a16="http://schemas.microsoft.com/office/drawing/2014/main" id="{089E6441-6CC0-4AB3-93B8-4F7D9BC2F612}"/>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a:p>
            </p:txBody>
          </p:sp>
          <p:sp>
            <p:nvSpPr>
              <p:cNvPr id="116" name="object 38">
                <a:extLst>
                  <a:ext uri="{FF2B5EF4-FFF2-40B4-BE49-F238E27FC236}">
                    <a16:creationId xmlns:a16="http://schemas.microsoft.com/office/drawing/2014/main" id="{4037C699-9B5C-4382-A9E3-19EB22158BFE}"/>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a:p>
            </p:txBody>
          </p:sp>
        </p:grpSp>
        <p:grpSp>
          <p:nvGrpSpPr>
            <p:cNvPr id="7" name="Gruppierung 14">
              <a:extLst>
                <a:ext uri="{FF2B5EF4-FFF2-40B4-BE49-F238E27FC236}">
                  <a16:creationId xmlns:a16="http://schemas.microsoft.com/office/drawing/2014/main" id="{3428626A-9C41-4CE9-9FF9-D04F1A7F5C88}"/>
                </a:ext>
              </a:extLst>
            </p:cNvPr>
            <p:cNvGrpSpPr/>
            <p:nvPr userDrawn="1"/>
          </p:nvGrpSpPr>
          <p:grpSpPr>
            <a:xfrm>
              <a:off x="0" y="6040373"/>
              <a:ext cx="9026886" cy="460270"/>
              <a:chOff x="0" y="6040373"/>
              <a:chExt cx="9026886" cy="460270"/>
            </a:xfrm>
          </p:grpSpPr>
          <p:sp>
            <p:nvSpPr>
              <p:cNvPr id="9" name="object 5">
                <a:extLst>
                  <a:ext uri="{FF2B5EF4-FFF2-40B4-BE49-F238E27FC236}">
                    <a16:creationId xmlns:a16="http://schemas.microsoft.com/office/drawing/2014/main" id="{7BE1D589-DF87-416E-AE99-9BB5F66726C8}"/>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a:p>
            </p:txBody>
          </p:sp>
          <p:sp>
            <p:nvSpPr>
              <p:cNvPr id="12" name="object 7">
                <a:extLst>
                  <a:ext uri="{FF2B5EF4-FFF2-40B4-BE49-F238E27FC236}">
                    <a16:creationId xmlns:a16="http://schemas.microsoft.com/office/drawing/2014/main" id="{CC7EFF18-FD5D-449C-A7FB-F0DBAC6DA21E}"/>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a:p>
            </p:txBody>
          </p:sp>
          <p:sp>
            <p:nvSpPr>
              <p:cNvPr id="13" name="object 8">
                <a:extLst>
                  <a:ext uri="{FF2B5EF4-FFF2-40B4-BE49-F238E27FC236}">
                    <a16:creationId xmlns:a16="http://schemas.microsoft.com/office/drawing/2014/main" id="{03E25D62-0EC1-4A47-8D72-C8733987D45D}"/>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4" name="object 9">
                <a:extLst>
                  <a:ext uri="{FF2B5EF4-FFF2-40B4-BE49-F238E27FC236}">
                    <a16:creationId xmlns:a16="http://schemas.microsoft.com/office/drawing/2014/main" id="{90ACF780-64CB-43E9-B368-4D545500A965}"/>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5" name="object 10">
                <a:extLst>
                  <a:ext uri="{FF2B5EF4-FFF2-40B4-BE49-F238E27FC236}">
                    <a16:creationId xmlns:a16="http://schemas.microsoft.com/office/drawing/2014/main" id="{7C9B4290-F741-4778-BE65-BF56A54B1315}"/>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6" name="object 11">
                <a:extLst>
                  <a:ext uri="{FF2B5EF4-FFF2-40B4-BE49-F238E27FC236}">
                    <a16:creationId xmlns:a16="http://schemas.microsoft.com/office/drawing/2014/main" id="{689C50D2-2B8B-4EF0-BB5F-6646E477908C}"/>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17" name="object 12">
                <a:extLst>
                  <a:ext uri="{FF2B5EF4-FFF2-40B4-BE49-F238E27FC236}">
                    <a16:creationId xmlns:a16="http://schemas.microsoft.com/office/drawing/2014/main" id="{0AD0A35B-0A3F-4799-A0E4-985C4555DDD3}"/>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a:p>
            </p:txBody>
          </p:sp>
          <p:sp>
            <p:nvSpPr>
              <p:cNvPr id="18" name="object 13">
                <a:extLst>
                  <a:ext uri="{FF2B5EF4-FFF2-40B4-BE49-F238E27FC236}">
                    <a16:creationId xmlns:a16="http://schemas.microsoft.com/office/drawing/2014/main" id="{A62D371A-90A1-484C-834B-12525C42E47D}"/>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19" name="object 14">
                <a:extLst>
                  <a:ext uri="{FF2B5EF4-FFF2-40B4-BE49-F238E27FC236}">
                    <a16:creationId xmlns:a16="http://schemas.microsoft.com/office/drawing/2014/main" id="{997182C0-41F1-4261-9841-B018111CC4C9}"/>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20" name="object 15">
                <a:extLst>
                  <a:ext uri="{FF2B5EF4-FFF2-40B4-BE49-F238E27FC236}">
                    <a16:creationId xmlns:a16="http://schemas.microsoft.com/office/drawing/2014/main" id="{848114AA-1320-4284-BC2A-69F56B18716C}"/>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a:p>
            </p:txBody>
          </p:sp>
          <p:sp>
            <p:nvSpPr>
              <p:cNvPr id="21" name="object 16">
                <a:extLst>
                  <a:ext uri="{FF2B5EF4-FFF2-40B4-BE49-F238E27FC236}">
                    <a16:creationId xmlns:a16="http://schemas.microsoft.com/office/drawing/2014/main" id="{45360FED-850B-4376-8159-BF65EF6A5EE3}"/>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a:p>
            </p:txBody>
          </p:sp>
          <p:sp>
            <p:nvSpPr>
              <p:cNvPr id="22" name="object 17">
                <a:extLst>
                  <a:ext uri="{FF2B5EF4-FFF2-40B4-BE49-F238E27FC236}">
                    <a16:creationId xmlns:a16="http://schemas.microsoft.com/office/drawing/2014/main" id="{5BFC4282-151B-44C8-9580-79AA734D105F}"/>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a:p>
            </p:txBody>
          </p:sp>
          <p:sp>
            <p:nvSpPr>
              <p:cNvPr id="23" name="object 18">
                <a:extLst>
                  <a:ext uri="{FF2B5EF4-FFF2-40B4-BE49-F238E27FC236}">
                    <a16:creationId xmlns:a16="http://schemas.microsoft.com/office/drawing/2014/main" id="{E2BE76E5-07EE-4A76-91C5-429C113A92B3}"/>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a:p>
            </p:txBody>
          </p:sp>
          <p:sp>
            <p:nvSpPr>
              <p:cNvPr id="24" name="object 19">
                <a:extLst>
                  <a:ext uri="{FF2B5EF4-FFF2-40B4-BE49-F238E27FC236}">
                    <a16:creationId xmlns:a16="http://schemas.microsoft.com/office/drawing/2014/main" id="{9C051D4D-8462-44A9-9AAF-07ACADD11610}"/>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a:p>
            </p:txBody>
          </p:sp>
          <p:sp>
            <p:nvSpPr>
              <p:cNvPr id="25" name="object 20">
                <a:extLst>
                  <a:ext uri="{FF2B5EF4-FFF2-40B4-BE49-F238E27FC236}">
                    <a16:creationId xmlns:a16="http://schemas.microsoft.com/office/drawing/2014/main" id="{9C32EA73-0D2F-4AAB-98BB-6B47DE276916}"/>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a:p>
            </p:txBody>
          </p:sp>
          <p:sp>
            <p:nvSpPr>
              <p:cNvPr id="26" name="object 21">
                <a:extLst>
                  <a:ext uri="{FF2B5EF4-FFF2-40B4-BE49-F238E27FC236}">
                    <a16:creationId xmlns:a16="http://schemas.microsoft.com/office/drawing/2014/main" id="{D8211EBC-4481-42F1-93AE-487C1D00CB9D}"/>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a:p>
            </p:txBody>
          </p:sp>
        </p:grpSp>
        <p:grpSp>
          <p:nvGrpSpPr>
            <p:cNvPr id="5" name="Group 4">
              <a:extLst>
                <a:ext uri="{FF2B5EF4-FFF2-40B4-BE49-F238E27FC236}">
                  <a16:creationId xmlns:a16="http://schemas.microsoft.com/office/drawing/2014/main" id="{CD6B786F-FCF1-46BC-AB57-5A104BF83509}"/>
                </a:ext>
              </a:extLst>
            </p:cNvPr>
            <p:cNvGrpSpPr/>
            <p:nvPr userDrawn="1"/>
          </p:nvGrpSpPr>
          <p:grpSpPr>
            <a:xfrm>
              <a:off x="7807856" y="6136761"/>
              <a:ext cx="194402" cy="233814"/>
              <a:chOff x="6199448" y="5757477"/>
              <a:chExt cx="445167" cy="535418"/>
            </a:xfrm>
          </p:grpSpPr>
          <p:sp>
            <p:nvSpPr>
              <p:cNvPr id="117" name="object 9">
                <a:extLst>
                  <a:ext uri="{FF2B5EF4-FFF2-40B4-BE49-F238E27FC236}">
                    <a16:creationId xmlns:a16="http://schemas.microsoft.com/office/drawing/2014/main" id="{F32DF1E0-2137-4802-B1B4-38C52D65DD6A}"/>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a:p>
            </p:txBody>
          </p:sp>
          <p:sp>
            <p:nvSpPr>
              <p:cNvPr id="118" name="object 10">
                <a:extLst>
                  <a:ext uri="{FF2B5EF4-FFF2-40B4-BE49-F238E27FC236}">
                    <a16:creationId xmlns:a16="http://schemas.microsoft.com/office/drawing/2014/main" id="{E053BF8E-548F-44F9-BE9C-C9382F0B558B}"/>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a:p>
            </p:txBody>
          </p:sp>
          <p:sp>
            <p:nvSpPr>
              <p:cNvPr id="119" name="object 11">
                <a:extLst>
                  <a:ext uri="{FF2B5EF4-FFF2-40B4-BE49-F238E27FC236}">
                    <a16:creationId xmlns:a16="http://schemas.microsoft.com/office/drawing/2014/main" id="{A4460925-3CF9-4BD1-82F6-1CC560B0168F}"/>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a:p>
            </p:txBody>
          </p:sp>
          <p:sp>
            <p:nvSpPr>
              <p:cNvPr id="120" name="object 12">
                <a:extLst>
                  <a:ext uri="{FF2B5EF4-FFF2-40B4-BE49-F238E27FC236}">
                    <a16:creationId xmlns:a16="http://schemas.microsoft.com/office/drawing/2014/main" id="{BE491647-7DD4-47F3-864E-2155C1BA8D19}"/>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a:p>
            </p:txBody>
          </p:sp>
          <p:sp>
            <p:nvSpPr>
              <p:cNvPr id="121" name="object 13">
                <a:extLst>
                  <a:ext uri="{FF2B5EF4-FFF2-40B4-BE49-F238E27FC236}">
                    <a16:creationId xmlns:a16="http://schemas.microsoft.com/office/drawing/2014/main" id="{9F50E9B9-9DC7-447D-911E-BDFA8143D831}"/>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a:p>
            </p:txBody>
          </p:sp>
          <p:sp>
            <p:nvSpPr>
              <p:cNvPr id="122" name="object 14">
                <a:extLst>
                  <a:ext uri="{FF2B5EF4-FFF2-40B4-BE49-F238E27FC236}">
                    <a16:creationId xmlns:a16="http://schemas.microsoft.com/office/drawing/2014/main" id="{7DECF443-31EC-447A-BF1E-F398348656A9}"/>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a:p>
            </p:txBody>
          </p:sp>
        </p:grpSp>
      </p:grpSp>
    </p:spTree>
    <p:extLst>
      <p:ext uri="{BB962C8B-B14F-4D97-AF65-F5344CB8AC3E}">
        <p14:creationId xmlns:p14="http://schemas.microsoft.com/office/powerpoint/2010/main" val="39306263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Content with normal text + summary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2978681"/>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p:txBody>
      </p:sp>
      <p:sp>
        <p:nvSpPr>
          <p:cNvPr id="28" name="Text Placeholder 2">
            <a:extLst>
              <a:ext uri="{FF2B5EF4-FFF2-40B4-BE49-F238E27FC236}">
                <a16:creationId xmlns:a16="http://schemas.microsoft.com/office/drawing/2014/main" id="{7D707F97-3B0C-4572-9E8F-34058B5A1D89}"/>
              </a:ext>
            </a:extLst>
          </p:cNvPr>
          <p:cNvSpPr>
            <a:spLocks noGrp="1"/>
          </p:cNvSpPr>
          <p:nvPr>
            <p:ph type="body" sz="quarter" idx="12" hasCustomPrompt="1"/>
          </p:nvPr>
        </p:nvSpPr>
        <p:spPr>
          <a:xfrm>
            <a:off x="914399" y="5300663"/>
            <a:ext cx="9792000" cy="611955"/>
          </a:xfrm>
          <a:prstGeom prst="rect">
            <a:avLst/>
          </a:prstGeom>
          <a:ln>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GB"/>
              <a:t>Summary</a:t>
            </a:r>
            <a:r>
              <a:rPr lang="en-US"/>
              <a:t> - 16 should be the smallest font size. The conclusion should only have two lines.</a:t>
            </a:r>
            <a:endParaRPr lang="fr-BE"/>
          </a:p>
        </p:txBody>
      </p:sp>
    </p:spTree>
    <p:extLst>
      <p:ext uri="{BB962C8B-B14F-4D97-AF65-F5344CB8AC3E}">
        <p14:creationId xmlns:p14="http://schemas.microsoft.com/office/powerpoint/2010/main" val="17954390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Content with normal text and summary +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2978681"/>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a:solidFill>
                  <a:schemeClr val="accent2"/>
                </a:solidFill>
                <a:latin typeface="Arial" panose="020B0604020202020204" pitchFamily="34" charset="0"/>
                <a:cs typeface="Arial" panose="020B0604020202020204" pitchFamily="34" charset="0"/>
              </a:defRPr>
            </a:lvl1pPr>
            <a:lvl2pPr marL="721350" indent="0">
              <a:lnSpc>
                <a:spcPts val="1500"/>
              </a:lnSpc>
              <a:spcBef>
                <a:spcPts val="1000"/>
              </a:spcBef>
              <a:buClr>
                <a:srgbClr val="FF7300"/>
              </a:buClr>
              <a:buFont typeface="Arial" panose="020B0604020202020204" pitchFamily="34" charset="0"/>
              <a:buNone/>
              <a:defRPr sz="1400">
                <a:solidFill>
                  <a:schemeClr val="tx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 This text is only meant to serve as a kind of place marker, which will later be replaced by the finished text.</a:t>
            </a: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r>
              <a:rPr lang="en-GB"/>
              <a:t>This is a dummy text, meaning that no final version is available yet. This text is only meant to serve as a kind of place marker, which will later be replaced by the finished text.</a:t>
            </a:r>
            <a:endParaRPr lang="de-DE"/>
          </a:p>
        </p:txBody>
      </p:sp>
      <p:sp>
        <p:nvSpPr>
          <p:cNvPr id="28" name="Text Placeholder 2">
            <a:extLst>
              <a:ext uri="{FF2B5EF4-FFF2-40B4-BE49-F238E27FC236}">
                <a16:creationId xmlns:a16="http://schemas.microsoft.com/office/drawing/2014/main" id="{7D707F97-3B0C-4572-9E8F-34058B5A1D89}"/>
              </a:ext>
            </a:extLst>
          </p:cNvPr>
          <p:cNvSpPr>
            <a:spLocks noGrp="1"/>
          </p:cNvSpPr>
          <p:nvPr>
            <p:ph type="body" sz="quarter" idx="12" hasCustomPrompt="1"/>
          </p:nvPr>
        </p:nvSpPr>
        <p:spPr>
          <a:xfrm>
            <a:off x="914399" y="5300663"/>
            <a:ext cx="9792000" cy="611955"/>
          </a:xfrm>
          <a:prstGeom prst="rect">
            <a:avLst/>
          </a:prstGeom>
          <a:ln>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GB"/>
              <a:t>Summary</a:t>
            </a:r>
            <a:r>
              <a:rPr lang="en-US"/>
              <a:t> - 16 should be the smallest font size. The conclusion should only have two lines.</a:t>
            </a:r>
            <a:endParaRPr lang="fr-BE"/>
          </a:p>
        </p:txBody>
      </p:sp>
      <p:grpSp>
        <p:nvGrpSpPr>
          <p:cNvPr id="29" name="Group 28">
            <a:extLst>
              <a:ext uri="{FF2B5EF4-FFF2-40B4-BE49-F238E27FC236}">
                <a16:creationId xmlns:a16="http://schemas.microsoft.com/office/drawing/2014/main" id="{FA34D117-AD84-4C76-91D5-B27E1ACDB017}"/>
              </a:ext>
            </a:extLst>
          </p:cNvPr>
          <p:cNvGrpSpPr/>
          <p:nvPr userDrawn="1"/>
        </p:nvGrpSpPr>
        <p:grpSpPr>
          <a:xfrm>
            <a:off x="0" y="5964940"/>
            <a:ext cx="9078301" cy="535703"/>
            <a:chOff x="0" y="5964940"/>
            <a:chExt cx="9078301" cy="535703"/>
          </a:xfrm>
        </p:grpSpPr>
        <p:grpSp>
          <p:nvGrpSpPr>
            <p:cNvPr id="30" name="Group 29">
              <a:extLst>
                <a:ext uri="{FF2B5EF4-FFF2-40B4-BE49-F238E27FC236}">
                  <a16:creationId xmlns:a16="http://schemas.microsoft.com/office/drawing/2014/main" id="{F2E04CEF-63A5-4617-AC1E-7E1CE3D7A48A}"/>
                </a:ext>
              </a:extLst>
            </p:cNvPr>
            <p:cNvGrpSpPr/>
            <p:nvPr userDrawn="1"/>
          </p:nvGrpSpPr>
          <p:grpSpPr>
            <a:xfrm>
              <a:off x="8906480" y="5964940"/>
              <a:ext cx="171821" cy="171821"/>
              <a:chOff x="10960096" y="4204963"/>
              <a:chExt cx="405867" cy="405866"/>
            </a:xfrm>
          </p:grpSpPr>
          <p:sp>
            <p:nvSpPr>
              <p:cNvPr id="55" name="object 26">
                <a:extLst>
                  <a:ext uri="{FF2B5EF4-FFF2-40B4-BE49-F238E27FC236}">
                    <a16:creationId xmlns:a16="http://schemas.microsoft.com/office/drawing/2014/main" id="{04975D0A-0FB8-43EE-89D3-8CF7F11989FE}"/>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a:p>
            </p:txBody>
          </p:sp>
          <p:sp>
            <p:nvSpPr>
              <p:cNvPr id="56" name="object 27">
                <a:extLst>
                  <a:ext uri="{FF2B5EF4-FFF2-40B4-BE49-F238E27FC236}">
                    <a16:creationId xmlns:a16="http://schemas.microsoft.com/office/drawing/2014/main" id="{D457F16C-6839-444C-9D72-ECC13454F6B7}"/>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a:p>
            </p:txBody>
          </p:sp>
          <p:sp>
            <p:nvSpPr>
              <p:cNvPr id="57" name="object 28">
                <a:extLst>
                  <a:ext uri="{FF2B5EF4-FFF2-40B4-BE49-F238E27FC236}">
                    <a16:creationId xmlns:a16="http://schemas.microsoft.com/office/drawing/2014/main" id="{EC4FC034-6A90-4C3E-BF40-265E12F0F5C2}"/>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a:p>
            </p:txBody>
          </p:sp>
          <p:sp>
            <p:nvSpPr>
              <p:cNvPr id="58" name="object 29">
                <a:extLst>
                  <a:ext uri="{FF2B5EF4-FFF2-40B4-BE49-F238E27FC236}">
                    <a16:creationId xmlns:a16="http://schemas.microsoft.com/office/drawing/2014/main" id="{9545914D-4353-43A9-ABF3-18D0FF0B3642}"/>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a:p>
            </p:txBody>
          </p:sp>
          <p:sp>
            <p:nvSpPr>
              <p:cNvPr id="59" name="object 30">
                <a:extLst>
                  <a:ext uri="{FF2B5EF4-FFF2-40B4-BE49-F238E27FC236}">
                    <a16:creationId xmlns:a16="http://schemas.microsoft.com/office/drawing/2014/main" id="{2CC0EBC5-D86A-456B-9381-68A98CB6F0D3}"/>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a:p>
            </p:txBody>
          </p:sp>
          <p:sp>
            <p:nvSpPr>
              <p:cNvPr id="60" name="object 31">
                <a:extLst>
                  <a:ext uri="{FF2B5EF4-FFF2-40B4-BE49-F238E27FC236}">
                    <a16:creationId xmlns:a16="http://schemas.microsoft.com/office/drawing/2014/main" id="{7FE7C052-9A9A-45E3-A7FF-1F354D0F10C1}"/>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a:p>
            </p:txBody>
          </p:sp>
          <p:sp>
            <p:nvSpPr>
              <p:cNvPr id="61" name="object 32">
                <a:extLst>
                  <a:ext uri="{FF2B5EF4-FFF2-40B4-BE49-F238E27FC236}">
                    <a16:creationId xmlns:a16="http://schemas.microsoft.com/office/drawing/2014/main" id="{EE964DF3-4EEB-4A84-B778-09560F831D7B}"/>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a:p>
            </p:txBody>
          </p:sp>
          <p:sp>
            <p:nvSpPr>
              <p:cNvPr id="62" name="object 33">
                <a:extLst>
                  <a:ext uri="{FF2B5EF4-FFF2-40B4-BE49-F238E27FC236}">
                    <a16:creationId xmlns:a16="http://schemas.microsoft.com/office/drawing/2014/main" id="{3AC3C372-BAA2-4F1B-B9A3-1BA0380C2B37}"/>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a:p>
            </p:txBody>
          </p:sp>
          <p:sp>
            <p:nvSpPr>
              <p:cNvPr id="63" name="object 34">
                <a:extLst>
                  <a:ext uri="{FF2B5EF4-FFF2-40B4-BE49-F238E27FC236}">
                    <a16:creationId xmlns:a16="http://schemas.microsoft.com/office/drawing/2014/main" id="{D41280A8-CD76-4949-BDC6-A0C9585DD60A}"/>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a:p>
            </p:txBody>
          </p:sp>
          <p:sp>
            <p:nvSpPr>
              <p:cNvPr id="64" name="object 35">
                <a:extLst>
                  <a:ext uri="{FF2B5EF4-FFF2-40B4-BE49-F238E27FC236}">
                    <a16:creationId xmlns:a16="http://schemas.microsoft.com/office/drawing/2014/main" id="{8DDF09A3-7EA4-4824-9E90-C9D11F91F3E6}"/>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a:p>
            </p:txBody>
          </p:sp>
          <p:sp>
            <p:nvSpPr>
              <p:cNvPr id="65" name="object 36">
                <a:extLst>
                  <a:ext uri="{FF2B5EF4-FFF2-40B4-BE49-F238E27FC236}">
                    <a16:creationId xmlns:a16="http://schemas.microsoft.com/office/drawing/2014/main" id="{BBBB67E0-68E1-4EB0-854F-7D33F0D640E4}"/>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a:p>
            </p:txBody>
          </p:sp>
          <p:sp>
            <p:nvSpPr>
              <p:cNvPr id="66" name="object 37">
                <a:extLst>
                  <a:ext uri="{FF2B5EF4-FFF2-40B4-BE49-F238E27FC236}">
                    <a16:creationId xmlns:a16="http://schemas.microsoft.com/office/drawing/2014/main" id="{F2B84386-87BD-4732-AE97-56C9D3FB4982}"/>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a:p>
            </p:txBody>
          </p:sp>
          <p:sp>
            <p:nvSpPr>
              <p:cNvPr id="67" name="object 38">
                <a:extLst>
                  <a:ext uri="{FF2B5EF4-FFF2-40B4-BE49-F238E27FC236}">
                    <a16:creationId xmlns:a16="http://schemas.microsoft.com/office/drawing/2014/main" id="{B4D871BC-24AE-4149-963C-ECC3D71586B1}"/>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a:p>
            </p:txBody>
          </p:sp>
        </p:grpSp>
        <p:grpSp>
          <p:nvGrpSpPr>
            <p:cNvPr id="31" name="Gruppierung 14">
              <a:extLst>
                <a:ext uri="{FF2B5EF4-FFF2-40B4-BE49-F238E27FC236}">
                  <a16:creationId xmlns:a16="http://schemas.microsoft.com/office/drawing/2014/main" id="{FC7E25D2-3B9B-430D-8D67-5DDA8E0813F9}"/>
                </a:ext>
              </a:extLst>
            </p:cNvPr>
            <p:cNvGrpSpPr/>
            <p:nvPr userDrawn="1"/>
          </p:nvGrpSpPr>
          <p:grpSpPr>
            <a:xfrm>
              <a:off x="0" y="6040373"/>
              <a:ext cx="9026886" cy="460270"/>
              <a:chOff x="0" y="6040373"/>
              <a:chExt cx="9026886" cy="460270"/>
            </a:xfrm>
          </p:grpSpPr>
          <p:sp>
            <p:nvSpPr>
              <p:cNvPr id="39" name="object 5">
                <a:extLst>
                  <a:ext uri="{FF2B5EF4-FFF2-40B4-BE49-F238E27FC236}">
                    <a16:creationId xmlns:a16="http://schemas.microsoft.com/office/drawing/2014/main" id="{FA2C6FE5-0C34-4745-80C2-60A24DF348EE}"/>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a:p>
            </p:txBody>
          </p:sp>
          <p:sp>
            <p:nvSpPr>
              <p:cNvPr id="40" name="object 7">
                <a:extLst>
                  <a:ext uri="{FF2B5EF4-FFF2-40B4-BE49-F238E27FC236}">
                    <a16:creationId xmlns:a16="http://schemas.microsoft.com/office/drawing/2014/main" id="{5DADF757-82E7-4DCD-97B7-2CBCB63A618A}"/>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a:p>
            </p:txBody>
          </p:sp>
          <p:sp>
            <p:nvSpPr>
              <p:cNvPr id="41" name="object 8">
                <a:extLst>
                  <a:ext uri="{FF2B5EF4-FFF2-40B4-BE49-F238E27FC236}">
                    <a16:creationId xmlns:a16="http://schemas.microsoft.com/office/drawing/2014/main" id="{AADB6525-111B-4E50-94EF-19F397849172}"/>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42" name="object 9">
                <a:extLst>
                  <a:ext uri="{FF2B5EF4-FFF2-40B4-BE49-F238E27FC236}">
                    <a16:creationId xmlns:a16="http://schemas.microsoft.com/office/drawing/2014/main" id="{A9C9D8A7-90CA-4BDA-9314-203433DE0BF7}"/>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43" name="object 10">
                <a:extLst>
                  <a:ext uri="{FF2B5EF4-FFF2-40B4-BE49-F238E27FC236}">
                    <a16:creationId xmlns:a16="http://schemas.microsoft.com/office/drawing/2014/main" id="{CF8B8F4C-F3EC-4E28-B079-91A20344C15C}"/>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44" name="object 11">
                <a:extLst>
                  <a:ext uri="{FF2B5EF4-FFF2-40B4-BE49-F238E27FC236}">
                    <a16:creationId xmlns:a16="http://schemas.microsoft.com/office/drawing/2014/main" id="{AF534E5D-3BB5-48FD-8A31-D054622C9D44}"/>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45" name="object 12">
                <a:extLst>
                  <a:ext uri="{FF2B5EF4-FFF2-40B4-BE49-F238E27FC236}">
                    <a16:creationId xmlns:a16="http://schemas.microsoft.com/office/drawing/2014/main" id="{B67D5E1B-C7B4-4429-84B9-592630FA00C7}"/>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a:p>
            </p:txBody>
          </p:sp>
          <p:sp>
            <p:nvSpPr>
              <p:cNvPr id="46" name="object 13">
                <a:extLst>
                  <a:ext uri="{FF2B5EF4-FFF2-40B4-BE49-F238E27FC236}">
                    <a16:creationId xmlns:a16="http://schemas.microsoft.com/office/drawing/2014/main" id="{75D94D67-0000-46CA-B8AC-985B9EEF74ED}"/>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47" name="object 14">
                <a:extLst>
                  <a:ext uri="{FF2B5EF4-FFF2-40B4-BE49-F238E27FC236}">
                    <a16:creationId xmlns:a16="http://schemas.microsoft.com/office/drawing/2014/main" id="{74104242-1D7C-4FD1-94B8-8BD66933FF41}"/>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48" name="object 15">
                <a:extLst>
                  <a:ext uri="{FF2B5EF4-FFF2-40B4-BE49-F238E27FC236}">
                    <a16:creationId xmlns:a16="http://schemas.microsoft.com/office/drawing/2014/main" id="{94F6E20B-D4CB-4A4C-BCFB-5E8E22FB8AE6}"/>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a:p>
            </p:txBody>
          </p:sp>
          <p:sp>
            <p:nvSpPr>
              <p:cNvPr id="49" name="object 16">
                <a:extLst>
                  <a:ext uri="{FF2B5EF4-FFF2-40B4-BE49-F238E27FC236}">
                    <a16:creationId xmlns:a16="http://schemas.microsoft.com/office/drawing/2014/main" id="{25771C78-CBCC-420E-8322-8BF5D3659809}"/>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a:p>
            </p:txBody>
          </p:sp>
          <p:sp>
            <p:nvSpPr>
              <p:cNvPr id="50" name="object 17">
                <a:extLst>
                  <a:ext uri="{FF2B5EF4-FFF2-40B4-BE49-F238E27FC236}">
                    <a16:creationId xmlns:a16="http://schemas.microsoft.com/office/drawing/2014/main" id="{14A87430-C72E-41A9-B75A-E4D422EBDD69}"/>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a:p>
            </p:txBody>
          </p:sp>
          <p:sp>
            <p:nvSpPr>
              <p:cNvPr id="51" name="object 18">
                <a:extLst>
                  <a:ext uri="{FF2B5EF4-FFF2-40B4-BE49-F238E27FC236}">
                    <a16:creationId xmlns:a16="http://schemas.microsoft.com/office/drawing/2014/main" id="{696CEC46-73CA-4F6A-A6E3-17BBD3795C76}"/>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a:p>
            </p:txBody>
          </p:sp>
          <p:sp>
            <p:nvSpPr>
              <p:cNvPr id="52" name="object 19">
                <a:extLst>
                  <a:ext uri="{FF2B5EF4-FFF2-40B4-BE49-F238E27FC236}">
                    <a16:creationId xmlns:a16="http://schemas.microsoft.com/office/drawing/2014/main" id="{6B56D1C9-B5C0-45FF-A13F-A1B66BC4F47F}"/>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a:p>
            </p:txBody>
          </p:sp>
          <p:sp>
            <p:nvSpPr>
              <p:cNvPr id="53" name="object 20">
                <a:extLst>
                  <a:ext uri="{FF2B5EF4-FFF2-40B4-BE49-F238E27FC236}">
                    <a16:creationId xmlns:a16="http://schemas.microsoft.com/office/drawing/2014/main" id="{66A2E526-3B75-49A2-A6D7-B138BD184D3D}"/>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a:p>
            </p:txBody>
          </p:sp>
          <p:sp>
            <p:nvSpPr>
              <p:cNvPr id="54" name="object 21">
                <a:extLst>
                  <a:ext uri="{FF2B5EF4-FFF2-40B4-BE49-F238E27FC236}">
                    <a16:creationId xmlns:a16="http://schemas.microsoft.com/office/drawing/2014/main" id="{D3BFB3B1-42C4-454E-B5BC-F3E0B6477CA5}"/>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a:p>
            </p:txBody>
          </p:sp>
        </p:grpSp>
        <p:grpSp>
          <p:nvGrpSpPr>
            <p:cNvPr id="32" name="Group 31">
              <a:extLst>
                <a:ext uri="{FF2B5EF4-FFF2-40B4-BE49-F238E27FC236}">
                  <a16:creationId xmlns:a16="http://schemas.microsoft.com/office/drawing/2014/main" id="{BD8F21C5-6249-41C9-9B6F-11161A14D143}"/>
                </a:ext>
              </a:extLst>
            </p:cNvPr>
            <p:cNvGrpSpPr/>
            <p:nvPr userDrawn="1"/>
          </p:nvGrpSpPr>
          <p:grpSpPr>
            <a:xfrm>
              <a:off x="7807856" y="6136761"/>
              <a:ext cx="194402" cy="233814"/>
              <a:chOff x="6199448" y="5757477"/>
              <a:chExt cx="445167" cy="535418"/>
            </a:xfrm>
          </p:grpSpPr>
          <p:sp>
            <p:nvSpPr>
              <p:cNvPr id="33" name="object 9">
                <a:extLst>
                  <a:ext uri="{FF2B5EF4-FFF2-40B4-BE49-F238E27FC236}">
                    <a16:creationId xmlns:a16="http://schemas.microsoft.com/office/drawing/2014/main" id="{9A45F43E-B6F8-4B83-AEE2-67631ECA1BB4}"/>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a:p>
            </p:txBody>
          </p:sp>
          <p:sp>
            <p:nvSpPr>
              <p:cNvPr id="34" name="object 10">
                <a:extLst>
                  <a:ext uri="{FF2B5EF4-FFF2-40B4-BE49-F238E27FC236}">
                    <a16:creationId xmlns:a16="http://schemas.microsoft.com/office/drawing/2014/main" id="{42763230-F744-4302-8F51-AE8496DA0613}"/>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a:p>
            </p:txBody>
          </p:sp>
          <p:sp>
            <p:nvSpPr>
              <p:cNvPr id="35" name="object 11">
                <a:extLst>
                  <a:ext uri="{FF2B5EF4-FFF2-40B4-BE49-F238E27FC236}">
                    <a16:creationId xmlns:a16="http://schemas.microsoft.com/office/drawing/2014/main" id="{627E6413-5ECE-4B27-ABD6-FEC9246BBE90}"/>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a:p>
            </p:txBody>
          </p:sp>
          <p:sp>
            <p:nvSpPr>
              <p:cNvPr id="36" name="object 12">
                <a:extLst>
                  <a:ext uri="{FF2B5EF4-FFF2-40B4-BE49-F238E27FC236}">
                    <a16:creationId xmlns:a16="http://schemas.microsoft.com/office/drawing/2014/main" id="{4F5B830E-C3B0-4668-895B-74D3B3E5E61E}"/>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a:p>
            </p:txBody>
          </p:sp>
          <p:sp>
            <p:nvSpPr>
              <p:cNvPr id="37" name="object 13">
                <a:extLst>
                  <a:ext uri="{FF2B5EF4-FFF2-40B4-BE49-F238E27FC236}">
                    <a16:creationId xmlns:a16="http://schemas.microsoft.com/office/drawing/2014/main" id="{E7F2B822-4DF1-4451-878A-83C18D378A00}"/>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a:p>
            </p:txBody>
          </p:sp>
          <p:sp>
            <p:nvSpPr>
              <p:cNvPr id="38" name="object 14">
                <a:extLst>
                  <a:ext uri="{FF2B5EF4-FFF2-40B4-BE49-F238E27FC236}">
                    <a16:creationId xmlns:a16="http://schemas.microsoft.com/office/drawing/2014/main" id="{340A7CB4-51DD-4CCC-B71C-6FB779A4AEFF}"/>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a:p>
            </p:txBody>
          </p:sp>
        </p:grpSp>
      </p:grpSp>
    </p:spTree>
    <p:extLst>
      <p:ext uri="{BB962C8B-B14F-4D97-AF65-F5344CB8AC3E}">
        <p14:creationId xmlns:p14="http://schemas.microsoft.com/office/powerpoint/2010/main" val="809986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Content without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10" name="Titelplatzhalter 10"/>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 name="Text Placeholder 2">
            <a:extLst>
              <a:ext uri="{FF2B5EF4-FFF2-40B4-BE49-F238E27FC236}">
                <a16:creationId xmlns:a16="http://schemas.microsoft.com/office/drawing/2014/main" id="{1F606C2D-766B-468F-9DD8-8746F30BC1C2}"/>
              </a:ext>
            </a:extLst>
          </p:cNvPr>
          <p:cNvSpPr>
            <a:spLocks noGrp="1"/>
          </p:cNvSpPr>
          <p:nvPr>
            <p:ph type="body" sz="quarter" idx="11" hasCustomPrompt="1"/>
          </p:nvPr>
        </p:nvSpPr>
        <p:spPr>
          <a:xfrm>
            <a:off x="914400" y="1952600"/>
            <a:ext cx="9792000" cy="3636000"/>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1007100" indent="-285750">
              <a:lnSpc>
                <a:spcPts val="15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Tree>
    <p:extLst>
      <p:ext uri="{BB962C8B-B14F-4D97-AF65-F5344CB8AC3E}">
        <p14:creationId xmlns:p14="http://schemas.microsoft.com/office/powerpoint/2010/main" val="1991675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Content with graphics in footer">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10" name="object 4"/>
          <p:cNvSpPr/>
          <p:nvPr userDrawn="1"/>
        </p:nvSpPr>
        <p:spPr>
          <a:xfrm>
            <a:off x="11430000" y="6354000"/>
            <a:ext cx="0" cy="117475"/>
          </a:xfrm>
          <a:custGeom>
            <a:avLst/>
            <a:gdLst/>
            <a:ahLst/>
            <a:cxnLst/>
            <a:rect l="l" t="t" r="r" b="b"/>
            <a:pathLst>
              <a:path h="117475">
                <a:moveTo>
                  <a:pt x="0" y="0"/>
                </a:moveTo>
                <a:lnTo>
                  <a:pt x="0" y="117005"/>
                </a:lnTo>
              </a:path>
            </a:pathLst>
          </a:custGeom>
          <a:ln w="6350">
            <a:solidFill>
              <a:srgbClr val="EF7D14"/>
            </a:solidFill>
          </a:ln>
        </p:spPr>
        <p:txBody>
          <a:bodyPr wrap="square" lIns="0" tIns="0" rIns="0" bIns="0" rtlCol="0"/>
          <a:lstStyle/>
          <a:p>
            <a:endParaRPr/>
          </a:p>
        </p:txBody>
      </p:sp>
      <p:sp>
        <p:nvSpPr>
          <p:cNvPr id="34"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5" name="Titelplatzhalter 10">
            <a:extLst>
              <a:ext uri="{FF2B5EF4-FFF2-40B4-BE49-F238E27FC236}">
                <a16:creationId xmlns:a16="http://schemas.microsoft.com/office/drawing/2014/main" id="{D9B411F7-41FB-4429-B5BE-F6C2DF6F578F}"/>
              </a:ext>
            </a:extLst>
          </p:cNvPr>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37" name="Text Placeholder 2">
            <a:extLst>
              <a:ext uri="{FF2B5EF4-FFF2-40B4-BE49-F238E27FC236}">
                <a16:creationId xmlns:a16="http://schemas.microsoft.com/office/drawing/2014/main" id="{2FB7584C-CE49-4EFF-8240-68D5EFC67C3E}"/>
              </a:ext>
            </a:extLst>
          </p:cNvPr>
          <p:cNvSpPr>
            <a:spLocks noGrp="1"/>
          </p:cNvSpPr>
          <p:nvPr>
            <p:ph type="body" sz="quarter" idx="11" hasCustomPrompt="1"/>
          </p:nvPr>
        </p:nvSpPr>
        <p:spPr>
          <a:xfrm>
            <a:off x="914400" y="1952600"/>
            <a:ext cx="9792000" cy="3636639"/>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1007100" indent="-285750">
              <a:lnSpc>
                <a:spcPts val="15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grpSp>
        <p:nvGrpSpPr>
          <p:cNvPr id="76" name="Group 75">
            <a:extLst>
              <a:ext uri="{FF2B5EF4-FFF2-40B4-BE49-F238E27FC236}">
                <a16:creationId xmlns:a16="http://schemas.microsoft.com/office/drawing/2014/main" id="{B2D454A9-7380-48E5-8E8A-0133585ABD42}"/>
              </a:ext>
            </a:extLst>
          </p:cNvPr>
          <p:cNvGrpSpPr/>
          <p:nvPr userDrawn="1"/>
        </p:nvGrpSpPr>
        <p:grpSpPr>
          <a:xfrm>
            <a:off x="0" y="5964940"/>
            <a:ext cx="9078301" cy="535703"/>
            <a:chOff x="0" y="5964940"/>
            <a:chExt cx="9078301" cy="535703"/>
          </a:xfrm>
        </p:grpSpPr>
        <p:grpSp>
          <p:nvGrpSpPr>
            <p:cNvPr id="77" name="Group 76">
              <a:extLst>
                <a:ext uri="{FF2B5EF4-FFF2-40B4-BE49-F238E27FC236}">
                  <a16:creationId xmlns:a16="http://schemas.microsoft.com/office/drawing/2014/main" id="{F32421B6-4909-4537-8BA6-18F4F8B82084}"/>
                </a:ext>
              </a:extLst>
            </p:cNvPr>
            <p:cNvGrpSpPr/>
            <p:nvPr userDrawn="1"/>
          </p:nvGrpSpPr>
          <p:grpSpPr>
            <a:xfrm>
              <a:off x="8906480" y="5964940"/>
              <a:ext cx="171821" cy="171821"/>
              <a:chOff x="10960096" y="4204963"/>
              <a:chExt cx="405867" cy="405866"/>
            </a:xfrm>
          </p:grpSpPr>
          <p:sp>
            <p:nvSpPr>
              <p:cNvPr id="102" name="object 26">
                <a:extLst>
                  <a:ext uri="{FF2B5EF4-FFF2-40B4-BE49-F238E27FC236}">
                    <a16:creationId xmlns:a16="http://schemas.microsoft.com/office/drawing/2014/main" id="{1A5B0823-A281-4BD2-84D2-3F8C9198E17C}"/>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a:p>
            </p:txBody>
          </p:sp>
          <p:sp>
            <p:nvSpPr>
              <p:cNvPr id="103" name="object 27">
                <a:extLst>
                  <a:ext uri="{FF2B5EF4-FFF2-40B4-BE49-F238E27FC236}">
                    <a16:creationId xmlns:a16="http://schemas.microsoft.com/office/drawing/2014/main" id="{8CCECD56-8DD3-4497-B436-4537AA59705C}"/>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a:p>
            </p:txBody>
          </p:sp>
          <p:sp>
            <p:nvSpPr>
              <p:cNvPr id="104" name="object 28">
                <a:extLst>
                  <a:ext uri="{FF2B5EF4-FFF2-40B4-BE49-F238E27FC236}">
                    <a16:creationId xmlns:a16="http://schemas.microsoft.com/office/drawing/2014/main" id="{376B3A4A-7DE3-43AB-8FC1-C28F6E9A06B5}"/>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a:p>
            </p:txBody>
          </p:sp>
          <p:sp>
            <p:nvSpPr>
              <p:cNvPr id="105" name="object 29">
                <a:extLst>
                  <a:ext uri="{FF2B5EF4-FFF2-40B4-BE49-F238E27FC236}">
                    <a16:creationId xmlns:a16="http://schemas.microsoft.com/office/drawing/2014/main" id="{0DA2771F-F709-4C73-9477-03F94876467A}"/>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a:p>
            </p:txBody>
          </p:sp>
          <p:sp>
            <p:nvSpPr>
              <p:cNvPr id="106" name="object 30">
                <a:extLst>
                  <a:ext uri="{FF2B5EF4-FFF2-40B4-BE49-F238E27FC236}">
                    <a16:creationId xmlns:a16="http://schemas.microsoft.com/office/drawing/2014/main" id="{531073D1-6D18-4EC9-AFAC-7E85BFCD1846}"/>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a:p>
            </p:txBody>
          </p:sp>
          <p:sp>
            <p:nvSpPr>
              <p:cNvPr id="107" name="object 31">
                <a:extLst>
                  <a:ext uri="{FF2B5EF4-FFF2-40B4-BE49-F238E27FC236}">
                    <a16:creationId xmlns:a16="http://schemas.microsoft.com/office/drawing/2014/main" id="{20BF4BF6-05FA-4765-9F31-A7FF8A87D14E}"/>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a:p>
            </p:txBody>
          </p:sp>
          <p:sp>
            <p:nvSpPr>
              <p:cNvPr id="108" name="object 32">
                <a:extLst>
                  <a:ext uri="{FF2B5EF4-FFF2-40B4-BE49-F238E27FC236}">
                    <a16:creationId xmlns:a16="http://schemas.microsoft.com/office/drawing/2014/main" id="{AEF96D00-AE42-4609-A547-548E6B3ACDA8}"/>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a:p>
            </p:txBody>
          </p:sp>
          <p:sp>
            <p:nvSpPr>
              <p:cNvPr id="109" name="object 33">
                <a:extLst>
                  <a:ext uri="{FF2B5EF4-FFF2-40B4-BE49-F238E27FC236}">
                    <a16:creationId xmlns:a16="http://schemas.microsoft.com/office/drawing/2014/main" id="{B79929D5-42B0-4482-AD96-660599C04347}"/>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a:p>
            </p:txBody>
          </p:sp>
          <p:sp>
            <p:nvSpPr>
              <p:cNvPr id="110" name="object 34">
                <a:extLst>
                  <a:ext uri="{FF2B5EF4-FFF2-40B4-BE49-F238E27FC236}">
                    <a16:creationId xmlns:a16="http://schemas.microsoft.com/office/drawing/2014/main" id="{9596C7B2-8AA8-4065-8D20-39FC978A4054}"/>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a:p>
            </p:txBody>
          </p:sp>
          <p:sp>
            <p:nvSpPr>
              <p:cNvPr id="111" name="object 35">
                <a:extLst>
                  <a:ext uri="{FF2B5EF4-FFF2-40B4-BE49-F238E27FC236}">
                    <a16:creationId xmlns:a16="http://schemas.microsoft.com/office/drawing/2014/main" id="{BF961D06-E739-4B19-AF3B-05D6FF9A0D96}"/>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a:p>
            </p:txBody>
          </p:sp>
          <p:sp>
            <p:nvSpPr>
              <p:cNvPr id="112" name="object 36">
                <a:extLst>
                  <a:ext uri="{FF2B5EF4-FFF2-40B4-BE49-F238E27FC236}">
                    <a16:creationId xmlns:a16="http://schemas.microsoft.com/office/drawing/2014/main" id="{1A198CA3-BB66-427D-B833-D0CEA3633C74}"/>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a:p>
            </p:txBody>
          </p:sp>
          <p:sp>
            <p:nvSpPr>
              <p:cNvPr id="113" name="object 37">
                <a:extLst>
                  <a:ext uri="{FF2B5EF4-FFF2-40B4-BE49-F238E27FC236}">
                    <a16:creationId xmlns:a16="http://schemas.microsoft.com/office/drawing/2014/main" id="{2342EE3D-7327-4D8E-99AF-CE4805391991}"/>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a:p>
            </p:txBody>
          </p:sp>
          <p:sp>
            <p:nvSpPr>
              <p:cNvPr id="114" name="object 38">
                <a:extLst>
                  <a:ext uri="{FF2B5EF4-FFF2-40B4-BE49-F238E27FC236}">
                    <a16:creationId xmlns:a16="http://schemas.microsoft.com/office/drawing/2014/main" id="{5698EA37-B628-47BB-80E9-262C5CB01EB0}"/>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a:p>
            </p:txBody>
          </p:sp>
        </p:grpSp>
        <p:grpSp>
          <p:nvGrpSpPr>
            <p:cNvPr id="78" name="Gruppierung 14">
              <a:extLst>
                <a:ext uri="{FF2B5EF4-FFF2-40B4-BE49-F238E27FC236}">
                  <a16:creationId xmlns:a16="http://schemas.microsoft.com/office/drawing/2014/main" id="{3DA437CC-968D-4B6C-BEA8-760A4EB29EE4}"/>
                </a:ext>
              </a:extLst>
            </p:cNvPr>
            <p:cNvGrpSpPr/>
            <p:nvPr userDrawn="1"/>
          </p:nvGrpSpPr>
          <p:grpSpPr>
            <a:xfrm>
              <a:off x="0" y="6040373"/>
              <a:ext cx="9026886" cy="460270"/>
              <a:chOff x="0" y="6040373"/>
              <a:chExt cx="9026886" cy="460270"/>
            </a:xfrm>
          </p:grpSpPr>
          <p:sp>
            <p:nvSpPr>
              <p:cNvPr id="86" name="object 5">
                <a:extLst>
                  <a:ext uri="{FF2B5EF4-FFF2-40B4-BE49-F238E27FC236}">
                    <a16:creationId xmlns:a16="http://schemas.microsoft.com/office/drawing/2014/main" id="{B033DAD2-8FD0-4930-877A-4BA19CC84FA6}"/>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a:p>
            </p:txBody>
          </p:sp>
          <p:sp>
            <p:nvSpPr>
              <p:cNvPr id="87" name="object 7">
                <a:extLst>
                  <a:ext uri="{FF2B5EF4-FFF2-40B4-BE49-F238E27FC236}">
                    <a16:creationId xmlns:a16="http://schemas.microsoft.com/office/drawing/2014/main" id="{B5E6149F-FFA9-48F0-9125-D2F5C94F69ED}"/>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a:p>
            </p:txBody>
          </p:sp>
          <p:sp>
            <p:nvSpPr>
              <p:cNvPr id="88" name="object 8">
                <a:extLst>
                  <a:ext uri="{FF2B5EF4-FFF2-40B4-BE49-F238E27FC236}">
                    <a16:creationId xmlns:a16="http://schemas.microsoft.com/office/drawing/2014/main" id="{37D9459E-0D41-4294-B49E-1C16C8FFA7E0}"/>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89" name="object 9">
                <a:extLst>
                  <a:ext uri="{FF2B5EF4-FFF2-40B4-BE49-F238E27FC236}">
                    <a16:creationId xmlns:a16="http://schemas.microsoft.com/office/drawing/2014/main" id="{C03AB276-8379-4AAC-AC31-D08510AA6F58}"/>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90" name="object 10">
                <a:extLst>
                  <a:ext uri="{FF2B5EF4-FFF2-40B4-BE49-F238E27FC236}">
                    <a16:creationId xmlns:a16="http://schemas.microsoft.com/office/drawing/2014/main" id="{3404FF4A-EC30-487F-87F4-A6603DA8BC86}"/>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91" name="object 11">
                <a:extLst>
                  <a:ext uri="{FF2B5EF4-FFF2-40B4-BE49-F238E27FC236}">
                    <a16:creationId xmlns:a16="http://schemas.microsoft.com/office/drawing/2014/main" id="{C6EC93A8-969C-4B68-A8E9-6F3616B85191}"/>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92" name="object 12">
                <a:extLst>
                  <a:ext uri="{FF2B5EF4-FFF2-40B4-BE49-F238E27FC236}">
                    <a16:creationId xmlns:a16="http://schemas.microsoft.com/office/drawing/2014/main" id="{992B857C-9BC7-40DA-A528-C46BBC1DC781}"/>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a:p>
            </p:txBody>
          </p:sp>
          <p:sp>
            <p:nvSpPr>
              <p:cNvPr id="93" name="object 13">
                <a:extLst>
                  <a:ext uri="{FF2B5EF4-FFF2-40B4-BE49-F238E27FC236}">
                    <a16:creationId xmlns:a16="http://schemas.microsoft.com/office/drawing/2014/main" id="{8BA9615A-B1C1-4623-A02C-8B878D9B0004}"/>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94" name="object 14">
                <a:extLst>
                  <a:ext uri="{FF2B5EF4-FFF2-40B4-BE49-F238E27FC236}">
                    <a16:creationId xmlns:a16="http://schemas.microsoft.com/office/drawing/2014/main" id="{86048388-C326-4F13-B151-CF34135118AA}"/>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95" name="object 15">
                <a:extLst>
                  <a:ext uri="{FF2B5EF4-FFF2-40B4-BE49-F238E27FC236}">
                    <a16:creationId xmlns:a16="http://schemas.microsoft.com/office/drawing/2014/main" id="{82B837EE-1EF6-4084-8862-1CDD944E966E}"/>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a:p>
            </p:txBody>
          </p:sp>
          <p:sp>
            <p:nvSpPr>
              <p:cNvPr id="96" name="object 16">
                <a:extLst>
                  <a:ext uri="{FF2B5EF4-FFF2-40B4-BE49-F238E27FC236}">
                    <a16:creationId xmlns:a16="http://schemas.microsoft.com/office/drawing/2014/main" id="{D8C13FF6-ABAA-44B1-BD5F-DB6E3CD0DCA5}"/>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a:p>
            </p:txBody>
          </p:sp>
          <p:sp>
            <p:nvSpPr>
              <p:cNvPr id="97" name="object 17">
                <a:extLst>
                  <a:ext uri="{FF2B5EF4-FFF2-40B4-BE49-F238E27FC236}">
                    <a16:creationId xmlns:a16="http://schemas.microsoft.com/office/drawing/2014/main" id="{1BD1233B-BBB7-42E7-9E17-C4A3E45BF0B0}"/>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a:p>
            </p:txBody>
          </p:sp>
          <p:sp>
            <p:nvSpPr>
              <p:cNvPr id="98" name="object 18">
                <a:extLst>
                  <a:ext uri="{FF2B5EF4-FFF2-40B4-BE49-F238E27FC236}">
                    <a16:creationId xmlns:a16="http://schemas.microsoft.com/office/drawing/2014/main" id="{764F7724-B2C4-4EEC-BF78-3B4462C8A03D}"/>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a:p>
            </p:txBody>
          </p:sp>
          <p:sp>
            <p:nvSpPr>
              <p:cNvPr id="99" name="object 19">
                <a:extLst>
                  <a:ext uri="{FF2B5EF4-FFF2-40B4-BE49-F238E27FC236}">
                    <a16:creationId xmlns:a16="http://schemas.microsoft.com/office/drawing/2014/main" id="{770D05CC-ADE8-4515-B6EC-9B464FCBDEEC}"/>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a:p>
            </p:txBody>
          </p:sp>
          <p:sp>
            <p:nvSpPr>
              <p:cNvPr id="100" name="object 20">
                <a:extLst>
                  <a:ext uri="{FF2B5EF4-FFF2-40B4-BE49-F238E27FC236}">
                    <a16:creationId xmlns:a16="http://schemas.microsoft.com/office/drawing/2014/main" id="{7FB38D60-2387-4A5B-B05E-75C7C11E0929}"/>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a:p>
            </p:txBody>
          </p:sp>
          <p:sp>
            <p:nvSpPr>
              <p:cNvPr id="101" name="object 21">
                <a:extLst>
                  <a:ext uri="{FF2B5EF4-FFF2-40B4-BE49-F238E27FC236}">
                    <a16:creationId xmlns:a16="http://schemas.microsoft.com/office/drawing/2014/main" id="{F3E19925-B206-4451-B77A-4F4DDE49D9BE}"/>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a:p>
            </p:txBody>
          </p:sp>
        </p:grpSp>
        <p:grpSp>
          <p:nvGrpSpPr>
            <p:cNvPr id="79" name="Group 78">
              <a:extLst>
                <a:ext uri="{FF2B5EF4-FFF2-40B4-BE49-F238E27FC236}">
                  <a16:creationId xmlns:a16="http://schemas.microsoft.com/office/drawing/2014/main" id="{ECE77570-9D88-4A89-9E58-E232CAE25009}"/>
                </a:ext>
              </a:extLst>
            </p:cNvPr>
            <p:cNvGrpSpPr/>
            <p:nvPr userDrawn="1"/>
          </p:nvGrpSpPr>
          <p:grpSpPr>
            <a:xfrm>
              <a:off x="7807856" y="6136761"/>
              <a:ext cx="194402" cy="233814"/>
              <a:chOff x="6199448" y="5757477"/>
              <a:chExt cx="445167" cy="535418"/>
            </a:xfrm>
          </p:grpSpPr>
          <p:sp>
            <p:nvSpPr>
              <p:cNvPr id="80" name="object 9">
                <a:extLst>
                  <a:ext uri="{FF2B5EF4-FFF2-40B4-BE49-F238E27FC236}">
                    <a16:creationId xmlns:a16="http://schemas.microsoft.com/office/drawing/2014/main" id="{FEC2D9A4-E2E9-4D29-A223-7334894C2A16}"/>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a:p>
            </p:txBody>
          </p:sp>
          <p:sp>
            <p:nvSpPr>
              <p:cNvPr id="81" name="object 10">
                <a:extLst>
                  <a:ext uri="{FF2B5EF4-FFF2-40B4-BE49-F238E27FC236}">
                    <a16:creationId xmlns:a16="http://schemas.microsoft.com/office/drawing/2014/main" id="{D62B5D13-F397-4170-B45C-1A455297C324}"/>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a:p>
            </p:txBody>
          </p:sp>
          <p:sp>
            <p:nvSpPr>
              <p:cNvPr id="82" name="object 11">
                <a:extLst>
                  <a:ext uri="{FF2B5EF4-FFF2-40B4-BE49-F238E27FC236}">
                    <a16:creationId xmlns:a16="http://schemas.microsoft.com/office/drawing/2014/main" id="{E77C0303-3E44-4A26-B9D5-3F1E493E0792}"/>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a:p>
            </p:txBody>
          </p:sp>
          <p:sp>
            <p:nvSpPr>
              <p:cNvPr id="83" name="object 12">
                <a:extLst>
                  <a:ext uri="{FF2B5EF4-FFF2-40B4-BE49-F238E27FC236}">
                    <a16:creationId xmlns:a16="http://schemas.microsoft.com/office/drawing/2014/main" id="{3167C8E4-F916-4786-9F5E-A17B4C6CE1CB}"/>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a:p>
            </p:txBody>
          </p:sp>
          <p:sp>
            <p:nvSpPr>
              <p:cNvPr id="84" name="object 13">
                <a:extLst>
                  <a:ext uri="{FF2B5EF4-FFF2-40B4-BE49-F238E27FC236}">
                    <a16:creationId xmlns:a16="http://schemas.microsoft.com/office/drawing/2014/main" id="{4B9D6ACC-3C79-418A-9F36-12C70DF9A1B0}"/>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a:p>
            </p:txBody>
          </p:sp>
          <p:sp>
            <p:nvSpPr>
              <p:cNvPr id="85" name="object 14">
                <a:extLst>
                  <a:ext uri="{FF2B5EF4-FFF2-40B4-BE49-F238E27FC236}">
                    <a16:creationId xmlns:a16="http://schemas.microsoft.com/office/drawing/2014/main" id="{36474557-BE7D-4A8F-9C0F-921A858AFE47}"/>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a:p>
            </p:txBody>
          </p:sp>
        </p:grpSp>
      </p:grpSp>
    </p:spTree>
    <p:extLst>
      <p:ext uri="{BB962C8B-B14F-4D97-AF65-F5344CB8AC3E}">
        <p14:creationId xmlns:p14="http://schemas.microsoft.com/office/powerpoint/2010/main" val="3942560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Content with summary without graphics in footer">
    <p:spTree>
      <p:nvGrpSpPr>
        <p:cNvPr id="1" name=""/>
        <p:cNvGrpSpPr/>
        <p:nvPr/>
      </p:nvGrpSpPr>
      <p:grpSpPr>
        <a:xfrm>
          <a:off x="0" y="0"/>
          <a:ext cx="0" cy="0"/>
          <a:chOff x="0" y="0"/>
          <a:chExt cx="0" cy="0"/>
        </a:xfrm>
      </p:grpSpPr>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6"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9" name="Text Placeholder 2">
            <a:extLst>
              <a:ext uri="{FF2B5EF4-FFF2-40B4-BE49-F238E27FC236}">
                <a16:creationId xmlns:a16="http://schemas.microsoft.com/office/drawing/2014/main" id="{F47F69DD-F085-4615-A808-BCCA300ED4CF}"/>
              </a:ext>
            </a:extLst>
          </p:cNvPr>
          <p:cNvSpPr>
            <a:spLocks noGrp="1"/>
          </p:cNvSpPr>
          <p:nvPr>
            <p:ph type="body" sz="quarter" idx="11" hasCustomPrompt="1"/>
          </p:nvPr>
        </p:nvSpPr>
        <p:spPr>
          <a:xfrm>
            <a:off x="914399" y="5300663"/>
            <a:ext cx="9792000" cy="611955"/>
          </a:xfrm>
          <a:prstGeom prst="rect">
            <a:avLst/>
          </a:prstGeom>
          <a:ln>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GB"/>
              <a:t>Summary</a:t>
            </a:r>
            <a:r>
              <a:rPr lang="en-US"/>
              <a:t> - 16 should be the smallest font size. The conclusion should only have two lines.</a:t>
            </a:r>
            <a:endParaRPr lang="fr-BE"/>
          </a:p>
        </p:txBody>
      </p:sp>
      <p:sp>
        <p:nvSpPr>
          <p:cNvPr id="7" name="Titelplatzhalter 10">
            <a:extLst>
              <a:ext uri="{FF2B5EF4-FFF2-40B4-BE49-F238E27FC236}">
                <a16:creationId xmlns:a16="http://schemas.microsoft.com/office/drawing/2014/main" id="{4DF8978D-F11A-433E-A9DE-E6E9F38123DA}"/>
              </a:ext>
            </a:extLst>
          </p:cNvPr>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11" name="Text Placeholder 2">
            <a:extLst>
              <a:ext uri="{FF2B5EF4-FFF2-40B4-BE49-F238E27FC236}">
                <a16:creationId xmlns:a16="http://schemas.microsoft.com/office/drawing/2014/main" id="{1B864982-C658-4547-A284-C0BF8B258D37}"/>
              </a:ext>
            </a:extLst>
          </p:cNvPr>
          <p:cNvSpPr>
            <a:spLocks noGrp="1"/>
          </p:cNvSpPr>
          <p:nvPr>
            <p:ph type="body" sz="quarter" idx="12" hasCustomPrompt="1"/>
          </p:nvPr>
        </p:nvSpPr>
        <p:spPr>
          <a:xfrm>
            <a:off x="914400" y="1952601"/>
            <a:ext cx="9792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1007100" indent="-285750">
              <a:lnSpc>
                <a:spcPts val="15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Tree>
    <p:extLst>
      <p:ext uri="{BB962C8B-B14F-4D97-AF65-F5344CB8AC3E}">
        <p14:creationId xmlns:p14="http://schemas.microsoft.com/office/powerpoint/2010/main" val="62687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blue">
    <p:bg>
      <p:bgPr>
        <a:gradFill flip="none" rotWithShape="1">
          <a:gsLst>
            <a:gs pos="0">
              <a:schemeClr val="accent4"/>
            </a:gs>
            <a:gs pos="100000">
              <a:schemeClr val="accent2"/>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chapter-blue-transparent.png" descr="chapter-blue-transparent.png"/>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710000" y="720000"/>
            <a:ext cx="5418000" cy="4230000"/>
          </a:xfrm>
        </p:spPr>
        <p:txBody>
          <a:bodyPr anchor="b"/>
          <a:lstStyle>
            <a:lvl1pPr>
              <a:lnSpc>
                <a:spcPct val="120000"/>
              </a:lnSpc>
              <a:defRPr b="1" u="sng">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710000" y="5292000"/>
            <a:ext cx="5417875" cy="946854"/>
          </a:xfrm>
        </p:spPr>
        <p:txBody>
          <a:bodyPr rIns="0" anchor="t"/>
          <a:lstStyle>
            <a:lvl1pPr marL="0" indent="0">
              <a:buNone/>
              <a:defRPr sz="3200">
                <a:solidFill>
                  <a:schemeClr val="tx1"/>
                </a:solidFill>
              </a:defRPr>
            </a:lvl1pPr>
          </a:lstStyle>
          <a:p>
            <a:pPr lvl="0"/>
            <a:r>
              <a:rPr lang="nl-NL" err="1"/>
              <a:t>chapter</a:t>
            </a:r>
            <a:r>
              <a:rPr lang="nl-NL"/>
              <a:t> </a:t>
            </a:r>
            <a:r>
              <a:rPr lang="nl-NL" err="1"/>
              <a:t>subtitle</a:t>
            </a:r>
            <a:endParaRPr lang="en-GB"/>
          </a:p>
        </p:txBody>
      </p:sp>
      <p:sp>
        <p:nvSpPr>
          <p:cNvPr id="6" name="Tijdelijke aanduiding voor datum 5"/>
          <p:cNvSpPr>
            <a:spLocks noGrp="1"/>
          </p:cNvSpPr>
          <p:nvPr>
            <p:ph type="dt" sz="half" idx="15"/>
          </p:nvPr>
        </p:nvSpPr>
        <p:spPr/>
        <p:txBody>
          <a:bodyPr/>
          <a:lstStyle>
            <a:lvl1pPr>
              <a:defRPr>
                <a:solidFill>
                  <a:schemeClr val="tx1"/>
                </a:solidFill>
              </a:defRPr>
            </a:lvl1pPr>
          </a:lstStyle>
          <a:p>
            <a:endParaRPr lang="en-GB"/>
          </a:p>
        </p:txBody>
      </p:sp>
      <p:sp>
        <p:nvSpPr>
          <p:cNvPr id="7" name="Tijdelijke aanduiding voor voettekst 6"/>
          <p:cNvSpPr>
            <a:spLocks noGrp="1"/>
          </p:cNvSpPr>
          <p:nvPr>
            <p:ph type="ftr" sz="quarter" idx="16"/>
          </p:nvPr>
        </p:nvSpPr>
        <p:spPr/>
        <p:txBody>
          <a:bodyPr/>
          <a:lstStyle>
            <a:lvl1pPr>
              <a:defRPr>
                <a:solidFill>
                  <a:schemeClr val="tx1"/>
                </a:solidFill>
              </a:defRPr>
            </a:lvl1pPr>
          </a:lstStyle>
          <a:p>
            <a:r>
              <a:rPr lang="en-US"/>
              <a:t>CRM Detailed Info Session 2024</a:t>
            </a:r>
            <a:endParaRPr lang="en-GB"/>
          </a:p>
        </p:txBody>
      </p:sp>
      <p:sp>
        <p:nvSpPr>
          <p:cNvPr id="8" name="Tijdelijke aanduiding voor dianummer 7"/>
          <p:cNvSpPr>
            <a:spLocks noGrp="1"/>
          </p:cNvSpPr>
          <p:nvPr>
            <p:ph type="sldNum" sz="quarter" idx="17"/>
          </p:nvPr>
        </p:nvSpPr>
        <p:spPr/>
        <p:txBody>
          <a:bodyPr/>
          <a:lstStyle>
            <a:lvl1pPr>
              <a:defRPr>
                <a:solidFill>
                  <a:schemeClr val="tx1"/>
                </a:solidFill>
              </a:defRPr>
            </a:lvl1pPr>
          </a:lstStyle>
          <a:p>
            <a:fld id="{1B4D4DCE-9EA5-6C43-B983-F83FEB84A798}" type="slidenum">
              <a:rPr lang="en-GB" smtClean="0"/>
              <a:pPr/>
              <a:t>‹#›</a:t>
            </a:fld>
            <a:endParaRPr lang="en-GB"/>
          </a:p>
        </p:txBody>
      </p:sp>
    </p:spTree>
    <p:extLst>
      <p:ext uri="{BB962C8B-B14F-4D97-AF65-F5344CB8AC3E}">
        <p14:creationId xmlns:p14="http://schemas.microsoft.com/office/powerpoint/2010/main" val="2356836948"/>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Content with summary + graphics in footer">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10" name="object 4"/>
          <p:cNvSpPr/>
          <p:nvPr userDrawn="1"/>
        </p:nvSpPr>
        <p:spPr>
          <a:xfrm>
            <a:off x="11430000" y="6354000"/>
            <a:ext cx="0" cy="117475"/>
          </a:xfrm>
          <a:custGeom>
            <a:avLst/>
            <a:gdLst/>
            <a:ahLst/>
            <a:cxnLst/>
            <a:rect l="l" t="t" r="r" b="b"/>
            <a:pathLst>
              <a:path h="117475">
                <a:moveTo>
                  <a:pt x="0" y="0"/>
                </a:moveTo>
                <a:lnTo>
                  <a:pt x="0" y="117005"/>
                </a:lnTo>
              </a:path>
            </a:pathLst>
          </a:custGeom>
          <a:ln w="6350">
            <a:solidFill>
              <a:srgbClr val="EF7D14"/>
            </a:solidFill>
          </a:ln>
        </p:spPr>
        <p:txBody>
          <a:bodyPr wrap="square" lIns="0" tIns="0" rIns="0" bIns="0" rtlCol="0"/>
          <a:lstStyle/>
          <a:p>
            <a:endParaRPr/>
          </a:p>
        </p:txBody>
      </p:sp>
      <p:sp>
        <p:nvSpPr>
          <p:cNvPr id="34"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5" name="Text Placeholder 2">
            <a:extLst>
              <a:ext uri="{FF2B5EF4-FFF2-40B4-BE49-F238E27FC236}">
                <a16:creationId xmlns:a16="http://schemas.microsoft.com/office/drawing/2014/main" id="{E36865A0-4084-4390-B986-DEC0356C480F}"/>
              </a:ext>
            </a:extLst>
          </p:cNvPr>
          <p:cNvSpPr>
            <a:spLocks noGrp="1"/>
          </p:cNvSpPr>
          <p:nvPr>
            <p:ph type="body" sz="quarter" idx="11" hasCustomPrompt="1"/>
          </p:nvPr>
        </p:nvSpPr>
        <p:spPr>
          <a:xfrm>
            <a:off x="914399" y="5300663"/>
            <a:ext cx="9792000" cy="611955"/>
          </a:xfrm>
          <a:prstGeom prst="rect">
            <a:avLst/>
          </a:prstGeom>
          <a:ln w="12700">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GB"/>
              <a:t>Summary</a:t>
            </a:r>
            <a:r>
              <a:rPr lang="en-US"/>
              <a:t> - 16 should be the smallest font size. The conclusion should only have two lines.</a:t>
            </a:r>
            <a:endParaRPr lang="fr-BE"/>
          </a:p>
        </p:txBody>
      </p:sp>
      <p:sp>
        <p:nvSpPr>
          <p:cNvPr id="37" name="Titelplatzhalter 10">
            <a:extLst>
              <a:ext uri="{FF2B5EF4-FFF2-40B4-BE49-F238E27FC236}">
                <a16:creationId xmlns:a16="http://schemas.microsoft.com/office/drawing/2014/main" id="{995529C8-DB2B-44A8-A136-08EA8A458DF8}"/>
              </a:ext>
            </a:extLst>
          </p:cNvPr>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38" name="Text Placeholder 2">
            <a:extLst>
              <a:ext uri="{FF2B5EF4-FFF2-40B4-BE49-F238E27FC236}">
                <a16:creationId xmlns:a16="http://schemas.microsoft.com/office/drawing/2014/main" id="{94D603D1-2D30-4A83-A723-26163691B147}"/>
              </a:ext>
            </a:extLst>
          </p:cNvPr>
          <p:cNvSpPr>
            <a:spLocks noGrp="1"/>
          </p:cNvSpPr>
          <p:nvPr>
            <p:ph type="body" sz="quarter" idx="12" hasCustomPrompt="1"/>
          </p:nvPr>
        </p:nvSpPr>
        <p:spPr>
          <a:xfrm>
            <a:off x="914400" y="1952601"/>
            <a:ext cx="9792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1007100" indent="-285750">
              <a:lnSpc>
                <a:spcPts val="15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grpSp>
        <p:nvGrpSpPr>
          <p:cNvPr id="36" name="Group 35">
            <a:extLst>
              <a:ext uri="{FF2B5EF4-FFF2-40B4-BE49-F238E27FC236}">
                <a16:creationId xmlns:a16="http://schemas.microsoft.com/office/drawing/2014/main" id="{472BB4DE-E328-4610-B152-68C00B177B1E}"/>
              </a:ext>
            </a:extLst>
          </p:cNvPr>
          <p:cNvGrpSpPr/>
          <p:nvPr userDrawn="1"/>
        </p:nvGrpSpPr>
        <p:grpSpPr>
          <a:xfrm>
            <a:off x="0" y="5964940"/>
            <a:ext cx="9078301" cy="535703"/>
            <a:chOff x="0" y="5964940"/>
            <a:chExt cx="9078301" cy="535703"/>
          </a:xfrm>
        </p:grpSpPr>
        <p:grpSp>
          <p:nvGrpSpPr>
            <p:cNvPr id="39" name="Group 38">
              <a:extLst>
                <a:ext uri="{FF2B5EF4-FFF2-40B4-BE49-F238E27FC236}">
                  <a16:creationId xmlns:a16="http://schemas.microsoft.com/office/drawing/2014/main" id="{4B9F7AD7-9BA3-4D70-96E9-363326716BEE}"/>
                </a:ext>
              </a:extLst>
            </p:cNvPr>
            <p:cNvGrpSpPr/>
            <p:nvPr userDrawn="1"/>
          </p:nvGrpSpPr>
          <p:grpSpPr>
            <a:xfrm>
              <a:off x="8906480" y="5964940"/>
              <a:ext cx="171821" cy="171821"/>
              <a:chOff x="10960096" y="4204963"/>
              <a:chExt cx="405867" cy="405866"/>
            </a:xfrm>
          </p:grpSpPr>
          <p:sp>
            <p:nvSpPr>
              <p:cNvPr id="64" name="object 26">
                <a:extLst>
                  <a:ext uri="{FF2B5EF4-FFF2-40B4-BE49-F238E27FC236}">
                    <a16:creationId xmlns:a16="http://schemas.microsoft.com/office/drawing/2014/main" id="{E5C0F357-C732-449D-B971-1F3389905D2A}"/>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a:p>
            </p:txBody>
          </p:sp>
          <p:sp>
            <p:nvSpPr>
              <p:cNvPr id="65" name="object 27">
                <a:extLst>
                  <a:ext uri="{FF2B5EF4-FFF2-40B4-BE49-F238E27FC236}">
                    <a16:creationId xmlns:a16="http://schemas.microsoft.com/office/drawing/2014/main" id="{265763EF-C8AA-424F-9D78-8E610B3FD52A}"/>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a:p>
            </p:txBody>
          </p:sp>
          <p:sp>
            <p:nvSpPr>
              <p:cNvPr id="66" name="object 28">
                <a:extLst>
                  <a:ext uri="{FF2B5EF4-FFF2-40B4-BE49-F238E27FC236}">
                    <a16:creationId xmlns:a16="http://schemas.microsoft.com/office/drawing/2014/main" id="{6FA2ABAC-7025-4C7F-AF8C-258866B7F80B}"/>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a:p>
            </p:txBody>
          </p:sp>
          <p:sp>
            <p:nvSpPr>
              <p:cNvPr id="67" name="object 29">
                <a:extLst>
                  <a:ext uri="{FF2B5EF4-FFF2-40B4-BE49-F238E27FC236}">
                    <a16:creationId xmlns:a16="http://schemas.microsoft.com/office/drawing/2014/main" id="{05625C50-16B3-4DD4-9934-E5857BE37E6E}"/>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a:p>
            </p:txBody>
          </p:sp>
          <p:sp>
            <p:nvSpPr>
              <p:cNvPr id="68" name="object 30">
                <a:extLst>
                  <a:ext uri="{FF2B5EF4-FFF2-40B4-BE49-F238E27FC236}">
                    <a16:creationId xmlns:a16="http://schemas.microsoft.com/office/drawing/2014/main" id="{1E053922-07B6-4A55-895F-1E197FD65CE3}"/>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a:p>
            </p:txBody>
          </p:sp>
          <p:sp>
            <p:nvSpPr>
              <p:cNvPr id="69" name="object 31">
                <a:extLst>
                  <a:ext uri="{FF2B5EF4-FFF2-40B4-BE49-F238E27FC236}">
                    <a16:creationId xmlns:a16="http://schemas.microsoft.com/office/drawing/2014/main" id="{9B822AE2-2B27-403E-B9C7-1A155EC7EAF5}"/>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a:p>
            </p:txBody>
          </p:sp>
          <p:sp>
            <p:nvSpPr>
              <p:cNvPr id="70" name="object 32">
                <a:extLst>
                  <a:ext uri="{FF2B5EF4-FFF2-40B4-BE49-F238E27FC236}">
                    <a16:creationId xmlns:a16="http://schemas.microsoft.com/office/drawing/2014/main" id="{7EB02F45-EFE9-4AB7-A4F5-76561BC40908}"/>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a:p>
            </p:txBody>
          </p:sp>
          <p:sp>
            <p:nvSpPr>
              <p:cNvPr id="71" name="object 33">
                <a:extLst>
                  <a:ext uri="{FF2B5EF4-FFF2-40B4-BE49-F238E27FC236}">
                    <a16:creationId xmlns:a16="http://schemas.microsoft.com/office/drawing/2014/main" id="{87FE0918-87CE-4D00-B4AB-1DCE2B76CB01}"/>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a:p>
            </p:txBody>
          </p:sp>
          <p:sp>
            <p:nvSpPr>
              <p:cNvPr id="72" name="object 34">
                <a:extLst>
                  <a:ext uri="{FF2B5EF4-FFF2-40B4-BE49-F238E27FC236}">
                    <a16:creationId xmlns:a16="http://schemas.microsoft.com/office/drawing/2014/main" id="{9188B3E8-9BBF-489F-9BF7-EC1BADAB53D5}"/>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a:p>
            </p:txBody>
          </p:sp>
          <p:sp>
            <p:nvSpPr>
              <p:cNvPr id="73" name="object 35">
                <a:extLst>
                  <a:ext uri="{FF2B5EF4-FFF2-40B4-BE49-F238E27FC236}">
                    <a16:creationId xmlns:a16="http://schemas.microsoft.com/office/drawing/2014/main" id="{A9D26A0F-2993-48AD-B101-6E708585A23D}"/>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a:p>
            </p:txBody>
          </p:sp>
          <p:sp>
            <p:nvSpPr>
              <p:cNvPr id="74" name="object 36">
                <a:extLst>
                  <a:ext uri="{FF2B5EF4-FFF2-40B4-BE49-F238E27FC236}">
                    <a16:creationId xmlns:a16="http://schemas.microsoft.com/office/drawing/2014/main" id="{7A6B297E-7170-439F-B843-8BA54EB8D844}"/>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a:p>
            </p:txBody>
          </p:sp>
          <p:sp>
            <p:nvSpPr>
              <p:cNvPr id="75" name="object 37">
                <a:extLst>
                  <a:ext uri="{FF2B5EF4-FFF2-40B4-BE49-F238E27FC236}">
                    <a16:creationId xmlns:a16="http://schemas.microsoft.com/office/drawing/2014/main" id="{D4ACD853-CC6B-45BE-84EB-7599DC83D1E0}"/>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a:p>
            </p:txBody>
          </p:sp>
          <p:sp>
            <p:nvSpPr>
              <p:cNvPr id="76" name="object 38">
                <a:extLst>
                  <a:ext uri="{FF2B5EF4-FFF2-40B4-BE49-F238E27FC236}">
                    <a16:creationId xmlns:a16="http://schemas.microsoft.com/office/drawing/2014/main" id="{77D7F7DB-A2CE-45C6-A4FB-24A6A1A5B469}"/>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a:p>
            </p:txBody>
          </p:sp>
        </p:grpSp>
        <p:grpSp>
          <p:nvGrpSpPr>
            <p:cNvPr id="40" name="Gruppierung 14">
              <a:extLst>
                <a:ext uri="{FF2B5EF4-FFF2-40B4-BE49-F238E27FC236}">
                  <a16:creationId xmlns:a16="http://schemas.microsoft.com/office/drawing/2014/main" id="{2C0783D8-DFD0-462E-9F8D-49D333E6F941}"/>
                </a:ext>
              </a:extLst>
            </p:cNvPr>
            <p:cNvGrpSpPr/>
            <p:nvPr userDrawn="1"/>
          </p:nvGrpSpPr>
          <p:grpSpPr>
            <a:xfrm>
              <a:off x="0" y="6040373"/>
              <a:ext cx="9026886" cy="460270"/>
              <a:chOff x="0" y="6040373"/>
              <a:chExt cx="9026886" cy="460270"/>
            </a:xfrm>
          </p:grpSpPr>
          <p:sp>
            <p:nvSpPr>
              <p:cNvPr id="48" name="object 5">
                <a:extLst>
                  <a:ext uri="{FF2B5EF4-FFF2-40B4-BE49-F238E27FC236}">
                    <a16:creationId xmlns:a16="http://schemas.microsoft.com/office/drawing/2014/main" id="{CB0F9A52-532F-4130-A289-5E63CB495114}"/>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a:p>
            </p:txBody>
          </p:sp>
          <p:sp>
            <p:nvSpPr>
              <p:cNvPr id="49" name="object 7">
                <a:extLst>
                  <a:ext uri="{FF2B5EF4-FFF2-40B4-BE49-F238E27FC236}">
                    <a16:creationId xmlns:a16="http://schemas.microsoft.com/office/drawing/2014/main" id="{5DD8F509-9430-4836-9EB6-65F7AEEC06F4}"/>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a:p>
            </p:txBody>
          </p:sp>
          <p:sp>
            <p:nvSpPr>
              <p:cNvPr id="50" name="object 8">
                <a:extLst>
                  <a:ext uri="{FF2B5EF4-FFF2-40B4-BE49-F238E27FC236}">
                    <a16:creationId xmlns:a16="http://schemas.microsoft.com/office/drawing/2014/main" id="{7821111F-2103-4581-9B97-39C3124D2A11}"/>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51" name="object 9">
                <a:extLst>
                  <a:ext uri="{FF2B5EF4-FFF2-40B4-BE49-F238E27FC236}">
                    <a16:creationId xmlns:a16="http://schemas.microsoft.com/office/drawing/2014/main" id="{8B636DF9-4F0C-405D-AA15-A5A2F4887A26}"/>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52" name="object 10">
                <a:extLst>
                  <a:ext uri="{FF2B5EF4-FFF2-40B4-BE49-F238E27FC236}">
                    <a16:creationId xmlns:a16="http://schemas.microsoft.com/office/drawing/2014/main" id="{FAD43923-F240-4534-9EBA-923E61BE7852}"/>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53" name="object 11">
                <a:extLst>
                  <a:ext uri="{FF2B5EF4-FFF2-40B4-BE49-F238E27FC236}">
                    <a16:creationId xmlns:a16="http://schemas.microsoft.com/office/drawing/2014/main" id="{C7A2CA51-B24F-4E22-9F7F-109BE16B2425}"/>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54" name="object 12">
                <a:extLst>
                  <a:ext uri="{FF2B5EF4-FFF2-40B4-BE49-F238E27FC236}">
                    <a16:creationId xmlns:a16="http://schemas.microsoft.com/office/drawing/2014/main" id="{32BB6F28-A513-4EE6-876B-E3202A1AB554}"/>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a:p>
            </p:txBody>
          </p:sp>
          <p:sp>
            <p:nvSpPr>
              <p:cNvPr id="55" name="object 13">
                <a:extLst>
                  <a:ext uri="{FF2B5EF4-FFF2-40B4-BE49-F238E27FC236}">
                    <a16:creationId xmlns:a16="http://schemas.microsoft.com/office/drawing/2014/main" id="{01643410-59D1-4ABD-AAFD-2B651A292910}"/>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56" name="object 14">
                <a:extLst>
                  <a:ext uri="{FF2B5EF4-FFF2-40B4-BE49-F238E27FC236}">
                    <a16:creationId xmlns:a16="http://schemas.microsoft.com/office/drawing/2014/main" id="{C96032E9-42D7-4BE8-86E5-D5527630927E}"/>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57" name="object 15">
                <a:extLst>
                  <a:ext uri="{FF2B5EF4-FFF2-40B4-BE49-F238E27FC236}">
                    <a16:creationId xmlns:a16="http://schemas.microsoft.com/office/drawing/2014/main" id="{79444300-870C-4A32-A2E6-88B0361F63FE}"/>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a:p>
            </p:txBody>
          </p:sp>
          <p:sp>
            <p:nvSpPr>
              <p:cNvPr id="58" name="object 16">
                <a:extLst>
                  <a:ext uri="{FF2B5EF4-FFF2-40B4-BE49-F238E27FC236}">
                    <a16:creationId xmlns:a16="http://schemas.microsoft.com/office/drawing/2014/main" id="{208D1ECC-E334-491B-B095-B19F282AE3B3}"/>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a:p>
            </p:txBody>
          </p:sp>
          <p:sp>
            <p:nvSpPr>
              <p:cNvPr id="59" name="object 17">
                <a:extLst>
                  <a:ext uri="{FF2B5EF4-FFF2-40B4-BE49-F238E27FC236}">
                    <a16:creationId xmlns:a16="http://schemas.microsoft.com/office/drawing/2014/main" id="{620FFE82-4576-4FDF-9424-39AEB91DB04A}"/>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a:p>
            </p:txBody>
          </p:sp>
          <p:sp>
            <p:nvSpPr>
              <p:cNvPr id="60" name="object 18">
                <a:extLst>
                  <a:ext uri="{FF2B5EF4-FFF2-40B4-BE49-F238E27FC236}">
                    <a16:creationId xmlns:a16="http://schemas.microsoft.com/office/drawing/2014/main" id="{47F00932-EB59-4EF9-A251-56B1EAA952AE}"/>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a:p>
            </p:txBody>
          </p:sp>
          <p:sp>
            <p:nvSpPr>
              <p:cNvPr id="61" name="object 19">
                <a:extLst>
                  <a:ext uri="{FF2B5EF4-FFF2-40B4-BE49-F238E27FC236}">
                    <a16:creationId xmlns:a16="http://schemas.microsoft.com/office/drawing/2014/main" id="{3B8B9FF6-70F4-451C-9604-5E4AE63E52C6}"/>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a:p>
            </p:txBody>
          </p:sp>
          <p:sp>
            <p:nvSpPr>
              <p:cNvPr id="62" name="object 20">
                <a:extLst>
                  <a:ext uri="{FF2B5EF4-FFF2-40B4-BE49-F238E27FC236}">
                    <a16:creationId xmlns:a16="http://schemas.microsoft.com/office/drawing/2014/main" id="{B0B70CA7-E014-4A3B-A4D7-D45FD9ED5F36}"/>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a:p>
            </p:txBody>
          </p:sp>
          <p:sp>
            <p:nvSpPr>
              <p:cNvPr id="63" name="object 21">
                <a:extLst>
                  <a:ext uri="{FF2B5EF4-FFF2-40B4-BE49-F238E27FC236}">
                    <a16:creationId xmlns:a16="http://schemas.microsoft.com/office/drawing/2014/main" id="{B351977E-CC05-43C2-84C0-2A32C28269D4}"/>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a:p>
            </p:txBody>
          </p:sp>
        </p:grpSp>
        <p:grpSp>
          <p:nvGrpSpPr>
            <p:cNvPr id="41" name="Group 40">
              <a:extLst>
                <a:ext uri="{FF2B5EF4-FFF2-40B4-BE49-F238E27FC236}">
                  <a16:creationId xmlns:a16="http://schemas.microsoft.com/office/drawing/2014/main" id="{17C637AD-C9D6-48CE-8ED7-6A3A9E41B984}"/>
                </a:ext>
              </a:extLst>
            </p:cNvPr>
            <p:cNvGrpSpPr/>
            <p:nvPr userDrawn="1"/>
          </p:nvGrpSpPr>
          <p:grpSpPr>
            <a:xfrm>
              <a:off x="7807856" y="6136761"/>
              <a:ext cx="194402" cy="233814"/>
              <a:chOff x="6199448" y="5757477"/>
              <a:chExt cx="445167" cy="535418"/>
            </a:xfrm>
          </p:grpSpPr>
          <p:sp>
            <p:nvSpPr>
              <p:cNvPr id="42" name="object 9">
                <a:extLst>
                  <a:ext uri="{FF2B5EF4-FFF2-40B4-BE49-F238E27FC236}">
                    <a16:creationId xmlns:a16="http://schemas.microsoft.com/office/drawing/2014/main" id="{EE738D41-8509-4C38-AF90-3E6FA81CB7FE}"/>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a:p>
            </p:txBody>
          </p:sp>
          <p:sp>
            <p:nvSpPr>
              <p:cNvPr id="43" name="object 10">
                <a:extLst>
                  <a:ext uri="{FF2B5EF4-FFF2-40B4-BE49-F238E27FC236}">
                    <a16:creationId xmlns:a16="http://schemas.microsoft.com/office/drawing/2014/main" id="{A6CEF314-6179-4764-8BD2-4015527BEF72}"/>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a:p>
            </p:txBody>
          </p:sp>
          <p:sp>
            <p:nvSpPr>
              <p:cNvPr id="44" name="object 11">
                <a:extLst>
                  <a:ext uri="{FF2B5EF4-FFF2-40B4-BE49-F238E27FC236}">
                    <a16:creationId xmlns:a16="http://schemas.microsoft.com/office/drawing/2014/main" id="{847C9FA1-54EC-4378-BCFC-4AAE6F5D7024}"/>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a:p>
            </p:txBody>
          </p:sp>
          <p:sp>
            <p:nvSpPr>
              <p:cNvPr id="45" name="object 12">
                <a:extLst>
                  <a:ext uri="{FF2B5EF4-FFF2-40B4-BE49-F238E27FC236}">
                    <a16:creationId xmlns:a16="http://schemas.microsoft.com/office/drawing/2014/main" id="{929D8ED8-D3B1-42D9-9D4A-F682F2213ED9}"/>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a:p>
            </p:txBody>
          </p:sp>
          <p:sp>
            <p:nvSpPr>
              <p:cNvPr id="46" name="object 13">
                <a:extLst>
                  <a:ext uri="{FF2B5EF4-FFF2-40B4-BE49-F238E27FC236}">
                    <a16:creationId xmlns:a16="http://schemas.microsoft.com/office/drawing/2014/main" id="{02B43D3B-A588-4D27-AE6D-35E7AEB07895}"/>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a:p>
            </p:txBody>
          </p:sp>
          <p:sp>
            <p:nvSpPr>
              <p:cNvPr id="47" name="object 14">
                <a:extLst>
                  <a:ext uri="{FF2B5EF4-FFF2-40B4-BE49-F238E27FC236}">
                    <a16:creationId xmlns:a16="http://schemas.microsoft.com/office/drawing/2014/main" id="{6405CB4A-C947-4DCC-A311-62920128EF8A}"/>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a:p>
            </p:txBody>
          </p:sp>
        </p:grpSp>
      </p:grpSp>
    </p:spTree>
    <p:extLst>
      <p:ext uri="{BB962C8B-B14F-4D97-AF65-F5344CB8AC3E}">
        <p14:creationId xmlns:p14="http://schemas.microsoft.com/office/powerpoint/2010/main" val="26211011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Content in 2 colums + Not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8"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11" name="Titelplatzhalter 10">
            <a:extLst>
              <a:ext uri="{FF2B5EF4-FFF2-40B4-BE49-F238E27FC236}">
                <a16:creationId xmlns:a16="http://schemas.microsoft.com/office/drawing/2014/main" id="{D7EE0D7F-270C-4552-B249-E18FCA1563B6}"/>
              </a:ext>
            </a:extLst>
          </p:cNvPr>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12" name="Textplatzhalter 17">
            <a:extLst>
              <a:ext uri="{FF2B5EF4-FFF2-40B4-BE49-F238E27FC236}">
                <a16:creationId xmlns:a16="http://schemas.microsoft.com/office/drawing/2014/main" id="{FBCC8302-4233-4401-9C0B-5AD39EC898BF}"/>
              </a:ext>
            </a:extLst>
          </p:cNvPr>
          <p:cNvSpPr>
            <a:spLocks noGrp="1"/>
          </p:cNvSpPr>
          <p:nvPr>
            <p:ph type="body" sz="quarter" idx="16" hasCustomPrompt="1"/>
          </p:nvPr>
        </p:nvSpPr>
        <p:spPr>
          <a:xfrm>
            <a:off x="914400" y="5378400"/>
            <a:ext cx="9792000" cy="547232"/>
          </a:xfrm>
          <a:prstGeom prst="rect">
            <a:avLst/>
          </a:prstGeom>
        </p:spPr>
        <p:txBody>
          <a:bodyPr>
            <a:normAutofit/>
          </a:bodyPr>
          <a:lstStyle>
            <a:lvl1pPr>
              <a:lnSpc>
                <a:spcPts val="1400"/>
              </a:lnSpc>
              <a:spcBef>
                <a:spcPts val="219"/>
              </a:spcBef>
              <a:defRPr sz="1100" b="0" baseline="0">
                <a:solidFill>
                  <a:schemeClr val="accent2"/>
                </a:solidFill>
              </a:defRPr>
            </a:lvl1pPr>
          </a:lstStyle>
          <a:p>
            <a:r>
              <a:rPr lang="en-GB" b="1">
                <a:solidFill>
                  <a:schemeClr val="bg2"/>
                </a:solidFill>
              </a:rPr>
              <a:t>This is a minor note, </a:t>
            </a:r>
            <a:r>
              <a:rPr lang="en-GB"/>
              <a:t>meaning that no final version is available yet. This is running text in black, meaning that no final version is available yet.</a:t>
            </a:r>
          </a:p>
        </p:txBody>
      </p:sp>
      <p:sp>
        <p:nvSpPr>
          <p:cNvPr id="14" name="Text Placeholder 2">
            <a:extLst>
              <a:ext uri="{FF2B5EF4-FFF2-40B4-BE49-F238E27FC236}">
                <a16:creationId xmlns:a16="http://schemas.microsoft.com/office/drawing/2014/main" id="{E48F09BF-C8B6-4D38-B2BB-A9C7173B519F}"/>
              </a:ext>
            </a:extLst>
          </p:cNvPr>
          <p:cNvSpPr>
            <a:spLocks noGrp="1"/>
          </p:cNvSpPr>
          <p:nvPr>
            <p:ph type="body" sz="quarter" idx="12" hasCustomPrompt="1"/>
          </p:nvPr>
        </p:nvSpPr>
        <p:spPr>
          <a:xfrm>
            <a:off x="914400" y="1952601"/>
            <a:ext cx="4716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
        <p:nvSpPr>
          <p:cNvPr id="15" name="Text Placeholder 2">
            <a:extLst>
              <a:ext uri="{FF2B5EF4-FFF2-40B4-BE49-F238E27FC236}">
                <a16:creationId xmlns:a16="http://schemas.microsoft.com/office/drawing/2014/main" id="{51DEABD4-9B4C-4BF3-AF9A-28A80D2C5DAB}"/>
              </a:ext>
            </a:extLst>
          </p:cNvPr>
          <p:cNvSpPr>
            <a:spLocks noGrp="1"/>
          </p:cNvSpPr>
          <p:nvPr>
            <p:ph type="body" sz="quarter" idx="17" hasCustomPrompt="1"/>
          </p:nvPr>
        </p:nvSpPr>
        <p:spPr>
          <a:xfrm>
            <a:off x="5990400" y="1952601"/>
            <a:ext cx="4716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Tree>
    <p:extLst>
      <p:ext uri="{BB962C8B-B14F-4D97-AF65-F5344CB8AC3E}">
        <p14:creationId xmlns:p14="http://schemas.microsoft.com/office/powerpoint/2010/main" val="4260453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Content in 2 colums + Note + graphics in footer">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8"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32" name="Titelplatzhalter 10">
            <a:extLst>
              <a:ext uri="{FF2B5EF4-FFF2-40B4-BE49-F238E27FC236}">
                <a16:creationId xmlns:a16="http://schemas.microsoft.com/office/drawing/2014/main" id="{336B1238-7809-4012-8741-6E3084548C43}"/>
              </a:ext>
            </a:extLst>
          </p:cNvPr>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33" name="Textplatzhalter 17">
            <a:extLst>
              <a:ext uri="{FF2B5EF4-FFF2-40B4-BE49-F238E27FC236}">
                <a16:creationId xmlns:a16="http://schemas.microsoft.com/office/drawing/2014/main" id="{AC8BD974-6F88-4CAC-BD9D-3CE80DE1A648}"/>
              </a:ext>
            </a:extLst>
          </p:cNvPr>
          <p:cNvSpPr>
            <a:spLocks noGrp="1"/>
          </p:cNvSpPr>
          <p:nvPr>
            <p:ph type="body" sz="quarter" idx="16" hasCustomPrompt="1"/>
          </p:nvPr>
        </p:nvSpPr>
        <p:spPr>
          <a:xfrm>
            <a:off x="914400" y="5378400"/>
            <a:ext cx="9792000" cy="547232"/>
          </a:xfrm>
          <a:prstGeom prst="rect">
            <a:avLst/>
          </a:prstGeom>
        </p:spPr>
        <p:txBody>
          <a:bodyPr>
            <a:normAutofit/>
          </a:bodyPr>
          <a:lstStyle>
            <a:lvl1pPr>
              <a:lnSpc>
                <a:spcPts val="1400"/>
              </a:lnSpc>
              <a:spcBef>
                <a:spcPts val="219"/>
              </a:spcBef>
              <a:defRPr sz="1100" b="0" baseline="0">
                <a:solidFill>
                  <a:schemeClr val="accent2"/>
                </a:solidFill>
              </a:defRPr>
            </a:lvl1pPr>
          </a:lstStyle>
          <a:p>
            <a:r>
              <a:rPr lang="en-GB" b="1">
                <a:solidFill>
                  <a:schemeClr val="bg2"/>
                </a:solidFill>
              </a:rPr>
              <a:t>This is a minor note, </a:t>
            </a:r>
            <a:r>
              <a:rPr lang="en-GB"/>
              <a:t>meaning that no final version is available yet. This is running text in black, meaning that no final version is available yet.</a:t>
            </a:r>
          </a:p>
        </p:txBody>
      </p:sp>
      <p:sp>
        <p:nvSpPr>
          <p:cNvPr id="34" name="Text Placeholder 2">
            <a:extLst>
              <a:ext uri="{FF2B5EF4-FFF2-40B4-BE49-F238E27FC236}">
                <a16:creationId xmlns:a16="http://schemas.microsoft.com/office/drawing/2014/main" id="{88C0815E-F267-4906-A645-2DD4F5A2369E}"/>
              </a:ext>
            </a:extLst>
          </p:cNvPr>
          <p:cNvSpPr>
            <a:spLocks noGrp="1"/>
          </p:cNvSpPr>
          <p:nvPr>
            <p:ph type="body" sz="quarter" idx="12" hasCustomPrompt="1"/>
          </p:nvPr>
        </p:nvSpPr>
        <p:spPr>
          <a:xfrm>
            <a:off x="914400" y="1952601"/>
            <a:ext cx="4716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lang="de-DE" sz="1400" kern="1200" dirty="0" smtClean="0">
                <a:solidFill>
                  <a:schemeClr val="accent2"/>
                </a:solidFill>
                <a:latin typeface="Arial" panose="020B0604020202020204" pitchFamily="34" charset="0"/>
                <a:ea typeface="+mn-ea"/>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
        <p:nvSpPr>
          <p:cNvPr id="35" name="Text Placeholder 2">
            <a:extLst>
              <a:ext uri="{FF2B5EF4-FFF2-40B4-BE49-F238E27FC236}">
                <a16:creationId xmlns:a16="http://schemas.microsoft.com/office/drawing/2014/main" id="{111BFE82-F3A3-4E59-B944-5480B0896920}"/>
              </a:ext>
            </a:extLst>
          </p:cNvPr>
          <p:cNvSpPr>
            <a:spLocks noGrp="1"/>
          </p:cNvSpPr>
          <p:nvPr>
            <p:ph type="body" sz="quarter" idx="17" hasCustomPrompt="1"/>
          </p:nvPr>
        </p:nvSpPr>
        <p:spPr>
          <a:xfrm>
            <a:off x="5990400" y="1952601"/>
            <a:ext cx="4716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lang="de-DE" sz="1400" kern="1200" dirty="0" smtClean="0">
                <a:solidFill>
                  <a:schemeClr val="accent2"/>
                </a:solidFill>
                <a:latin typeface="Arial" panose="020B0604020202020204" pitchFamily="34" charset="0"/>
                <a:ea typeface="+mn-ea"/>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grpSp>
        <p:nvGrpSpPr>
          <p:cNvPr id="36" name="Group 35">
            <a:extLst>
              <a:ext uri="{FF2B5EF4-FFF2-40B4-BE49-F238E27FC236}">
                <a16:creationId xmlns:a16="http://schemas.microsoft.com/office/drawing/2014/main" id="{29EA06EE-CCA2-413E-8539-94F1D5B1F3A0}"/>
              </a:ext>
            </a:extLst>
          </p:cNvPr>
          <p:cNvGrpSpPr/>
          <p:nvPr userDrawn="1"/>
        </p:nvGrpSpPr>
        <p:grpSpPr>
          <a:xfrm>
            <a:off x="0" y="5964940"/>
            <a:ext cx="9078301" cy="535703"/>
            <a:chOff x="0" y="5964940"/>
            <a:chExt cx="9078301" cy="535703"/>
          </a:xfrm>
        </p:grpSpPr>
        <p:grpSp>
          <p:nvGrpSpPr>
            <p:cNvPr id="37" name="Group 36">
              <a:extLst>
                <a:ext uri="{FF2B5EF4-FFF2-40B4-BE49-F238E27FC236}">
                  <a16:creationId xmlns:a16="http://schemas.microsoft.com/office/drawing/2014/main" id="{2300E17B-D518-477A-8287-228586E7A306}"/>
                </a:ext>
              </a:extLst>
            </p:cNvPr>
            <p:cNvGrpSpPr/>
            <p:nvPr userDrawn="1"/>
          </p:nvGrpSpPr>
          <p:grpSpPr>
            <a:xfrm>
              <a:off x="8906480" y="5964940"/>
              <a:ext cx="171821" cy="171821"/>
              <a:chOff x="10960096" y="4204963"/>
              <a:chExt cx="405867" cy="405866"/>
            </a:xfrm>
          </p:grpSpPr>
          <p:sp>
            <p:nvSpPr>
              <p:cNvPr id="62" name="object 26">
                <a:extLst>
                  <a:ext uri="{FF2B5EF4-FFF2-40B4-BE49-F238E27FC236}">
                    <a16:creationId xmlns:a16="http://schemas.microsoft.com/office/drawing/2014/main" id="{83B0147F-AA8A-4AD4-8578-0A85F2C491EC}"/>
                  </a:ext>
                </a:extLst>
              </p:cNvPr>
              <p:cNvSpPr/>
              <p:nvPr userDrawn="1"/>
            </p:nvSpPr>
            <p:spPr>
              <a:xfrm>
                <a:off x="11162878" y="4204963"/>
                <a:ext cx="0" cy="64807"/>
              </a:xfrm>
              <a:custGeom>
                <a:avLst/>
                <a:gdLst/>
                <a:ahLst/>
                <a:cxnLst/>
                <a:rect l="l" t="t" r="r" b="b"/>
                <a:pathLst>
                  <a:path h="78739">
                    <a:moveTo>
                      <a:pt x="0" y="78371"/>
                    </a:moveTo>
                    <a:lnTo>
                      <a:pt x="0" y="0"/>
                    </a:lnTo>
                  </a:path>
                </a:pathLst>
              </a:custGeom>
              <a:ln w="12700">
                <a:solidFill>
                  <a:schemeClr val="bg2"/>
                </a:solidFill>
              </a:ln>
            </p:spPr>
            <p:txBody>
              <a:bodyPr wrap="square" lIns="0" tIns="0" rIns="0" bIns="0" rtlCol="0"/>
              <a:lstStyle/>
              <a:p>
                <a:endParaRPr/>
              </a:p>
            </p:txBody>
          </p:sp>
          <p:sp>
            <p:nvSpPr>
              <p:cNvPr id="63" name="object 27">
                <a:extLst>
                  <a:ext uri="{FF2B5EF4-FFF2-40B4-BE49-F238E27FC236}">
                    <a16:creationId xmlns:a16="http://schemas.microsoft.com/office/drawing/2014/main" id="{0207EADF-4B15-442D-8A18-C84E52C7151C}"/>
                  </a:ext>
                </a:extLst>
              </p:cNvPr>
              <p:cNvSpPr/>
              <p:nvPr userDrawn="1"/>
            </p:nvSpPr>
            <p:spPr>
              <a:xfrm>
                <a:off x="10960096" y="4407744"/>
                <a:ext cx="64807" cy="0"/>
              </a:xfrm>
              <a:custGeom>
                <a:avLst/>
                <a:gdLst/>
                <a:ahLst/>
                <a:cxnLst/>
                <a:rect l="l" t="t" r="r" b="b"/>
                <a:pathLst>
                  <a:path w="78740">
                    <a:moveTo>
                      <a:pt x="78371" y="0"/>
                    </a:moveTo>
                    <a:lnTo>
                      <a:pt x="0" y="0"/>
                    </a:lnTo>
                  </a:path>
                </a:pathLst>
              </a:custGeom>
              <a:ln w="12700">
                <a:solidFill>
                  <a:schemeClr val="bg2"/>
                </a:solidFill>
              </a:ln>
            </p:spPr>
            <p:txBody>
              <a:bodyPr wrap="square" lIns="0" tIns="0" rIns="0" bIns="0" rtlCol="0"/>
              <a:lstStyle/>
              <a:p>
                <a:endParaRPr/>
              </a:p>
            </p:txBody>
          </p:sp>
          <p:sp>
            <p:nvSpPr>
              <p:cNvPr id="64" name="object 28">
                <a:extLst>
                  <a:ext uri="{FF2B5EF4-FFF2-40B4-BE49-F238E27FC236}">
                    <a16:creationId xmlns:a16="http://schemas.microsoft.com/office/drawing/2014/main" id="{783FA8FD-ECF5-4DB8-9B59-C8EFFB4CBB00}"/>
                  </a:ext>
                </a:extLst>
              </p:cNvPr>
              <p:cNvSpPr/>
              <p:nvPr userDrawn="1"/>
            </p:nvSpPr>
            <p:spPr>
              <a:xfrm>
                <a:off x="11162878" y="4546022"/>
                <a:ext cx="0" cy="64807"/>
              </a:xfrm>
              <a:custGeom>
                <a:avLst/>
                <a:gdLst/>
                <a:ahLst/>
                <a:cxnLst/>
                <a:rect l="l" t="t" r="r" b="b"/>
                <a:pathLst>
                  <a:path h="78739">
                    <a:moveTo>
                      <a:pt x="0" y="0"/>
                    </a:moveTo>
                    <a:lnTo>
                      <a:pt x="0" y="78371"/>
                    </a:lnTo>
                  </a:path>
                </a:pathLst>
              </a:custGeom>
              <a:ln w="12700">
                <a:solidFill>
                  <a:schemeClr val="bg2"/>
                </a:solidFill>
              </a:ln>
            </p:spPr>
            <p:txBody>
              <a:bodyPr wrap="square" lIns="0" tIns="0" rIns="0" bIns="0" rtlCol="0"/>
              <a:lstStyle/>
              <a:p>
                <a:endParaRPr/>
              </a:p>
            </p:txBody>
          </p:sp>
          <p:sp>
            <p:nvSpPr>
              <p:cNvPr id="65" name="object 29">
                <a:extLst>
                  <a:ext uri="{FF2B5EF4-FFF2-40B4-BE49-F238E27FC236}">
                    <a16:creationId xmlns:a16="http://schemas.microsoft.com/office/drawing/2014/main" id="{CFD6AD3B-8A85-4C3D-B8F4-671642A4BA87}"/>
                  </a:ext>
                </a:extLst>
              </p:cNvPr>
              <p:cNvSpPr/>
              <p:nvPr userDrawn="1"/>
            </p:nvSpPr>
            <p:spPr>
              <a:xfrm>
                <a:off x="11301156" y="4407744"/>
                <a:ext cx="64807" cy="0"/>
              </a:xfrm>
              <a:custGeom>
                <a:avLst/>
                <a:gdLst/>
                <a:ahLst/>
                <a:cxnLst/>
                <a:rect l="l" t="t" r="r" b="b"/>
                <a:pathLst>
                  <a:path w="78740">
                    <a:moveTo>
                      <a:pt x="0" y="0"/>
                    </a:moveTo>
                    <a:lnTo>
                      <a:pt x="78371" y="0"/>
                    </a:lnTo>
                  </a:path>
                </a:pathLst>
              </a:custGeom>
              <a:ln w="12700">
                <a:solidFill>
                  <a:schemeClr val="bg2"/>
                </a:solidFill>
              </a:ln>
            </p:spPr>
            <p:txBody>
              <a:bodyPr wrap="square" lIns="0" tIns="0" rIns="0" bIns="0" rtlCol="0"/>
              <a:lstStyle/>
              <a:p>
                <a:endParaRPr/>
              </a:p>
            </p:txBody>
          </p:sp>
          <p:sp>
            <p:nvSpPr>
              <p:cNvPr id="66" name="object 30">
                <a:extLst>
                  <a:ext uri="{FF2B5EF4-FFF2-40B4-BE49-F238E27FC236}">
                    <a16:creationId xmlns:a16="http://schemas.microsoft.com/office/drawing/2014/main" id="{4443FB02-9500-49E0-AB5C-463FF1DE6975}"/>
                  </a:ext>
                </a:extLst>
              </p:cNvPr>
              <p:cNvSpPr/>
              <p:nvPr userDrawn="1"/>
            </p:nvSpPr>
            <p:spPr>
              <a:xfrm>
                <a:off x="10998198" y="4312662"/>
                <a:ext cx="44947" cy="26132"/>
              </a:xfrm>
              <a:custGeom>
                <a:avLst/>
                <a:gdLst/>
                <a:ahLst/>
                <a:cxnLst/>
                <a:rect l="l" t="t" r="r" b="b"/>
                <a:pathLst>
                  <a:path w="54609" h="31750">
                    <a:moveTo>
                      <a:pt x="54584" y="31521"/>
                    </a:moveTo>
                    <a:lnTo>
                      <a:pt x="0" y="0"/>
                    </a:lnTo>
                  </a:path>
                </a:pathLst>
              </a:custGeom>
              <a:ln w="12700">
                <a:solidFill>
                  <a:schemeClr val="bg2"/>
                </a:solidFill>
              </a:ln>
            </p:spPr>
            <p:txBody>
              <a:bodyPr wrap="square" lIns="0" tIns="0" rIns="0" bIns="0" rtlCol="0"/>
              <a:lstStyle/>
              <a:p>
                <a:endParaRPr/>
              </a:p>
            </p:txBody>
          </p:sp>
          <p:sp>
            <p:nvSpPr>
              <p:cNvPr id="67" name="object 31">
                <a:extLst>
                  <a:ext uri="{FF2B5EF4-FFF2-40B4-BE49-F238E27FC236}">
                    <a16:creationId xmlns:a16="http://schemas.microsoft.com/office/drawing/2014/main" id="{944B1EA1-2690-457A-B299-623B9E1C0304}"/>
                  </a:ext>
                </a:extLst>
              </p:cNvPr>
              <p:cNvSpPr/>
              <p:nvPr userDrawn="1"/>
            </p:nvSpPr>
            <p:spPr>
              <a:xfrm>
                <a:off x="11282630" y="4476883"/>
                <a:ext cx="44947" cy="26132"/>
              </a:xfrm>
              <a:custGeom>
                <a:avLst/>
                <a:gdLst/>
                <a:ahLst/>
                <a:cxnLst/>
                <a:rect l="l" t="t" r="r" b="b"/>
                <a:pathLst>
                  <a:path w="54609" h="31750">
                    <a:moveTo>
                      <a:pt x="0" y="0"/>
                    </a:moveTo>
                    <a:lnTo>
                      <a:pt x="54584" y="31508"/>
                    </a:lnTo>
                  </a:path>
                </a:pathLst>
              </a:custGeom>
              <a:ln w="12700">
                <a:solidFill>
                  <a:schemeClr val="bg2"/>
                </a:solidFill>
              </a:ln>
            </p:spPr>
            <p:txBody>
              <a:bodyPr wrap="square" lIns="0" tIns="0" rIns="0" bIns="0" rtlCol="0"/>
              <a:lstStyle/>
              <a:p>
                <a:endParaRPr/>
              </a:p>
            </p:txBody>
          </p:sp>
          <p:sp>
            <p:nvSpPr>
              <p:cNvPr id="68" name="object 32">
                <a:extLst>
                  <a:ext uri="{FF2B5EF4-FFF2-40B4-BE49-F238E27FC236}">
                    <a16:creationId xmlns:a16="http://schemas.microsoft.com/office/drawing/2014/main" id="{5F403432-8E1B-4ACB-8FB9-BD7C58874AA4}"/>
                  </a:ext>
                </a:extLst>
              </p:cNvPr>
              <p:cNvSpPr/>
              <p:nvPr userDrawn="1"/>
            </p:nvSpPr>
            <p:spPr>
              <a:xfrm>
                <a:off x="11067805" y="4243066"/>
                <a:ext cx="26132" cy="44947"/>
              </a:xfrm>
              <a:custGeom>
                <a:avLst/>
                <a:gdLst/>
                <a:ahLst/>
                <a:cxnLst/>
                <a:rect l="l" t="t" r="r" b="b"/>
                <a:pathLst>
                  <a:path w="31750" h="54610">
                    <a:moveTo>
                      <a:pt x="31508" y="54584"/>
                    </a:moveTo>
                    <a:lnTo>
                      <a:pt x="0" y="0"/>
                    </a:lnTo>
                  </a:path>
                </a:pathLst>
              </a:custGeom>
              <a:ln w="12700">
                <a:solidFill>
                  <a:schemeClr val="bg2"/>
                </a:solidFill>
              </a:ln>
            </p:spPr>
            <p:txBody>
              <a:bodyPr wrap="square" lIns="0" tIns="0" rIns="0" bIns="0" rtlCol="0"/>
              <a:lstStyle/>
              <a:p>
                <a:endParaRPr/>
              </a:p>
            </p:txBody>
          </p:sp>
          <p:sp>
            <p:nvSpPr>
              <p:cNvPr id="69" name="object 33">
                <a:extLst>
                  <a:ext uri="{FF2B5EF4-FFF2-40B4-BE49-F238E27FC236}">
                    <a16:creationId xmlns:a16="http://schemas.microsoft.com/office/drawing/2014/main" id="{87C2B030-7191-4F48-A24D-0CB97221AF01}"/>
                  </a:ext>
                </a:extLst>
              </p:cNvPr>
              <p:cNvSpPr/>
              <p:nvPr userDrawn="1"/>
            </p:nvSpPr>
            <p:spPr>
              <a:xfrm>
                <a:off x="11232017" y="4527495"/>
                <a:ext cx="26132" cy="44947"/>
              </a:xfrm>
              <a:custGeom>
                <a:avLst/>
                <a:gdLst/>
                <a:ahLst/>
                <a:cxnLst/>
                <a:rect l="l" t="t" r="r" b="b"/>
                <a:pathLst>
                  <a:path w="31750" h="54610">
                    <a:moveTo>
                      <a:pt x="0" y="0"/>
                    </a:moveTo>
                    <a:lnTo>
                      <a:pt x="31521" y="54584"/>
                    </a:lnTo>
                  </a:path>
                </a:pathLst>
              </a:custGeom>
              <a:ln w="12700">
                <a:solidFill>
                  <a:schemeClr val="bg2"/>
                </a:solidFill>
              </a:ln>
            </p:spPr>
            <p:txBody>
              <a:bodyPr wrap="square" lIns="0" tIns="0" rIns="0" bIns="0" rtlCol="0"/>
              <a:lstStyle/>
              <a:p>
                <a:endParaRPr/>
              </a:p>
            </p:txBody>
          </p:sp>
          <p:sp>
            <p:nvSpPr>
              <p:cNvPr id="70" name="object 34">
                <a:extLst>
                  <a:ext uri="{FF2B5EF4-FFF2-40B4-BE49-F238E27FC236}">
                    <a16:creationId xmlns:a16="http://schemas.microsoft.com/office/drawing/2014/main" id="{78E1F970-DE16-4CEC-B926-5238A087EBFD}"/>
                  </a:ext>
                </a:extLst>
              </p:cNvPr>
              <p:cNvSpPr/>
              <p:nvPr userDrawn="1"/>
            </p:nvSpPr>
            <p:spPr>
              <a:xfrm>
                <a:off x="11282630" y="4312662"/>
                <a:ext cx="44947" cy="26132"/>
              </a:xfrm>
              <a:custGeom>
                <a:avLst/>
                <a:gdLst/>
                <a:ahLst/>
                <a:cxnLst/>
                <a:rect l="l" t="t" r="r" b="b"/>
                <a:pathLst>
                  <a:path w="54609" h="31750">
                    <a:moveTo>
                      <a:pt x="0" y="31521"/>
                    </a:moveTo>
                    <a:lnTo>
                      <a:pt x="54584" y="0"/>
                    </a:lnTo>
                  </a:path>
                </a:pathLst>
              </a:custGeom>
              <a:ln w="12700">
                <a:solidFill>
                  <a:schemeClr val="bg2"/>
                </a:solidFill>
              </a:ln>
            </p:spPr>
            <p:txBody>
              <a:bodyPr wrap="square" lIns="0" tIns="0" rIns="0" bIns="0" rtlCol="0"/>
              <a:lstStyle/>
              <a:p>
                <a:endParaRPr/>
              </a:p>
            </p:txBody>
          </p:sp>
          <p:sp>
            <p:nvSpPr>
              <p:cNvPr id="71" name="object 35">
                <a:extLst>
                  <a:ext uri="{FF2B5EF4-FFF2-40B4-BE49-F238E27FC236}">
                    <a16:creationId xmlns:a16="http://schemas.microsoft.com/office/drawing/2014/main" id="{25BF79DB-8147-47D8-9146-A07B8B4D4676}"/>
                  </a:ext>
                </a:extLst>
              </p:cNvPr>
              <p:cNvSpPr/>
              <p:nvPr userDrawn="1"/>
            </p:nvSpPr>
            <p:spPr>
              <a:xfrm>
                <a:off x="10998198" y="4476883"/>
                <a:ext cx="44947" cy="26132"/>
              </a:xfrm>
              <a:custGeom>
                <a:avLst/>
                <a:gdLst/>
                <a:ahLst/>
                <a:cxnLst/>
                <a:rect l="l" t="t" r="r" b="b"/>
                <a:pathLst>
                  <a:path w="54609" h="31750">
                    <a:moveTo>
                      <a:pt x="54584" y="0"/>
                    </a:moveTo>
                    <a:lnTo>
                      <a:pt x="0" y="31508"/>
                    </a:lnTo>
                  </a:path>
                </a:pathLst>
              </a:custGeom>
              <a:ln w="12700">
                <a:solidFill>
                  <a:schemeClr val="bg2"/>
                </a:solidFill>
              </a:ln>
            </p:spPr>
            <p:txBody>
              <a:bodyPr wrap="square" lIns="0" tIns="0" rIns="0" bIns="0" rtlCol="0"/>
              <a:lstStyle/>
              <a:p>
                <a:endParaRPr/>
              </a:p>
            </p:txBody>
          </p:sp>
          <p:sp>
            <p:nvSpPr>
              <p:cNvPr id="72" name="object 36">
                <a:extLst>
                  <a:ext uri="{FF2B5EF4-FFF2-40B4-BE49-F238E27FC236}">
                    <a16:creationId xmlns:a16="http://schemas.microsoft.com/office/drawing/2014/main" id="{2B9EEF6F-2940-4E5D-ADE9-B599ABAEF7BA}"/>
                  </a:ext>
                </a:extLst>
              </p:cNvPr>
              <p:cNvSpPr/>
              <p:nvPr userDrawn="1"/>
            </p:nvSpPr>
            <p:spPr>
              <a:xfrm>
                <a:off x="11232017" y="4243066"/>
                <a:ext cx="26132" cy="44947"/>
              </a:xfrm>
              <a:custGeom>
                <a:avLst/>
                <a:gdLst/>
                <a:ahLst/>
                <a:cxnLst/>
                <a:rect l="l" t="t" r="r" b="b"/>
                <a:pathLst>
                  <a:path w="31750" h="54610">
                    <a:moveTo>
                      <a:pt x="0" y="54584"/>
                    </a:moveTo>
                    <a:lnTo>
                      <a:pt x="31521" y="0"/>
                    </a:lnTo>
                  </a:path>
                </a:pathLst>
              </a:custGeom>
              <a:ln w="12700">
                <a:solidFill>
                  <a:schemeClr val="bg2"/>
                </a:solidFill>
              </a:ln>
            </p:spPr>
            <p:txBody>
              <a:bodyPr wrap="square" lIns="0" tIns="0" rIns="0" bIns="0" rtlCol="0"/>
              <a:lstStyle/>
              <a:p>
                <a:endParaRPr/>
              </a:p>
            </p:txBody>
          </p:sp>
          <p:sp>
            <p:nvSpPr>
              <p:cNvPr id="73" name="object 37">
                <a:extLst>
                  <a:ext uri="{FF2B5EF4-FFF2-40B4-BE49-F238E27FC236}">
                    <a16:creationId xmlns:a16="http://schemas.microsoft.com/office/drawing/2014/main" id="{2EF7831E-B9E2-4F7C-9954-5C53E45232F7}"/>
                  </a:ext>
                </a:extLst>
              </p:cNvPr>
              <p:cNvSpPr/>
              <p:nvPr userDrawn="1"/>
            </p:nvSpPr>
            <p:spPr>
              <a:xfrm>
                <a:off x="11067794" y="4527495"/>
                <a:ext cx="26132" cy="44947"/>
              </a:xfrm>
              <a:custGeom>
                <a:avLst/>
                <a:gdLst/>
                <a:ahLst/>
                <a:cxnLst/>
                <a:rect l="l" t="t" r="r" b="b"/>
                <a:pathLst>
                  <a:path w="31750" h="54610">
                    <a:moveTo>
                      <a:pt x="31521" y="0"/>
                    </a:moveTo>
                    <a:lnTo>
                      <a:pt x="0" y="54584"/>
                    </a:lnTo>
                  </a:path>
                </a:pathLst>
              </a:custGeom>
              <a:ln w="12700">
                <a:solidFill>
                  <a:schemeClr val="bg2"/>
                </a:solidFill>
              </a:ln>
            </p:spPr>
            <p:txBody>
              <a:bodyPr wrap="square" lIns="0" tIns="0" rIns="0" bIns="0" rtlCol="0"/>
              <a:lstStyle/>
              <a:p>
                <a:endParaRPr/>
              </a:p>
            </p:txBody>
          </p:sp>
          <p:sp>
            <p:nvSpPr>
              <p:cNvPr id="74" name="object 38">
                <a:extLst>
                  <a:ext uri="{FF2B5EF4-FFF2-40B4-BE49-F238E27FC236}">
                    <a16:creationId xmlns:a16="http://schemas.microsoft.com/office/drawing/2014/main" id="{9E7E06B5-83E8-41C4-B837-68574D71F1CC}"/>
                  </a:ext>
                </a:extLst>
              </p:cNvPr>
              <p:cNvSpPr/>
              <p:nvPr userDrawn="1"/>
            </p:nvSpPr>
            <p:spPr>
              <a:xfrm>
                <a:off x="11062674" y="4307544"/>
                <a:ext cx="200693" cy="200693"/>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chemeClr val="bg2"/>
                </a:solidFill>
              </a:ln>
            </p:spPr>
            <p:txBody>
              <a:bodyPr wrap="square" lIns="0" tIns="0" rIns="0" bIns="0" rtlCol="0"/>
              <a:lstStyle/>
              <a:p>
                <a:endParaRPr/>
              </a:p>
            </p:txBody>
          </p:sp>
        </p:grpSp>
        <p:grpSp>
          <p:nvGrpSpPr>
            <p:cNvPr id="38" name="Gruppierung 14">
              <a:extLst>
                <a:ext uri="{FF2B5EF4-FFF2-40B4-BE49-F238E27FC236}">
                  <a16:creationId xmlns:a16="http://schemas.microsoft.com/office/drawing/2014/main" id="{C3F1219A-61A5-450B-819F-71CEF639F1F1}"/>
                </a:ext>
              </a:extLst>
            </p:cNvPr>
            <p:cNvGrpSpPr/>
            <p:nvPr userDrawn="1"/>
          </p:nvGrpSpPr>
          <p:grpSpPr>
            <a:xfrm>
              <a:off x="0" y="6040373"/>
              <a:ext cx="9026886" cy="460270"/>
              <a:chOff x="0" y="6040373"/>
              <a:chExt cx="9026886" cy="460270"/>
            </a:xfrm>
          </p:grpSpPr>
          <p:sp>
            <p:nvSpPr>
              <p:cNvPr id="46" name="object 5">
                <a:extLst>
                  <a:ext uri="{FF2B5EF4-FFF2-40B4-BE49-F238E27FC236}">
                    <a16:creationId xmlns:a16="http://schemas.microsoft.com/office/drawing/2014/main" id="{6A65ECB9-AAAD-45B8-B23D-C5ED712365B8}"/>
                  </a:ext>
                </a:extLst>
              </p:cNvPr>
              <p:cNvSpPr/>
              <p:nvPr/>
            </p:nvSpPr>
            <p:spPr>
              <a:xfrm>
                <a:off x="8337530" y="6363619"/>
                <a:ext cx="177165" cy="0"/>
              </a:xfrm>
              <a:custGeom>
                <a:avLst/>
                <a:gdLst/>
                <a:ahLst/>
                <a:cxnLst/>
                <a:rect l="l" t="t" r="r" b="b"/>
                <a:pathLst>
                  <a:path w="177165">
                    <a:moveTo>
                      <a:pt x="0" y="0"/>
                    </a:moveTo>
                    <a:lnTo>
                      <a:pt x="176809" y="0"/>
                    </a:lnTo>
                  </a:path>
                </a:pathLst>
              </a:custGeom>
              <a:ln w="12700">
                <a:solidFill>
                  <a:schemeClr val="bg2"/>
                </a:solidFill>
              </a:ln>
            </p:spPr>
            <p:txBody>
              <a:bodyPr wrap="square" lIns="0" tIns="0" rIns="0" bIns="0" rtlCol="0"/>
              <a:lstStyle/>
              <a:p>
                <a:endParaRPr/>
              </a:p>
            </p:txBody>
          </p:sp>
          <p:sp>
            <p:nvSpPr>
              <p:cNvPr id="47" name="object 7">
                <a:extLst>
                  <a:ext uri="{FF2B5EF4-FFF2-40B4-BE49-F238E27FC236}">
                    <a16:creationId xmlns:a16="http://schemas.microsoft.com/office/drawing/2014/main" id="{A8002860-C4D2-49D0-A62B-7B4C5E97E379}"/>
                  </a:ext>
                </a:extLst>
              </p:cNvPr>
              <p:cNvSpPr/>
              <p:nvPr/>
            </p:nvSpPr>
            <p:spPr>
              <a:xfrm>
                <a:off x="0" y="6363619"/>
                <a:ext cx="8247380" cy="0"/>
              </a:xfrm>
              <a:custGeom>
                <a:avLst/>
                <a:gdLst/>
                <a:ahLst/>
                <a:cxnLst/>
                <a:rect l="l" t="t" r="r" b="b"/>
                <a:pathLst>
                  <a:path w="8247380">
                    <a:moveTo>
                      <a:pt x="0" y="0"/>
                    </a:moveTo>
                    <a:lnTo>
                      <a:pt x="8247143" y="0"/>
                    </a:lnTo>
                  </a:path>
                </a:pathLst>
              </a:custGeom>
              <a:ln w="12700">
                <a:solidFill>
                  <a:schemeClr val="bg2"/>
                </a:solidFill>
              </a:ln>
            </p:spPr>
            <p:txBody>
              <a:bodyPr wrap="square" lIns="0" tIns="0" rIns="0" bIns="0" rtlCol="0"/>
              <a:lstStyle/>
              <a:p>
                <a:endParaRPr/>
              </a:p>
            </p:txBody>
          </p:sp>
          <p:sp>
            <p:nvSpPr>
              <p:cNvPr id="48" name="object 8">
                <a:extLst>
                  <a:ext uri="{FF2B5EF4-FFF2-40B4-BE49-F238E27FC236}">
                    <a16:creationId xmlns:a16="http://schemas.microsoft.com/office/drawing/2014/main" id="{5232C8E8-80F7-4454-BF95-20604B9F413F}"/>
                  </a:ext>
                </a:extLst>
              </p:cNvPr>
              <p:cNvSpPr/>
              <p:nvPr/>
            </p:nvSpPr>
            <p:spPr>
              <a:xfrm>
                <a:off x="8730631"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49" name="object 9">
                <a:extLst>
                  <a:ext uri="{FF2B5EF4-FFF2-40B4-BE49-F238E27FC236}">
                    <a16:creationId xmlns:a16="http://schemas.microsoft.com/office/drawing/2014/main" id="{E0530151-0CA9-4CDF-B5FF-81406E3999A4}"/>
                  </a:ext>
                </a:extLst>
              </p:cNvPr>
              <p:cNvSpPr/>
              <p:nvPr/>
            </p:nvSpPr>
            <p:spPr>
              <a:xfrm>
                <a:off x="8483920" y="6227932"/>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50" name="object 10">
                <a:extLst>
                  <a:ext uri="{FF2B5EF4-FFF2-40B4-BE49-F238E27FC236}">
                    <a16:creationId xmlns:a16="http://schemas.microsoft.com/office/drawing/2014/main" id="{BB9C4F84-28DB-429A-865A-4E0E7E4292C9}"/>
                  </a:ext>
                </a:extLst>
              </p:cNvPr>
              <p:cNvSpPr/>
              <p:nvPr/>
            </p:nvSpPr>
            <p:spPr>
              <a:xfrm>
                <a:off x="8730631"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51" name="object 11">
                <a:extLst>
                  <a:ext uri="{FF2B5EF4-FFF2-40B4-BE49-F238E27FC236}">
                    <a16:creationId xmlns:a16="http://schemas.microsoft.com/office/drawing/2014/main" id="{A64E11F1-68A5-4E6A-9AC5-8E98A4149B59}"/>
                  </a:ext>
                </a:extLst>
              </p:cNvPr>
              <p:cNvSpPr/>
              <p:nvPr/>
            </p:nvSpPr>
            <p:spPr>
              <a:xfrm>
                <a:off x="8483920" y="6121389"/>
                <a:ext cx="0" cy="24130"/>
              </a:xfrm>
              <a:custGeom>
                <a:avLst/>
                <a:gdLst/>
                <a:ahLst/>
                <a:cxnLst/>
                <a:rect l="l" t="t" r="r" b="b"/>
                <a:pathLst>
                  <a:path h="24129">
                    <a:moveTo>
                      <a:pt x="-6350" y="11988"/>
                    </a:moveTo>
                    <a:lnTo>
                      <a:pt x="6350" y="11988"/>
                    </a:lnTo>
                  </a:path>
                </a:pathLst>
              </a:custGeom>
              <a:ln w="23977">
                <a:solidFill>
                  <a:schemeClr val="bg2"/>
                </a:solidFill>
              </a:ln>
            </p:spPr>
            <p:txBody>
              <a:bodyPr wrap="square" lIns="0" tIns="0" rIns="0" bIns="0" rtlCol="0"/>
              <a:lstStyle/>
              <a:p>
                <a:endParaRPr/>
              </a:p>
            </p:txBody>
          </p:sp>
          <p:sp>
            <p:nvSpPr>
              <p:cNvPr id="52" name="object 12">
                <a:extLst>
                  <a:ext uri="{FF2B5EF4-FFF2-40B4-BE49-F238E27FC236}">
                    <a16:creationId xmlns:a16="http://schemas.microsoft.com/office/drawing/2014/main" id="{35A9D1F3-985E-4C02-BEF6-B80D6E946FB8}"/>
                  </a:ext>
                </a:extLst>
              </p:cNvPr>
              <p:cNvSpPr/>
              <p:nvPr/>
            </p:nvSpPr>
            <p:spPr>
              <a:xfrm>
                <a:off x="8566326" y="6060876"/>
                <a:ext cx="81915" cy="252729"/>
              </a:xfrm>
              <a:custGeom>
                <a:avLst/>
                <a:gdLst/>
                <a:ahLst/>
                <a:cxnLst/>
                <a:rect l="l" t="t" r="r" b="b"/>
                <a:pathLst>
                  <a:path w="81915" h="252729">
                    <a:moveTo>
                      <a:pt x="0" y="210934"/>
                    </a:moveTo>
                    <a:lnTo>
                      <a:pt x="40944" y="252349"/>
                    </a:lnTo>
                    <a:lnTo>
                      <a:pt x="81902" y="210934"/>
                    </a:lnTo>
                    <a:lnTo>
                      <a:pt x="81902" y="0"/>
                    </a:lnTo>
                    <a:lnTo>
                      <a:pt x="0" y="0"/>
                    </a:lnTo>
                    <a:lnTo>
                      <a:pt x="0" y="210934"/>
                    </a:lnTo>
                    <a:close/>
                  </a:path>
                </a:pathLst>
              </a:custGeom>
              <a:ln w="12699">
                <a:solidFill>
                  <a:schemeClr val="bg2"/>
                </a:solidFill>
              </a:ln>
            </p:spPr>
            <p:txBody>
              <a:bodyPr wrap="square" lIns="0" tIns="0" rIns="0" bIns="0" rtlCol="0"/>
              <a:lstStyle/>
              <a:p>
                <a:endParaRPr/>
              </a:p>
            </p:txBody>
          </p:sp>
          <p:sp>
            <p:nvSpPr>
              <p:cNvPr id="53" name="object 13">
                <a:extLst>
                  <a:ext uri="{FF2B5EF4-FFF2-40B4-BE49-F238E27FC236}">
                    <a16:creationId xmlns:a16="http://schemas.microsoft.com/office/drawing/2014/main" id="{9002D268-BB7C-47B7-8DAA-3045B8C17C8E}"/>
                  </a:ext>
                </a:extLst>
              </p:cNvPr>
              <p:cNvSpPr/>
              <p:nvPr/>
            </p:nvSpPr>
            <p:spPr>
              <a:xfrm>
                <a:off x="8483920" y="6167417"/>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54" name="object 14">
                <a:extLst>
                  <a:ext uri="{FF2B5EF4-FFF2-40B4-BE49-F238E27FC236}">
                    <a16:creationId xmlns:a16="http://schemas.microsoft.com/office/drawing/2014/main" id="{E3071341-5316-4450-AF6E-4DD518CBAE02}"/>
                  </a:ext>
                </a:extLst>
              </p:cNvPr>
              <p:cNvSpPr/>
              <p:nvPr/>
            </p:nvSpPr>
            <p:spPr>
              <a:xfrm>
                <a:off x="8483920" y="6060874"/>
                <a:ext cx="247015" cy="60960"/>
              </a:xfrm>
              <a:custGeom>
                <a:avLst/>
                <a:gdLst/>
                <a:ahLst/>
                <a:cxnLst/>
                <a:rect l="l" t="t" r="r" b="b"/>
                <a:pathLst>
                  <a:path w="247015" h="60960">
                    <a:moveTo>
                      <a:pt x="0" y="60515"/>
                    </a:moveTo>
                    <a:lnTo>
                      <a:pt x="246710" y="60515"/>
                    </a:lnTo>
                    <a:lnTo>
                      <a:pt x="164299" y="0"/>
                    </a:lnTo>
                    <a:lnTo>
                      <a:pt x="82410" y="0"/>
                    </a:lnTo>
                    <a:lnTo>
                      <a:pt x="0" y="60515"/>
                    </a:lnTo>
                    <a:close/>
                  </a:path>
                </a:pathLst>
              </a:custGeom>
              <a:ln w="12700">
                <a:solidFill>
                  <a:schemeClr val="bg2"/>
                </a:solidFill>
              </a:ln>
            </p:spPr>
            <p:txBody>
              <a:bodyPr wrap="square" lIns="0" tIns="0" rIns="0" bIns="0" rtlCol="0"/>
              <a:lstStyle/>
              <a:p>
                <a:endParaRPr/>
              </a:p>
            </p:txBody>
          </p:sp>
          <p:sp>
            <p:nvSpPr>
              <p:cNvPr id="55" name="object 15">
                <a:extLst>
                  <a:ext uri="{FF2B5EF4-FFF2-40B4-BE49-F238E27FC236}">
                    <a16:creationId xmlns:a16="http://schemas.microsoft.com/office/drawing/2014/main" id="{FE93AA9D-D5A2-44E3-8503-7E15737DC0DA}"/>
                  </a:ext>
                </a:extLst>
              </p:cNvPr>
              <p:cNvSpPr/>
              <p:nvPr/>
            </p:nvSpPr>
            <p:spPr>
              <a:xfrm>
                <a:off x="8607279" y="6271811"/>
                <a:ext cx="91440" cy="92710"/>
              </a:xfrm>
              <a:custGeom>
                <a:avLst/>
                <a:gdLst/>
                <a:ahLst/>
                <a:cxnLst/>
                <a:rect l="l" t="t" r="r" b="b"/>
                <a:pathLst>
                  <a:path w="91440" h="92710">
                    <a:moveTo>
                      <a:pt x="40944" y="0"/>
                    </a:moveTo>
                    <a:lnTo>
                      <a:pt x="90995" y="92151"/>
                    </a:lnTo>
                    <a:lnTo>
                      <a:pt x="0" y="41414"/>
                    </a:lnTo>
                  </a:path>
                </a:pathLst>
              </a:custGeom>
              <a:ln w="12700">
                <a:solidFill>
                  <a:schemeClr val="bg2"/>
                </a:solidFill>
              </a:ln>
            </p:spPr>
            <p:txBody>
              <a:bodyPr wrap="square" lIns="0" tIns="0" rIns="0" bIns="0" rtlCol="0"/>
              <a:lstStyle/>
              <a:p>
                <a:endParaRPr/>
              </a:p>
            </p:txBody>
          </p:sp>
          <p:sp>
            <p:nvSpPr>
              <p:cNvPr id="56" name="object 16">
                <a:extLst>
                  <a:ext uri="{FF2B5EF4-FFF2-40B4-BE49-F238E27FC236}">
                    <a16:creationId xmlns:a16="http://schemas.microsoft.com/office/drawing/2014/main" id="{99DCB6C7-1ECD-439A-BC92-CFC6A8DA4913}"/>
                  </a:ext>
                </a:extLst>
              </p:cNvPr>
              <p:cNvSpPr/>
              <p:nvPr/>
            </p:nvSpPr>
            <p:spPr>
              <a:xfrm>
                <a:off x="8516275" y="6271811"/>
                <a:ext cx="91440" cy="92710"/>
              </a:xfrm>
              <a:custGeom>
                <a:avLst/>
                <a:gdLst/>
                <a:ahLst/>
                <a:cxnLst/>
                <a:rect l="l" t="t" r="r" b="b"/>
                <a:pathLst>
                  <a:path w="91440" h="92710">
                    <a:moveTo>
                      <a:pt x="50050" y="0"/>
                    </a:moveTo>
                    <a:lnTo>
                      <a:pt x="0" y="92151"/>
                    </a:lnTo>
                    <a:lnTo>
                      <a:pt x="90995" y="41414"/>
                    </a:lnTo>
                  </a:path>
                </a:pathLst>
              </a:custGeom>
              <a:ln w="12700">
                <a:solidFill>
                  <a:schemeClr val="bg2"/>
                </a:solidFill>
              </a:ln>
            </p:spPr>
            <p:txBody>
              <a:bodyPr wrap="square" lIns="0" tIns="0" rIns="0" bIns="0" rtlCol="0"/>
              <a:lstStyle/>
              <a:p>
                <a:endParaRPr/>
              </a:p>
            </p:txBody>
          </p:sp>
          <p:sp>
            <p:nvSpPr>
              <p:cNvPr id="57" name="object 17">
                <a:extLst>
                  <a:ext uri="{FF2B5EF4-FFF2-40B4-BE49-F238E27FC236}">
                    <a16:creationId xmlns:a16="http://schemas.microsoft.com/office/drawing/2014/main" id="{873190E5-5692-452C-AC10-7CD757E81948}"/>
                  </a:ext>
                </a:extLst>
              </p:cNvPr>
              <p:cNvSpPr/>
              <p:nvPr/>
            </p:nvSpPr>
            <p:spPr>
              <a:xfrm>
                <a:off x="8164555" y="6184883"/>
                <a:ext cx="254000" cy="30480"/>
              </a:xfrm>
              <a:custGeom>
                <a:avLst/>
                <a:gdLst/>
                <a:ahLst/>
                <a:cxnLst/>
                <a:rect l="l" t="t" r="r" b="b"/>
                <a:pathLst>
                  <a:path w="254000" h="30479">
                    <a:moveTo>
                      <a:pt x="104901" y="0"/>
                    </a:moveTo>
                    <a:lnTo>
                      <a:pt x="149136" y="0"/>
                    </a:lnTo>
                    <a:lnTo>
                      <a:pt x="253847" y="30187"/>
                    </a:lnTo>
                    <a:lnTo>
                      <a:pt x="153835" y="30187"/>
                    </a:lnTo>
                    <a:lnTo>
                      <a:pt x="0" y="30187"/>
                    </a:lnTo>
                    <a:lnTo>
                      <a:pt x="104901" y="0"/>
                    </a:lnTo>
                    <a:close/>
                  </a:path>
                </a:pathLst>
              </a:custGeom>
              <a:ln w="12700">
                <a:solidFill>
                  <a:schemeClr val="bg2"/>
                </a:solidFill>
              </a:ln>
            </p:spPr>
            <p:txBody>
              <a:bodyPr wrap="square" lIns="0" tIns="0" rIns="0" bIns="0" rtlCol="0"/>
              <a:lstStyle/>
              <a:p>
                <a:endParaRPr/>
              </a:p>
            </p:txBody>
          </p:sp>
          <p:sp>
            <p:nvSpPr>
              <p:cNvPr id="58" name="object 18">
                <a:extLst>
                  <a:ext uri="{FF2B5EF4-FFF2-40B4-BE49-F238E27FC236}">
                    <a16:creationId xmlns:a16="http://schemas.microsoft.com/office/drawing/2014/main" id="{AD1117A2-8C39-4481-8A7A-0442884A60C3}"/>
                  </a:ext>
                </a:extLst>
              </p:cNvPr>
              <p:cNvSpPr/>
              <p:nvPr/>
            </p:nvSpPr>
            <p:spPr>
              <a:xfrm>
                <a:off x="8220333" y="6111744"/>
                <a:ext cx="142875" cy="28575"/>
              </a:xfrm>
              <a:custGeom>
                <a:avLst/>
                <a:gdLst/>
                <a:ahLst/>
                <a:cxnLst/>
                <a:rect l="l" t="t" r="r" b="b"/>
                <a:pathLst>
                  <a:path w="142875" h="28575">
                    <a:moveTo>
                      <a:pt x="60299" y="0"/>
                    </a:moveTo>
                    <a:lnTo>
                      <a:pt x="82232" y="0"/>
                    </a:lnTo>
                    <a:lnTo>
                      <a:pt x="142328" y="28384"/>
                    </a:lnTo>
                    <a:lnTo>
                      <a:pt x="0" y="28384"/>
                    </a:lnTo>
                    <a:lnTo>
                      <a:pt x="60299" y="0"/>
                    </a:lnTo>
                    <a:close/>
                  </a:path>
                </a:pathLst>
              </a:custGeom>
              <a:ln w="12700">
                <a:solidFill>
                  <a:schemeClr val="bg2"/>
                </a:solidFill>
              </a:ln>
            </p:spPr>
            <p:txBody>
              <a:bodyPr wrap="square" lIns="0" tIns="0" rIns="0" bIns="0" rtlCol="0"/>
              <a:lstStyle/>
              <a:p>
                <a:endParaRPr/>
              </a:p>
            </p:txBody>
          </p:sp>
          <p:sp>
            <p:nvSpPr>
              <p:cNvPr id="59" name="object 19">
                <a:extLst>
                  <a:ext uri="{FF2B5EF4-FFF2-40B4-BE49-F238E27FC236}">
                    <a16:creationId xmlns:a16="http://schemas.microsoft.com/office/drawing/2014/main" id="{652ED167-A171-4FD4-8226-4240BC6FDE69}"/>
                  </a:ext>
                </a:extLst>
              </p:cNvPr>
              <p:cNvSpPr/>
              <p:nvPr/>
            </p:nvSpPr>
            <p:spPr>
              <a:xfrm>
                <a:off x="8246643" y="6040373"/>
                <a:ext cx="90170" cy="322580"/>
              </a:xfrm>
              <a:custGeom>
                <a:avLst/>
                <a:gdLst/>
                <a:ahLst/>
                <a:cxnLst/>
                <a:rect l="l" t="t" r="r" b="b"/>
                <a:pathLst>
                  <a:path w="90170" h="322579">
                    <a:moveTo>
                      <a:pt x="69138" y="174269"/>
                    </a:moveTo>
                    <a:lnTo>
                      <a:pt x="0" y="322478"/>
                    </a:lnTo>
                    <a:lnTo>
                      <a:pt x="44996" y="0"/>
                    </a:lnTo>
                    <a:lnTo>
                      <a:pt x="89674" y="322478"/>
                    </a:lnTo>
                    <a:lnTo>
                      <a:pt x="20612" y="174701"/>
                    </a:lnTo>
                  </a:path>
                </a:pathLst>
              </a:custGeom>
              <a:ln w="12700">
                <a:solidFill>
                  <a:schemeClr val="bg2"/>
                </a:solidFill>
              </a:ln>
            </p:spPr>
            <p:txBody>
              <a:bodyPr wrap="square" lIns="0" tIns="0" rIns="0" bIns="0" rtlCol="0"/>
              <a:lstStyle/>
              <a:p>
                <a:endParaRPr/>
              </a:p>
            </p:txBody>
          </p:sp>
          <p:sp>
            <p:nvSpPr>
              <p:cNvPr id="60" name="object 20">
                <a:extLst>
                  <a:ext uri="{FF2B5EF4-FFF2-40B4-BE49-F238E27FC236}">
                    <a16:creationId xmlns:a16="http://schemas.microsoft.com/office/drawing/2014/main" id="{BE526F89-4C25-4200-89E3-10C915E2159C}"/>
                  </a:ext>
                </a:extLst>
              </p:cNvPr>
              <p:cNvSpPr/>
              <p:nvPr/>
            </p:nvSpPr>
            <p:spPr>
              <a:xfrm>
                <a:off x="8497296" y="6364602"/>
                <a:ext cx="529590" cy="111125"/>
              </a:xfrm>
              <a:custGeom>
                <a:avLst/>
                <a:gdLst/>
                <a:ahLst/>
                <a:cxnLst/>
                <a:rect l="l" t="t" r="r" b="b"/>
                <a:pathLst>
                  <a:path w="529590" h="111125">
                    <a:moveTo>
                      <a:pt x="201396" y="76"/>
                    </a:moveTo>
                    <a:lnTo>
                      <a:pt x="473849" y="0"/>
                    </a:lnTo>
                    <a:lnTo>
                      <a:pt x="512968" y="16202"/>
                    </a:lnTo>
                    <a:lnTo>
                      <a:pt x="529170" y="55321"/>
                    </a:lnTo>
                    <a:lnTo>
                      <a:pt x="524823" y="76856"/>
                    </a:lnTo>
                    <a:lnTo>
                      <a:pt x="512968" y="94440"/>
                    </a:lnTo>
                    <a:lnTo>
                      <a:pt x="495384" y="106295"/>
                    </a:lnTo>
                    <a:lnTo>
                      <a:pt x="473849" y="110642"/>
                    </a:lnTo>
                    <a:lnTo>
                      <a:pt x="0" y="110642"/>
                    </a:lnTo>
                  </a:path>
                </a:pathLst>
              </a:custGeom>
              <a:ln w="12699">
                <a:solidFill>
                  <a:schemeClr val="bg2"/>
                </a:solidFill>
              </a:ln>
            </p:spPr>
            <p:txBody>
              <a:bodyPr wrap="square" lIns="0" tIns="0" rIns="0" bIns="0" rtlCol="0"/>
              <a:lstStyle/>
              <a:p>
                <a:endParaRPr/>
              </a:p>
            </p:txBody>
          </p:sp>
          <p:sp>
            <p:nvSpPr>
              <p:cNvPr id="61" name="object 21">
                <a:extLst>
                  <a:ext uri="{FF2B5EF4-FFF2-40B4-BE49-F238E27FC236}">
                    <a16:creationId xmlns:a16="http://schemas.microsoft.com/office/drawing/2014/main" id="{BD728810-BFCD-40A6-85B9-70FDD972F5FD}"/>
                  </a:ext>
                </a:extLst>
              </p:cNvPr>
              <p:cNvSpPr/>
              <p:nvPr/>
            </p:nvSpPr>
            <p:spPr>
              <a:xfrm>
                <a:off x="8446492" y="6449843"/>
                <a:ext cx="50800" cy="50800"/>
              </a:xfrm>
              <a:custGeom>
                <a:avLst/>
                <a:gdLst/>
                <a:ahLst/>
                <a:cxnLst/>
                <a:rect l="l" t="t" r="r" b="b"/>
                <a:pathLst>
                  <a:path w="50800" h="5080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ln w="12700">
                <a:solidFill>
                  <a:schemeClr val="bg2"/>
                </a:solidFill>
              </a:ln>
            </p:spPr>
            <p:txBody>
              <a:bodyPr wrap="square" lIns="0" tIns="0" rIns="0" bIns="0" rtlCol="0"/>
              <a:lstStyle/>
              <a:p>
                <a:endParaRPr/>
              </a:p>
            </p:txBody>
          </p:sp>
        </p:grpSp>
        <p:grpSp>
          <p:nvGrpSpPr>
            <p:cNvPr id="39" name="Group 38">
              <a:extLst>
                <a:ext uri="{FF2B5EF4-FFF2-40B4-BE49-F238E27FC236}">
                  <a16:creationId xmlns:a16="http://schemas.microsoft.com/office/drawing/2014/main" id="{78D2E19A-BE99-4FE4-9364-5D459004CF6B}"/>
                </a:ext>
              </a:extLst>
            </p:cNvPr>
            <p:cNvGrpSpPr/>
            <p:nvPr userDrawn="1"/>
          </p:nvGrpSpPr>
          <p:grpSpPr>
            <a:xfrm>
              <a:off x="7807856" y="6136761"/>
              <a:ext cx="194402" cy="233814"/>
              <a:chOff x="6199448" y="5757477"/>
              <a:chExt cx="445167" cy="535418"/>
            </a:xfrm>
          </p:grpSpPr>
          <p:sp>
            <p:nvSpPr>
              <p:cNvPr id="40" name="object 9">
                <a:extLst>
                  <a:ext uri="{FF2B5EF4-FFF2-40B4-BE49-F238E27FC236}">
                    <a16:creationId xmlns:a16="http://schemas.microsoft.com/office/drawing/2014/main" id="{117E5DD4-5948-49BD-9FA9-7364B9E826BE}"/>
                  </a:ext>
                </a:extLst>
              </p:cNvPr>
              <p:cNvSpPr/>
              <p:nvPr userDrawn="1"/>
            </p:nvSpPr>
            <p:spPr>
              <a:xfrm>
                <a:off x="6302730" y="6005107"/>
                <a:ext cx="59055" cy="54610"/>
              </a:xfrm>
              <a:custGeom>
                <a:avLst/>
                <a:gdLst/>
                <a:ahLst/>
                <a:cxnLst/>
                <a:rect l="l" t="t" r="r" b="b"/>
                <a:pathLst>
                  <a:path w="59054" h="54610">
                    <a:moveTo>
                      <a:pt x="58623" y="0"/>
                    </a:moveTo>
                    <a:lnTo>
                      <a:pt x="0" y="54051"/>
                    </a:lnTo>
                  </a:path>
                </a:pathLst>
              </a:custGeom>
              <a:ln w="12700">
                <a:solidFill>
                  <a:schemeClr val="bg2"/>
                </a:solidFill>
              </a:ln>
            </p:spPr>
            <p:txBody>
              <a:bodyPr wrap="square" lIns="0" tIns="0" rIns="0" bIns="0" rtlCol="0"/>
              <a:lstStyle/>
              <a:p>
                <a:endParaRPr/>
              </a:p>
            </p:txBody>
          </p:sp>
          <p:sp>
            <p:nvSpPr>
              <p:cNvPr id="41" name="object 10">
                <a:extLst>
                  <a:ext uri="{FF2B5EF4-FFF2-40B4-BE49-F238E27FC236}">
                    <a16:creationId xmlns:a16="http://schemas.microsoft.com/office/drawing/2014/main" id="{40926237-0339-432D-A76D-AAA3330C4127}"/>
                  </a:ext>
                </a:extLst>
              </p:cNvPr>
              <p:cNvSpPr/>
              <p:nvPr userDrawn="1"/>
            </p:nvSpPr>
            <p:spPr>
              <a:xfrm>
                <a:off x="6571235" y="6064810"/>
                <a:ext cx="40005" cy="34290"/>
              </a:xfrm>
              <a:custGeom>
                <a:avLst/>
                <a:gdLst/>
                <a:ahLst/>
                <a:cxnLst/>
                <a:rect l="l" t="t" r="r" b="b"/>
                <a:pathLst>
                  <a:path w="40004" h="34289">
                    <a:moveTo>
                      <a:pt x="39458" y="0"/>
                    </a:moveTo>
                    <a:lnTo>
                      <a:pt x="0" y="33693"/>
                    </a:lnTo>
                  </a:path>
                </a:pathLst>
              </a:custGeom>
              <a:ln w="12699">
                <a:solidFill>
                  <a:schemeClr val="bg2"/>
                </a:solidFill>
              </a:ln>
            </p:spPr>
            <p:txBody>
              <a:bodyPr wrap="square" lIns="0" tIns="0" rIns="0" bIns="0" rtlCol="0"/>
              <a:lstStyle/>
              <a:p>
                <a:endParaRPr/>
              </a:p>
            </p:txBody>
          </p:sp>
          <p:sp>
            <p:nvSpPr>
              <p:cNvPr id="42" name="object 11">
                <a:extLst>
                  <a:ext uri="{FF2B5EF4-FFF2-40B4-BE49-F238E27FC236}">
                    <a16:creationId xmlns:a16="http://schemas.microsoft.com/office/drawing/2014/main" id="{228FBEC8-F6CD-401D-A90F-0A69CA70F535}"/>
                  </a:ext>
                </a:extLst>
              </p:cNvPr>
              <p:cNvSpPr/>
              <p:nvPr userDrawn="1"/>
            </p:nvSpPr>
            <p:spPr>
              <a:xfrm>
                <a:off x="6199448" y="5757477"/>
                <a:ext cx="238760" cy="361315"/>
              </a:xfrm>
              <a:custGeom>
                <a:avLst/>
                <a:gdLst/>
                <a:ahLst/>
                <a:cxnLst/>
                <a:rect l="l" t="t" r="r" b="b"/>
                <a:pathLst>
                  <a:path w="238760" h="361314">
                    <a:moveTo>
                      <a:pt x="152401" y="0"/>
                    </a:moveTo>
                    <a:lnTo>
                      <a:pt x="206338" y="59621"/>
                    </a:lnTo>
                    <a:lnTo>
                      <a:pt x="232472" y="101546"/>
                    </a:lnTo>
                    <a:lnTo>
                      <a:pt x="238141" y="145618"/>
                    </a:lnTo>
                    <a:lnTo>
                      <a:pt x="230684" y="211683"/>
                    </a:lnTo>
                    <a:lnTo>
                      <a:pt x="202566" y="282121"/>
                    </a:lnTo>
                    <a:lnTo>
                      <a:pt x="155738" y="328306"/>
                    </a:lnTo>
                    <a:lnTo>
                      <a:pt x="111801" y="353570"/>
                    </a:lnTo>
                    <a:lnTo>
                      <a:pt x="92356" y="361251"/>
                    </a:lnTo>
                    <a:lnTo>
                      <a:pt x="35759" y="331100"/>
                    </a:lnTo>
                    <a:lnTo>
                      <a:pt x="7724" y="306879"/>
                    </a:lnTo>
                    <a:lnTo>
                      <a:pt x="0" y="275833"/>
                    </a:lnTo>
                    <a:lnTo>
                      <a:pt x="4332" y="225209"/>
                    </a:lnTo>
                    <a:lnTo>
                      <a:pt x="18791" y="180068"/>
                    </a:lnTo>
                    <a:lnTo>
                      <a:pt x="47033" y="134047"/>
                    </a:lnTo>
                    <a:lnTo>
                      <a:pt x="81786" y="90087"/>
                    </a:lnTo>
                    <a:lnTo>
                      <a:pt x="115780" y="51131"/>
                    </a:lnTo>
                    <a:lnTo>
                      <a:pt x="141742" y="20121"/>
                    </a:lnTo>
                    <a:lnTo>
                      <a:pt x="152401" y="0"/>
                    </a:lnTo>
                    <a:close/>
                  </a:path>
                </a:pathLst>
              </a:custGeom>
              <a:ln w="12700">
                <a:solidFill>
                  <a:schemeClr val="bg2"/>
                </a:solidFill>
              </a:ln>
            </p:spPr>
            <p:txBody>
              <a:bodyPr wrap="square" lIns="0" tIns="0" rIns="0" bIns="0" rtlCol="0"/>
              <a:lstStyle/>
              <a:p>
                <a:endParaRPr/>
              </a:p>
            </p:txBody>
          </p:sp>
          <p:sp>
            <p:nvSpPr>
              <p:cNvPr id="43" name="object 12">
                <a:extLst>
                  <a:ext uri="{FF2B5EF4-FFF2-40B4-BE49-F238E27FC236}">
                    <a16:creationId xmlns:a16="http://schemas.microsoft.com/office/drawing/2014/main" id="{9B776CF1-AAF6-4002-9CEB-C4507AF9A4EC}"/>
                  </a:ext>
                </a:extLst>
              </p:cNvPr>
              <p:cNvSpPr/>
              <p:nvPr userDrawn="1"/>
            </p:nvSpPr>
            <p:spPr>
              <a:xfrm>
                <a:off x="6291800" y="5958885"/>
                <a:ext cx="29845" cy="334010"/>
              </a:xfrm>
              <a:custGeom>
                <a:avLst/>
                <a:gdLst/>
                <a:ahLst/>
                <a:cxnLst/>
                <a:rect l="l" t="t" r="r" b="b"/>
                <a:pathLst>
                  <a:path w="29845" h="334010">
                    <a:moveTo>
                      <a:pt x="0" y="333590"/>
                    </a:moveTo>
                    <a:lnTo>
                      <a:pt x="0" y="159842"/>
                    </a:lnTo>
                    <a:lnTo>
                      <a:pt x="29337" y="0"/>
                    </a:lnTo>
                  </a:path>
                </a:pathLst>
              </a:custGeom>
              <a:ln w="12700">
                <a:solidFill>
                  <a:schemeClr val="bg2"/>
                </a:solidFill>
              </a:ln>
            </p:spPr>
            <p:txBody>
              <a:bodyPr wrap="square" lIns="0" tIns="0" rIns="0" bIns="0" rtlCol="0"/>
              <a:lstStyle/>
              <a:p>
                <a:endParaRPr/>
              </a:p>
            </p:txBody>
          </p:sp>
          <p:sp>
            <p:nvSpPr>
              <p:cNvPr id="44" name="object 13">
                <a:extLst>
                  <a:ext uri="{FF2B5EF4-FFF2-40B4-BE49-F238E27FC236}">
                    <a16:creationId xmlns:a16="http://schemas.microsoft.com/office/drawing/2014/main" id="{521084B1-A51E-4F5D-811C-413E80708971}"/>
                  </a:ext>
                </a:extLst>
              </p:cNvPr>
              <p:cNvSpPr/>
              <p:nvPr userDrawn="1"/>
            </p:nvSpPr>
            <p:spPr>
              <a:xfrm>
                <a:off x="6509995" y="5895716"/>
                <a:ext cx="134620" cy="271780"/>
              </a:xfrm>
              <a:custGeom>
                <a:avLst/>
                <a:gdLst/>
                <a:ahLst/>
                <a:cxnLst/>
                <a:rect l="l" t="t" r="r" b="b"/>
                <a:pathLst>
                  <a:path w="134620" h="271779">
                    <a:moveTo>
                      <a:pt x="49169" y="271462"/>
                    </a:moveTo>
                    <a:lnTo>
                      <a:pt x="98809" y="244084"/>
                    </a:lnTo>
                    <a:lnTo>
                      <a:pt x="124248" y="222365"/>
                    </a:lnTo>
                    <a:lnTo>
                      <a:pt x="133490" y="194972"/>
                    </a:lnTo>
                    <a:lnTo>
                      <a:pt x="134539" y="150571"/>
                    </a:lnTo>
                    <a:lnTo>
                      <a:pt x="129037" y="97915"/>
                    </a:lnTo>
                    <a:lnTo>
                      <a:pt x="116451" y="54292"/>
                    </a:lnTo>
                    <a:lnTo>
                      <a:pt x="101517" y="21165"/>
                    </a:lnTo>
                    <a:lnTo>
                      <a:pt x="88971" y="0"/>
                    </a:lnTo>
                    <a:lnTo>
                      <a:pt x="67453" y="33982"/>
                    </a:lnTo>
                    <a:lnTo>
                      <a:pt x="53324" y="55833"/>
                    </a:lnTo>
                    <a:lnTo>
                      <a:pt x="40320" y="75025"/>
                    </a:lnTo>
                    <a:lnTo>
                      <a:pt x="22182" y="101028"/>
                    </a:lnTo>
                    <a:lnTo>
                      <a:pt x="3912" y="139522"/>
                    </a:lnTo>
                    <a:lnTo>
                      <a:pt x="0" y="183183"/>
                    </a:lnTo>
                    <a:lnTo>
                      <a:pt x="13925" y="228374"/>
                    </a:lnTo>
                    <a:lnTo>
                      <a:pt x="49169" y="271462"/>
                    </a:lnTo>
                    <a:close/>
                  </a:path>
                </a:pathLst>
              </a:custGeom>
              <a:ln w="12700">
                <a:solidFill>
                  <a:schemeClr val="bg2"/>
                </a:solidFill>
              </a:ln>
            </p:spPr>
            <p:txBody>
              <a:bodyPr wrap="square" lIns="0" tIns="0" rIns="0" bIns="0" rtlCol="0"/>
              <a:lstStyle/>
              <a:p>
                <a:endParaRPr/>
              </a:p>
            </p:txBody>
          </p:sp>
          <p:sp>
            <p:nvSpPr>
              <p:cNvPr id="45" name="object 14">
                <a:extLst>
                  <a:ext uri="{FF2B5EF4-FFF2-40B4-BE49-F238E27FC236}">
                    <a16:creationId xmlns:a16="http://schemas.microsoft.com/office/drawing/2014/main" id="{334541F4-5D70-45CD-9A4C-997F5EE281CB}"/>
                  </a:ext>
                </a:extLst>
              </p:cNvPr>
              <p:cNvSpPr/>
              <p:nvPr userDrawn="1"/>
            </p:nvSpPr>
            <p:spPr>
              <a:xfrm>
                <a:off x="6559165" y="6040621"/>
                <a:ext cx="22860" cy="252095"/>
              </a:xfrm>
              <a:custGeom>
                <a:avLst/>
                <a:gdLst/>
                <a:ahLst/>
                <a:cxnLst/>
                <a:rect l="l" t="t" r="r" b="b"/>
                <a:pathLst>
                  <a:path w="22859" h="252095">
                    <a:moveTo>
                      <a:pt x="22250" y="0"/>
                    </a:moveTo>
                    <a:lnTo>
                      <a:pt x="0" y="126555"/>
                    </a:lnTo>
                    <a:lnTo>
                      <a:pt x="0" y="251853"/>
                    </a:lnTo>
                  </a:path>
                </a:pathLst>
              </a:custGeom>
              <a:ln w="12700">
                <a:solidFill>
                  <a:schemeClr val="bg2"/>
                </a:solidFill>
              </a:ln>
            </p:spPr>
            <p:txBody>
              <a:bodyPr wrap="square" lIns="0" tIns="0" rIns="0" bIns="0" rtlCol="0"/>
              <a:lstStyle/>
              <a:p>
                <a:endParaRPr/>
              </a:p>
            </p:txBody>
          </p:sp>
        </p:grpSp>
      </p:grpSp>
    </p:spTree>
    <p:extLst>
      <p:ext uri="{BB962C8B-B14F-4D97-AF65-F5344CB8AC3E}">
        <p14:creationId xmlns:p14="http://schemas.microsoft.com/office/powerpoint/2010/main" val="3461873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Content in 3 colums + Not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8"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9" name="Titelplatzhalter 10">
            <a:extLst>
              <a:ext uri="{FF2B5EF4-FFF2-40B4-BE49-F238E27FC236}">
                <a16:creationId xmlns:a16="http://schemas.microsoft.com/office/drawing/2014/main" id="{95EB53E9-404A-46C9-A447-DBA71B00F96C}"/>
              </a:ext>
            </a:extLst>
          </p:cNvPr>
          <p:cNvSpPr>
            <a:spLocks noGrp="1"/>
          </p:cNvSpPr>
          <p:nvPr>
            <p:ph type="title" hasCustomPrompt="1"/>
          </p:nvPr>
        </p:nvSpPr>
        <p:spPr>
          <a:xfrm>
            <a:off x="914400" y="862608"/>
            <a:ext cx="9448800" cy="838200"/>
          </a:xfrm>
          <a:prstGeom prst="rect">
            <a:avLst/>
          </a:prstGeom>
        </p:spPr>
        <p:txBody>
          <a:bodyPr vert="horz" lIns="0" tIns="45720" rIns="0" bIns="0" rtlCol="0" anchor="t">
            <a:normAutofit/>
          </a:bodyPr>
          <a:lstStyle>
            <a:lvl1pPr>
              <a:defRPr sz="2200"/>
            </a:lvl1pPr>
          </a:lstStyle>
          <a:p>
            <a:r>
              <a:rPr lang="en-GB"/>
              <a:t>Continuing page of text with a dark grey heading that may also be two lines long</a:t>
            </a:r>
            <a:endParaRPr lang="de-DE"/>
          </a:p>
        </p:txBody>
      </p:sp>
      <p:sp>
        <p:nvSpPr>
          <p:cNvPr id="14" name="Textplatzhalter 17">
            <a:extLst>
              <a:ext uri="{FF2B5EF4-FFF2-40B4-BE49-F238E27FC236}">
                <a16:creationId xmlns:a16="http://schemas.microsoft.com/office/drawing/2014/main" id="{50F90D1E-D944-4C73-B14F-B2A9D89D1F3A}"/>
              </a:ext>
            </a:extLst>
          </p:cNvPr>
          <p:cNvSpPr>
            <a:spLocks noGrp="1"/>
          </p:cNvSpPr>
          <p:nvPr>
            <p:ph type="body" sz="quarter" idx="16" hasCustomPrompt="1"/>
          </p:nvPr>
        </p:nvSpPr>
        <p:spPr>
          <a:xfrm>
            <a:off x="914400" y="5378400"/>
            <a:ext cx="9792000" cy="547232"/>
          </a:xfrm>
          <a:prstGeom prst="rect">
            <a:avLst/>
          </a:prstGeom>
        </p:spPr>
        <p:txBody>
          <a:bodyPr>
            <a:normAutofit/>
          </a:bodyPr>
          <a:lstStyle>
            <a:lvl1pPr>
              <a:lnSpc>
                <a:spcPts val="1400"/>
              </a:lnSpc>
              <a:spcBef>
                <a:spcPts val="219"/>
              </a:spcBef>
              <a:defRPr sz="1100" b="0" baseline="0">
                <a:solidFill>
                  <a:schemeClr val="accent2"/>
                </a:solidFill>
              </a:defRPr>
            </a:lvl1pPr>
          </a:lstStyle>
          <a:p>
            <a:r>
              <a:rPr lang="en-GB" b="1">
                <a:solidFill>
                  <a:schemeClr val="bg2"/>
                </a:solidFill>
              </a:rPr>
              <a:t>This is a minor note, </a:t>
            </a:r>
            <a:r>
              <a:rPr lang="en-GB"/>
              <a:t>meaning that no final version is available yet. This is running text in black, meaning that no final version is available yet.</a:t>
            </a:r>
          </a:p>
        </p:txBody>
      </p:sp>
      <p:sp>
        <p:nvSpPr>
          <p:cNvPr id="15" name="Text Placeholder 2">
            <a:extLst>
              <a:ext uri="{FF2B5EF4-FFF2-40B4-BE49-F238E27FC236}">
                <a16:creationId xmlns:a16="http://schemas.microsoft.com/office/drawing/2014/main" id="{9604D8E5-6B41-4978-BADF-E9F4F7570232}"/>
              </a:ext>
            </a:extLst>
          </p:cNvPr>
          <p:cNvSpPr>
            <a:spLocks noGrp="1"/>
          </p:cNvSpPr>
          <p:nvPr>
            <p:ph type="body" sz="quarter" idx="12" hasCustomPrompt="1"/>
          </p:nvPr>
        </p:nvSpPr>
        <p:spPr>
          <a:xfrm>
            <a:off x="911424" y="1952601"/>
            <a:ext cx="3132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
        <p:nvSpPr>
          <p:cNvPr id="17" name="Text Placeholder 2">
            <a:extLst>
              <a:ext uri="{FF2B5EF4-FFF2-40B4-BE49-F238E27FC236}">
                <a16:creationId xmlns:a16="http://schemas.microsoft.com/office/drawing/2014/main" id="{16719490-425A-4AA3-86A5-FE3F0BD96648}"/>
              </a:ext>
            </a:extLst>
          </p:cNvPr>
          <p:cNvSpPr>
            <a:spLocks noGrp="1"/>
          </p:cNvSpPr>
          <p:nvPr>
            <p:ph type="body" sz="quarter" idx="17" hasCustomPrompt="1"/>
          </p:nvPr>
        </p:nvSpPr>
        <p:spPr>
          <a:xfrm>
            <a:off x="4242912" y="1953594"/>
            <a:ext cx="3132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
        <p:nvSpPr>
          <p:cNvPr id="18" name="Text Placeholder 2">
            <a:extLst>
              <a:ext uri="{FF2B5EF4-FFF2-40B4-BE49-F238E27FC236}">
                <a16:creationId xmlns:a16="http://schemas.microsoft.com/office/drawing/2014/main" id="{71414F6D-484C-4D58-BBB0-ADF109A8F62E}"/>
              </a:ext>
            </a:extLst>
          </p:cNvPr>
          <p:cNvSpPr>
            <a:spLocks noGrp="1"/>
          </p:cNvSpPr>
          <p:nvPr>
            <p:ph type="body" sz="quarter" idx="18" hasCustomPrompt="1"/>
          </p:nvPr>
        </p:nvSpPr>
        <p:spPr>
          <a:xfrm>
            <a:off x="7574400" y="1952601"/>
            <a:ext cx="3132000" cy="3132584"/>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rgbClr val="FF7300"/>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endParaRPr lang="de-DE"/>
          </a:p>
        </p:txBody>
      </p:sp>
    </p:spTree>
    <p:extLst>
      <p:ext uri="{BB962C8B-B14F-4D97-AF65-F5344CB8AC3E}">
        <p14:creationId xmlns:p14="http://schemas.microsoft.com/office/powerpoint/2010/main" val="28637254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Content with image">
    <p:spTree>
      <p:nvGrpSpPr>
        <p:cNvPr id="1" name=""/>
        <p:cNvGrpSpPr/>
        <p:nvPr/>
      </p:nvGrpSpPr>
      <p:grpSpPr>
        <a:xfrm>
          <a:off x="0" y="0"/>
          <a:ext cx="0" cy="0"/>
          <a:chOff x="0" y="0"/>
          <a:chExt cx="0" cy="0"/>
        </a:xfrm>
      </p:grpSpPr>
      <p:sp>
        <p:nvSpPr>
          <p:cNvPr id="14" name="Bildplatzhalter 13"/>
          <p:cNvSpPr>
            <a:spLocks noGrp="1"/>
          </p:cNvSpPr>
          <p:nvPr>
            <p:ph type="pic" sz="quarter" idx="14"/>
          </p:nvPr>
        </p:nvSpPr>
        <p:spPr>
          <a:xfrm>
            <a:off x="914400" y="1676400"/>
            <a:ext cx="10731000" cy="4518000"/>
          </a:xfrm>
          <a:prstGeom prst="rect">
            <a:avLst/>
          </a:prstGeom>
          <a:solidFill>
            <a:schemeClr val="tx2">
              <a:alpha val="52000"/>
            </a:schemeClr>
          </a:solidFill>
        </p:spPr>
        <p:txBody>
          <a:bodyPr>
            <a:normAutofit/>
          </a:bodyPr>
          <a:lstStyle>
            <a:lvl1pPr>
              <a:defRPr sz="1400">
                <a:solidFill>
                  <a:schemeClr val="accent2"/>
                </a:solidFill>
              </a:defRPr>
            </a:lvl1pPr>
          </a:lstStyle>
          <a:p>
            <a:endParaRPr lang="de-DE"/>
          </a:p>
        </p:txBody>
      </p:sp>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8"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9" name="Titelplatzhalter 41">
            <a:extLst>
              <a:ext uri="{FF2B5EF4-FFF2-40B4-BE49-F238E27FC236}">
                <a16:creationId xmlns:a16="http://schemas.microsoft.com/office/drawing/2014/main" id="{1C8D62FD-DEFF-4948-AC0D-D16E7681D472}"/>
              </a:ext>
            </a:extLst>
          </p:cNvPr>
          <p:cNvSpPr>
            <a:spLocks noGrp="1"/>
          </p:cNvSpPr>
          <p:nvPr>
            <p:ph type="title" hasCustomPrompt="1"/>
          </p:nvPr>
        </p:nvSpPr>
        <p:spPr>
          <a:xfrm>
            <a:off x="914400" y="908720"/>
            <a:ext cx="9448800" cy="487362"/>
          </a:xfrm>
          <a:prstGeom prst="rect">
            <a:avLst/>
          </a:prstGeom>
        </p:spPr>
        <p:txBody>
          <a:bodyPr vert="horz" wrap="none" lIns="0" tIns="0" rIns="0" bIns="0" rtlCol="0" anchor="t">
            <a:normAutofit/>
          </a:bodyPr>
          <a:lstStyle>
            <a:lvl1pPr marL="0" marR="0" indent="0" algn="l" defTabSz="457200" rtl="0" eaLnBrk="1" fontAlgn="auto" latinLnBrk="0" hangingPunct="1">
              <a:lnSpc>
                <a:spcPct val="100000"/>
              </a:lnSpc>
              <a:spcBef>
                <a:spcPct val="0"/>
              </a:spcBef>
              <a:spcAft>
                <a:spcPts val="0"/>
              </a:spcAft>
              <a:buClrTx/>
              <a:buSzTx/>
              <a:buFontTx/>
              <a:buNone/>
              <a:tabLst/>
              <a:defRPr lang="de-DE" sz="2200" b="1" i="0" kern="1200">
                <a:solidFill>
                  <a:schemeClr val="accent2"/>
                </a:solidFill>
                <a:latin typeface="Arial"/>
                <a:ea typeface="+mn-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a:t>Heading with image</a:t>
            </a:r>
            <a:endParaRPr lang="de-DE"/>
          </a:p>
        </p:txBody>
      </p:sp>
    </p:spTree>
    <p:extLst>
      <p:ext uri="{BB962C8B-B14F-4D97-AF65-F5344CB8AC3E}">
        <p14:creationId xmlns:p14="http://schemas.microsoft.com/office/powerpoint/2010/main" val="20843482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_Content in column with image + Note">
    <p:spTree>
      <p:nvGrpSpPr>
        <p:cNvPr id="1" name=""/>
        <p:cNvGrpSpPr/>
        <p:nvPr/>
      </p:nvGrpSpPr>
      <p:grpSpPr>
        <a:xfrm>
          <a:off x="0" y="0"/>
          <a:ext cx="0" cy="0"/>
          <a:chOff x="0" y="0"/>
          <a:chExt cx="0" cy="0"/>
        </a:xfrm>
      </p:grpSpPr>
      <p:sp>
        <p:nvSpPr>
          <p:cNvPr id="14" name="Bildplatzhalter 13"/>
          <p:cNvSpPr>
            <a:spLocks noGrp="1"/>
          </p:cNvSpPr>
          <p:nvPr>
            <p:ph type="pic" sz="quarter" idx="14"/>
          </p:nvPr>
        </p:nvSpPr>
        <p:spPr>
          <a:xfrm>
            <a:off x="5867400" y="1371600"/>
            <a:ext cx="5778000" cy="4518000"/>
          </a:xfrm>
          <a:prstGeom prst="rect">
            <a:avLst/>
          </a:prstGeom>
          <a:solidFill>
            <a:schemeClr val="tx2">
              <a:alpha val="52000"/>
            </a:schemeClr>
          </a:solidFill>
        </p:spPr>
        <p:txBody>
          <a:bodyPr>
            <a:normAutofit/>
          </a:bodyPr>
          <a:lstStyle>
            <a:lvl1pPr>
              <a:defRPr sz="1400"/>
            </a:lvl1pPr>
          </a:lstStyle>
          <a:p>
            <a:endParaRPr lang="de-DE"/>
          </a:p>
        </p:txBody>
      </p:sp>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18" name="Textplatzhalter 17"/>
          <p:cNvSpPr>
            <a:spLocks noGrp="1"/>
          </p:cNvSpPr>
          <p:nvPr>
            <p:ph type="body" sz="quarter" idx="16" hasCustomPrompt="1"/>
          </p:nvPr>
        </p:nvSpPr>
        <p:spPr>
          <a:xfrm>
            <a:off x="885600" y="5378400"/>
            <a:ext cx="4676400" cy="792088"/>
          </a:xfrm>
          <a:prstGeom prst="rect">
            <a:avLst/>
          </a:prstGeom>
        </p:spPr>
        <p:txBody>
          <a:bodyPr>
            <a:noAutofit/>
          </a:bodyPr>
          <a:lstStyle>
            <a:lvl1pPr>
              <a:lnSpc>
                <a:spcPts val="1400"/>
              </a:lnSpc>
              <a:spcBef>
                <a:spcPts val="219"/>
              </a:spcBef>
              <a:defRPr sz="1100" b="0" baseline="0">
                <a:solidFill>
                  <a:schemeClr val="accent2"/>
                </a:solidFill>
              </a:defRPr>
            </a:lvl1pPr>
          </a:lstStyle>
          <a:p>
            <a:r>
              <a:rPr lang="en-GB" b="1">
                <a:solidFill>
                  <a:schemeClr val="bg2"/>
                </a:solidFill>
              </a:rPr>
              <a:t>This is a minor note, </a:t>
            </a:r>
            <a:r>
              <a:rPr lang="en-GB"/>
              <a:t>meaning that no final version is available yet. This is running text in black, meaning that no final version is available yet.</a:t>
            </a:r>
          </a:p>
        </p:txBody>
      </p:sp>
      <p:sp>
        <p:nvSpPr>
          <p:cNvPr id="8"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9" name="Titelplatzhalter 41">
            <a:extLst>
              <a:ext uri="{FF2B5EF4-FFF2-40B4-BE49-F238E27FC236}">
                <a16:creationId xmlns:a16="http://schemas.microsoft.com/office/drawing/2014/main" id="{FEC71CCE-A187-494E-847D-2E73C58D6EC7}"/>
              </a:ext>
            </a:extLst>
          </p:cNvPr>
          <p:cNvSpPr>
            <a:spLocks noGrp="1"/>
          </p:cNvSpPr>
          <p:nvPr>
            <p:ph type="title" hasCustomPrompt="1"/>
          </p:nvPr>
        </p:nvSpPr>
        <p:spPr>
          <a:xfrm>
            <a:off x="914400" y="908720"/>
            <a:ext cx="4676400" cy="792088"/>
          </a:xfrm>
          <a:prstGeom prst="rect">
            <a:avLst/>
          </a:prstGeom>
        </p:spPr>
        <p:txBody>
          <a:bodyPr vert="horz" wrap="none" lIns="0" tIns="0" rIns="0" bIns="0" rtlCol="0" anchor="t">
            <a:normAutofit/>
          </a:bodyPr>
          <a:lstStyle>
            <a:lvl1pPr marL="0" marR="0" indent="0" algn="l" defTabSz="457200" rtl="0" eaLnBrk="1" fontAlgn="auto" latinLnBrk="0" hangingPunct="1">
              <a:lnSpc>
                <a:spcPct val="100000"/>
              </a:lnSpc>
              <a:spcBef>
                <a:spcPct val="0"/>
              </a:spcBef>
              <a:spcAft>
                <a:spcPts val="0"/>
              </a:spcAft>
              <a:buClrTx/>
              <a:buSzTx/>
              <a:buFontTx/>
              <a:buNone/>
              <a:tabLst/>
              <a:defRPr lang="de-DE" sz="2200" b="1" i="0" kern="1200">
                <a:solidFill>
                  <a:schemeClr val="accent2"/>
                </a:solidFill>
                <a:latin typeface="Arial"/>
                <a:ea typeface="+mn-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a:t>Page of continuing text with image</a:t>
            </a:r>
            <a:endParaRPr lang="de-DE"/>
          </a:p>
        </p:txBody>
      </p:sp>
      <p:sp>
        <p:nvSpPr>
          <p:cNvPr id="13" name="Text Placeholder 2">
            <a:extLst>
              <a:ext uri="{FF2B5EF4-FFF2-40B4-BE49-F238E27FC236}">
                <a16:creationId xmlns:a16="http://schemas.microsoft.com/office/drawing/2014/main" id="{17B9B276-D2BE-4780-B77D-BE3C75EF02E2}"/>
              </a:ext>
            </a:extLst>
          </p:cNvPr>
          <p:cNvSpPr>
            <a:spLocks noGrp="1"/>
          </p:cNvSpPr>
          <p:nvPr>
            <p:ph type="body" sz="quarter" idx="12" hasCustomPrompt="1"/>
          </p:nvPr>
        </p:nvSpPr>
        <p:spPr>
          <a:xfrm>
            <a:off x="914400" y="1676400"/>
            <a:ext cx="4676400" cy="3408785"/>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p>
          <a:p>
            <a:pPr lvl="3"/>
            <a:endParaRPr lang="de-DE"/>
          </a:p>
        </p:txBody>
      </p:sp>
    </p:spTree>
    <p:extLst>
      <p:ext uri="{BB962C8B-B14F-4D97-AF65-F5344CB8AC3E}">
        <p14:creationId xmlns:p14="http://schemas.microsoft.com/office/powerpoint/2010/main" val="31070808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_Content in column with image + Summary">
    <p:spTree>
      <p:nvGrpSpPr>
        <p:cNvPr id="1" name=""/>
        <p:cNvGrpSpPr/>
        <p:nvPr/>
      </p:nvGrpSpPr>
      <p:grpSpPr>
        <a:xfrm>
          <a:off x="0" y="0"/>
          <a:ext cx="0" cy="0"/>
          <a:chOff x="0" y="0"/>
          <a:chExt cx="0" cy="0"/>
        </a:xfrm>
      </p:grpSpPr>
      <p:sp>
        <p:nvSpPr>
          <p:cNvPr id="14" name="Bildplatzhalter 13"/>
          <p:cNvSpPr>
            <a:spLocks noGrp="1"/>
          </p:cNvSpPr>
          <p:nvPr>
            <p:ph type="pic" sz="quarter" idx="14"/>
          </p:nvPr>
        </p:nvSpPr>
        <p:spPr>
          <a:xfrm>
            <a:off x="5867400" y="1371600"/>
            <a:ext cx="5778000" cy="4518000"/>
          </a:xfrm>
          <a:prstGeom prst="rect">
            <a:avLst/>
          </a:prstGeom>
          <a:solidFill>
            <a:schemeClr val="tx2">
              <a:alpha val="52000"/>
            </a:schemeClr>
          </a:solidFill>
        </p:spPr>
        <p:txBody>
          <a:bodyPr>
            <a:normAutofit/>
          </a:bodyPr>
          <a:lstStyle>
            <a:lvl1pPr>
              <a:defRPr sz="1400"/>
            </a:lvl1pPr>
          </a:lstStyle>
          <a:p>
            <a:endParaRPr lang="de-DE"/>
          </a:p>
        </p:txBody>
      </p:sp>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8"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9" name="Text Placeholder 2">
            <a:extLst>
              <a:ext uri="{FF2B5EF4-FFF2-40B4-BE49-F238E27FC236}">
                <a16:creationId xmlns:a16="http://schemas.microsoft.com/office/drawing/2014/main" id="{F47932DE-E654-4D7D-9474-6C28FB4A58E8}"/>
              </a:ext>
            </a:extLst>
          </p:cNvPr>
          <p:cNvSpPr>
            <a:spLocks noGrp="1"/>
          </p:cNvSpPr>
          <p:nvPr>
            <p:ph type="body" sz="quarter" idx="11" hasCustomPrompt="1"/>
          </p:nvPr>
        </p:nvSpPr>
        <p:spPr>
          <a:xfrm>
            <a:off x="914401" y="5300663"/>
            <a:ext cx="4677543" cy="611955"/>
          </a:xfrm>
          <a:prstGeom prst="rect">
            <a:avLst/>
          </a:prstGeom>
          <a:ln w="12700">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US"/>
              <a:t>Summary - 16 should be the smallest font size. two lines maximum.</a:t>
            </a:r>
            <a:endParaRPr lang="fr-BE"/>
          </a:p>
        </p:txBody>
      </p:sp>
      <p:sp>
        <p:nvSpPr>
          <p:cNvPr id="11" name="Titelplatzhalter 41">
            <a:extLst>
              <a:ext uri="{FF2B5EF4-FFF2-40B4-BE49-F238E27FC236}">
                <a16:creationId xmlns:a16="http://schemas.microsoft.com/office/drawing/2014/main" id="{4282911B-61D3-4FF0-B6F8-959455CAD804}"/>
              </a:ext>
            </a:extLst>
          </p:cNvPr>
          <p:cNvSpPr>
            <a:spLocks noGrp="1"/>
          </p:cNvSpPr>
          <p:nvPr>
            <p:ph type="title" hasCustomPrompt="1"/>
          </p:nvPr>
        </p:nvSpPr>
        <p:spPr>
          <a:xfrm>
            <a:off x="914400" y="908720"/>
            <a:ext cx="4677544" cy="792088"/>
          </a:xfrm>
          <a:prstGeom prst="rect">
            <a:avLst/>
          </a:prstGeom>
        </p:spPr>
        <p:txBody>
          <a:bodyPr vert="horz" wrap="none" lIns="0" tIns="0" rIns="0" bIns="0" rtlCol="0" anchor="t">
            <a:normAutofit/>
          </a:bodyPr>
          <a:lstStyle>
            <a:lvl1pPr marL="0" marR="0" indent="0" algn="l" defTabSz="457200" rtl="0" eaLnBrk="1" fontAlgn="auto" latinLnBrk="0" hangingPunct="1">
              <a:lnSpc>
                <a:spcPct val="100000"/>
              </a:lnSpc>
              <a:spcBef>
                <a:spcPct val="0"/>
              </a:spcBef>
              <a:spcAft>
                <a:spcPts val="0"/>
              </a:spcAft>
              <a:buClrTx/>
              <a:buSzTx/>
              <a:buFontTx/>
              <a:buNone/>
              <a:tabLst/>
              <a:defRPr lang="de-DE" sz="2200" b="1" i="0" kern="1200">
                <a:solidFill>
                  <a:schemeClr val="accent2"/>
                </a:solidFill>
                <a:latin typeface="Arial"/>
                <a:ea typeface="+mn-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a:t>Page of continuing text with image</a:t>
            </a:r>
            <a:endParaRPr lang="de-DE"/>
          </a:p>
        </p:txBody>
      </p:sp>
      <p:sp>
        <p:nvSpPr>
          <p:cNvPr id="12" name="Text Placeholder 2">
            <a:extLst>
              <a:ext uri="{FF2B5EF4-FFF2-40B4-BE49-F238E27FC236}">
                <a16:creationId xmlns:a16="http://schemas.microsoft.com/office/drawing/2014/main" id="{D4C656BF-3C5E-45CA-AB00-C9317B7D703A}"/>
              </a:ext>
            </a:extLst>
          </p:cNvPr>
          <p:cNvSpPr>
            <a:spLocks noGrp="1"/>
          </p:cNvSpPr>
          <p:nvPr>
            <p:ph type="body" sz="quarter" idx="12" hasCustomPrompt="1"/>
          </p:nvPr>
        </p:nvSpPr>
        <p:spPr>
          <a:xfrm>
            <a:off x="914400" y="1676400"/>
            <a:ext cx="4677544" cy="3408785"/>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p>
          <a:p>
            <a:pPr lvl="3"/>
            <a:endParaRPr lang="de-DE"/>
          </a:p>
        </p:txBody>
      </p:sp>
    </p:spTree>
    <p:extLst>
      <p:ext uri="{BB962C8B-B14F-4D97-AF65-F5344CB8AC3E}">
        <p14:creationId xmlns:p14="http://schemas.microsoft.com/office/powerpoint/2010/main" val="1712424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_Content in column with large image + Summary">
    <p:spTree>
      <p:nvGrpSpPr>
        <p:cNvPr id="1" name=""/>
        <p:cNvGrpSpPr/>
        <p:nvPr/>
      </p:nvGrpSpPr>
      <p:grpSpPr>
        <a:xfrm>
          <a:off x="0" y="0"/>
          <a:ext cx="0" cy="0"/>
          <a:chOff x="0" y="0"/>
          <a:chExt cx="0" cy="0"/>
        </a:xfrm>
      </p:grpSpPr>
      <p:sp>
        <p:nvSpPr>
          <p:cNvPr id="14" name="Bildplatzhalter 13"/>
          <p:cNvSpPr>
            <a:spLocks noGrp="1"/>
          </p:cNvSpPr>
          <p:nvPr>
            <p:ph type="pic" sz="quarter" idx="14"/>
          </p:nvPr>
        </p:nvSpPr>
        <p:spPr>
          <a:xfrm>
            <a:off x="914400" y="1700807"/>
            <a:ext cx="6120000" cy="3708000"/>
          </a:xfrm>
          <a:prstGeom prst="rect">
            <a:avLst/>
          </a:prstGeom>
          <a:solidFill>
            <a:schemeClr val="tx2">
              <a:alpha val="52000"/>
            </a:schemeClr>
          </a:solidFill>
        </p:spPr>
        <p:txBody>
          <a:bodyPr>
            <a:normAutofit/>
          </a:bodyPr>
          <a:lstStyle>
            <a:lvl1pPr>
              <a:defRPr sz="1400"/>
            </a:lvl1pPr>
          </a:lstStyle>
          <a:p>
            <a:endParaRPr lang="de-DE"/>
          </a:p>
        </p:txBody>
      </p:sp>
      <p:sp>
        <p:nvSpPr>
          <p:cNvPr id="3" name="Fußzeilenplatzhalter 2"/>
          <p:cNvSpPr>
            <a:spLocks noGrp="1"/>
          </p:cNvSpPr>
          <p:nvPr>
            <p:ph type="ftr" sz="quarter" idx="10"/>
          </p:nvPr>
        </p:nvSpPr>
        <p:spPr/>
        <p:txBody>
          <a:bodyPr/>
          <a:lstStyle>
            <a:lvl1pPr>
              <a:defRPr/>
            </a:lvl1pPr>
          </a:lstStyle>
          <a:p>
            <a:r>
              <a:rPr lang="en-GB" spc="10">
                <a:solidFill>
                  <a:srgbClr val="394D55"/>
                </a:solidFill>
              </a:rPr>
              <a:t>Title of presentation</a:t>
            </a:r>
            <a:endParaRPr lang="en-GB"/>
          </a:p>
        </p:txBody>
      </p:sp>
      <p:sp>
        <p:nvSpPr>
          <p:cNvPr id="8"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7" name="Text Placeholder 2">
            <a:extLst>
              <a:ext uri="{FF2B5EF4-FFF2-40B4-BE49-F238E27FC236}">
                <a16:creationId xmlns:a16="http://schemas.microsoft.com/office/drawing/2014/main" id="{64311C44-7487-4867-8765-2F776CB8C8FB}"/>
              </a:ext>
            </a:extLst>
          </p:cNvPr>
          <p:cNvSpPr>
            <a:spLocks noGrp="1"/>
          </p:cNvSpPr>
          <p:nvPr>
            <p:ph type="body" sz="quarter" idx="11" hasCustomPrompt="1"/>
          </p:nvPr>
        </p:nvSpPr>
        <p:spPr>
          <a:xfrm>
            <a:off x="914399" y="5635845"/>
            <a:ext cx="9792000" cy="612000"/>
          </a:xfrm>
          <a:prstGeom prst="rect">
            <a:avLst/>
          </a:prstGeom>
          <a:ln w="12700">
            <a:solidFill>
              <a:schemeClr val="bg2"/>
            </a:solidFill>
            <a:prstDash val="sysDot"/>
          </a:ln>
        </p:spPr>
        <p:txBody>
          <a:bodyPr anchor="ctr">
            <a:normAutofit/>
          </a:bodyPr>
          <a:lstStyle>
            <a:lvl1pPr>
              <a:defRPr lang="fr-BE" sz="2000" b="1" kern="1200" baseline="0" dirty="0">
                <a:solidFill>
                  <a:schemeClr val="bg2"/>
                </a:solidFill>
                <a:latin typeface="Arial"/>
                <a:ea typeface="+mj-ea"/>
                <a:cs typeface="Arial"/>
              </a:defRPr>
            </a:lvl1pPr>
          </a:lstStyle>
          <a:p>
            <a:pPr lvl="0"/>
            <a:r>
              <a:rPr lang="en-US"/>
              <a:t>Summary - 16 should be the smallest font size. The conclusion should only have two lines.</a:t>
            </a:r>
            <a:endParaRPr lang="fr-BE"/>
          </a:p>
        </p:txBody>
      </p:sp>
      <p:sp>
        <p:nvSpPr>
          <p:cNvPr id="12" name="Text Placeholder 2">
            <a:extLst>
              <a:ext uri="{FF2B5EF4-FFF2-40B4-BE49-F238E27FC236}">
                <a16:creationId xmlns:a16="http://schemas.microsoft.com/office/drawing/2014/main" id="{6E913027-C08A-4620-B1DC-E7E0A29CBB56}"/>
              </a:ext>
            </a:extLst>
          </p:cNvPr>
          <p:cNvSpPr>
            <a:spLocks noGrp="1"/>
          </p:cNvSpPr>
          <p:nvPr>
            <p:ph type="body" sz="quarter" idx="12" hasCustomPrompt="1"/>
          </p:nvPr>
        </p:nvSpPr>
        <p:spPr>
          <a:xfrm>
            <a:off x="7213200" y="1676400"/>
            <a:ext cx="3491312" cy="3408785"/>
          </a:xfrm>
          <a:prstGeom prst="rect">
            <a:avLst/>
          </a:prstGeom>
        </p:spPr>
        <p:txBody>
          <a:bodyPr/>
          <a:lstStyle>
            <a:lvl1pPr marL="285750" indent="-285750">
              <a:lnSpc>
                <a:spcPts val="2320"/>
              </a:lnSpc>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1pPr>
            <a:lvl2pPr marL="811350" indent="-285750">
              <a:lnSpc>
                <a:spcPts val="2000"/>
              </a:lnSpc>
              <a:spcBef>
                <a:spcPts val="1000"/>
              </a:spcBef>
              <a:buClr>
                <a:schemeClr val="bg2"/>
              </a:buClr>
              <a:buFont typeface="Arial" panose="020B0604020202020204" pitchFamily="34" charset="0"/>
              <a:buChar char="–"/>
              <a:defRPr sz="1400">
                <a:solidFill>
                  <a:schemeClr val="accent2"/>
                </a:solidFill>
                <a:latin typeface="Arial" panose="020B0604020202020204" pitchFamily="34" charset="0"/>
                <a:cs typeface="Arial" panose="020B0604020202020204" pitchFamily="34" charset="0"/>
              </a:defRPr>
            </a:lvl2pPr>
            <a:lvl3pPr marL="1143000" indent="-216000">
              <a:spcBef>
                <a:spcPts val="1000"/>
              </a:spcBef>
              <a:buClr>
                <a:schemeClr val="bg2"/>
              </a:buClr>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3pPr>
            <a:lvl4pPr marL="1657350" indent="-285750">
              <a:spcBef>
                <a:spcPts val="1000"/>
              </a:spcBef>
              <a:buClr>
                <a:schemeClr val="bg2"/>
              </a:buClr>
              <a:buFont typeface="Arial" panose="020B0604020202020204" pitchFamily="34" charset="0"/>
              <a:buChar char="–"/>
              <a:defRPr sz="1600">
                <a:solidFill>
                  <a:schemeClr val="accent2"/>
                </a:solidFill>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This is a dummy text, meaning that no final version is available yet.</a:t>
            </a:r>
          </a:p>
          <a:p>
            <a:pPr lvl="1"/>
            <a:r>
              <a:rPr lang="en-GB"/>
              <a:t>This text is only meant to serve as a kind of place marker, which will later be replaced by the finished text.</a:t>
            </a:r>
          </a:p>
          <a:p>
            <a:pPr lvl="3"/>
            <a:endParaRPr lang="de-DE"/>
          </a:p>
        </p:txBody>
      </p:sp>
      <p:sp>
        <p:nvSpPr>
          <p:cNvPr id="9" name="Titelplatzhalter 41">
            <a:extLst>
              <a:ext uri="{FF2B5EF4-FFF2-40B4-BE49-F238E27FC236}">
                <a16:creationId xmlns:a16="http://schemas.microsoft.com/office/drawing/2014/main" id="{D88470A3-878C-4D62-B2D5-8F25B634A12E}"/>
              </a:ext>
            </a:extLst>
          </p:cNvPr>
          <p:cNvSpPr>
            <a:spLocks noGrp="1"/>
          </p:cNvSpPr>
          <p:nvPr>
            <p:ph type="title" hasCustomPrompt="1"/>
          </p:nvPr>
        </p:nvSpPr>
        <p:spPr>
          <a:xfrm>
            <a:off x="914400" y="908720"/>
            <a:ext cx="9448798" cy="792088"/>
          </a:xfrm>
          <a:prstGeom prst="rect">
            <a:avLst/>
          </a:prstGeom>
        </p:spPr>
        <p:txBody>
          <a:bodyPr vert="horz" wrap="none" lIns="0" tIns="0" rIns="0" bIns="0" rtlCol="0" anchor="t">
            <a:normAutofit/>
          </a:bodyPr>
          <a:lstStyle>
            <a:lvl1pPr marL="0" marR="0" indent="0" algn="l" defTabSz="457200" rtl="0" eaLnBrk="1" fontAlgn="auto" latinLnBrk="0" hangingPunct="1">
              <a:lnSpc>
                <a:spcPct val="100000"/>
              </a:lnSpc>
              <a:spcBef>
                <a:spcPct val="0"/>
              </a:spcBef>
              <a:spcAft>
                <a:spcPts val="0"/>
              </a:spcAft>
              <a:buClrTx/>
              <a:buSzTx/>
              <a:buFontTx/>
              <a:buNone/>
              <a:tabLst/>
              <a:defRPr lang="de-DE" sz="2200" b="1" i="0" kern="1200">
                <a:solidFill>
                  <a:schemeClr val="accent2"/>
                </a:solidFill>
                <a:latin typeface="Arial"/>
                <a:ea typeface="+mn-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a:t>Page of continuing text with image</a:t>
            </a:r>
            <a:endParaRPr lang="de-DE"/>
          </a:p>
        </p:txBody>
      </p:sp>
    </p:spTree>
    <p:extLst>
      <p:ext uri="{BB962C8B-B14F-4D97-AF65-F5344CB8AC3E}">
        <p14:creationId xmlns:p14="http://schemas.microsoft.com/office/powerpoint/2010/main" val="30399483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urquoise separator with graphics">
    <p:spTree>
      <p:nvGrpSpPr>
        <p:cNvPr id="1" name=""/>
        <p:cNvGrpSpPr/>
        <p:nvPr/>
      </p:nvGrpSpPr>
      <p:grpSpPr>
        <a:xfrm>
          <a:off x="0" y="0"/>
          <a:ext cx="0" cy="0"/>
          <a:chOff x="0" y="0"/>
          <a:chExt cx="0" cy="0"/>
        </a:xfrm>
      </p:grpSpPr>
      <p:sp>
        <p:nvSpPr>
          <p:cNvPr id="47" name="bk object 16"/>
          <p:cNvSpPr/>
          <p:nvPr userDrawn="1"/>
        </p:nvSpPr>
        <p:spPr>
          <a:xfrm>
            <a:off x="0" y="0"/>
            <a:ext cx="12192000" cy="6858000"/>
          </a:xfrm>
          <a:custGeom>
            <a:avLst/>
            <a:gdLst/>
            <a:ahLst/>
            <a:cxnLst/>
            <a:rect l="l" t="t" r="r" b="b"/>
            <a:pathLst>
              <a:path w="12186285" h="6858000">
                <a:moveTo>
                  <a:pt x="0" y="6858000"/>
                </a:moveTo>
                <a:lnTo>
                  <a:pt x="12186005" y="6858000"/>
                </a:lnTo>
                <a:lnTo>
                  <a:pt x="12186005" y="0"/>
                </a:lnTo>
                <a:lnTo>
                  <a:pt x="0" y="0"/>
                </a:lnTo>
                <a:lnTo>
                  <a:pt x="0" y="6858000"/>
                </a:lnTo>
                <a:close/>
              </a:path>
            </a:pathLst>
          </a:custGeom>
          <a:solidFill>
            <a:srgbClr val="00778A"/>
          </a:solidFill>
        </p:spPr>
        <p:txBody>
          <a:bodyPr wrap="square" lIns="0" tIns="0" rIns="0" bIns="0" rtlCol="0"/>
          <a:lstStyle/>
          <a:p>
            <a:endParaRPr/>
          </a:p>
        </p:txBody>
      </p:sp>
      <p:grpSp>
        <p:nvGrpSpPr>
          <p:cNvPr id="10" name="Gruppierung 16"/>
          <p:cNvGrpSpPr/>
          <p:nvPr userDrawn="1"/>
        </p:nvGrpSpPr>
        <p:grpSpPr>
          <a:xfrm>
            <a:off x="0" y="4512945"/>
            <a:ext cx="10066529" cy="1490621"/>
            <a:chOff x="0" y="4512945"/>
            <a:chExt cx="10066529" cy="1490621"/>
          </a:xfrm>
        </p:grpSpPr>
        <p:sp>
          <p:nvSpPr>
            <p:cNvPr id="11" name="object 4"/>
            <p:cNvSpPr/>
            <p:nvPr/>
          </p:nvSpPr>
          <p:spPr>
            <a:xfrm>
              <a:off x="7941660" y="5658035"/>
              <a:ext cx="507365" cy="0"/>
            </a:xfrm>
            <a:custGeom>
              <a:avLst/>
              <a:gdLst/>
              <a:ahLst/>
              <a:cxnLst/>
              <a:rect l="l" t="t" r="r" b="b"/>
              <a:pathLst>
                <a:path w="507365">
                  <a:moveTo>
                    <a:pt x="0" y="0"/>
                  </a:moveTo>
                  <a:lnTo>
                    <a:pt x="507072" y="0"/>
                  </a:lnTo>
                </a:path>
              </a:pathLst>
            </a:custGeom>
            <a:ln w="12700">
              <a:solidFill>
                <a:srgbClr val="FFFFFF"/>
              </a:solidFill>
            </a:ln>
          </p:spPr>
          <p:txBody>
            <a:bodyPr wrap="square" lIns="0" tIns="0" rIns="0" bIns="0" rtlCol="0"/>
            <a:lstStyle/>
            <a:p>
              <a:endParaRPr/>
            </a:p>
          </p:txBody>
        </p:sp>
        <p:sp>
          <p:nvSpPr>
            <p:cNvPr id="12" name="object 5"/>
            <p:cNvSpPr/>
            <p:nvPr/>
          </p:nvSpPr>
          <p:spPr>
            <a:xfrm>
              <a:off x="6555161" y="5307701"/>
              <a:ext cx="72390" cy="67310"/>
            </a:xfrm>
            <a:custGeom>
              <a:avLst/>
              <a:gdLst/>
              <a:ahLst/>
              <a:cxnLst/>
              <a:rect l="l" t="t" r="r" b="b"/>
              <a:pathLst>
                <a:path w="72390" h="67310">
                  <a:moveTo>
                    <a:pt x="72364" y="0"/>
                  </a:moveTo>
                  <a:lnTo>
                    <a:pt x="0" y="66738"/>
                  </a:lnTo>
                </a:path>
              </a:pathLst>
            </a:custGeom>
            <a:ln w="12700">
              <a:solidFill>
                <a:srgbClr val="FFFFFF"/>
              </a:solidFill>
            </a:ln>
          </p:spPr>
          <p:txBody>
            <a:bodyPr wrap="square" lIns="0" tIns="0" rIns="0" bIns="0" rtlCol="0"/>
            <a:lstStyle/>
            <a:p>
              <a:endParaRPr/>
            </a:p>
          </p:txBody>
        </p:sp>
        <p:sp>
          <p:nvSpPr>
            <p:cNvPr id="13" name="object 6"/>
            <p:cNvSpPr/>
            <p:nvPr/>
          </p:nvSpPr>
          <p:spPr>
            <a:xfrm>
              <a:off x="6886650" y="5381407"/>
              <a:ext cx="48895" cy="41910"/>
            </a:xfrm>
            <a:custGeom>
              <a:avLst/>
              <a:gdLst/>
              <a:ahLst/>
              <a:cxnLst/>
              <a:rect l="l" t="t" r="r" b="b"/>
              <a:pathLst>
                <a:path w="48895" h="41910">
                  <a:moveTo>
                    <a:pt x="48704" y="0"/>
                  </a:moveTo>
                  <a:lnTo>
                    <a:pt x="0" y="41592"/>
                  </a:lnTo>
                </a:path>
              </a:pathLst>
            </a:custGeom>
            <a:ln w="12700">
              <a:solidFill>
                <a:srgbClr val="FFFFFF"/>
              </a:solidFill>
            </a:ln>
          </p:spPr>
          <p:txBody>
            <a:bodyPr wrap="square" lIns="0" tIns="0" rIns="0" bIns="0" rtlCol="0"/>
            <a:lstStyle/>
            <a:p>
              <a:endParaRPr/>
            </a:p>
          </p:txBody>
        </p:sp>
        <p:sp>
          <p:nvSpPr>
            <p:cNvPr id="14" name="object 7"/>
            <p:cNvSpPr/>
            <p:nvPr/>
          </p:nvSpPr>
          <p:spPr>
            <a:xfrm>
              <a:off x="6427644" y="5001986"/>
              <a:ext cx="294005" cy="446405"/>
            </a:xfrm>
            <a:custGeom>
              <a:avLst/>
              <a:gdLst/>
              <a:ahLst/>
              <a:cxnLst/>
              <a:rect l="l" t="t" r="r" b="b"/>
              <a:pathLst>
                <a:path w="294004" h="446404">
                  <a:moveTo>
                    <a:pt x="188149" y="0"/>
                  </a:moveTo>
                  <a:lnTo>
                    <a:pt x="254739" y="73613"/>
                  </a:lnTo>
                  <a:lnTo>
                    <a:pt x="287003" y="125374"/>
                  </a:lnTo>
                  <a:lnTo>
                    <a:pt x="294002" y="179783"/>
                  </a:lnTo>
                  <a:lnTo>
                    <a:pt x="284796" y="261340"/>
                  </a:lnTo>
                  <a:lnTo>
                    <a:pt x="250081" y="348302"/>
                  </a:lnTo>
                  <a:lnTo>
                    <a:pt x="192269" y="405317"/>
                  </a:lnTo>
                  <a:lnTo>
                    <a:pt x="138026" y="436505"/>
                  </a:lnTo>
                  <a:lnTo>
                    <a:pt x="114019" y="445985"/>
                  </a:lnTo>
                  <a:lnTo>
                    <a:pt x="44148" y="408764"/>
                  </a:lnTo>
                  <a:lnTo>
                    <a:pt x="9538" y="378861"/>
                  </a:lnTo>
                  <a:lnTo>
                    <a:pt x="0" y="340531"/>
                  </a:lnTo>
                  <a:lnTo>
                    <a:pt x="5345" y="278028"/>
                  </a:lnTo>
                  <a:lnTo>
                    <a:pt x="19399" y="230415"/>
                  </a:lnTo>
                  <a:lnTo>
                    <a:pt x="46895" y="181619"/>
                  </a:lnTo>
                  <a:lnTo>
                    <a:pt x="82179" y="133930"/>
                  </a:lnTo>
                  <a:lnTo>
                    <a:pt x="119600" y="89635"/>
                  </a:lnTo>
                  <a:lnTo>
                    <a:pt x="153504" y="51022"/>
                  </a:lnTo>
                  <a:lnTo>
                    <a:pt x="178238" y="20381"/>
                  </a:lnTo>
                  <a:lnTo>
                    <a:pt x="188149" y="0"/>
                  </a:lnTo>
                  <a:close/>
                </a:path>
              </a:pathLst>
            </a:custGeom>
            <a:ln w="12700">
              <a:solidFill>
                <a:srgbClr val="FFFFFF"/>
              </a:solidFill>
            </a:ln>
          </p:spPr>
          <p:txBody>
            <a:bodyPr wrap="square" lIns="0" tIns="0" rIns="0" bIns="0" rtlCol="0"/>
            <a:lstStyle/>
            <a:p>
              <a:endParaRPr/>
            </a:p>
          </p:txBody>
        </p:sp>
        <p:sp>
          <p:nvSpPr>
            <p:cNvPr id="15" name="object 8"/>
            <p:cNvSpPr/>
            <p:nvPr/>
          </p:nvSpPr>
          <p:spPr>
            <a:xfrm>
              <a:off x="6541660" y="5250642"/>
              <a:ext cx="36830" cy="412115"/>
            </a:xfrm>
            <a:custGeom>
              <a:avLst/>
              <a:gdLst/>
              <a:ahLst/>
              <a:cxnLst/>
              <a:rect l="l" t="t" r="r" b="b"/>
              <a:pathLst>
                <a:path w="36829" h="412114">
                  <a:moveTo>
                    <a:pt x="0" y="411835"/>
                  </a:moveTo>
                  <a:lnTo>
                    <a:pt x="0" y="197332"/>
                  </a:lnTo>
                  <a:lnTo>
                    <a:pt x="36220" y="0"/>
                  </a:lnTo>
                </a:path>
              </a:pathLst>
            </a:custGeom>
            <a:ln w="12700">
              <a:solidFill>
                <a:srgbClr val="FFFFFF"/>
              </a:solidFill>
            </a:ln>
          </p:spPr>
          <p:txBody>
            <a:bodyPr wrap="square" lIns="0" tIns="0" rIns="0" bIns="0" rtlCol="0"/>
            <a:lstStyle/>
            <a:p>
              <a:endParaRPr/>
            </a:p>
          </p:txBody>
        </p:sp>
        <p:sp>
          <p:nvSpPr>
            <p:cNvPr id="16" name="object 9"/>
            <p:cNvSpPr/>
            <p:nvPr/>
          </p:nvSpPr>
          <p:spPr>
            <a:xfrm>
              <a:off x="6810564" y="5172647"/>
              <a:ext cx="167005" cy="335280"/>
            </a:xfrm>
            <a:custGeom>
              <a:avLst/>
              <a:gdLst/>
              <a:ahLst/>
              <a:cxnLst/>
              <a:rect l="l" t="t" r="r" b="b"/>
              <a:pathLst>
                <a:path w="167004" h="335279">
                  <a:moveTo>
                    <a:pt x="61174" y="335140"/>
                  </a:moveTo>
                  <a:lnTo>
                    <a:pt x="122464" y="301340"/>
                  </a:lnTo>
                  <a:lnTo>
                    <a:pt x="153873" y="274526"/>
                  </a:lnTo>
                  <a:lnTo>
                    <a:pt x="165281" y="240707"/>
                  </a:lnTo>
                  <a:lnTo>
                    <a:pt x="166571" y="185889"/>
                  </a:lnTo>
                  <a:lnTo>
                    <a:pt x="159775" y="120884"/>
                  </a:lnTo>
                  <a:lnTo>
                    <a:pt x="144237" y="67032"/>
                  </a:lnTo>
                  <a:lnTo>
                    <a:pt x="125800" y="26136"/>
                  </a:lnTo>
                  <a:lnTo>
                    <a:pt x="110310" y="0"/>
                  </a:lnTo>
                  <a:lnTo>
                    <a:pt x="83747" y="41953"/>
                  </a:lnTo>
                  <a:lnTo>
                    <a:pt x="66305" y="68930"/>
                  </a:lnTo>
                  <a:lnTo>
                    <a:pt x="50253" y="92624"/>
                  </a:lnTo>
                  <a:lnTo>
                    <a:pt x="27862" y="124726"/>
                  </a:lnTo>
                  <a:lnTo>
                    <a:pt x="8532" y="162093"/>
                  </a:lnTo>
                  <a:lnTo>
                    <a:pt x="0" y="204114"/>
                  </a:lnTo>
                  <a:lnTo>
                    <a:pt x="4463" y="248492"/>
                  </a:lnTo>
                  <a:lnTo>
                    <a:pt x="24122" y="292933"/>
                  </a:lnTo>
                  <a:lnTo>
                    <a:pt x="61174" y="335140"/>
                  </a:lnTo>
                  <a:close/>
                </a:path>
              </a:pathLst>
            </a:custGeom>
            <a:ln w="12700">
              <a:solidFill>
                <a:srgbClr val="FFFFFF"/>
              </a:solidFill>
            </a:ln>
          </p:spPr>
          <p:txBody>
            <a:bodyPr wrap="square" lIns="0" tIns="0" rIns="0" bIns="0" rtlCol="0"/>
            <a:lstStyle/>
            <a:p>
              <a:endParaRPr/>
            </a:p>
          </p:txBody>
        </p:sp>
        <p:sp>
          <p:nvSpPr>
            <p:cNvPr id="17" name="object 10"/>
            <p:cNvSpPr/>
            <p:nvPr/>
          </p:nvSpPr>
          <p:spPr>
            <a:xfrm>
              <a:off x="6871738" y="5351546"/>
              <a:ext cx="27940" cy="311150"/>
            </a:xfrm>
            <a:custGeom>
              <a:avLst/>
              <a:gdLst/>
              <a:ahLst/>
              <a:cxnLst/>
              <a:rect l="l" t="t" r="r" b="b"/>
              <a:pathLst>
                <a:path w="27940" h="311150">
                  <a:moveTo>
                    <a:pt x="27470" y="0"/>
                  </a:moveTo>
                  <a:lnTo>
                    <a:pt x="0" y="156248"/>
                  </a:lnTo>
                  <a:lnTo>
                    <a:pt x="0" y="310934"/>
                  </a:lnTo>
                </a:path>
              </a:pathLst>
            </a:custGeom>
            <a:ln w="12699">
              <a:solidFill>
                <a:srgbClr val="FFFFFF"/>
              </a:solidFill>
            </a:ln>
          </p:spPr>
          <p:txBody>
            <a:bodyPr wrap="square" lIns="0" tIns="0" rIns="0" bIns="0" rtlCol="0"/>
            <a:lstStyle/>
            <a:p>
              <a:endParaRPr/>
            </a:p>
          </p:txBody>
        </p:sp>
        <p:sp>
          <p:nvSpPr>
            <p:cNvPr id="18" name="object 11"/>
            <p:cNvSpPr/>
            <p:nvPr/>
          </p:nvSpPr>
          <p:spPr>
            <a:xfrm>
              <a:off x="0" y="5658035"/>
              <a:ext cx="7682865" cy="0"/>
            </a:xfrm>
            <a:custGeom>
              <a:avLst/>
              <a:gdLst/>
              <a:ahLst/>
              <a:cxnLst/>
              <a:rect l="l" t="t" r="r" b="b"/>
              <a:pathLst>
                <a:path w="7682865">
                  <a:moveTo>
                    <a:pt x="0" y="0"/>
                  </a:moveTo>
                  <a:lnTo>
                    <a:pt x="7682433" y="0"/>
                  </a:lnTo>
                </a:path>
              </a:pathLst>
            </a:custGeom>
            <a:ln w="12700">
              <a:solidFill>
                <a:srgbClr val="FFFFFF"/>
              </a:solidFill>
            </a:ln>
          </p:spPr>
          <p:txBody>
            <a:bodyPr wrap="square" lIns="0" tIns="0" rIns="0" bIns="0" rtlCol="0"/>
            <a:lstStyle/>
            <a:p>
              <a:endParaRPr/>
            </a:p>
          </p:txBody>
        </p:sp>
        <p:sp>
          <p:nvSpPr>
            <p:cNvPr id="19" name="object 12"/>
            <p:cNvSpPr/>
            <p:nvPr/>
          </p:nvSpPr>
          <p:spPr>
            <a:xfrm>
              <a:off x="9069057" y="5268886"/>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0" name="object 13"/>
            <p:cNvSpPr/>
            <p:nvPr/>
          </p:nvSpPr>
          <p:spPr>
            <a:xfrm>
              <a:off x="8361497" y="5268889"/>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1" name="object 14"/>
            <p:cNvSpPr/>
            <p:nvPr/>
          </p:nvSpPr>
          <p:spPr>
            <a:xfrm>
              <a:off x="906905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2" name="object 15"/>
            <p:cNvSpPr/>
            <p:nvPr/>
          </p:nvSpPr>
          <p:spPr>
            <a:xfrm>
              <a:off x="8361497" y="4963324"/>
              <a:ext cx="0" cy="69215"/>
            </a:xfrm>
            <a:custGeom>
              <a:avLst/>
              <a:gdLst/>
              <a:ahLst/>
              <a:cxnLst/>
              <a:rect l="l" t="t" r="r" b="b"/>
              <a:pathLst>
                <a:path h="69214">
                  <a:moveTo>
                    <a:pt x="0" y="0"/>
                  </a:moveTo>
                  <a:lnTo>
                    <a:pt x="0" y="68770"/>
                  </a:lnTo>
                </a:path>
              </a:pathLst>
            </a:custGeom>
            <a:ln w="12700">
              <a:solidFill>
                <a:srgbClr val="FFFFFF"/>
              </a:solidFill>
            </a:ln>
          </p:spPr>
          <p:txBody>
            <a:bodyPr wrap="square" lIns="0" tIns="0" rIns="0" bIns="0" rtlCol="0"/>
            <a:lstStyle/>
            <a:p>
              <a:endParaRPr/>
            </a:p>
          </p:txBody>
        </p:sp>
        <p:sp>
          <p:nvSpPr>
            <p:cNvPr id="23" name="object 16"/>
            <p:cNvSpPr/>
            <p:nvPr/>
          </p:nvSpPr>
          <p:spPr>
            <a:xfrm>
              <a:off x="8597836" y="4789766"/>
              <a:ext cx="234950" cy="723900"/>
            </a:xfrm>
            <a:custGeom>
              <a:avLst/>
              <a:gdLst/>
              <a:ahLst/>
              <a:cxnLst/>
              <a:rect l="l" t="t" r="r" b="b"/>
              <a:pathLst>
                <a:path w="234950" h="723900">
                  <a:moveTo>
                    <a:pt x="0" y="604964"/>
                  </a:moveTo>
                  <a:lnTo>
                    <a:pt x="117436" y="723760"/>
                  </a:lnTo>
                  <a:lnTo>
                    <a:pt x="234873" y="604964"/>
                  </a:lnTo>
                  <a:lnTo>
                    <a:pt x="234873" y="0"/>
                  </a:lnTo>
                  <a:lnTo>
                    <a:pt x="0" y="0"/>
                  </a:lnTo>
                  <a:lnTo>
                    <a:pt x="0" y="604964"/>
                  </a:lnTo>
                  <a:close/>
                </a:path>
              </a:pathLst>
            </a:custGeom>
            <a:ln w="12700">
              <a:solidFill>
                <a:srgbClr val="FFFFFF"/>
              </a:solidFill>
            </a:ln>
          </p:spPr>
          <p:txBody>
            <a:bodyPr wrap="square" lIns="0" tIns="0" rIns="0" bIns="0" rtlCol="0"/>
            <a:lstStyle/>
            <a:p>
              <a:endParaRPr/>
            </a:p>
          </p:txBody>
        </p:sp>
        <p:sp>
          <p:nvSpPr>
            <p:cNvPr id="24" name="object 17"/>
            <p:cNvSpPr/>
            <p:nvPr/>
          </p:nvSpPr>
          <p:spPr>
            <a:xfrm>
              <a:off x="8361497" y="5095331"/>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25" name="object 18"/>
            <p:cNvSpPr/>
            <p:nvPr/>
          </p:nvSpPr>
          <p:spPr>
            <a:xfrm>
              <a:off x="8361497" y="4789766"/>
              <a:ext cx="708025" cy="173990"/>
            </a:xfrm>
            <a:custGeom>
              <a:avLst/>
              <a:gdLst/>
              <a:ahLst/>
              <a:cxnLst/>
              <a:rect l="l" t="t" r="r" b="b"/>
              <a:pathLst>
                <a:path w="708025" h="173989">
                  <a:moveTo>
                    <a:pt x="0" y="173558"/>
                  </a:moveTo>
                  <a:lnTo>
                    <a:pt x="707555" y="173558"/>
                  </a:lnTo>
                  <a:lnTo>
                    <a:pt x="471220" y="0"/>
                  </a:lnTo>
                  <a:lnTo>
                    <a:pt x="236334" y="0"/>
                  </a:lnTo>
                  <a:lnTo>
                    <a:pt x="0" y="173558"/>
                  </a:lnTo>
                  <a:close/>
                </a:path>
              </a:pathLst>
            </a:custGeom>
            <a:ln w="12700">
              <a:solidFill>
                <a:srgbClr val="FFFFFF"/>
              </a:solidFill>
            </a:ln>
          </p:spPr>
          <p:txBody>
            <a:bodyPr wrap="square" lIns="0" tIns="0" rIns="0" bIns="0" rtlCol="0"/>
            <a:lstStyle/>
            <a:p>
              <a:endParaRPr/>
            </a:p>
          </p:txBody>
        </p:sp>
        <p:sp>
          <p:nvSpPr>
            <p:cNvPr id="26" name="object 19"/>
            <p:cNvSpPr/>
            <p:nvPr/>
          </p:nvSpPr>
          <p:spPr>
            <a:xfrm>
              <a:off x="8715278" y="5394731"/>
              <a:ext cx="260985" cy="264795"/>
            </a:xfrm>
            <a:custGeom>
              <a:avLst/>
              <a:gdLst/>
              <a:ahLst/>
              <a:cxnLst/>
              <a:rect l="l" t="t" r="r" b="b"/>
              <a:pathLst>
                <a:path w="260984" h="264795">
                  <a:moveTo>
                    <a:pt x="117436" y="0"/>
                  </a:moveTo>
                  <a:lnTo>
                    <a:pt x="260984" y="264274"/>
                  </a:lnTo>
                  <a:lnTo>
                    <a:pt x="0" y="118795"/>
                  </a:lnTo>
                </a:path>
              </a:pathLst>
            </a:custGeom>
            <a:ln w="12700">
              <a:solidFill>
                <a:srgbClr val="FFFFFF"/>
              </a:solidFill>
            </a:ln>
          </p:spPr>
          <p:txBody>
            <a:bodyPr wrap="square" lIns="0" tIns="0" rIns="0" bIns="0" rtlCol="0"/>
            <a:lstStyle/>
            <a:p>
              <a:endParaRPr/>
            </a:p>
          </p:txBody>
        </p:sp>
        <p:sp>
          <p:nvSpPr>
            <p:cNvPr id="27" name="object 20"/>
            <p:cNvSpPr/>
            <p:nvPr/>
          </p:nvSpPr>
          <p:spPr>
            <a:xfrm>
              <a:off x="8454288" y="5394731"/>
              <a:ext cx="260985" cy="264795"/>
            </a:xfrm>
            <a:custGeom>
              <a:avLst/>
              <a:gdLst/>
              <a:ahLst/>
              <a:cxnLst/>
              <a:rect l="l" t="t" r="r" b="b"/>
              <a:pathLst>
                <a:path w="260984" h="264795">
                  <a:moveTo>
                    <a:pt x="143548" y="0"/>
                  </a:moveTo>
                  <a:lnTo>
                    <a:pt x="0" y="264274"/>
                  </a:lnTo>
                  <a:lnTo>
                    <a:pt x="260984" y="118795"/>
                  </a:lnTo>
                </a:path>
              </a:pathLst>
            </a:custGeom>
            <a:ln w="12700">
              <a:solidFill>
                <a:srgbClr val="FFFFFF"/>
              </a:solidFill>
            </a:ln>
          </p:spPr>
          <p:txBody>
            <a:bodyPr wrap="square" lIns="0" tIns="0" rIns="0" bIns="0" rtlCol="0"/>
            <a:lstStyle/>
            <a:p>
              <a:endParaRPr/>
            </a:p>
          </p:txBody>
        </p:sp>
        <p:sp>
          <p:nvSpPr>
            <p:cNvPr id="28" name="object 21"/>
            <p:cNvSpPr/>
            <p:nvPr/>
          </p:nvSpPr>
          <p:spPr>
            <a:xfrm>
              <a:off x="7445584" y="5145420"/>
              <a:ext cx="728345" cy="86995"/>
            </a:xfrm>
            <a:custGeom>
              <a:avLst/>
              <a:gdLst/>
              <a:ahLst/>
              <a:cxnLst/>
              <a:rect l="l" t="t" r="r" b="b"/>
              <a:pathLst>
                <a:path w="728345" h="86995">
                  <a:moveTo>
                    <a:pt x="300837" y="0"/>
                  </a:moveTo>
                  <a:lnTo>
                    <a:pt x="427697" y="0"/>
                  </a:lnTo>
                  <a:lnTo>
                    <a:pt x="728014" y="86588"/>
                  </a:lnTo>
                  <a:lnTo>
                    <a:pt x="441172" y="86588"/>
                  </a:lnTo>
                  <a:lnTo>
                    <a:pt x="0" y="86588"/>
                  </a:lnTo>
                  <a:lnTo>
                    <a:pt x="300837" y="0"/>
                  </a:lnTo>
                  <a:close/>
                </a:path>
              </a:pathLst>
            </a:custGeom>
            <a:ln w="12700">
              <a:solidFill>
                <a:srgbClr val="FFFFFF"/>
              </a:solidFill>
            </a:ln>
          </p:spPr>
          <p:txBody>
            <a:bodyPr wrap="square" lIns="0" tIns="0" rIns="0" bIns="0" rtlCol="0"/>
            <a:lstStyle/>
            <a:p>
              <a:endParaRPr/>
            </a:p>
          </p:txBody>
        </p:sp>
        <p:sp>
          <p:nvSpPr>
            <p:cNvPr id="29" name="object 22"/>
            <p:cNvSpPr/>
            <p:nvPr/>
          </p:nvSpPr>
          <p:spPr>
            <a:xfrm>
              <a:off x="7605528" y="4935666"/>
              <a:ext cx="408305" cy="81915"/>
            </a:xfrm>
            <a:custGeom>
              <a:avLst/>
              <a:gdLst/>
              <a:ahLst/>
              <a:cxnLst/>
              <a:rect l="l" t="t" r="r" b="b"/>
              <a:pathLst>
                <a:path w="408304" h="81914">
                  <a:moveTo>
                    <a:pt x="172961" y="0"/>
                  </a:moveTo>
                  <a:lnTo>
                    <a:pt x="235826" y="0"/>
                  </a:lnTo>
                  <a:lnTo>
                    <a:pt x="408190" y="81406"/>
                  </a:lnTo>
                  <a:lnTo>
                    <a:pt x="0" y="81406"/>
                  </a:lnTo>
                  <a:lnTo>
                    <a:pt x="172961" y="0"/>
                  </a:lnTo>
                  <a:close/>
                </a:path>
              </a:pathLst>
            </a:custGeom>
            <a:ln w="12700">
              <a:solidFill>
                <a:srgbClr val="FFFFFF"/>
              </a:solidFill>
            </a:ln>
          </p:spPr>
          <p:txBody>
            <a:bodyPr wrap="square" lIns="0" tIns="0" rIns="0" bIns="0" rtlCol="0"/>
            <a:lstStyle/>
            <a:p>
              <a:endParaRPr/>
            </a:p>
          </p:txBody>
        </p:sp>
        <p:sp>
          <p:nvSpPr>
            <p:cNvPr id="30" name="object 23"/>
            <p:cNvSpPr/>
            <p:nvPr/>
          </p:nvSpPr>
          <p:spPr>
            <a:xfrm>
              <a:off x="7680995" y="4730964"/>
              <a:ext cx="257175" cy="925194"/>
            </a:xfrm>
            <a:custGeom>
              <a:avLst/>
              <a:gdLst/>
              <a:ahLst/>
              <a:cxnLst/>
              <a:rect l="l" t="t" r="r" b="b"/>
              <a:pathLst>
                <a:path w="257175" h="925195">
                  <a:moveTo>
                    <a:pt x="198285" y="499808"/>
                  </a:moveTo>
                  <a:lnTo>
                    <a:pt x="0" y="924864"/>
                  </a:lnTo>
                  <a:lnTo>
                    <a:pt x="129044" y="0"/>
                  </a:lnTo>
                  <a:lnTo>
                    <a:pt x="257162" y="924864"/>
                  </a:lnTo>
                  <a:lnTo>
                    <a:pt x="59131" y="501040"/>
                  </a:lnTo>
                </a:path>
              </a:pathLst>
            </a:custGeom>
            <a:ln w="12699">
              <a:solidFill>
                <a:srgbClr val="FFFFFF"/>
              </a:solidFill>
            </a:ln>
          </p:spPr>
          <p:txBody>
            <a:bodyPr wrap="square" lIns="0" tIns="0" rIns="0" bIns="0" rtlCol="0"/>
            <a:lstStyle/>
            <a:p>
              <a:endParaRPr/>
            </a:p>
          </p:txBody>
        </p:sp>
        <p:sp>
          <p:nvSpPr>
            <p:cNvPr id="31" name="object 24"/>
            <p:cNvSpPr/>
            <p:nvPr/>
          </p:nvSpPr>
          <p:spPr>
            <a:xfrm>
              <a:off x="8293094" y="5660843"/>
              <a:ext cx="1624965" cy="317500"/>
            </a:xfrm>
            <a:custGeom>
              <a:avLst/>
              <a:gdLst/>
              <a:ahLst/>
              <a:cxnLst/>
              <a:rect l="l" t="t" r="r" b="b"/>
              <a:pathLst>
                <a:path w="1624965" h="317500">
                  <a:moveTo>
                    <a:pt x="684364" y="228"/>
                  </a:moveTo>
                  <a:lnTo>
                    <a:pt x="1465757" y="0"/>
                  </a:lnTo>
                  <a:lnTo>
                    <a:pt x="1515903" y="8089"/>
                  </a:lnTo>
                  <a:lnTo>
                    <a:pt x="1559457" y="30614"/>
                  </a:lnTo>
                  <a:lnTo>
                    <a:pt x="1593803" y="64961"/>
                  </a:lnTo>
                  <a:lnTo>
                    <a:pt x="1616329" y="108515"/>
                  </a:lnTo>
                  <a:lnTo>
                    <a:pt x="1624418" y="158661"/>
                  </a:lnTo>
                  <a:lnTo>
                    <a:pt x="1616329" y="208811"/>
                  </a:lnTo>
                  <a:lnTo>
                    <a:pt x="1593803" y="252365"/>
                  </a:lnTo>
                  <a:lnTo>
                    <a:pt x="1559457" y="286710"/>
                  </a:lnTo>
                  <a:lnTo>
                    <a:pt x="1515903" y="309233"/>
                  </a:lnTo>
                  <a:lnTo>
                    <a:pt x="1465757" y="317322"/>
                  </a:lnTo>
                  <a:lnTo>
                    <a:pt x="0" y="317322"/>
                  </a:lnTo>
                </a:path>
              </a:pathLst>
            </a:custGeom>
            <a:ln w="12700">
              <a:solidFill>
                <a:srgbClr val="FFFFFF"/>
              </a:solidFill>
            </a:ln>
          </p:spPr>
          <p:txBody>
            <a:bodyPr wrap="square" lIns="0" tIns="0" rIns="0" bIns="0" rtlCol="0"/>
            <a:lstStyle/>
            <a:p>
              <a:endParaRPr/>
            </a:p>
          </p:txBody>
        </p:sp>
        <p:sp>
          <p:nvSpPr>
            <p:cNvPr id="32" name="object 25"/>
            <p:cNvSpPr/>
            <p:nvPr/>
          </p:nvSpPr>
          <p:spPr>
            <a:xfrm>
              <a:off x="8242297" y="5952766"/>
              <a:ext cx="50800" cy="50800"/>
            </a:xfrm>
            <a:custGeom>
              <a:avLst/>
              <a:gdLst/>
              <a:ahLst/>
              <a:cxnLst/>
              <a:rect l="l" t="t" r="r" b="b"/>
              <a:pathLst>
                <a:path w="50800" h="5080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ln w="12700">
              <a:solidFill>
                <a:srgbClr val="FFFFFF"/>
              </a:solidFill>
            </a:ln>
          </p:spPr>
          <p:txBody>
            <a:bodyPr wrap="square" lIns="0" tIns="0" rIns="0" bIns="0" rtlCol="0"/>
            <a:lstStyle/>
            <a:p>
              <a:endParaRPr/>
            </a:p>
          </p:txBody>
        </p:sp>
        <p:sp>
          <p:nvSpPr>
            <p:cNvPr id="33" name="object 26"/>
            <p:cNvSpPr/>
            <p:nvPr/>
          </p:nvSpPr>
          <p:spPr>
            <a:xfrm>
              <a:off x="9819782" y="4512945"/>
              <a:ext cx="0" cy="78740"/>
            </a:xfrm>
            <a:custGeom>
              <a:avLst/>
              <a:gdLst/>
              <a:ahLst/>
              <a:cxnLst/>
              <a:rect l="l" t="t" r="r" b="b"/>
              <a:pathLst>
                <a:path h="78739">
                  <a:moveTo>
                    <a:pt x="0" y="78371"/>
                  </a:moveTo>
                  <a:lnTo>
                    <a:pt x="0" y="0"/>
                  </a:lnTo>
                </a:path>
              </a:pathLst>
            </a:custGeom>
            <a:ln w="12700">
              <a:solidFill>
                <a:srgbClr val="FFFFFF"/>
              </a:solidFill>
            </a:ln>
          </p:spPr>
          <p:txBody>
            <a:bodyPr wrap="square" lIns="0" tIns="0" rIns="0" bIns="0" rtlCol="0"/>
            <a:lstStyle/>
            <a:p>
              <a:endParaRPr/>
            </a:p>
          </p:txBody>
        </p:sp>
        <p:sp>
          <p:nvSpPr>
            <p:cNvPr id="34" name="object 27"/>
            <p:cNvSpPr/>
            <p:nvPr/>
          </p:nvSpPr>
          <p:spPr>
            <a:xfrm>
              <a:off x="9573404" y="4759322"/>
              <a:ext cx="78740" cy="0"/>
            </a:xfrm>
            <a:custGeom>
              <a:avLst/>
              <a:gdLst/>
              <a:ahLst/>
              <a:cxnLst/>
              <a:rect l="l" t="t" r="r" b="b"/>
              <a:pathLst>
                <a:path w="78740">
                  <a:moveTo>
                    <a:pt x="78371" y="0"/>
                  </a:moveTo>
                  <a:lnTo>
                    <a:pt x="0" y="0"/>
                  </a:lnTo>
                </a:path>
              </a:pathLst>
            </a:custGeom>
            <a:ln w="12700">
              <a:solidFill>
                <a:srgbClr val="FFFFFF"/>
              </a:solidFill>
            </a:ln>
          </p:spPr>
          <p:txBody>
            <a:bodyPr wrap="square" lIns="0" tIns="0" rIns="0" bIns="0" rtlCol="0"/>
            <a:lstStyle/>
            <a:p>
              <a:endParaRPr/>
            </a:p>
          </p:txBody>
        </p:sp>
        <p:sp>
          <p:nvSpPr>
            <p:cNvPr id="35" name="object 28"/>
            <p:cNvSpPr/>
            <p:nvPr/>
          </p:nvSpPr>
          <p:spPr>
            <a:xfrm>
              <a:off x="9819782" y="4927329"/>
              <a:ext cx="0" cy="78740"/>
            </a:xfrm>
            <a:custGeom>
              <a:avLst/>
              <a:gdLst/>
              <a:ahLst/>
              <a:cxnLst/>
              <a:rect l="l" t="t" r="r" b="b"/>
              <a:pathLst>
                <a:path h="78739">
                  <a:moveTo>
                    <a:pt x="0" y="0"/>
                  </a:moveTo>
                  <a:lnTo>
                    <a:pt x="0" y="78371"/>
                  </a:lnTo>
                </a:path>
              </a:pathLst>
            </a:custGeom>
            <a:ln w="12700">
              <a:solidFill>
                <a:srgbClr val="FFFFFF"/>
              </a:solidFill>
            </a:ln>
          </p:spPr>
          <p:txBody>
            <a:bodyPr wrap="square" lIns="0" tIns="0" rIns="0" bIns="0" rtlCol="0"/>
            <a:lstStyle/>
            <a:p>
              <a:endParaRPr/>
            </a:p>
          </p:txBody>
        </p:sp>
        <p:sp>
          <p:nvSpPr>
            <p:cNvPr id="36" name="object 29"/>
            <p:cNvSpPr/>
            <p:nvPr/>
          </p:nvSpPr>
          <p:spPr>
            <a:xfrm>
              <a:off x="9987789" y="4759322"/>
              <a:ext cx="78740" cy="0"/>
            </a:xfrm>
            <a:custGeom>
              <a:avLst/>
              <a:gdLst/>
              <a:ahLst/>
              <a:cxnLst/>
              <a:rect l="l" t="t" r="r" b="b"/>
              <a:pathLst>
                <a:path w="78740">
                  <a:moveTo>
                    <a:pt x="0" y="0"/>
                  </a:moveTo>
                  <a:lnTo>
                    <a:pt x="78371" y="0"/>
                  </a:lnTo>
                </a:path>
              </a:pathLst>
            </a:custGeom>
            <a:ln w="12700">
              <a:solidFill>
                <a:srgbClr val="FFFFFF"/>
              </a:solidFill>
            </a:ln>
          </p:spPr>
          <p:txBody>
            <a:bodyPr wrap="square" lIns="0" tIns="0" rIns="0" bIns="0" rtlCol="0"/>
            <a:lstStyle/>
            <a:p>
              <a:endParaRPr/>
            </a:p>
          </p:txBody>
        </p:sp>
        <p:sp>
          <p:nvSpPr>
            <p:cNvPr id="37" name="object 30"/>
            <p:cNvSpPr/>
            <p:nvPr/>
          </p:nvSpPr>
          <p:spPr>
            <a:xfrm>
              <a:off x="9619698" y="4643798"/>
              <a:ext cx="54610" cy="31750"/>
            </a:xfrm>
            <a:custGeom>
              <a:avLst/>
              <a:gdLst/>
              <a:ahLst/>
              <a:cxnLst/>
              <a:rect l="l" t="t" r="r" b="b"/>
              <a:pathLst>
                <a:path w="54609" h="31750">
                  <a:moveTo>
                    <a:pt x="54584" y="31521"/>
                  </a:moveTo>
                  <a:lnTo>
                    <a:pt x="0" y="0"/>
                  </a:lnTo>
                </a:path>
              </a:pathLst>
            </a:custGeom>
            <a:ln w="12700">
              <a:solidFill>
                <a:srgbClr val="FFFFFF"/>
              </a:solidFill>
            </a:ln>
          </p:spPr>
          <p:txBody>
            <a:bodyPr wrap="square" lIns="0" tIns="0" rIns="0" bIns="0" rtlCol="0"/>
            <a:lstStyle/>
            <a:p>
              <a:endParaRPr/>
            </a:p>
          </p:txBody>
        </p:sp>
        <p:sp>
          <p:nvSpPr>
            <p:cNvPr id="38" name="object 31"/>
            <p:cNvSpPr/>
            <p:nvPr/>
          </p:nvSpPr>
          <p:spPr>
            <a:xfrm>
              <a:off x="9965280" y="4843326"/>
              <a:ext cx="54610" cy="31750"/>
            </a:xfrm>
            <a:custGeom>
              <a:avLst/>
              <a:gdLst/>
              <a:ahLst/>
              <a:cxnLst/>
              <a:rect l="l" t="t" r="r" b="b"/>
              <a:pathLst>
                <a:path w="54609" h="31750">
                  <a:moveTo>
                    <a:pt x="0" y="0"/>
                  </a:moveTo>
                  <a:lnTo>
                    <a:pt x="54584" y="31508"/>
                  </a:lnTo>
                </a:path>
              </a:pathLst>
            </a:custGeom>
            <a:ln w="12700">
              <a:solidFill>
                <a:srgbClr val="FFFFFF"/>
              </a:solidFill>
            </a:ln>
          </p:spPr>
          <p:txBody>
            <a:bodyPr wrap="square" lIns="0" tIns="0" rIns="0" bIns="0" rtlCol="0"/>
            <a:lstStyle/>
            <a:p>
              <a:endParaRPr/>
            </a:p>
          </p:txBody>
        </p:sp>
        <p:sp>
          <p:nvSpPr>
            <p:cNvPr id="39" name="object 32"/>
            <p:cNvSpPr/>
            <p:nvPr/>
          </p:nvSpPr>
          <p:spPr>
            <a:xfrm>
              <a:off x="9704269" y="4559240"/>
              <a:ext cx="31750" cy="54610"/>
            </a:xfrm>
            <a:custGeom>
              <a:avLst/>
              <a:gdLst/>
              <a:ahLst/>
              <a:cxnLst/>
              <a:rect l="l" t="t" r="r" b="b"/>
              <a:pathLst>
                <a:path w="31750" h="54610">
                  <a:moveTo>
                    <a:pt x="31508" y="54584"/>
                  </a:moveTo>
                  <a:lnTo>
                    <a:pt x="0" y="0"/>
                  </a:lnTo>
                </a:path>
              </a:pathLst>
            </a:custGeom>
            <a:ln w="12700">
              <a:solidFill>
                <a:srgbClr val="FFFFFF"/>
              </a:solidFill>
            </a:ln>
          </p:spPr>
          <p:txBody>
            <a:bodyPr wrap="square" lIns="0" tIns="0" rIns="0" bIns="0" rtlCol="0"/>
            <a:lstStyle/>
            <a:p>
              <a:endParaRPr/>
            </a:p>
          </p:txBody>
        </p:sp>
        <p:sp>
          <p:nvSpPr>
            <p:cNvPr id="40" name="object 33"/>
            <p:cNvSpPr/>
            <p:nvPr/>
          </p:nvSpPr>
          <p:spPr>
            <a:xfrm>
              <a:off x="9903786" y="4904819"/>
              <a:ext cx="31750" cy="54610"/>
            </a:xfrm>
            <a:custGeom>
              <a:avLst/>
              <a:gdLst/>
              <a:ahLst/>
              <a:cxnLst/>
              <a:rect l="l" t="t" r="r" b="b"/>
              <a:pathLst>
                <a:path w="31750" h="54610">
                  <a:moveTo>
                    <a:pt x="0" y="0"/>
                  </a:moveTo>
                  <a:lnTo>
                    <a:pt x="31521" y="54584"/>
                  </a:lnTo>
                </a:path>
              </a:pathLst>
            </a:custGeom>
            <a:ln w="12700">
              <a:solidFill>
                <a:srgbClr val="FFFFFF"/>
              </a:solidFill>
            </a:ln>
          </p:spPr>
          <p:txBody>
            <a:bodyPr wrap="square" lIns="0" tIns="0" rIns="0" bIns="0" rtlCol="0"/>
            <a:lstStyle/>
            <a:p>
              <a:endParaRPr/>
            </a:p>
          </p:txBody>
        </p:sp>
        <p:sp>
          <p:nvSpPr>
            <p:cNvPr id="41" name="object 34"/>
            <p:cNvSpPr/>
            <p:nvPr/>
          </p:nvSpPr>
          <p:spPr>
            <a:xfrm>
              <a:off x="9965280" y="4643798"/>
              <a:ext cx="54610" cy="31750"/>
            </a:xfrm>
            <a:custGeom>
              <a:avLst/>
              <a:gdLst/>
              <a:ahLst/>
              <a:cxnLst/>
              <a:rect l="l" t="t" r="r" b="b"/>
              <a:pathLst>
                <a:path w="54609" h="31750">
                  <a:moveTo>
                    <a:pt x="0" y="31521"/>
                  </a:moveTo>
                  <a:lnTo>
                    <a:pt x="54584" y="0"/>
                  </a:lnTo>
                </a:path>
              </a:pathLst>
            </a:custGeom>
            <a:ln w="12700">
              <a:solidFill>
                <a:srgbClr val="FFFFFF"/>
              </a:solidFill>
            </a:ln>
          </p:spPr>
          <p:txBody>
            <a:bodyPr wrap="square" lIns="0" tIns="0" rIns="0" bIns="0" rtlCol="0"/>
            <a:lstStyle/>
            <a:p>
              <a:endParaRPr/>
            </a:p>
          </p:txBody>
        </p:sp>
        <p:sp>
          <p:nvSpPr>
            <p:cNvPr id="42" name="object 35"/>
            <p:cNvSpPr/>
            <p:nvPr/>
          </p:nvSpPr>
          <p:spPr>
            <a:xfrm>
              <a:off x="9619698" y="4843326"/>
              <a:ext cx="54610" cy="31750"/>
            </a:xfrm>
            <a:custGeom>
              <a:avLst/>
              <a:gdLst/>
              <a:ahLst/>
              <a:cxnLst/>
              <a:rect l="l" t="t" r="r" b="b"/>
              <a:pathLst>
                <a:path w="54609" h="31750">
                  <a:moveTo>
                    <a:pt x="54584" y="0"/>
                  </a:moveTo>
                  <a:lnTo>
                    <a:pt x="0" y="31508"/>
                  </a:lnTo>
                </a:path>
              </a:pathLst>
            </a:custGeom>
            <a:ln w="12700">
              <a:solidFill>
                <a:srgbClr val="FFFFFF"/>
              </a:solidFill>
            </a:ln>
          </p:spPr>
          <p:txBody>
            <a:bodyPr wrap="square" lIns="0" tIns="0" rIns="0" bIns="0" rtlCol="0"/>
            <a:lstStyle/>
            <a:p>
              <a:endParaRPr/>
            </a:p>
          </p:txBody>
        </p:sp>
        <p:sp>
          <p:nvSpPr>
            <p:cNvPr id="43" name="object 36"/>
            <p:cNvSpPr/>
            <p:nvPr/>
          </p:nvSpPr>
          <p:spPr>
            <a:xfrm>
              <a:off x="9903786" y="4559240"/>
              <a:ext cx="31750" cy="54610"/>
            </a:xfrm>
            <a:custGeom>
              <a:avLst/>
              <a:gdLst/>
              <a:ahLst/>
              <a:cxnLst/>
              <a:rect l="l" t="t" r="r" b="b"/>
              <a:pathLst>
                <a:path w="31750" h="54610">
                  <a:moveTo>
                    <a:pt x="0" y="54584"/>
                  </a:moveTo>
                  <a:lnTo>
                    <a:pt x="31521" y="0"/>
                  </a:lnTo>
                </a:path>
              </a:pathLst>
            </a:custGeom>
            <a:ln w="12700">
              <a:solidFill>
                <a:srgbClr val="FFFFFF"/>
              </a:solidFill>
            </a:ln>
          </p:spPr>
          <p:txBody>
            <a:bodyPr wrap="square" lIns="0" tIns="0" rIns="0" bIns="0" rtlCol="0"/>
            <a:lstStyle/>
            <a:p>
              <a:endParaRPr/>
            </a:p>
          </p:txBody>
        </p:sp>
        <p:sp>
          <p:nvSpPr>
            <p:cNvPr id="44" name="object 37"/>
            <p:cNvSpPr/>
            <p:nvPr/>
          </p:nvSpPr>
          <p:spPr>
            <a:xfrm>
              <a:off x="9704256" y="4904819"/>
              <a:ext cx="31750" cy="54610"/>
            </a:xfrm>
            <a:custGeom>
              <a:avLst/>
              <a:gdLst/>
              <a:ahLst/>
              <a:cxnLst/>
              <a:rect l="l" t="t" r="r" b="b"/>
              <a:pathLst>
                <a:path w="31750" h="54610">
                  <a:moveTo>
                    <a:pt x="31521" y="0"/>
                  </a:moveTo>
                  <a:lnTo>
                    <a:pt x="0" y="54584"/>
                  </a:lnTo>
                </a:path>
              </a:pathLst>
            </a:custGeom>
            <a:ln w="12700">
              <a:solidFill>
                <a:srgbClr val="FFFFFF"/>
              </a:solidFill>
            </a:ln>
          </p:spPr>
          <p:txBody>
            <a:bodyPr wrap="square" lIns="0" tIns="0" rIns="0" bIns="0" rtlCol="0"/>
            <a:lstStyle/>
            <a:p>
              <a:endParaRPr/>
            </a:p>
          </p:txBody>
        </p:sp>
        <p:sp>
          <p:nvSpPr>
            <p:cNvPr id="45" name="object 38"/>
            <p:cNvSpPr/>
            <p:nvPr/>
          </p:nvSpPr>
          <p:spPr>
            <a:xfrm>
              <a:off x="9698035" y="4637580"/>
              <a:ext cx="243840" cy="243840"/>
            </a:xfrm>
            <a:custGeom>
              <a:avLst/>
              <a:gdLst/>
              <a:ahLst/>
              <a:cxnLst/>
              <a:rect l="l" t="t" r="r" b="b"/>
              <a:pathLst>
                <a:path w="243840" h="243839">
                  <a:moveTo>
                    <a:pt x="0" y="121742"/>
                  </a:moveTo>
                  <a:lnTo>
                    <a:pt x="9567" y="169130"/>
                  </a:lnTo>
                  <a:lnTo>
                    <a:pt x="35658" y="207832"/>
                  </a:lnTo>
                  <a:lnTo>
                    <a:pt x="74355" y="233927"/>
                  </a:lnTo>
                  <a:lnTo>
                    <a:pt x="121742" y="243497"/>
                  </a:lnTo>
                  <a:lnTo>
                    <a:pt x="169136" y="233927"/>
                  </a:lnTo>
                  <a:lnTo>
                    <a:pt x="207837" y="207832"/>
                  </a:lnTo>
                  <a:lnTo>
                    <a:pt x="233929" y="169130"/>
                  </a:lnTo>
                  <a:lnTo>
                    <a:pt x="243497" y="121742"/>
                  </a:lnTo>
                  <a:lnTo>
                    <a:pt x="233929" y="74355"/>
                  </a:lnTo>
                  <a:lnTo>
                    <a:pt x="207837" y="35658"/>
                  </a:lnTo>
                  <a:lnTo>
                    <a:pt x="169136" y="9567"/>
                  </a:lnTo>
                  <a:lnTo>
                    <a:pt x="121742" y="0"/>
                  </a:lnTo>
                  <a:lnTo>
                    <a:pt x="74355" y="9567"/>
                  </a:lnTo>
                  <a:lnTo>
                    <a:pt x="35658" y="35658"/>
                  </a:lnTo>
                  <a:lnTo>
                    <a:pt x="9567" y="74355"/>
                  </a:lnTo>
                  <a:lnTo>
                    <a:pt x="0" y="121742"/>
                  </a:lnTo>
                  <a:close/>
                </a:path>
              </a:pathLst>
            </a:custGeom>
            <a:ln w="12700">
              <a:solidFill>
                <a:srgbClr val="FFFFFF"/>
              </a:solidFill>
            </a:ln>
          </p:spPr>
          <p:txBody>
            <a:bodyPr wrap="square" lIns="0" tIns="0" rIns="0" bIns="0" rtlCol="0"/>
            <a:lstStyle/>
            <a:p>
              <a:endParaRPr/>
            </a:p>
          </p:txBody>
        </p:sp>
      </p:grpSp>
      <p:sp>
        <p:nvSpPr>
          <p:cNvPr id="6" name="Textplatzhalter 4"/>
          <p:cNvSpPr>
            <a:spLocks noGrp="1"/>
          </p:cNvSpPr>
          <p:nvPr>
            <p:ph type="body" sz="quarter" idx="10" hasCustomPrompt="1"/>
          </p:nvPr>
        </p:nvSpPr>
        <p:spPr>
          <a:xfrm>
            <a:off x="3002400" y="2520000"/>
            <a:ext cx="7010400" cy="609600"/>
          </a:xfrm>
          <a:prstGeom prst="rect">
            <a:avLst/>
          </a:prstGeom>
        </p:spPr>
        <p:txBody>
          <a:bodyPr vert="horz" bIns="0" anchor="b"/>
          <a:lstStyle>
            <a:lvl1pPr>
              <a:defRPr sz="3000" b="1"/>
            </a:lvl1pPr>
          </a:lstStyle>
          <a:p>
            <a:r>
              <a:rPr lang="en-GB"/>
              <a:t>Separator indicating a change of topic</a:t>
            </a:r>
          </a:p>
        </p:txBody>
      </p:sp>
      <p:grpSp>
        <p:nvGrpSpPr>
          <p:cNvPr id="7" name="Gruppierung 12"/>
          <p:cNvGrpSpPr/>
          <p:nvPr userDrawn="1"/>
        </p:nvGrpSpPr>
        <p:grpSpPr>
          <a:xfrm>
            <a:off x="0" y="891135"/>
            <a:ext cx="2172335" cy="5966967"/>
            <a:chOff x="0" y="891135"/>
            <a:chExt cx="2172335" cy="5966967"/>
          </a:xfrm>
        </p:grpSpPr>
        <p:sp>
          <p:nvSpPr>
            <p:cNvPr id="8" name="object 2"/>
            <p:cNvSpPr/>
            <p:nvPr/>
          </p:nvSpPr>
          <p:spPr>
            <a:xfrm>
              <a:off x="0" y="891135"/>
              <a:ext cx="1741805" cy="4784090"/>
            </a:xfrm>
            <a:custGeom>
              <a:avLst/>
              <a:gdLst/>
              <a:ahLst/>
              <a:cxnLst/>
              <a:rect l="l" t="t" r="r" b="b"/>
              <a:pathLst>
                <a:path w="1741805" h="4784090">
                  <a:moveTo>
                    <a:pt x="0" y="0"/>
                  </a:moveTo>
                  <a:lnTo>
                    <a:pt x="0" y="4784054"/>
                  </a:lnTo>
                  <a:lnTo>
                    <a:pt x="1741253" y="4784054"/>
                  </a:lnTo>
                  <a:lnTo>
                    <a:pt x="0" y="0"/>
                  </a:lnTo>
                  <a:close/>
                </a:path>
              </a:pathLst>
            </a:custGeom>
            <a:solidFill>
              <a:srgbClr val="FFFFFF">
                <a:alpha val="26599"/>
              </a:srgbClr>
            </a:solidFill>
          </p:spPr>
          <p:txBody>
            <a:bodyPr wrap="square" lIns="0" tIns="0" rIns="0" bIns="0" rtlCol="0"/>
            <a:lstStyle/>
            <a:p>
              <a:endParaRPr/>
            </a:p>
          </p:txBody>
        </p:sp>
        <p:sp>
          <p:nvSpPr>
            <p:cNvPr id="9" name="object 3"/>
            <p:cNvSpPr/>
            <p:nvPr/>
          </p:nvSpPr>
          <p:spPr>
            <a:xfrm>
              <a:off x="0" y="5062322"/>
              <a:ext cx="2172335" cy="1795780"/>
            </a:xfrm>
            <a:custGeom>
              <a:avLst/>
              <a:gdLst/>
              <a:ahLst/>
              <a:cxnLst/>
              <a:rect l="l" t="t" r="r" b="b"/>
              <a:pathLst>
                <a:path w="2172335" h="1795779">
                  <a:moveTo>
                    <a:pt x="0" y="0"/>
                  </a:moveTo>
                  <a:lnTo>
                    <a:pt x="2171750" y="0"/>
                  </a:lnTo>
                  <a:lnTo>
                    <a:pt x="1518177" y="1795678"/>
                  </a:lnTo>
                  <a:lnTo>
                    <a:pt x="0" y="1795678"/>
                  </a:lnTo>
                  <a:lnTo>
                    <a:pt x="0" y="0"/>
                  </a:lnTo>
                  <a:close/>
                </a:path>
              </a:pathLst>
            </a:custGeom>
            <a:solidFill>
              <a:srgbClr val="FFFFFF">
                <a:alpha val="15399"/>
              </a:srgbClr>
            </a:solidFill>
          </p:spPr>
          <p:txBody>
            <a:bodyPr wrap="square" lIns="0" tIns="0" rIns="0" bIns="0" rtlCol="0"/>
            <a:lstStyle/>
            <a:p>
              <a:endParaRPr/>
            </a:p>
          </p:txBody>
        </p:sp>
      </p:grpSp>
      <p:sp>
        <p:nvSpPr>
          <p:cNvPr id="46" name="Textplatzhalter 2"/>
          <p:cNvSpPr>
            <a:spLocks noGrp="1"/>
          </p:cNvSpPr>
          <p:nvPr>
            <p:ph type="body" sz="quarter" idx="12" hasCustomPrompt="1"/>
          </p:nvPr>
        </p:nvSpPr>
        <p:spPr>
          <a:xfrm>
            <a:off x="3009600" y="3189600"/>
            <a:ext cx="7008813" cy="450850"/>
          </a:xfrm>
        </p:spPr>
        <p:txBody>
          <a:bodyPr/>
          <a:lstStyle>
            <a:lvl1pPr>
              <a:defRPr baseline="0"/>
            </a:lvl1pPr>
          </a:lstStyle>
          <a:p>
            <a:pPr lvl="0"/>
            <a:r>
              <a:rPr lang="en-GB"/>
              <a:t>This is what the potential subhead looks like</a:t>
            </a:r>
            <a:endParaRPr lang="de-DE"/>
          </a:p>
        </p:txBody>
      </p:sp>
      <p:pic>
        <p:nvPicPr>
          <p:cNvPr id="50" name="Bild 10">
            <a:extLst>
              <a:ext uri="{FF2B5EF4-FFF2-40B4-BE49-F238E27FC236}">
                <a16:creationId xmlns:a16="http://schemas.microsoft.com/office/drawing/2014/main" id="{DC32A22D-286D-49CE-81BB-853053DF76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72463" y="260649"/>
            <a:ext cx="1440161" cy="538922"/>
          </a:xfrm>
          <a:prstGeom prst="rect">
            <a:avLst/>
          </a:prstGeom>
        </p:spPr>
      </p:pic>
    </p:spTree>
    <p:extLst>
      <p:ext uri="{BB962C8B-B14F-4D97-AF65-F5344CB8AC3E}">
        <p14:creationId xmlns:p14="http://schemas.microsoft.com/office/powerpoint/2010/main" val="142474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hoek 4"/>
          <p:cNvSpPr/>
          <p:nvPr userDrawn="1"/>
        </p:nvSpPr>
        <p:spPr>
          <a:xfrm>
            <a:off x="0" y="0"/>
            <a:ext cx="12192000" cy="6858000"/>
          </a:xfrm>
          <a:prstGeom prst="rect">
            <a:avLst/>
          </a:prstGeom>
          <a:gradFill>
            <a:gsLst>
              <a:gs pos="0">
                <a:schemeClr val="accent3">
                  <a:alpha val="90000"/>
                </a:schemeClr>
              </a:gs>
              <a:gs pos="100000">
                <a:schemeClr val="accent1">
                  <a:alpha val="90000"/>
                </a:schemeClr>
              </a:gs>
            </a:gsLst>
            <a:path path="circle">
              <a:fillToRect l="50000" t="50000" r="50000" b="50000"/>
            </a:path>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2189" tIns="52189" rIns="52189" bIns="52189" numCol="1" spcCol="38100" rtlCol="0" anchor="ctr">
            <a:noAutofit/>
          </a:bodyPr>
          <a:lstStyle/>
          <a:p>
            <a:pPr marL="0" marR="0" indent="0" algn="l" defTabSz="521962" rtl="0" fontAlgn="auto" latinLnBrk="0" hangingPunct="0">
              <a:lnSpc>
                <a:spcPct val="100000"/>
              </a:lnSpc>
              <a:spcBef>
                <a:spcPts val="0"/>
              </a:spcBef>
              <a:spcAft>
                <a:spcPts val="0"/>
              </a:spcAft>
              <a:buClrTx/>
              <a:buSzTx/>
              <a:buFontTx/>
              <a:buNone/>
              <a:tabLst/>
            </a:pPr>
            <a:endParaRPr kumimoji="0" lang="en-GB" sz="5400" b="0" i="0" u="none" strike="noStrike" cap="none" spc="0" normalizeH="0" baseline="0">
              <a:ln>
                <a:noFill/>
              </a:ln>
              <a:solidFill>
                <a:srgbClr val="F28000"/>
              </a:solidFill>
              <a:effectLst/>
              <a:uFillTx/>
              <a:latin typeface="+mn-lt"/>
              <a:ea typeface="+mn-ea"/>
              <a:cs typeface="+mn-cs"/>
              <a:sym typeface="Helvetica Light"/>
            </a:endParaRPr>
          </a:p>
        </p:txBody>
      </p:sp>
      <p:pic>
        <p:nvPicPr>
          <p:cNvPr id="25" name="elia_White_vector.png" descr="elia_White_vector.png"/>
          <p:cNvPicPr>
            <a:picLocks noChangeAspect="1"/>
          </p:cNvPicPr>
          <p:nvPr/>
        </p:nvPicPr>
        <p:blipFill>
          <a:blip r:embed="rId3"/>
          <a:stretch>
            <a:fillRect/>
          </a:stretch>
        </p:blipFill>
        <p:spPr>
          <a:xfrm>
            <a:off x="10262059" y="5791736"/>
            <a:ext cx="1740715" cy="1061977"/>
          </a:xfrm>
          <a:prstGeom prst="rect">
            <a:avLst/>
          </a:prstGeom>
          <a:ln w="12700">
            <a:miter lim="400000"/>
          </a:ln>
        </p:spPr>
      </p:pic>
      <p:sp>
        <p:nvSpPr>
          <p:cNvPr id="2" name="Titel 1"/>
          <p:cNvSpPr>
            <a:spLocks noGrp="1"/>
          </p:cNvSpPr>
          <p:nvPr>
            <p:ph type="title"/>
          </p:nvPr>
        </p:nvSpPr>
        <p:spPr>
          <a:xfrm>
            <a:off x="1430600" y="1143000"/>
            <a:ext cx="6691050" cy="2803700"/>
          </a:xfrm>
        </p:spPr>
        <p:txBody>
          <a:bodyPr anchor="b"/>
          <a:lstStyle>
            <a:lvl1pPr>
              <a:lnSpc>
                <a:spcPct val="120000"/>
              </a:lnSpc>
              <a:defRPr b="0" u="none">
                <a:solidFill>
                  <a:schemeClr val="tx1"/>
                </a:solidFill>
              </a:defRPr>
            </a:lvl1pPr>
          </a:lstStyle>
          <a:p>
            <a:r>
              <a:rPr lang="en-US"/>
              <a:t>Click to edit Master title style</a:t>
            </a:r>
            <a:endParaRPr lang="en-GB"/>
          </a:p>
        </p:txBody>
      </p:sp>
      <p:sp>
        <p:nvSpPr>
          <p:cNvPr id="4" name="Tijdelijke aanduiding voor tekst 3"/>
          <p:cNvSpPr>
            <a:spLocks noGrp="1"/>
          </p:cNvSpPr>
          <p:nvPr>
            <p:ph type="body" sz="quarter" idx="14" hasCustomPrompt="1"/>
          </p:nvPr>
        </p:nvSpPr>
        <p:spPr>
          <a:xfrm>
            <a:off x="1430600" y="4491900"/>
            <a:ext cx="6691050" cy="946854"/>
          </a:xfrm>
        </p:spPr>
        <p:txBody>
          <a:bodyPr rIns="0" anchor="t"/>
          <a:lstStyle>
            <a:lvl1pPr marL="0" indent="0">
              <a:buNone/>
              <a:defRPr sz="1500">
                <a:solidFill>
                  <a:schemeClr val="tx1"/>
                </a:solidFill>
              </a:defRPr>
            </a:lvl1pPr>
          </a:lstStyle>
          <a:p>
            <a:pPr lvl="0"/>
            <a:r>
              <a:rPr lang="nl-NL" err="1"/>
              <a:t>chapter</a:t>
            </a:r>
            <a:r>
              <a:rPr lang="nl-NL"/>
              <a:t> </a:t>
            </a:r>
            <a:r>
              <a:rPr lang="nl-NL" err="1"/>
              <a:t>subtitle</a:t>
            </a:r>
            <a:endParaRPr lang="en-GB"/>
          </a:p>
        </p:txBody>
      </p:sp>
    </p:spTree>
    <p:extLst>
      <p:ext uri="{BB962C8B-B14F-4D97-AF65-F5344CB8AC3E}">
        <p14:creationId xmlns:p14="http://schemas.microsoft.com/office/powerpoint/2010/main" val="326575745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theme" Target="../theme/theme2.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image" Target="../media/image12.png"/><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oleObject" Target="../embeddings/oleObject2.bin"/><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ags" Target="../tags/tag3.xml"/><Relationship Id="rId5" Type="http://schemas.openxmlformats.org/officeDocument/2006/relationships/slideLayout" Target="../slideLayouts/slideLayout34.xml"/><Relationship Id="rId10" Type="http://schemas.openxmlformats.org/officeDocument/2006/relationships/tags" Target="../tags/tag2.xml"/><Relationship Id="rId4" Type="http://schemas.openxmlformats.org/officeDocument/2006/relationships/slideLayout" Target="../slideLayouts/slideLayout33.xml"/><Relationship Id="rId9" Type="http://schemas.openxmlformats.org/officeDocument/2006/relationships/theme" Target="../theme/theme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heme" Target="../theme/theme4.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2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theme" Target="../theme/theme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image" Target="../media/image12.pn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image" Target="../media/image43.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6.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theme" Target="../theme/theme7.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image" Target="../media/image12.png"/><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theme" Target="../theme/theme8.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image" Target="../media/image4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tags" Target="../tags/tag4.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image" Target="../media/image43.png"/><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theme" Target="../theme/theme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image" Target="../media/image46.emf"/><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23" imgH="499" progId="TCLayout.ActiveDocument.1">
                  <p:embed/>
                </p:oleObj>
              </mc:Choice>
              <mc:Fallback>
                <p:oleObj name="think-cell Slide" r:id="rId7" imgW="523" imgH="499" progId="TCLayout.ActiveDocument.1">
                  <p:embed/>
                  <p:pic>
                    <p:nvPicPr>
                      <p:cNvPr id="2" name="Object 1"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 name="Textplatzhalter 9"/>
          <p:cNvSpPr>
            <a:spLocks noGrp="1"/>
          </p:cNvSpPr>
          <p:nvPr>
            <p:ph type="body" idx="1"/>
          </p:nvPr>
        </p:nvSpPr>
        <p:spPr>
          <a:xfrm>
            <a:off x="609600" y="1600201"/>
            <a:ext cx="3733800" cy="1295400"/>
          </a:xfrm>
          <a:prstGeom prst="rect">
            <a:avLst/>
          </a:prstGeom>
        </p:spPr>
        <p:txBody>
          <a:bodyPr vert="horz" lIns="91440" tIns="45720" rIns="91440" bIns="45720" rtlCol="0">
            <a:normAutofit/>
          </a:bodyPr>
          <a:lstStyle/>
          <a:p>
            <a:r>
              <a:rPr lang="de-DE" sz="3000" b="1">
                <a:solidFill>
                  <a:srgbClr val="FFFFFF"/>
                </a:solidFill>
                <a:latin typeface="Arial"/>
                <a:cs typeface="Arial"/>
              </a:rPr>
              <a:t>Merci.</a:t>
            </a:r>
          </a:p>
        </p:txBody>
      </p:sp>
      <p:pic>
        <p:nvPicPr>
          <p:cNvPr id="9" name="Bild 10">
            <a:extLst>
              <a:ext uri="{FF2B5EF4-FFF2-40B4-BE49-F238E27FC236}">
                <a16:creationId xmlns:a16="http://schemas.microsoft.com/office/drawing/2014/main" id="{F226549C-F0DE-400D-AFE1-E2ADC923648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0272463" y="260649"/>
            <a:ext cx="1440161" cy="538922"/>
          </a:xfrm>
          <a:prstGeom prst="rect">
            <a:avLst/>
          </a:prstGeom>
        </p:spPr>
      </p:pic>
    </p:spTree>
    <p:extLst>
      <p:ext uri="{BB962C8B-B14F-4D97-AF65-F5344CB8AC3E}">
        <p14:creationId xmlns:p14="http://schemas.microsoft.com/office/powerpoint/2010/main" val="743671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17" r:id="rId3"/>
    <p:sldLayoutId id="2147483739"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Image" descr="Image"/>
          <p:cNvPicPr>
            <a:picLocks noChangeAspect="1"/>
          </p:cNvPicPr>
          <p:nvPr/>
        </p:nvPicPr>
        <p:blipFill>
          <a:blip r:embed="rId27"/>
          <a:stretch>
            <a:fillRect/>
          </a:stretch>
        </p:blipFill>
        <p:spPr>
          <a:xfrm>
            <a:off x="10440000" y="6138000"/>
            <a:ext cx="1416978" cy="311630"/>
          </a:xfrm>
          <a:prstGeom prst="rect">
            <a:avLst/>
          </a:prstGeom>
          <a:ln w="12700">
            <a:miter lim="400000"/>
          </a:ln>
        </p:spPr>
      </p:pic>
      <p:pic>
        <p:nvPicPr>
          <p:cNvPr id="5" name="asset-curve.png" descr="asset-curve.png"/>
          <p:cNvPicPr>
            <a:picLocks noChangeAspect="1"/>
          </p:cNvPicPr>
          <p:nvPr/>
        </p:nvPicPr>
        <p:blipFill>
          <a:blip r:embed="rId28"/>
          <a:stretch>
            <a:fillRect/>
          </a:stretch>
        </p:blipFill>
        <p:spPr>
          <a:xfrm rot="16200000">
            <a:off x="9642475" y="1743075"/>
            <a:ext cx="1047750" cy="1136650"/>
          </a:xfrm>
          <a:prstGeom prst="rect">
            <a:avLst/>
          </a:prstGeom>
          <a:ln w="12700">
            <a:miter lim="400000"/>
          </a:ln>
        </p:spPr>
      </p:pic>
      <p:sp>
        <p:nvSpPr>
          <p:cNvPr id="6" name="Title Text"/>
          <p:cNvSpPr txBox="1">
            <a:spLocks noGrp="1"/>
          </p:cNvSpPr>
          <p:nvPr>
            <p:ph type="title"/>
          </p:nvPr>
        </p:nvSpPr>
        <p:spPr>
          <a:xfrm>
            <a:off x="1710000" y="0"/>
            <a:ext cx="9972000" cy="171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p>
            <a:r>
              <a:t>Title Text</a:t>
            </a:r>
          </a:p>
        </p:txBody>
      </p:sp>
      <p:sp>
        <p:nvSpPr>
          <p:cNvPr id="7" name="Body Level One…"/>
          <p:cNvSpPr txBox="1">
            <a:spLocks noGrp="1"/>
          </p:cNvSpPr>
          <p:nvPr>
            <p:ph type="body" idx="1"/>
          </p:nvPr>
        </p:nvSpPr>
        <p:spPr>
          <a:xfrm>
            <a:off x="1710000" y="1890000"/>
            <a:ext cx="9972000" cy="3960000"/>
          </a:xfrm>
          <a:prstGeom prst="rect">
            <a:avLst/>
          </a:prstGeom>
          <a:ln w="25400">
            <a:miter lim="400000"/>
          </a:ln>
          <a:extLst>
            <a:ext uri="{C572A759-6A51-4108-AA02-DFA0A04FC94B}">
              <ma14:wrappingTextBoxFlag xmlns="" xmlns:ma14="http://schemas.microsoft.com/office/mac/drawingml/2011/main" val="1"/>
            </a:ext>
          </a:extLst>
        </p:spPr>
        <p:txBody>
          <a:bodyPr lIns="0" tIns="0" rIns="104400" bIns="0">
            <a:noAutofit/>
          </a:bodyPr>
          <a:lstStyle/>
          <a:p>
            <a:r>
              <a:t>Body Level One</a:t>
            </a:r>
          </a:p>
          <a:p>
            <a:pPr lvl="1"/>
            <a:r>
              <a:t>Body Level Two</a:t>
            </a:r>
          </a:p>
          <a:p>
            <a:pPr lvl="2"/>
            <a:r>
              <a:t>Body Level Three</a:t>
            </a:r>
          </a:p>
          <a:p>
            <a:pPr lvl="3"/>
            <a:r>
              <a:t>Body Level Four</a:t>
            </a:r>
          </a:p>
          <a:p>
            <a:pPr lvl="4"/>
            <a:r>
              <a:t>Body Level Five</a:t>
            </a:r>
          </a:p>
        </p:txBody>
      </p:sp>
      <p:sp>
        <p:nvSpPr>
          <p:cNvPr id="9" name="Tijdelijke aanduiding voor dianummer 8"/>
          <p:cNvSpPr>
            <a:spLocks noGrp="1"/>
          </p:cNvSpPr>
          <p:nvPr>
            <p:ph type="sldNum" sz="quarter" idx="4"/>
          </p:nvPr>
        </p:nvSpPr>
        <p:spPr>
          <a:xfrm>
            <a:off x="990000" y="6318000"/>
            <a:ext cx="360000" cy="144000"/>
          </a:xfrm>
          <a:prstGeom prst="rect">
            <a:avLst/>
          </a:prstGeom>
        </p:spPr>
        <p:txBody>
          <a:bodyPr vert="horz" lIns="0" tIns="0" rIns="0" bIns="0" rtlCol="0" anchor="t"/>
          <a:lstStyle>
            <a:lvl1pPr algn="r">
              <a:defRPr sz="900" b="1">
                <a:solidFill>
                  <a:schemeClr val="accent2"/>
                </a:solidFill>
              </a:defRPr>
            </a:lvl1pPr>
          </a:lstStyle>
          <a:p>
            <a:fld id="{1B4D4DCE-9EA5-6C43-B983-F83FEB84A798}" type="slidenum">
              <a:rPr lang="en-GB" smtClean="0"/>
              <a:pPr/>
              <a:t>‹#›</a:t>
            </a:fld>
            <a:endParaRPr lang="en-GB"/>
          </a:p>
        </p:txBody>
      </p:sp>
      <p:sp>
        <p:nvSpPr>
          <p:cNvPr id="11" name="Tijdelijke aanduiding voor voettekst 10"/>
          <p:cNvSpPr>
            <a:spLocks noGrp="1"/>
          </p:cNvSpPr>
          <p:nvPr>
            <p:ph type="ftr" sz="quarter" idx="3"/>
          </p:nvPr>
        </p:nvSpPr>
        <p:spPr>
          <a:xfrm>
            <a:off x="1710000" y="6318000"/>
            <a:ext cx="5040000" cy="144000"/>
          </a:xfrm>
          <a:prstGeom prst="rect">
            <a:avLst/>
          </a:prstGeom>
        </p:spPr>
        <p:txBody>
          <a:bodyPr vert="horz" lIns="0" tIns="0" rIns="0" bIns="0" rtlCol="0" anchor="t"/>
          <a:lstStyle>
            <a:lvl1pPr algn="l">
              <a:defRPr sz="900">
                <a:solidFill>
                  <a:schemeClr val="accent2"/>
                </a:solidFill>
              </a:defRPr>
            </a:lvl1pPr>
          </a:lstStyle>
          <a:p>
            <a:r>
              <a:rPr lang="en-US"/>
              <a:t>CRM Detailed Info Session 2024</a:t>
            </a:r>
            <a:endParaRPr lang="en-GB"/>
          </a:p>
        </p:txBody>
      </p:sp>
      <p:sp>
        <p:nvSpPr>
          <p:cNvPr id="12" name="Tijdelijke aanduiding voor datum 11"/>
          <p:cNvSpPr>
            <a:spLocks noGrp="1"/>
          </p:cNvSpPr>
          <p:nvPr>
            <p:ph type="dt" sz="half" idx="2"/>
          </p:nvPr>
        </p:nvSpPr>
        <p:spPr>
          <a:xfrm>
            <a:off x="1710000" y="6462000"/>
            <a:ext cx="5040000" cy="389626"/>
          </a:xfrm>
          <a:prstGeom prst="rect">
            <a:avLst/>
          </a:prstGeom>
        </p:spPr>
        <p:txBody>
          <a:bodyPr vert="horz" lIns="0" tIns="0" rIns="0" bIns="0" rtlCol="0" anchor="ctr"/>
          <a:lstStyle>
            <a:lvl1pPr algn="l">
              <a:defRPr sz="900">
                <a:solidFill>
                  <a:schemeClr val="accent2"/>
                </a:solidFill>
              </a:defRPr>
            </a:lvl1pPr>
          </a:lstStyle>
          <a:p>
            <a:endParaRPr lang="en-GB"/>
          </a:p>
        </p:txBody>
      </p:sp>
    </p:spTree>
    <p:extLst>
      <p:ext uri="{BB962C8B-B14F-4D97-AF65-F5344CB8AC3E}">
        <p14:creationId xmlns:p14="http://schemas.microsoft.com/office/powerpoint/2010/main" val="3950421628"/>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741"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Lst>
  <p:transition spd="med"/>
  <p:hf hdr="0" dt="0"/>
  <p:txStyles>
    <p:titleStyle>
      <a:lvl1pPr marL="0" marR="0" indent="0" algn="l" defTabSz="521962" eaLnBrk="1" latinLnBrk="0" hangingPunct="1">
        <a:lnSpc>
          <a:spcPct val="100000"/>
        </a:lnSpc>
        <a:spcBef>
          <a:spcPts val="0"/>
        </a:spcBef>
        <a:spcAft>
          <a:spcPts val="0"/>
        </a:spcAft>
        <a:buClrTx/>
        <a:buSzTx/>
        <a:buFontTx/>
        <a:buNone/>
        <a:tabLst/>
        <a:defRPr sz="5400" b="0" i="0" u="none" strike="noStrike" cap="none" spc="0" baseline="0">
          <a:ln>
            <a:noFill/>
          </a:ln>
          <a:solidFill>
            <a:schemeClr val="accent3"/>
          </a:solidFill>
          <a:uFillTx/>
          <a:latin typeface="+mn-lt"/>
          <a:ea typeface="+mn-ea"/>
          <a:cs typeface="+mn-cs"/>
          <a:sym typeface="Helvetica Light"/>
        </a:defRPr>
      </a:lvl1pPr>
      <a:lvl2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2pPr>
      <a:lvl3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3pPr>
      <a:lvl4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4pPr>
      <a:lvl5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5pPr>
      <a:lvl6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6pPr>
      <a:lvl7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7pPr>
      <a:lvl8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8pPr>
      <a:lvl9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9pPr>
    </p:titleStyle>
    <p:bodyStyle>
      <a:lvl1pPr marL="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1pPr>
      <a:lvl2pPr marL="216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2pPr>
      <a:lvl3pPr marL="324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3pPr>
      <a:lvl4pPr marL="432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4pPr>
      <a:lvl5pPr marL="540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5pPr>
      <a:lvl6pPr marL="15544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6pPr>
      <a:lvl7pPr marL="17830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7pPr>
      <a:lvl8pPr marL="20116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8pPr>
      <a:lvl9pPr marL="22402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9pPr>
    </p:bodyStyle>
    <p:otherStyle>
      <a:lvl1pPr marL="0" marR="0" indent="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1pPr>
      <a:lvl2pPr marL="0" marR="0" indent="2286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2pPr>
      <a:lvl3pPr marL="0" marR="0" indent="4572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3pPr>
      <a:lvl4pPr marL="0" marR="0" indent="6858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4pPr>
      <a:lvl5pPr marL="0" marR="0" indent="9144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5pPr>
      <a:lvl6pPr marL="0" marR="0" indent="11430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6pPr>
      <a:lvl7pPr marL="0" marR="0" indent="13716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7pPr>
      <a:lvl8pPr marL="0" marR="0" indent="16002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8pPr>
      <a:lvl9pPr marL="0" marR="0" indent="18288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23" imgH="499" progId="TCLayout.ActiveDocument.1">
                  <p:embed/>
                </p:oleObj>
              </mc:Choice>
              <mc:Fallback>
                <p:oleObj name="think-cell Slide" r:id="rId12" imgW="523" imgH="499" progId="TCLayout.ActiveDocument.1">
                  <p:embed/>
                  <p:pic>
                    <p:nvPicPr>
                      <p:cNvPr id="3" name="Object 2"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1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de-DE" sz="30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3" name="Fußzeilenplatzhalter 22"/>
          <p:cNvSpPr>
            <a:spLocks noGrp="1"/>
          </p:cNvSpPr>
          <p:nvPr>
            <p:ph type="ftr" sz="quarter" idx="3"/>
          </p:nvPr>
        </p:nvSpPr>
        <p:spPr>
          <a:xfrm>
            <a:off x="907200" y="5241600"/>
            <a:ext cx="3352800" cy="288925"/>
          </a:xfrm>
          <a:prstGeom prst="rect">
            <a:avLst/>
          </a:prstGeom>
        </p:spPr>
        <p:txBody>
          <a:bodyPr vert="horz" wrap="none" lIns="0" tIns="0" rIns="91440" bIns="0" rtlCol="0" anchor="t" anchorCtr="0"/>
          <a:lstStyle>
            <a:lvl1pPr algn="ctr">
              <a:defRPr sz="1100">
                <a:solidFill>
                  <a:schemeClr val="bg1"/>
                </a:solidFill>
                <a:latin typeface="Arial"/>
                <a:cs typeface="Arial"/>
              </a:defRPr>
            </a:lvl1pPr>
          </a:lstStyle>
          <a:p>
            <a:pPr algn="l"/>
            <a:r>
              <a:rPr lang="en-US"/>
              <a:t>CRM Detailed Info Session 2024</a:t>
            </a:r>
            <a:endParaRPr lang="de-DE"/>
          </a:p>
        </p:txBody>
      </p:sp>
      <p:sp>
        <p:nvSpPr>
          <p:cNvPr id="16" name="Titelplatzhalter 15"/>
          <p:cNvSpPr>
            <a:spLocks noGrp="1"/>
          </p:cNvSpPr>
          <p:nvPr>
            <p:ph type="title"/>
          </p:nvPr>
        </p:nvSpPr>
        <p:spPr>
          <a:xfrm>
            <a:off x="896400" y="3427200"/>
            <a:ext cx="5334000" cy="1143000"/>
          </a:xfrm>
          <a:prstGeom prst="rect">
            <a:avLst/>
          </a:prstGeom>
        </p:spPr>
        <p:txBody>
          <a:bodyPr vert="horz" lIns="0" tIns="0" rIns="0" bIns="0" rtlCol="0" anchor="b" anchorCtr="0">
            <a:noAutofit/>
          </a:bodyPr>
          <a:lstStyle/>
          <a:p>
            <a:pPr marL="12700" marR="5080">
              <a:lnSpc>
                <a:spcPts val="3300"/>
              </a:lnSpc>
              <a:spcBef>
                <a:spcPts val="459"/>
              </a:spcBef>
            </a:pPr>
            <a:r>
              <a:rPr lang="de-DE" sz="3000" b="1" spc="-10">
                <a:solidFill>
                  <a:srgbClr val="FFFFFF"/>
                </a:solidFill>
                <a:latin typeface="Arial"/>
                <a:cs typeface="Arial"/>
              </a:rPr>
              <a:t>Titelzeile </a:t>
            </a:r>
            <a:r>
              <a:rPr lang="de-DE" sz="3000" b="1">
                <a:solidFill>
                  <a:srgbClr val="FFFFFF"/>
                </a:solidFill>
                <a:latin typeface="Arial"/>
                <a:cs typeface="Arial"/>
              </a:rPr>
              <a:t>in Impulsbox</a:t>
            </a:r>
            <a:r>
              <a:rPr lang="de-DE" sz="3000" b="1" spc="-45">
                <a:solidFill>
                  <a:srgbClr val="FFFFFF"/>
                </a:solidFill>
                <a:latin typeface="Arial"/>
                <a:cs typeface="Arial"/>
              </a:rPr>
              <a:t> </a:t>
            </a:r>
            <a:r>
              <a:rPr lang="de-DE" sz="3000" b="1" spc="-5">
                <a:solidFill>
                  <a:srgbClr val="FFFFFF"/>
                </a:solidFill>
                <a:latin typeface="Arial"/>
                <a:cs typeface="Arial"/>
              </a:rPr>
              <a:t>mit  </a:t>
            </a:r>
            <a:r>
              <a:rPr lang="de-DE" sz="3000" b="1">
                <a:solidFill>
                  <a:srgbClr val="FFFFFF"/>
                </a:solidFill>
                <a:latin typeface="Arial"/>
                <a:cs typeface="Arial"/>
              </a:rPr>
              <a:t>nicht </a:t>
            </a:r>
            <a:r>
              <a:rPr lang="de-DE" sz="3000" b="1" spc="-5">
                <a:solidFill>
                  <a:srgbClr val="FFFFFF"/>
                </a:solidFill>
                <a:latin typeface="Arial"/>
                <a:cs typeface="Arial"/>
              </a:rPr>
              <a:t>abgedunkeltem</a:t>
            </a:r>
            <a:r>
              <a:rPr lang="de-DE" sz="3000" b="1" spc="-70">
                <a:solidFill>
                  <a:srgbClr val="FFFFFF"/>
                </a:solidFill>
                <a:latin typeface="Arial"/>
                <a:cs typeface="Arial"/>
              </a:rPr>
              <a:t> </a:t>
            </a:r>
            <a:r>
              <a:rPr lang="de-DE" sz="3000" b="1" spc="-5">
                <a:solidFill>
                  <a:srgbClr val="FFFFFF"/>
                </a:solidFill>
                <a:latin typeface="Arial"/>
                <a:cs typeface="Arial"/>
              </a:rPr>
              <a:t>Bild</a:t>
            </a:r>
            <a:endParaRPr lang="de-DE" sz="3000">
              <a:latin typeface="Arial"/>
              <a:cs typeface="Arial"/>
            </a:endParaRPr>
          </a:p>
        </p:txBody>
      </p:sp>
      <p:sp>
        <p:nvSpPr>
          <p:cNvPr id="25" name="Textplatzhalter 24"/>
          <p:cNvSpPr>
            <a:spLocks noGrp="1"/>
          </p:cNvSpPr>
          <p:nvPr>
            <p:ph type="body" idx="1"/>
          </p:nvPr>
        </p:nvSpPr>
        <p:spPr>
          <a:xfrm>
            <a:off x="914400" y="4716000"/>
            <a:ext cx="4724400" cy="389400"/>
          </a:xfrm>
          <a:prstGeom prst="rect">
            <a:avLst/>
          </a:prstGeom>
        </p:spPr>
        <p:txBody>
          <a:bodyPr vert="horz" wrap="none" lIns="0" tIns="0" rIns="0" bIns="0" rtlCol="0">
            <a:noAutofit/>
          </a:bodyPr>
          <a:lstStyle/>
          <a:p>
            <a:pPr lvl="0"/>
            <a:r>
              <a:rPr lang="de-DE"/>
              <a:t>So sieht dann die mögliche Unterzeile aus</a:t>
            </a:r>
          </a:p>
        </p:txBody>
      </p:sp>
      <p:pic>
        <p:nvPicPr>
          <p:cNvPr id="10" name="Bild 10">
            <a:extLst>
              <a:ext uri="{FF2B5EF4-FFF2-40B4-BE49-F238E27FC236}">
                <a16:creationId xmlns:a16="http://schemas.microsoft.com/office/drawing/2014/main" id="{7FC67AB6-D058-4463-8AD0-97FBE034A793}"/>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0272463" y="260649"/>
            <a:ext cx="1440161" cy="538922"/>
          </a:xfrm>
          <a:prstGeom prst="rect">
            <a:avLst/>
          </a:prstGeom>
        </p:spPr>
      </p:pic>
    </p:spTree>
    <p:extLst>
      <p:ext uri="{BB962C8B-B14F-4D97-AF65-F5344CB8AC3E}">
        <p14:creationId xmlns:p14="http://schemas.microsoft.com/office/powerpoint/2010/main" val="223186027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5" r:id="rId5"/>
    <p:sldLayoutId id="2147483736" r:id="rId6"/>
    <p:sldLayoutId id="2147483738" r:id="rId7"/>
    <p:sldLayoutId id="2147483742" r:id="rId8"/>
  </p:sldLayoutIdLst>
  <p:hf hdr="0" dt="0"/>
  <p:txStyles>
    <p:titleStyle>
      <a:lvl1pPr eaLnBrk="1" hangingPunct="1">
        <a:defRPr sz="1800">
          <a:solidFill>
            <a:srgbClr val="000000"/>
          </a:solidFill>
          <a:latin typeface="+mj-lt"/>
          <a:ea typeface="+mj-ea"/>
          <a:cs typeface="+mj-cs"/>
        </a:defRPr>
      </a:lvl1pPr>
    </p:titleStyle>
    <p:bodyStyle>
      <a:lvl1pPr marL="0" algn="l" eaLnBrk="1" hangingPunct="1">
        <a:defRPr sz="1700" b="0" i="0" baseline="0">
          <a:solidFill>
            <a:schemeClr val="bg1"/>
          </a:solidFill>
          <a:latin typeface="Arial"/>
          <a:ea typeface="+mn-ea"/>
          <a:cs typeface="Arial"/>
        </a:defRPr>
      </a:lvl1pPr>
      <a:lvl2pPr marL="457200" eaLnBrk="1" hangingPunct="1">
        <a:defRPr sz="1700">
          <a:solidFill>
            <a:schemeClr val="bg1"/>
          </a:solidFill>
          <a:latin typeface="+mn-lt"/>
          <a:ea typeface="+mn-ea"/>
          <a:cs typeface="+mn-cs"/>
        </a:defRPr>
      </a:lvl2pPr>
      <a:lvl3pPr marL="914400" eaLnBrk="1" hangingPunct="1">
        <a:defRPr sz="1700">
          <a:solidFill>
            <a:schemeClr val="bg1"/>
          </a:solidFill>
          <a:latin typeface="+mn-lt"/>
          <a:ea typeface="+mn-ea"/>
          <a:cs typeface="+mn-cs"/>
        </a:defRPr>
      </a:lvl3pPr>
      <a:lvl4pPr marL="1371600" eaLnBrk="1" hangingPunct="1">
        <a:defRPr sz="1700">
          <a:solidFill>
            <a:schemeClr val="bg1"/>
          </a:solidFill>
          <a:latin typeface="+mn-lt"/>
          <a:ea typeface="+mn-ea"/>
          <a:cs typeface="+mn-cs"/>
        </a:defRPr>
      </a:lvl4pPr>
      <a:lvl5pPr marL="1828800" eaLnBrk="1" hangingPunct="1">
        <a:defRPr sz="1700">
          <a:solidFill>
            <a:schemeClr val="bg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ußzeilenplatzhalter 22"/>
          <p:cNvSpPr>
            <a:spLocks noGrp="1"/>
          </p:cNvSpPr>
          <p:nvPr>
            <p:ph type="ftr" sz="quarter" idx="3"/>
          </p:nvPr>
        </p:nvSpPr>
        <p:spPr>
          <a:xfrm>
            <a:off x="907200" y="5241600"/>
            <a:ext cx="3352800" cy="288925"/>
          </a:xfrm>
          <a:prstGeom prst="rect">
            <a:avLst/>
          </a:prstGeom>
        </p:spPr>
        <p:txBody>
          <a:bodyPr vert="horz" wrap="none" lIns="0" tIns="0" rIns="91440" bIns="0" rtlCol="0" anchor="t" anchorCtr="0"/>
          <a:lstStyle>
            <a:lvl1pPr algn="ctr">
              <a:defRPr sz="1100">
                <a:solidFill>
                  <a:schemeClr val="bg1"/>
                </a:solidFill>
                <a:latin typeface="Arial"/>
                <a:cs typeface="Arial"/>
              </a:defRPr>
            </a:lvl1pPr>
          </a:lstStyle>
          <a:p>
            <a:pPr algn="l"/>
            <a:r>
              <a:rPr lang="de-DE"/>
              <a:t>Hier steht der Titel der Präsentation</a:t>
            </a:r>
          </a:p>
        </p:txBody>
      </p:sp>
      <p:sp>
        <p:nvSpPr>
          <p:cNvPr id="16" name="Titelplatzhalter 15"/>
          <p:cNvSpPr>
            <a:spLocks noGrp="1"/>
          </p:cNvSpPr>
          <p:nvPr>
            <p:ph type="title"/>
          </p:nvPr>
        </p:nvSpPr>
        <p:spPr>
          <a:xfrm>
            <a:off x="896400" y="3427200"/>
            <a:ext cx="5334000" cy="1143000"/>
          </a:xfrm>
          <a:prstGeom prst="rect">
            <a:avLst/>
          </a:prstGeom>
        </p:spPr>
        <p:txBody>
          <a:bodyPr vert="horz" lIns="0" tIns="0" rIns="0" bIns="0" rtlCol="0" anchor="b" anchorCtr="0">
            <a:noAutofit/>
          </a:bodyPr>
          <a:lstStyle/>
          <a:p>
            <a:pPr marL="12700" marR="5080">
              <a:lnSpc>
                <a:spcPts val="3300"/>
              </a:lnSpc>
              <a:spcBef>
                <a:spcPts val="459"/>
              </a:spcBef>
            </a:pPr>
            <a:r>
              <a:rPr lang="de-DE" sz="3000" b="1" spc="-10">
                <a:solidFill>
                  <a:srgbClr val="FFFFFF"/>
                </a:solidFill>
                <a:latin typeface="Arial"/>
                <a:cs typeface="Arial"/>
              </a:rPr>
              <a:t>Titelzeile </a:t>
            </a:r>
            <a:r>
              <a:rPr lang="de-DE" sz="3000" b="1">
                <a:solidFill>
                  <a:srgbClr val="FFFFFF"/>
                </a:solidFill>
                <a:latin typeface="Arial"/>
                <a:cs typeface="Arial"/>
              </a:rPr>
              <a:t>in Impulsbox</a:t>
            </a:r>
            <a:r>
              <a:rPr lang="de-DE" sz="3000" b="1" spc="-45">
                <a:solidFill>
                  <a:srgbClr val="FFFFFF"/>
                </a:solidFill>
                <a:latin typeface="Arial"/>
                <a:cs typeface="Arial"/>
              </a:rPr>
              <a:t> </a:t>
            </a:r>
            <a:r>
              <a:rPr lang="de-DE" sz="3000" b="1" spc="-5">
                <a:solidFill>
                  <a:srgbClr val="FFFFFF"/>
                </a:solidFill>
                <a:latin typeface="Arial"/>
                <a:cs typeface="Arial"/>
              </a:rPr>
              <a:t>mit  </a:t>
            </a:r>
            <a:r>
              <a:rPr lang="de-DE" sz="3000" b="1">
                <a:solidFill>
                  <a:srgbClr val="FFFFFF"/>
                </a:solidFill>
                <a:latin typeface="Arial"/>
                <a:cs typeface="Arial"/>
              </a:rPr>
              <a:t>nicht </a:t>
            </a:r>
            <a:r>
              <a:rPr lang="de-DE" sz="3000" b="1" spc="-5">
                <a:solidFill>
                  <a:srgbClr val="FFFFFF"/>
                </a:solidFill>
                <a:latin typeface="Arial"/>
                <a:cs typeface="Arial"/>
              </a:rPr>
              <a:t>abgedunkeltem</a:t>
            </a:r>
            <a:r>
              <a:rPr lang="de-DE" sz="3000" b="1" spc="-70">
                <a:solidFill>
                  <a:srgbClr val="FFFFFF"/>
                </a:solidFill>
                <a:latin typeface="Arial"/>
                <a:cs typeface="Arial"/>
              </a:rPr>
              <a:t> </a:t>
            </a:r>
            <a:r>
              <a:rPr lang="de-DE" sz="3000" b="1" spc="-5">
                <a:solidFill>
                  <a:srgbClr val="FFFFFF"/>
                </a:solidFill>
                <a:latin typeface="Arial"/>
                <a:cs typeface="Arial"/>
              </a:rPr>
              <a:t>Bild</a:t>
            </a:r>
            <a:endParaRPr lang="de-DE" sz="3000">
              <a:latin typeface="Arial"/>
              <a:cs typeface="Arial"/>
            </a:endParaRPr>
          </a:p>
        </p:txBody>
      </p:sp>
      <p:pic>
        <p:nvPicPr>
          <p:cNvPr id="24" name="Bild 23" descr="eliagroup_LO_weiss.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976799" y="0"/>
            <a:ext cx="2215202" cy="760614"/>
          </a:xfrm>
          <a:prstGeom prst="rect">
            <a:avLst/>
          </a:prstGeom>
        </p:spPr>
      </p:pic>
      <p:sp>
        <p:nvSpPr>
          <p:cNvPr id="25" name="Textplatzhalter 24"/>
          <p:cNvSpPr>
            <a:spLocks noGrp="1"/>
          </p:cNvSpPr>
          <p:nvPr>
            <p:ph type="body" idx="1"/>
          </p:nvPr>
        </p:nvSpPr>
        <p:spPr>
          <a:xfrm>
            <a:off x="914400" y="4716000"/>
            <a:ext cx="4724400" cy="389400"/>
          </a:xfrm>
          <a:prstGeom prst="rect">
            <a:avLst/>
          </a:prstGeom>
        </p:spPr>
        <p:txBody>
          <a:bodyPr vert="horz" wrap="none" lIns="0" tIns="0" rIns="0" bIns="0" rtlCol="0">
            <a:noAutofit/>
          </a:bodyPr>
          <a:lstStyle/>
          <a:p>
            <a:pPr lvl="0"/>
            <a:r>
              <a:rPr lang="de-DE"/>
              <a:t>So sieht dann die mögliche Unterzeile aus</a:t>
            </a:r>
          </a:p>
        </p:txBody>
      </p:sp>
    </p:spTree>
    <p:extLst>
      <p:ext uri="{BB962C8B-B14F-4D97-AF65-F5344CB8AC3E}">
        <p14:creationId xmlns:p14="http://schemas.microsoft.com/office/powerpoint/2010/main" val="382578342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Lst>
  <p:hf hdr="0" dt="0"/>
  <p:txStyles>
    <p:titleStyle>
      <a:lvl1pPr eaLnBrk="1" hangingPunct="1">
        <a:defRPr sz="1800">
          <a:solidFill>
            <a:srgbClr val="000000"/>
          </a:solidFill>
          <a:latin typeface="+mj-lt"/>
          <a:ea typeface="+mj-ea"/>
          <a:cs typeface="+mj-cs"/>
        </a:defRPr>
      </a:lvl1pPr>
    </p:titleStyle>
    <p:bodyStyle>
      <a:lvl1pPr marL="0" algn="l" eaLnBrk="1" hangingPunct="1">
        <a:defRPr sz="1700" b="0" i="0" baseline="0">
          <a:solidFill>
            <a:schemeClr val="bg1"/>
          </a:solidFill>
          <a:latin typeface="Arial"/>
          <a:ea typeface="+mn-ea"/>
          <a:cs typeface="Arial"/>
        </a:defRPr>
      </a:lvl1pPr>
      <a:lvl2pPr marL="457200" eaLnBrk="1" hangingPunct="1">
        <a:defRPr sz="1700">
          <a:solidFill>
            <a:schemeClr val="bg1"/>
          </a:solidFill>
          <a:latin typeface="+mn-lt"/>
          <a:ea typeface="+mn-ea"/>
          <a:cs typeface="+mn-cs"/>
        </a:defRPr>
      </a:lvl2pPr>
      <a:lvl3pPr marL="914400" eaLnBrk="1" hangingPunct="1">
        <a:defRPr sz="1700">
          <a:solidFill>
            <a:schemeClr val="bg1"/>
          </a:solidFill>
          <a:latin typeface="+mn-lt"/>
          <a:ea typeface="+mn-ea"/>
          <a:cs typeface="+mn-cs"/>
        </a:defRPr>
      </a:lvl3pPr>
      <a:lvl4pPr marL="1371600" eaLnBrk="1" hangingPunct="1">
        <a:defRPr sz="1700">
          <a:solidFill>
            <a:schemeClr val="bg1"/>
          </a:solidFill>
          <a:latin typeface="+mn-lt"/>
          <a:ea typeface="+mn-ea"/>
          <a:cs typeface="+mn-cs"/>
        </a:defRPr>
      </a:lvl4pPr>
      <a:lvl5pPr marL="1828800" eaLnBrk="1" hangingPunct="1">
        <a:defRPr sz="1700">
          <a:solidFill>
            <a:schemeClr val="bg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Image" descr="Image"/>
          <p:cNvPicPr>
            <a:picLocks noChangeAspect="1"/>
          </p:cNvPicPr>
          <p:nvPr/>
        </p:nvPicPr>
        <p:blipFill>
          <a:blip r:embed="rId27"/>
          <a:stretch>
            <a:fillRect/>
          </a:stretch>
        </p:blipFill>
        <p:spPr>
          <a:xfrm>
            <a:off x="10440000" y="6138000"/>
            <a:ext cx="1416978" cy="311630"/>
          </a:xfrm>
          <a:prstGeom prst="rect">
            <a:avLst/>
          </a:prstGeom>
          <a:ln w="12700">
            <a:miter lim="400000"/>
          </a:ln>
        </p:spPr>
      </p:pic>
      <p:pic>
        <p:nvPicPr>
          <p:cNvPr id="5" name="asset-curve.png" descr="asset-curve.png"/>
          <p:cNvPicPr>
            <a:picLocks noChangeAspect="1"/>
          </p:cNvPicPr>
          <p:nvPr/>
        </p:nvPicPr>
        <p:blipFill>
          <a:blip r:embed="rId28"/>
          <a:stretch>
            <a:fillRect/>
          </a:stretch>
        </p:blipFill>
        <p:spPr>
          <a:xfrm rot="16200000">
            <a:off x="9642475" y="1743075"/>
            <a:ext cx="1047750" cy="1136650"/>
          </a:xfrm>
          <a:prstGeom prst="rect">
            <a:avLst/>
          </a:prstGeom>
          <a:ln w="12700">
            <a:miter lim="400000"/>
          </a:ln>
        </p:spPr>
      </p:pic>
      <p:sp>
        <p:nvSpPr>
          <p:cNvPr id="6" name="Title Text"/>
          <p:cNvSpPr txBox="1">
            <a:spLocks noGrp="1"/>
          </p:cNvSpPr>
          <p:nvPr>
            <p:ph type="title"/>
          </p:nvPr>
        </p:nvSpPr>
        <p:spPr>
          <a:xfrm>
            <a:off x="1710000" y="0"/>
            <a:ext cx="9972000" cy="171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p>
            <a:r>
              <a:t>Title Text</a:t>
            </a:r>
          </a:p>
        </p:txBody>
      </p:sp>
      <p:sp>
        <p:nvSpPr>
          <p:cNvPr id="7" name="Body Level One…"/>
          <p:cNvSpPr txBox="1">
            <a:spLocks noGrp="1"/>
          </p:cNvSpPr>
          <p:nvPr>
            <p:ph type="body" idx="1"/>
          </p:nvPr>
        </p:nvSpPr>
        <p:spPr>
          <a:xfrm>
            <a:off x="1710000" y="1890000"/>
            <a:ext cx="9972000" cy="3960000"/>
          </a:xfrm>
          <a:prstGeom prst="rect">
            <a:avLst/>
          </a:prstGeom>
          <a:ln w="25400">
            <a:miter lim="400000"/>
          </a:ln>
          <a:extLst>
            <a:ext uri="{C572A759-6A51-4108-AA02-DFA0A04FC94B}">
              <ma14:wrappingTextBoxFlag xmlns="" xmlns:ma14="http://schemas.microsoft.com/office/mac/drawingml/2011/main" val="1"/>
            </a:ext>
          </a:extLst>
        </p:spPr>
        <p:txBody>
          <a:bodyPr lIns="0" tIns="0" rIns="104400" bIns="0">
            <a:noAutofit/>
          </a:bodyPr>
          <a:lstStyle/>
          <a:p>
            <a:r>
              <a:t>Body Level One</a:t>
            </a:r>
          </a:p>
          <a:p>
            <a:pPr lvl="1"/>
            <a:r>
              <a:t>Body Level Two</a:t>
            </a:r>
          </a:p>
          <a:p>
            <a:pPr lvl="2"/>
            <a:r>
              <a:t>Body Level Three</a:t>
            </a:r>
          </a:p>
          <a:p>
            <a:pPr lvl="3"/>
            <a:r>
              <a:t>Body Level Four</a:t>
            </a:r>
          </a:p>
          <a:p>
            <a:pPr lvl="4"/>
            <a:r>
              <a:t>Body Level Five</a:t>
            </a:r>
          </a:p>
        </p:txBody>
      </p:sp>
      <p:sp>
        <p:nvSpPr>
          <p:cNvPr id="9" name="Tijdelijke aanduiding voor dianummer 8"/>
          <p:cNvSpPr>
            <a:spLocks noGrp="1"/>
          </p:cNvSpPr>
          <p:nvPr>
            <p:ph type="sldNum" sz="quarter" idx="4"/>
          </p:nvPr>
        </p:nvSpPr>
        <p:spPr>
          <a:xfrm>
            <a:off x="990000" y="6318000"/>
            <a:ext cx="360000" cy="144000"/>
          </a:xfrm>
          <a:prstGeom prst="rect">
            <a:avLst/>
          </a:prstGeom>
        </p:spPr>
        <p:txBody>
          <a:bodyPr vert="horz" lIns="0" tIns="0" rIns="0" bIns="0" rtlCol="0" anchor="t"/>
          <a:lstStyle>
            <a:lvl1pPr algn="r">
              <a:defRPr sz="900" b="1">
                <a:solidFill>
                  <a:schemeClr val="accent2"/>
                </a:solidFill>
              </a:defRPr>
            </a:lvl1pPr>
          </a:lstStyle>
          <a:p>
            <a:fld id="{1B4D4DCE-9EA5-6C43-B983-F83FEB84A798}" type="slidenum">
              <a:rPr lang="en-GB" smtClean="0"/>
              <a:pPr/>
              <a:t>‹#›</a:t>
            </a:fld>
            <a:endParaRPr lang="en-GB"/>
          </a:p>
        </p:txBody>
      </p:sp>
      <p:sp>
        <p:nvSpPr>
          <p:cNvPr id="11" name="Tijdelijke aanduiding voor voettekst 10"/>
          <p:cNvSpPr>
            <a:spLocks noGrp="1"/>
          </p:cNvSpPr>
          <p:nvPr>
            <p:ph type="ftr" sz="quarter" idx="3"/>
          </p:nvPr>
        </p:nvSpPr>
        <p:spPr>
          <a:xfrm>
            <a:off x="1710000" y="6318000"/>
            <a:ext cx="5040000" cy="144000"/>
          </a:xfrm>
          <a:prstGeom prst="rect">
            <a:avLst/>
          </a:prstGeom>
        </p:spPr>
        <p:txBody>
          <a:bodyPr vert="horz" lIns="0" tIns="0" rIns="0" bIns="0" rtlCol="0" anchor="t"/>
          <a:lstStyle>
            <a:lvl1pPr algn="l">
              <a:defRPr sz="900">
                <a:solidFill>
                  <a:schemeClr val="accent2"/>
                </a:solidFill>
              </a:defRPr>
            </a:lvl1pPr>
          </a:lstStyle>
          <a:p>
            <a:r>
              <a:rPr lang="en-US"/>
              <a:t>CRM General Info Session 2024</a:t>
            </a:r>
            <a:endParaRPr lang="en-GB"/>
          </a:p>
        </p:txBody>
      </p:sp>
      <p:sp>
        <p:nvSpPr>
          <p:cNvPr id="12" name="Tijdelijke aanduiding voor datum 11"/>
          <p:cNvSpPr>
            <a:spLocks noGrp="1"/>
          </p:cNvSpPr>
          <p:nvPr>
            <p:ph type="dt" sz="half" idx="2"/>
          </p:nvPr>
        </p:nvSpPr>
        <p:spPr>
          <a:xfrm>
            <a:off x="1710000" y="6462000"/>
            <a:ext cx="5040000" cy="389626"/>
          </a:xfrm>
          <a:prstGeom prst="rect">
            <a:avLst/>
          </a:prstGeom>
        </p:spPr>
        <p:txBody>
          <a:bodyPr vert="horz" lIns="0" tIns="0" rIns="0" bIns="0" rtlCol="0" anchor="ctr"/>
          <a:lstStyle>
            <a:lvl1pPr algn="l">
              <a:defRPr sz="900">
                <a:solidFill>
                  <a:schemeClr val="accent2"/>
                </a:solidFill>
              </a:defRPr>
            </a:lvl1pPr>
          </a:lstStyle>
          <a:p>
            <a:endParaRPr lang="en-GB"/>
          </a:p>
        </p:txBody>
      </p:sp>
    </p:spTree>
    <p:extLst>
      <p:ext uri="{BB962C8B-B14F-4D97-AF65-F5344CB8AC3E}">
        <p14:creationId xmlns:p14="http://schemas.microsoft.com/office/powerpoint/2010/main" val="1332721930"/>
      </p:ext>
    </p:extLst>
  </p:cSld>
  <p:clrMap bg1="dk1" tx1="lt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Lst>
  <p:transition spd="med"/>
  <p:hf hdr="0" dt="0"/>
  <p:txStyles>
    <p:titleStyle>
      <a:lvl1pPr marL="0" marR="0" indent="0" algn="l" defTabSz="521962" eaLnBrk="1" latinLnBrk="0" hangingPunct="1">
        <a:lnSpc>
          <a:spcPct val="100000"/>
        </a:lnSpc>
        <a:spcBef>
          <a:spcPts val="0"/>
        </a:spcBef>
        <a:spcAft>
          <a:spcPts val="0"/>
        </a:spcAft>
        <a:buClrTx/>
        <a:buSzTx/>
        <a:buFontTx/>
        <a:buNone/>
        <a:tabLst/>
        <a:defRPr sz="5400" b="0" i="0" u="none" strike="noStrike" cap="none" spc="0" baseline="0">
          <a:ln>
            <a:noFill/>
          </a:ln>
          <a:solidFill>
            <a:schemeClr val="accent3"/>
          </a:solidFill>
          <a:uFillTx/>
          <a:latin typeface="+mn-lt"/>
          <a:ea typeface="+mn-ea"/>
          <a:cs typeface="+mn-cs"/>
          <a:sym typeface="Helvetica Light"/>
        </a:defRPr>
      </a:lvl1pPr>
      <a:lvl2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2pPr>
      <a:lvl3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3pPr>
      <a:lvl4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4pPr>
      <a:lvl5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5pPr>
      <a:lvl6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6pPr>
      <a:lvl7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7pPr>
      <a:lvl8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8pPr>
      <a:lvl9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9pPr>
    </p:titleStyle>
    <p:bodyStyle>
      <a:lvl1pPr marL="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1pPr>
      <a:lvl2pPr marL="216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2pPr>
      <a:lvl3pPr marL="324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3pPr>
      <a:lvl4pPr marL="432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4pPr>
      <a:lvl5pPr marL="540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5pPr>
      <a:lvl6pPr marL="15544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6pPr>
      <a:lvl7pPr marL="17830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7pPr>
      <a:lvl8pPr marL="20116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8pPr>
      <a:lvl9pPr marL="22402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9pPr>
    </p:bodyStyle>
    <p:otherStyle>
      <a:lvl1pPr marL="0" marR="0" indent="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1pPr>
      <a:lvl2pPr marL="0" marR="0" indent="2286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2pPr>
      <a:lvl3pPr marL="0" marR="0" indent="4572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3pPr>
      <a:lvl4pPr marL="0" marR="0" indent="6858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4pPr>
      <a:lvl5pPr marL="0" marR="0" indent="9144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5pPr>
      <a:lvl6pPr marL="0" marR="0" indent="11430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6pPr>
      <a:lvl7pPr marL="0" marR="0" indent="13716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7pPr>
      <a:lvl8pPr marL="0" marR="0" indent="16002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8pPr>
      <a:lvl9pPr marL="0" marR="0" indent="18288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p:cNvSpPr/>
          <p:nvPr/>
        </p:nvSpPr>
        <p:spPr>
          <a:xfrm>
            <a:off x="11430000" y="6354000"/>
            <a:ext cx="0" cy="117475"/>
          </a:xfrm>
          <a:custGeom>
            <a:avLst/>
            <a:gdLst/>
            <a:ahLst/>
            <a:cxnLst/>
            <a:rect l="l" t="t" r="r" b="b"/>
            <a:pathLst>
              <a:path h="117475">
                <a:moveTo>
                  <a:pt x="0" y="0"/>
                </a:moveTo>
                <a:lnTo>
                  <a:pt x="0" y="117005"/>
                </a:lnTo>
              </a:path>
            </a:pathLst>
          </a:custGeom>
          <a:ln w="6350">
            <a:solidFill>
              <a:srgbClr val="EF7D14"/>
            </a:solidFill>
          </a:ln>
        </p:spPr>
        <p:txBody>
          <a:bodyPr wrap="square" lIns="0" tIns="0" rIns="0" bIns="0" rtlCol="0"/>
          <a:lstStyle/>
          <a:p>
            <a:endParaRPr/>
          </a:p>
        </p:txBody>
      </p:sp>
      <p:sp>
        <p:nvSpPr>
          <p:cNvPr id="8" name="Fußzeilenplatzhalter 46"/>
          <p:cNvSpPr>
            <a:spLocks noGrp="1"/>
          </p:cNvSpPr>
          <p:nvPr>
            <p:ph type="ftr" sz="quarter" idx="3"/>
          </p:nvPr>
        </p:nvSpPr>
        <p:spPr>
          <a:xfrm>
            <a:off x="9296400" y="6282000"/>
            <a:ext cx="2006600" cy="196850"/>
          </a:xfrm>
          <a:prstGeom prst="rect">
            <a:avLst/>
          </a:prstGeom>
        </p:spPr>
        <p:txBody>
          <a:bodyPr vert="horz" wrap="none" lIns="0" tIns="45720" rIns="0" bIns="0" rtlCol="0" anchor="ctr"/>
          <a:lstStyle>
            <a:lvl1pPr algn="r">
              <a:defRPr sz="900">
                <a:solidFill>
                  <a:srgbClr val="364D54"/>
                </a:solidFill>
                <a:latin typeface="Arial"/>
                <a:cs typeface="Arial"/>
              </a:defRPr>
            </a:lvl1pPr>
          </a:lstStyle>
          <a:p>
            <a:r>
              <a:rPr lang="en-GB" spc="10">
                <a:solidFill>
                  <a:srgbClr val="394D55"/>
                </a:solidFill>
              </a:rPr>
              <a:t>Title of presentation</a:t>
            </a:r>
            <a:endParaRPr lang="en-GB"/>
          </a:p>
        </p:txBody>
      </p:sp>
      <p:sp>
        <p:nvSpPr>
          <p:cNvPr id="11" name="Titelplatzhalter 10"/>
          <p:cNvSpPr>
            <a:spLocks noGrp="1"/>
          </p:cNvSpPr>
          <p:nvPr>
            <p:ph type="title"/>
          </p:nvPr>
        </p:nvSpPr>
        <p:spPr>
          <a:xfrm>
            <a:off x="914400" y="3657600"/>
            <a:ext cx="9448800" cy="838200"/>
          </a:xfrm>
          <a:prstGeom prst="rect">
            <a:avLst/>
          </a:prstGeom>
        </p:spPr>
        <p:txBody>
          <a:bodyPr vert="horz" lIns="0" tIns="45720" rIns="0" bIns="0" rtlCol="0" anchor="t">
            <a:normAutofit/>
          </a:bodyPr>
          <a:lstStyle/>
          <a:p>
            <a:r>
              <a:rPr lang="en-GB"/>
              <a:t>Continuing page of text with a dark grey heading that may also be two lines long</a:t>
            </a:r>
            <a:endParaRPr lang="de-DE"/>
          </a:p>
        </p:txBody>
      </p:sp>
      <p:sp>
        <p:nvSpPr>
          <p:cNvPr id="10" name="Foliennummernplatzhalter 47"/>
          <p:cNvSpPr>
            <a:spLocks noGrp="1"/>
          </p:cNvSpPr>
          <p:nvPr>
            <p:ph type="sldNum" sz="quarter" idx="4"/>
          </p:nvPr>
        </p:nvSpPr>
        <p:spPr>
          <a:xfrm>
            <a:off x="11556000" y="6248400"/>
            <a:ext cx="406400" cy="228601"/>
          </a:xfrm>
          <a:prstGeom prst="rect">
            <a:avLst/>
          </a:prstGeom>
        </p:spPr>
        <p:txBody>
          <a:bodyPr vert="horz" wrap="none" lIns="0" tIns="0" rIns="0" bIns="0" rtlCol="0" anchor="b" anchorCtr="0"/>
          <a:lstStyle>
            <a:lvl1pPr algn="l">
              <a:defRPr sz="900">
                <a:solidFill>
                  <a:schemeClr val="tx2"/>
                </a:solidFill>
                <a:latin typeface="Arial"/>
                <a:cs typeface="Arial"/>
              </a:defRPr>
            </a:lvl1pPr>
          </a:lstStyle>
          <a:p>
            <a:fld id="{AA9A3908-7F79-4C4B-AE42-4EC7140DD777}" type="slidenum">
              <a:rPr lang="de-DE" smtClean="0"/>
              <a:pPr/>
              <a:t>‹#›</a:t>
            </a:fld>
            <a:endParaRPr lang="de-DE"/>
          </a:p>
        </p:txBody>
      </p:sp>
      <p:sp>
        <p:nvSpPr>
          <p:cNvPr id="9" name="Textplatzhalter 15">
            <a:extLst>
              <a:ext uri="{FF2B5EF4-FFF2-40B4-BE49-F238E27FC236}">
                <a16:creationId xmlns:a16="http://schemas.microsoft.com/office/drawing/2014/main" id="{3B61F962-59A2-46AB-B66D-F9FA3495CC7E}"/>
              </a:ext>
            </a:extLst>
          </p:cNvPr>
          <p:cNvSpPr txBox="1">
            <a:spLocks/>
          </p:cNvSpPr>
          <p:nvPr userDrawn="1"/>
        </p:nvSpPr>
        <p:spPr>
          <a:xfrm>
            <a:off x="900000" y="2346016"/>
            <a:ext cx="8839200" cy="1227000"/>
          </a:xfrm>
          <a:prstGeom prst="rect">
            <a:avLst/>
          </a:prstGeom>
        </p:spPr>
        <p:txBody>
          <a:bodyPr vert="horz" lIns="0" tIns="0" rIns="0" bIns="0" rtlCol="0">
            <a:normAutofit/>
          </a:bodyPr>
          <a:lstStyle>
            <a:lvl1pPr marL="12700" marR="5080" indent="0" algn="l" defTabSz="457200" rtl="0" eaLnBrk="1" latinLnBrk="0" hangingPunct="1">
              <a:lnSpc>
                <a:spcPct val="100000"/>
              </a:lnSpc>
              <a:spcBef>
                <a:spcPts val="819"/>
              </a:spcBef>
              <a:buClr>
                <a:srgbClr val="FF7300"/>
              </a:buClr>
              <a:buFont typeface="Arial"/>
              <a:buNone/>
              <a:tabLst>
                <a:tab pos="237490" algn="l"/>
              </a:tabLst>
              <a:defRPr sz="3200" b="0" kern="1200">
                <a:solidFill>
                  <a:schemeClr val="tx2"/>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854" indent="-224154">
              <a:buFont typeface="Arial"/>
              <a:buChar char="—"/>
            </a:pPr>
            <a:endParaRPr lang="de-DE" sz="1400">
              <a:solidFill>
                <a:schemeClr val="tx2"/>
              </a:solidFill>
              <a:cs typeface="Arial"/>
            </a:endParaRPr>
          </a:p>
        </p:txBody>
      </p:sp>
      <p:pic>
        <p:nvPicPr>
          <p:cNvPr id="15" name="Picture 14">
            <a:extLst>
              <a:ext uri="{FF2B5EF4-FFF2-40B4-BE49-F238E27FC236}">
                <a16:creationId xmlns:a16="http://schemas.microsoft.com/office/drawing/2014/main" id="{E4E8D398-613E-47CB-BE0B-066F34780EF5}"/>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10272465" y="260648"/>
            <a:ext cx="1440163" cy="538922"/>
          </a:xfrm>
          <a:prstGeom prst="rect">
            <a:avLst/>
          </a:prstGeom>
        </p:spPr>
      </p:pic>
    </p:spTree>
    <p:extLst>
      <p:ext uri="{BB962C8B-B14F-4D97-AF65-F5344CB8AC3E}">
        <p14:creationId xmlns:p14="http://schemas.microsoft.com/office/powerpoint/2010/main" val="1151337034"/>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Lst>
  <p:hf hdr="0" dt="0"/>
  <p:txStyles>
    <p:titleStyle>
      <a:lvl1pPr algn="l" defTabSz="457200" rtl="0" eaLnBrk="1" latinLnBrk="0" hangingPunct="1">
        <a:spcBef>
          <a:spcPct val="0"/>
        </a:spcBef>
        <a:buNone/>
        <a:defRPr sz="2400" b="1" kern="1200" baseline="0">
          <a:solidFill>
            <a:schemeClr val="accent2"/>
          </a:solidFill>
          <a:latin typeface="Arial"/>
          <a:ea typeface="+mj-ea"/>
          <a:cs typeface="Arial"/>
        </a:defRPr>
      </a:lvl1pPr>
    </p:titleStyle>
    <p:bodyStyle>
      <a:lvl1pPr marL="12700" marR="5080" indent="0" algn="l" defTabSz="457200" rtl="0" eaLnBrk="1" latinLnBrk="0" hangingPunct="1">
        <a:lnSpc>
          <a:spcPct val="100000"/>
        </a:lnSpc>
        <a:spcBef>
          <a:spcPts val="819"/>
        </a:spcBef>
        <a:buClr>
          <a:srgbClr val="FF7300"/>
        </a:buClr>
        <a:buFont typeface="Arial"/>
        <a:buNone/>
        <a:tabLst>
          <a:tab pos="237490" algn="l"/>
        </a:tabLst>
        <a:defRPr sz="3200" b="0" kern="1200">
          <a:solidFill>
            <a:schemeClr val="tx2"/>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Image" descr="Image"/>
          <p:cNvPicPr>
            <a:picLocks noChangeAspect="1"/>
          </p:cNvPicPr>
          <p:nvPr/>
        </p:nvPicPr>
        <p:blipFill>
          <a:blip r:embed="rId27"/>
          <a:stretch>
            <a:fillRect/>
          </a:stretch>
        </p:blipFill>
        <p:spPr>
          <a:xfrm>
            <a:off x="10440000" y="6138000"/>
            <a:ext cx="1416978" cy="311630"/>
          </a:xfrm>
          <a:prstGeom prst="rect">
            <a:avLst/>
          </a:prstGeom>
          <a:ln w="12700">
            <a:miter lim="400000"/>
          </a:ln>
        </p:spPr>
      </p:pic>
      <p:pic>
        <p:nvPicPr>
          <p:cNvPr id="5" name="asset-curve.png" descr="asset-curve.png"/>
          <p:cNvPicPr>
            <a:picLocks noChangeAspect="1"/>
          </p:cNvPicPr>
          <p:nvPr/>
        </p:nvPicPr>
        <p:blipFill>
          <a:blip r:embed="rId28"/>
          <a:stretch>
            <a:fillRect/>
          </a:stretch>
        </p:blipFill>
        <p:spPr>
          <a:xfrm rot="16200000">
            <a:off x="9642475" y="1743075"/>
            <a:ext cx="1047750" cy="1136650"/>
          </a:xfrm>
          <a:prstGeom prst="rect">
            <a:avLst/>
          </a:prstGeom>
          <a:ln w="12700">
            <a:miter lim="400000"/>
          </a:ln>
        </p:spPr>
      </p:pic>
      <p:sp>
        <p:nvSpPr>
          <p:cNvPr id="6" name="Title Text"/>
          <p:cNvSpPr txBox="1">
            <a:spLocks noGrp="1"/>
          </p:cNvSpPr>
          <p:nvPr>
            <p:ph type="title"/>
          </p:nvPr>
        </p:nvSpPr>
        <p:spPr>
          <a:xfrm>
            <a:off x="1710000" y="0"/>
            <a:ext cx="9972000" cy="1710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Autofit/>
          </a:bodyPr>
          <a:lstStyle/>
          <a:p>
            <a:r>
              <a:t>Title Text</a:t>
            </a:r>
          </a:p>
        </p:txBody>
      </p:sp>
      <p:sp>
        <p:nvSpPr>
          <p:cNvPr id="7" name="Body Level One…"/>
          <p:cNvSpPr txBox="1">
            <a:spLocks noGrp="1"/>
          </p:cNvSpPr>
          <p:nvPr>
            <p:ph type="body" idx="1"/>
          </p:nvPr>
        </p:nvSpPr>
        <p:spPr>
          <a:xfrm>
            <a:off x="1710000" y="1890000"/>
            <a:ext cx="9972000" cy="3960000"/>
          </a:xfrm>
          <a:prstGeom prst="rect">
            <a:avLst/>
          </a:prstGeom>
          <a:ln w="25400">
            <a:miter lim="400000"/>
          </a:ln>
          <a:extLst>
            <a:ext uri="{C572A759-6A51-4108-AA02-DFA0A04FC94B}">
              <ma14:wrappingTextBoxFlag xmlns="" xmlns:ma14="http://schemas.microsoft.com/office/mac/drawingml/2011/main" val="1"/>
            </a:ext>
          </a:extLst>
        </p:spPr>
        <p:txBody>
          <a:bodyPr lIns="0" tIns="0" rIns="104400" bIns="0">
            <a:noAutofit/>
          </a:bodyPr>
          <a:lstStyle/>
          <a:p>
            <a:r>
              <a:t>Body Level One</a:t>
            </a:r>
          </a:p>
          <a:p>
            <a:pPr lvl="1"/>
            <a:r>
              <a:t>Body Level Two</a:t>
            </a:r>
          </a:p>
          <a:p>
            <a:pPr lvl="2"/>
            <a:r>
              <a:t>Body Level Three</a:t>
            </a:r>
          </a:p>
          <a:p>
            <a:pPr lvl="3"/>
            <a:r>
              <a:t>Body Level Four</a:t>
            </a:r>
          </a:p>
          <a:p>
            <a:pPr lvl="4"/>
            <a:r>
              <a:t>Body Level Five</a:t>
            </a:r>
          </a:p>
        </p:txBody>
      </p:sp>
      <p:sp>
        <p:nvSpPr>
          <p:cNvPr id="9" name="Tijdelijke aanduiding voor dianummer 8"/>
          <p:cNvSpPr>
            <a:spLocks noGrp="1"/>
          </p:cNvSpPr>
          <p:nvPr>
            <p:ph type="sldNum" sz="quarter" idx="4"/>
          </p:nvPr>
        </p:nvSpPr>
        <p:spPr>
          <a:xfrm>
            <a:off x="990000" y="6318000"/>
            <a:ext cx="360000" cy="144000"/>
          </a:xfrm>
          <a:prstGeom prst="rect">
            <a:avLst/>
          </a:prstGeom>
        </p:spPr>
        <p:txBody>
          <a:bodyPr vert="horz" lIns="0" tIns="0" rIns="0" bIns="0" rtlCol="0" anchor="t"/>
          <a:lstStyle>
            <a:lvl1pPr algn="r">
              <a:defRPr sz="900" b="1">
                <a:solidFill>
                  <a:schemeClr val="accent2"/>
                </a:solidFill>
              </a:defRPr>
            </a:lvl1pPr>
          </a:lstStyle>
          <a:p>
            <a:fld id="{1B4D4DCE-9EA5-6C43-B983-F83FEB84A798}" type="slidenum">
              <a:rPr lang="en-GB" smtClean="0"/>
              <a:pPr/>
              <a:t>‹#›</a:t>
            </a:fld>
            <a:endParaRPr lang="en-GB"/>
          </a:p>
        </p:txBody>
      </p:sp>
      <p:sp>
        <p:nvSpPr>
          <p:cNvPr id="11" name="Tijdelijke aanduiding voor voettekst 10"/>
          <p:cNvSpPr>
            <a:spLocks noGrp="1"/>
          </p:cNvSpPr>
          <p:nvPr>
            <p:ph type="ftr" sz="quarter" idx="3"/>
          </p:nvPr>
        </p:nvSpPr>
        <p:spPr>
          <a:xfrm>
            <a:off x="1710000" y="6318000"/>
            <a:ext cx="5040000" cy="144000"/>
          </a:xfrm>
          <a:prstGeom prst="rect">
            <a:avLst/>
          </a:prstGeom>
        </p:spPr>
        <p:txBody>
          <a:bodyPr vert="horz" lIns="0" tIns="0" rIns="0" bIns="0" rtlCol="0" anchor="t"/>
          <a:lstStyle>
            <a:lvl1pPr algn="l">
              <a:defRPr sz="900">
                <a:solidFill>
                  <a:schemeClr val="accent2"/>
                </a:solidFill>
              </a:defRPr>
            </a:lvl1pPr>
          </a:lstStyle>
          <a:p>
            <a:r>
              <a:rPr lang="en-US"/>
              <a:t>CRM Detailed info session 2023</a:t>
            </a:r>
            <a:endParaRPr lang="en-GB"/>
          </a:p>
        </p:txBody>
      </p:sp>
      <p:sp>
        <p:nvSpPr>
          <p:cNvPr id="12" name="Tijdelijke aanduiding voor datum 11"/>
          <p:cNvSpPr>
            <a:spLocks noGrp="1"/>
          </p:cNvSpPr>
          <p:nvPr>
            <p:ph type="dt" sz="half" idx="2"/>
          </p:nvPr>
        </p:nvSpPr>
        <p:spPr>
          <a:xfrm>
            <a:off x="1710000" y="6462000"/>
            <a:ext cx="5040000" cy="389626"/>
          </a:xfrm>
          <a:prstGeom prst="rect">
            <a:avLst/>
          </a:prstGeom>
        </p:spPr>
        <p:txBody>
          <a:bodyPr vert="horz" lIns="0" tIns="0" rIns="0" bIns="0" rtlCol="0" anchor="ctr"/>
          <a:lstStyle>
            <a:lvl1pPr algn="l">
              <a:defRPr sz="900">
                <a:solidFill>
                  <a:schemeClr val="accent2"/>
                </a:solidFill>
              </a:defRPr>
            </a:lvl1pPr>
          </a:lstStyle>
          <a:p>
            <a:endParaRPr lang="en-GB"/>
          </a:p>
        </p:txBody>
      </p:sp>
    </p:spTree>
    <p:extLst>
      <p:ext uri="{BB962C8B-B14F-4D97-AF65-F5344CB8AC3E}">
        <p14:creationId xmlns:p14="http://schemas.microsoft.com/office/powerpoint/2010/main" val="25583635"/>
      </p:ext>
    </p:extLst>
  </p:cSld>
  <p:clrMap bg1="dk1" tx1="lt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Lst>
  <p:transition spd="med"/>
  <p:hf hdr="0" dt="0"/>
  <p:txStyles>
    <p:titleStyle>
      <a:lvl1pPr marL="0" marR="0" indent="0" algn="l" defTabSz="521962" eaLnBrk="1" latinLnBrk="0" hangingPunct="1">
        <a:lnSpc>
          <a:spcPct val="100000"/>
        </a:lnSpc>
        <a:spcBef>
          <a:spcPts val="0"/>
        </a:spcBef>
        <a:spcAft>
          <a:spcPts val="0"/>
        </a:spcAft>
        <a:buClrTx/>
        <a:buSzTx/>
        <a:buFontTx/>
        <a:buNone/>
        <a:tabLst/>
        <a:defRPr sz="5400" b="0" i="0" u="none" strike="noStrike" cap="none" spc="0" baseline="0">
          <a:ln>
            <a:noFill/>
          </a:ln>
          <a:solidFill>
            <a:schemeClr val="accent3"/>
          </a:solidFill>
          <a:uFillTx/>
          <a:latin typeface="+mn-lt"/>
          <a:ea typeface="+mn-ea"/>
          <a:cs typeface="+mn-cs"/>
          <a:sym typeface="Helvetica Light"/>
        </a:defRPr>
      </a:lvl1pPr>
      <a:lvl2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2pPr>
      <a:lvl3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3pPr>
      <a:lvl4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4pPr>
      <a:lvl5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5pPr>
      <a:lvl6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6pPr>
      <a:lvl7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7pPr>
      <a:lvl8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8pPr>
      <a:lvl9pPr marL="0" marR="0" indent="0" algn="l" defTabSz="521962" eaLnBrk="1" latinLnBrk="0" hangingPunct="1">
        <a:lnSpc>
          <a:spcPct val="100000"/>
        </a:lnSpc>
        <a:spcBef>
          <a:spcPts val="0"/>
        </a:spcBef>
        <a:spcAft>
          <a:spcPts val="0"/>
        </a:spcAft>
        <a:buClrTx/>
        <a:buSzTx/>
        <a:buFontTx/>
        <a:buNone/>
        <a:tabLst/>
        <a:defRPr sz="3200" b="0" i="0" u="none" strike="noStrike" cap="none" spc="0" baseline="0">
          <a:ln>
            <a:noFill/>
          </a:ln>
          <a:solidFill>
            <a:srgbClr val="27967C"/>
          </a:solidFill>
          <a:uFillTx/>
          <a:latin typeface="+mn-lt"/>
          <a:ea typeface="+mn-ea"/>
          <a:cs typeface="+mn-cs"/>
          <a:sym typeface="Helvetica Light"/>
        </a:defRPr>
      </a:lvl9pPr>
    </p:titleStyle>
    <p:bodyStyle>
      <a:lvl1pPr marL="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1pPr>
      <a:lvl2pPr marL="216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2pPr>
      <a:lvl3pPr marL="324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3pPr>
      <a:lvl4pPr marL="432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4pPr>
      <a:lvl5pPr marL="540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5pPr>
      <a:lvl6pPr marL="15544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6pPr>
      <a:lvl7pPr marL="17830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7pPr>
      <a:lvl8pPr marL="20116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8pPr>
      <a:lvl9pPr marL="22402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9pPr>
    </p:bodyStyle>
    <p:otherStyle>
      <a:lvl1pPr marL="0" marR="0" indent="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1pPr>
      <a:lvl2pPr marL="0" marR="0" indent="2286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2pPr>
      <a:lvl3pPr marL="0" marR="0" indent="4572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3pPr>
      <a:lvl4pPr marL="0" marR="0" indent="6858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4pPr>
      <a:lvl5pPr marL="0" marR="0" indent="9144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5pPr>
      <a:lvl6pPr marL="0" marR="0" indent="11430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6pPr>
      <a:lvl7pPr marL="0" marR="0" indent="13716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7pPr>
      <a:lvl8pPr marL="0" marR="0" indent="16002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8pPr>
      <a:lvl9pPr marL="0" marR="0" indent="1828800" algn="l" defTabSz="521962" rtl="0" eaLnBrk="1" latinLnBrk="0" hangingPunct="1">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210B4C-2D97-4FBF-B706-F55EE9CF3710}"/>
              </a:ext>
            </a:extLst>
          </p:cNvPr>
          <p:cNvSpPr>
            <a:spLocks noGrp="1"/>
          </p:cNvSpPr>
          <p:nvPr>
            <p:ph type="title"/>
          </p:nvPr>
        </p:nvSpPr>
        <p:spPr>
          <a:xfrm>
            <a:off x="914400" y="862608"/>
            <a:ext cx="9448800" cy="838200"/>
          </a:xfrm>
          <a:prstGeom prst="rect">
            <a:avLst/>
          </a:prstGeom>
        </p:spPr>
        <p:txBody>
          <a:bodyPr vert="horz" wrap="square" lIns="0" tIns="45720" rIns="0" bIns="0" rtlCol="0" anchor="t">
            <a:noAutofit/>
          </a:bodyPr>
          <a:lstStyle/>
          <a:p>
            <a:pPr lvl="0" defTabSz="457200"/>
            <a:r>
              <a:rPr lang="en-US"/>
              <a:t>Click to edit Master title style</a:t>
            </a:r>
            <a:endParaRPr lang="en-GB"/>
          </a:p>
        </p:txBody>
      </p:sp>
      <p:sp>
        <p:nvSpPr>
          <p:cNvPr id="3" name="Text Placeholder 2">
            <a:extLst>
              <a:ext uri="{FF2B5EF4-FFF2-40B4-BE49-F238E27FC236}">
                <a16:creationId xmlns:a16="http://schemas.microsoft.com/office/drawing/2014/main" id="{9DD047AF-75E9-427B-9A93-292F378A70E8}"/>
              </a:ext>
            </a:extLst>
          </p:cNvPr>
          <p:cNvSpPr>
            <a:spLocks noGrp="1"/>
          </p:cNvSpPr>
          <p:nvPr>
            <p:ph type="body" idx="1"/>
          </p:nvPr>
        </p:nvSpPr>
        <p:spPr>
          <a:xfrm>
            <a:off x="914400" y="1952600"/>
            <a:ext cx="9792000" cy="36366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119ABBD6-B32C-496D-91D7-36701C86194B}"/>
              </a:ext>
            </a:extLst>
          </p:cNvPr>
          <p:cNvSpPr>
            <a:spLocks noGrp="1"/>
          </p:cNvSpPr>
          <p:nvPr>
            <p:ph type="ftr" sz="quarter" idx="3"/>
          </p:nvPr>
        </p:nvSpPr>
        <p:spPr>
          <a:xfrm>
            <a:off x="9296400" y="6282000"/>
            <a:ext cx="2006600" cy="196850"/>
          </a:xfrm>
          <a:prstGeom prst="rect">
            <a:avLst/>
          </a:prstGeom>
        </p:spPr>
        <p:txBody>
          <a:bodyPr vert="horz" wrap="none" lIns="0" tIns="45720" rIns="0" bIns="0" rtlCol="0" anchor="ctr" anchorCtr="0">
            <a:noAutofit/>
          </a:bodyPr>
          <a:lstStyle>
            <a:lvl1pPr algn="r">
              <a:defRPr lang="de-DE" sz="900" spc="10">
                <a:solidFill>
                  <a:schemeClr val="accent2"/>
                </a:solidFill>
                <a:latin typeface="Arial"/>
                <a:cs typeface="Arial"/>
              </a:defRPr>
            </a:lvl1pPr>
          </a:lstStyle>
          <a:p>
            <a:r>
              <a:rPr lang="en-GB">
                <a:solidFill>
                  <a:srgbClr val="394D55"/>
                </a:solidFill>
                <a:latin typeface="Helvetica" pitchFamily="2" charset="0"/>
              </a:rPr>
              <a:t>CRM General Info Session 2025</a:t>
            </a:r>
          </a:p>
        </p:txBody>
      </p:sp>
      <p:sp>
        <p:nvSpPr>
          <p:cNvPr id="6" name="Slide Number Placeholder 5">
            <a:extLst>
              <a:ext uri="{FF2B5EF4-FFF2-40B4-BE49-F238E27FC236}">
                <a16:creationId xmlns:a16="http://schemas.microsoft.com/office/drawing/2014/main" id="{58E66CCF-4A93-494E-9020-7BF0233248A3}"/>
              </a:ext>
            </a:extLst>
          </p:cNvPr>
          <p:cNvSpPr>
            <a:spLocks noGrp="1"/>
          </p:cNvSpPr>
          <p:nvPr>
            <p:ph type="sldNum" sz="quarter" idx="4"/>
          </p:nvPr>
        </p:nvSpPr>
        <p:spPr>
          <a:xfrm>
            <a:off x="11556001" y="6248400"/>
            <a:ext cx="406400" cy="228601"/>
          </a:xfrm>
          <a:prstGeom prst="rect">
            <a:avLst/>
          </a:prstGeom>
        </p:spPr>
        <p:txBody>
          <a:bodyPr vert="horz" wrap="none" lIns="0" tIns="0" rIns="0" bIns="0" rtlCol="0" anchor="b" anchorCtr="0"/>
          <a:lstStyle>
            <a:lvl1pPr>
              <a:defRPr lang="de-DE" sz="900" smtClean="0">
                <a:solidFill>
                  <a:schemeClr val="accent2"/>
                </a:solidFill>
                <a:latin typeface="Arial"/>
                <a:cs typeface="Arial"/>
              </a:defRPr>
            </a:lvl1pPr>
          </a:lstStyle>
          <a:p>
            <a:pPr defTabSz="457200"/>
            <a:fld id="{7C9AF4F6-8314-4173-B77E-ACDB3515A2E2}" type="slidenum">
              <a:rPr lang="en-GB" smtClean="0"/>
              <a:pPr defTabSz="457200"/>
              <a:t>‹#›</a:t>
            </a:fld>
            <a:endParaRPr lang="en-GB"/>
          </a:p>
        </p:txBody>
      </p:sp>
      <p:pic>
        <p:nvPicPr>
          <p:cNvPr id="7" name="Picture 7">
            <a:extLst>
              <a:ext uri="{FF2B5EF4-FFF2-40B4-BE49-F238E27FC236}">
                <a16:creationId xmlns:a16="http://schemas.microsoft.com/office/drawing/2014/main" id="{36240B43-7C77-46B9-8170-B7DEF7F5F910}"/>
              </a:ext>
            </a:extLst>
          </p:cNvPr>
          <p:cNvPicPr>
            <a:picLocks noChangeAspect="1"/>
          </p:cNvPicPr>
          <p:nvPr userDrawn="1"/>
        </p:nvPicPr>
        <p:blipFill>
          <a:blip r:embed="rId30" cstate="screen">
            <a:extLst>
              <a:ext uri="{28A0092B-C50C-407E-A947-70E740481C1C}">
                <a14:useLocalDpi xmlns:a14="http://schemas.microsoft.com/office/drawing/2010/main" val="0"/>
              </a:ext>
            </a:extLst>
          </a:blip>
          <a:srcRect/>
          <a:stretch/>
        </p:blipFill>
        <p:spPr>
          <a:xfrm>
            <a:off x="10272465" y="260647"/>
            <a:ext cx="1440160" cy="528469"/>
          </a:xfrm>
          <a:prstGeom prst="rect">
            <a:avLst/>
          </a:prstGeom>
        </p:spPr>
      </p:pic>
      <p:sp>
        <p:nvSpPr>
          <p:cNvPr id="8" name="object 4">
            <a:extLst>
              <a:ext uri="{FF2B5EF4-FFF2-40B4-BE49-F238E27FC236}">
                <a16:creationId xmlns:a16="http://schemas.microsoft.com/office/drawing/2014/main" id="{8C777A8E-97D9-44A1-9DE7-0A703ABC844F}"/>
              </a:ext>
            </a:extLst>
          </p:cNvPr>
          <p:cNvSpPr/>
          <p:nvPr userDrawn="1"/>
        </p:nvSpPr>
        <p:spPr>
          <a:xfrm>
            <a:off x="11430000" y="6354000"/>
            <a:ext cx="0" cy="117475"/>
          </a:xfrm>
          <a:custGeom>
            <a:avLst/>
            <a:gdLst/>
            <a:ahLst/>
            <a:cxnLst/>
            <a:rect l="l" t="t" r="r" b="b"/>
            <a:pathLst>
              <a:path h="117475">
                <a:moveTo>
                  <a:pt x="0" y="0"/>
                </a:moveTo>
                <a:lnTo>
                  <a:pt x="0" y="117005"/>
                </a:lnTo>
              </a:path>
            </a:pathLst>
          </a:custGeom>
          <a:ln w="6350">
            <a:solidFill>
              <a:srgbClr val="EF7D14"/>
            </a:solidFill>
          </a:ln>
        </p:spPr>
        <p:txBody>
          <a:bodyPr wrap="square" lIns="0" tIns="0" rIns="0" bIns="0" rtlCol="0"/>
          <a:lstStyle/>
          <a:p>
            <a:endParaRPr lang="en-GB"/>
          </a:p>
        </p:txBody>
      </p:sp>
    </p:spTree>
    <p:extLst>
      <p:ext uri="{BB962C8B-B14F-4D97-AF65-F5344CB8AC3E}">
        <p14:creationId xmlns:p14="http://schemas.microsoft.com/office/powerpoint/2010/main" val="140415209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 id="2147484014" r:id="rId21"/>
    <p:sldLayoutId id="2147484015" r:id="rId22"/>
    <p:sldLayoutId id="2147484016" r:id="rId23"/>
    <p:sldLayoutId id="2147484017" r:id="rId24"/>
    <p:sldLayoutId id="2147484018" r:id="rId25"/>
    <p:sldLayoutId id="2147484019" r:id="rId26"/>
    <p:sldLayoutId id="2147484048" r:id="rId27"/>
    <p:sldLayoutId id="2147484049" r:id="rId28"/>
  </p:sldLayoutIdLst>
  <p:hf hdr="0" dt="0"/>
  <p:txStyles>
    <p:titleStyle>
      <a:lvl1pPr algn="l" defTabSz="914400" rtl="0" eaLnBrk="1" latinLnBrk="0" hangingPunct="1">
        <a:lnSpc>
          <a:spcPct val="100000"/>
        </a:lnSpc>
        <a:spcBef>
          <a:spcPct val="0"/>
        </a:spcBef>
        <a:buNone/>
        <a:defRPr lang="de-DE" sz="2200" b="1" kern="1200" baseline="0">
          <a:solidFill>
            <a:schemeClr val="accent2"/>
          </a:solidFill>
          <a:latin typeface="+mj-lt"/>
          <a:ea typeface="+mj-ea"/>
          <a:cs typeface="Arial"/>
        </a:defRPr>
      </a:lvl1pPr>
    </p:titleStyle>
    <p:body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B0FCBF3E-02F0-495C-48D0-65B8AE02FB76}"/>
              </a:ext>
            </a:extLst>
          </p:cNvPr>
          <p:cNvGraphicFramePr>
            <a:graphicFrameLocks noChangeAspect="1"/>
          </p:cNvGraphicFramePr>
          <p:nvPr userDrawn="1">
            <p:custDataLst>
              <p:tags r:id="rId29"/>
            </p:custDataLst>
            <p:extLst>
              <p:ext uri="{D42A27DB-BD31-4B8C-83A1-F6EECF244321}">
                <p14:modId xmlns:p14="http://schemas.microsoft.com/office/powerpoint/2010/main" val="1961400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622" imgH="623" progId="TCLayout.ActiveDocument.1">
                  <p:embed/>
                </p:oleObj>
              </mc:Choice>
              <mc:Fallback>
                <p:oleObj name="think-cell Slide" r:id="rId30" imgW="622" imgH="623" progId="TCLayout.ActiveDocument.1">
                  <p:embed/>
                  <p:pic>
                    <p:nvPicPr>
                      <p:cNvPr id="11" name="think-cell data - do not delete" hidden="1">
                        <a:extLst>
                          <a:ext uri="{FF2B5EF4-FFF2-40B4-BE49-F238E27FC236}">
                            <a16:creationId xmlns:a16="http://schemas.microsoft.com/office/drawing/2014/main" id="{B0FCBF3E-02F0-495C-48D0-65B8AE02FB76}"/>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4210B4C-2D97-4FBF-B706-F55EE9CF3710}"/>
              </a:ext>
            </a:extLst>
          </p:cNvPr>
          <p:cNvSpPr>
            <a:spLocks noGrp="1"/>
          </p:cNvSpPr>
          <p:nvPr>
            <p:ph type="title"/>
          </p:nvPr>
        </p:nvSpPr>
        <p:spPr>
          <a:xfrm>
            <a:off x="914400" y="862608"/>
            <a:ext cx="9448800" cy="838200"/>
          </a:xfrm>
          <a:prstGeom prst="rect">
            <a:avLst/>
          </a:prstGeom>
        </p:spPr>
        <p:txBody>
          <a:bodyPr vert="horz" wrap="square" lIns="0" tIns="45720" rIns="0" bIns="0" rtlCol="0" anchor="t">
            <a:noAutofit/>
          </a:bodyPr>
          <a:lstStyle/>
          <a:p>
            <a:pPr lvl="0" defTabSz="457200"/>
            <a:r>
              <a:rPr lang="en-US"/>
              <a:t>Click to edit Master title style</a:t>
            </a:r>
            <a:endParaRPr lang="en-GB"/>
          </a:p>
        </p:txBody>
      </p:sp>
      <p:sp>
        <p:nvSpPr>
          <p:cNvPr id="3" name="Text Placeholder 2">
            <a:extLst>
              <a:ext uri="{FF2B5EF4-FFF2-40B4-BE49-F238E27FC236}">
                <a16:creationId xmlns:a16="http://schemas.microsoft.com/office/drawing/2014/main" id="{9DD047AF-75E9-427B-9A93-292F378A70E8}"/>
              </a:ext>
            </a:extLst>
          </p:cNvPr>
          <p:cNvSpPr>
            <a:spLocks noGrp="1"/>
          </p:cNvSpPr>
          <p:nvPr>
            <p:ph type="body" idx="1"/>
          </p:nvPr>
        </p:nvSpPr>
        <p:spPr>
          <a:xfrm>
            <a:off x="914400" y="1952600"/>
            <a:ext cx="9792000" cy="36366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119ABBD6-B32C-496D-91D7-36701C86194B}"/>
              </a:ext>
            </a:extLst>
          </p:cNvPr>
          <p:cNvSpPr>
            <a:spLocks noGrp="1"/>
          </p:cNvSpPr>
          <p:nvPr>
            <p:ph type="ftr" sz="quarter" idx="3"/>
          </p:nvPr>
        </p:nvSpPr>
        <p:spPr>
          <a:xfrm>
            <a:off x="9296400" y="6282000"/>
            <a:ext cx="2006600" cy="196850"/>
          </a:xfrm>
          <a:prstGeom prst="rect">
            <a:avLst/>
          </a:prstGeom>
        </p:spPr>
        <p:txBody>
          <a:bodyPr vert="horz" wrap="none" lIns="0" tIns="45720" rIns="0" bIns="0" rtlCol="0" anchor="ctr" anchorCtr="0">
            <a:noAutofit/>
          </a:bodyPr>
          <a:lstStyle>
            <a:lvl1pPr algn="r">
              <a:defRPr lang="de-DE" sz="900" spc="10">
                <a:solidFill>
                  <a:schemeClr val="accent2"/>
                </a:solidFill>
                <a:latin typeface="Arial"/>
                <a:cs typeface="Arial"/>
              </a:defRPr>
            </a:lvl1pPr>
          </a:lstStyle>
          <a:p>
            <a:pPr defTabSz="457200"/>
            <a:r>
              <a:rPr lang="en-GB"/>
              <a:t>Adequacy PilotCo 25/09/2024</a:t>
            </a:r>
          </a:p>
        </p:txBody>
      </p:sp>
      <p:sp>
        <p:nvSpPr>
          <p:cNvPr id="6" name="Slide Number Placeholder 5">
            <a:extLst>
              <a:ext uri="{FF2B5EF4-FFF2-40B4-BE49-F238E27FC236}">
                <a16:creationId xmlns:a16="http://schemas.microsoft.com/office/drawing/2014/main" id="{58E66CCF-4A93-494E-9020-7BF0233248A3}"/>
              </a:ext>
            </a:extLst>
          </p:cNvPr>
          <p:cNvSpPr>
            <a:spLocks noGrp="1"/>
          </p:cNvSpPr>
          <p:nvPr>
            <p:ph type="sldNum" sz="quarter" idx="4"/>
          </p:nvPr>
        </p:nvSpPr>
        <p:spPr>
          <a:xfrm>
            <a:off x="11556001" y="6248400"/>
            <a:ext cx="406400" cy="228601"/>
          </a:xfrm>
          <a:prstGeom prst="rect">
            <a:avLst/>
          </a:prstGeom>
        </p:spPr>
        <p:txBody>
          <a:bodyPr vert="horz" wrap="none" lIns="0" tIns="0" rIns="0" bIns="0" rtlCol="0" anchor="b" anchorCtr="0"/>
          <a:lstStyle>
            <a:lvl1pPr>
              <a:defRPr lang="de-DE" sz="900" smtClean="0">
                <a:solidFill>
                  <a:schemeClr val="accent2"/>
                </a:solidFill>
                <a:latin typeface="Arial"/>
                <a:cs typeface="Arial"/>
              </a:defRPr>
            </a:lvl1pPr>
          </a:lstStyle>
          <a:p>
            <a:pPr defTabSz="457200"/>
            <a:fld id="{7C9AF4F6-8314-4173-B77E-ACDB3515A2E2}" type="slidenum">
              <a:rPr lang="en-GB" smtClean="0"/>
              <a:pPr defTabSz="457200"/>
              <a:t>‹#›</a:t>
            </a:fld>
            <a:endParaRPr lang="en-GB"/>
          </a:p>
        </p:txBody>
      </p:sp>
      <p:pic>
        <p:nvPicPr>
          <p:cNvPr id="7" name="Picture 7">
            <a:extLst>
              <a:ext uri="{FF2B5EF4-FFF2-40B4-BE49-F238E27FC236}">
                <a16:creationId xmlns:a16="http://schemas.microsoft.com/office/drawing/2014/main" id="{36240B43-7C77-46B9-8170-B7DEF7F5F910}"/>
              </a:ext>
            </a:extLst>
          </p:cNvPr>
          <p:cNvPicPr>
            <a:picLocks noChangeAspect="1"/>
          </p:cNvPicPr>
          <p:nvPr userDrawn="1"/>
        </p:nvPicPr>
        <p:blipFill>
          <a:blip r:embed="rId32" cstate="screen">
            <a:extLst>
              <a:ext uri="{28A0092B-C50C-407E-A947-70E740481C1C}">
                <a14:useLocalDpi xmlns:a14="http://schemas.microsoft.com/office/drawing/2010/main" val="0"/>
              </a:ext>
            </a:extLst>
          </a:blip>
          <a:srcRect/>
          <a:stretch/>
        </p:blipFill>
        <p:spPr>
          <a:xfrm>
            <a:off x="10272465" y="260647"/>
            <a:ext cx="1440160" cy="528469"/>
          </a:xfrm>
          <a:prstGeom prst="rect">
            <a:avLst/>
          </a:prstGeom>
        </p:spPr>
      </p:pic>
      <p:sp>
        <p:nvSpPr>
          <p:cNvPr id="8" name="object 4">
            <a:extLst>
              <a:ext uri="{FF2B5EF4-FFF2-40B4-BE49-F238E27FC236}">
                <a16:creationId xmlns:a16="http://schemas.microsoft.com/office/drawing/2014/main" id="{8C777A8E-97D9-44A1-9DE7-0A703ABC844F}"/>
              </a:ext>
            </a:extLst>
          </p:cNvPr>
          <p:cNvSpPr/>
          <p:nvPr userDrawn="1"/>
        </p:nvSpPr>
        <p:spPr>
          <a:xfrm>
            <a:off x="11430000" y="6354000"/>
            <a:ext cx="0" cy="117475"/>
          </a:xfrm>
          <a:custGeom>
            <a:avLst/>
            <a:gdLst/>
            <a:ahLst/>
            <a:cxnLst/>
            <a:rect l="l" t="t" r="r" b="b"/>
            <a:pathLst>
              <a:path h="117475">
                <a:moveTo>
                  <a:pt x="0" y="0"/>
                </a:moveTo>
                <a:lnTo>
                  <a:pt x="0" y="117005"/>
                </a:lnTo>
              </a:path>
            </a:pathLst>
          </a:custGeom>
          <a:ln w="6350">
            <a:solidFill>
              <a:srgbClr val="EF7D14"/>
            </a:solidFill>
          </a:ln>
        </p:spPr>
        <p:txBody>
          <a:bodyPr wrap="square" lIns="0" tIns="0" rIns="0" bIns="0" rtlCol="0"/>
          <a:lstStyle/>
          <a:p>
            <a:endParaRPr lang="en-GB"/>
          </a:p>
        </p:txBody>
      </p:sp>
    </p:spTree>
    <p:extLst>
      <p:ext uri="{BB962C8B-B14F-4D97-AF65-F5344CB8AC3E}">
        <p14:creationId xmlns:p14="http://schemas.microsoft.com/office/powerpoint/2010/main" val="818826325"/>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Lst>
  <p:hf hdr="0" dt="0"/>
  <p:txStyles>
    <p:titleStyle>
      <a:lvl1pPr algn="l" defTabSz="914400" rtl="0" eaLnBrk="1" latinLnBrk="0" hangingPunct="1">
        <a:lnSpc>
          <a:spcPct val="100000"/>
        </a:lnSpc>
        <a:spcBef>
          <a:spcPct val="0"/>
        </a:spcBef>
        <a:buNone/>
        <a:defRPr lang="de-DE" sz="2200" b="1" kern="1200" baseline="0">
          <a:solidFill>
            <a:schemeClr val="accent2"/>
          </a:solidFill>
          <a:latin typeface="+mj-lt"/>
          <a:ea typeface="+mj-ea"/>
          <a:cs typeface="Arial"/>
        </a:defRPr>
      </a:lvl1pPr>
    </p:titleStyle>
    <p:body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1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5.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5.xml"/><Relationship Id="rId4" Type="http://schemas.openxmlformats.org/officeDocument/2006/relationships/image" Target="../media/image111.png"/></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5.xml"/><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5.xml"/><Relationship Id="rId4" Type="http://schemas.openxmlformats.org/officeDocument/2006/relationships/image" Target="../media/image11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6.xml"/></Relationships>
</file>

<file path=ppt/slides/_rels/slide134.xml.rels><?xml version="1.0" encoding="UTF-8" standalone="yes"?>
<Relationships xmlns="http://schemas.openxmlformats.org/package/2006/relationships"><Relationship Id="rId3" Type="http://schemas.openxmlformats.org/officeDocument/2006/relationships/hyperlink" Target="mailto:customer.crm@elia.be" TargetMode="External"/><Relationship Id="rId2" Type="http://schemas.openxmlformats.org/officeDocument/2006/relationships/image" Target="../media/image115.png"/><Relationship Id="rId1" Type="http://schemas.openxmlformats.org/officeDocument/2006/relationships/slideLayout" Target="../slideLayouts/slideLayout125.xml"/><Relationship Id="rId5" Type="http://schemas.openxmlformats.org/officeDocument/2006/relationships/hyperlink" Target="https://www.elia.be/-/media/project/elia/elia-site/grid-data/balancing/available-volume-and-prices/20230101_list-bsps-en.docx?csrt=8445061635955757002" TargetMode="External"/><Relationship Id="rId4" Type="http://schemas.openxmlformats.org/officeDocument/2006/relationships/hyperlink" Target="mailto:contracting_AS@elia.be"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3" Type="http://schemas.openxmlformats.org/officeDocument/2006/relationships/hyperlink" Target="https://www.elia.be/-/media/project/elia/elia-site/users-group/ug/wg-adequacy/2024/%2020240913/20240913_crm_functioningrules_en_amended.pdf" TargetMode="External"/><Relationship Id="rId2" Type="http://schemas.openxmlformats.org/officeDocument/2006/relationships/hyperlink" Target="https://economie.fgov.be/nl/themas/energie/bevoorradingszekerheid/capaciteitsremuneratiemechanis" TargetMode="External"/><Relationship Id="rId1" Type="http://schemas.openxmlformats.org/officeDocument/2006/relationships/slideLayout" Target="../slideLayouts/slideLayout146.xml"/><Relationship Id="rId4" Type="http://schemas.openxmlformats.org/officeDocument/2006/relationships/hyperlink" Target="https://www.elia.be/-/media/project/elia/elia-site/public-consultations/2024/20240402_crm-capacity-contrac-for-public-consultation_version_clean_en.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3" Type="http://schemas.openxmlformats.org/officeDocument/2006/relationships/hyperlink" Target="https://www.elia.be/en/electricity-market-and-system/adequacy/capacity-remuneration-mechanism" TargetMode="External"/><Relationship Id="rId2" Type="http://schemas.openxmlformats.org/officeDocument/2006/relationships/image" Target="../media/image48.png"/><Relationship Id="rId1" Type="http://schemas.openxmlformats.org/officeDocument/2006/relationships/slideLayout" Target="../slideLayouts/slideLayout140.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5.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0.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0.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0.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15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4.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99.png"/></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safety vest&#10;&#10;Description automatically generated with low confidence">
            <a:extLst>
              <a:ext uri="{FF2B5EF4-FFF2-40B4-BE49-F238E27FC236}">
                <a16:creationId xmlns:a16="http://schemas.microsoft.com/office/drawing/2014/main" id="{FD05E62A-56D9-46E4-8E35-4AECB449350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6" b="6"/>
          <a:stretch/>
        </p:blipFill>
        <p:spPr>
          <a:xfrm>
            <a:off x="0" y="0"/>
            <a:ext cx="12192000" cy="6858000"/>
          </a:xfrm>
        </p:spPr>
      </p:pic>
      <p:grpSp>
        <p:nvGrpSpPr>
          <p:cNvPr id="5" name="Gruppierung 7">
            <a:extLst>
              <a:ext uri="{FF2B5EF4-FFF2-40B4-BE49-F238E27FC236}">
                <a16:creationId xmlns:a16="http://schemas.microsoft.com/office/drawing/2014/main" id="{001B2C8E-FF6A-42E0-9268-67B96410AD5A}"/>
              </a:ext>
            </a:extLst>
          </p:cNvPr>
          <p:cNvGrpSpPr/>
          <p:nvPr/>
        </p:nvGrpSpPr>
        <p:grpSpPr>
          <a:xfrm>
            <a:off x="-245912" y="1447800"/>
            <a:ext cx="6722912" cy="2180037"/>
            <a:chOff x="-245912" y="3657600"/>
            <a:chExt cx="6722912" cy="2180037"/>
          </a:xfrm>
        </p:grpSpPr>
        <p:sp>
          <p:nvSpPr>
            <p:cNvPr id="6" name="Parallelogramm 10">
              <a:extLst>
                <a:ext uri="{FF2B5EF4-FFF2-40B4-BE49-F238E27FC236}">
                  <a16:creationId xmlns:a16="http://schemas.microsoft.com/office/drawing/2014/main" id="{D55DBB4E-EF69-4705-A807-42FC67A1D7F3}"/>
                </a:ext>
              </a:extLst>
            </p:cNvPr>
            <p:cNvSpPr/>
            <p:nvPr/>
          </p:nvSpPr>
          <p:spPr>
            <a:xfrm>
              <a:off x="-102710" y="3904062"/>
              <a:ext cx="6579710" cy="1933575"/>
            </a:xfrm>
            <a:prstGeom prst="parallelogram">
              <a:avLst>
                <a:gd name="adj" fmla="val 36340"/>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EF7D14"/>
                </a:solidFill>
                <a:effectLst/>
                <a:uLnTx/>
                <a:uFillTx/>
                <a:latin typeface="Arial"/>
                <a:ea typeface="+mn-ea"/>
                <a:cs typeface="+mn-cs"/>
              </a:endParaRPr>
            </a:p>
          </p:txBody>
        </p:sp>
        <p:sp>
          <p:nvSpPr>
            <p:cNvPr id="7" name="Parallelogramm 11">
              <a:extLst>
                <a:ext uri="{FF2B5EF4-FFF2-40B4-BE49-F238E27FC236}">
                  <a16:creationId xmlns:a16="http://schemas.microsoft.com/office/drawing/2014/main" id="{E78FB268-0BDD-493C-9640-EA27B44FCBA7}"/>
                </a:ext>
              </a:extLst>
            </p:cNvPr>
            <p:cNvSpPr/>
            <p:nvPr/>
          </p:nvSpPr>
          <p:spPr>
            <a:xfrm>
              <a:off x="-245912" y="3657600"/>
              <a:ext cx="6579710" cy="1933575"/>
            </a:xfrm>
            <a:prstGeom prst="parallelogram">
              <a:avLst>
                <a:gd name="adj" fmla="val 36340"/>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EF7D14"/>
                </a:solidFill>
                <a:effectLst/>
                <a:uLnTx/>
                <a:uFillTx/>
                <a:latin typeface="Arial"/>
                <a:ea typeface="+mn-ea"/>
                <a:cs typeface="+mn-cs"/>
              </a:endParaRPr>
            </a:p>
          </p:txBody>
        </p:sp>
      </p:grpSp>
      <p:sp>
        <p:nvSpPr>
          <p:cNvPr id="3" name="Title 2">
            <a:extLst>
              <a:ext uri="{FF2B5EF4-FFF2-40B4-BE49-F238E27FC236}">
                <a16:creationId xmlns:a16="http://schemas.microsoft.com/office/drawing/2014/main" id="{11B84F21-0A4E-49C8-94C5-6EFCDC00C2EF}"/>
              </a:ext>
            </a:extLst>
          </p:cNvPr>
          <p:cNvSpPr>
            <a:spLocks noGrp="1"/>
          </p:cNvSpPr>
          <p:nvPr>
            <p:ph type="title"/>
          </p:nvPr>
        </p:nvSpPr>
        <p:spPr>
          <a:xfrm>
            <a:off x="871200" y="2060848"/>
            <a:ext cx="4648736" cy="609600"/>
          </a:xfrm>
        </p:spPr>
        <p:txBody>
          <a:bodyPr/>
          <a:lstStyle/>
          <a:p>
            <a:r>
              <a:rPr lang="en-GB"/>
              <a:t>Capacity Remuneration Mechanism</a:t>
            </a:r>
          </a:p>
        </p:txBody>
      </p:sp>
      <p:sp>
        <p:nvSpPr>
          <p:cNvPr id="4" name="Text Placeholder 3">
            <a:extLst>
              <a:ext uri="{FF2B5EF4-FFF2-40B4-BE49-F238E27FC236}">
                <a16:creationId xmlns:a16="http://schemas.microsoft.com/office/drawing/2014/main" id="{00CF6941-3164-485A-ACA5-354012072EB8}"/>
              </a:ext>
            </a:extLst>
          </p:cNvPr>
          <p:cNvSpPr>
            <a:spLocks noGrp="1"/>
          </p:cNvSpPr>
          <p:nvPr>
            <p:ph type="body" idx="1"/>
          </p:nvPr>
        </p:nvSpPr>
        <p:spPr>
          <a:xfrm>
            <a:off x="874800" y="2730448"/>
            <a:ext cx="4799513" cy="450850"/>
          </a:xfrm>
        </p:spPr>
        <p:txBody>
          <a:bodyPr/>
          <a:lstStyle/>
          <a:p>
            <a:r>
              <a:rPr lang="en-GB"/>
              <a:t>Detailed Info Session 28/02/2025</a:t>
            </a:r>
          </a:p>
        </p:txBody>
      </p:sp>
      <p:pic>
        <p:nvPicPr>
          <p:cNvPr id="10" name="Bild 10">
            <a:extLst>
              <a:ext uri="{FF2B5EF4-FFF2-40B4-BE49-F238E27FC236}">
                <a16:creationId xmlns:a16="http://schemas.microsoft.com/office/drawing/2014/main" id="{0C8099E6-BD63-4E91-8C21-7D7CA7B0FE9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272464" y="260646"/>
            <a:ext cx="1440160" cy="528469"/>
          </a:xfrm>
          <a:prstGeom prst="rect">
            <a:avLst/>
          </a:prstGeom>
        </p:spPr>
      </p:pic>
    </p:spTree>
    <p:extLst>
      <p:ext uri="{BB962C8B-B14F-4D97-AF65-F5344CB8AC3E}">
        <p14:creationId xmlns:p14="http://schemas.microsoft.com/office/powerpoint/2010/main" val="7237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821F-0CF7-E72D-CD59-5CD949C7517C}"/>
              </a:ext>
            </a:extLst>
          </p:cNvPr>
          <p:cNvSpPr>
            <a:spLocks noGrp="1"/>
          </p:cNvSpPr>
          <p:nvPr>
            <p:ph type="title"/>
          </p:nvPr>
        </p:nvSpPr>
        <p:spPr/>
        <p:txBody>
          <a:bodyPr/>
          <a:lstStyle/>
          <a:p>
            <a:r>
              <a:rPr lang="en-US"/>
              <a:t>Rights</a:t>
            </a:r>
            <a:endParaRPr lang="en-BE"/>
          </a:p>
        </p:txBody>
      </p:sp>
      <p:sp>
        <p:nvSpPr>
          <p:cNvPr id="3" name="Text Placeholder 2">
            <a:extLst>
              <a:ext uri="{FF2B5EF4-FFF2-40B4-BE49-F238E27FC236}">
                <a16:creationId xmlns:a16="http://schemas.microsoft.com/office/drawing/2014/main" id="{0C98F96B-4AB5-C838-042F-818EADEB3E43}"/>
              </a:ext>
            </a:extLst>
          </p:cNvPr>
          <p:cNvSpPr>
            <a:spLocks noGrp="1"/>
          </p:cNvSpPr>
          <p:nvPr>
            <p:ph type="body" idx="1"/>
          </p:nvPr>
        </p:nvSpPr>
        <p:spPr/>
        <p:txBody>
          <a:bodyPr/>
          <a:lstStyle/>
          <a:p>
            <a:r>
              <a:rPr lang="en-US"/>
              <a:t>Right to remuneration</a:t>
            </a:r>
            <a:endParaRPr lang="en-BE"/>
          </a:p>
        </p:txBody>
      </p:sp>
    </p:spTree>
    <p:extLst>
      <p:ext uri="{BB962C8B-B14F-4D97-AF65-F5344CB8AC3E}">
        <p14:creationId xmlns:p14="http://schemas.microsoft.com/office/powerpoint/2010/main" val="34645370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Having identified all elements of the Payback Obligation, the complete formula can be established</a:t>
                </a:r>
              </a:p>
              <a:p>
                <a:pPr marL="285750" indent="-285750">
                  <a:buFont typeface="Arial" panose="020B0604020202020204" pitchFamily="34" charset="0"/>
                  <a:buChar char="•"/>
                </a:pPr>
                <a:endParaRPr lang="en-US"/>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𝑃𝑎𝑦𝑏𝑎𝑐𝑘</m:t>
                      </m:r>
                      <m:r>
                        <a:rPr lang="en-US" b="0" i="1" smtClean="0">
                          <a:latin typeface="Cambria Math" panose="02040503050406030204" pitchFamily="18" charset="0"/>
                        </a:rPr>
                        <m:t> </m:t>
                      </m:r>
                      <m:r>
                        <a:rPr lang="en-US" b="0" i="1" smtClean="0">
                          <a:latin typeface="Cambria Math" panose="02040503050406030204" pitchFamily="18" charset="0"/>
                        </a:rPr>
                        <m:t>𝑂𝑏𝑙𝑖𝑔𝑎𝑡𝑖𝑜𝑛</m:t>
                      </m:r>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𝑇𝑟𝑎𝑛𝑠𝑎𝑐𝑡𝑖𝑜𝑛</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oMath>
                  </m:oMathPara>
                </a14:m>
                <a:br>
                  <a:rPr lang="en-US" b="0"/>
                </a:br>
                <a:endParaRPr lang="en-US" b="0"/>
              </a:p>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𝑅𝑒𝑓𝑒𝑟𝑒𝑛𝑐𝑒</m:t>
                          </m:r>
                          <m:r>
                            <a:rPr lang="en-US" b="0" i="1" smtClean="0">
                              <a:latin typeface="Cambria Math" panose="02040503050406030204" pitchFamily="18" charset="0"/>
                            </a:rPr>
                            <m:t> </m:t>
                          </m:r>
                          <m:r>
                            <a:rPr lang="en-US" b="0" i="1" smtClean="0">
                              <a:latin typeface="Cambria Math" panose="02040503050406030204" pitchFamily="18" charset="0"/>
                            </a:rPr>
                            <m:t>𝑃𝑟𝑖𝑐𝑒</m:t>
                          </m:r>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𝐴𝑐𝑡𝑢𝑎𝑙𝑖𝑧𝑒𝑑</m:t>
                          </m:r>
                          <m:r>
                            <a:rPr lang="en-US" b="0" i="1" smtClean="0">
                              <a:latin typeface="Cambria Math" panose="02040503050406030204" pitchFamily="18" charset="0"/>
                            </a:rPr>
                            <m:t> </m:t>
                          </m:r>
                          <m:r>
                            <a:rPr lang="en-US" b="0" i="1" smtClean="0">
                              <a:latin typeface="Cambria Math" panose="02040503050406030204" pitchFamily="18" charset="0"/>
                            </a:rPr>
                            <m:t>𝑆𝑡𝑟𝑖𝑘𝑒</m:t>
                          </m:r>
                          <m:r>
                            <a:rPr lang="en-US" b="0" i="1" smtClean="0">
                              <a:latin typeface="Cambria Math" panose="02040503050406030204" pitchFamily="18" charset="0"/>
                            </a:rPr>
                            <m:t> </m:t>
                          </m:r>
                          <m:r>
                            <a:rPr lang="en-US" b="0" i="1" smtClean="0">
                              <a:latin typeface="Cambria Math" panose="02040503050406030204" pitchFamily="18" charset="0"/>
                            </a:rPr>
                            <m:t>𝑃𝑟𝑖𝑐𝑒</m:t>
                          </m:r>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𝑇𝑟𝑎𝑛𝑠𝑎𝑐𝑡𝑖𝑜𝑛</m:t>
                              </m:r>
                              <m:r>
                                <a:rPr lang="en-US" b="0" i="1" smtClean="0">
                                  <a:latin typeface="Cambria Math" panose="02040503050406030204" pitchFamily="18" charset="0"/>
                                </a:rPr>
                                <m:t>,</m:t>
                              </m:r>
                              <m:r>
                                <a:rPr lang="en-US" b="0" i="1" smtClean="0">
                                  <a:latin typeface="Cambria Math" panose="02040503050406030204" pitchFamily="18" charset="0"/>
                                </a:rPr>
                                <m:t>𝑡</m:t>
                              </m:r>
                            </m:e>
                          </m:d>
                        </m:e>
                      </m:d>
                    </m:oMath>
                  </m:oMathPara>
                </a14:m>
                <a:endParaRPr lang="en-US"/>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𝑉𝑜𝑙𝑢𝑚𝑒</m:t>
                      </m:r>
                      <m:r>
                        <a:rPr lang="en-US" b="0" i="1" smtClean="0">
                          <a:latin typeface="Cambria Math" panose="02040503050406030204" pitchFamily="18" charset="0"/>
                        </a:rPr>
                        <m:t> </m:t>
                      </m:r>
                      <m:r>
                        <a:rPr lang="en-US" b="0" i="1" smtClean="0">
                          <a:latin typeface="Cambria Math" panose="02040503050406030204" pitchFamily="18" charset="0"/>
                        </a:rPr>
                        <m:t>𝑠𝑢𝑏𝑗𝑒𝑐𝑡</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𝑃𝑎𝑦𝑏𝑎𝑐𝑘</m:t>
                      </m:r>
                      <m:r>
                        <a:rPr lang="en-US" b="0" i="1" smtClean="0">
                          <a:latin typeface="Cambria Math" panose="02040503050406030204" pitchFamily="18" charset="0"/>
                        </a:rPr>
                        <m:t> </m:t>
                      </m:r>
                      <m:r>
                        <a:rPr lang="en-US" b="0" i="1" smtClean="0">
                          <a:latin typeface="Cambria Math" panose="02040503050406030204" pitchFamily="18" charset="0"/>
                        </a:rPr>
                        <m:t>𝑂𝑏𝑙𝑖𝑔𝑎𝑡𝑖𝑜𝑛</m:t>
                      </m:r>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𝑇𝑟𝑎𝑛𝑠𝑎𝑐𝑡𝑖𝑜𝑛</m:t>
                          </m:r>
                          <m:r>
                            <a:rPr lang="en-US" b="0" i="1" smtClean="0">
                              <a:latin typeface="Cambria Math" panose="02040503050406030204" pitchFamily="18" charset="0"/>
                            </a:rPr>
                            <m:t>,</m:t>
                          </m:r>
                          <m:r>
                            <a:rPr lang="en-US" b="0" i="1" smtClean="0">
                              <a:latin typeface="Cambria Math" panose="02040503050406030204" pitchFamily="18" charset="0"/>
                            </a:rPr>
                            <m:t>𝑡</m:t>
                          </m:r>
                        </m:e>
                      </m:d>
                    </m:oMath>
                  </m:oMathPara>
                </a14:m>
                <a:endParaRPr lang="en-US" b="0"/>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𝐴𝑣𝑎𝑖𝑙𝑎𝑏𝑖𝑙𝑖𝑡𝑦</m:t>
                      </m:r>
                      <m:r>
                        <a:rPr lang="en-US" b="0" i="1" smtClean="0">
                          <a:latin typeface="Cambria Math" panose="02040503050406030204" pitchFamily="18" charset="0"/>
                        </a:rPr>
                        <m:t> </m:t>
                      </m:r>
                      <m:r>
                        <a:rPr lang="en-US" b="0" i="1" smtClean="0">
                          <a:latin typeface="Cambria Math" panose="02040503050406030204" pitchFamily="18" charset="0"/>
                        </a:rPr>
                        <m:t>𝑅𝑎𝑡𝑖𝑜</m:t>
                      </m:r>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e>
                      </m:d>
                    </m:oMath>
                  </m:oMathPara>
                </a14:m>
                <a:endParaRPr lang="en-US" b="0"/>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a:ea typeface="Cambria Math" panose="02040503050406030204" pitchFamily="18" charset="0"/>
                </a:endParaRPr>
              </a:p>
              <a:p>
                <a:endParaRPr lang="en-US">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𝑁𝑅𝑃</m:t>
                          </m:r>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𝑇𝑟𝑎𝑛𝑠𝑎𝑐𝑡𝑖𝑜𝑛</m:t>
                              </m:r>
                            </m:e>
                          </m:d>
                          <m:r>
                            <a:rPr lang="en-US" b="0" i="1" smtClean="0">
                              <a:latin typeface="Cambria Math" panose="02040503050406030204" pitchFamily="18" charset="0"/>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𝐷𝑆𝑀</m:t>
                                  </m:r>
                                  <m:r>
                                    <a:rPr lang="en-US" b="0" i="1" smtClean="0">
                                      <a:latin typeface="Cambria Math" panose="02040503050406030204" pitchFamily="18" charset="0"/>
                                    </a:rPr>
                                    <m:t> </m:t>
                                  </m:r>
                                  <m:r>
                                    <a:rPr lang="en-US" b="0" i="1" smtClean="0">
                                      <a:latin typeface="Cambria Math" panose="02040503050406030204" pitchFamily="18" charset="0"/>
                                    </a:rPr>
                                    <m:t>𝑜𝑟</m:t>
                                  </m:r>
                                  <m:r>
                                    <a:rPr lang="en-US" b="0" i="1" smtClean="0">
                                      <a:latin typeface="Cambria Math" panose="02040503050406030204" pitchFamily="18" charset="0"/>
                                    </a:rPr>
                                    <m:t> </m:t>
                                  </m:r>
                                  <m:r>
                                    <a:rPr lang="en-US" b="0" i="1" smtClean="0">
                                      <a:latin typeface="Cambria Math" panose="02040503050406030204" pitchFamily="18" charset="0"/>
                                    </a:rPr>
                                    <m:t>𝑠𝑡𝑜𝑟𝑎𝑔𝑒</m:t>
                                  </m:r>
                                  <m:r>
                                    <a:rPr lang="en-US" b="0" i="1" smtClean="0">
                                      <a:latin typeface="Cambria Math" panose="02040503050406030204" pitchFamily="18" charset="0"/>
                                    </a:rPr>
                                    <m:t> </m:t>
                                  </m:r>
                                  <m:r>
                                    <a:rPr lang="en-US" b="0" i="1" smtClean="0">
                                      <a:latin typeface="Cambria Math" panose="02040503050406030204" pitchFamily="18" charset="0"/>
                                    </a:rPr>
                                    <m:t>𝑁𝑅𝑃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𝑇𝑟𝑎𝑛𝑠𝑎𝑐𝑡𝑖𝑜𝑛</m:t>
                              </m:r>
                              <m:r>
                                <a:rPr lang="en-US" b="0" i="1" smtClean="0">
                                  <a:latin typeface="Cambria Math" panose="02040503050406030204" pitchFamily="18" charset="0"/>
                                </a:rPr>
                                <m:t>)</m:t>
                              </m:r>
                            </m:e>
                          </m:nary>
                        </m:num>
                        <m:den>
                          <m:r>
                            <a:rPr lang="en-US" b="0" i="1" smtClean="0">
                              <a:latin typeface="Cambria Math" panose="02040503050406030204" pitchFamily="18" charset="0"/>
                            </a:rPr>
                            <m:t>𝑁𝑅𝑃</m:t>
                          </m:r>
                          <m:r>
                            <a:rPr lang="en-US" b="0" i="1" smtClean="0">
                              <a:latin typeface="Cambria Math" panose="02040503050406030204" pitchFamily="18" charset="0"/>
                            </a:rPr>
                            <m:t>(</m:t>
                          </m:r>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𝑇𝑟𝑎𝑛𝑠𝑎𝑐𝑡𝑖𝑜𝑛</m:t>
                          </m:r>
                          <m:r>
                            <a:rPr lang="en-US" b="0" i="1" smtClean="0">
                              <a:latin typeface="Cambria Math" panose="02040503050406030204" pitchFamily="18" charset="0"/>
                            </a:rPr>
                            <m:t>)</m:t>
                          </m:r>
                        </m:den>
                      </m:f>
                    </m:oMath>
                  </m:oMathPara>
                </a14:m>
                <a:endParaRPr lang="en-US" b="0" i="1">
                  <a:latin typeface="Cambria Math" panose="02040503050406030204" pitchFamily="18" charset="0"/>
                </a:endParaRPr>
              </a:p>
              <a:p>
                <a:pPr/>
                <a:br>
                  <a:rPr lang="en-US" b="0" i="1">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oMath>
                  </m:oMathPara>
                </a14:m>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mc:Choice>
        <mc:Fallback xmlns="">
          <p:sp>
            <p:nvSpPr>
              <p:cNvPr id="5" name="Text Placeholder 2">
                <a:extLst>
                  <a:ext uri="{FF2B5EF4-FFF2-40B4-BE49-F238E27FC236}">
                    <a16:creationId xmlns:a16="http://schemas.microsoft.com/office/drawing/2014/main" id="{165D7B44-3AC9-5A03-8E80-A1DB4CEDC6BF}"/>
                  </a:ext>
                </a:extLst>
              </p:cNvPr>
              <p:cNvSpPr>
                <a:spLocks noGrp="1" noRot="1" noChangeAspect="1" noMove="1" noResize="1" noEditPoints="1" noAdjustHandles="1" noChangeArrowheads="1" noChangeShapeType="1" noTextEdit="1"/>
              </p:cNvSpPr>
              <p:nvPr>
                <p:ph type="body" sz="quarter" idx="11"/>
              </p:nvPr>
            </p:nvSpPr>
            <p:spPr>
              <a:xfrm>
                <a:off x="938000" y="1315318"/>
                <a:ext cx="10361340" cy="5074732"/>
              </a:xfrm>
              <a:blipFill>
                <a:blip r:embed="rId2"/>
                <a:stretch>
                  <a:fillRect l="-1118" t="-84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D5C1DBA-AC9C-F5BD-32FC-0FA6B474AE49}"/>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7" name="Title 1">
            <a:extLst>
              <a:ext uri="{FF2B5EF4-FFF2-40B4-BE49-F238E27FC236}">
                <a16:creationId xmlns:a16="http://schemas.microsoft.com/office/drawing/2014/main" id="{407D270E-10D9-5461-F2C1-72E73138CFAA}"/>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Complete </a:t>
            </a:r>
            <a:r>
              <a:rPr lang="nl-BE" b="1" err="1">
                <a:solidFill>
                  <a:schemeClr val="tx2">
                    <a:lumMod val="50000"/>
                  </a:schemeClr>
                </a:solidFill>
                <a:latin typeface="Arial"/>
              </a:rPr>
              <a:t>Payback</a:t>
            </a:r>
            <a:r>
              <a:rPr lang="nl-BE" b="1">
                <a:solidFill>
                  <a:schemeClr val="tx2">
                    <a:lumMod val="50000"/>
                  </a:schemeClr>
                </a:solidFill>
                <a:latin typeface="Arial"/>
              </a:rPr>
              <a:t> </a:t>
            </a:r>
            <a:r>
              <a:rPr lang="nl-BE" b="1" err="1">
                <a:solidFill>
                  <a:schemeClr val="tx2">
                    <a:lumMod val="50000"/>
                  </a:schemeClr>
                </a:solidFill>
                <a:latin typeface="Arial"/>
              </a:rPr>
              <a:t>Obligation</a:t>
            </a:r>
            <a:r>
              <a:rPr lang="nl-BE" b="1">
                <a:solidFill>
                  <a:schemeClr val="tx2">
                    <a:lumMod val="50000"/>
                  </a:schemeClr>
                </a:solidFill>
                <a:latin typeface="Arial"/>
              </a:rPr>
              <a:t> </a:t>
            </a:r>
            <a:r>
              <a:rPr lang="nl-BE" b="1" err="1">
                <a:solidFill>
                  <a:schemeClr val="tx2">
                    <a:lumMod val="50000"/>
                  </a:schemeClr>
                </a:solidFill>
                <a:latin typeface="Arial"/>
              </a:rPr>
              <a:t>formula</a:t>
            </a:r>
            <a:endParaRPr lang="en-BE" b="1">
              <a:solidFill>
                <a:schemeClr val="tx2">
                  <a:lumMod val="50000"/>
                </a:schemeClr>
              </a:solidFill>
              <a:latin typeface="Arial"/>
            </a:endParaRPr>
          </a:p>
        </p:txBody>
      </p:sp>
      <p:sp>
        <p:nvSpPr>
          <p:cNvPr id="8" name="Oval 7">
            <a:extLst>
              <a:ext uri="{FF2B5EF4-FFF2-40B4-BE49-F238E27FC236}">
                <a16:creationId xmlns:a16="http://schemas.microsoft.com/office/drawing/2014/main" id="{D15298CC-0566-3766-44D1-A6A058B6DC15}"/>
              </a:ext>
            </a:extLst>
          </p:cNvPr>
          <p:cNvSpPr/>
          <p:nvPr/>
        </p:nvSpPr>
        <p:spPr>
          <a:xfrm>
            <a:off x="5661470" y="5016450"/>
            <a:ext cx="914400" cy="695325"/>
          </a:xfrm>
          <a:prstGeom prst="ellipse">
            <a:avLst/>
          </a:prstGeom>
          <a:noFill/>
          <a:ln w="38100">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47757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Transactions are characterized by their own parameters:</a:t>
            </a:r>
          </a:p>
          <a:p>
            <a:pPr marL="1007100" lvl="1" indent="-285750">
              <a:buFont typeface="Arial" panose="020B0604020202020204" pitchFamily="34" charset="0"/>
              <a:buChar char="•"/>
            </a:pPr>
            <a:r>
              <a:rPr lang="en-US"/>
              <a:t>Contracted Capacity</a:t>
            </a:r>
          </a:p>
          <a:p>
            <a:pPr marL="1007100" lvl="1" indent="-285750">
              <a:buFont typeface="Arial" panose="020B0604020202020204" pitchFamily="34" charset="0"/>
              <a:buChar char="•"/>
            </a:pPr>
            <a:r>
              <a:rPr lang="en-US"/>
              <a:t>Actualized Strike Price</a:t>
            </a:r>
          </a:p>
          <a:p>
            <a:pPr marL="1007100" lvl="1" indent="-285750">
              <a:buFont typeface="Arial" panose="020B0604020202020204" pitchFamily="34" charset="0"/>
              <a:buChar char="•"/>
            </a:pPr>
            <a:r>
              <a:rPr lang="en-US"/>
              <a:t>DSM and storage NRP</a:t>
            </a:r>
          </a:p>
          <a:p>
            <a:pPr marL="1007100" lvl="1" indent="-285750">
              <a:buFont typeface="Arial" panose="020B0604020202020204" pitchFamily="34" charset="0"/>
              <a:buChar char="•"/>
            </a:pPr>
            <a:endParaRPr lang="en-US"/>
          </a:p>
          <a:p>
            <a:pPr marL="285750" indent="-285750">
              <a:buFont typeface="Arial" panose="020B0604020202020204" pitchFamily="34" charset="0"/>
              <a:buChar char="•"/>
            </a:pPr>
            <a:r>
              <a:rPr lang="en-US"/>
              <a:t>Some other parameters are still calculated for the CMU as a whole</a:t>
            </a:r>
          </a:p>
          <a:p>
            <a:pPr marL="1007100" lvl="1" indent="-285750">
              <a:buFont typeface="Arial" panose="020B0604020202020204" pitchFamily="34" charset="0"/>
              <a:buChar char="•"/>
            </a:pPr>
            <a:r>
              <a:rPr lang="en-US"/>
              <a:t>Reference Price</a:t>
            </a:r>
          </a:p>
          <a:p>
            <a:pPr marL="1007100" lvl="1" indent="-285750">
              <a:buFont typeface="Arial" panose="020B0604020202020204" pitchFamily="34" charset="0"/>
              <a:buChar char="•"/>
            </a:pPr>
            <a:r>
              <a:rPr lang="en-US"/>
              <a:t>Availability Ratio</a:t>
            </a:r>
          </a:p>
          <a:p>
            <a:pPr marL="1007100" lvl="1"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055CDD20-D383-C0BE-3585-808412A6316C}"/>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Title 1">
            <a:extLst>
              <a:ext uri="{FF2B5EF4-FFF2-40B4-BE49-F238E27FC236}">
                <a16:creationId xmlns:a16="http://schemas.microsoft.com/office/drawing/2014/main" id="{0A355AA5-D96B-A2EF-6CB8-B1763877CF76}"/>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The </a:t>
            </a:r>
            <a:r>
              <a:rPr lang="nl-BE" b="1" err="1">
                <a:solidFill>
                  <a:schemeClr val="tx2">
                    <a:lumMod val="50000"/>
                  </a:schemeClr>
                </a:solidFill>
                <a:latin typeface="Arial"/>
              </a:rPr>
              <a:t>Payback</a:t>
            </a:r>
            <a:r>
              <a:rPr lang="nl-BE" b="1">
                <a:solidFill>
                  <a:schemeClr val="tx2">
                    <a:lumMod val="50000"/>
                  </a:schemeClr>
                </a:solidFill>
                <a:latin typeface="Arial"/>
              </a:rPr>
              <a:t> </a:t>
            </a:r>
            <a:r>
              <a:rPr lang="nl-BE" b="1" err="1">
                <a:solidFill>
                  <a:schemeClr val="tx2">
                    <a:lumMod val="50000"/>
                  </a:schemeClr>
                </a:solidFill>
                <a:latin typeface="Arial"/>
              </a:rPr>
              <a:t>Obligation</a:t>
            </a:r>
            <a:r>
              <a:rPr lang="nl-BE" b="1">
                <a:solidFill>
                  <a:schemeClr val="tx2">
                    <a:lumMod val="50000"/>
                  </a:schemeClr>
                </a:solidFill>
                <a:latin typeface="Arial"/>
              </a:rPr>
              <a:t> is </a:t>
            </a:r>
            <a:r>
              <a:rPr lang="nl-BE" b="1" err="1">
                <a:solidFill>
                  <a:schemeClr val="tx2">
                    <a:lumMod val="50000"/>
                  </a:schemeClr>
                </a:solidFill>
                <a:latin typeface="Arial"/>
              </a:rPr>
              <a:t>calculated</a:t>
            </a:r>
            <a:r>
              <a:rPr lang="nl-BE" b="1">
                <a:solidFill>
                  <a:schemeClr val="tx2">
                    <a:lumMod val="50000"/>
                  </a:schemeClr>
                </a:solidFill>
                <a:latin typeface="Arial"/>
              </a:rPr>
              <a:t> </a:t>
            </a:r>
            <a:r>
              <a:rPr lang="nl-BE" b="1" err="1">
                <a:solidFill>
                  <a:schemeClr val="tx2">
                    <a:lumMod val="50000"/>
                  </a:schemeClr>
                </a:solidFill>
                <a:latin typeface="Arial"/>
              </a:rPr>
              <a:t>for</a:t>
            </a:r>
            <a:r>
              <a:rPr lang="nl-BE" b="1">
                <a:solidFill>
                  <a:schemeClr val="tx2">
                    <a:lumMod val="50000"/>
                  </a:schemeClr>
                </a:solidFill>
                <a:latin typeface="Arial"/>
              </a:rPr>
              <a:t> </a:t>
            </a:r>
            <a:r>
              <a:rPr lang="nl-BE" b="1" err="1">
                <a:solidFill>
                  <a:schemeClr val="tx2">
                    <a:lumMod val="50000"/>
                  </a:schemeClr>
                </a:solidFill>
                <a:latin typeface="Arial"/>
              </a:rPr>
              <a:t>each</a:t>
            </a:r>
            <a:r>
              <a:rPr lang="nl-BE" b="1">
                <a:solidFill>
                  <a:schemeClr val="tx2">
                    <a:lumMod val="50000"/>
                  </a:schemeClr>
                </a:solidFill>
                <a:latin typeface="Arial"/>
              </a:rPr>
              <a:t> Transaction </a:t>
            </a:r>
            <a:r>
              <a:rPr lang="nl-BE" b="1" err="1">
                <a:solidFill>
                  <a:schemeClr val="tx2">
                    <a:lumMod val="50000"/>
                  </a:schemeClr>
                </a:solidFill>
                <a:latin typeface="Arial"/>
              </a:rPr>
              <a:t>separately</a:t>
            </a:r>
            <a:endParaRPr lang="en-BE" b="1">
              <a:solidFill>
                <a:schemeClr val="tx2">
                  <a:lumMod val="50000"/>
                </a:schemeClr>
              </a:solidFill>
              <a:latin typeface="Arial"/>
            </a:endParaRPr>
          </a:p>
        </p:txBody>
      </p:sp>
    </p:spTree>
    <p:extLst>
      <p:ext uri="{BB962C8B-B14F-4D97-AF65-F5344CB8AC3E}">
        <p14:creationId xmlns:p14="http://schemas.microsoft.com/office/powerpoint/2010/main" val="11372032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Hypothetically, in case of structural high prices that even the Actualization mechanism can’t cope with, a Capacity Provider could be faced with excessive amounts of Payback</a:t>
            </a:r>
          </a:p>
          <a:p>
            <a:pPr marL="285750" indent="-285750">
              <a:buFont typeface="Arial" panose="020B0604020202020204" pitchFamily="34" charset="0"/>
              <a:buChar char="•"/>
            </a:pPr>
            <a:r>
              <a:rPr lang="en-US"/>
              <a:t>The risk of excessive Payback could discourage Capacity Providers from participation in the Auction</a:t>
            </a:r>
          </a:p>
          <a:p>
            <a:pPr marL="285750" indent="-285750">
              <a:buFont typeface="Arial" panose="020B0604020202020204" pitchFamily="34" charset="0"/>
              <a:buChar char="•"/>
            </a:pPr>
            <a:r>
              <a:rPr lang="en-US"/>
              <a:t>The Stop-Loss mechanism establishes a cap equal to the total yearly Capacity Remuneration</a:t>
            </a:r>
          </a:p>
          <a:p>
            <a:pPr marL="285750" indent="-285750">
              <a:buFont typeface="Arial" panose="020B0604020202020204" pitchFamily="34" charset="0"/>
              <a:buChar char="•"/>
            </a:pPr>
            <a:r>
              <a:rPr lang="en-US"/>
              <a:t>From the moment this cap is reached, no more Payback Obligation is applied</a:t>
            </a:r>
          </a:p>
          <a:p>
            <a:pPr marL="285750" indent="-285750">
              <a:buFont typeface="Wingdings" panose="05000000000000000000" pitchFamily="2" charset="2"/>
              <a:buChar char="Ø"/>
            </a:pPr>
            <a:r>
              <a:rPr lang="en-US" b="1"/>
              <a:t>The Stop-Loss is applied for every Transaction individually</a:t>
            </a:r>
          </a:p>
          <a:p>
            <a:pPr marL="285750" indent="-285750">
              <a:buFont typeface="Wingdings" panose="05000000000000000000" pitchFamily="2" charset="2"/>
              <a:buChar char="Ø"/>
            </a:pPr>
            <a:r>
              <a:rPr lang="en-US" b="1"/>
              <a:t>This only applies to Transactions on the Primary Market, or a Secondary Market Transaction </a:t>
            </a:r>
            <a:br>
              <a:rPr lang="en-US" b="1"/>
            </a:br>
            <a:r>
              <a:rPr lang="en-US" b="1"/>
              <a:t>covering the entire Delivery Period</a:t>
            </a:r>
          </a:p>
          <a:p>
            <a:pPr marL="285750" indent="-285750">
              <a:buFont typeface="Wingdings" panose="05000000000000000000" pitchFamily="2" charset="2"/>
              <a:buChar char="Ø"/>
            </a:pPr>
            <a:endParaRPr lang="en-US"/>
          </a:p>
          <a:p>
            <a:pPr marL="285750" indent="-285750">
              <a:buFont typeface="Arial" panose="020B0604020202020204" pitchFamily="34" charset="0"/>
              <a:buChar char="•"/>
            </a:pPr>
            <a:endParaRPr lang="en-US"/>
          </a:p>
          <a:p>
            <a:pPr marL="1007100" lvl="1"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DB962CB6-C70E-74DD-A896-E45C7260EF5E}"/>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Title 1">
            <a:extLst>
              <a:ext uri="{FF2B5EF4-FFF2-40B4-BE49-F238E27FC236}">
                <a16:creationId xmlns:a16="http://schemas.microsoft.com/office/drawing/2014/main" id="{761690EA-1E34-7E8B-D269-18D0F115D174}"/>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Stop-</a:t>
            </a:r>
            <a:r>
              <a:rPr lang="nl-BE" b="1" err="1">
                <a:solidFill>
                  <a:schemeClr val="tx2">
                    <a:lumMod val="50000"/>
                  </a:schemeClr>
                </a:solidFill>
                <a:latin typeface="Arial"/>
              </a:rPr>
              <a:t>Loss</a:t>
            </a:r>
            <a:endParaRPr lang="en-BE" b="1">
              <a:solidFill>
                <a:schemeClr val="tx2">
                  <a:lumMod val="50000"/>
                </a:schemeClr>
              </a:solidFill>
              <a:latin typeface="Arial"/>
            </a:endParaRPr>
          </a:p>
        </p:txBody>
      </p:sp>
    </p:spTree>
    <p:extLst>
      <p:ext uri="{BB962C8B-B14F-4D97-AF65-F5344CB8AC3E}">
        <p14:creationId xmlns:p14="http://schemas.microsoft.com/office/powerpoint/2010/main" val="7329828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The Payback Obligation has undergone a couple of changes since the first CRM Auction in 2021</a:t>
            </a:r>
          </a:p>
          <a:p>
            <a:pPr marL="285750" indent="-285750">
              <a:buFont typeface="Arial" panose="020B0604020202020204" pitchFamily="34" charset="0"/>
              <a:buChar char="•"/>
            </a:pPr>
            <a:r>
              <a:rPr lang="en-US"/>
              <a:t>Some of these changes could have impacted the bid price of participants, and are as such not applicable retro-actively</a:t>
            </a:r>
          </a:p>
          <a:p>
            <a:pPr marL="628650" lvl="1" indent="-285750">
              <a:buFont typeface="Arial" panose="020B0604020202020204" pitchFamily="34" charset="0"/>
              <a:buChar char="•"/>
            </a:pPr>
            <a:r>
              <a:rPr lang="en-US"/>
              <a:t>Payback Exemption</a:t>
            </a:r>
          </a:p>
          <a:p>
            <a:pPr marL="628650" lvl="1" indent="-285750">
              <a:buFont typeface="Arial" panose="020B0604020202020204" pitchFamily="34" charset="0"/>
              <a:buChar char="•"/>
            </a:pPr>
            <a:r>
              <a:rPr lang="en-US"/>
              <a:t>Activation Ratio</a:t>
            </a:r>
          </a:p>
          <a:p>
            <a:pPr marL="628650" lvl="1" indent="-285750">
              <a:buFont typeface="Arial" panose="020B0604020202020204" pitchFamily="34" charset="0"/>
              <a:buChar char="•"/>
            </a:pPr>
            <a:r>
              <a:rPr lang="en-US"/>
              <a:t>Declared Market Price</a:t>
            </a:r>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17F38A97-F4E1-3AB2-7DAA-59BE9FC58979}"/>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Title 1">
            <a:extLst>
              <a:ext uri="{FF2B5EF4-FFF2-40B4-BE49-F238E27FC236}">
                <a16:creationId xmlns:a16="http://schemas.microsoft.com/office/drawing/2014/main" id="{C4D013D4-2BE4-AC76-88C9-634126549211}"/>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Payback</a:t>
            </a:r>
            <a:r>
              <a:rPr lang="nl-BE" b="1">
                <a:solidFill>
                  <a:schemeClr val="tx2">
                    <a:lumMod val="50000"/>
                  </a:schemeClr>
                </a:solidFill>
                <a:latin typeface="Arial"/>
              </a:rPr>
              <a:t> </a:t>
            </a:r>
            <a:r>
              <a:rPr lang="nl-BE" b="1" err="1">
                <a:solidFill>
                  <a:schemeClr val="tx2">
                    <a:lumMod val="50000"/>
                  </a:schemeClr>
                </a:solidFill>
                <a:latin typeface="Arial"/>
              </a:rPr>
              <a:t>Obligation</a:t>
            </a:r>
            <a:r>
              <a:rPr lang="nl-BE" b="1">
                <a:solidFill>
                  <a:schemeClr val="tx2">
                    <a:lumMod val="50000"/>
                  </a:schemeClr>
                </a:solidFill>
                <a:latin typeface="Arial"/>
              </a:rPr>
              <a:t> </a:t>
            </a:r>
            <a:r>
              <a:rPr lang="nl-BE" b="1" err="1">
                <a:solidFill>
                  <a:schemeClr val="tx2">
                    <a:lumMod val="50000"/>
                  </a:schemeClr>
                </a:solidFill>
                <a:latin typeface="Arial"/>
              </a:rPr>
              <a:t>and</a:t>
            </a:r>
            <a:r>
              <a:rPr lang="nl-BE" b="1">
                <a:solidFill>
                  <a:schemeClr val="tx2">
                    <a:lumMod val="50000"/>
                  </a:schemeClr>
                </a:solidFill>
                <a:latin typeface="Arial"/>
              </a:rPr>
              <a:t> retro-</a:t>
            </a:r>
            <a:r>
              <a:rPr lang="nl-BE" b="1" err="1">
                <a:solidFill>
                  <a:schemeClr val="tx2">
                    <a:lumMod val="50000"/>
                  </a:schemeClr>
                </a:solidFill>
                <a:latin typeface="Arial"/>
              </a:rPr>
              <a:t>activity</a:t>
            </a:r>
            <a:endParaRPr lang="en-BE" b="1">
              <a:solidFill>
                <a:schemeClr val="tx2">
                  <a:lumMod val="50000"/>
                </a:schemeClr>
              </a:solidFill>
              <a:latin typeface="Arial"/>
            </a:endParaRPr>
          </a:p>
        </p:txBody>
      </p:sp>
      <p:sp>
        <p:nvSpPr>
          <p:cNvPr id="7" name="Rectangle 6">
            <a:extLst>
              <a:ext uri="{FF2B5EF4-FFF2-40B4-BE49-F238E27FC236}">
                <a16:creationId xmlns:a16="http://schemas.microsoft.com/office/drawing/2014/main" id="{E4AC109C-33F7-B287-5867-2B34E80EA128}"/>
              </a:ext>
            </a:extLst>
          </p:cNvPr>
          <p:cNvSpPr/>
          <p:nvPr/>
        </p:nvSpPr>
        <p:spPr>
          <a:xfrm>
            <a:off x="3509227" y="2675413"/>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7111894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The Payback Exemption applies differently for different technologies</a:t>
            </a:r>
          </a:p>
          <a:p>
            <a:pPr marL="285750" indent="-285750">
              <a:buFont typeface="Arial" panose="020B0604020202020204" pitchFamily="34" charset="0"/>
              <a:buChar char="•"/>
            </a:pPr>
            <a:r>
              <a:rPr lang="en-US"/>
              <a:t>DSM: contracts signed in 2024 or later</a:t>
            </a:r>
          </a:p>
          <a:p>
            <a:pPr marL="285750" indent="-285750">
              <a:buFont typeface="Arial" panose="020B0604020202020204" pitchFamily="34" charset="0"/>
              <a:buChar char="•"/>
            </a:pPr>
            <a:r>
              <a:rPr lang="en-US"/>
              <a:t>Storage: contracts signed in 2025 or later</a:t>
            </a:r>
          </a:p>
          <a:p>
            <a:pPr marL="285750" indent="-285750">
              <a:buFont typeface="Arial" panose="020B0604020202020204" pitchFamily="34" charset="0"/>
              <a:buChar char="•"/>
            </a:pPr>
            <a:r>
              <a:rPr lang="en-US"/>
              <a:t>For Aggregated CMUs that partly consist of DSM/storage:	</a:t>
            </a:r>
          </a:p>
          <a:p>
            <a:pPr marL="1007100" lvl="1" indent="-285750">
              <a:buFont typeface="Arial" panose="020B0604020202020204" pitchFamily="34" charset="0"/>
              <a:buChar char="•"/>
            </a:pPr>
            <a:r>
              <a:rPr lang="en-US"/>
              <a:t>The ratio only takes into account DSM for contracts signed in 2024</a:t>
            </a:r>
          </a:p>
          <a:p>
            <a:pPr marL="1007100" lvl="1" indent="-285750">
              <a:buFont typeface="Arial" panose="020B0604020202020204" pitchFamily="34" charset="0"/>
              <a:buChar char="•"/>
            </a:pPr>
            <a:r>
              <a:rPr lang="en-US"/>
              <a:t>The ratio takes into account both DSM and storage from 2025 onwards</a:t>
            </a:r>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0E5777DE-2837-8312-A694-F3FF08C34D6F}"/>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Title 1">
            <a:extLst>
              <a:ext uri="{FF2B5EF4-FFF2-40B4-BE49-F238E27FC236}">
                <a16:creationId xmlns:a16="http://schemas.microsoft.com/office/drawing/2014/main" id="{D5EC64A9-9DCD-8ED0-5895-E065EE414DB3}"/>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Retro-</a:t>
            </a:r>
            <a:r>
              <a:rPr lang="nl-BE" b="1" err="1">
                <a:solidFill>
                  <a:schemeClr val="tx2">
                    <a:lumMod val="50000"/>
                  </a:schemeClr>
                </a:solidFill>
                <a:latin typeface="Arial"/>
              </a:rPr>
              <a:t>activity</a:t>
            </a:r>
            <a:r>
              <a:rPr lang="nl-BE" b="1">
                <a:solidFill>
                  <a:schemeClr val="tx2">
                    <a:lumMod val="50000"/>
                  </a:schemeClr>
                </a:solidFill>
                <a:latin typeface="Arial"/>
              </a:rPr>
              <a:t>: </a:t>
            </a:r>
            <a:r>
              <a:rPr lang="nl-BE" b="1" err="1">
                <a:solidFill>
                  <a:schemeClr val="tx2">
                    <a:lumMod val="50000"/>
                  </a:schemeClr>
                </a:solidFill>
                <a:latin typeface="Arial"/>
              </a:rPr>
              <a:t>Payback</a:t>
            </a:r>
            <a:r>
              <a:rPr lang="nl-BE" b="1">
                <a:solidFill>
                  <a:schemeClr val="tx2">
                    <a:lumMod val="50000"/>
                  </a:schemeClr>
                </a:solidFill>
                <a:latin typeface="Arial"/>
              </a:rPr>
              <a:t> </a:t>
            </a:r>
            <a:r>
              <a:rPr lang="nl-BE" b="1" err="1">
                <a:solidFill>
                  <a:schemeClr val="tx2">
                    <a:lumMod val="50000"/>
                  </a:schemeClr>
                </a:solidFill>
                <a:latin typeface="Arial"/>
              </a:rPr>
              <a:t>Exemption</a:t>
            </a:r>
            <a:endParaRPr lang="en-BE" b="1">
              <a:solidFill>
                <a:schemeClr val="tx2">
                  <a:lumMod val="50000"/>
                </a:schemeClr>
              </a:solidFill>
              <a:latin typeface="Arial"/>
            </a:endParaRPr>
          </a:p>
        </p:txBody>
      </p:sp>
    </p:spTree>
    <p:extLst>
      <p:ext uri="{BB962C8B-B14F-4D97-AF65-F5344CB8AC3E}">
        <p14:creationId xmlns:p14="http://schemas.microsoft.com/office/powerpoint/2010/main" val="10530778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Remember from the Availability obligation for Non-daily Schedule CMUs: based on the Declared Prices, we establish a Required Volume that is expected to react based on the price signal</a:t>
                </a:r>
              </a:p>
              <a:p>
                <a:pPr marL="285750" indent="-285750">
                  <a:buFont typeface="Arial" panose="020B0604020202020204" pitchFamily="34" charset="0"/>
                  <a:buChar char="•"/>
                </a:pPr>
                <a:r>
                  <a:rPr lang="en-US"/>
                  <a:t>During Payback Events, this Required Volume might not be able to react with its full NRP</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Volume subject to the Payback Obligation is based on the full Contracted Capacity. But if not all this Contracted Capacity was in-the-money, this is taken into account via the Activation Ratio:</a:t>
                </a:r>
              </a:p>
              <a:p>
                <a:pPr marL="285750" indent="-285750">
                  <a:buFont typeface="Arial" panose="020B0604020202020204" pitchFamily="34" charset="0"/>
                  <a:buChar char="•"/>
                </a:pPr>
                <a:endParaRPr lang="en-US"/>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𝑀𝐼𝑁</m:t>
                          </m:r>
                          <m:d>
                            <m:dPr>
                              <m:ctrlPr>
                                <a:rPr lang="en-US" b="0" i="1" smtClean="0">
                                  <a:latin typeface="Cambria Math" panose="02040503050406030204" pitchFamily="18" charset="0"/>
                                </a:rPr>
                              </m:ctrlPr>
                            </m:dPr>
                            <m:e>
                              <m:r>
                                <a:rPr lang="en-US" b="0" i="1" smtClean="0">
                                  <a:latin typeface="Cambria Math" panose="02040503050406030204" pitchFamily="18" charset="0"/>
                                </a:rPr>
                                <m:t>𝑣𝑜𝑙𝑢𝑚𝑒</m:t>
                              </m:r>
                              <m:r>
                                <a:rPr lang="en-US" b="0" i="1" smtClean="0">
                                  <a:latin typeface="Cambria Math" panose="02040503050406030204" pitchFamily="18" charset="0"/>
                                </a:rPr>
                                <m:t> </m:t>
                              </m:r>
                              <m:r>
                                <a:rPr lang="en-US" b="0" i="1" smtClean="0">
                                  <a:latin typeface="Cambria Math" panose="02040503050406030204" pitchFamily="18" charset="0"/>
                                </a:rPr>
                                <m:t>𝑠𝑢𝑏𝑗𝑒𝑐𝑡</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𝑃𝑎𝑦𝑏𝑎𝑐𝑘</m:t>
                              </m:r>
                              <m:r>
                                <a:rPr lang="en-US" b="0" i="1" smtClean="0">
                                  <a:latin typeface="Cambria Math" panose="02040503050406030204" pitchFamily="18" charset="0"/>
                                </a:rPr>
                                <m:t> </m:t>
                              </m:r>
                              <m:r>
                                <a:rPr lang="en-US" b="0" i="1" smtClean="0">
                                  <a:latin typeface="Cambria Math" panose="02040503050406030204" pitchFamily="18" charset="0"/>
                                </a:rPr>
                                <m:t>𝑂𝑏𝑙𝑖𝑔𝑎𝑡𝑖𝑜𝑛</m:t>
                              </m:r>
                              <m:r>
                                <a:rPr lang="en-US" b="0" i="1" smtClean="0">
                                  <a:latin typeface="Cambria Math" panose="02040503050406030204" pitchFamily="18" charset="0"/>
                                </a:rPr>
                                <m:t>;</m:t>
                              </m:r>
                              <m:r>
                                <a:rPr lang="en-US" b="0" i="1" smtClean="0">
                                  <a:latin typeface="Cambria Math" panose="02040503050406030204" pitchFamily="18" charset="0"/>
                                </a:rPr>
                                <m:t>𝑅𝑒𝑞𝑢𝑖𝑟𝑒𝑑</m:t>
                              </m:r>
                              <m:r>
                                <a:rPr lang="en-US" b="0" i="1" smtClean="0">
                                  <a:latin typeface="Cambria Math" panose="02040503050406030204" pitchFamily="18" charset="0"/>
                                </a:rPr>
                                <m:t> </m:t>
                              </m:r>
                              <m:r>
                                <a:rPr lang="en-US" b="0" i="1" smtClean="0">
                                  <a:latin typeface="Cambria Math" panose="02040503050406030204" pitchFamily="18" charset="0"/>
                                </a:rPr>
                                <m:t>𝑉𝑜𝑙𝑢𝑚𝑒</m:t>
                              </m:r>
                            </m:e>
                          </m:d>
                        </m:num>
                        <m:den>
                          <m:r>
                            <a:rPr lang="en-US" b="0" i="1" smtClean="0">
                              <a:latin typeface="Cambria Math" panose="02040503050406030204" pitchFamily="18" charset="0"/>
                            </a:rPr>
                            <m:t>𝑣𝑜𝑙𝑢𝑚𝑒</m:t>
                          </m:r>
                          <m:r>
                            <a:rPr lang="en-US" b="0" i="1" smtClean="0">
                              <a:latin typeface="Cambria Math" panose="02040503050406030204" pitchFamily="18" charset="0"/>
                            </a:rPr>
                            <m:t> </m:t>
                          </m:r>
                          <m:r>
                            <a:rPr lang="en-US" b="0" i="1" smtClean="0">
                              <a:latin typeface="Cambria Math" panose="02040503050406030204" pitchFamily="18" charset="0"/>
                            </a:rPr>
                            <m:t>𝑠𝑢𝑏𝑗𝑒𝑐𝑡</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𝑃𝑎𝑦𝑏𝑎𝑐𝑘</m:t>
                          </m:r>
                          <m:r>
                            <a:rPr lang="en-US" b="0" i="1" smtClean="0">
                              <a:latin typeface="Cambria Math" panose="02040503050406030204" pitchFamily="18" charset="0"/>
                            </a:rPr>
                            <m:t> </m:t>
                          </m:r>
                          <m:r>
                            <a:rPr lang="en-US" b="0" i="1" smtClean="0">
                              <a:latin typeface="Cambria Math" panose="02040503050406030204" pitchFamily="18" charset="0"/>
                            </a:rPr>
                            <m:t>𝑂𝑏𝑙𝑖𝑔𝑎𝑡𝑖𝑜𝑛</m:t>
                          </m:r>
                        </m:den>
                      </m:f>
                    </m:oMath>
                  </m:oMathPara>
                </a14:m>
                <a:endParaRPr lang="en-US"/>
              </a:p>
              <a:p>
                <a:endParaRPr lang="en-US"/>
              </a:p>
              <a:p>
                <a:pPr marL="285750" indent="-285750">
                  <a:buFont typeface="Wingdings" panose="05000000000000000000" pitchFamily="2" charset="2"/>
                  <a:buChar char="Ø"/>
                </a:pPr>
                <a:r>
                  <a:rPr lang="en-US"/>
                  <a:t>Only applicable to contracts signed in the 2024 Auction</a:t>
                </a:r>
              </a:p>
            </p:txBody>
          </p:sp>
        </mc:Choice>
        <mc:Fallback xmlns="">
          <p:sp>
            <p:nvSpPr>
              <p:cNvPr id="5" name="Text Placeholder 2">
                <a:extLst>
                  <a:ext uri="{FF2B5EF4-FFF2-40B4-BE49-F238E27FC236}">
                    <a16:creationId xmlns:a16="http://schemas.microsoft.com/office/drawing/2014/main" id="{165D7B44-3AC9-5A03-8E80-A1DB4CEDC6BF}"/>
                  </a:ext>
                </a:extLst>
              </p:cNvPr>
              <p:cNvSpPr>
                <a:spLocks noGrp="1" noRot="1" noChangeAspect="1" noMove="1" noResize="1" noEditPoints="1" noAdjustHandles="1" noChangeArrowheads="1" noChangeShapeType="1" noTextEdit="1"/>
              </p:cNvSpPr>
              <p:nvPr>
                <p:ph type="body" sz="quarter" idx="11"/>
              </p:nvPr>
            </p:nvSpPr>
            <p:spPr>
              <a:xfrm>
                <a:off x="938000" y="1315318"/>
                <a:ext cx="10361340" cy="5074732"/>
              </a:xfrm>
              <a:blipFill>
                <a:blip r:embed="rId2"/>
                <a:stretch>
                  <a:fillRect l="-1118" t="-84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3F0C35AA-78CF-B3BA-3FEA-6D7BB2AF9124}"/>
              </a:ext>
            </a:extLst>
          </p:cNvPr>
          <p:cNvPicPr>
            <a:picLocks noChangeAspect="1"/>
          </p:cNvPicPr>
          <p:nvPr/>
        </p:nvPicPr>
        <p:blipFill>
          <a:blip r:embed="rId3"/>
          <a:stretch>
            <a:fillRect/>
          </a:stretch>
        </p:blipFill>
        <p:spPr>
          <a:xfrm>
            <a:off x="3097721" y="2299970"/>
            <a:ext cx="6041898" cy="1718602"/>
          </a:xfrm>
          <a:prstGeom prst="rect">
            <a:avLst/>
          </a:prstGeom>
        </p:spPr>
      </p:pic>
      <p:sp>
        <p:nvSpPr>
          <p:cNvPr id="6" name="Rectangle 5">
            <a:extLst>
              <a:ext uri="{FF2B5EF4-FFF2-40B4-BE49-F238E27FC236}">
                <a16:creationId xmlns:a16="http://schemas.microsoft.com/office/drawing/2014/main" id="{F1D945CC-E7B3-2FDB-6C28-E20F2F3F91F4}"/>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7" name="Title 1">
            <a:extLst>
              <a:ext uri="{FF2B5EF4-FFF2-40B4-BE49-F238E27FC236}">
                <a16:creationId xmlns:a16="http://schemas.microsoft.com/office/drawing/2014/main" id="{8100991D-F5F1-2526-6CD8-26D39998FF6F}"/>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Retro-</a:t>
            </a:r>
            <a:r>
              <a:rPr lang="nl-BE" b="1" err="1">
                <a:solidFill>
                  <a:schemeClr val="tx2">
                    <a:lumMod val="50000"/>
                  </a:schemeClr>
                </a:solidFill>
                <a:latin typeface="Arial"/>
              </a:rPr>
              <a:t>activity</a:t>
            </a:r>
            <a:r>
              <a:rPr lang="nl-BE" b="1">
                <a:solidFill>
                  <a:schemeClr val="tx2">
                    <a:lumMod val="50000"/>
                  </a:schemeClr>
                </a:solidFill>
                <a:latin typeface="Arial"/>
              </a:rPr>
              <a:t>: </a:t>
            </a:r>
            <a:r>
              <a:rPr lang="nl-BE" b="1" err="1">
                <a:solidFill>
                  <a:schemeClr val="tx2">
                    <a:lumMod val="50000"/>
                  </a:schemeClr>
                </a:solidFill>
                <a:latin typeface="Arial"/>
              </a:rPr>
              <a:t>Activation</a:t>
            </a:r>
            <a:r>
              <a:rPr lang="nl-BE" b="1">
                <a:solidFill>
                  <a:schemeClr val="tx2">
                    <a:lumMod val="50000"/>
                  </a:schemeClr>
                </a:solidFill>
                <a:latin typeface="Arial"/>
              </a:rPr>
              <a:t> Ratio</a:t>
            </a:r>
            <a:endParaRPr lang="en-BE" b="1">
              <a:solidFill>
                <a:schemeClr val="tx2">
                  <a:lumMod val="50000"/>
                </a:schemeClr>
              </a:solidFill>
              <a:latin typeface="Arial"/>
            </a:endParaRPr>
          </a:p>
        </p:txBody>
      </p:sp>
      <p:sp>
        <p:nvSpPr>
          <p:cNvPr id="8" name="Rectangle 7">
            <a:extLst>
              <a:ext uri="{FF2B5EF4-FFF2-40B4-BE49-F238E27FC236}">
                <a16:creationId xmlns:a16="http://schemas.microsoft.com/office/drawing/2014/main" id="{E96B8122-DB4D-951E-8C88-573EC21D4A99}"/>
              </a:ext>
            </a:extLst>
          </p:cNvPr>
          <p:cNvSpPr/>
          <p:nvPr/>
        </p:nvSpPr>
        <p:spPr>
          <a:xfrm>
            <a:off x="10593421" y="713564"/>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11833249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The Declared Market Price allowed the participation of Non-daily Schedule CMUs in the CRM who had a variable cost that exceeds the Actualized Strike Price</a:t>
            </a:r>
          </a:p>
          <a:p>
            <a:pPr marL="285750" indent="-285750">
              <a:buFont typeface="Arial" panose="020B0604020202020204" pitchFamily="34" charset="0"/>
              <a:buChar char="•"/>
            </a:pPr>
            <a:r>
              <a:rPr lang="en-US"/>
              <a:t>This was particularly relevant for DSM units. Seeing as they are now exempted from the Payback Obligation, it has been removed</a:t>
            </a:r>
          </a:p>
          <a:p>
            <a:pPr marL="285750" indent="-285750">
              <a:buFont typeface="Wingdings" panose="05000000000000000000" pitchFamily="2" charset="2"/>
              <a:buChar char="Ø"/>
            </a:pPr>
            <a:r>
              <a:rPr lang="en-US"/>
              <a:t>From the Auction of 2025 onwards, the DMP no longer applies</a:t>
            </a:r>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95AB0E6B-4825-0A21-4C19-D748D4C62083}"/>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Title 1">
            <a:extLst>
              <a:ext uri="{FF2B5EF4-FFF2-40B4-BE49-F238E27FC236}">
                <a16:creationId xmlns:a16="http://schemas.microsoft.com/office/drawing/2014/main" id="{5A678DC5-9C9D-C99C-1C56-98C3020F50E7}"/>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Retro-</a:t>
            </a:r>
            <a:r>
              <a:rPr lang="nl-BE" b="1" err="1">
                <a:solidFill>
                  <a:schemeClr val="tx2">
                    <a:lumMod val="50000"/>
                  </a:schemeClr>
                </a:solidFill>
                <a:latin typeface="Arial"/>
              </a:rPr>
              <a:t>activity</a:t>
            </a:r>
            <a:r>
              <a:rPr lang="nl-BE" b="1">
                <a:solidFill>
                  <a:schemeClr val="tx2">
                    <a:lumMod val="50000"/>
                  </a:schemeClr>
                </a:solidFill>
                <a:latin typeface="Arial"/>
              </a:rPr>
              <a:t>: </a:t>
            </a:r>
            <a:r>
              <a:rPr lang="nl-BE" b="1" err="1">
                <a:solidFill>
                  <a:schemeClr val="tx2">
                    <a:lumMod val="50000"/>
                  </a:schemeClr>
                </a:solidFill>
                <a:latin typeface="Arial"/>
              </a:rPr>
              <a:t>Declared</a:t>
            </a:r>
            <a:r>
              <a:rPr lang="nl-BE" b="1">
                <a:solidFill>
                  <a:schemeClr val="tx2">
                    <a:lumMod val="50000"/>
                  </a:schemeClr>
                </a:solidFill>
                <a:latin typeface="Arial"/>
              </a:rPr>
              <a:t> Market Price (DMP)</a:t>
            </a:r>
            <a:endParaRPr lang="en-BE" b="1">
              <a:solidFill>
                <a:schemeClr val="tx2">
                  <a:lumMod val="50000"/>
                </a:schemeClr>
              </a:solidFill>
              <a:latin typeface="Arial"/>
            </a:endParaRPr>
          </a:p>
        </p:txBody>
      </p:sp>
      <p:sp>
        <p:nvSpPr>
          <p:cNvPr id="8" name="Rectangle 7">
            <a:extLst>
              <a:ext uri="{FF2B5EF4-FFF2-40B4-BE49-F238E27FC236}">
                <a16:creationId xmlns:a16="http://schemas.microsoft.com/office/drawing/2014/main" id="{BD6C7CC3-617F-7B38-8C0A-11D2080E1652}"/>
              </a:ext>
            </a:extLst>
          </p:cNvPr>
          <p:cNvSpPr/>
          <p:nvPr/>
        </p:nvSpPr>
        <p:spPr>
          <a:xfrm>
            <a:off x="10593421" y="713564"/>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12551975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618000" cy="5074732"/>
          </a:xfrm>
        </p:spPr>
        <p:txBody>
          <a:bodyPr wrap="square"/>
          <a:lstStyle/>
          <a:p>
            <a:pPr marL="285750" indent="-285750">
              <a:buFont typeface="Arial" panose="020B0604020202020204" pitchFamily="34" charset="0"/>
              <a:buChar char="•"/>
            </a:pPr>
            <a:r>
              <a:rPr lang="en-US"/>
              <a:t>When selling/buying obligations on the Secondary Market, it is important to know which rules apply</a:t>
            </a:r>
          </a:p>
          <a:p>
            <a:pPr marL="285750" indent="-285750">
              <a:buFont typeface="Arial" panose="020B0604020202020204" pitchFamily="34" charset="0"/>
              <a:buChar char="•"/>
            </a:pPr>
            <a:r>
              <a:rPr lang="en-US"/>
              <a:t>The modalities that apply are determined by the Auction year of the original Transaction</a:t>
            </a:r>
          </a:p>
          <a:p>
            <a:pPr marL="285750" indent="-285750">
              <a:buFont typeface="Arial" panose="020B0604020202020204" pitchFamily="34" charset="0"/>
              <a:buChar char="•"/>
            </a:pPr>
            <a:r>
              <a:rPr lang="en-US"/>
              <a:t>Examples</a:t>
            </a:r>
          </a:p>
          <a:p>
            <a:pPr marL="1007100" lvl="1" indent="-285750">
              <a:buFont typeface="Arial" panose="020B0604020202020204" pitchFamily="34" charset="0"/>
              <a:buChar char="•"/>
            </a:pPr>
            <a:r>
              <a:rPr lang="en-US"/>
              <a:t>When a Transaction originally concluded in 2024 is sold, the Payback Exemption applies if the Buyer is DSM</a:t>
            </a:r>
          </a:p>
          <a:p>
            <a:pPr marL="1007100" lvl="1" indent="-285750">
              <a:buFont typeface="Arial" panose="020B0604020202020204" pitchFamily="34" charset="0"/>
              <a:buChar char="•"/>
            </a:pPr>
            <a:r>
              <a:rPr lang="en-US"/>
              <a:t>When a Transaction originally concluded in 2025 is sold, the Payback Exemption applies if the Buyer is DSM or storage</a:t>
            </a:r>
          </a:p>
          <a:p>
            <a:pPr marL="1007100" lvl="1" indent="-285750">
              <a:buFont typeface="Arial" panose="020B0604020202020204" pitchFamily="34" charset="0"/>
              <a:buChar char="•"/>
            </a:pPr>
            <a:r>
              <a:rPr lang="en-US"/>
              <a:t>When a Transaction originally concluded in 2023 is sold, the Payback Exemption never applies</a:t>
            </a:r>
          </a:p>
          <a:p>
            <a:pPr marL="1007100" lvl="1"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290A3FD6-AEE2-64E3-DECF-A0650C7EE899}"/>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Title 1">
            <a:extLst>
              <a:ext uri="{FF2B5EF4-FFF2-40B4-BE49-F238E27FC236}">
                <a16:creationId xmlns:a16="http://schemas.microsoft.com/office/drawing/2014/main" id="{0B74BD8F-D187-FCDF-F0A8-A457C649293C}"/>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Retro-</a:t>
            </a:r>
            <a:r>
              <a:rPr lang="nl-BE" b="1" err="1">
                <a:solidFill>
                  <a:schemeClr val="tx2">
                    <a:lumMod val="50000"/>
                  </a:schemeClr>
                </a:solidFill>
                <a:latin typeface="Arial"/>
              </a:rPr>
              <a:t>activity</a:t>
            </a:r>
            <a:r>
              <a:rPr lang="nl-BE" b="1">
                <a:solidFill>
                  <a:schemeClr val="tx2">
                    <a:lumMod val="50000"/>
                  </a:schemeClr>
                </a:solidFill>
                <a:latin typeface="Arial"/>
              </a:rPr>
              <a:t> </a:t>
            </a:r>
            <a:r>
              <a:rPr lang="nl-BE" b="1" err="1">
                <a:solidFill>
                  <a:schemeClr val="tx2">
                    <a:lumMod val="50000"/>
                  </a:schemeClr>
                </a:solidFill>
                <a:latin typeface="Arial"/>
              </a:rPr>
              <a:t>and</a:t>
            </a:r>
            <a:r>
              <a:rPr lang="nl-BE" b="1">
                <a:solidFill>
                  <a:schemeClr val="tx2">
                    <a:lumMod val="50000"/>
                  </a:schemeClr>
                </a:solidFill>
                <a:latin typeface="Arial"/>
              </a:rPr>
              <a:t> </a:t>
            </a:r>
            <a:r>
              <a:rPr lang="nl-BE" b="1" err="1">
                <a:solidFill>
                  <a:schemeClr val="tx2">
                    <a:lumMod val="50000"/>
                  </a:schemeClr>
                </a:solidFill>
                <a:latin typeface="Arial"/>
              </a:rPr>
              <a:t>Secondary</a:t>
            </a:r>
            <a:r>
              <a:rPr lang="nl-BE" b="1">
                <a:solidFill>
                  <a:schemeClr val="tx2">
                    <a:lumMod val="50000"/>
                  </a:schemeClr>
                </a:solidFill>
                <a:latin typeface="Arial"/>
              </a:rPr>
              <a:t> Market Transactions</a:t>
            </a:r>
            <a:endParaRPr lang="en-BE" b="1">
              <a:solidFill>
                <a:schemeClr val="tx2">
                  <a:lumMod val="50000"/>
                </a:schemeClr>
              </a:solidFill>
              <a:latin typeface="Arial"/>
            </a:endParaRPr>
          </a:p>
        </p:txBody>
      </p:sp>
    </p:spTree>
    <p:extLst>
      <p:ext uri="{BB962C8B-B14F-4D97-AF65-F5344CB8AC3E}">
        <p14:creationId xmlns:p14="http://schemas.microsoft.com/office/powerpoint/2010/main" val="689568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graphicFrame>
        <p:nvGraphicFramePr>
          <p:cNvPr id="3" name="Table 2">
            <a:extLst>
              <a:ext uri="{FF2B5EF4-FFF2-40B4-BE49-F238E27FC236}">
                <a16:creationId xmlns:a16="http://schemas.microsoft.com/office/drawing/2014/main" id="{943037CB-4E66-BE4B-D44A-F29E03DF0F22}"/>
              </a:ext>
            </a:extLst>
          </p:cNvPr>
          <p:cNvGraphicFramePr>
            <a:graphicFrameLocks noGrp="1"/>
          </p:cNvGraphicFramePr>
          <p:nvPr>
            <p:extLst>
              <p:ext uri="{D42A27DB-BD31-4B8C-83A1-F6EECF244321}">
                <p14:modId xmlns:p14="http://schemas.microsoft.com/office/powerpoint/2010/main" val="3181663558"/>
              </p:ext>
            </p:extLst>
          </p:nvPr>
        </p:nvGraphicFramePr>
        <p:xfrm>
          <a:off x="1655750" y="1843405"/>
          <a:ext cx="8712000" cy="2494280"/>
        </p:xfrm>
        <a:graphic>
          <a:graphicData uri="http://schemas.openxmlformats.org/drawingml/2006/table">
            <a:tbl>
              <a:tblPr firstRow="1" firstCol="1" bandRow="1">
                <a:tableStyleId>{EB344D84-9AFB-497E-A393-DC336BA19D2E}</a:tableStyleId>
              </a:tblPr>
              <a:tblGrid>
                <a:gridCol w="2178000">
                  <a:extLst>
                    <a:ext uri="{9D8B030D-6E8A-4147-A177-3AD203B41FA5}">
                      <a16:colId xmlns:a16="http://schemas.microsoft.com/office/drawing/2014/main" val="152938248"/>
                    </a:ext>
                  </a:extLst>
                </a:gridCol>
                <a:gridCol w="2178000">
                  <a:extLst>
                    <a:ext uri="{9D8B030D-6E8A-4147-A177-3AD203B41FA5}">
                      <a16:colId xmlns:a16="http://schemas.microsoft.com/office/drawing/2014/main" val="4133732633"/>
                    </a:ext>
                  </a:extLst>
                </a:gridCol>
                <a:gridCol w="2178000">
                  <a:extLst>
                    <a:ext uri="{9D8B030D-6E8A-4147-A177-3AD203B41FA5}">
                      <a16:colId xmlns:a16="http://schemas.microsoft.com/office/drawing/2014/main" val="3177138857"/>
                    </a:ext>
                  </a:extLst>
                </a:gridCol>
                <a:gridCol w="2178000">
                  <a:extLst>
                    <a:ext uri="{9D8B030D-6E8A-4147-A177-3AD203B41FA5}">
                      <a16:colId xmlns:a16="http://schemas.microsoft.com/office/drawing/2014/main" val="2199387183"/>
                    </a:ext>
                  </a:extLst>
                </a:gridCol>
              </a:tblGrid>
              <a:tr h="370840">
                <a:tc>
                  <a:txBody>
                    <a:bodyPr/>
                    <a:lstStyle/>
                    <a:p>
                      <a:r>
                        <a:rPr lang="en-US"/>
                        <a:t>Auction Year</a:t>
                      </a:r>
                      <a:endParaRPr lang="en-BE"/>
                    </a:p>
                  </a:txBody>
                  <a:tcPr/>
                </a:tc>
                <a:tc>
                  <a:txBody>
                    <a:bodyPr/>
                    <a:lstStyle/>
                    <a:p>
                      <a:r>
                        <a:rPr lang="en-US"/>
                        <a:t>Payback Exemption</a:t>
                      </a:r>
                      <a:endParaRPr lang="en-BE"/>
                    </a:p>
                  </a:txBody>
                  <a:tcPr/>
                </a:tc>
                <a:tc>
                  <a:txBody>
                    <a:bodyPr/>
                    <a:lstStyle/>
                    <a:p>
                      <a:r>
                        <a:rPr lang="en-US"/>
                        <a:t>Activation Ratio</a:t>
                      </a:r>
                      <a:endParaRPr lang="en-BE"/>
                    </a:p>
                  </a:txBody>
                  <a:tcPr/>
                </a:tc>
                <a:tc>
                  <a:txBody>
                    <a:bodyPr/>
                    <a:lstStyle/>
                    <a:p>
                      <a:r>
                        <a:rPr lang="en-US"/>
                        <a:t>Declared Market Price</a:t>
                      </a:r>
                      <a:endParaRPr lang="en-BE"/>
                    </a:p>
                  </a:txBody>
                  <a:tcPr/>
                </a:tc>
                <a:extLst>
                  <a:ext uri="{0D108BD9-81ED-4DB2-BD59-A6C34878D82A}">
                    <a16:rowId xmlns:a16="http://schemas.microsoft.com/office/drawing/2014/main" val="2454942269"/>
                  </a:ext>
                </a:extLst>
              </a:tr>
              <a:tr h="370840">
                <a:tc>
                  <a:txBody>
                    <a:bodyPr/>
                    <a:lstStyle/>
                    <a:p>
                      <a:r>
                        <a:rPr lang="en-US"/>
                        <a:t>2021</a:t>
                      </a:r>
                    </a:p>
                  </a:txBody>
                  <a:tcPr/>
                </a:tc>
                <a:tc>
                  <a:txBody>
                    <a:bodyPr/>
                    <a:lstStyle/>
                    <a:p>
                      <a:r>
                        <a:rPr lang="en-US"/>
                        <a:t>No</a:t>
                      </a:r>
                    </a:p>
                  </a:txBody>
                  <a:tcPr/>
                </a:tc>
                <a:tc>
                  <a:txBody>
                    <a:bodyPr/>
                    <a:lstStyle/>
                    <a:p>
                      <a:r>
                        <a:rPr lang="en-US"/>
                        <a:t>No</a:t>
                      </a:r>
                      <a:endParaRPr lang="en-BE"/>
                    </a:p>
                  </a:txBody>
                  <a:tcPr/>
                </a:tc>
                <a:tc>
                  <a:txBody>
                    <a:bodyPr/>
                    <a:lstStyle/>
                    <a:p>
                      <a:r>
                        <a:rPr lang="en-US"/>
                        <a:t>Yes</a:t>
                      </a:r>
                      <a:endParaRPr lang="en-BE"/>
                    </a:p>
                  </a:txBody>
                  <a:tcPr/>
                </a:tc>
                <a:extLst>
                  <a:ext uri="{0D108BD9-81ED-4DB2-BD59-A6C34878D82A}">
                    <a16:rowId xmlns:a16="http://schemas.microsoft.com/office/drawing/2014/main" val="673121689"/>
                  </a:ext>
                </a:extLst>
              </a:tr>
              <a:tr h="370840">
                <a:tc>
                  <a:txBody>
                    <a:bodyPr/>
                    <a:lstStyle/>
                    <a:p>
                      <a:r>
                        <a:rPr lang="en-US"/>
                        <a:t>2022</a:t>
                      </a:r>
                      <a:endParaRPr lang="en-BE"/>
                    </a:p>
                  </a:txBody>
                  <a:tcPr/>
                </a:tc>
                <a:tc>
                  <a:txBody>
                    <a:bodyPr/>
                    <a:lstStyle/>
                    <a:p>
                      <a:r>
                        <a:rPr lang="en-US"/>
                        <a:t>No</a:t>
                      </a:r>
                      <a:endParaRPr lang="en-BE"/>
                    </a:p>
                  </a:txBody>
                  <a:tcPr/>
                </a:tc>
                <a:tc>
                  <a:txBody>
                    <a:bodyPr/>
                    <a:lstStyle/>
                    <a:p>
                      <a:r>
                        <a:rPr lang="en-US"/>
                        <a:t>No</a:t>
                      </a:r>
                      <a:endParaRPr lang="en-BE"/>
                    </a:p>
                  </a:txBody>
                  <a:tcPr/>
                </a:tc>
                <a:tc>
                  <a:txBody>
                    <a:bodyPr/>
                    <a:lstStyle/>
                    <a:p>
                      <a:r>
                        <a:rPr lang="en-US"/>
                        <a:t>Yes</a:t>
                      </a:r>
                      <a:endParaRPr lang="en-BE"/>
                    </a:p>
                  </a:txBody>
                  <a:tcPr/>
                </a:tc>
                <a:extLst>
                  <a:ext uri="{0D108BD9-81ED-4DB2-BD59-A6C34878D82A}">
                    <a16:rowId xmlns:a16="http://schemas.microsoft.com/office/drawing/2014/main" val="628876203"/>
                  </a:ext>
                </a:extLst>
              </a:tr>
              <a:tr h="370840">
                <a:tc>
                  <a:txBody>
                    <a:bodyPr/>
                    <a:lstStyle/>
                    <a:p>
                      <a:r>
                        <a:rPr lang="en-US"/>
                        <a:t>2023</a:t>
                      </a:r>
                      <a:endParaRPr lang="en-BE"/>
                    </a:p>
                  </a:txBody>
                  <a:tcPr/>
                </a:tc>
                <a:tc>
                  <a:txBody>
                    <a:bodyPr/>
                    <a:lstStyle/>
                    <a:p>
                      <a:r>
                        <a:rPr lang="en-US"/>
                        <a:t>No</a:t>
                      </a:r>
                      <a:endParaRPr lang="en-BE"/>
                    </a:p>
                  </a:txBody>
                  <a:tcPr/>
                </a:tc>
                <a:tc>
                  <a:txBody>
                    <a:bodyPr/>
                    <a:lstStyle/>
                    <a:p>
                      <a:r>
                        <a:rPr lang="en-US"/>
                        <a:t>No</a:t>
                      </a:r>
                      <a:endParaRPr lang="en-BE"/>
                    </a:p>
                  </a:txBody>
                  <a:tcPr/>
                </a:tc>
                <a:tc>
                  <a:txBody>
                    <a:bodyPr/>
                    <a:lstStyle/>
                    <a:p>
                      <a:r>
                        <a:rPr lang="en-US"/>
                        <a:t>Yes</a:t>
                      </a:r>
                      <a:endParaRPr lang="en-BE"/>
                    </a:p>
                  </a:txBody>
                  <a:tcPr/>
                </a:tc>
                <a:extLst>
                  <a:ext uri="{0D108BD9-81ED-4DB2-BD59-A6C34878D82A}">
                    <a16:rowId xmlns:a16="http://schemas.microsoft.com/office/drawing/2014/main" val="2342009207"/>
                  </a:ext>
                </a:extLst>
              </a:tr>
              <a:tr h="370840">
                <a:tc>
                  <a:txBody>
                    <a:bodyPr/>
                    <a:lstStyle/>
                    <a:p>
                      <a:r>
                        <a:rPr lang="en-US"/>
                        <a:t>2024</a:t>
                      </a:r>
                      <a:endParaRPr lang="en-BE"/>
                    </a:p>
                  </a:txBody>
                  <a:tcPr/>
                </a:tc>
                <a:tc>
                  <a:txBody>
                    <a:bodyPr/>
                    <a:lstStyle/>
                    <a:p>
                      <a:r>
                        <a:rPr lang="en-US"/>
                        <a:t>DSM</a:t>
                      </a:r>
                      <a:endParaRPr lang="en-BE"/>
                    </a:p>
                  </a:txBody>
                  <a:tcPr/>
                </a:tc>
                <a:tc>
                  <a:txBody>
                    <a:bodyPr/>
                    <a:lstStyle/>
                    <a:p>
                      <a:r>
                        <a:rPr lang="en-US"/>
                        <a:t>Yes</a:t>
                      </a:r>
                      <a:endParaRPr lang="en-BE"/>
                    </a:p>
                  </a:txBody>
                  <a:tcPr/>
                </a:tc>
                <a:tc>
                  <a:txBody>
                    <a:bodyPr/>
                    <a:lstStyle/>
                    <a:p>
                      <a:r>
                        <a:rPr lang="en-US"/>
                        <a:t>Yes</a:t>
                      </a:r>
                      <a:endParaRPr lang="en-BE"/>
                    </a:p>
                  </a:txBody>
                  <a:tcPr/>
                </a:tc>
                <a:extLst>
                  <a:ext uri="{0D108BD9-81ED-4DB2-BD59-A6C34878D82A}">
                    <a16:rowId xmlns:a16="http://schemas.microsoft.com/office/drawing/2014/main" val="490584131"/>
                  </a:ext>
                </a:extLst>
              </a:tr>
              <a:tr h="370840">
                <a:tc>
                  <a:txBody>
                    <a:bodyPr/>
                    <a:lstStyle/>
                    <a:p>
                      <a:r>
                        <a:rPr lang="en-US"/>
                        <a:t>2025 and onwards</a:t>
                      </a:r>
                      <a:endParaRPr lang="en-BE"/>
                    </a:p>
                  </a:txBody>
                  <a:tcPr/>
                </a:tc>
                <a:tc>
                  <a:txBody>
                    <a:bodyPr/>
                    <a:lstStyle/>
                    <a:p>
                      <a:r>
                        <a:rPr lang="en-US"/>
                        <a:t>DSM and storage</a:t>
                      </a:r>
                      <a:endParaRPr lang="en-BE"/>
                    </a:p>
                  </a:txBody>
                  <a:tcPr/>
                </a:tc>
                <a:tc>
                  <a:txBody>
                    <a:bodyPr/>
                    <a:lstStyle/>
                    <a:p>
                      <a:r>
                        <a:rPr lang="en-US"/>
                        <a:t>No</a:t>
                      </a:r>
                      <a:endParaRPr lang="en-BE"/>
                    </a:p>
                  </a:txBody>
                  <a:tcPr/>
                </a:tc>
                <a:tc>
                  <a:txBody>
                    <a:bodyPr/>
                    <a:lstStyle/>
                    <a:p>
                      <a:r>
                        <a:rPr lang="en-US"/>
                        <a:t>No</a:t>
                      </a:r>
                      <a:endParaRPr lang="en-BE"/>
                    </a:p>
                  </a:txBody>
                  <a:tcPr/>
                </a:tc>
                <a:extLst>
                  <a:ext uri="{0D108BD9-81ED-4DB2-BD59-A6C34878D82A}">
                    <a16:rowId xmlns:a16="http://schemas.microsoft.com/office/drawing/2014/main" val="2842266574"/>
                  </a:ext>
                </a:extLst>
              </a:tr>
            </a:tbl>
          </a:graphicData>
        </a:graphic>
      </p:graphicFrame>
      <p:sp>
        <p:nvSpPr>
          <p:cNvPr id="5" name="Rectangle 4">
            <a:extLst>
              <a:ext uri="{FF2B5EF4-FFF2-40B4-BE49-F238E27FC236}">
                <a16:creationId xmlns:a16="http://schemas.microsoft.com/office/drawing/2014/main" id="{958F25DA-392D-F4F2-72EF-23227242A74B}"/>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Title 1">
            <a:extLst>
              <a:ext uri="{FF2B5EF4-FFF2-40B4-BE49-F238E27FC236}">
                <a16:creationId xmlns:a16="http://schemas.microsoft.com/office/drawing/2014/main" id="{7244F7CB-7E6D-B5CA-ECB1-450638FA3825}"/>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Retro-</a:t>
            </a:r>
            <a:r>
              <a:rPr lang="nl-BE" b="1" err="1">
                <a:solidFill>
                  <a:schemeClr val="tx2">
                    <a:lumMod val="50000"/>
                  </a:schemeClr>
                </a:solidFill>
                <a:latin typeface="Arial"/>
              </a:rPr>
              <a:t>activity</a:t>
            </a:r>
            <a:r>
              <a:rPr lang="nl-BE" b="1">
                <a:solidFill>
                  <a:schemeClr val="tx2">
                    <a:lumMod val="50000"/>
                  </a:schemeClr>
                </a:solidFill>
                <a:latin typeface="Arial"/>
              </a:rPr>
              <a:t>: </a:t>
            </a:r>
            <a:r>
              <a:rPr lang="nl-BE" b="1" err="1">
                <a:solidFill>
                  <a:schemeClr val="tx2">
                    <a:lumMod val="50000"/>
                  </a:schemeClr>
                </a:solidFill>
                <a:latin typeface="Arial"/>
              </a:rPr>
              <a:t>overview</a:t>
            </a:r>
            <a:endParaRPr lang="en-BE" b="1">
              <a:solidFill>
                <a:schemeClr val="tx2">
                  <a:lumMod val="50000"/>
                </a:schemeClr>
              </a:solidFill>
              <a:latin typeface="Arial"/>
            </a:endParaRPr>
          </a:p>
        </p:txBody>
      </p:sp>
      <p:sp>
        <p:nvSpPr>
          <p:cNvPr id="7" name="Rectangle 6">
            <a:extLst>
              <a:ext uri="{FF2B5EF4-FFF2-40B4-BE49-F238E27FC236}">
                <a16:creationId xmlns:a16="http://schemas.microsoft.com/office/drawing/2014/main" id="{38AEC76F-A1B9-8BE3-B8F0-4F4C4AA41C97}"/>
              </a:ext>
            </a:extLst>
          </p:cNvPr>
          <p:cNvSpPr/>
          <p:nvPr/>
        </p:nvSpPr>
        <p:spPr>
          <a:xfrm>
            <a:off x="10593421" y="713564"/>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21363980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4D314F-DA2D-74A0-8427-585467C48586}"/>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Helvetica Light"/>
              </a:rPr>
              <a:t>CRM Detailed info session 2025</a:t>
            </a:r>
            <a:endParaRPr kumimoji="0" lang="en-GB" sz="900" b="0" i="0" u="none" strike="noStrike" kern="1200" cap="none" spc="0" normalizeH="0" baseline="0" noProof="0">
              <a:ln>
                <a:noFill/>
              </a:ln>
              <a:solidFill>
                <a:srgbClr val="FFFFFF"/>
              </a:solidFill>
              <a:effectLst/>
              <a:uLnTx/>
              <a:uFillTx/>
              <a:latin typeface="Helvetica Light"/>
            </a:endParaRPr>
          </a:p>
        </p:txBody>
      </p:sp>
      <p:sp>
        <p:nvSpPr>
          <p:cNvPr id="5" name="Slide Number Placeholder 4">
            <a:extLst>
              <a:ext uri="{FF2B5EF4-FFF2-40B4-BE49-F238E27FC236}">
                <a16:creationId xmlns:a16="http://schemas.microsoft.com/office/drawing/2014/main" id="{59B45EEE-2375-0366-1CBC-28A3D7D49936}"/>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D4DCE-9EA5-6C43-B983-F83FEB84A798}" type="slidenum">
              <a:rPr kumimoji="0" lang="en-GB" sz="900" b="1" i="0" u="none" strike="noStrike" kern="1200" cap="none" spc="0" normalizeH="0" baseline="0" noProof="0" smtClean="0">
                <a:ln>
                  <a:noFill/>
                </a:ln>
                <a:solidFill>
                  <a:srgbClr val="FFFFFF"/>
                </a:solidFill>
                <a:effectLst/>
                <a:uLnTx/>
                <a:uFillTx/>
                <a:latin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900" b="1" i="0" u="none" strike="noStrike" kern="1200" cap="none" spc="0" normalizeH="0" baseline="0" noProof="0">
              <a:ln>
                <a:noFill/>
              </a:ln>
              <a:solidFill>
                <a:srgbClr val="FFFFFF"/>
              </a:solidFill>
              <a:effectLst/>
              <a:uLnTx/>
              <a:uFillTx/>
              <a:latin typeface="Helvetica Light"/>
            </a:endParaRPr>
          </a:p>
        </p:txBody>
      </p:sp>
      <p:sp>
        <p:nvSpPr>
          <p:cNvPr id="6" name="Text Placeholder 2">
            <a:extLst>
              <a:ext uri="{FF2B5EF4-FFF2-40B4-BE49-F238E27FC236}">
                <a16:creationId xmlns:a16="http://schemas.microsoft.com/office/drawing/2014/main" id="{B2B35780-B670-5496-471A-428A40541BA3}"/>
              </a:ext>
            </a:extLst>
          </p:cNvPr>
          <p:cNvSpPr txBox="1">
            <a:spLocks/>
          </p:cNvSpPr>
          <p:nvPr/>
        </p:nvSpPr>
        <p:spPr>
          <a:xfrm>
            <a:off x="1145286" y="4570451"/>
            <a:ext cx="5417875" cy="1343025"/>
          </a:xfrm>
          <a:prstGeom prst="rect">
            <a:avLst/>
          </a:prstGeom>
          <a:ln w="254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521962" eaLnBrk="1" latinLnBrk="0" hangingPunct="1">
              <a:lnSpc>
                <a:spcPct val="120000"/>
              </a:lnSpc>
              <a:spcBef>
                <a:spcPts val="450"/>
              </a:spcBef>
              <a:spcAft>
                <a:spcPts val="0"/>
              </a:spcAft>
              <a:buClr>
                <a:schemeClr val="accent3"/>
              </a:buClr>
              <a:buSzPct val="100000"/>
              <a:buFont typeface="Arial" charset="0"/>
              <a:buNone/>
              <a:tabLst/>
              <a:defRPr sz="3200" b="0" i="0" u="none" strike="noStrike" cap="none" spc="0" baseline="0">
                <a:ln>
                  <a:noFill/>
                </a:ln>
                <a:solidFill>
                  <a:schemeClr val="tx1"/>
                </a:solidFill>
                <a:uFillTx/>
                <a:latin typeface="+mn-lt"/>
                <a:ea typeface="+mn-ea"/>
                <a:cs typeface="+mn-cs"/>
                <a:sym typeface="Helvetica Light"/>
              </a:defRPr>
            </a:lvl1pPr>
            <a:lvl2pPr marL="216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2pPr>
            <a:lvl3pPr marL="324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3pPr>
            <a:lvl4pPr marL="432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4pPr>
            <a:lvl5pPr marL="540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5pPr>
            <a:lvl6pPr marL="15544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6pPr>
            <a:lvl7pPr marL="17830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7pPr>
            <a:lvl8pPr marL="20116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8pPr>
            <a:lvl9pPr marL="22402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9pPr>
          </a:lstStyle>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sym typeface="Helvetica Light"/>
              </a:rPr>
              <a:t>Purpose of Today’s session</a:t>
            </a:r>
          </a:p>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sym typeface="Helvetica Light"/>
              </a:rPr>
              <a:t>Right to remuneration</a:t>
            </a:r>
          </a:p>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sym typeface="Helvetica Light"/>
              </a:rPr>
              <a:t>Financial Security Obligation</a:t>
            </a:r>
          </a:p>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sym typeface="Helvetica Light"/>
              </a:rPr>
              <a:t>Availability Obligation</a:t>
            </a:r>
          </a:p>
          <a:p>
            <a:pPr marL="457200" marR="0" lvl="1" indent="0" algn="l" defTabSz="521962" rtl="0" eaLnBrk="1" fontAlgn="auto" latinLnBrk="0" hangingPunct="1">
              <a:lnSpc>
                <a:spcPct val="120000"/>
              </a:lnSpc>
              <a:spcBef>
                <a:spcPts val="450"/>
              </a:spcBef>
              <a:spcAft>
                <a:spcPts val="0"/>
              </a:spcAft>
              <a:buClr>
                <a:srgbClr val="46535B"/>
              </a:buClr>
              <a:buSzPct val="100000"/>
              <a:buFont typeface="Arial" charset="0"/>
              <a:buNone/>
              <a:tabLst/>
              <a:defRPr/>
            </a:pPr>
            <a:r>
              <a:rPr kumimoji="0" lang="en-US" sz="1050" b="0" i="0" u="none" strike="noStrike" kern="1200" cap="none" spc="0" normalizeH="0" baseline="0" noProof="0">
                <a:ln>
                  <a:noFill/>
                </a:ln>
                <a:solidFill>
                  <a:srgbClr val="FFFFFF">
                    <a:lumMod val="75000"/>
                  </a:srgbClr>
                </a:solidFill>
                <a:effectLst/>
                <a:uLnTx/>
                <a:uFillTx/>
                <a:latin typeface="Helvetica Light"/>
                <a:cs typeface="Arial"/>
                <a:sym typeface="Helvetica Light"/>
              </a:rPr>
              <a:t>Availability monitoring</a:t>
            </a:r>
          </a:p>
          <a:p>
            <a:pPr marL="457200" marR="0" lvl="1" indent="0" algn="l" defTabSz="521962" rtl="0" eaLnBrk="1" fontAlgn="auto" latinLnBrk="0" hangingPunct="1">
              <a:lnSpc>
                <a:spcPct val="120000"/>
              </a:lnSpc>
              <a:spcBef>
                <a:spcPts val="450"/>
              </a:spcBef>
              <a:spcAft>
                <a:spcPts val="0"/>
              </a:spcAft>
              <a:buClr>
                <a:srgbClr val="46535B"/>
              </a:buClr>
              <a:buSzPct val="100000"/>
              <a:buFont typeface="Arial" charset="0"/>
              <a:buNone/>
              <a:tabLst/>
              <a:defRPr/>
            </a:pPr>
            <a:r>
              <a:rPr kumimoji="0" lang="en-US" sz="1050" b="0" i="0" u="none" strike="noStrike" kern="1200" cap="none" spc="0" normalizeH="0" baseline="0" noProof="0">
                <a:ln>
                  <a:noFill/>
                </a:ln>
                <a:solidFill>
                  <a:srgbClr val="FFFFFF">
                    <a:lumMod val="75000"/>
                  </a:srgbClr>
                </a:solidFill>
                <a:effectLst/>
                <a:uLnTx/>
                <a:uFillTx/>
                <a:latin typeface="Helvetica Light"/>
                <a:cs typeface="Arial"/>
                <a:sym typeface="Helvetica Light"/>
              </a:rPr>
              <a:t>Availability Testing</a:t>
            </a:r>
          </a:p>
          <a:p>
            <a:pPr marL="457200" marR="0" lvl="1" indent="0" algn="l" defTabSz="521962" rtl="0" eaLnBrk="1" fontAlgn="auto" latinLnBrk="0" hangingPunct="1">
              <a:lnSpc>
                <a:spcPct val="120000"/>
              </a:lnSpc>
              <a:spcBef>
                <a:spcPts val="450"/>
              </a:spcBef>
              <a:spcAft>
                <a:spcPts val="0"/>
              </a:spcAft>
              <a:buClr>
                <a:srgbClr val="46535B"/>
              </a:buClr>
              <a:buSzPct val="100000"/>
              <a:buFont typeface="Arial" charset="0"/>
              <a:buNone/>
              <a:tabLst/>
              <a:defRPr/>
            </a:pPr>
            <a:r>
              <a:rPr kumimoji="0" lang="en-US" sz="1050" b="0" i="0" u="none" strike="noStrike" kern="1200" cap="none" spc="0" normalizeH="0" baseline="0" noProof="0">
                <a:ln>
                  <a:noFill/>
                </a:ln>
                <a:solidFill>
                  <a:srgbClr val="FFFFFF">
                    <a:lumMod val="75000"/>
                  </a:srgbClr>
                </a:solidFill>
                <a:effectLst/>
                <a:uLnTx/>
                <a:uFillTx/>
                <a:latin typeface="Helvetica Light"/>
                <a:cs typeface="Arial"/>
                <a:sym typeface="Helvetica Light"/>
              </a:rPr>
              <a:t>Unavailability Penalties</a:t>
            </a:r>
          </a:p>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sym typeface="Helvetica Light"/>
              </a:rPr>
              <a:t>Payback Obligation</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a:ln>
                  <a:noFill/>
                </a:ln>
                <a:solidFill>
                  <a:srgbClr val="FFFFFF"/>
                </a:solidFill>
                <a:effectLst/>
                <a:uLnTx/>
                <a:uFillTx/>
                <a:latin typeface="Helvetica Light"/>
                <a:ea typeface="+mn-ea"/>
                <a:cs typeface="+mn-cs"/>
                <a:sym typeface="Helvetica Light"/>
              </a:rPr>
              <a:t>Secondary Market</a:t>
            </a:r>
            <a:br>
              <a:rPr kumimoji="0" lang="en-US" sz="2000" b="0" i="0" u="none" strike="noStrike" kern="1200" cap="none" spc="0" normalizeH="0" baseline="0" noProof="0">
                <a:ln>
                  <a:noFill/>
                </a:ln>
                <a:solidFill>
                  <a:srgbClr val="FFFFFF">
                    <a:lumMod val="75000"/>
                  </a:srgbClr>
                </a:solidFill>
                <a:effectLst/>
                <a:uLnTx/>
                <a:uFillTx/>
                <a:latin typeface="Helvetica Light"/>
                <a:ea typeface="+mn-ea"/>
                <a:cs typeface="+mn-cs"/>
                <a:sym typeface="Helvetica Light"/>
              </a:rPr>
            </a:br>
            <a:r>
              <a:rPr kumimoji="0" lang="en-US" sz="2000" b="0" i="0" u="none" strike="noStrike" kern="1200" cap="none" spc="0" normalizeH="0" baseline="0" noProof="0">
                <a:ln>
                  <a:noFill/>
                </a:ln>
                <a:solidFill>
                  <a:srgbClr val="FFFFFF">
                    <a:lumMod val="75000"/>
                  </a:srgbClr>
                </a:solidFill>
                <a:effectLst/>
                <a:uLnTx/>
                <a:uFillTx/>
                <a:latin typeface="Helvetica Light"/>
                <a:ea typeface="+mn-ea"/>
                <a:cs typeface="+mn-cs"/>
                <a:sym typeface="Helvetica Light"/>
              </a:rPr>
              <a:t>Final notes</a:t>
            </a:r>
          </a:p>
        </p:txBody>
      </p:sp>
    </p:spTree>
    <p:extLst>
      <p:ext uri="{BB962C8B-B14F-4D97-AF65-F5344CB8AC3E}">
        <p14:creationId xmlns:p14="http://schemas.microsoft.com/office/powerpoint/2010/main" val="10085727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ADB-D263-0799-911C-3D0B486FA892}"/>
              </a:ext>
            </a:extLst>
          </p:cNvPr>
          <p:cNvSpPr>
            <a:spLocks noGrp="1"/>
          </p:cNvSpPr>
          <p:nvPr>
            <p:ph type="title"/>
          </p:nvPr>
        </p:nvSpPr>
        <p:spPr>
          <a:xfrm>
            <a:off x="914400" y="686138"/>
            <a:ext cx="9448800" cy="838200"/>
          </a:xfrm>
        </p:spPr>
        <p:txBody>
          <a:bodyPr/>
          <a:lstStyle/>
          <a:p>
            <a:r>
              <a:rPr lang="en-US"/>
              <a:t>Rights – Right to remuneration</a:t>
            </a:r>
            <a:endParaRPr lang="en-BE"/>
          </a:p>
        </p:txBody>
      </p:sp>
      <p:sp>
        <p:nvSpPr>
          <p:cNvPr id="3" name="Content Placeholder 2">
            <a:extLst>
              <a:ext uri="{FF2B5EF4-FFF2-40B4-BE49-F238E27FC236}">
                <a16:creationId xmlns:a16="http://schemas.microsoft.com/office/drawing/2014/main" id="{CEDF3D24-9E46-F11A-193E-2CD2195C8A10}"/>
              </a:ext>
            </a:extLst>
          </p:cNvPr>
          <p:cNvSpPr>
            <a:spLocks noGrp="1"/>
          </p:cNvSpPr>
          <p:nvPr>
            <p:ph sz="quarter" idx="13"/>
          </p:nvPr>
        </p:nvSpPr>
        <p:spPr>
          <a:xfrm>
            <a:off x="914400" y="1409588"/>
            <a:ext cx="9792000" cy="631574"/>
          </a:xfrm>
        </p:spPr>
        <p:txBody>
          <a:bodyPr/>
          <a:lstStyle/>
          <a:p>
            <a:pPr>
              <a:buFont typeface="Wingdings" panose="05000000000000000000" pitchFamily="2" charset="2"/>
              <a:buChar char="Ø"/>
            </a:pPr>
            <a:r>
              <a:rPr lang="en-US"/>
              <a:t>Signing a CRM contract gives the Capacity Provider the </a:t>
            </a:r>
            <a:r>
              <a:rPr lang="en-US" b="1"/>
              <a:t>right to a remuneration</a:t>
            </a:r>
            <a:endParaRPr lang="en-BE" b="1"/>
          </a:p>
        </p:txBody>
      </p:sp>
      <p:sp>
        <p:nvSpPr>
          <p:cNvPr id="4" name="Footer Placeholder 3">
            <a:extLst>
              <a:ext uri="{FF2B5EF4-FFF2-40B4-BE49-F238E27FC236}">
                <a16:creationId xmlns:a16="http://schemas.microsoft.com/office/drawing/2014/main" id="{56251A01-DF8B-5719-563C-02414FEE7556}"/>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42C8E596-B846-8516-BCD6-E87945F9D95E}"/>
              </a:ext>
            </a:extLst>
          </p:cNvPr>
          <p:cNvSpPr>
            <a:spLocks noGrp="1"/>
          </p:cNvSpPr>
          <p:nvPr>
            <p:ph type="sldNum" sz="quarter" idx="12"/>
          </p:nvPr>
        </p:nvSpPr>
        <p:spPr/>
        <p:txBody>
          <a:bodyPr/>
          <a:lstStyle/>
          <a:p>
            <a:fld id="{7C9AF4F6-8314-4173-B77E-ACDB3515A2E2}" type="slidenum">
              <a:rPr lang="en-GB" smtClean="0"/>
              <a:t>11</a:t>
            </a:fld>
            <a:endParaRPr lang="en-GB"/>
          </a:p>
        </p:txBody>
      </p:sp>
      <p:sp>
        <p:nvSpPr>
          <p:cNvPr id="7" name="Rectangle: Rounded Corners 6">
            <a:extLst>
              <a:ext uri="{FF2B5EF4-FFF2-40B4-BE49-F238E27FC236}">
                <a16:creationId xmlns:a16="http://schemas.microsoft.com/office/drawing/2014/main" id="{26D68607-944C-7D54-65C6-4EE9DE94DA2E}"/>
              </a:ext>
            </a:extLst>
          </p:cNvPr>
          <p:cNvSpPr/>
          <p:nvPr/>
        </p:nvSpPr>
        <p:spPr>
          <a:xfrm>
            <a:off x="2712704" y="2713383"/>
            <a:ext cx="3021496" cy="14312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Remuneration</a:t>
            </a:r>
            <a:endParaRPr lang="en-BE" b="1">
              <a:solidFill>
                <a:schemeClr val="bg2"/>
              </a:solidFill>
            </a:endParaRPr>
          </a:p>
        </p:txBody>
      </p:sp>
      <p:sp>
        <p:nvSpPr>
          <p:cNvPr id="8" name="Rectangle: Rounded Corners 7">
            <a:extLst>
              <a:ext uri="{FF2B5EF4-FFF2-40B4-BE49-F238E27FC236}">
                <a16:creationId xmlns:a16="http://schemas.microsoft.com/office/drawing/2014/main" id="{DC6D26F1-D091-8E0F-839B-209C722BC4C3}"/>
              </a:ext>
            </a:extLst>
          </p:cNvPr>
          <p:cNvSpPr/>
          <p:nvPr/>
        </p:nvSpPr>
        <p:spPr>
          <a:xfrm>
            <a:off x="5886600" y="2713383"/>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Obligation</a:t>
            </a:r>
          </a:p>
        </p:txBody>
      </p:sp>
      <p:sp>
        <p:nvSpPr>
          <p:cNvPr id="9" name="Rectangle: Rounded Corners 8">
            <a:extLst>
              <a:ext uri="{FF2B5EF4-FFF2-40B4-BE49-F238E27FC236}">
                <a16:creationId xmlns:a16="http://schemas.microsoft.com/office/drawing/2014/main" id="{5DBF4D21-199C-A3B9-5B6A-83D62E74F0D9}"/>
              </a:ext>
            </a:extLst>
          </p:cNvPr>
          <p:cNvSpPr/>
          <p:nvPr/>
        </p:nvSpPr>
        <p:spPr>
          <a:xfrm>
            <a:off x="2712704" y="4332965"/>
            <a:ext cx="6195392"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Secondary Market</a:t>
            </a:r>
          </a:p>
        </p:txBody>
      </p:sp>
      <p:sp>
        <p:nvSpPr>
          <p:cNvPr id="10" name="TextBox 9">
            <a:extLst>
              <a:ext uri="{FF2B5EF4-FFF2-40B4-BE49-F238E27FC236}">
                <a16:creationId xmlns:a16="http://schemas.microsoft.com/office/drawing/2014/main" id="{9040C314-8964-53FD-3BBB-A75273A99D10}"/>
              </a:ext>
            </a:extLst>
          </p:cNvPr>
          <p:cNvSpPr txBox="1"/>
          <p:nvPr/>
        </p:nvSpPr>
        <p:spPr>
          <a:xfrm>
            <a:off x="3433291" y="2299252"/>
            <a:ext cx="1580321" cy="377687"/>
          </a:xfrm>
          <a:prstGeom prst="rect">
            <a:avLst/>
          </a:prstGeom>
          <a:noFill/>
        </p:spPr>
        <p:txBody>
          <a:bodyPr wrap="square" rtlCol="0">
            <a:noAutofit/>
          </a:bodyPr>
          <a:lstStyle/>
          <a:p>
            <a:pPr algn="ctr"/>
            <a:r>
              <a:rPr lang="en-US" b="1">
                <a:solidFill>
                  <a:schemeClr val="bg2"/>
                </a:solidFill>
              </a:rPr>
              <a:t>Rights</a:t>
            </a:r>
            <a:endParaRPr lang="en-BE" b="1">
              <a:solidFill>
                <a:schemeClr val="bg2"/>
              </a:solidFill>
            </a:endParaRPr>
          </a:p>
        </p:txBody>
      </p:sp>
      <p:sp>
        <p:nvSpPr>
          <p:cNvPr id="11" name="TextBox 10">
            <a:extLst>
              <a:ext uri="{FF2B5EF4-FFF2-40B4-BE49-F238E27FC236}">
                <a16:creationId xmlns:a16="http://schemas.microsoft.com/office/drawing/2014/main" id="{0F79A11D-D6BC-240E-73AF-8611D4BC1237}"/>
              </a:ext>
            </a:extLst>
          </p:cNvPr>
          <p:cNvSpPr txBox="1"/>
          <p:nvPr/>
        </p:nvSpPr>
        <p:spPr>
          <a:xfrm>
            <a:off x="6607186" y="2299252"/>
            <a:ext cx="1580321" cy="377687"/>
          </a:xfrm>
          <a:prstGeom prst="rect">
            <a:avLst/>
          </a:prstGeom>
          <a:noFill/>
        </p:spPr>
        <p:txBody>
          <a:bodyPr wrap="square" rtlCol="0">
            <a:noAutofit/>
          </a:bodyPr>
          <a:lstStyle/>
          <a:p>
            <a:pPr algn="ctr"/>
            <a:r>
              <a:rPr lang="en-US" b="1">
                <a:solidFill>
                  <a:schemeClr val="accent2"/>
                </a:solidFill>
              </a:rPr>
              <a:t>Obligations</a:t>
            </a:r>
            <a:endParaRPr lang="en-BE" b="1">
              <a:solidFill>
                <a:schemeClr val="accent2"/>
              </a:solidFill>
            </a:endParaRPr>
          </a:p>
        </p:txBody>
      </p:sp>
      <p:sp>
        <p:nvSpPr>
          <p:cNvPr id="12" name="Rectangle: Rounded Corners 11">
            <a:extLst>
              <a:ext uri="{FF2B5EF4-FFF2-40B4-BE49-F238E27FC236}">
                <a16:creationId xmlns:a16="http://schemas.microsoft.com/office/drawing/2014/main" id="{619C3398-1C51-00B7-D09A-EE1FA2B21D46}"/>
              </a:ext>
            </a:extLst>
          </p:cNvPr>
          <p:cNvSpPr/>
          <p:nvPr/>
        </p:nvSpPr>
        <p:spPr>
          <a:xfrm>
            <a:off x="5886599" y="3513044"/>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Payback Obligation</a:t>
            </a:r>
          </a:p>
        </p:txBody>
      </p:sp>
    </p:spTree>
    <p:extLst>
      <p:ext uri="{BB962C8B-B14F-4D97-AF65-F5344CB8AC3E}">
        <p14:creationId xmlns:p14="http://schemas.microsoft.com/office/powerpoint/2010/main" val="13738372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ADB-D263-0799-911C-3D0B486FA892}"/>
              </a:ext>
            </a:extLst>
          </p:cNvPr>
          <p:cNvSpPr>
            <a:spLocks noGrp="1"/>
          </p:cNvSpPr>
          <p:nvPr>
            <p:ph type="title"/>
          </p:nvPr>
        </p:nvSpPr>
        <p:spPr>
          <a:xfrm>
            <a:off x="914400" y="686138"/>
            <a:ext cx="9448800" cy="838200"/>
          </a:xfrm>
        </p:spPr>
        <p:txBody>
          <a:bodyPr/>
          <a:lstStyle/>
          <a:p>
            <a:r>
              <a:rPr lang="en-US"/>
              <a:t>Obligations – Payback Obligation</a:t>
            </a:r>
            <a:endParaRPr lang="en-BE"/>
          </a:p>
        </p:txBody>
      </p:sp>
      <p:sp>
        <p:nvSpPr>
          <p:cNvPr id="3" name="Content Placeholder 2">
            <a:extLst>
              <a:ext uri="{FF2B5EF4-FFF2-40B4-BE49-F238E27FC236}">
                <a16:creationId xmlns:a16="http://schemas.microsoft.com/office/drawing/2014/main" id="{CEDF3D24-9E46-F11A-193E-2CD2195C8A10}"/>
              </a:ext>
            </a:extLst>
          </p:cNvPr>
          <p:cNvSpPr>
            <a:spLocks noGrp="1"/>
          </p:cNvSpPr>
          <p:nvPr>
            <p:ph sz="quarter" idx="13"/>
          </p:nvPr>
        </p:nvSpPr>
        <p:spPr>
          <a:xfrm>
            <a:off x="914400" y="1351293"/>
            <a:ext cx="9792000" cy="1160331"/>
          </a:xfrm>
        </p:spPr>
        <p:txBody>
          <a:bodyPr/>
          <a:lstStyle/>
          <a:p>
            <a:pPr>
              <a:buFont typeface="Wingdings" panose="05000000000000000000" pitchFamily="2" charset="2"/>
              <a:buChar char="Ø"/>
            </a:pPr>
            <a:r>
              <a:rPr lang="en-US"/>
              <a:t>Signing a CRM contract also comes with two obligations: </a:t>
            </a:r>
          </a:p>
          <a:p>
            <a:pPr marL="630900" lvl="1" indent="-342900">
              <a:buFont typeface="+mj-lt"/>
              <a:buAutoNum type="arabicPeriod"/>
            </a:pPr>
            <a:r>
              <a:rPr lang="en-US"/>
              <a:t>The Availability Obligation</a:t>
            </a:r>
            <a:endParaRPr lang="en-US">
              <a:solidFill>
                <a:schemeClr val="bg2"/>
              </a:solidFill>
            </a:endParaRPr>
          </a:p>
          <a:p>
            <a:pPr marL="630900" lvl="1" indent="-342900">
              <a:buFont typeface="+mj-lt"/>
              <a:buAutoNum type="arabicPeriod"/>
            </a:pPr>
            <a:r>
              <a:rPr lang="en-US"/>
              <a:t>The Payback Obligation</a:t>
            </a:r>
            <a:endParaRPr lang="en-BE"/>
          </a:p>
        </p:txBody>
      </p:sp>
      <p:sp>
        <p:nvSpPr>
          <p:cNvPr id="4" name="Footer Placeholder 3">
            <a:extLst>
              <a:ext uri="{FF2B5EF4-FFF2-40B4-BE49-F238E27FC236}">
                <a16:creationId xmlns:a16="http://schemas.microsoft.com/office/drawing/2014/main" id="{56251A01-DF8B-5719-563C-02414FEE755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5" name="Slide Number Placeholder 4">
            <a:extLst>
              <a:ext uri="{FF2B5EF4-FFF2-40B4-BE49-F238E27FC236}">
                <a16:creationId xmlns:a16="http://schemas.microsoft.com/office/drawing/2014/main" id="{42C8E596-B846-8516-BCD6-E87945F9D95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grpSp>
        <p:nvGrpSpPr>
          <p:cNvPr id="14" name="Group 13">
            <a:extLst>
              <a:ext uri="{FF2B5EF4-FFF2-40B4-BE49-F238E27FC236}">
                <a16:creationId xmlns:a16="http://schemas.microsoft.com/office/drawing/2014/main" id="{E3DEDFA5-24E0-69C8-8003-6A60BDCB708D}"/>
              </a:ext>
            </a:extLst>
          </p:cNvPr>
          <p:cNvGrpSpPr/>
          <p:nvPr/>
        </p:nvGrpSpPr>
        <p:grpSpPr>
          <a:xfrm>
            <a:off x="2831973" y="2751922"/>
            <a:ext cx="6195392" cy="2665287"/>
            <a:chOff x="2712704" y="2299252"/>
            <a:chExt cx="6195392" cy="2665287"/>
          </a:xfrm>
        </p:grpSpPr>
        <p:sp>
          <p:nvSpPr>
            <p:cNvPr id="7" name="Rectangle: Rounded Corners 6">
              <a:extLst>
                <a:ext uri="{FF2B5EF4-FFF2-40B4-BE49-F238E27FC236}">
                  <a16:creationId xmlns:a16="http://schemas.microsoft.com/office/drawing/2014/main" id="{26D68607-944C-7D54-65C6-4EE9DE94DA2E}"/>
                </a:ext>
              </a:extLst>
            </p:cNvPr>
            <p:cNvSpPr/>
            <p:nvPr/>
          </p:nvSpPr>
          <p:spPr>
            <a:xfrm>
              <a:off x="2712704" y="2713383"/>
              <a:ext cx="3021496" cy="14312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Remuneration</a:t>
              </a: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DC6D26F1-D091-8E0F-839B-209C722BC4C3}"/>
                </a:ext>
              </a:extLst>
            </p:cNvPr>
            <p:cNvSpPr/>
            <p:nvPr/>
          </p:nvSpPr>
          <p:spPr>
            <a:xfrm>
              <a:off x="5886600" y="2713383"/>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Availability Obligation</a:t>
              </a:r>
            </a:p>
          </p:txBody>
        </p:sp>
        <p:sp>
          <p:nvSpPr>
            <p:cNvPr id="9" name="Rectangle: Rounded Corners 8">
              <a:extLst>
                <a:ext uri="{FF2B5EF4-FFF2-40B4-BE49-F238E27FC236}">
                  <a16:creationId xmlns:a16="http://schemas.microsoft.com/office/drawing/2014/main" id="{5DBF4D21-199C-A3B9-5B6A-83D62E74F0D9}"/>
                </a:ext>
              </a:extLst>
            </p:cNvPr>
            <p:cNvSpPr/>
            <p:nvPr/>
          </p:nvSpPr>
          <p:spPr>
            <a:xfrm>
              <a:off x="2712704" y="4332965"/>
              <a:ext cx="6195392" cy="63157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2"/>
                  </a:solidFill>
                  <a:effectLst/>
                  <a:uLnTx/>
                  <a:uFillTx/>
                  <a:latin typeface="Arial"/>
                  <a:ea typeface="+mn-ea"/>
                  <a:cs typeface="+mn-cs"/>
                </a:rPr>
                <a:t>Secondary Market</a:t>
              </a:r>
            </a:p>
          </p:txBody>
        </p:sp>
        <p:sp>
          <p:nvSpPr>
            <p:cNvPr id="10" name="TextBox 9">
              <a:extLst>
                <a:ext uri="{FF2B5EF4-FFF2-40B4-BE49-F238E27FC236}">
                  <a16:creationId xmlns:a16="http://schemas.microsoft.com/office/drawing/2014/main" id="{9040C314-8964-53FD-3BBB-A75273A99D10}"/>
                </a:ext>
              </a:extLst>
            </p:cNvPr>
            <p:cNvSpPr txBox="1"/>
            <p:nvPr/>
          </p:nvSpPr>
          <p:spPr>
            <a:xfrm>
              <a:off x="3433291" y="2299252"/>
              <a:ext cx="1580321" cy="37768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Rights</a:t>
              </a: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11" name="TextBox 10">
              <a:extLst>
                <a:ext uri="{FF2B5EF4-FFF2-40B4-BE49-F238E27FC236}">
                  <a16:creationId xmlns:a16="http://schemas.microsoft.com/office/drawing/2014/main" id="{0F79A11D-D6BC-240E-73AF-8611D4BC1237}"/>
                </a:ext>
              </a:extLst>
            </p:cNvPr>
            <p:cNvSpPr txBox="1"/>
            <p:nvPr/>
          </p:nvSpPr>
          <p:spPr>
            <a:xfrm>
              <a:off x="6607186" y="2299252"/>
              <a:ext cx="1580321" cy="37768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7300"/>
                  </a:solidFill>
                  <a:effectLst/>
                  <a:uLnTx/>
                  <a:uFillTx/>
                  <a:latin typeface="Arial"/>
                  <a:ea typeface="+mn-ea"/>
                  <a:cs typeface="+mn-cs"/>
                </a:rPr>
                <a:t>Obligations</a:t>
              </a:r>
              <a:endParaRPr kumimoji="0" lang="en-BE" sz="1800" b="1" i="0" u="none" strike="noStrike" kern="1200" cap="none" spc="0" normalizeH="0" baseline="0" noProof="0">
                <a:ln>
                  <a:noFill/>
                </a:ln>
                <a:solidFill>
                  <a:srgbClr val="FF7300"/>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619C3398-1C51-00B7-D09A-EE1FA2B21D46}"/>
                </a:ext>
              </a:extLst>
            </p:cNvPr>
            <p:cNvSpPr/>
            <p:nvPr/>
          </p:nvSpPr>
          <p:spPr>
            <a:xfrm>
              <a:off x="5886599" y="3513044"/>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a:ea typeface="+mn-ea"/>
                  <a:cs typeface="+mn-cs"/>
                </a:rPr>
                <a:t>Payback Obligation</a:t>
              </a:r>
            </a:p>
          </p:txBody>
        </p:sp>
      </p:grpSp>
    </p:spTree>
    <p:extLst>
      <p:ext uri="{BB962C8B-B14F-4D97-AF65-F5344CB8AC3E}">
        <p14:creationId xmlns:p14="http://schemas.microsoft.com/office/powerpoint/2010/main" val="28778388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A3A1-6C55-2469-1552-7FCF3947F41C}"/>
              </a:ext>
            </a:extLst>
          </p:cNvPr>
          <p:cNvSpPr>
            <a:spLocks noGrp="1"/>
          </p:cNvSpPr>
          <p:nvPr>
            <p:ph type="title"/>
          </p:nvPr>
        </p:nvSpPr>
        <p:spPr/>
        <p:txBody>
          <a:bodyPr/>
          <a:lstStyle/>
          <a:p>
            <a:r>
              <a:rPr lang="en-US"/>
              <a:t>Secondary market – content</a:t>
            </a:r>
            <a:endParaRPr lang="en-BE"/>
          </a:p>
        </p:txBody>
      </p:sp>
      <p:sp>
        <p:nvSpPr>
          <p:cNvPr id="3" name="Content Placeholder 2">
            <a:extLst>
              <a:ext uri="{FF2B5EF4-FFF2-40B4-BE49-F238E27FC236}">
                <a16:creationId xmlns:a16="http://schemas.microsoft.com/office/drawing/2014/main" id="{89488AB8-ED03-90D2-E7C3-F176DEDD0A0E}"/>
              </a:ext>
            </a:extLst>
          </p:cNvPr>
          <p:cNvSpPr>
            <a:spLocks noGrp="1"/>
          </p:cNvSpPr>
          <p:nvPr>
            <p:ph sz="quarter" idx="13"/>
          </p:nvPr>
        </p:nvSpPr>
        <p:spPr>
          <a:xfrm>
            <a:off x="914400" y="1952600"/>
            <a:ext cx="9792000" cy="3066872"/>
          </a:xfrm>
        </p:spPr>
        <p:txBody>
          <a:bodyPr/>
          <a:lstStyle/>
          <a:p>
            <a:pPr marL="0" indent="0">
              <a:buNone/>
            </a:pPr>
            <a:r>
              <a:rPr lang="en-US"/>
              <a:t>In this detailed info session, the following four questions related to the secondary market will be answered:</a:t>
            </a:r>
          </a:p>
          <a:p>
            <a:pPr marL="0" indent="0">
              <a:buNone/>
            </a:pPr>
            <a:endParaRPr lang="en-US"/>
          </a:p>
          <a:p>
            <a:pPr marL="342900" indent="-342900">
              <a:buFont typeface="+mj-lt"/>
              <a:buAutoNum type="arabicPeriod"/>
            </a:pPr>
            <a:r>
              <a:rPr lang="en-US"/>
              <a:t>What is the secondary market?</a:t>
            </a:r>
          </a:p>
          <a:p>
            <a:pPr marL="342900" indent="-342900">
              <a:buFont typeface="+mj-lt"/>
              <a:buAutoNum type="arabicPeriod"/>
            </a:pPr>
            <a:r>
              <a:rPr lang="en-US"/>
              <a:t>What volume is available on the secondary market?</a:t>
            </a:r>
          </a:p>
          <a:p>
            <a:pPr marL="342900" indent="-342900">
              <a:buFont typeface="+mj-lt"/>
              <a:buAutoNum type="arabicPeriod"/>
            </a:pPr>
            <a:r>
              <a:rPr lang="en-US"/>
              <a:t>How is a secondary market transaction processed?</a:t>
            </a:r>
          </a:p>
          <a:p>
            <a:pPr marL="342900" indent="-342900">
              <a:buFont typeface="+mj-lt"/>
              <a:buAutoNum type="arabicPeriod"/>
            </a:pPr>
            <a:r>
              <a:rPr lang="en-US"/>
              <a:t>What are the rights and obligations following a secondary market transaction?</a:t>
            </a:r>
          </a:p>
          <a:p>
            <a:pPr marL="0" indent="0">
              <a:buNone/>
            </a:pPr>
            <a:r>
              <a:rPr lang="en-US"/>
              <a:t> </a:t>
            </a:r>
          </a:p>
        </p:txBody>
      </p:sp>
      <p:sp>
        <p:nvSpPr>
          <p:cNvPr id="4" name="Footer Placeholder 3">
            <a:extLst>
              <a:ext uri="{FF2B5EF4-FFF2-40B4-BE49-F238E27FC236}">
                <a16:creationId xmlns:a16="http://schemas.microsoft.com/office/drawing/2014/main" id="{44754F57-6F2E-DCF5-8C1D-8ADC1731D9A0}"/>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576D3FD2-2E7B-C2DA-2F23-3C598665E629}"/>
              </a:ext>
            </a:extLst>
          </p:cNvPr>
          <p:cNvSpPr>
            <a:spLocks noGrp="1"/>
          </p:cNvSpPr>
          <p:nvPr>
            <p:ph type="sldNum" sz="quarter" idx="12"/>
          </p:nvPr>
        </p:nvSpPr>
        <p:spPr/>
        <p:txBody>
          <a:bodyPr/>
          <a:lstStyle/>
          <a:p>
            <a:fld id="{7C9AF4F6-8314-4173-B77E-ACDB3515A2E2}" type="slidenum">
              <a:rPr lang="en-GB" smtClean="0"/>
              <a:t>111</a:t>
            </a:fld>
            <a:endParaRPr lang="en-GB"/>
          </a:p>
        </p:txBody>
      </p:sp>
    </p:spTree>
    <p:extLst>
      <p:ext uri="{BB962C8B-B14F-4D97-AF65-F5344CB8AC3E}">
        <p14:creationId xmlns:p14="http://schemas.microsoft.com/office/powerpoint/2010/main" val="41922999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p:txBody>
          <a:bodyPr/>
          <a:lstStyle/>
          <a:p>
            <a:r>
              <a:rPr lang="en-US"/>
              <a:t>What is the secondary market?</a:t>
            </a:r>
            <a:endParaRPr lang="en-BE"/>
          </a:p>
        </p:txBody>
      </p:sp>
      <p:sp>
        <p:nvSpPr>
          <p:cNvPr id="3" name="Text Placeholder 2">
            <a:extLst>
              <a:ext uri="{FF2B5EF4-FFF2-40B4-BE49-F238E27FC236}">
                <a16:creationId xmlns:a16="http://schemas.microsoft.com/office/drawing/2014/main" id="{1F4CF57E-A4E7-AE78-A7C9-49B330A55D23}"/>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20610992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E3C2AEC-173D-97B6-F226-79FE87AD96AA}"/>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7C912D7-E38C-47E2-297D-D404874D238F}"/>
              </a:ext>
            </a:extLst>
          </p:cNvPr>
          <p:cNvSpPr>
            <a:spLocks noGrp="1"/>
          </p:cNvSpPr>
          <p:nvPr>
            <p:ph type="title"/>
          </p:nvPr>
        </p:nvSpPr>
        <p:spPr/>
        <p:txBody>
          <a:bodyPr/>
          <a:lstStyle/>
          <a:p>
            <a:r>
              <a:rPr lang="en-BE"/>
              <a:t> </a:t>
            </a:r>
          </a:p>
        </p:txBody>
      </p:sp>
      <p:sp>
        <p:nvSpPr>
          <p:cNvPr id="35" name="Title 1">
            <a:extLst>
              <a:ext uri="{FF2B5EF4-FFF2-40B4-BE49-F238E27FC236}">
                <a16:creationId xmlns:a16="http://schemas.microsoft.com/office/drawing/2014/main" id="{261DBCC3-CBB8-4869-5ED0-58A53EB5F8FC}"/>
              </a:ext>
            </a:extLst>
          </p:cNvPr>
          <p:cNvSpPr txBox="1">
            <a:spLocks/>
          </p:cNvSpPr>
          <p:nvPr/>
        </p:nvSpPr>
        <p:spPr>
          <a:xfrm>
            <a:off x="914400" y="857862"/>
            <a:ext cx="9448800" cy="838200"/>
          </a:xfrm>
          <a:prstGeom prst="rect">
            <a:avLst/>
          </a:prstGeom>
        </p:spPr>
        <p:txBody>
          <a:bodyPr vert="horz" wrap="square" lIns="0" tIns="45720" rIns="0" bIns="0" rtlCol="0" anchor="t">
            <a:noAutofit/>
          </a:bodyPr>
          <a:lstStyle>
            <a:lvl1pPr algn="l" defTabSz="914400" rtl="0" eaLnBrk="1" latinLnBrk="0" hangingPunct="1">
              <a:lnSpc>
                <a:spcPct val="100000"/>
              </a:lnSpc>
              <a:spcBef>
                <a:spcPct val="0"/>
              </a:spcBef>
              <a:buNone/>
              <a:defRPr lang="de-DE" sz="2200" b="1" kern="1200" baseline="0">
                <a:solidFill>
                  <a:schemeClr val="accent2"/>
                </a:solidFill>
                <a:latin typeface="+mj-lt"/>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a:ln>
                  <a:noFill/>
                </a:ln>
                <a:solidFill>
                  <a:srgbClr val="394D55"/>
                </a:solidFill>
                <a:effectLst/>
                <a:uLnTx/>
                <a:uFillTx/>
                <a:latin typeface="Arial"/>
                <a:ea typeface="+mj-ea"/>
                <a:cs typeface="Arial"/>
              </a:rPr>
              <a:t>What is the Secondary Market &amp; why does it exist?</a:t>
            </a:r>
            <a:endParaRPr kumimoji="0" lang="en-BE" sz="3000" b="1" i="0" u="none" strike="noStrike" kern="1200" cap="none" spc="0" normalizeH="0" baseline="0" noProof="0">
              <a:ln>
                <a:noFill/>
              </a:ln>
              <a:solidFill>
                <a:srgbClr val="394D55"/>
              </a:solidFill>
              <a:effectLst/>
              <a:uLnTx/>
              <a:uFillTx/>
              <a:latin typeface="Arial"/>
              <a:ea typeface="+mj-ea"/>
              <a:cs typeface="Arial"/>
            </a:endParaRPr>
          </a:p>
        </p:txBody>
      </p:sp>
      <p:sp>
        <p:nvSpPr>
          <p:cNvPr id="8" name="TextBox 7">
            <a:extLst>
              <a:ext uri="{FF2B5EF4-FFF2-40B4-BE49-F238E27FC236}">
                <a16:creationId xmlns:a16="http://schemas.microsoft.com/office/drawing/2014/main" id="{9D75EFD3-5BD3-E2A9-6442-F1EBD9E8E9F3}"/>
              </a:ext>
            </a:extLst>
          </p:cNvPr>
          <p:cNvSpPr txBox="1"/>
          <p:nvPr/>
        </p:nvSpPr>
        <p:spPr>
          <a:xfrm>
            <a:off x="10805823" y="6464410"/>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a:ln>
                <a:noFill/>
              </a:ln>
              <a:solidFill>
                <a:srgbClr val="394D55"/>
              </a:solidFill>
              <a:effectLst/>
              <a:uLnTx/>
              <a:uFillTx/>
              <a:latin typeface="Arial"/>
              <a:ea typeface="+mn-ea"/>
              <a:cs typeface="+mn-cs"/>
            </a:endParaRPr>
          </a:p>
        </p:txBody>
      </p:sp>
      <p:sp>
        <p:nvSpPr>
          <p:cNvPr id="9" name="Footer Placeholder 3">
            <a:extLst>
              <a:ext uri="{FF2B5EF4-FFF2-40B4-BE49-F238E27FC236}">
                <a16:creationId xmlns:a16="http://schemas.microsoft.com/office/drawing/2014/main" id="{24C5CA81-4C44-0905-0D4B-2486BCE1C696}"/>
              </a:ext>
            </a:extLst>
          </p:cNvPr>
          <p:cNvSpPr>
            <a:spLocks noGrp="1"/>
          </p:cNvSpPr>
          <p:nvPr>
            <p:ph type="ftr" sz="quarter" idx="11"/>
          </p:nvPr>
        </p:nvSpPr>
        <p:spPr>
          <a:xfrm>
            <a:off x="9296400" y="6282000"/>
            <a:ext cx="2006600" cy="1968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10" name="Slide Number Placeholder 4">
            <a:extLst>
              <a:ext uri="{FF2B5EF4-FFF2-40B4-BE49-F238E27FC236}">
                <a16:creationId xmlns:a16="http://schemas.microsoft.com/office/drawing/2014/main" id="{5C23BA36-9AA4-BF00-0C6F-54CC99BEBE35}"/>
              </a:ext>
            </a:extLst>
          </p:cNvPr>
          <p:cNvSpPr>
            <a:spLocks noGrp="1"/>
          </p:cNvSpPr>
          <p:nvPr>
            <p:ph type="sldNum" sz="quarter" idx="12"/>
          </p:nvPr>
        </p:nvSpPr>
        <p:spPr>
          <a:xfrm>
            <a:off x="11556001" y="6248400"/>
            <a:ext cx="406400" cy="2286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
        <p:nvSpPr>
          <p:cNvPr id="11" name="Text Placeholder 14">
            <a:extLst>
              <a:ext uri="{FF2B5EF4-FFF2-40B4-BE49-F238E27FC236}">
                <a16:creationId xmlns:a16="http://schemas.microsoft.com/office/drawing/2014/main" id="{72382DB1-A151-F9BF-821B-3CB3ABA33660}"/>
              </a:ext>
            </a:extLst>
          </p:cNvPr>
          <p:cNvSpPr txBox="1">
            <a:spLocks/>
          </p:cNvSpPr>
          <p:nvPr/>
        </p:nvSpPr>
        <p:spPr>
          <a:xfrm>
            <a:off x="914400" y="1479856"/>
            <a:ext cx="8534400" cy="487362"/>
          </a:xfrm>
          <a:prstGeom prst="rect">
            <a:avLst/>
          </a:prstGeom>
        </p:spPr>
        <p:txBody>
          <a:bodyPr lIns="0"/>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394D55"/>
                </a:solidFill>
                <a:effectLst/>
                <a:uLnTx/>
                <a:uFillTx/>
                <a:latin typeface="Arial"/>
                <a:ea typeface="+mn-ea"/>
                <a:cs typeface="+mn-cs"/>
              </a:rPr>
              <a:t>Capacity Providers can trade capacity obligations on the Secondary Market. This allows CMUs to sell their excess capacity or to cover their capacity shortages.</a:t>
            </a:r>
            <a:endParaRPr kumimoji="0" lang="nl-BE" sz="1600" b="1" i="0" u="none" strike="noStrike" kern="0" cap="none" spc="0" normalizeH="0" baseline="0" noProof="0">
              <a:ln>
                <a:noFill/>
              </a:ln>
              <a:solidFill>
                <a:srgbClr val="394D55"/>
              </a:solidFill>
              <a:effectLst/>
              <a:uLnTx/>
              <a:uFillTx/>
              <a:latin typeface="Arial"/>
              <a:ea typeface="+mn-ea"/>
              <a:cs typeface="+mn-cs"/>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394D55"/>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3A050F3C-6661-B571-9C7E-42C66981F276}"/>
              </a:ext>
            </a:extLst>
          </p:cNvPr>
          <p:cNvSpPr txBox="1">
            <a:spLocks/>
          </p:cNvSpPr>
          <p:nvPr/>
        </p:nvSpPr>
        <p:spPr>
          <a:xfrm>
            <a:off x="914400" y="508528"/>
            <a:ext cx="9448800" cy="250497"/>
          </a:xfrm>
          <a:prstGeom prst="rect">
            <a:avLst/>
          </a:prstGeom>
        </p:spPr>
        <p:txBody>
          <a:bodyPr vert="horz" wrap="square" lIns="0" tIns="45720" rIns="0" bIns="0" rtlCol="0" anchor="t">
            <a:noAutofit/>
          </a:bodyPr>
          <a:lstStyle>
            <a:lvl1pPr algn="l" defTabSz="914400" rtl="0" eaLnBrk="1" latinLnBrk="0" hangingPunct="1">
              <a:lnSpc>
                <a:spcPct val="100000"/>
              </a:lnSpc>
              <a:spcBef>
                <a:spcPct val="0"/>
              </a:spcBef>
              <a:buNone/>
              <a:defRPr lang="de-DE" sz="2200" b="1" kern="1200" baseline="0">
                <a:solidFill>
                  <a:schemeClr val="accent2"/>
                </a:solidFill>
                <a:latin typeface="+mj-lt"/>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100" b="1" i="0" u="none" strike="noStrike" kern="1200" cap="none" spc="0" normalizeH="0" baseline="0" noProof="0">
                <a:ln>
                  <a:noFill/>
                </a:ln>
                <a:solidFill>
                  <a:srgbClr val="EF7D13"/>
                </a:solidFill>
                <a:effectLst/>
                <a:uLnTx/>
                <a:uFillTx/>
                <a:latin typeface="Arial"/>
                <a:ea typeface="+mj-ea"/>
                <a:cs typeface="Arial"/>
              </a:rPr>
              <a:t>DELIVERY PERIOD</a:t>
            </a:r>
            <a:endParaRPr kumimoji="0" lang="en-BE" sz="1100" b="1" i="0" u="none" strike="noStrike" kern="1200" cap="none" spc="0" normalizeH="0" baseline="0" noProof="0">
              <a:ln>
                <a:noFill/>
              </a:ln>
              <a:solidFill>
                <a:srgbClr val="EF7D13"/>
              </a:solidFill>
              <a:effectLst/>
              <a:uLnTx/>
              <a:uFillTx/>
              <a:latin typeface="Arial"/>
              <a:ea typeface="+mj-ea"/>
              <a:cs typeface="Arial"/>
            </a:endParaRPr>
          </a:p>
        </p:txBody>
      </p:sp>
      <p:sp>
        <p:nvSpPr>
          <p:cNvPr id="7" name="TextBox 6">
            <a:extLst>
              <a:ext uri="{FF2B5EF4-FFF2-40B4-BE49-F238E27FC236}">
                <a16:creationId xmlns:a16="http://schemas.microsoft.com/office/drawing/2014/main" id="{B514FA4C-2F69-85D6-06FE-32A60DC0A27B}"/>
              </a:ext>
            </a:extLst>
          </p:cNvPr>
          <p:cNvSpPr txBox="1"/>
          <p:nvPr/>
        </p:nvSpPr>
        <p:spPr>
          <a:xfrm>
            <a:off x="839416" y="2570107"/>
            <a:ext cx="3816424" cy="2833102"/>
          </a:xfrm>
          <a:prstGeom prst="rect">
            <a:avLst/>
          </a:prstGeom>
          <a:noFill/>
        </p:spPr>
        <p:txBody>
          <a:bodyPr wrap="square" rtlCol="0">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0" normalizeH="0" baseline="0" noProof="0">
                <a:ln>
                  <a:noFill/>
                </a:ln>
                <a:solidFill>
                  <a:srgbClr val="394D55"/>
                </a:solidFill>
                <a:effectLst/>
                <a:uLnTx/>
                <a:uFillTx/>
                <a:latin typeface="Arial"/>
                <a:ea typeface="+mn-ea"/>
                <a:cs typeface="Arial"/>
              </a:rPr>
              <a:t>The purpose of a Secondary Market is:</a:t>
            </a:r>
          </a:p>
          <a:p>
            <a:pPr marL="184150" marR="0"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GB" sz="1200" b="0" i="0" u="none" strike="noStrike" kern="1200" cap="none" spc="-20" normalizeH="0" baseline="0" noProof="0">
              <a:ln>
                <a:noFill/>
              </a:ln>
              <a:solidFill>
                <a:srgbClr val="394D55"/>
              </a:solidFill>
              <a:effectLst/>
              <a:uLnTx/>
              <a:uFillTx/>
              <a:latin typeface="Arial"/>
              <a:ea typeface="+mn-ea"/>
              <a:cs typeface="Arial"/>
            </a:endParaRPr>
          </a:p>
          <a:p>
            <a:pPr marL="184150" marR="0"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GB" sz="1200" b="0" i="0" u="none" strike="noStrike" kern="1200" cap="none" spc="-20" normalizeH="0" baseline="0" noProof="0">
                <a:ln>
                  <a:noFill/>
                </a:ln>
                <a:solidFill>
                  <a:srgbClr val="394D55"/>
                </a:solidFill>
                <a:effectLst/>
                <a:uLnTx/>
                <a:uFillTx/>
                <a:latin typeface="Arial"/>
                <a:ea typeface="+mn-ea"/>
                <a:cs typeface="Arial"/>
              </a:rPr>
              <a:t>To allow Capacity Providers to be able to </a:t>
            </a:r>
            <a:r>
              <a:rPr kumimoji="0" lang="en-GB" sz="1200" b="1" i="0" u="none" strike="noStrike" kern="1200" cap="none" spc="-20" normalizeH="0" baseline="0" noProof="0">
                <a:ln>
                  <a:noFill/>
                </a:ln>
                <a:solidFill>
                  <a:srgbClr val="394D55"/>
                </a:solidFill>
                <a:effectLst/>
                <a:uLnTx/>
                <a:uFillTx/>
                <a:latin typeface="Arial"/>
                <a:ea typeface="+mn-ea"/>
                <a:cs typeface="Arial"/>
              </a:rPr>
              <a:t>transfer</a:t>
            </a:r>
            <a:r>
              <a:rPr kumimoji="0" lang="en-GB" sz="1200" b="0" i="0" u="none" strike="noStrike" kern="1200" cap="none" spc="-20" normalizeH="0" baseline="0" noProof="0">
                <a:ln>
                  <a:noFill/>
                </a:ln>
                <a:solidFill>
                  <a:srgbClr val="394D55"/>
                </a:solidFill>
                <a:effectLst/>
                <a:uLnTx/>
                <a:uFillTx/>
                <a:latin typeface="Arial"/>
                <a:ea typeface="+mn-ea"/>
                <a:cs typeface="Arial"/>
              </a:rPr>
              <a:t> their CMU Contracted Capacities and related obligations to another CMU in order to allow them to </a:t>
            </a:r>
            <a:r>
              <a:rPr kumimoji="0" lang="en-GB" sz="1200" b="1" i="0" u="none" strike="noStrike" kern="1200" cap="none" spc="-20" normalizeH="0" baseline="0" noProof="0">
                <a:ln>
                  <a:noFill/>
                </a:ln>
                <a:solidFill>
                  <a:srgbClr val="394D55"/>
                </a:solidFill>
                <a:effectLst/>
                <a:uLnTx/>
                <a:uFillTx/>
                <a:latin typeface="Arial"/>
                <a:ea typeface="+mn-ea"/>
                <a:cs typeface="Arial"/>
              </a:rPr>
              <a:t>manage their risks </a:t>
            </a:r>
            <a:r>
              <a:rPr kumimoji="0" lang="en-GB" sz="1200" b="0" i="0" u="none" strike="noStrike" kern="1200" cap="none" spc="-20" normalizeH="0" baseline="0" noProof="0">
                <a:ln>
                  <a:noFill/>
                </a:ln>
                <a:solidFill>
                  <a:srgbClr val="394D55"/>
                </a:solidFill>
                <a:effectLst/>
                <a:uLnTx/>
                <a:uFillTx/>
                <a:latin typeface="Arial"/>
                <a:ea typeface="+mn-ea"/>
                <a:cs typeface="Arial"/>
              </a:rPr>
              <a:t>better.</a:t>
            </a:r>
          </a:p>
          <a:p>
            <a:pPr marL="184150" marR="0"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GB" sz="1200" b="0" i="0" u="none" strike="noStrike" kern="1200" cap="none" spc="-20" normalizeH="0" baseline="0" noProof="0">
              <a:ln>
                <a:noFill/>
              </a:ln>
              <a:solidFill>
                <a:srgbClr val="394D55"/>
              </a:solidFill>
              <a:effectLst/>
              <a:uLnTx/>
              <a:uFillTx/>
              <a:latin typeface="Arial"/>
              <a:ea typeface="+mn-ea"/>
              <a:cs typeface="Arial"/>
            </a:endParaRPr>
          </a:p>
          <a:p>
            <a:pPr marL="184150" marR="0"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GB" sz="1200" b="0" i="0" u="none" strike="noStrike" kern="1200" cap="none" spc="-20" normalizeH="0" baseline="0" noProof="0">
                <a:ln>
                  <a:noFill/>
                </a:ln>
                <a:solidFill>
                  <a:srgbClr val="394D55"/>
                </a:solidFill>
                <a:effectLst/>
                <a:uLnTx/>
                <a:uFillTx/>
                <a:latin typeface="Arial"/>
                <a:ea typeface="+mn-ea"/>
                <a:cs typeface="Arial"/>
              </a:rPr>
              <a:t>To contribute to </a:t>
            </a:r>
            <a:r>
              <a:rPr kumimoji="0" lang="en-GB" sz="1200" b="1" i="0" u="none" strike="noStrike" kern="1200" cap="none" spc="-20" normalizeH="0" baseline="0" noProof="0">
                <a:ln>
                  <a:noFill/>
                </a:ln>
                <a:solidFill>
                  <a:srgbClr val="394D55"/>
                </a:solidFill>
                <a:effectLst/>
                <a:uLnTx/>
                <a:uFillTx/>
                <a:latin typeface="Arial"/>
                <a:ea typeface="+mn-ea"/>
                <a:cs typeface="Arial"/>
              </a:rPr>
              <a:t>enhance competition</a:t>
            </a:r>
            <a:r>
              <a:rPr kumimoji="0" lang="en-GB" sz="1200" b="0" i="0" u="none" strike="noStrike" kern="1200" cap="none" spc="-20" normalizeH="0" baseline="0" noProof="0">
                <a:ln>
                  <a:noFill/>
                </a:ln>
                <a:solidFill>
                  <a:srgbClr val="394D55"/>
                </a:solidFill>
                <a:effectLst/>
                <a:uLnTx/>
                <a:uFillTx/>
                <a:latin typeface="Arial"/>
                <a:ea typeface="+mn-ea"/>
                <a:cs typeface="Arial"/>
              </a:rPr>
              <a:t> in the Primary Market (Auction) of all participating technologies ensuring SoS within the CRM.</a:t>
            </a:r>
          </a:p>
          <a:p>
            <a:pPr marL="184150" marR="0"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GB" sz="1200" b="0" i="0" u="none" strike="noStrike" kern="1200" cap="none" spc="-20" normalizeH="0" baseline="0" noProof="0">
              <a:ln>
                <a:noFill/>
              </a:ln>
              <a:solidFill>
                <a:srgbClr val="394D55"/>
              </a:solidFill>
              <a:effectLst/>
              <a:uLnTx/>
              <a:uFillTx/>
              <a:latin typeface="Arial"/>
              <a:ea typeface="+mn-ea"/>
              <a:cs typeface="Arial"/>
            </a:endParaRPr>
          </a:p>
          <a:p>
            <a:pPr marL="184150" marR="0"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GB" sz="1200" b="0" i="0" u="none" strike="noStrike" kern="1200" cap="none" spc="-20" normalizeH="0" baseline="0" noProof="0">
                <a:ln>
                  <a:noFill/>
                </a:ln>
                <a:solidFill>
                  <a:srgbClr val="394D55"/>
                </a:solidFill>
                <a:effectLst/>
                <a:uLnTx/>
                <a:uFillTx/>
                <a:latin typeface="Arial"/>
                <a:ea typeface="+mn-ea"/>
                <a:cs typeface="Arial"/>
              </a:rPr>
              <a:t>To </a:t>
            </a:r>
            <a:r>
              <a:rPr kumimoji="0" lang="en-GB" sz="1200" b="1" i="0" u="none" strike="noStrike" kern="1200" cap="none" spc="-20" normalizeH="0" baseline="0" noProof="0">
                <a:ln>
                  <a:noFill/>
                </a:ln>
                <a:solidFill>
                  <a:srgbClr val="394D55"/>
                </a:solidFill>
                <a:effectLst/>
                <a:uLnTx/>
                <a:uFillTx/>
                <a:latin typeface="Arial"/>
                <a:ea typeface="+mn-ea"/>
                <a:cs typeface="Arial"/>
              </a:rPr>
              <a:t>decrease the risk </a:t>
            </a:r>
            <a:r>
              <a:rPr kumimoji="0" lang="en-GB" sz="1200" b="0" i="0" u="none" strike="noStrike" kern="1200" cap="none" spc="-20" normalizeH="0" baseline="0" noProof="0">
                <a:ln>
                  <a:noFill/>
                </a:ln>
                <a:solidFill>
                  <a:srgbClr val="394D55"/>
                </a:solidFill>
                <a:effectLst/>
                <a:uLnTx/>
                <a:uFillTx/>
                <a:latin typeface="Arial"/>
                <a:ea typeface="+mn-ea"/>
                <a:cs typeface="Arial"/>
              </a:rPr>
              <a:t>of the Auction bidders, and therefore </a:t>
            </a:r>
            <a:r>
              <a:rPr kumimoji="0" lang="en-GB" sz="1200" b="1" i="0" u="none" strike="noStrike" kern="1200" cap="none" spc="-20" normalizeH="0" baseline="0" noProof="0">
                <a:ln>
                  <a:noFill/>
                </a:ln>
                <a:solidFill>
                  <a:srgbClr val="394D55"/>
                </a:solidFill>
                <a:effectLst/>
                <a:uLnTx/>
                <a:uFillTx/>
                <a:latin typeface="Arial"/>
                <a:ea typeface="+mn-ea"/>
                <a:cs typeface="Arial"/>
              </a:rPr>
              <a:t>decrease the overall CRM cost</a:t>
            </a:r>
            <a:r>
              <a:rPr kumimoji="0" lang="en-GB" sz="1200" b="0" i="0" u="none" strike="noStrike" kern="1200" cap="none" spc="-20" normalizeH="0" baseline="0" noProof="0">
                <a:ln>
                  <a:noFill/>
                </a:ln>
                <a:solidFill>
                  <a:srgbClr val="394D55"/>
                </a:solidFill>
                <a:effectLst/>
                <a:uLnTx/>
                <a:uFillTx/>
                <a:latin typeface="Arial"/>
                <a:ea typeface="+mn-ea"/>
                <a:cs typeface="Arial"/>
              </a:rPr>
              <a:t>.</a:t>
            </a:r>
          </a:p>
        </p:txBody>
      </p:sp>
      <p:sp>
        <p:nvSpPr>
          <p:cNvPr id="12" name="TextBox 11">
            <a:extLst>
              <a:ext uri="{FF2B5EF4-FFF2-40B4-BE49-F238E27FC236}">
                <a16:creationId xmlns:a16="http://schemas.microsoft.com/office/drawing/2014/main" id="{84FA2882-E3A9-CB2A-9BB6-990EB8176775}"/>
              </a:ext>
            </a:extLst>
          </p:cNvPr>
          <p:cNvSpPr txBox="1"/>
          <p:nvPr/>
        </p:nvSpPr>
        <p:spPr>
          <a:xfrm>
            <a:off x="5148404" y="3702342"/>
            <a:ext cx="1466978" cy="84453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94D55"/>
                </a:solidFill>
                <a:effectLst/>
                <a:uLnTx/>
                <a:uFillTx/>
                <a:latin typeface="Arial"/>
                <a:ea typeface="+mn-ea"/>
                <a:cs typeface="+mn-cs"/>
              </a:rPr>
              <a:t>Seller of an Obligation</a:t>
            </a:r>
            <a:endParaRPr kumimoji="0" lang="en-BE" sz="1600" b="1" i="0" u="none" strike="noStrike" kern="1200" cap="none" spc="0" normalizeH="0" baseline="0" noProof="0">
              <a:ln>
                <a:noFill/>
              </a:ln>
              <a:solidFill>
                <a:srgbClr val="394D55"/>
              </a:solidFill>
              <a:effectLst/>
              <a:uLnTx/>
              <a:uFillTx/>
              <a:latin typeface="Arial"/>
              <a:ea typeface="+mn-ea"/>
              <a:cs typeface="+mn-cs"/>
            </a:endParaRPr>
          </a:p>
        </p:txBody>
      </p:sp>
      <p:sp>
        <p:nvSpPr>
          <p:cNvPr id="13" name="TextBox 12">
            <a:extLst>
              <a:ext uri="{FF2B5EF4-FFF2-40B4-BE49-F238E27FC236}">
                <a16:creationId xmlns:a16="http://schemas.microsoft.com/office/drawing/2014/main" id="{035644C9-AF55-A051-FB6F-9591F47CFFF0}"/>
              </a:ext>
            </a:extLst>
          </p:cNvPr>
          <p:cNvSpPr txBox="1"/>
          <p:nvPr/>
        </p:nvSpPr>
        <p:spPr>
          <a:xfrm>
            <a:off x="9681650" y="3702342"/>
            <a:ext cx="1363100" cy="84453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Buyer of an Obligation</a:t>
            </a:r>
            <a:endParaRPr kumimoji="0" lang="en-BE" sz="1600" b="1"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7C501A5A-3969-9A1D-7E7A-E392B15118C5}"/>
              </a:ext>
            </a:extLst>
          </p:cNvPr>
          <p:cNvSpPr txBox="1"/>
          <p:nvPr/>
        </p:nvSpPr>
        <p:spPr>
          <a:xfrm>
            <a:off x="7156339" y="3150036"/>
            <a:ext cx="1984354" cy="194914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94D55"/>
                </a:solidFill>
                <a:effectLst/>
                <a:uLnTx/>
                <a:uFillTx/>
                <a:latin typeface="Arial"/>
                <a:ea typeface="+mn-ea"/>
                <a:cs typeface="+mn-cs"/>
              </a:rPr>
              <a:t>Contractual rights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The payment of the Capacity Remuneration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94D55"/>
                </a:solidFill>
                <a:effectLst/>
                <a:uLnTx/>
                <a:uFillTx/>
                <a:latin typeface="Arial"/>
                <a:ea typeface="+mn-ea"/>
                <a:cs typeface="+mn-cs"/>
              </a:rPr>
              <a:t>Obligations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Availability Obligation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Pre-delivery Control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Payback Obligation</a:t>
            </a:r>
            <a:endParaRPr kumimoji="0" lang="en-BE" sz="12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BE"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563229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B178DD-A5FF-C138-269F-3B82136679F4}"/>
              </a:ext>
            </a:extLst>
          </p:cNvPr>
          <p:cNvSpPr/>
          <p:nvPr/>
        </p:nvSpPr>
        <p:spPr>
          <a:xfrm>
            <a:off x="0" y="5797677"/>
            <a:ext cx="9448791" cy="1056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C03B69AF-0B82-B3DA-C2C7-3623E9C10D75}"/>
              </a:ext>
            </a:extLst>
          </p:cNvPr>
          <p:cNvSpPr>
            <a:spLocks noGrp="1"/>
          </p:cNvSpPr>
          <p:nvPr>
            <p:ph type="title"/>
          </p:nvPr>
        </p:nvSpPr>
        <p:spPr>
          <a:xfrm>
            <a:off x="920375" y="745607"/>
            <a:ext cx="9448800" cy="533039"/>
          </a:xfrm>
        </p:spPr>
        <p:txBody>
          <a:bodyPr/>
          <a:lstStyle/>
          <a:p>
            <a:r>
              <a:rPr lang="en-US"/>
              <a:t>Secondary Market transactions – key parameters</a:t>
            </a:r>
            <a:endParaRPr lang="en-BE"/>
          </a:p>
        </p:txBody>
      </p:sp>
      <p:sp>
        <p:nvSpPr>
          <p:cNvPr id="3" name="Content Placeholder 2">
            <a:extLst>
              <a:ext uri="{FF2B5EF4-FFF2-40B4-BE49-F238E27FC236}">
                <a16:creationId xmlns:a16="http://schemas.microsoft.com/office/drawing/2014/main" id="{6B0B67A9-7FC7-C6F6-98C0-A34B206692D0}"/>
              </a:ext>
            </a:extLst>
          </p:cNvPr>
          <p:cNvSpPr>
            <a:spLocks noGrp="1"/>
          </p:cNvSpPr>
          <p:nvPr>
            <p:ph sz="quarter" idx="13"/>
          </p:nvPr>
        </p:nvSpPr>
        <p:spPr>
          <a:xfrm>
            <a:off x="920375" y="1337135"/>
            <a:ext cx="9792000" cy="453730"/>
          </a:xfrm>
        </p:spPr>
        <p:txBody>
          <a:bodyPr/>
          <a:lstStyle/>
          <a:p>
            <a:pPr marL="0" indent="0">
              <a:buNone/>
            </a:pPr>
            <a:r>
              <a:rPr lang="en-US"/>
              <a:t>A Secondary Market transaction has the following key parameters (non-exhaustive): </a:t>
            </a:r>
          </a:p>
        </p:txBody>
      </p:sp>
      <p:sp>
        <p:nvSpPr>
          <p:cNvPr id="4" name="Footer Placeholder 3">
            <a:extLst>
              <a:ext uri="{FF2B5EF4-FFF2-40B4-BE49-F238E27FC236}">
                <a16:creationId xmlns:a16="http://schemas.microsoft.com/office/drawing/2014/main" id="{F18220AA-864E-5519-CD5F-FB2FC84235B5}"/>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2D52A50A-CF25-1127-52CB-9EB56C54401E}"/>
              </a:ext>
            </a:extLst>
          </p:cNvPr>
          <p:cNvSpPr>
            <a:spLocks noGrp="1"/>
          </p:cNvSpPr>
          <p:nvPr>
            <p:ph type="sldNum" sz="quarter" idx="12"/>
          </p:nvPr>
        </p:nvSpPr>
        <p:spPr/>
        <p:txBody>
          <a:bodyPr/>
          <a:lstStyle/>
          <a:p>
            <a:fld id="{7C9AF4F6-8314-4173-B77E-ACDB3515A2E2}" type="slidenum">
              <a:rPr lang="en-GB" smtClean="0"/>
              <a:t>114</a:t>
            </a:fld>
            <a:endParaRPr lang="en-GB"/>
          </a:p>
        </p:txBody>
      </p:sp>
      <p:grpSp>
        <p:nvGrpSpPr>
          <p:cNvPr id="20" name="Group 19">
            <a:extLst>
              <a:ext uri="{FF2B5EF4-FFF2-40B4-BE49-F238E27FC236}">
                <a16:creationId xmlns:a16="http://schemas.microsoft.com/office/drawing/2014/main" id="{D42982DB-83EA-3C7D-E031-1374D6FE0C26}"/>
              </a:ext>
            </a:extLst>
          </p:cNvPr>
          <p:cNvGrpSpPr/>
          <p:nvPr/>
        </p:nvGrpSpPr>
        <p:grpSpPr>
          <a:xfrm>
            <a:off x="1293779" y="4066164"/>
            <a:ext cx="9406646" cy="2355623"/>
            <a:chOff x="1293779" y="2782108"/>
            <a:chExt cx="9406646" cy="2355623"/>
          </a:xfrm>
        </p:grpSpPr>
        <p:cxnSp>
          <p:nvCxnSpPr>
            <p:cNvPr id="17" name="Straight Connector 16">
              <a:extLst>
                <a:ext uri="{FF2B5EF4-FFF2-40B4-BE49-F238E27FC236}">
                  <a16:creationId xmlns:a16="http://schemas.microsoft.com/office/drawing/2014/main" id="{DCBB0FF1-08F2-6305-AB74-B70CD01F9D3A}"/>
                </a:ext>
              </a:extLst>
            </p:cNvPr>
            <p:cNvCxnSpPr/>
            <p:nvPr/>
          </p:nvCxnSpPr>
          <p:spPr>
            <a:xfrm>
              <a:off x="5612860" y="2782108"/>
              <a:ext cx="0" cy="1575881"/>
            </a:xfrm>
            <a:prstGeom prst="line">
              <a:avLst/>
            </a:prstGeom>
            <a:ln w="28575">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9669CB3-9AA7-AF31-FDF7-22B2B2550C64}"/>
                </a:ext>
              </a:extLst>
            </p:cNvPr>
            <p:cNvSpPr/>
            <p:nvPr/>
          </p:nvSpPr>
          <p:spPr>
            <a:xfrm>
              <a:off x="3920247" y="3335058"/>
              <a:ext cx="3745149" cy="479316"/>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SM Transaction period</a:t>
              </a:r>
            </a:p>
          </p:txBody>
        </p:sp>
        <p:cxnSp>
          <p:nvCxnSpPr>
            <p:cNvPr id="9" name="Straight Connector 8">
              <a:extLst>
                <a:ext uri="{FF2B5EF4-FFF2-40B4-BE49-F238E27FC236}">
                  <a16:creationId xmlns:a16="http://schemas.microsoft.com/office/drawing/2014/main" id="{42EB230B-D1C2-75A2-3F9E-927946B676A8}"/>
                </a:ext>
              </a:extLst>
            </p:cNvPr>
            <p:cNvCxnSpPr/>
            <p:nvPr/>
          </p:nvCxnSpPr>
          <p:spPr>
            <a:xfrm>
              <a:off x="3920247" y="2821021"/>
              <a:ext cx="0" cy="157588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F7619C-5CA9-1BC7-404F-9C93C966CD8A}"/>
                </a:ext>
              </a:extLst>
            </p:cNvPr>
            <p:cNvCxnSpPr/>
            <p:nvPr/>
          </p:nvCxnSpPr>
          <p:spPr>
            <a:xfrm>
              <a:off x="7662154" y="2821021"/>
              <a:ext cx="0" cy="157588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9A44E4-B87A-1274-1536-F25BD37B4912}"/>
                </a:ext>
              </a:extLst>
            </p:cNvPr>
            <p:cNvSpPr txBox="1"/>
            <p:nvPr/>
          </p:nvSpPr>
          <p:spPr>
            <a:xfrm>
              <a:off x="9970851" y="4173164"/>
              <a:ext cx="729574" cy="330741"/>
            </a:xfrm>
            <a:prstGeom prst="rect">
              <a:avLst/>
            </a:prstGeom>
            <a:noFill/>
          </p:spPr>
          <p:txBody>
            <a:bodyPr wrap="square" rtlCol="0" anchor="ctr">
              <a:noAutofit/>
            </a:bodyPr>
            <a:lstStyle/>
            <a:p>
              <a:pPr algn="ctr"/>
              <a:r>
                <a:rPr lang="en-US" sz="1400" b="1">
                  <a:solidFill>
                    <a:schemeClr val="accent2"/>
                  </a:solidFill>
                </a:rPr>
                <a:t>Time</a:t>
              </a:r>
              <a:endParaRPr lang="en-BE" sz="1400" b="1">
                <a:solidFill>
                  <a:schemeClr val="accent2"/>
                </a:solidFill>
              </a:endParaRPr>
            </a:p>
          </p:txBody>
        </p:sp>
        <p:sp>
          <p:nvSpPr>
            <p:cNvPr id="14" name="TextBox 13">
              <a:extLst>
                <a:ext uri="{FF2B5EF4-FFF2-40B4-BE49-F238E27FC236}">
                  <a16:creationId xmlns:a16="http://schemas.microsoft.com/office/drawing/2014/main" id="{65CAA596-C73D-A28C-F42E-2BCF1FB20C4C}"/>
                </a:ext>
              </a:extLst>
            </p:cNvPr>
            <p:cNvSpPr txBox="1"/>
            <p:nvPr/>
          </p:nvSpPr>
          <p:spPr>
            <a:xfrm>
              <a:off x="3254715" y="4396901"/>
              <a:ext cx="1331063" cy="340457"/>
            </a:xfrm>
            <a:prstGeom prst="rect">
              <a:avLst/>
            </a:prstGeom>
            <a:noFill/>
          </p:spPr>
          <p:txBody>
            <a:bodyPr wrap="square" rtlCol="0" anchor="ctr">
              <a:noAutofit/>
            </a:bodyPr>
            <a:lstStyle/>
            <a:p>
              <a:pPr algn="ctr"/>
              <a:r>
                <a:rPr lang="en-US" sz="1400" b="1">
                  <a:solidFill>
                    <a:schemeClr val="accent2"/>
                  </a:solidFill>
                </a:rPr>
                <a:t>Transaction period start</a:t>
              </a:r>
              <a:endParaRPr lang="en-BE" sz="1400" b="1">
                <a:solidFill>
                  <a:schemeClr val="accent2"/>
                </a:solidFill>
              </a:endParaRPr>
            </a:p>
          </p:txBody>
        </p:sp>
        <p:sp>
          <p:nvSpPr>
            <p:cNvPr id="15" name="TextBox 14">
              <a:extLst>
                <a:ext uri="{FF2B5EF4-FFF2-40B4-BE49-F238E27FC236}">
                  <a16:creationId xmlns:a16="http://schemas.microsoft.com/office/drawing/2014/main" id="{8D04BDB9-487C-193C-A624-D6BAF1206AD9}"/>
                </a:ext>
              </a:extLst>
            </p:cNvPr>
            <p:cNvSpPr txBox="1"/>
            <p:nvPr/>
          </p:nvSpPr>
          <p:spPr>
            <a:xfrm>
              <a:off x="6996622" y="4396901"/>
              <a:ext cx="1331063" cy="340457"/>
            </a:xfrm>
            <a:prstGeom prst="rect">
              <a:avLst/>
            </a:prstGeom>
            <a:noFill/>
          </p:spPr>
          <p:txBody>
            <a:bodyPr wrap="square" rtlCol="0" anchor="ctr">
              <a:noAutofit/>
            </a:bodyPr>
            <a:lstStyle/>
            <a:p>
              <a:pPr algn="ctr"/>
              <a:r>
                <a:rPr lang="en-US" sz="1400" b="1">
                  <a:solidFill>
                    <a:schemeClr val="accent2"/>
                  </a:solidFill>
                </a:rPr>
                <a:t>Transaction</a:t>
              </a:r>
            </a:p>
            <a:p>
              <a:pPr algn="ctr"/>
              <a:r>
                <a:rPr lang="en-US" sz="1400" b="1">
                  <a:solidFill>
                    <a:schemeClr val="accent2"/>
                  </a:solidFill>
                </a:rPr>
                <a:t>Period end</a:t>
              </a:r>
              <a:endParaRPr lang="en-BE" sz="1400" b="1">
                <a:solidFill>
                  <a:schemeClr val="accent2"/>
                </a:solidFill>
              </a:endParaRPr>
            </a:p>
          </p:txBody>
        </p:sp>
        <p:cxnSp>
          <p:nvCxnSpPr>
            <p:cNvPr id="16" name="Straight Connector 15">
              <a:extLst>
                <a:ext uri="{FF2B5EF4-FFF2-40B4-BE49-F238E27FC236}">
                  <a16:creationId xmlns:a16="http://schemas.microsoft.com/office/drawing/2014/main" id="{6C40893C-35CC-508C-7E2A-2D1BCCE51F89}"/>
                </a:ext>
              </a:extLst>
            </p:cNvPr>
            <p:cNvCxnSpPr/>
            <p:nvPr/>
          </p:nvCxnSpPr>
          <p:spPr>
            <a:xfrm>
              <a:off x="2311941" y="2782108"/>
              <a:ext cx="0" cy="1575881"/>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6639AB-3B5E-1A3E-9916-99FD6ABBC2B3}"/>
                </a:ext>
              </a:extLst>
            </p:cNvPr>
            <p:cNvSpPr txBox="1"/>
            <p:nvPr/>
          </p:nvSpPr>
          <p:spPr>
            <a:xfrm>
              <a:off x="1646409" y="4396901"/>
              <a:ext cx="1331063" cy="740830"/>
            </a:xfrm>
            <a:prstGeom prst="rect">
              <a:avLst/>
            </a:prstGeom>
            <a:noFill/>
          </p:spPr>
          <p:txBody>
            <a:bodyPr wrap="square" rtlCol="0" anchor="ctr">
              <a:noAutofit/>
            </a:bodyPr>
            <a:lstStyle/>
            <a:p>
              <a:pPr algn="ctr"/>
              <a:r>
                <a:rPr lang="en-US" sz="1400" b="1">
                  <a:solidFill>
                    <a:srgbClr val="92D050"/>
                  </a:solidFill>
                </a:rPr>
                <a:t>Transaction notification</a:t>
              </a:r>
            </a:p>
            <a:p>
              <a:pPr algn="ctr"/>
              <a:r>
                <a:rPr lang="en-US" sz="1400" b="1">
                  <a:solidFill>
                    <a:srgbClr val="92D050"/>
                  </a:solidFill>
                </a:rPr>
                <a:t>(ex-ante)</a:t>
              </a:r>
              <a:endParaRPr lang="en-BE" sz="1400" b="1">
                <a:solidFill>
                  <a:srgbClr val="92D050"/>
                </a:solidFill>
              </a:endParaRPr>
            </a:p>
          </p:txBody>
        </p:sp>
        <p:sp>
          <p:nvSpPr>
            <p:cNvPr id="19" name="TextBox 18">
              <a:extLst>
                <a:ext uri="{FF2B5EF4-FFF2-40B4-BE49-F238E27FC236}">
                  <a16:creationId xmlns:a16="http://schemas.microsoft.com/office/drawing/2014/main" id="{CFD11B1B-7236-257D-DD68-61ACED53C6A4}"/>
                </a:ext>
              </a:extLst>
            </p:cNvPr>
            <p:cNvSpPr txBox="1"/>
            <p:nvPr/>
          </p:nvSpPr>
          <p:spPr>
            <a:xfrm>
              <a:off x="4947328" y="4336818"/>
              <a:ext cx="1331063" cy="740830"/>
            </a:xfrm>
            <a:prstGeom prst="rect">
              <a:avLst/>
            </a:prstGeom>
            <a:noFill/>
          </p:spPr>
          <p:txBody>
            <a:bodyPr wrap="square" rtlCol="0" anchor="ctr">
              <a:noAutofit/>
            </a:bodyPr>
            <a:lstStyle/>
            <a:p>
              <a:pPr algn="ctr"/>
              <a:r>
                <a:rPr lang="en-US" sz="1400" b="1">
                  <a:solidFill>
                    <a:schemeClr val="accent4">
                      <a:lumMod val="60000"/>
                      <a:lumOff val="40000"/>
                    </a:schemeClr>
                  </a:solidFill>
                </a:rPr>
                <a:t>Transaction notification</a:t>
              </a:r>
            </a:p>
            <a:p>
              <a:pPr algn="ctr"/>
              <a:r>
                <a:rPr lang="en-US" sz="1400" b="1">
                  <a:solidFill>
                    <a:schemeClr val="accent4">
                      <a:lumMod val="60000"/>
                      <a:lumOff val="40000"/>
                    </a:schemeClr>
                  </a:solidFill>
                </a:rPr>
                <a:t>(ex-post)</a:t>
              </a:r>
              <a:endParaRPr lang="en-BE" sz="1400" b="1">
                <a:solidFill>
                  <a:schemeClr val="accent4">
                    <a:lumMod val="60000"/>
                    <a:lumOff val="40000"/>
                  </a:schemeClr>
                </a:solidFill>
              </a:endParaRPr>
            </a:p>
          </p:txBody>
        </p:sp>
        <p:cxnSp>
          <p:nvCxnSpPr>
            <p:cNvPr id="12" name="Straight Arrow Connector 11">
              <a:extLst>
                <a:ext uri="{FF2B5EF4-FFF2-40B4-BE49-F238E27FC236}">
                  <a16:creationId xmlns:a16="http://schemas.microsoft.com/office/drawing/2014/main" id="{EC6AF5B0-BD4E-878B-E968-D4BCEF371719}"/>
                </a:ext>
              </a:extLst>
            </p:cNvPr>
            <p:cNvCxnSpPr/>
            <p:nvPr/>
          </p:nvCxnSpPr>
          <p:spPr>
            <a:xfrm>
              <a:off x="1293779" y="4348262"/>
              <a:ext cx="8677072" cy="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Content Placeholder 2">
            <a:extLst>
              <a:ext uri="{FF2B5EF4-FFF2-40B4-BE49-F238E27FC236}">
                <a16:creationId xmlns:a16="http://schemas.microsoft.com/office/drawing/2014/main" id="{A9A31CDA-6FCD-86B0-5656-A9FE47927D93}"/>
              </a:ext>
            </a:extLst>
          </p:cNvPr>
          <p:cNvSpPr txBox="1">
            <a:spLocks/>
          </p:cNvSpPr>
          <p:nvPr/>
        </p:nvSpPr>
        <p:spPr>
          <a:xfrm>
            <a:off x="908425" y="1875905"/>
            <a:ext cx="4704433" cy="1256393"/>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r>
              <a:rPr lang="en-US" sz="1400"/>
              <a:t>CMU of the seller</a:t>
            </a:r>
          </a:p>
          <a:p>
            <a:r>
              <a:rPr lang="en-US" sz="1400"/>
              <a:t>CMU of the buyer</a:t>
            </a:r>
          </a:p>
          <a:p>
            <a:r>
              <a:rPr lang="en-US" sz="1400"/>
              <a:t>Secondary Market Capacity</a:t>
            </a:r>
          </a:p>
        </p:txBody>
      </p:sp>
      <p:sp>
        <p:nvSpPr>
          <p:cNvPr id="22" name="Content Placeholder 2">
            <a:extLst>
              <a:ext uri="{FF2B5EF4-FFF2-40B4-BE49-F238E27FC236}">
                <a16:creationId xmlns:a16="http://schemas.microsoft.com/office/drawing/2014/main" id="{CF42229D-4375-A3B7-0911-F50B476E545D}"/>
              </a:ext>
            </a:extLst>
          </p:cNvPr>
          <p:cNvSpPr txBox="1">
            <a:spLocks/>
          </p:cNvSpPr>
          <p:nvPr/>
        </p:nvSpPr>
        <p:spPr>
          <a:xfrm>
            <a:off x="5203184" y="1875904"/>
            <a:ext cx="4704433" cy="1553095"/>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r>
              <a:rPr lang="en-US" sz="1400"/>
              <a:t>Transaction period start</a:t>
            </a:r>
          </a:p>
          <a:p>
            <a:r>
              <a:rPr lang="en-US" sz="1400"/>
              <a:t>Transaction period end</a:t>
            </a:r>
          </a:p>
          <a:p>
            <a:r>
              <a:rPr lang="en-US" sz="1400"/>
              <a:t>Type (see later): </a:t>
            </a:r>
          </a:p>
          <a:p>
            <a:pPr lvl="1">
              <a:buFont typeface="Arial" panose="020B0604020202020204" pitchFamily="34" charset="0"/>
              <a:buChar char="•"/>
            </a:pPr>
            <a:r>
              <a:rPr lang="en-US" sz="1400"/>
              <a:t>Ex-ante when transaction date &lt; period start</a:t>
            </a:r>
          </a:p>
          <a:p>
            <a:pPr lvl="1">
              <a:buFont typeface="Arial" panose="020B0604020202020204" pitchFamily="34" charset="0"/>
              <a:buChar char="•"/>
            </a:pPr>
            <a:r>
              <a:rPr lang="en-US" sz="1400"/>
              <a:t>Ex-post when transaction date &gt; period start </a:t>
            </a:r>
          </a:p>
        </p:txBody>
      </p:sp>
      <p:cxnSp>
        <p:nvCxnSpPr>
          <p:cNvPr id="25" name="Straight Connector 24">
            <a:extLst>
              <a:ext uri="{FF2B5EF4-FFF2-40B4-BE49-F238E27FC236}">
                <a16:creationId xmlns:a16="http://schemas.microsoft.com/office/drawing/2014/main" id="{0329ABAA-1E0E-BEC7-1052-5A0A52EBDCF3}"/>
              </a:ext>
            </a:extLst>
          </p:cNvPr>
          <p:cNvCxnSpPr>
            <a:cxnSpLocks/>
          </p:cNvCxnSpPr>
          <p:nvPr/>
        </p:nvCxnSpPr>
        <p:spPr>
          <a:xfrm flipV="1">
            <a:off x="5068109" y="1928327"/>
            <a:ext cx="0" cy="164172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5822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p:txBody>
          <a:bodyPr/>
          <a:lstStyle/>
          <a:p>
            <a:r>
              <a:rPr lang="en-US"/>
              <a:t>What volume is available on the secondary market?</a:t>
            </a:r>
            <a:endParaRPr lang="en-BE"/>
          </a:p>
        </p:txBody>
      </p:sp>
      <p:sp>
        <p:nvSpPr>
          <p:cNvPr id="3" name="Text Placeholder 2">
            <a:extLst>
              <a:ext uri="{FF2B5EF4-FFF2-40B4-BE49-F238E27FC236}">
                <a16:creationId xmlns:a16="http://schemas.microsoft.com/office/drawing/2014/main" id="{1F4CF57E-A4E7-AE78-A7C9-49B330A55D23}"/>
              </a:ext>
            </a:extLst>
          </p:cNvPr>
          <p:cNvSpPr>
            <a:spLocks noGrp="1"/>
          </p:cNvSpPr>
          <p:nvPr>
            <p:ph type="body" idx="1"/>
          </p:nvPr>
        </p:nvSpPr>
        <p:spPr/>
        <p:txBody>
          <a:bodyPr/>
          <a:lstStyle/>
          <a:p>
            <a:r>
              <a:rPr lang="en-US"/>
              <a:t>As a seller / as a buyer</a:t>
            </a:r>
            <a:endParaRPr lang="en-BE"/>
          </a:p>
        </p:txBody>
      </p:sp>
    </p:spTree>
    <p:extLst>
      <p:ext uri="{BB962C8B-B14F-4D97-AF65-F5344CB8AC3E}">
        <p14:creationId xmlns:p14="http://schemas.microsoft.com/office/powerpoint/2010/main" val="4581104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4E8A-9D23-DEF0-9967-FDDC8B4ED9FA}"/>
              </a:ext>
            </a:extLst>
          </p:cNvPr>
          <p:cNvSpPr>
            <a:spLocks noGrp="1"/>
          </p:cNvSpPr>
          <p:nvPr>
            <p:ph type="title"/>
          </p:nvPr>
        </p:nvSpPr>
        <p:spPr/>
        <p:txBody>
          <a:bodyPr/>
          <a:lstStyle/>
          <a:p>
            <a:r>
              <a:rPr lang="en-US"/>
              <a:t>Volume available on the secondary market – </a:t>
            </a:r>
            <a:r>
              <a:rPr lang="en-US">
                <a:solidFill>
                  <a:schemeClr val="accent4">
                    <a:lumMod val="60000"/>
                    <a:lumOff val="40000"/>
                  </a:schemeClr>
                </a:solidFill>
              </a:rPr>
              <a:t>sellers</a:t>
            </a:r>
            <a:endParaRPr lang="en-BE">
              <a:solidFill>
                <a:schemeClr val="accent4">
                  <a:lumMod val="60000"/>
                  <a:lumOff val="40000"/>
                </a:schemeClr>
              </a:solidFill>
            </a:endParaRPr>
          </a:p>
        </p:txBody>
      </p:sp>
      <p:sp>
        <p:nvSpPr>
          <p:cNvPr id="3" name="Content Placeholder 2">
            <a:extLst>
              <a:ext uri="{FF2B5EF4-FFF2-40B4-BE49-F238E27FC236}">
                <a16:creationId xmlns:a16="http://schemas.microsoft.com/office/drawing/2014/main" id="{F37E831D-5C27-78E6-50B2-CDF3141D0EEC}"/>
              </a:ext>
            </a:extLst>
          </p:cNvPr>
          <p:cNvSpPr>
            <a:spLocks noGrp="1"/>
          </p:cNvSpPr>
          <p:nvPr>
            <p:ph sz="quarter" idx="13"/>
          </p:nvPr>
        </p:nvSpPr>
        <p:spPr>
          <a:xfrm>
            <a:off x="914400" y="1834272"/>
            <a:ext cx="9672282" cy="1060769"/>
          </a:xfrm>
        </p:spPr>
        <p:txBody>
          <a:bodyPr/>
          <a:lstStyle/>
          <a:p>
            <a:pPr marL="0" indent="0">
              <a:buNone/>
            </a:pPr>
            <a:r>
              <a:rPr lang="en-US"/>
              <a:t>The volume that can be sold (or bought) on the secondary market is called the “</a:t>
            </a:r>
            <a:r>
              <a:rPr lang="en-US" b="1"/>
              <a:t>Secondary Market Capacity</a:t>
            </a:r>
            <a:r>
              <a:rPr lang="en-US"/>
              <a:t>” </a:t>
            </a:r>
          </a:p>
          <a:p>
            <a:pPr marL="0" indent="0">
              <a:buNone/>
            </a:pPr>
            <a:r>
              <a:rPr lang="en-US"/>
              <a:t>For the seller of a transaction, its calculation is straightforward: </a:t>
            </a:r>
          </a:p>
          <a:p>
            <a:pPr marL="0" indent="0">
              <a:buNone/>
            </a:pPr>
            <a:endParaRPr lang="en-US"/>
          </a:p>
          <a:p>
            <a:pPr marL="0" indent="0">
              <a:buNone/>
            </a:pPr>
            <a:endParaRPr lang="en-BE"/>
          </a:p>
        </p:txBody>
      </p:sp>
      <p:sp>
        <p:nvSpPr>
          <p:cNvPr id="4" name="Footer Placeholder 3">
            <a:extLst>
              <a:ext uri="{FF2B5EF4-FFF2-40B4-BE49-F238E27FC236}">
                <a16:creationId xmlns:a16="http://schemas.microsoft.com/office/drawing/2014/main" id="{C058E331-044C-65EE-9965-1CBDFB620942}"/>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5EAAD209-349C-E86B-D2E7-4C53462349B0}"/>
              </a:ext>
            </a:extLst>
          </p:cNvPr>
          <p:cNvSpPr>
            <a:spLocks noGrp="1"/>
          </p:cNvSpPr>
          <p:nvPr>
            <p:ph type="sldNum" sz="quarter" idx="12"/>
          </p:nvPr>
        </p:nvSpPr>
        <p:spPr/>
        <p:txBody>
          <a:bodyPr/>
          <a:lstStyle/>
          <a:p>
            <a:fld id="{7C9AF4F6-8314-4173-B77E-ACDB3515A2E2}" type="slidenum">
              <a:rPr lang="en-GB" smtClean="0"/>
              <a:t>116</a:t>
            </a:fld>
            <a:endParaRPr lang="en-GB"/>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0B5BA9B3-CAF7-270C-C23A-7E5DE490C0D8}"/>
                  </a:ext>
                </a:extLst>
              </p:cNvPr>
              <p:cNvSpPr/>
              <p:nvPr/>
            </p:nvSpPr>
            <p:spPr>
              <a:xfrm>
                <a:off x="1034120" y="3429000"/>
                <a:ext cx="9552562" cy="995917"/>
              </a:xfrm>
              <a:prstGeom prst="round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4">
                        <a:lumMod val="60000"/>
                        <a:lumOff val="40000"/>
                      </a:schemeClr>
                    </a:solidFill>
                  </a:rPr>
                  <a:t>A CMU cannot sell more than its contracted capacity:</a:t>
                </a:r>
              </a:p>
              <a:p>
                <a:pPr algn="ctr"/>
                <a:endParaRPr lang="en-US" b="1">
                  <a:solidFill>
                    <a:schemeClr val="accent4">
                      <a:lumMod val="60000"/>
                      <a:lumOff val="40000"/>
                    </a:schemeClr>
                  </a:solidFill>
                </a:endParaRPr>
              </a:p>
              <a:p>
                <a:pPr algn="ctr"/>
                <a14:m>
                  <m:oMathPara xmlns:m="http://schemas.openxmlformats.org/officeDocument/2006/math">
                    <m:oMathParaPr>
                      <m:jc m:val="centerGroup"/>
                    </m:oMathParaPr>
                    <m:oMath xmlns:m="http://schemas.openxmlformats.org/officeDocument/2006/math">
                      <m:r>
                        <a:rPr lang="en-US" b="1" i="1" smtClean="0">
                          <a:solidFill>
                            <a:schemeClr val="accent4">
                              <a:lumMod val="60000"/>
                              <a:lumOff val="40000"/>
                            </a:schemeClr>
                          </a:solidFill>
                          <a:latin typeface="Cambria Math" panose="02040503050406030204" pitchFamily="18" charset="0"/>
                        </a:rPr>
                        <m:t>𝑺𝒆𝒄𝒐𝒏𝒅𝒂𝒓𝒚</m:t>
                      </m:r>
                      <m:r>
                        <a:rPr lang="en-US" b="1" i="1" smtClean="0">
                          <a:solidFill>
                            <a:schemeClr val="accent4">
                              <a:lumMod val="60000"/>
                              <a:lumOff val="40000"/>
                            </a:schemeClr>
                          </a:solidFill>
                          <a:latin typeface="Cambria Math" panose="02040503050406030204" pitchFamily="18" charset="0"/>
                        </a:rPr>
                        <m:t> </m:t>
                      </m:r>
                      <m:r>
                        <a:rPr lang="en-US" b="1" i="1" smtClean="0">
                          <a:solidFill>
                            <a:schemeClr val="accent4">
                              <a:lumMod val="60000"/>
                              <a:lumOff val="40000"/>
                            </a:schemeClr>
                          </a:solidFill>
                          <a:latin typeface="Cambria Math" panose="02040503050406030204" pitchFamily="18" charset="0"/>
                        </a:rPr>
                        <m:t>𝒎𝒂𝒓𝒌𝒆𝒕</m:t>
                      </m:r>
                      <m:r>
                        <a:rPr lang="en-US" b="1" i="1" smtClean="0">
                          <a:solidFill>
                            <a:schemeClr val="accent4">
                              <a:lumMod val="60000"/>
                              <a:lumOff val="40000"/>
                            </a:schemeClr>
                          </a:solidFill>
                          <a:latin typeface="Cambria Math" panose="02040503050406030204" pitchFamily="18" charset="0"/>
                        </a:rPr>
                        <m:t> </m:t>
                      </m:r>
                      <m:r>
                        <a:rPr lang="en-US" b="1" i="1" smtClean="0">
                          <a:solidFill>
                            <a:schemeClr val="accent4">
                              <a:lumMod val="60000"/>
                              <a:lumOff val="40000"/>
                            </a:schemeClr>
                          </a:solidFill>
                          <a:latin typeface="Cambria Math" panose="02040503050406030204" pitchFamily="18" charset="0"/>
                        </a:rPr>
                        <m:t>𝒄𝒂𝒑𝒂𝒄𝒊𝒕𝒚</m:t>
                      </m:r>
                      <m:r>
                        <a:rPr lang="en-US" b="1" i="1" smtClean="0">
                          <a:solidFill>
                            <a:schemeClr val="accent4">
                              <a:lumMod val="60000"/>
                              <a:lumOff val="40000"/>
                            </a:schemeClr>
                          </a:solidFill>
                          <a:latin typeface="Cambria Math" panose="02040503050406030204" pitchFamily="18" charset="0"/>
                        </a:rPr>
                        <m:t> ≤</m:t>
                      </m:r>
                      <m:r>
                        <a:rPr lang="en-US" b="1" i="1" smtClean="0">
                          <a:solidFill>
                            <a:schemeClr val="accent4">
                              <a:lumMod val="60000"/>
                              <a:lumOff val="40000"/>
                            </a:schemeClr>
                          </a:solidFill>
                          <a:latin typeface="Cambria Math" panose="02040503050406030204" pitchFamily="18" charset="0"/>
                          <a:ea typeface="Cambria Math" panose="02040503050406030204" pitchFamily="18" charset="0"/>
                        </a:rPr>
                        <m:t>𝑪𝒐𝒏𝒕𝒓𝒂𝒄𝒕𝒆𝒅</m:t>
                      </m:r>
                      <m:r>
                        <a:rPr lang="en-US" b="1" i="1" smtClean="0">
                          <a:solidFill>
                            <a:schemeClr val="accent4">
                              <a:lumMod val="60000"/>
                              <a:lumOff val="40000"/>
                            </a:schemeClr>
                          </a:solidFill>
                          <a:latin typeface="Cambria Math" panose="02040503050406030204" pitchFamily="18" charset="0"/>
                          <a:ea typeface="Cambria Math" panose="02040503050406030204" pitchFamily="18" charset="0"/>
                        </a:rPr>
                        <m:t> </m:t>
                      </m:r>
                      <m:r>
                        <a:rPr lang="en-US" b="1" i="1" smtClean="0">
                          <a:solidFill>
                            <a:schemeClr val="accent4">
                              <a:lumMod val="60000"/>
                              <a:lumOff val="40000"/>
                            </a:schemeClr>
                          </a:solidFill>
                          <a:latin typeface="Cambria Math" panose="02040503050406030204" pitchFamily="18" charset="0"/>
                          <a:ea typeface="Cambria Math" panose="02040503050406030204" pitchFamily="18" charset="0"/>
                        </a:rPr>
                        <m:t>𝑪𝒂𝒑𝒂𝒄𝒊𝒕𝒚</m:t>
                      </m:r>
                    </m:oMath>
                  </m:oMathPara>
                </a14:m>
                <a:endParaRPr lang="en-BE" b="1">
                  <a:solidFill>
                    <a:schemeClr val="accent4">
                      <a:lumMod val="60000"/>
                      <a:lumOff val="40000"/>
                    </a:schemeClr>
                  </a:solidFill>
                </a:endParaRPr>
              </a:p>
            </p:txBody>
          </p:sp>
        </mc:Choice>
        <mc:Fallback xmlns="">
          <p:sp>
            <p:nvSpPr>
              <p:cNvPr id="6" name="Rectangle: Rounded Corners 5">
                <a:extLst>
                  <a:ext uri="{FF2B5EF4-FFF2-40B4-BE49-F238E27FC236}">
                    <a16:creationId xmlns:a16="http://schemas.microsoft.com/office/drawing/2014/main" id="{0B5BA9B3-CAF7-270C-C23A-7E5DE490C0D8}"/>
                  </a:ext>
                </a:extLst>
              </p:cNvPr>
              <p:cNvSpPr>
                <a:spLocks noRot="1" noChangeAspect="1" noMove="1" noResize="1" noEditPoints="1" noAdjustHandles="1" noChangeArrowheads="1" noChangeShapeType="1" noTextEdit="1"/>
              </p:cNvSpPr>
              <p:nvPr/>
            </p:nvSpPr>
            <p:spPr>
              <a:xfrm>
                <a:off x="1034120" y="3429000"/>
                <a:ext cx="9552562" cy="995917"/>
              </a:xfrm>
              <a:prstGeom prst="roundRect">
                <a:avLst/>
              </a:prstGeom>
              <a:blipFill>
                <a:blip r:embed="rId2"/>
                <a:stretch>
                  <a:fillRect b="-599"/>
                </a:stretch>
              </a:blipFill>
              <a:ln>
                <a:solidFill>
                  <a:schemeClr val="accent4">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9396488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12C668-BCD3-1969-83D7-9FEEAC875A11}"/>
              </a:ext>
            </a:extLst>
          </p:cNvPr>
          <p:cNvSpPr/>
          <p:nvPr/>
        </p:nvSpPr>
        <p:spPr>
          <a:xfrm>
            <a:off x="0" y="5826868"/>
            <a:ext cx="9448800" cy="980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84EA4E8A-9D23-DEF0-9967-FDDC8B4ED9FA}"/>
              </a:ext>
            </a:extLst>
          </p:cNvPr>
          <p:cNvSpPr>
            <a:spLocks noGrp="1"/>
          </p:cNvSpPr>
          <p:nvPr>
            <p:ph type="title"/>
          </p:nvPr>
        </p:nvSpPr>
        <p:spPr/>
        <p:txBody>
          <a:bodyPr/>
          <a:lstStyle/>
          <a:p>
            <a:r>
              <a:rPr lang="en-US"/>
              <a:t>Volume available on the secondary market – </a:t>
            </a:r>
            <a:r>
              <a:rPr lang="en-US">
                <a:solidFill>
                  <a:srgbClr val="92D050"/>
                </a:solidFill>
              </a:rPr>
              <a:t>buyers</a:t>
            </a:r>
            <a:endParaRPr lang="en-BE">
              <a:solidFill>
                <a:srgbClr val="92D05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7E831D-5C27-78E6-50B2-CDF3141D0EEC}"/>
                  </a:ext>
                </a:extLst>
              </p:cNvPr>
              <p:cNvSpPr>
                <a:spLocks noGrp="1"/>
              </p:cNvSpPr>
              <p:nvPr>
                <p:ph sz="quarter" idx="13"/>
              </p:nvPr>
            </p:nvSpPr>
            <p:spPr>
              <a:xfrm>
                <a:off x="914400" y="1380834"/>
                <a:ext cx="10087583" cy="1440187"/>
              </a:xfrm>
            </p:spPr>
            <p:txBody>
              <a:bodyPr/>
              <a:lstStyle/>
              <a:p>
                <a:pPr marL="0" indent="0">
                  <a:buNone/>
                </a:pPr>
                <a:r>
                  <a:rPr lang="en-US"/>
                  <a:t>The Secondary Market Capacity available to buyers on the secondary market is limited by the “</a:t>
                </a:r>
                <a:r>
                  <a:rPr lang="en-US" b="1"/>
                  <a:t>Secondary Market Remaining Eligible Volume</a:t>
                </a:r>
                <a:r>
                  <a:rPr lang="en-US"/>
                  <a:t>” or SMREV:</a:t>
                </a:r>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𝑆𝑒𝑐𝑜𝑛𝑑𝑎𝑟𝑦</m:t>
                      </m:r>
                      <m:r>
                        <a:rPr lang="en-US" b="0" i="1" smtClean="0">
                          <a:latin typeface="Cambria Math" panose="02040503050406030204" pitchFamily="18" charset="0"/>
                        </a:rPr>
                        <m:t> </m:t>
                      </m:r>
                      <m:r>
                        <a:rPr lang="en-US" b="0" i="1" smtClean="0">
                          <a:latin typeface="Cambria Math" panose="02040503050406030204" pitchFamily="18" charset="0"/>
                        </a:rPr>
                        <m:t>𝑀𝑎𝑟𝑘𝑒𝑡</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𝑆𝑀𝑅𝐸𝑉</m:t>
                      </m:r>
                    </m:oMath>
                  </m:oMathPara>
                </a14:m>
                <a:endParaRPr lang="en-US"/>
              </a:p>
              <a:p>
                <a:pPr marL="0" indent="0">
                  <a:buNone/>
                </a:pPr>
                <a:r>
                  <a:rPr lang="en-US"/>
                  <a:t>The following key-principle applies when calculating the SMREV:</a:t>
                </a:r>
              </a:p>
              <a:p>
                <a:pPr marL="0" indent="0">
                  <a:buNone/>
                </a:pPr>
                <a:endParaRPr lang="en-US"/>
              </a:p>
              <a:p>
                <a:pPr marL="0" indent="0">
                  <a:buNone/>
                </a:pPr>
                <a:endParaRPr lang="en-US"/>
              </a:p>
              <a:p>
                <a:pPr marL="0" indent="0">
                  <a:buNone/>
                </a:pPr>
                <a:endParaRPr lang="en-BE"/>
              </a:p>
            </p:txBody>
          </p:sp>
        </mc:Choice>
        <mc:Fallback xmlns="">
          <p:sp>
            <p:nvSpPr>
              <p:cNvPr id="3" name="Content Placeholder 2">
                <a:extLst>
                  <a:ext uri="{FF2B5EF4-FFF2-40B4-BE49-F238E27FC236}">
                    <a16:creationId xmlns:a16="http://schemas.microsoft.com/office/drawing/2014/main" id="{F37E831D-5C27-78E6-50B2-CDF3141D0EEC}"/>
                  </a:ext>
                </a:extLst>
              </p:cNvPr>
              <p:cNvSpPr>
                <a:spLocks noGrp="1" noRot="1" noChangeAspect="1" noMove="1" noResize="1" noEditPoints="1" noAdjustHandles="1" noChangeArrowheads="1" noChangeShapeType="1" noTextEdit="1"/>
              </p:cNvSpPr>
              <p:nvPr>
                <p:ph sz="quarter" idx="13"/>
              </p:nvPr>
            </p:nvSpPr>
            <p:spPr>
              <a:xfrm>
                <a:off x="914400" y="1380834"/>
                <a:ext cx="10087583" cy="1440187"/>
              </a:xfrm>
              <a:blipFill>
                <a:blip r:embed="rId2"/>
                <a:stretch>
                  <a:fillRect l="-302" b="-211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058E331-044C-65EE-9965-1CBDFB620942}"/>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5EAAD209-349C-E86B-D2E7-4C53462349B0}"/>
              </a:ext>
            </a:extLst>
          </p:cNvPr>
          <p:cNvSpPr>
            <a:spLocks noGrp="1"/>
          </p:cNvSpPr>
          <p:nvPr>
            <p:ph type="sldNum" sz="quarter" idx="12"/>
          </p:nvPr>
        </p:nvSpPr>
        <p:spPr>
          <a:xfrm>
            <a:off x="11556001" y="6579142"/>
            <a:ext cx="406400" cy="228601"/>
          </a:xfrm>
        </p:spPr>
        <p:txBody>
          <a:bodyPr/>
          <a:lstStyle/>
          <a:p>
            <a:fld id="{7C9AF4F6-8314-4173-B77E-ACDB3515A2E2}" type="slidenum">
              <a:rPr lang="en-GB" smtClean="0"/>
              <a:t>117</a:t>
            </a:fld>
            <a:endParaRPr lang="en-GB"/>
          </a:p>
        </p:txBody>
      </p:sp>
      <p:sp>
        <p:nvSpPr>
          <p:cNvPr id="6" name="Rectangle: Rounded Corners 5">
            <a:extLst>
              <a:ext uri="{FF2B5EF4-FFF2-40B4-BE49-F238E27FC236}">
                <a16:creationId xmlns:a16="http://schemas.microsoft.com/office/drawing/2014/main" id="{0B5BA9B3-CAF7-270C-C23A-7E5DE490C0D8}"/>
              </a:ext>
            </a:extLst>
          </p:cNvPr>
          <p:cNvSpPr/>
          <p:nvPr/>
        </p:nvSpPr>
        <p:spPr>
          <a:xfrm>
            <a:off x="1034119" y="2951265"/>
            <a:ext cx="9552562" cy="71012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92D050"/>
                </a:solidFill>
              </a:rPr>
              <a:t>Volumes which have already been considered towards adequacy cannot be used anymore on the Secondary Market</a:t>
            </a:r>
          </a:p>
        </p:txBody>
      </p:sp>
      <p:sp>
        <p:nvSpPr>
          <p:cNvPr id="7" name="Content Placeholder 2">
            <a:extLst>
              <a:ext uri="{FF2B5EF4-FFF2-40B4-BE49-F238E27FC236}">
                <a16:creationId xmlns:a16="http://schemas.microsoft.com/office/drawing/2014/main" id="{8528861A-DEB8-7B62-0FF7-4D3E8280B7F9}"/>
              </a:ext>
            </a:extLst>
          </p:cNvPr>
          <p:cNvSpPr txBox="1">
            <a:spLocks/>
          </p:cNvSpPr>
          <p:nvPr/>
        </p:nvSpPr>
        <p:spPr>
          <a:xfrm>
            <a:off x="1034119" y="3836479"/>
            <a:ext cx="9792000" cy="2733569"/>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t>The following volumes are already considered towards adequacy:</a:t>
            </a:r>
          </a:p>
          <a:p>
            <a:pPr lvl="1"/>
            <a:r>
              <a:rPr lang="en-US"/>
              <a:t>Any contracted volume</a:t>
            </a:r>
          </a:p>
          <a:p>
            <a:pPr lvl="1"/>
            <a:r>
              <a:rPr lang="en-US"/>
              <a:t>Any Opt-out volume that is classified as IN</a:t>
            </a:r>
          </a:p>
          <a:p>
            <a:pPr marL="0" indent="0">
              <a:buNone/>
            </a:pPr>
            <a:endParaRPr lang="en-US"/>
          </a:p>
          <a:p>
            <a:pPr marL="0" indent="0">
              <a:buNone/>
            </a:pPr>
            <a:r>
              <a:rPr lang="en-US"/>
              <a:t>For energy-constrained CMUs the volume also depends on whether the transaction is ex-ante or ex-post</a:t>
            </a:r>
          </a:p>
          <a:p>
            <a:pPr lvl="1">
              <a:buFont typeface="Wingdings" panose="05000000000000000000" pitchFamily="2" charset="2"/>
              <a:buChar char="Ø"/>
            </a:pPr>
            <a:r>
              <a:rPr lang="en-US"/>
              <a:t>See following slides</a:t>
            </a:r>
          </a:p>
        </p:txBody>
      </p:sp>
      <p:sp>
        <p:nvSpPr>
          <p:cNvPr id="9" name="Rectangle 8">
            <a:extLst>
              <a:ext uri="{FF2B5EF4-FFF2-40B4-BE49-F238E27FC236}">
                <a16:creationId xmlns:a16="http://schemas.microsoft.com/office/drawing/2014/main" id="{BC74D542-1F7E-D595-9E3B-46F698B39CBC}"/>
              </a:ext>
            </a:extLst>
          </p:cNvPr>
          <p:cNvSpPr/>
          <p:nvPr/>
        </p:nvSpPr>
        <p:spPr>
          <a:xfrm>
            <a:off x="10309779" y="260823"/>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17378307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4E8A-9D23-DEF0-9967-FDDC8B4ED9FA}"/>
              </a:ext>
            </a:extLst>
          </p:cNvPr>
          <p:cNvSpPr>
            <a:spLocks noGrp="1"/>
          </p:cNvSpPr>
          <p:nvPr>
            <p:ph type="title"/>
          </p:nvPr>
        </p:nvSpPr>
        <p:spPr>
          <a:xfrm>
            <a:off x="914400" y="697262"/>
            <a:ext cx="9448800" cy="838200"/>
          </a:xfrm>
        </p:spPr>
        <p:txBody>
          <a:bodyPr/>
          <a:lstStyle/>
          <a:p>
            <a:r>
              <a:rPr lang="en-US"/>
              <a:t>Volume available on the secondary market – </a:t>
            </a:r>
            <a:r>
              <a:rPr lang="en-US">
                <a:solidFill>
                  <a:srgbClr val="92D050"/>
                </a:solidFill>
              </a:rPr>
              <a:t>buyers </a:t>
            </a:r>
            <a:endParaRPr lang="en-BE">
              <a:solidFill>
                <a:srgbClr val="92D050"/>
              </a:solidFill>
            </a:endParaRPr>
          </a:p>
        </p:txBody>
      </p:sp>
      <p:sp>
        <p:nvSpPr>
          <p:cNvPr id="3" name="Content Placeholder 2">
            <a:extLst>
              <a:ext uri="{FF2B5EF4-FFF2-40B4-BE49-F238E27FC236}">
                <a16:creationId xmlns:a16="http://schemas.microsoft.com/office/drawing/2014/main" id="{F37E831D-5C27-78E6-50B2-CDF3141D0EEC}"/>
              </a:ext>
            </a:extLst>
          </p:cNvPr>
          <p:cNvSpPr>
            <a:spLocks noGrp="1"/>
          </p:cNvSpPr>
          <p:nvPr>
            <p:ph sz="quarter" idx="13"/>
          </p:nvPr>
        </p:nvSpPr>
        <p:spPr>
          <a:xfrm>
            <a:off x="914400" y="1168369"/>
            <a:ext cx="9792000" cy="536969"/>
          </a:xfrm>
        </p:spPr>
        <p:txBody>
          <a:bodyPr/>
          <a:lstStyle/>
          <a:p>
            <a:pPr marL="0" indent="0">
              <a:buNone/>
            </a:pPr>
            <a:r>
              <a:rPr lang="en-US" b="1"/>
              <a:t>Example: </a:t>
            </a:r>
            <a:r>
              <a:rPr lang="en-US" b="1">
                <a:solidFill>
                  <a:schemeClr val="bg2"/>
                </a:solidFill>
              </a:rPr>
              <a:t>Non-energy constrained</a:t>
            </a:r>
            <a:r>
              <a:rPr lang="en-US" b="1"/>
              <a:t> CMU for both </a:t>
            </a:r>
            <a:r>
              <a:rPr lang="en-US" b="1">
                <a:solidFill>
                  <a:schemeClr val="bg2"/>
                </a:solidFill>
              </a:rPr>
              <a:t>ex-ante &amp; ex-post </a:t>
            </a:r>
            <a:r>
              <a:rPr lang="en-US" b="1"/>
              <a:t>transactions</a:t>
            </a:r>
          </a:p>
        </p:txBody>
      </p:sp>
      <p:sp>
        <p:nvSpPr>
          <p:cNvPr id="10" name="Rectangle 9">
            <a:extLst>
              <a:ext uri="{FF2B5EF4-FFF2-40B4-BE49-F238E27FC236}">
                <a16:creationId xmlns:a16="http://schemas.microsoft.com/office/drawing/2014/main" id="{7267F02F-CFF8-7A18-C6B6-1B4D01E13A0C}"/>
              </a:ext>
            </a:extLst>
          </p:cNvPr>
          <p:cNvSpPr/>
          <p:nvPr/>
        </p:nvSpPr>
        <p:spPr>
          <a:xfrm>
            <a:off x="-8103" y="6044970"/>
            <a:ext cx="11743717" cy="809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CF338504-52B8-1163-3415-1741641EE801}"/>
              </a:ext>
            </a:extLst>
          </p:cNvPr>
          <p:cNvSpPr/>
          <p:nvPr/>
        </p:nvSpPr>
        <p:spPr>
          <a:xfrm>
            <a:off x="3645046" y="4711056"/>
            <a:ext cx="725557" cy="95415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B24BC06A-FC98-438C-8BC5-02CA47B338F7}"/>
              </a:ext>
            </a:extLst>
          </p:cNvPr>
          <p:cNvSpPr/>
          <p:nvPr/>
        </p:nvSpPr>
        <p:spPr>
          <a:xfrm>
            <a:off x="1093303" y="2460178"/>
            <a:ext cx="725557" cy="321034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08A59258-FFBA-0DCA-9916-F6923D067A36}"/>
              </a:ext>
            </a:extLst>
          </p:cNvPr>
          <p:cNvSpPr/>
          <p:nvPr/>
        </p:nvSpPr>
        <p:spPr>
          <a:xfrm>
            <a:off x="2146902" y="2460179"/>
            <a:ext cx="725557" cy="130202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19AB3FDD-6919-B085-C48C-B88D3B0AA577}"/>
              </a:ext>
            </a:extLst>
          </p:cNvPr>
          <p:cNvSpPr/>
          <p:nvPr/>
        </p:nvSpPr>
        <p:spPr>
          <a:xfrm>
            <a:off x="2146902" y="3756898"/>
            <a:ext cx="725557" cy="190831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562F40D-5466-6C1F-6576-6CF9FE8F1716}"/>
              </a:ext>
            </a:extLst>
          </p:cNvPr>
          <p:cNvSpPr/>
          <p:nvPr/>
        </p:nvSpPr>
        <p:spPr>
          <a:xfrm>
            <a:off x="6620711" y="4681895"/>
            <a:ext cx="725557" cy="95415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1DD69DE4-0E97-5305-6C22-D62D6B755F60}"/>
              </a:ext>
            </a:extLst>
          </p:cNvPr>
          <p:cNvSpPr/>
          <p:nvPr/>
        </p:nvSpPr>
        <p:spPr>
          <a:xfrm>
            <a:off x="6620709" y="4037483"/>
            <a:ext cx="725557" cy="64604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1A767CB2-A272-DC1C-42AE-F5D31F64F33F}"/>
              </a:ext>
            </a:extLst>
          </p:cNvPr>
          <p:cNvSpPr/>
          <p:nvPr/>
        </p:nvSpPr>
        <p:spPr>
          <a:xfrm>
            <a:off x="6624074" y="2452713"/>
            <a:ext cx="722192" cy="1590259"/>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8" name="TextBox 17">
            <a:extLst>
              <a:ext uri="{FF2B5EF4-FFF2-40B4-BE49-F238E27FC236}">
                <a16:creationId xmlns:a16="http://schemas.microsoft.com/office/drawing/2014/main" id="{D3787AB8-AAA9-A1B5-1B2F-9B0F2C382CD3}"/>
              </a:ext>
            </a:extLst>
          </p:cNvPr>
          <p:cNvSpPr txBox="1"/>
          <p:nvPr/>
        </p:nvSpPr>
        <p:spPr>
          <a:xfrm>
            <a:off x="914400" y="5745540"/>
            <a:ext cx="1063487" cy="307777"/>
          </a:xfrm>
          <a:prstGeom prst="rect">
            <a:avLst/>
          </a:prstGeom>
          <a:noFill/>
        </p:spPr>
        <p:txBody>
          <a:bodyPr wrap="square" rtlCol="0" anchor="ctr">
            <a:spAutoFit/>
          </a:bodyPr>
          <a:lstStyle/>
          <a:p>
            <a:pPr algn="ctr"/>
            <a:r>
              <a:rPr lang="en-US" sz="1400" b="1" i="1">
                <a:solidFill>
                  <a:schemeClr val="accent2"/>
                </a:solidFill>
              </a:rPr>
              <a:t>NRP</a:t>
            </a:r>
            <a:endParaRPr lang="en-BE" sz="1400" b="1" i="1" err="1">
              <a:solidFill>
                <a:schemeClr val="accent2"/>
              </a:solidFill>
            </a:endParaRPr>
          </a:p>
        </p:txBody>
      </p:sp>
      <p:sp>
        <p:nvSpPr>
          <p:cNvPr id="19" name="TextBox 18">
            <a:extLst>
              <a:ext uri="{FF2B5EF4-FFF2-40B4-BE49-F238E27FC236}">
                <a16:creationId xmlns:a16="http://schemas.microsoft.com/office/drawing/2014/main" id="{241E2F17-3C68-2F11-2321-4F35C41B56C9}"/>
              </a:ext>
            </a:extLst>
          </p:cNvPr>
          <p:cNvSpPr txBox="1"/>
          <p:nvPr/>
        </p:nvSpPr>
        <p:spPr>
          <a:xfrm>
            <a:off x="1744693" y="2087317"/>
            <a:ext cx="1529974" cy="307777"/>
          </a:xfrm>
          <a:prstGeom prst="rect">
            <a:avLst/>
          </a:prstGeom>
          <a:noFill/>
        </p:spPr>
        <p:txBody>
          <a:bodyPr wrap="square" rtlCol="0" anchor="ctr">
            <a:spAutoFit/>
          </a:bodyPr>
          <a:lstStyle/>
          <a:p>
            <a:pPr algn="ctr"/>
            <a:r>
              <a:rPr lang="en-US" sz="1400" b="1" i="1">
                <a:solidFill>
                  <a:schemeClr val="accent2"/>
                </a:solidFill>
              </a:rPr>
              <a:t>Opt-Out (IN)</a:t>
            </a:r>
            <a:endParaRPr lang="en-BE" sz="1400" b="1" i="1" err="1">
              <a:solidFill>
                <a:schemeClr val="accent2"/>
              </a:solidFill>
            </a:endParaRPr>
          </a:p>
        </p:txBody>
      </p:sp>
      <p:sp>
        <p:nvSpPr>
          <p:cNvPr id="20" name="TextBox 19">
            <a:extLst>
              <a:ext uri="{FF2B5EF4-FFF2-40B4-BE49-F238E27FC236}">
                <a16:creationId xmlns:a16="http://schemas.microsoft.com/office/drawing/2014/main" id="{2FAD2CDD-10F4-53F6-D60B-9D8442ECBABB}"/>
              </a:ext>
            </a:extLst>
          </p:cNvPr>
          <p:cNvSpPr txBox="1"/>
          <p:nvPr/>
        </p:nvSpPr>
        <p:spPr>
          <a:xfrm>
            <a:off x="1638445" y="5680913"/>
            <a:ext cx="2006600" cy="523220"/>
          </a:xfrm>
          <a:prstGeom prst="rect">
            <a:avLst/>
          </a:prstGeom>
          <a:noFill/>
        </p:spPr>
        <p:txBody>
          <a:bodyPr wrap="square" rtlCol="0" anchor="ctr">
            <a:spAutoFit/>
          </a:bodyPr>
          <a:lstStyle/>
          <a:p>
            <a:pPr algn="ctr"/>
            <a:r>
              <a:rPr lang="en-US" sz="1400" b="1" i="1">
                <a:solidFill>
                  <a:schemeClr val="accent2"/>
                </a:solidFill>
              </a:rPr>
              <a:t>Reference power</a:t>
            </a:r>
          </a:p>
          <a:p>
            <a:pPr algn="ctr"/>
            <a:r>
              <a:rPr lang="en-US" sz="1400" b="1" i="1">
                <a:solidFill>
                  <a:schemeClr val="accent2"/>
                </a:solidFill>
              </a:rPr>
              <a:t>(NRP – OptOut)</a:t>
            </a:r>
            <a:endParaRPr lang="en-BE" sz="1400" b="1" i="1">
              <a:solidFill>
                <a:schemeClr val="accent2"/>
              </a:solidFill>
            </a:endParaRPr>
          </a:p>
        </p:txBody>
      </p:sp>
      <p:cxnSp>
        <p:nvCxnSpPr>
          <p:cNvPr id="21" name="Straight Arrow Connector 20">
            <a:extLst>
              <a:ext uri="{FF2B5EF4-FFF2-40B4-BE49-F238E27FC236}">
                <a16:creationId xmlns:a16="http://schemas.microsoft.com/office/drawing/2014/main" id="{AE37B368-7C32-E7F5-F289-466835E8804E}"/>
              </a:ext>
            </a:extLst>
          </p:cNvPr>
          <p:cNvCxnSpPr>
            <a:cxnSpLocks/>
          </p:cNvCxnSpPr>
          <p:nvPr/>
        </p:nvCxnSpPr>
        <p:spPr>
          <a:xfrm>
            <a:off x="4007824" y="3886763"/>
            <a:ext cx="0" cy="710005"/>
          </a:xfrm>
          <a:prstGeom prst="straightConnector1">
            <a:avLst/>
          </a:prstGeom>
          <a:ln w="571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5F3F66-29B2-F420-77E9-AA7E139A32E8}"/>
                  </a:ext>
                </a:extLst>
              </p:cNvPr>
              <p:cNvSpPr txBox="1"/>
              <p:nvPr/>
            </p:nvSpPr>
            <p:spPr>
              <a:xfrm>
                <a:off x="4242997" y="4057093"/>
                <a:ext cx="2006600" cy="369332"/>
              </a:xfrm>
              <a:prstGeom prst="rect">
                <a:avLst/>
              </a:prstGeom>
              <a:noFill/>
            </p:spPr>
            <p:txBody>
              <a:bodyPr wrap="square" rtlCol="0" anchor="ctr">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𝐷𝑒𝑟𝑎𝑡𝑖𝑛𝑔</m:t>
                      </m:r>
                      <m:r>
                        <a:rPr lang="en-US" b="0" i="1" smtClean="0">
                          <a:solidFill>
                            <a:schemeClr val="bg2"/>
                          </a:solidFill>
                          <a:latin typeface="Cambria Math" panose="02040503050406030204" pitchFamily="18" charset="0"/>
                        </a:rPr>
                        <m:t> </m:t>
                      </m:r>
                      <m:r>
                        <a:rPr lang="en-US" b="0" i="1" smtClean="0">
                          <a:solidFill>
                            <a:schemeClr val="bg2"/>
                          </a:solidFill>
                          <a:latin typeface="Cambria Math" panose="02040503050406030204" pitchFamily="18" charset="0"/>
                        </a:rPr>
                        <m:t>𝐹𝑎𝑐𝑡𝑜𝑟</m:t>
                      </m:r>
                    </m:oMath>
                  </m:oMathPara>
                </a14:m>
                <a:endParaRPr lang="en-BE">
                  <a:solidFill>
                    <a:schemeClr val="bg2"/>
                  </a:solidFill>
                </a:endParaRPr>
              </a:p>
            </p:txBody>
          </p:sp>
        </mc:Choice>
        <mc:Fallback xmlns="">
          <p:sp>
            <p:nvSpPr>
              <p:cNvPr id="22" name="TextBox 21">
                <a:extLst>
                  <a:ext uri="{FF2B5EF4-FFF2-40B4-BE49-F238E27FC236}">
                    <a16:creationId xmlns:a16="http://schemas.microsoft.com/office/drawing/2014/main" id="{1F5F3F66-29B2-F420-77E9-AA7E139A32E8}"/>
                  </a:ext>
                </a:extLst>
              </p:cNvPr>
              <p:cNvSpPr txBox="1">
                <a:spLocks noRot="1" noChangeAspect="1" noMove="1" noResize="1" noEditPoints="1" noAdjustHandles="1" noChangeArrowheads="1" noChangeShapeType="1" noTextEdit="1"/>
              </p:cNvSpPr>
              <p:nvPr/>
            </p:nvSpPr>
            <p:spPr>
              <a:xfrm>
                <a:off x="4242997" y="4057093"/>
                <a:ext cx="2006600" cy="369332"/>
              </a:xfrm>
              <a:prstGeom prst="rect">
                <a:avLst/>
              </a:prstGeom>
              <a:blipFill>
                <a:blip r:embed="rId2"/>
                <a:stretch>
                  <a:fillRect b="-1500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A9043407-56E7-A4AA-61B1-D32B45EF6FF9}"/>
              </a:ext>
            </a:extLst>
          </p:cNvPr>
          <p:cNvSpPr txBox="1"/>
          <p:nvPr/>
        </p:nvSpPr>
        <p:spPr>
          <a:xfrm>
            <a:off x="7279933" y="4176648"/>
            <a:ext cx="2572979" cy="338554"/>
          </a:xfrm>
          <a:prstGeom prst="rect">
            <a:avLst/>
          </a:prstGeom>
          <a:noFill/>
        </p:spPr>
        <p:txBody>
          <a:bodyPr wrap="square" rtlCol="0" anchor="ctr">
            <a:spAutoFit/>
          </a:bodyPr>
          <a:lstStyle/>
          <a:p>
            <a:pPr algn="ctr"/>
            <a:r>
              <a:rPr lang="en-US" sz="1600" b="1">
                <a:solidFill>
                  <a:schemeClr val="accent2"/>
                </a:solidFill>
              </a:rPr>
              <a:t>Derated Opt-Out (IN)</a:t>
            </a:r>
            <a:endParaRPr lang="en-BE" sz="1600" b="1">
              <a:solidFill>
                <a:schemeClr val="accent2"/>
              </a:solidFill>
            </a:endParaRPr>
          </a:p>
        </p:txBody>
      </p:sp>
      <p:sp>
        <p:nvSpPr>
          <p:cNvPr id="24" name="TextBox 23">
            <a:extLst>
              <a:ext uri="{FF2B5EF4-FFF2-40B4-BE49-F238E27FC236}">
                <a16:creationId xmlns:a16="http://schemas.microsoft.com/office/drawing/2014/main" id="{4D64996B-D02E-61D0-EA0D-D0E569D24F9B}"/>
              </a:ext>
            </a:extLst>
          </p:cNvPr>
          <p:cNvSpPr txBox="1"/>
          <p:nvPr/>
        </p:nvSpPr>
        <p:spPr>
          <a:xfrm>
            <a:off x="6764451" y="5001352"/>
            <a:ext cx="3603941" cy="338554"/>
          </a:xfrm>
          <a:prstGeom prst="rect">
            <a:avLst/>
          </a:prstGeom>
          <a:noFill/>
        </p:spPr>
        <p:txBody>
          <a:bodyPr wrap="square" rtlCol="0" anchor="ctr">
            <a:spAutoFit/>
          </a:bodyPr>
          <a:lstStyle/>
          <a:p>
            <a:pPr algn="ctr"/>
            <a:r>
              <a:rPr lang="en-US" sz="1600" b="1">
                <a:solidFill>
                  <a:schemeClr val="accent2"/>
                </a:solidFill>
              </a:rPr>
              <a:t>Contracted Capacity</a:t>
            </a:r>
            <a:endParaRPr lang="en-BE" sz="1600" b="1" err="1">
              <a:solidFill>
                <a:schemeClr val="accent2"/>
              </a:solidFill>
            </a:endParaRPr>
          </a:p>
        </p:txBody>
      </p:sp>
      <p:sp>
        <p:nvSpPr>
          <p:cNvPr id="25" name="TextBox 24">
            <a:extLst>
              <a:ext uri="{FF2B5EF4-FFF2-40B4-BE49-F238E27FC236}">
                <a16:creationId xmlns:a16="http://schemas.microsoft.com/office/drawing/2014/main" id="{F0C13B90-1BDD-FB94-60F6-FEB3ED4B5D73}"/>
              </a:ext>
            </a:extLst>
          </p:cNvPr>
          <p:cNvSpPr txBox="1"/>
          <p:nvPr/>
        </p:nvSpPr>
        <p:spPr>
          <a:xfrm>
            <a:off x="7200788" y="2836359"/>
            <a:ext cx="2572979" cy="830997"/>
          </a:xfrm>
          <a:prstGeom prst="rect">
            <a:avLst/>
          </a:prstGeom>
          <a:noFill/>
        </p:spPr>
        <p:txBody>
          <a:bodyPr wrap="square" rtlCol="0" anchor="ctr">
            <a:spAutoFit/>
          </a:bodyPr>
          <a:lstStyle/>
          <a:p>
            <a:pPr algn="ctr"/>
            <a:r>
              <a:rPr lang="en-US" sz="1600" b="1">
                <a:solidFill>
                  <a:schemeClr val="accent2"/>
                </a:solidFill>
              </a:rPr>
              <a:t>Secondary Market Remaining Eligible Volume (SMREV)</a:t>
            </a:r>
            <a:endParaRPr lang="en-BE" sz="1600" b="1">
              <a:solidFill>
                <a:schemeClr val="accent2"/>
              </a:solidFill>
            </a:endParaRPr>
          </a:p>
        </p:txBody>
      </p:sp>
      <p:cxnSp>
        <p:nvCxnSpPr>
          <p:cNvPr id="26" name="Straight Connector 25">
            <a:extLst>
              <a:ext uri="{FF2B5EF4-FFF2-40B4-BE49-F238E27FC236}">
                <a16:creationId xmlns:a16="http://schemas.microsoft.com/office/drawing/2014/main" id="{CF07967D-C7A0-E2B9-30E6-520415E8822F}"/>
              </a:ext>
            </a:extLst>
          </p:cNvPr>
          <p:cNvCxnSpPr>
            <a:cxnSpLocks/>
          </p:cNvCxnSpPr>
          <p:nvPr/>
        </p:nvCxnSpPr>
        <p:spPr>
          <a:xfrm flipV="1">
            <a:off x="1093303" y="2446587"/>
            <a:ext cx="6252963" cy="13591"/>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AACC8ED-B885-9442-56DC-FA77F8A6455B}"/>
              </a:ext>
            </a:extLst>
          </p:cNvPr>
          <p:cNvCxnSpPr>
            <a:cxnSpLocks/>
          </p:cNvCxnSpPr>
          <p:nvPr/>
        </p:nvCxnSpPr>
        <p:spPr>
          <a:xfrm flipV="1">
            <a:off x="1094534" y="5636050"/>
            <a:ext cx="6251732" cy="35115"/>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B44BDFD-3850-78DB-E9F8-7F32B61D8055}"/>
              </a:ext>
            </a:extLst>
          </p:cNvPr>
          <p:cNvCxnSpPr>
            <a:cxnSpLocks/>
          </p:cNvCxnSpPr>
          <p:nvPr/>
        </p:nvCxnSpPr>
        <p:spPr>
          <a:xfrm flipH="1">
            <a:off x="4007822" y="2547318"/>
            <a:ext cx="1" cy="500334"/>
          </a:xfrm>
          <a:prstGeom prst="straightConnector1">
            <a:avLst/>
          </a:prstGeom>
          <a:ln w="571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1E3D65-1AE9-4539-90EE-5B6212B20BD0}"/>
                  </a:ext>
                </a:extLst>
              </p:cNvPr>
              <p:cNvSpPr txBox="1"/>
              <p:nvPr/>
            </p:nvSpPr>
            <p:spPr>
              <a:xfrm>
                <a:off x="4242997" y="2598361"/>
                <a:ext cx="2006600" cy="369332"/>
              </a:xfrm>
              <a:prstGeom prst="rect">
                <a:avLst/>
              </a:prstGeom>
              <a:noFill/>
            </p:spPr>
            <p:txBody>
              <a:bodyPr wrap="square" rtlCol="0" anchor="ctr">
                <a:spAutoFit/>
              </a:bodyPr>
              <a:lstStyle/>
              <a:p>
                <a:pPr algn="ctr"/>
                <a14:m>
                  <m:oMath xmlns:m="http://schemas.openxmlformats.org/officeDocument/2006/math">
                    <m:r>
                      <a:rPr lang="en-US" b="0" i="1" smtClean="0">
                        <a:solidFill>
                          <a:schemeClr val="bg2"/>
                        </a:solidFill>
                        <a:latin typeface="Cambria Math" panose="02040503050406030204" pitchFamily="18" charset="0"/>
                      </a:rPr>
                      <m:t>𝐷𝑒𝑟𝑎𝑡𝑖𝑛𝑔</m:t>
                    </m:r>
                    <m:r>
                      <a:rPr lang="en-US" b="0" i="1" smtClean="0">
                        <a:solidFill>
                          <a:schemeClr val="bg2"/>
                        </a:solidFill>
                        <a:latin typeface="Cambria Math" panose="02040503050406030204" pitchFamily="18" charset="0"/>
                      </a:rPr>
                      <m:t> </m:t>
                    </m:r>
                    <m:r>
                      <a:rPr lang="en-US" b="0" i="1" smtClean="0">
                        <a:solidFill>
                          <a:schemeClr val="bg2"/>
                        </a:solidFill>
                        <a:latin typeface="Cambria Math" panose="02040503050406030204" pitchFamily="18" charset="0"/>
                      </a:rPr>
                      <m:t>𝐹𝑎𝑐𝑡𝑜𝑟</m:t>
                    </m:r>
                  </m:oMath>
                </a14:m>
                <a:r>
                  <a:rPr lang="en-US">
                    <a:solidFill>
                      <a:schemeClr val="bg2"/>
                    </a:solidFill>
                  </a:rPr>
                  <a:t>*</a:t>
                </a:r>
                <a:endParaRPr lang="en-BE">
                  <a:solidFill>
                    <a:schemeClr val="bg2"/>
                  </a:solidFill>
                </a:endParaRPr>
              </a:p>
            </p:txBody>
          </p:sp>
        </mc:Choice>
        <mc:Fallback xmlns="">
          <p:sp>
            <p:nvSpPr>
              <p:cNvPr id="29" name="TextBox 28">
                <a:extLst>
                  <a:ext uri="{FF2B5EF4-FFF2-40B4-BE49-F238E27FC236}">
                    <a16:creationId xmlns:a16="http://schemas.microsoft.com/office/drawing/2014/main" id="{611E3D65-1AE9-4539-90EE-5B6212B20BD0}"/>
                  </a:ext>
                </a:extLst>
              </p:cNvPr>
              <p:cNvSpPr txBox="1">
                <a:spLocks noRot="1" noChangeAspect="1" noMove="1" noResize="1" noEditPoints="1" noAdjustHandles="1" noChangeArrowheads="1" noChangeShapeType="1" noTextEdit="1"/>
              </p:cNvSpPr>
              <p:nvPr/>
            </p:nvSpPr>
            <p:spPr>
              <a:xfrm>
                <a:off x="4242997" y="2598361"/>
                <a:ext cx="2006600" cy="369332"/>
              </a:xfrm>
              <a:prstGeom prst="rect">
                <a:avLst/>
              </a:prstGeom>
              <a:blipFill>
                <a:blip r:embed="rId3"/>
                <a:stretch>
                  <a:fillRect t="-8197" r="-1824" b="-26230"/>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BA7AC9DD-99C4-9486-88C5-CD144014F620}"/>
              </a:ext>
            </a:extLst>
          </p:cNvPr>
          <p:cNvSpPr/>
          <p:nvPr/>
        </p:nvSpPr>
        <p:spPr>
          <a:xfrm>
            <a:off x="3645045" y="3104899"/>
            <a:ext cx="725557" cy="64604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cxnSp>
        <p:nvCxnSpPr>
          <p:cNvPr id="31" name="Straight Connector 30">
            <a:extLst>
              <a:ext uri="{FF2B5EF4-FFF2-40B4-BE49-F238E27FC236}">
                <a16:creationId xmlns:a16="http://schemas.microsoft.com/office/drawing/2014/main" id="{E294EF52-3AFD-A3CE-255C-C2BC91D7A4BC}"/>
              </a:ext>
            </a:extLst>
          </p:cNvPr>
          <p:cNvCxnSpPr>
            <a:cxnSpLocks/>
          </p:cNvCxnSpPr>
          <p:nvPr/>
        </p:nvCxnSpPr>
        <p:spPr>
          <a:xfrm flipV="1">
            <a:off x="2146901" y="3750944"/>
            <a:ext cx="2223702" cy="1423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0B87EEA1-9E79-963B-4638-EC940322CFC9}"/>
              </a:ext>
            </a:extLst>
          </p:cNvPr>
          <p:cNvSpPr txBox="1"/>
          <p:nvPr/>
        </p:nvSpPr>
        <p:spPr>
          <a:xfrm>
            <a:off x="3408989" y="5788635"/>
            <a:ext cx="1197665" cy="307777"/>
          </a:xfrm>
          <a:prstGeom prst="rect">
            <a:avLst/>
          </a:prstGeom>
          <a:noFill/>
        </p:spPr>
        <p:txBody>
          <a:bodyPr wrap="square" rtlCol="0" anchor="ctr">
            <a:spAutoFit/>
          </a:bodyPr>
          <a:lstStyle/>
          <a:p>
            <a:pPr algn="ctr"/>
            <a:r>
              <a:rPr lang="en-US" sz="1400" b="1" i="1">
                <a:solidFill>
                  <a:schemeClr val="accent2"/>
                </a:solidFill>
              </a:rPr>
              <a:t>Bid Volume</a:t>
            </a:r>
            <a:endParaRPr lang="en-BE" sz="1400" b="1" i="1" err="1">
              <a:solidFill>
                <a:schemeClr val="accent2"/>
              </a:solidFill>
            </a:endParaRPr>
          </a:p>
        </p:txBody>
      </p:sp>
      <p:sp>
        <p:nvSpPr>
          <p:cNvPr id="33" name="TextBox 32">
            <a:extLst>
              <a:ext uri="{FF2B5EF4-FFF2-40B4-BE49-F238E27FC236}">
                <a16:creationId xmlns:a16="http://schemas.microsoft.com/office/drawing/2014/main" id="{E1F27434-7B31-D191-B70F-F5DB5EDBAEC4}"/>
              </a:ext>
            </a:extLst>
          </p:cNvPr>
          <p:cNvSpPr txBox="1"/>
          <p:nvPr/>
        </p:nvSpPr>
        <p:spPr>
          <a:xfrm>
            <a:off x="4219784" y="3042068"/>
            <a:ext cx="1189003" cy="738664"/>
          </a:xfrm>
          <a:prstGeom prst="rect">
            <a:avLst/>
          </a:prstGeom>
          <a:noFill/>
        </p:spPr>
        <p:txBody>
          <a:bodyPr wrap="square" rtlCol="0" anchor="ctr">
            <a:spAutoFit/>
          </a:bodyPr>
          <a:lstStyle/>
          <a:p>
            <a:pPr algn="ctr"/>
            <a:r>
              <a:rPr lang="en-US" sz="1400" b="1" i="1">
                <a:solidFill>
                  <a:schemeClr val="accent2"/>
                </a:solidFill>
              </a:rPr>
              <a:t>Derated Opt-Out (IN)</a:t>
            </a:r>
            <a:endParaRPr lang="en-BE" sz="1400" b="1" i="1" err="1">
              <a:solidFill>
                <a:schemeClr val="accent2"/>
              </a:solidFill>
            </a:endParaRPr>
          </a:p>
        </p:txBody>
      </p:sp>
      <p:sp>
        <p:nvSpPr>
          <p:cNvPr id="34" name="Right Brace 33">
            <a:extLst>
              <a:ext uri="{FF2B5EF4-FFF2-40B4-BE49-F238E27FC236}">
                <a16:creationId xmlns:a16="http://schemas.microsoft.com/office/drawing/2014/main" id="{3A094F79-9381-F6A5-ACA8-7C12409B3823}"/>
              </a:ext>
            </a:extLst>
          </p:cNvPr>
          <p:cNvSpPr/>
          <p:nvPr/>
        </p:nvSpPr>
        <p:spPr>
          <a:xfrm>
            <a:off x="9773767" y="4017765"/>
            <a:ext cx="322131" cy="1618285"/>
          </a:xfrm>
          <a:prstGeom prst="rightBrace">
            <a:avLst>
              <a:gd name="adj1" fmla="val 57700"/>
              <a:gd name="adj2" fmla="val 50000"/>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BE"/>
          </a:p>
        </p:txBody>
      </p:sp>
      <p:sp>
        <p:nvSpPr>
          <p:cNvPr id="35" name="TextBox 34">
            <a:extLst>
              <a:ext uri="{FF2B5EF4-FFF2-40B4-BE49-F238E27FC236}">
                <a16:creationId xmlns:a16="http://schemas.microsoft.com/office/drawing/2014/main" id="{CC7612F5-3583-1230-A1B0-78BA9BBF783C}"/>
              </a:ext>
            </a:extLst>
          </p:cNvPr>
          <p:cNvSpPr txBox="1"/>
          <p:nvPr/>
        </p:nvSpPr>
        <p:spPr>
          <a:xfrm>
            <a:off x="10095898" y="4437388"/>
            <a:ext cx="1558285" cy="738664"/>
          </a:xfrm>
          <a:prstGeom prst="rect">
            <a:avLst/>
          </a:prstGeom>
          <a:noFill/>
        </p:spPr>
        <p:txBody>
          <a:bodyPr wrap="square" rtlCol="0" anchor="ctr">
            <a:spAutoFit/>
          </a:bodyPr>
          <a:lstStyle/>
          <a:p>
            <a:pPr algn="ctr"/>
            <a:r>
              <a:rPr lang="en-US" sz="1400" i="1">
                <a:solidFill>
                  <a:schemeClr val="accent2"/>
                </a:solidFill>
              </a:rPr>
              <a:t>Already considered towards SoS</a:t>
            </a:r>
            <a:endParaRPr lang="en-BE" sz="1400" i="1" err="1">
              <a:solidFill>
                <a:schemeClr val="accent2"/>
              </a:solidFill>
            </a:endParaRPr>
          </a:p>
        </p:txBody>
      </p:sp>
      <p:sp>
        <p:nvSpPr>
          <p:cNvPr id="36" name="Right Brace 35">
            <a:extLst>
              <a:ext uri="{FF2B5EF4-FFF2-40B4-BE49-F238E27FC236}">
                <a16:creationId xmlns:a16="http://schemas.microsoft.com/office/drawing/2014/main" id="{FF8DEA03-BF7E-281C-FD32-D09DD7B8E620}"/>
              </a:ext>
            </a:extLst>
          </p:cNvPr>
          <p:cNvSpPr/>
          <p:nvPr/>
        </p:nvSpPr>
        <p:spPr>
          <a:xfrm>
            <a:off x="9801448" y="2460178"/>
            <a:ext cx="322131" cy="1557587"/>
          </a:xfrm>
          <a:prstGeom prst="rightBrace">
            <a:avLst>
              <a:gd name="adj1" fmla="val 57700"/>
              <a:gd name="adj2" fmla="val 50000"/>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BE"/>
          </a:p>
        </p:txBody>
      </p:sp>
      <p:sp>
        <p:nvSpPr>
          <p:cNvPr id="37" name="TextBox 36">
            <a:extLst>
              <a:ext uri="{FF2B5EF4-FFF2-40B4-BE49-F238E27FC236}">
                <a16:creationId xmlns:a16="http://schemas.microsoft.com/office/drawing/2014/main" id="{78A0755E-6BE5-AF21-2D94-A36E8C49D154}"/>
              </a:ext>
            </a:extLst>
          </p:cNvPr>
          <p:cNvSpPr txBox="1"/>
          <p:nvPr/>
        </p:nvSpPr>
        <p:spPr>
          <a:xfrm>
            <a:off x="10098129" y="2977362"/>
            <a:ext cx="1682238" cy="523220"/>
          </a:xfrm>
          <a:prstGeom prst="rect">
            <a:avLst/>
          </a:prstGeom>
          <a:noFill/>
        </p:spPr>
        <p:txBody>
          <a:bodyPr wrap="square" rtlCol="0" anchor="ctr">
            <a:spAutoFit/>
          </a:bodyPr>
          <a:lstStyle/>
          <a:p>
            <a:pPr algn="ctr"/>
            <a:r>
              <a:rPr lang="en-US" sz="1400" i="1">
                <a:solidFill>
                  <a:schemeClr val="accent2"/>
                </a:solidFill>
              </a:rPr>
              <a:t>Not considered yet towards SoS </a:t>
            </a:r>
            <a:endParaRPr lang="en-BE" sz="1400" b="1" i="1">
              <a:solidFill>
                <a:schemeClr val="accent2"/>
              </a:solidFill>
            </a:endParaRPr>
          </a:p>
        </p:txBody>
      </p:sp>
      <p:sp>
        <p:nvSpPr>
          <p:cNvPr id="4" name="Rectangle 3">
            <a:extLst>
              <a:ext uri="{FF2B5EF4-FFF2-40B4-BE49-F238E27FC236}">
                <a16:creationId xmlns:a16="http://schemas.microsoft.com/office/drawing/2014/main" id="{F02370A0-2883-37D3-5678-D42AF7F9A75F}"/>
              </a:ext>
            </a:extLst>
          </p:cNvPr>
          <p:cNvSpPr/>
          <p:nvPr/>
        </p:nvSpPr>
        <p:spPr>
          <a:xfrm>
            <a:off x="10286192" y="944162"/>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E2D8E93-BA4D-ACC5-2751-C193235FB5C9}"/>
                  </a:ext>
                </a:extLst>
              </p:cNvPr>
              <p:cNvSpPr txBox="1"/>
              <p:nvPr/>
            </p:nvSpPr>
            <p:spPr>
              <a:xfrm>
                <a:off x="-172883" y="6349463"/>
                <a:ext cx="4639567" cy="369332"/>
              </a:xfrm>
              <a:prstGeom prst="rect">
                <a:avLst/>
              </a:prstGeom>
              <a:noFill/>
            </p:spPr>
            <p:txBody>
              <a:bodyPr wrap="square" rtlCol="0" anchor="ctr">
                <a:spAutoFit/>
              </a:bodyPr>
              <a:lstStyle/>
              <a:p>
                <a:pPr algn="ctr"/>
                <a:r>
                  <a:rPr lang="en-US" b="0">
                    <a:solidFill>
                      <a:schemeClr val="bg2"/>
                    </a:solidFill>
                  </a:rPr>
                  <a:t>* </a:t>
                </a:r>
                <a14:m>
                  <m:oMath xmlns:m="http://schemas.openxmlformats.org/officeDocument/2006/math">
                    <m:r>
                      <m:rPr>
                        <m:sty m:val="p"/>
                      </m:rPr>
                      <a:rPr lang="en-US" sz="1100" b="0" i="0" smtClean="0">
                        <a:solidFill>
                          <a:schemeClr val="bg2"/>
                        </a:solidFill>
                        <a:latin typeface="Cambria Math" panose="02040503050406030204" pitchFamily="18" charset="0"/>
                      </a:rPr>
                      <m:t>The</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last</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pubilshed</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Derating</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Factor</m:t>
                    </m:r>
                  </m:oMath>
                </a14:m>
                <a:endParaRPr lang="en-BE">
                  <a:solidFill>
                    <a:schemeClr val="bg2"/>
                  </a:solidFill>
                </a:endParaRPr>
              </a:p>
            </p:txBody>
          </p:sp>
        </mc:Choice>
        <mc:Fallback xmlns="">
          <p:sp>
            <p:nvSpPr>
              <p:cNvPr id="5" name="TextBox 4">
                <a:extLst>
                  <a:ext uri="{FF2B5EF4-FFF2-40B4-BE49-F238E27FC236}">
                    <a16:creationId xmlns:a16="http://schemas.microsoft.com/office/drawing/2014/main" id="{EE2D8E93-BA4D-ACC5-2751-C193235FB5C9}"/>
                  </a:ext>
                </a:extLst>
              </p:cNvPr>
              <p:cNvSpPr txBox="1">
                <a:spLocks noRot="1" noChangeAspect="1" noMove="1" noResize="1" noEditPoints="1" noAdjustHandles="1" noChangeArrowheads="1" noChangeShapeType="1" noTextEdit="1"/>
              </p:cNvSpPr>
              <p:nvPr/>
            </p:nvSpPr>
            <p:spPr>
              <a:xfrm>
                <a:off x="-172883" y="6349463"/>
                <a:ext cx="4639567" cy="369332"/>
              </a:xfrm>
              <a:prstGeom prst="rect">
                <a:avLst/>
              </a:prstGeom>
              <a:blipFill>
                <a:blip r:embed="rId4"/>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19872024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4E8A-9D23-DEF0-9967-FDDC8B4ED9FA}"/>
              </a:ext>
            </a:extLst>
          </p:cNvPr>
          <p:cNvSpPr>
            <a:spLocks noGrp="1"/>
          </p:cNvSpPr>
          <p:nvPr>
            <p:ph type="title"/>
          </p:nvPr>
        </p:nvSpPr>
        <p:spPr>
          <a:xfrm>
            <a:off x="914400" y="697262"/>
            <a:ext cx="9448800" cy="838200"/>
          </a:xfrm>
        </p:spPr>
        <p:txBody>
          <a:bodyPr/>
          <a:lstStyle/>
          <a:p>
            <a:r>
              <a:rPr lang="en-US"/>
              <a:t>Volume available on the secondary market – </a:t>
            </a:r>
            <a:r>
              <a:rPr lang="en-US">
                <a:solidFill>
                  <a:srgbClr val="92D050"/>
                </a:solidFill>
              </a:rPr>
              <a:t>buyers </a:t>
            </a:r>
            <a:endParaRPr lang="en-BE">
              <a:solidFill>
                <a:srgbClr val="92D050"/>
              </a:solidFill>
            </a:endParaRPr>
          </a:p>
        </p:txBody>
      </p:sp>
      <p:sp>
        <p:nvSpPr>
          <p:cNvPr id="3" name="Content Placeholder 2">
            <a:extLst>
              <a:ext uri="{FF2B5EF4-FFF2-40B4-BE49-F238E27FC236}">
                <a16:creationId xmlns:a16="http://schemas.microsoft.com/office/drawing/2014/main" id="{F37E831D-5C27-78E6-50B2-CDF3141D0EEC}"/>
              </a:ext>
            </a:extLst>
          </p:cNvPr>
          <p:cNvSpPr>
            <a:spLocks noGrp="1"/>
          </p:cNvSpPr>
          <p:nvPr>
            <p:ph sz="quarter" idx="13"/>
          </p:nvPr>
        </p:nvSpPr>
        <p:spPr>
          <a:xfrm>
            <a:off x="914400" y="1168369"/>
            <a:ext cx="9792000" cy="536969"/>
          </a:xfrm>
        </p:spPr>
        <p:txBody>
          <a:bodyPr/>
          <a:lstStyle/>
          <a:p>
            <a:pPr marL="0" indent="0">
              <a:buNone/>
            </a:pPr>
            <a:r>
              <a:rPr lang="en-US" b="1"/>
              <a:t>Example: </a:t>
            </a:r>
            <a:r>
              <a:rPr lang="en-US" b="1">
                <a:solidFill>
                  <a:schemeClr val="bg2"/>
                </a:solidFill>
              </a:rPr>
              <a:t>Energy constrained </a:t>
            </a:r>
            <a:r>
              <a:rPr lang="en-US" b="1"/>
              <a:t>CMU for an </a:t>
            </a:r>
            <a:r>
              <a:rPr lang="en-US" b="1">
                <a:solidFill>
                  <a:schemeClr val="bg2"/>
                </a:solidFill>
              </a:rPr>
              <a:t>ex-ante</a:t>
            </a:r>
            <a:r>
              <a:rPr lang="en-US" b="1"/>
              <a:t> transaction</a:t>
            </a:r>
          </a:p>
        </p:txBody>
      </p:sp>
      <p:sp>
        <p:nvSpPr>
          <p:cNvPr id="10" name="Rectangle 9">
            <a:extLst>
              <a:ext uri="{FF2B5EF4-FFF2-40B4-BE49-F238E27FC236}">
                <a16:creationId xmlns:a16="http://schemas.microsoft.com/office/drawing/2014/main" id="{7267F02F-CFF8-7A18-C6B6-1B4D01E13A0C}"/>
              </a:ext>
            </a:extLst>
          </p:cNvPr>
          <p:cNvSpPr/>
          <p:nvPr/>
        </p:nvSpPr>
        <p:spPr>
          <a:xfrm>
            <a:off x="-8103" y="6044970"/>
            <a:ext cx="11743717" cy="809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CF338504-52B8-1163-3415-1741641EE801}"/>
              </a:ext>
            </a:extLst>
          </p:cNvPr>
          <p:cNvSpPr/>
          <p:nvPr/>
        </p:nvSpPr>
        <p:spPr>
          <a:xfrm>
            <a:off x="3645046" y="4711056"/>
            <a:ext cx="725557" cy="95415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B24BC06A-FC98-438C-8BC5-02CA47B338F7}"/>
              </a:ext>
            </a:extLst>
          </p:cNvPr>
          <p:cNvSpPr/>
          <p:nvPr/>
        </p:nvSpPr>
        <p:spPr>
          <a:xfrm>
            <a:off x="1093303" y="2460178"/>
            <a:ext cx="725557" cy="321034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08A59258-FFBA-0DCA-9916-F6923D067A36}"/>
              </a:ext>
            </a:extLst>
          </p:cNvPr>
          <p:cNvSpPr/>
          <p:nvPr/>
        </p:nvSpPr>
        <p:spPr>
          <a:xfrm>
            <a:off x="2146902" y="2460179"/>
            <a:ext cx="725557" cy="130202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19AB3FDD-6919-B085-C48C-B88D3B0AA577}"/>
              </a:ext>
            </a:extLst>
          </p:cNvPr>
          <p:cNvSpPr/>
          <p:nvPr/>
        </p:nvSpPr>
        <p:spPr>
          <a:xfrm>
            <a:off x="2146902" y="3756898"/>
            <a:ext cx="725557" cy="190831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562F40D-5466-6C1F-6576-6CF9FE8F1716}"/>
              </a:ext>
            </a:extLst>
          </p:cNvPr>
          <p:cNvSpPr/>
          <p:nvPr/>
        </p:nvSpPr>
        <p:spPr>
          <a:xfrm>
            <a:off x="6620711" y="3750943"/>
            <a:ext cx="725557" cy="188510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1A767CB2-A272-DC1C-42AE-F5D31F64F33F}"/>
              </a:ext>
            </a:extLst>
          </p:cNvPr>
          <p:cNvSpPr/>
          <p:nvPr/>
        </p:nvSpPr>
        <p:spPr>
          <a:xfrm>
            <a:off x="6624074" y="2452714"/>
            <a:ext cx="722192" cy="66074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8" name="TextBox 17">
            <a:extLst>
              <a:ext uri="{FF2B5EF4-FFF2-40B4-BE49-F238E27FC236}">
                <a16:creationId xmlns:a16="http://schemas.microsoft.com/office/drawing/2014/main" id="{D3787AB8-AAA9-A1B5-1B2F-9B0F2C382CD3}"/>
              </a:ext>
            </a:extLst>
          </p:cNvPr>
          <p:cNvSpPr txBox="1"/>
          <p:nvPr/>
        </p:nvSpPr>
        <p:spPr>
          <a:xfrm>
            <a:off x="914400" y="5745540"/>
            <a:ext cx="1063487" cy="307777"/>
          </a:xfrm>
          <a:prstGeom prst="rect">
            <a:avLst/>
          </a:prstGeom>
          <a:noFill/>
        </p:spPr>
        <p:txBody>
          <a:bodyPr wrap="square" rtlCol="0" anchor="ctr">
            <a:spAutoFit/>
          </a:bodyPr>
          <a:lstStyle/>
          <a:p>
            <a:pPr algn="ctr"/>
            <a:r>
              <a:rPr lang="en-US" sz="1400" b="1" i="1">
                <a:solidFill>
                  <a:schemeClr val="accent2"/>
                </a:solidFill>
              </a:rPr>
              <a:t>NRP</a:t>
            </a:r>
            <a:endParaRPr lang="en-BE" sz="1400" b="1" i="1" err="1">
              <a:solidFill>
                <a:schemeClr val="accent2"/>
              </a:solidFill>
            </a:endParaRPr>
          </a:p>
        </p:txBody>
      </p:sp>
      <p:sp>
        <p:nvSpPr>
          <p:cNvPr id="19" name="TextBox 18">
            <a:extLst>
              <a:ext uri="{FF2B5EF4-FFF2-40B4-BE49-F238E27FC236}">
                <a16:creationId xmlns:a16="http://schemas.microsoft.com/office/drawing/2014/main" id="{241E2F17-3C68-2F11-2321-4F35C41B56C9}"/>
              </a:ext>
            </a:extLst>
          </p:cNvPr>
          <p:cNvSpPr txBox="1"/>
          <p:nvPr/>
        </p:nvSpPr>
        <p:spPr>
          <a:xfrm>
            <a:off x="1744693" y="2087317"/>
            <a:ext cx="1529974" cy="307777"/>
          </a:xfrm>
          <a:prstGeom prst="rect">
            <a:avLst/>
          </a:prstGeom>
          <a:noFill/>
        </p:spPr>
        <p:txBody>
          <a:bodyPr wrap="square" rtlCol="0" anchor="ctr">
            <a:spAutoFit/>
          </a:bodyPr>
          <a:lstStyle/>
          <a:p>
            <a:pPr algn="ctr"/>
            <a:r>
              <a:rPr lang="en-US" sz="1400" b="1" i="1">
                <a:solidFill>
                  <a:schemeClr val="accent2"/>
                </a:solidFill>
              </a:rPr>
              <a:t>Opt-Out (IN)</a:t>
            </a:r>
            <a:endParaRPr lang="en-BE" sz="1400" b="1" i="1" err="1">
              <a:solidFill>
                <a:schemeClr val="accent2"/>
              </a:solidFill>
            </a:endParaRPr>
          </a:p>
        </p:txBody>
      </p:sp>
      <p:sp>
        <p:nvSpPr>
          <p:cNvPr id="20" name="TextBox 19">
            <a:extLst>
              <a:ext uri="{FF2B5EF4-FFF2-40B4-BE49-F238E27FC236}">
                <a16:creationId xmlns:a16="http://schemas.microsoft.com/office/drawing/2014/main" id="{2FAD2CDD-10F4-53F6-D60B-9D8442ECBABB}"/>
              </a:ext>
            </a:extLst>
          </p:cNvPr>
          <p:cNvSpPr txBox="1"/>
          <p:nvPr/>
        </p:nvSpPr>
        <p:spPr>
          <a:xfrm>
            <a:off x="1638445" y="5680913"/>
            <a:ext cx="2006600" cy="523220"/>
          </a:xfrm>
          <a:prstGeom prst="rect">
            <a:avLst/>
          </a:prstGeom>
          <a:noFill/>
        </p:spPr>
        <p:txBody>
          <a:bodyPr wrap="square" rtlCol="0" anchor="ctr">
            <a:spAutoFit/>
          </a:bodyPr>
          <a:lstStyle/>
          <a:p>
            <a:pPr algn="ctr"/>
            <a:r>
              <a:rPr lang="en-US" sz="1400" b="1" i="1">
                <a:solidFill>
                  <a:schemeClr val="accent2"/>
                </a:solidFill>
              </a:rPr>
              <a:t>Reference power</a:t>
            </a:r>
          </a:p>
          <a:p>
            <a:pPr algn="ctr"/>
            <a:r>
              <a:rPr lang="en-US" sz="1400" b="1" i="1">
                <a:solidFill>
                  <a:schemeClr val="accent2"/>
                </a:solidFill>
              </a:rPr>
              <a:t>(NRP – OptOut)</a:t>
            </a:r>
            <a:endParaRPr lang="en-BE" sz="1400" b="1" i="1">
              <a:solidFill>
                <a:schemeClr val="accent2"/>
              </a:solidFill>
            </a:endParaRPr>
          </a:p>
        </p:txBody>
      </p:sp>
      <p:cxnSp>
        <p:nvCxnSpPr>
          <p:cNvPr id="21" name="Straight Arrow Connector 20">
            <a:extLst>
              <a:ext uri="{FF2B5EF4-FFF2-40B4-BE49-F238E27FC236}">
                <a16:creationId xmlns:a16="http://schemas.microsoft.com/office/drawing/2014/main" id="{AE37B368-7C32-E7F5-F289-466835E8804E}"/>
              </a:ext>
            </a:extLst>
          </p:cNvPr>
          <p:cNvCxnSpPr>
            <a:cxnSpLocks/>
          </p:cNvCxnSpPr>
          <p:nvPr/>
        </p:nvCxnSpPr>
        <p:spPr>
          <a:xfrm>
            <a:off x="4007824" y="3886763"/>
            <a:ext cx="0" cy="710005"/>
          </a:xfrm>
          <a:prstGeom prst="straightConnector1">
            <a:avLst/>
          </a:prstGeom>
          <a:ln w="571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5F3F66-29B2-F420-77E9-AA7E139A32E8}"/>
                  </a:ext>
                </a:extLst>
              </p:cNvPr>
              <p:cNvSpPr txBox="1"/>
              <p:nvPr/>
            </p:nvSpPr>
            <p:spPr>
              <a:xfrm>
                <a:off x="4242997" y="4057093"/>
                <a:ext cx="2006600" cy="369332"/>
              </a:xfrm>
              <a:prstGeom prst="rect">
                <a:avLst/>
              </a:prstGeom>
              <a:noFill/>
            </p:spPr>
            <p:txBody>
              <a:bodyPr wrap="square" rtlCol="0" anchor="ctr">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𝐷𝑒𝑟𝑎𝑡𝑖𝑛𝑔</m:t>
                      </m:r>
                      <m:r>
                        <a:rPr lang="en-US" b="0" i="1" smtClean="0">
                          <a:solidFill>
                            <a:schemeClr val="bg2"/>
                          </a:solidFill>
                          <a:latin typeface="Cambria Math" panose="02040503050406030204" pitchFamily="18" charset="0"/>
                        </a:rPr>
                        <m:t> </m:t>
                      </m:r>
                      <m:r>
                        <a:rPr lang="en-US" b="0" i="1" smtClean="0">
                          <a:solidFill>
                            <a:schemeClr val="bg2"/>
                          </a:solidFill>
                          <a:latin typeface="Cambria Math" panose="02040503050406030204" pitchFamily="18" charset="0"/>
                        </a:rPr>
                        <m:t>𝐹𝑎𝑐𝑡𝑜𝑟</m:t>
                      </m:r>
                    </m:oMath>
                  </m:oMathPara>
                </a14:m>
                <a:endParaRPr lang="en-BE">
                  <a:solidFill>
                    <a:schemeClr val="bg2"/>
                  </a:solidFill>
                </a:endParaRPr>
              </a:p>
            </p:txBody>
          </p:sp>
        </mc:Choice>
        <mc:Fallback xmlns="">
          <p:sp>
            <p:nvSpPr>
              <p:cNvPr id="22" name="TextBox 21">
                <a:extLst>
                  <a:ext uri="{FF2B5EF4-FFF2-40B4-BE49-F238E27FC236}">
                    <a16:creationId xmlns:a16="http://schemas.microsoft.com/office/drawing/2014/main" id="{1F5F3F66-29B2-F420-77E9-AA7E139A32E8}"/>
                  </a:ext>
                </a:extLst>
              </p:cNvPr>
              <p:cNvSpPr txBox="1">
                <a:spLocks noRot="1" noChangeAspect="1" noMove="1" noResize="1" noEditPoints="1" noAdjustHandles="1" noChangeArrowheads="1" noChangeShapeType="1" noTextEdit="1"/>
              </p:cNvSpPr>
              <p:nvPr/>
            </p:nvSpPr>
            <p:spPr>
              <a:xfrm>
                <a:off x="4242997" y="4057093"/>
                <a:ext cx="2006600" cy="369332"/>
              </a:xfrm>
              <a:prstGeom prst="rect">
                <a:avLst/>
              </a:prstGeom>
              <a:blipFill>
                <a:blip r:embed="rId2"/>
                <a:stretch>
                  <a:fillRect b="-1500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A9043407-56E7-A4AA-61B1-D32B45EF6FF9}"/>
              </a:ext>
            </a:extLst>
          </p:cNvPr>
          <p:cNvSpPr txBox="1"/>
          <p:nvPr/>
        </p:nvSpPr>
        <p:spPr>
          <a:xfrm>
            <a:off x="7271698" y="3303737"/>
            <a:ext cx="2572979" cy="338554"/>
          </a:xfrm>
          <a:prstGeom prst="rect">
            <a:avLst/>
          </a:prstGeom>
          <a:noFill/>
        </p:spPr>
        <p:txBody>
          <a:bodyPr wrap="square" rtlCol="0" anchor="ctr">
            <a:spAutoFit/>
          </a:bodyPr>
          <a:lstStyle/>
          <a:p>
            <a:pPr algn="ctr"/>
            <a:r>
              <a:rPr lang="en-US" sz="1600" b="1">
                <a:solidFill>
                  <a:schemeClr val="accent2"/>
                </a:solidFill>
              </a:rPr>
              <a:t>Derated Opt-Out (IN)</a:t>
            </a:r>
            <a:endParaRPr lang="en-BE" sz="1600" b="1">
              <a:solidFill>
                <a:schemeClr val="accent2"/>
              </a:solidFill>
            </a:endParaRPr>
          </a:p>
        </p:txBody>
      </p:sp>
      <p:sp>
        <p:nvSpPr>
          <p:cNvPr id="24" name="TextBox 23">
            <a:extLst>
              <a:ext uri="{FF2B5EF4-FFF2-40B4-BE49-F238E27FC236}">
                <a16:creationId xmlns:a16="http://schemas.microsoft.com/office/drawing/2014/main" id="{4D64996B-D02E-61D0-EA0D-D0E569D24F9B}"/>
              </a:ext>
            </a:extLst>
          </p:cNvPr>
          <p:cNvSpPr txBox="1"/>
          <p:nvPr/>
        </p:nvSpPr>
        <p:spPr>
          <a:xfrm>
            <a:off x="6756216" y="4279775"/>
            <a:ext cx="3603941" cy="338554"/>
          </a:xfrm>
          <a:prstGeom prst="rect">
            <a:avLst/>
          </a:prstGeom>
          <a:noFill/>
        </p:spPr>
        <p:txBody>
          <a:bodyPr wrap="square" rtlCol="0" anchor="ctr">
            <a:spAutoFit/>
          </a:bodyPr>
          <a:lstStyle/>
          <a:p>
            <a:pPr algn="ctr"/>
            <a:r>
              <a:rPr lang="en-US" sz="1600" b="1">
                <a:solidFill>
                  <a:schemeClr val="accent2"/>
                </a:solidFill>
              </a:rPr>
              <a:t>Contracted Capacity</a:t>
            </a:r>
            <a:endParaRPr lang="en-BE" sz="1600" b="1">
              <a:solidFill>
                <a:schemeClr val="accent2"/>
              </a:solidFill>
            </a:endParaRPr>
          </a:p>
        </p:txBody>
      </p:sp>
      <p:sp>
        <p:nvSpPr>
          <p:cNvPr id="25" name="TextBox 24">
            <a:extLst>
              <a:ext uri="{FF2B5EF4-FFF2-40B4-BE49-F238E27FC236}">
                <a16:creationId xmlns:a16="http://schemas.microsoft.com/office/drawing/2014/main" id="{F0C13B90-1BDD-FB94-60F6-FEB3ED4B5D73}"/>
              </a:ext>
            </a:extLst>
          </p:cNvPr>
          <p:cNvSpPr txBox="1"/>
          <p:nvPr/>
        </p:nvSpPr>
        <p:spPr>
          <a:xfrm>
            <a:off x="7200788" y="2254040"/>
            <a:ext cx="2572979" cy="830997"/>
          </a:xfrm>
          <a:prstGeom prst="rect">
            <a:avLst/>
          </a:prstGeom>
          <a:noFill/>
        </p:spPr>
        <p:txBody>
          <a:bodyPr wrap="square" rtlCol="0" anchor="ctr">
            <a:spAutoFit/>
          </a:bodyPr>
          <a:lstStyle/>
          <a:p>
            <a:pPr algn="ctr"/>
            <a:r>
              <a:rPr lang="en-US" sz="1600" b="1">
                <a:solidFill>
                  <a:schemeClr val="accent2"/>
                </a:solidFill>
              </a:rPr>
              <a:t>Secondary Market Remaining Eligible Volume (SMREV)</a:t>
            </a:r>
            <a:endParaRPr lang="en-BE" sz="1600" b="1">
              <a:solidFill>
                <a:schemeClr val="accent2"/>
              </a:solidFill>
            </a:endParaRPr>
          </a:p>
        </p:txBody>
      </p:sp>
      <p:cxnSp>
        <p:nvCxnSpPr>
          <p:cNvPr id="26" name="Straight Connector 25">
            <a:extLst>
              <a:ext uri="{FF2B5EF4-FFF2-40B4-BE49-F238E27FC236}">
                <a16:creationId xmlns:a16="http://schemas.microsoft.com/office/drawing/2014/main" id="{CF07967D-C7A0-E2B9-30E6-520415E8822F}"/>
              </a:ext>
            </a:extLst>
          </p:cNvPr>
          <p:cNvCxnSpPr>
            <a:cxnSpLocks/>
          </p:cNvCxnSpPr>
          <p:nvPr/>
        </p:nvCxnSpPr>
        <p:spPr>
          <a:xfrm flipV="1">
            <a:off x="1093303" y="2446587"/>
            <a:ext cx="6252963" cy="13591"/>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AACC8ED-B885-9442-56DC-FA77F8A6455B}"/>
              </a:ext>
            </a:extLst>
          </p:cNvPr>
          <p:cNvCxnSpPr>
            <a:cxnSpLocks/>
          </p:cNvCxnSpPr>
          <p:nvPr/>
        </p:nvCxnSpPr>
        <p:spPr>
          <a:xfrm flipV="1">
            <a:off x="1094534" y="5636050"/>
            <a:ext cx="6251732" cy="35115"/>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B44BDFD-3850-78DB-E9F8-7F32B61D8055}"/>
              </a:ext>
            </a:extLst>
          </p:cNvPr>
          <p:cNvCxnSpPr>
            <a:cxnSpLocks/>
          </p:cNvCxnSpPr>
          <p:nvPr/>
        </p:nvCxnSpPr>
        <p:spPr>
          <a:xfrm flipH="1">
            <a:off x="4007822" y="2547318"/>
            <a:ext cx="1" cy="500334"/>
          </a:xfrm>
          <a:prstGeom prst="straightConnector1">
            <a:avLst/>
          </a:prstGeom>
          <a:ln w="571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1E3D65-1AE9-4539-90EE-5B6212B20BD0}"/>
                  </a:ext>
                </a:extLst>
              </p:cNvPr>
              <p:cNvSpPr txBox="1"/>
              <p:nvPr/>
            </p:nvSpPr>
            <p:spPr>
              <a:xfrm>
                <a:off x="4242997" y="2598361"/>
                <a:ext cx="2006600" cy="369332"/>
              </a:xfrm>
              <a:prstGeom prst="rect">
                <a:avLst/>
              </a:prstGeom>
              <a:noFill/>
            </p:spPr>
            <p:txBody>
              <a:bodyPr wrap="square" rtlCol="0" anchor="ctr">
                <a:spAutoFit/>
              </a:bodyPr>
              <a:lstStyle/>
              <a:p>
                <a:pPr algn="ctr"/>
                <a14:m>
                  <m:oMath xmlns:m="http://schemas.openxmlformats.org/officeDocument/2006/math">
                    <m:r>
                      <a:rPr lang="en-US" b="0" i="1" smtClean="0">
                        <a:solidFill>
                          <a:schemeClr val="bg2"/>
                        </a:solidFill>
                        <a:latin typeface="Cambria Math" panose="02040503050406030204" pitchFamily="18" charset="0"/>
                      </a:rPr>
                      <m:t>𝐷𝑒𝑟𝑎𝑡𝑖𝑛𝑔</m:t>
                    </m:r>
                    <m:r>
                      <a:rPr lang="en-US" b="0" i="1" smtClean="0">
                        <a:solidFill>
                          <a:schemeClr val="bg2"/>
                        </a:solidFill>
                        <a:latin typeface="Cambria Math" panose="02040503050406030204" pitchFamily="18" charset="0"/>
                      </a:rPr>
                      <m:t> </m:t>
                    </m:r>
                    <m:r>
                      <a:rPr lang="en-US" b="0" i="1" smtClean="0">
                        <a:solidFill>
                          <a:schemeClr val="bg2"/>
                        </a:solidFill>
                        <a:latin typeface="Cambria Math" panose="02040503050406030204" pitchFamily="18" charset="0"/>
                      </a:rPr>
                      <m:t>𝐹𝑎𝑐𝑡𝑜𝑟</m:t>
                    </m:r>
                  </m:oMath>
                </a14:m>
                <a:r>
                  <a:rPr lang="en-US">
                    <a:solidFill>
                      <a:schemeClr val="bg2"/>
                    </a:solidFill>
                  </a:rPr>
                  <a:t>*</a:t>
                </a:r>
                <a:endParaRPr lang="en-BE">
                  <a:solidFill>
                    <a:schemeClr val="bg2"/>
                  </a:solidFill>
                </a:endParaRPr>
              </a:p>
            </p:txBody>
          </p:sp>
        </mc:Choice>
        <mc:Fallback xmlns="">
          <p:sp>
            <p:nvSpPr>
              <p:cNvPr id="29" name="TextBox 28">
                <a:extLst>
                  <a:ext uri="{FF2B5EF4-FFF2-40B4-BE49-F238E27FC236}">
                    <a16:creationId xmlns:a16="http://schemas.microsoft.com/office/drawing/2014/main" id="{611E3D65-1AE9-4539-90EE-5B6212B20BD0}"/>
                  </a:ext>
                </a:extLst>
              </p:cNvPr>
              <p:cNvSpPr txBox="1">
                <a:spLocks noRot="1" noChangeAspect="1" noMove="1" noResize="1" noEditPoints="1" noAdjustHandles="1" noChangeArrowheads="1" noChangeShapeType="1" noTextEdit="1"/>
              </p:cNvSpPr>
              <p:nvPr/>
            </p:nvSpPr>
            <p:spPr>
              <a:xfrm>
                <a:off x="4242997" y="2598361"/>
                <a:ext cx="2006600" cy="369332"/>
              </a:xfrm>
              <a:prstGeom prst="rect">
                <a:avLst/>
              </a:prstGeom>
              <a:blipFill>
                <a:blip r:embed="rId3"/>
                <a:stretch>
                  <a:fillRect t="-8197" r="-1824" b="-26230"/>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BA7AC9DD-99C4-9486-88C5-CD144014F620}"/>
              </a:ext>
            </a:extLst>
          </p:cNvPr>
          <p:cNvSpPr/>
          <p:nvPr/>
        </p:nvSpPr>
        <p:spPr>
          <a:xfrm>
            <a:off x="3645045" y="3104899"/>
            <a:ext cx="725557" cy="64604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cxnSp>
        <p:nvCxnSpPr>
          <p:cNvPr id="31" name="Straight Connector 30">
            <a:extLst>
              <a:ext uri="{FF2B5EF4-FFF2-40B4-BE49-F238E27FC236}">
                <a16:creationId xmlns:a16="http://schemas.microsoft.com/office/drawing/2014/main" id="{E294EF52-3AFD-A3CE-255C-C2BC91D7A4BC}"/>
              </a:ext>
            </a:extLst>
          </p:cNvPr>
          <p:cNvCxnSpPr>
            <a:cxnSpLocks/>
          </p:cNvCxnSpPr>
          <p:nvPr/>
        </p:nvCxnSpPr>
        <p:spPr>
          <a:xfrm flipV="1">
            <a:off x="2146901" y="3750944"/>
            <a:ext cx="2223702" cy="1423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0B87EEA1-9E79-963B-4638-EC940322CFC9}"/>
              </a:ext>
            </a:extLst>
          </p:cNvPr>
          <p:cNvSpPr txBox="1"/>
          <p:nvPr/>
        </p:nvSpPr>
        <p:spPr>
          <a:xfrm>
            <a:off x="3408989" y="5788635"/>
            <a:ext cx="1197665" cy="307777"/>
          </a:xfrm>
          <a:prstGeom prst="rect">
            <a:avLst/>
          </a:prstGeom>
          <a:noFill/>
        </p:spPr>
        <p:txBody>
          <a:bodyPr wrap="square" rtlCol="0" anchor="ctr">
            <a:spAutoFit/>
          </a:bodyPr>
          <a:lstStyle/>
          <a:p>
            <a:pPr algn="ctr"/>
            <a:r>
              <a:rPr lang="en-US" sz="1400" b="1" i="1">
                <a:solidFill>
                  <a:schemeClr val="accent2"/>
                </a:solidFill>
              </a:rPr>
              <a:t>Bid Volume</a:t>
            </a:r>
            <a:endParaRPr lang="en-BE" sz="1400" b="1" i="1" err="1">
              <a:solidFill>
                <a:schemeClr val="accent2"/>
              </a:solidFill>
            </a:endParaRPr>
          </a:p>
        </p:txBody>
      </p:sp>
      <p:sp>
        <p:nvSpPr>
          <p:cNvPr id="33" name="TextBox 32">
            <a:extLst>
              <a:ext uri="{FF2B5EF4-FFF2-40B4-BE49-F238E27FC236}">
                <a16:creationId xmlns:a16="http://schemas.microsoft.com/office/drawing/2014/main" id="{E1F27434-7B31-D191-B70F-F5DB5EDBAEC4}"/>
              </a:ext>
            </a:extLst>
          </p:cNvPr>
          <p:cNvSpPr txBox="1"/>
          <p:nvPr/>
        </p:nvSpPr>
        <p:spPr>
          <a:xfrm>
            <a:off x="4219784" y="3042068"/>
            <a:ext cx="1189003" cy="738664"/>
          </a:xfrm>
          <a:prstGeom prst="rect">
            <a:avLst/>
          </a:prstGeom>
          <a:noFill/>
        </p:spPr>
        <p:txBody>
          <a:bodyPr wrap="square" rtlCol="0" anchor="ctr">
            <a:spAutoFit/>
          </a:bodyPr>
          <a:lstStyle/>
          <a:p>
            <a:pPr algn="ctr"/>
            <a:r>
              <a:rPr lang="en-US" sz="1400" b="1" i="1">
                <a:solidFill>
                  <a:schemeClr val="accent2"/>
                </a:solidFill>
              </a:rPr>
              <a:t>Derated Opt-Out (IN)</a:t>
            </a:r>
            <a:endParaRPr lang="en-BE" sz="1400" b="1" i="1" err="1">
              <a:solidFill>
                <a:schemeClr val="accent2"/>
              </a:solidFill>
            </a:endParaRPr>
          </a:p>
        </p:txBody>
      </p:sp>
      <p:sp>
        <p:nvSpPr>
          <p:cNvPr id="34" name="Right Brace 33">
            <a:extLst>
              <a:ext uri="{FF2B5EF4-FFF2-40B4-BE49-F238E27FC236}">
                <a16:creationId xmlns:a16="http://schemas.microsoft.com/office/drawing/2014/main" id="{3A094F79-9381-F6A5-ACA8-7C12409B3823}"/>
              </a:ext>
            </a:extLst>
          </p:cNvPr>
          <p:cNvSpPr/>
          <p:nvPr/>
        </p:nvSpPr>
        <p:spPr>
          <a:xfrm>
            <a:off x="9773767" y="3113459"/>
            <a:ext cx="322131" cy="2522592"/>
          </a:xfrm>
          <a:prstGeom prst="rightBrace">
            <a:avLst>
              <a:gd name="adj1" fmla="val 57700"/>
              <a:gd name="adj2" fmla="val 50000"/>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BE"/>
          </a:p>
        </p:txBody>
      </p:sp>
      <p:sp>
        <p:nvSpPr>
          <p:cNvPr id="35" name="TextBox 34">
            <a:extLst>
              <a:ext uri="{FF2B5EF4-FFF2-40B4-BE49-F238E27FC236}">
                <a16:creationId xmlns:a16="http://schemas.microsoft.com/office/drawing/2014/main" id="{CC7612F5-3583-1230-A1B0-78BA9BBF783C}"/>
              </a:ext>
            </a:extLst>
          </p:cNvPr>
          <p:cNvSpPr txBox="1"/>
          <p:nvPr/>
        </p:nvSpPr>
        <p:spPr>
          <a:xfrm>
            <a:off x="10095898" y="4437388"/>
            <a:ext cx="1558285" cy="738664"/>
          </a:xfrm>
          <a:prstGeom prst="rect">
            <a:avLst/>
          </a:prstGeom>
          <a:noFill/>
        </p:spPr>
        <p:txBody>
          <a:bodyPr wrap="square" rtlCol="0" anchor="ctr">
            <a:spAutoFit/>
          </a:bodyPr>
          <a:lstStyle/>
          <a:p>
            <a:pPr algn="ctr"/>
            <a:r>
              <a:rPr lang="en-US" sz="1400" i="1">
                <a:solidFill>
                  <a:schemeClr val="accent2"/>
                </a:solidFill>
              </a:rPr>
              <a:t>Already considered towards SoS</a:t>
            </a:r>
            <a:endParaRPr lang="en-BE" sz="1400" i="1" err="1">
              <a:solidFill>
                <a:schemeClr val="accent2"/>
              </a:solidFill>
            </a:endParaRPr>
          </a:p>
        </p:txBody>
      </p:sp>
      <p:sp>
        <p:nvSpPr>
          <p:cNvPr id="36" name="Right Brace 35">
            <a:extLst>
              <a:ext uri="{FF2B5EF4-FFF2-40B4-BE49-F238E27FC236}">
                <a16:creationId xmlns:a16="http://schemas.microsoft.com/office/drawing/2014/main" id="{FF8DEA03-BF7E-281C-FD32-D09DD7B8E620}"/>
              </a:ext>
            </a:extLst>
          </p:cNvPr>
          <p:cNvSpPr/>
          <p:nvPr/>
        </p:nvSpPr>
        <p:spPr>
          <a:xfrm>
            <a:off x="9801448" y="2460179"/>
            <a:ext cx="322131" cy="653280"/>
          </a:xfrm>
          <a:prstGeom prst="rightBrace">
            <a:avLst>
              <a:gd name="adj1" fmla="val 57700"/>
              <a:gd name="adj2" fmla="val 50000"/>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BE"/>
          </a:p>
        </p:txBody>
      </p:sp>
      <p:sp>
        <p:nvSpPr>
          <p:cNvPr id="37" name="TextBox 36">
            <a:extLst>
              <a:ext uri="{FF2B5EF4-FFF2-40B4-BE49-F238E27FC236}">
                <a16:creationId xmlns:a16="http://schemas.microsoft.com/office/drawing/2014/main" id="{78A0755E-6BE5-AF21-2D94-A36E8C49D154}"/>
              </a:ext>
            </a:extLst>
          </p:cNvPr>
          <p:cNvSpPr txBox="1"/>
          <p:nvPr/>
        </p:nvSpPr>
        <p:spPr>
          <a:xfrm>
            <a:off x="10151260" y="2525209"/>
            <a:ext cx="1682238" cy="523220"/>
          </a:xfrm>
          <a:prstGeom prst="rect">
            <a:avLst/>
          </a:prstGeom>
          <a:noFill/>
        </p:spPr>
        <p:txBody>
          <a:bodyPr wrap="square" rtlCol="0" anchor="ctr">
            <a:spAutoFit/>
          </a:bodyPr>
          <a:lstStyle/>
          <a:p>
            <a:pPr algn="ctr"/>
            <a:r>
              <a:rPr lang="en-US" sz="1400" i="1">
                <a:solidFill>
                  <a:schemeClr val="accent2"/>
                </a:solidFill>
              </a:rPr>
              <a:t>Not considered yet towards SoS </a:t>
            </a:r>
            <a:endParaRPr lang="en-BE" sz="1400" b="1" i="1">
              <a:solidFill>
                <a:schemeClr val="accent2"/>
              </a:solidFill>
            </a:endParaRPr>
          </a:p>
        </p:txBody>
      </p:sp>
      <p:sp>
        <p:nvSpPr>
          <p:cNvPr id="4" name="Rectangle 3">
            <a:extLst>
              <a:ext uri="{FF2B5EF4-FFF2-40B4-BE49-F238E27FC236}">
                <a16:creationId xmlns:a16="http://schemas.microsoft.com/office/drawing/2014/main" id="{D6A88061-ECF1-D634-B862-ADEC7AC1C5EE}"/>
              </a:ext>
            </a:extLst>
          </p:cNvPr>
          <p:cNvSpPr/>
          <p:nvPr/>
        </p:nvSpPr>
        <p:spPr>
          <a:xfrm>
            <a:off x="6620709" y="3113459"/>
            <a:ext cx="725557" cy="64604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cxnSp>
        <p:nvCxnSpPr>
          <p:cNvPr id="6" name="Straight Connector 5">
            <a:extLst>
              <a:ext uri="{FF2B5EF4-FFF2-40B4-BE49-F238E27FC236}">
                <a16:creationId xmlns:a16="http://schemas.microsoft.com/office/drawing/2014/main" id="{72165CCC-12F3-482E-2983-EEA921169341}"/>
              </a:ext>
            </a:extLst>
          </p:cNvPr>
          <p:cNvCxnSpPr/>
          <p:nvPr/>
        </p:nvCxnSpPr>
        <p:spPr>
          <a:xfrm>
            <a:off x="7500026" y="4662414"/>
            <a:ext cx="216926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0FD3D9-7482-09A8-A8F5-8924BC3DCCFF}"/>
              </a:ext>
            </a:extLst>
          </p:cNvPr>
          <p:cNvSpPr txBox="1"/>
          <p:nvPr/>
        </p:nvSpPr>
        <p:spPr>
          <a:xfrm>
            <a:off x="6756215" y="4711933"/>
            <a:ext cx="3603941" cy="338554"/>
          </a:xfrm>
          <a:prstGeom prst="rect">
            <a:avLst/>
          </a:prstGeom>
          <a:noFill/>
        </p:spPr>
        <p:txBody>
          <a:bodyPr wrap="square" rtlCol="0" anchor="ctr">
            <a:spAutoFit/>
          </a:bodyPr>
          <a:lstStyle/>
          <a:p>
            <a:pPr algn="ctr"/>
            <a:r>
              <a:rPr lang="en-US" sz="1600" b="1">
                <a:solidFill>
                  <a:schemeClr val="accent2"/>
                </a:solidFill>
              </a:rPr>
              <a:t>Derating Factor</a:t>
            </a:r>
            <a:endParaRPr lang="en-BE" sz="1600" b="1">
              <a:solidFill>
                <a:schemeClr val="accent2"/>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950EC23-2A15-DA96-A45F-747CFE561511}"/>
                  </a:ext>
                </a:extLst>
              </p:cNvPr>
              <p:cNvSpPr txBox="1"/>
              <p:nvPr/>
            </p:nvSpPr>
            <p:spPr>
              <a:xfrm>
                <a:off x="-172883" y="6298852"/>
                <a:ext cx="4639567" cy="369332"/>
              </a:xfrm>
              <a:prstGeom prst="rect">
                <a:avLst/>
              </a:prstGeom>
              <a:noFill/>
            </p:spPr>
            <p:txBody>
              <a:bodyPr wrap="square" rtlCol="0" anchor="ctr">
                <a:spAutoFit/>
              </a:bodyPr>
              <a:lstStyle/>
              <a:p>
                <a:pPr algn="ctr"/>
                <a:r>
                  <a:rPr lang="en-US" b="0">
                    <a:solidFill>
                      <a:schemeClr val="bg2"/>
                    </a:solidFill>
                  </a:rPr>
                  <a:t>* </a:t>
                </a:r>
                <a14:m>
                  <m:oMath xmlns:m="http://schemas.openxmlformats.org/officeDocument/2006/math">
                    <m:r>
                      <m:rPr>
                        <m:sty m:val="p"/>
                      </m:rPr>
                      <a:rPr lang="en-US" sz="1100" b="0" i="0" smtClean="0">
                        <a:solidFill>
                          <a:schemeClr val="bg2"/>
                        </a:solidFill>
                        <a:latin typeface="Cambria Math" panose="02040503050406030204" pitchFamily="18" charset="0"/>
                      </a:rPr>
                      <m:t>The</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last</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pubilshed</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Derating</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Factor</m:t>
                    </m:r>
                  </m:oMath>
                </a14:m>
                <a:endParaRPr lang="en-BE">
                  <a:solidFill>
                    <a:schemeClr val="bg2"/>
                  </a:solidFill>
                </a:endParaRPr>
              </a:p>
            </p:txBody>
          </p:sp>
        </mc:Choice>
        <mc:Fallback xmlns="">
          <p:sp>
            <p:nvSpPr>
              <p:cNvPr id="5" name="TextBox 4">
                <a:extLst>
                  <a:ext uri="{FF2B5EF4-FFF2-40B4-BE49-F238E27FC236}">
                    <a16:creationId xmlns:a16="http://schemas.microsoft.com/office/drawing/2014/main" id="{E950EC23-2A15-DA96-A45F-747CFE561511}"/>
                  </a:ext>
                </a:extLst>
              </p:cNvPr>
              <p:cNvSpPr txBox="1">
                <a:spLocks noRot="1" noChangeAspect="1" noMove="1" noResize="1" noEditPoints="1" noAdjustHandles="1" noChangeArrowheads="1" noChangeShapeType="1" noTextEdit="1"/>
              </p:cNvSpPr>
              <p:nvPr/>
            </p:nvSpPr>
            <p:spPr>
              <a:xfrm>
                <a:off x="-172883" y="6298852"/>
                <a:ext cx="4639567" cy="369332"/>
              </a:xfrm>
              <a:prstGeom prst="rect">
                <a:avLst/>
              </a:prstGeom>
              <a:blipFill>
                <a:blip r:embed="rId4"/>
                <a:stretch>
                  <a:fillRect t="-8197" b="-26230"/>
                </a:stretch>
              </a:blipFill>
            </p:spPr>
            <p:txBody>
              <a:bodyPr/>
              <a:lstStyle/>
              <a:p>
                <a:r>
                  <a:rPr lang="en-US">
                    <a:noFill/>
                  </a:rPr>
                  <a:t> </a:t>
                </a:r>
              </a:p>
            </p:txBody>
          </p:sp>
        </mc:Fallback>
      </mc:AlternateContent>
    </p:spTree>
    <p:extLst>
      <p:ext uri="{BB962C8B-B14F-4D97-AF65-F5344CB8AC3E}">
        <p14:creationId xmlns:p14="http://schemas.microsoft.com/office/powerpoint/2010/main" val="1336684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F3882E-F15A-5F69-F41E-289A6833F96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6A386F8C-2ACD-0878-5B26-464290267D3F}"/>
              </a:ext>
            </a:extLst>
          </p:cNvPr>
          <p:cNvSpPr>
            <a:spLocks noGrp="1"/>
          </p:cNvSpPr>
          <p:nvPr>
            <p:ph type="title"/>
          </p:nvPr>
        </p:nvSpPr>
        <p:spPr>
          <a:xfrm>
            <a:off x="914400" y="561391"/>
            <a:ext cx="10909300" cy="1134773"/>
          </a:xfrm>
        </p:spPr>
        <p:txBody>
          <a:bodyPr>
            <a:noAutofit/>
          </a:bodyPr>
          <a:lstStyle/>
          <a:p>
            <a:pPr algn="l"/>
            <a:r>
              <a:rPr lang="en-US" sz="2000" b="1">
                <a:solidFill>
                  <a:schemeClr val="accent2"/>
                </a:solidFill>
              </a:rPr>
              <a:t>The remuneration is determined in the Auction Process</a:t>
            </a:r>
            <a:endParaRPr lang="en-BE" sz="2000" b="1">
              <a:solidFill>
                <a:schemeClr val="accent2"/>
              </a:solidFill>
            </a:endParaRPr>
          </a:p>
        </p:txBody>
      </p:sp>
      <p:sp>
        <p:nvSpPr>
          <p:cNvPr id="4" name="Slide Number Placeholder 3">
            <a:extLst>
              <a:ext uri="{FF2B5EF4-FFF2-40B4-BE49-F238E27FC236}">
                <a16:creationId xmlns:a16="http://schemas.microsoft.com/office/drawing/2014/main" id="{1F918BC8-0DE6-24B5-C62D-64DFD2BC641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mc:Choice xmlns:a14="http://schemas.microsoft.com/office/drawing/2010/main" Requires="a14">
          <p:sp>
            <p:nvSpPr>
              <p:cNvPr id="15" name="Content Placeholder 2">
                <a:extLst>
                  <a:ext uri="{FF2B5EF4-FFF2-40B4-BE49-F238E27FC236}">
                    <a16:creationId xmlns:a16="http://schemas.microsoft.com/office/drawing/2014/main" id="{F998D36E-BCBD-33C8-23B1-255A56146D40}"/>
                  </a:ext>
                </a:extLst>
              </p:cNvPr>
              <p:cNvSpPr txBox="1">
                <a:spLocks/>
              </p:cNvSpPr>
              <p:nvPr/>
            </p:nvSpPr>
            <p:spPr>
              <a:xfrm>
                <a:off x="914400" y="1303030"/>
                <a:ext cx="9792000" cy="4230995"/>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l" defTabSz="914400" rtl="0" eaLnBrk="1" fontAlgn="auto" latinLnBrk="0" hangingPunct="1">
                  <a:lnSpc>
                    <a:spcPct val="120000"/>
                  </a:lnSpc>
                  <a:spcBef>
                    <a:spcPts val="0"/>
                  </a:spcBef>
                  <a:spcAft>
                    <a:spcPts val="600"/>
                  </a:spcAft>
                  <a:buClr>
                    <a:srgbClr val="FF7300"/>
                  </a:buClr>
                  <a:buSzPts val="1600"/>
                  <a:buNone/>
                  <a:tabLst/>
                  <a:defRPr/>
                </a:pPr>
                <a:r>
                  <a:rPr lang="en-US">
                    <a:solidFill>
                      <a:srgbClr val="394D55"/>
                    </a:solidFill>
                  </a:rPr>
                  <a:t>The Auction applies a Pay-As-Bid principle: selected CMUs are rewarded their own bid price</a:t>
                </a:r>
              </a:p>
              <a:p>
                <a:pPr lvl="1">
                  <a:buClr>
                    <a:srgbClr val="FF7300"/>
                  </a:buClr>
                  <a:buFont typeface="Wingdings" panose="05000000000000000000" pitchFamily="2" charset="2"/>
                  <a:buChar char="Ø"/>
                </a:pPr>
                <a:r>
                  <a:rPr lang="en-US">
                    <a:solidFill>
                      <a:srgbClr val="394D55"/>
                    </a:solidFill>
                  </a:rPr>
                  <a:t>The Bid Price determines the right to remuneration</a:t>
                </a:r>
              </a:p>
              <a:p>
                <a:pPr marL="0" indent="0">
                  <a:buClr>
                    <a:srgbClr val="FF7300"/>
                  </a:buClr>
                  <a:buNone/>
                </a:pPr>
                <a:endParaRPr lang="en-US">
                  <a:solidFill>
                    <a:srgbClr val="394D55"/>
                  </a:solidFill>
                </a:endParaRPr>
              </a:p>
              <a:p>
                <a:pPr marL="0" indent="0">
                  <a:buClr>
                    <a:srgbClr val="FF7300"/>
                  </a:buClr>
                  <a:buNone/>
                </a:pPr>
                <a:r>
                  <a:rPr lang="en-US">
                    <a:solidFill>
                      <a:srgbClr val="394D55"/>
                    </a:solidFill>
                  </a:rPr>
                  <a:t>The total remuneration is then determined as: </a:t>
                </a:r>
              </a:p>
              <a:p>
                <a:pPr marL="0" indent="0">
                  <a:buClr>
                    <a:srgbClr val="FF7300"/>
                  </a:buClr>
                  <a:buNone/>
                </a:pPr>
                <a14:m>
                  <m:oMathPara xmlns:m="http://schemas.openxmlformats.org/officeDocument/2006/math">
                    <m:oMathParaPr>
                      <m:jc m:val="centerGroup"/>
                    </m:oMathParaPr>
                    <m:oMath xmlns:m="http://schemas.openxmlformats.org/officeDocument/2006/math">
                      <m:r>
                        <a:rPr lang="en-US" b="0" i="1" smtClean="0">
                          <a:solidFill>
                            <a:srgbClr val="394D55"/>
                          </a:solidFill>
                          <a:latin typeface="Cambria Math" panose="02040503050406030204" pitchFamily="18" charset="0"/>
                        </a:rPr>
                        <m:t>𝑅𝑒𝑚𝑢𝑛𝑒𝑟𝑎𝑡𝑖𝑜𝑛</m:t>
                      </m:r>
                      <m:r>
                        <a:rPr lang="en-US" b="0" i="1" smtClean="0">
                          <a:solidFill>
                            <a:srgbClr val="394D55"/>
                          </a:solidFill>
                          <a:latin typeface="Cambria Math" panose="02040503050406030204" pitchFamily="18" charset="0"/>
                        </a:rPr>
                        <m:t> </m:t>
                      </m:r>
                      <m:d>
                        <m:dPr>
                          <m:begChr m:val="["/>
                          <m:endChr m:val="]"/>
                          <m:ctrlPr>
                            <a:rPr lang="en-US" b="0" i="1" smtClean="0">
                              <a:solidFill>
                                <a:srgbClr val="394D55"/>
                              </a:solidFill>
                              <a:latin typeface="Cambria Math" panose="02040503050406030204" pitchFamily="18" charset="0"/>
                            </a:rPr>
                          </m:ctrlPr>
                        </m:dPr>
                        <m:e>
                          <m:r>
                            <a:rPr lang="en-US" b="0" i="1" smtClean="0">
                              <a:solidFill>
                                <a:srgbClr val="394D55"/>
                              </a:solidFill>
                              <a:latin typeface="Cambria Math" panose="02040503050406030204" pitchFamily="18" charset="0"/>
                            </a:rPr>
                            <m:t>𝑦</m:t>
                          </m:r>
                        </m:e>
                      </m:d>
                      <m:r>
                        <a:rPr lang="en-US" b="0" i="1" smtClean="0">
                          <a:solidFill>
                            <a:srgbClr val="394D55"/>
                          </a:solidFill>
                          <a:latin typeface="Cambria Math" panose="02040503050406030204" pitchFamily="18" charset="0"/>
                        </a:rPr>
                        <m:t>=</m:t>
                      </m:r>
                      <m:r>
                        <a:rPr lang="en-US" b="0" i="1" smtClean="0">
                          <a:solidFill>
                            <a:srgbClr val="394D55"/>
                          </a:solidFill>
                          <a:latin typeface="Cambria Math" panose="02040503050406030204" pitchFamily="18" charset="0"/>
                        </a:rPr>
                        <m:t>𝐵𝑖𝑑</m:t>
                      </m:r>
                      <m:r>
                        <a:rPr lang="en-US" b="0" i="1" smtClean="0">
                          <a:solidFill>
                            <a:srgbClr val="394D55"/>
                          </a:solidFill>
                          <a:latin typeface="Cambria Math" panose="02040503050406030204" pitchFamily="18" charset="0"/>
                        </a:rPr>
                        <m:t> </m:t>
                      </m:r>
                      <m:r>
                        <a:rPr lang="en-US" b="0" i="1" smtClean="0">
                          <a:solidFill>
                            <a:srgbClr val="394D55"/>
                          </a:solidFill>
                          <a:latin typeface="Cambria Math" panose="02040503050406030204" pitchFamily="18" charset="0"/>
                        </a:rPr>
                        <m:t>𝑃𝑟𝑖𝑐𝑒</m:t>
                      </m:r>
                      <m:r>
                        <a:rPr lang="en-US" b="0" i="1" smtClean="0">
                          <a:solidFill>
                            <a:srgbClr val="394D55"/>
                          </a:solidFill>
                          <a:latin typeface="Cambria Math" panose="02040503050406030204" pitchFamily="18" charset="0"/>
                        </a:rPr>
                        <m:t> </m:t>
                      </m:r>
                      <m:d>
                        <m:dPr>
                          <m:begChr m:val="["/>
                          <m:endChr m:val="]"/>
                          <m:ctrlPr>
                            <a:rPr lang="en-US" b="0" i="1" smtClean="0">
                              <a:solidFill>
                                <a:srgbClr val="394D55"/>
                              </a:solidFill>
                              <a:latin typeface="Cambria Math" panose="02040503050406030204" pitchFamily="18" charset="0"/>
                            </a:rPr>
                          </m:ctrlPr>
                        </m:dPr>
                        <m:e>
                          <m:r>
                            <a:rPr lang="en-US" b="0" i="1" smtClean="0">
                              <a:solidFill>
                                <a:srgbClr val="394D55"/>
                              </a:solidFill>
                              <a:latin typeface="Cambria Math" panose="02040503050406030204" pitchFamily="18" charset="0"/>
                            </a:rPr>
                            <m:t>𝐸𝑢𝑟</m:t>
                          </m:r>
                          <m:r>
                            <a:rPr lang="en-US" b="0" i="1" smtClean="0">
                              <a:solidFill>
                                <a:srgbClr val="394D55"/>
                              </a:solidFill>
                              <a:latin typeface="Cambria Math" panose="02040503050406030204" pitchFamily="18" charset="0"/>
                            </a:rPr>
                            <m:t>/</m:t>
                          </m:r>
                          <m:r>
                            <a:rPr lang="en-US" b="0" i="1" smtClean="0">
                              <a:solidFill>
                                <a:srgbClr val="394D55"/>
                              </a:solidFill>
                              <a:latin typeface="Cambria Math" panose="02040503050406030204" pitchFamily="18" charset="0"/>
                            </a:rPr>
                            <m:t>𝑀𝑊</m:t>
                          </m:r>
                          <m:r>
                            <a:rPr lang="en-US" b="0" i="1" smtClean="0">
                              <a:solidFill>
                                <a:srgbClr val="394D55"/>
                              </a:solidFill>
                              <a:latin typeface="Cambria Math" panose="02040503050406030204" pitchFamily="18" charset="0"/>
                            </a:rPr>
                            <m:t>/</m:t>
                          </m:r>
                          <m:r>
                            <a:rPr lang="en-US" b="0" i="1" smtClean="0">
                              <a:solidFill>
                                <a:srgbClr val="394D55"/>
                              </a:solidFill>
                              <a:latin typeface="Cambria Math" panose="02040503050406030204" pitchFamily="18" charset="0"/>
                            </a:rPr>
                            <m:t>𝑦</m:t>
                          </m:r>
                        </m:e>
                      </m:d>
                      <m:r>
                        <a:rPr lang="en-US" b="0" i="1" smtClean="0">
                          <a:solidFill>
                            <a:srgbClr val="394D55"/>
                          </a:solidFill>
                          <a:latin typeface="Cambria Math" panose="02040503050406030204" pitchFamily="18" charset="0"/>
                        </a:rPr>
                        <m:t>∗</m:t>
                      </m:r>
                      <m:r>
                        <a:rPr lang="en-US" b="0" i="1" smtClean="0">
                          <a:solidFill>
                            <a:srgbClr val="394D55"/>
                          </a:solidFill>
                          <a:latin typeface="Cambria Math" panose="02040503050406030204" pitchFamily="18" charset="0"/>
                        </a:rPr>
                        <m:t>𝐶𝑜𝑛𝑡𝑟𝑎𝑐𝑡𝑒𝑑</m:t>
                      </m:r>
                      <m:r>
                        <a:rPr lang="en-US" b="0" i="1" smtClean="0">
                          <a:solidFill>
                            <a:srgbClr val="394D55"/>
                          </a:solidFill>
                          <a:latin typeface="Cambria Math" panose="02040503050406030204" pitchFamily="18" charset="0"/>
                        </a:rPr>
                        <m:t> </m:t>
                      </m:r>
                      <m:r>
                        <a:rPr lang="en-US" b="0" i="1" smtClean="0">
                          <a:solidFill>
                            <a:srgbClr val="394D55"/>
                          </a:solidFill>
                          <a:latin typeface="Cambria Math" panose="02040503050406030204" pitchFamily="18" charset="0"/>
                        </a:rPr>
                        <m:t>𝐶𝑎𝑝𝑎𝑐𝑖𝑡𝑦</m:t>
                      </m:r>
                      <m:r>
                        <a:rPr lang="en-US" b="0" i="1" smtClean="0">
                          <a:solidFill>
                            <a:srgbClr val="394D55"/>
                          </a:solidFill>
                          <a:latin typeface="Cambria Math" panose="02040503050406030204" pitchFamily="18" charset="0"/>
                        </a:rPr>
                        <m:t> </m:t>
                      </m:r>
                      <m:d>
                        <m:dPr>
                          <m:begChr m:val="["/>
                          <m:endChr m:val="]"/>
                          <m:ctrlPr>
                            <a:rPr lang="en-US" b="0" i="1" smtClean="0">
                              <a:solidFill>
                                <a:srgbClr val="394D55"/>
                              </a:solidFill>
                              <a:latin typeface="Cambria Math" panose="02040503050406030204" pitchFamily="18" charset="0"/>
                            </a:rPr>
                          </m:ctrlPr>
                        </m:dPr>
                        <m:e>
                          <m:r>
                            <a:rPr lang="en-US" b="0" i="1" smtClean="0">
                              <a:solidFill>
                                <a:srgbClr val="394D55"/>
                              </a:solidFill>
                              <a:latin typeface="Cambria Math" panose="02040503050406030204" pitchFamily="18" charset="0"/>
                            </a:rPr>
                            <m:t>𝑀𝑊</m:t>
                          </m:r>
                        </m:e>
                      </m:d>
                    </m:oMath>
                  </m:oMathPara>
                </a14:m>
                <a:endParaRPr lang="en-US" b="0">
                  <a:solidFill>
                    <a:srgbClr val="394D55"/>
                  </a:solidFill>
                </a:endParaRPr>
              </a:p>
              <a:p>
                <a:pPr marL="0" indent="0">
                  <a:buClr>
                    <a:srgbClr val="FF7300"/>
                  </a:buClr>
                  <a:buNone/>
                </a:pPr>
                <a:endParaRPr lang="en-US">
                  <a:solidFill>
                    <a:srgbClr val="394D55"/>
                  </a:solidFill>
                </a:endParaRPr>
              </a:p>
              <a:p>
                <a:pPr marL="0" indent="0">
                  <a:buClr>
                    <a:srgbClr val="FF7300"/>
                  </a:buClr>
                  <a:buNone/>
                </a:pPr>
                <a:r>
                  <a:rPr lang="en-US">
                    <a:solidFill>
                      <a:schemeClr val="bg2"/>
                    </a:solidFill>
                  </a:rPr>
                  <a:t>(!)</a:t>
                </a:r>
                <a:r>
                  <a:rPr lang="en-US">
                    <a:solidFill>
                      <a:srgbClr val="394D55"/>
                    </a:solidFill>
                  </a:rPr>
                  <a:t> The remuneration is </a:t>
                </a:r>
                <a:r>
                  <a:rPr lang="en-US" b="1">
                    <a:solidFill>
                      <a:srgbClr val="394D55"/>
                    </a:solidFill>
                  </a:rPr>
                  <a:t>not indexed </a:t>
                </a:r>
                <a:r>
                  <a:rPr lang="en-US">
                    <a:solidFill>
                      <a:srgbClr val="394D55"/>
                    </a:solidFill>
                  </a:rPr>
                  <a:t>between the Auction and the Delivery Period</a:t>
                </a:r>
              </a:p>
              <a:p>
                <a:pPr marL="0" indent="0">
                  <a:buClr>
                    <a:srgbClr val="FF7300"/>
                  </a:buClr>
                  <a:buNone/>
                </a:pPr>
                <a:endParaRPr lang="en-US">
                  <a:solidFill>
                    <a:srgbClr val="394D55"/>
                  </a:solidFill>
                </a:endParaRPr>
              </a:p>
              <a:p>
                <a:pPr marL="0" indent="0">
                  <a:buClr>
                    <a:srgbClr val="FF7300"/>
                  </a:buClr>
                  <a:buNone/>
                </a:pPr>
                <a:endParaRPr lang="en-US">
                  <a:solidFill>
                    <a:srgbClr val="394D55"/>
                  </a:solidFill>
                </a:endParaRPr>
              </a:p>
            </p:txBody>
          </p:sp>
        </mc:Choice>
        <mc:Fallback>
          <p:sp>
            <p:nvSpPr>
              <p:cNvPr id="15" name="Content Placeholder 2">
                <a:extLst>
                  <a:ext uri="{FF2B5EF4-FFF2-40B4-BE49-F238E27FC236}">
                    <a16:creationId xmlns:a16="http://schemas.microsoft.com/office/drawing/2014/main" id="{F998D36E-BCBD-33C8-23B1-255A56146D40}"/>
                  </a:ext>
                </a:extLst>
              </p:cNvPr>
              <p:cNvSpPr txBox="1">
                <a:spLocks noRot="1" noChangeAspect="1" noMove="1" noResize="1" noEditPoints="1" noAdjustHandles="1" noChangeArrowheads="1" noChangeShapeType="1" noTextEdit="1"/>
              </p:cNvSpPr>
              <p:nvPr/>
            </p:nvSpPr>
            <p:spPr>
              <a:xfrm>
                <a:off x="914400" y="1303030"/>
                <a:ext cx="9792000" cy="4230995"/>
              </a:xfrm>
              <a:prstGeom prst="rect">
                <a:avLst/>
              </a:prstGeom>
              <a:blipFill>
                <a:blip r:embed="rId2"/>
                <a:stretch>
                  <a:fillRect l="-311"/>
                </a:stretch>
              </a:blipFill>
            </p:spPr>
            <p:txBody>
              <a:bodyPr/>
              <a:lstStyle/>
              <a:p>
                <a:r>
                  <a:rPr lang="en-BE">
                    <a:noFill/>
                  </a:rPr>
                  <a:t> </a:t>
                </a:r>
              </a:p>
            </p:txBody>
          </p:sp>
        </mc:Fallback>
      </mc:AlternateContent>
    </p:spTree>
    <p:extLst>
      <p:ext uri="{BB962C8B-B14F-4D97-AF65-F5344CB8AC3E}">
        <p14:creationId xmlns:p14="http://schemas.microsoft.com/office/powerpoint/2010/main" val="13178655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4E8A-9D23-DEF0-9967-FDDC8B4ED9FA}"/>
              </a:ext>
            </a:extLst>
          </p:cNvPr>
          <p:cNvSpPr>
            <a:spLocks noGrp="1"/>
          </p:cNvSpPr>
          <p:nvPr>
            <p:ph type="title"/>
          </p:nvPr>
        </p:nvSpPr>
        <p:spPr>
          <a:xfrm>
            <a:off x="914400" y="697262"/>
            <a:ext cx="9448800" cy="838200"/>
          </a:xfrm>
        </p:spPr>
        <p:txBody>
          <a:bodyPr/>
          <a:lstStyle/>
          <a:p>
            <a:r>
              <a:rPr lang="en-US"/>
              <a:t>Volume available on the secondary market – </a:t>
            </a:r>
            <a:r>
              <a:rPr lang="en-US">
                <a:solidFill>
                  <a:srgbClr val="92D050"/>
                </a:solidFill>
              </a:rPr>
              <a:t>buyers </a:t>
            </a:r>
            <a:endParaRPr lang="en-BE">
              <a:solidFill>
                <a:srgbClr val="92D050"/>
              </a:solidFill>
            </a:endParaRPr>
          </a:p>
        </p:txBody>
      </p:sp>
      <p:sp>
        <p:nvSpPr>
          <p:cNvPr id="3" name="Content Placeholder 2">
            <a:extLst>
              <a:ext uri="{FF2B5EF4-FFF2-40B4-BE49-F238E27FC236}">
                <a16:creationId xmlns:a16="http://schemas.microsoft.com/office/drawing/2014/main" id="{F37E831D-5C27-78E6-50B2-CDF3141D0EEC}"/>
              </a:ext>
            </a:extLst>
          </p:cNvPr>
          <p:cNvSpPr>
            <a:spLocks noGrp="1"/>
          </p:cNvSpPr>
          <p:nvPr>
            <p:ph sz="quarter" idx="13"/>
          </p:nvPr>
        </p:nvSpPr>
        <p:spPr>
          <a:xfrm>
            <a:off x="914400" y="1168369"/>
            <a:ext cx="9792000" cy="536969"/>
          </a:xfrm>
        </p:spPr>
        <p:txBody>
          <a:bodyPr/>
          <a:lstStyle/>
          <a:p>
            <a:pPr marL="0" indent="0">
              <a:buNone/>
            </a:pPr>
            <a:r>
              <a:rPr lang="en-US" b="1"/>
              <a:t>Example: </a:t>
            </a:r>
            <a:r>
              <a:rPr lang="en-US" b="1">
                <a:solidFill>
                  <a:schemeClr val="bg2"/>
                </a:solidFill>
              </a:rPr>
              <a:t>Energy constrained </a:t>
            </a:r>
            <a:r>
              <a:rPr lang="en-US" b="1"/>
              <a:t>CMU for an </a:t>
            </a:r>
            <a:r>
              <a:rPr lang="en-US" b="1">
                <a:solidFill>
                  <a:schemeClr val="bg2"/>
                </a:solidFill>
              </a:rPr>
              <a:t>ex-post</a:t>
            </a:r>
            <a:r>
              <a:rPr lang="en-US" b="1"/>
              <a:t> transaction</a:t>
            </a:r>
          </a:p>
        </p:txBody>
      </p:sp>
      <p:sp>
        <p:nvSpPr>
          <p:cNvPr id="10" name="Rectangle 9">
            <a:extLst>
              <a:ext uri="{FF2B5EF4-FFF2-40B4-BE49-F238E27FC236}">
                <a16:creationId xmlns:a16="http://schemas.microsoft.com/office/drawing/2014/main" id="{7267F02F-CFF8-7A18-C6B6-1B4D01E13A0C}"/>
              </a:ext>
            </a:extLst>
          </p:cNvPr>
          <p:cNvSpPr/>
          <p:nvPr/>
        </p:nvSpPr>
        <p:spPr>
          <a:xfrm>
            <a:off x="11353" y="6044970"/>
            <a:ext cx="11743717" cy="809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CF338504-52B8-1163-3415-1741641EE801}"/>
              </a:ext>
            </a:extLst>
          </p:cNvPr>
          <p:cNvSpPr/>
          <p:nvPr/>
        </p:nvSpPr>
        <p:spPr>
          <a:xfrm>
            <a:off x="3645046" y="4331673"/>
            <a:ext cx="725557" cy="95415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B24BC06A-FC98-438C-8BC5-02CA47B338F7}"/>
              </a:ext>
            </a:extLst>
          </p:cNvPr>
          <p:cNvSpPr/>
          <p:nvPr/>
        </p:nvSpPr>
        <p:spPr>
          <a:xfrm>
            <a:off x="1093303" y="2080795"/>
            <a:ext cx="725557" cy="321034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08A59258-FFBA-0DCA-9916-F6923D067A36}"/>
              </a:ext>
            </a:extLst>
          </p:cNvPr>
          <p:cNvSpPr/>
          <p:nvPr/>
        </p:nvSpPr>
        <p:spPr>
          <a:xfrm>
            <a:off x="2146902" y="2080796"/>
            <a:ext cx="725557" cy="130202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19AB3FDD-6919-B085-C48C-B88D3B0AA577}"/>
              </a:ext>
            </a:extLst>
          </p:cNvPr>
          <p:cNvSpPr/>
          <p:nvPr/>
        </p:nvSpPr>
        <p:spPr>
          <a:xfrm>
            <a:off x="2146902" y="3377515"/>
            <a:ext cx="725557" cy="190831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562F40D-5466-6C1F-6576-6CF9FE8F1716}"/>
              </a:ext>
            </a:extLst>
          </p:cNvPr>
          <p:cNvSpPr/>
          <p:nvPr/>
        </p:nvSpPr>
        <p:spPr>
          <a:xfrm>
            <a:off x="6395016" y="3371560"/>
            <a:ext cx="725557" cy="188510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1A767CB2-A272-DC1C-42AE-F5D31F64F33F}"/>
              </a:ext>
            </a:extLst>
          </p:cNvPr>
          <p:cNvSpPr/>
          <p:nvPr/>
        </p:nvSpPr>
        <p:spPr>
          <a:xfrm>
            <a:off x="6395016" y="2073999"/>
            <a:ext cx="722192" cy="66074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8" name="TextBox 17">
            <a:extLst>
              <a:ext uri="{FF2B5EF4-FFF2-40B4-BE49-F238E27FC236}">
                <a16:creationId xmlns:a16="http://schemas.microsoft.com/office/drawing/2014/main" id="{D3787AB8-AAA9-A1B5-1B2F-9B0F2C382CD3}"/>
              </a:ext>
            </a:extLst>
          </p:cNvPr>
          <p:cNvSpPr txBox="1"/>
          <p:nvPr/>
        </p:nvSpPr>
        <p:spPr>
          <a:xfrm>
            <a:off x="914400" y="5366157"/>
            <a:ext cx="1063487" cy="307777"/>
          </a:xfrm>
          <a:prstGeom prst="rect">
            <a:avLst/>
          </a:prstGeom>
          <a:noFill/>
        </p:spPr>
        <p:txBody>
          <a:bodyPr wrap="square" rtlCol="0" anchor="ctr">
            <a:spAutoFit/>
          </a:bodyPr>
          <a:lstStyle/>
          <a:p>
            <a:pPr algn="ctr"/>
            <a:r>
              <a:rPr lang="en-US" sz="1400" b="1" i="1">
                <a:solidFill>
                  <a:schemeClr val="accent2"/>
                </a:solidFill>
              </a:rPr>
              <a:t>NRP</a:t>
            </a:r>
            <a:endParaRPr lang="en-BE" sz="1400" b="1" i="1" err="1">
              <a:solidFill>
                <a:schemeClr val="accent2"/>
              </a:solidFill>
            </a:endParaRPr>
          </a:p>
        </p:txBody>
      </p:sp>
      <p:sp>
        <p:nvSpPr>
          <p:cNvPr id="19" name="TextBox 18">
            <a:extLst>
              <a:ext uri="{FF2B5EF4-FFF2-40B4-BE49-F238E27FC236}">
                <a16:creationId xmlns:a16="http://schemas.microsoft.com/office/drawing/2014/main" id="{241E2F17-3C68-2F11-2321-4F35C41B56C9}"/>
              </a:ext>
            </a:extLst>
          </p:cNvPr>
          <p:cNvSpPr txBox="1"/>
          <p:nvPr/>
        </p:nvSpPr>
        <p:spPr>
          <a:xfrm>
            <a:off x="1744693" y="1707934"/>
            <a:ext cx="1529974" cy="307777"/>
          </a:xfrm>
          <a:prstGeom prst="rect">
            <a:avLst/>
          </a:prstGeom>
          <a:noFill/>
        </p:spPr>
        <p:txBody>
          <a:bodyPr wrap="square" rtlCol="0" anchor="ctr">
            <a:spAutoFit/>
          </a:bodyPr>
          <a:lstStyle/>
          <a:p>
            <a:pPr algn="ctr"/>
            <a:r>
              <a:rPr lang="en-US" sz="1400" b="1" i="1">
                <a:solidFill>
                  <a:schemeClr val="accent2"/>
                </a:solidFill>
              </a:rPr>
              <a:t>Opt-Out (IN)</a:t>
            </a:r>
            <a:endParaRPr lang="en-BE" sz="1400" b="1" i="1" err="1">
              <a:solidFill>
                <a:schemeClr val="accent2"/>
              </a:solidFill>
            </a:endParaRPr>
          </a:p>
        </p:txBody>
      </p:sp>
      <p:sp>
        <p:nvSpPr>
          <p:cNvPr id="20" name="TextBox 19">
            <a:extLst>
              <a:ext uri="{FF2B5EF4-FFF2-40B4-BE49-F238E27FC236}">
                <a16:creationId xmlns:a16="http://schemas.microsoft.com/office/drawing/2014/main" id="{2FAD2CDD-10F4-53F6-D60B-9D8442ECBABB}"/>
              </a:ext>
            </a:extLst>
          </p:cNvPr>
          <p:cNvSpPr txBox="1"/>
          <p:nvPr/>
        </p:nvSpPr>
        <p:spPr>
          <a:xfrm>
            <a:off x="1638445" y="5301530"/>
            <a:ext cx="2006600" cy="523220"/>
          </a:xfrm>
          <a:prstGeom prst="rect">
            <a:avLst/>
          </a:prstGeom>
          <a:noFill/>
        </p:spPr>
        <p:txBody>
          <a:bodyPr wrap="square" rtlCol="0" anchor="ctr">
            <a:spAutoFit/>
          </a:bodyPr>
          <a:lstStyle/>
          <a:p>
            <a:pPr algn="ctr"/>
            <a:r>
              <a:rPr lang="en-US" sz="1400" b="1" i="1">
                <a:solidFill>
                  <a:schemeClr val="accent2"/>
                </a:solidFill>
              </a:rPr>
              <a:t>Reference power</a:t>
            </a:r>
          </a:p>
          <a:p>
            <a:pPr algn="ctr"/>
            <a:r>
              <a:rPr lang="en-US" sz="1400" b="1" i="1">
                <a:solidFill>
                  <a:schemeClr val="accent2"/>
                </a:solidFill>
              </a:rPr>
              <a:t>(NRP – OptOut)</a:t>
            </a:r>
            <a:endParaRPr lang="en-BE" sz="1400" b="1" i="1">
              <a:solidFill>
                <a:schemeClr val="accent2"/>
              </a:solidFill>
            </a:endParaRPr>
          </a:p>
        </p:txBody>
      </p:sp>
      <p:cxnSp>
        <p:nvCxnSpPr>
          <p:cNvPr id="21" name="Straight Arrow Connector 20">
            <a:extLst>
              <a:ext uri="{FF2B5EF4-FFF2-40B4-BE49-F238E27FC236}">
                <a16:creationId xmlns:a16="http://schemas.microsoft.com/office/drawing/2014/main" id="{AE37B368-7C32-E7F5-F289-466835E8804E}"/>
              </a:ext>
            </a:extLst>
          </p:cNvPr>
          <p:cNvCxnSpPr>
            <a:cxnSpLocks/>
          </p:cNvCxnSpPr>
          <p:nvPr/>
        </p:nvCxnSpPr>
        <p:spPr>
          <a:xfrm>
            <a:off x="4007824" y="3507380"/>
            <a:ext cx="0" cy="710005"/>
          </a:xfrm>
          <a:prstGeom prst="straightConnector1">
            <a:avLst/>
          </a:prstGeom>
          <a:ln w="571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5F3F66-29B2-F420-77E9-AA7E139A32E8}"/>
                  </a:ext>
                </a:extLst>
              </p:cNvPr>
              <p:cNvSpPr txBox="1"/>
              <p:nvPr/>
            </p:nvSpPr>
            <p:spPr>
              <a:xfrm>
                <a:off x="4242997" y="3677710"/>
                <a:ext cx="2006600" cy="369332"/>
              </a:xfrm>
              <a:prstGeom prst="rect">
                <a:avLst/>
              </a:prstGeom>
              <a:noFill/>
            </p:spPr>
            <p:txBody>
              <a:bodyPr wrap="square" rtlCol="0" anchor="ctr">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𝐷𝑒𝑟𝑎𝑡𝑖𝑛𝑔</m:t>
                      </m:r>
                      <m:r>
                        <a:rPr lang="en-US" b="0" i="1" smtClean="0">
                          <a:solidFill>
                            <a:schemeClr val="bg2"/>
                          </a:solidFill>
                          <a:latin typeface="Cambria Math" panose="02040503050406030204" pitchFamily="18" charset="0"/>
                        </a:rPr>
                        <m:t> </m:t>
                      </m:r>
                      <m:r>
                        <a:rPr lang="en-US" b="0" i="1" smtClean="0">
                          <a:solidFill>
                            <a:schemeClr val="bg2"/>
                          </a:solidFill>
                          <a:latin typeface="Cambria Math" panose="02040503050406030204" pitchFamily="18" charset="0"/>
                        </a:rPr>
                        <m:t>𝐹𝑎𝑐𝑡𝑜𝑟</m:t>
                      </m:r>
                    </m:oMath>
                  </m:oMathPara>
                </a14:m>
                <a:endParaRPr lang="en-BE">
                  <a:solidFill>
                    <a:schemeClr val="bg2"/>
                  </a:solidFill>
                </a:endParaRPr>
              </a:p>
            </p:txBody>
          </p:sp>
        </mc:Choice>
        <mc:Fallback xmlns="">
          <p:sp>
            <p:nvSpPr>
              <p:cNvPr id="22" name="TextBox 21">
                <a:extLst>
                  <a:ext uri="{FF2B5EF4-FFF2-40B4-BE49-F238E27FC236}">
                    <a16:creationId xmlns:a16="http://schemas.microsoft.com/office/drawing/2014/main" id="{1F5F3F66-29B2-F420-77E9-AA7E139A32E8}"/>
                  </a:ext>
                </a:extLst>
              </p:cNvPr>
              <p:cNvSpPr txBox="1">
                <a:spLocks noRot="1" noChangeAspect="1" noMove="1" noResize="1" noEditPoints="1" noAdjustHandles="1" noChangeArrowheads="1" noChangeShapeType="1" noTextEdit="1"/>
              </p:cNvSpPr>
              <p:nvPr/>
            </p:nvSpPr>
            <p:spPr>
              <a:xfrm>
                <a:off x="4242997" y="3677710"/>
                <a:ext cx="2006600" cy="369332"/>
              </a:xfrm>
              <a:prstGeom prst="rect">
                <a:avLst/>
              </a:prstGeom>
              <a:blipFill>
                <a:blip r:embed="rId2"/>
                <a:stretch>
                  <a:fillRect b="-14754"/>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4D64996B-D02E-61D0-EA0D-D0E569D24F9B}"/>
              </a:ext>
            </a:extLst>
          </p:cNvPr>
          <p:cNvSpPr txBox="1"/>
          <p:nvPr/>
        </p:nvSpPr>
        <p:spPr>
          <a:xfrm>
            <a:off x="6157279" y="5263542"/>
            <a:ext cx="1197666" cy="1077218"/>
          </a:xfrm>
          <a:prstGeom prst="rect">
            <a:avLst/>
          </a:prstGeom>
          <a:noFill/>
        </p:spPr>
        <p:txBody>
          <a:bodyPr wrap="square" rtlCol="0" anchor="ctr">
            <a:spAutoFit/>
          </a:bodyPr>
          <a:lstStyle/>
          <a:p>
            <a:pPr algn="ctr"/>
            <a:r>
              <a:rPr lang="en-US" sz="1600" b="1">
                <a:solidFill>
                  <a:schemeClr val="accent2"/>
                </a:solidFill>
              </a:rPr>
              <a:t>During </a:t>
            </a:r>
          </a:p>
          <a:p>
            <a:pPr algn="ctr"/>
            <a:r>
              <a:rPr lang="en-US" sz="1600" b="1">
                <a:solidFill>
                  <a:schemeClr val="accent2"/>
                </a:solidFill>
              </a:rPr>
              <a:t>SLA MTUs</a:t>
            </a:r>
          </a:p>
          <a:p>
            <a:pPr algn="ctr"/>
            <a:r>
              <a:rPr lang="en-US" sz="1600" b="1">
                <a:solidFill>
                  <a:schemeClr val="accent2"/>
                </a:solidFill>
              </a:rPr>
              <a:t>= </a:t>
            </a:r>
          </a:p>
          <a:p>
            <a:pPr algn="ctr"/>
            <a:r>
              <a:rPr lang="en-US" sz="1600" b="1">
                <a:solidFill>
                  <a:schemeClr val="accent2"/>
                </a:solidFill>
              </a:rPr>
              <a:t>Ex-ante</a:t>
            </a:r>
            <a:endParaRPr lang="en-BE" sz="1600" b="1">
              <a:solidFill>
                <a:schemeClr val="accent2"/>
              </a:solidFill>
            </a:endParaRPr>
          </a:p>
        </p:txBody>
      </p:sp>
      <p:cxnSp>
        <p:nvCxnSpPr>
          <p:cNvPr id="26" name="Straight Connector 25">
            <a:extLst>
              <a:ext uri="{FF2B5EF4-FFF2-40B4-BE49-F238E27FC236}">
                <a16:creationId xmlns:a16="http://schemas.microsoft.com/office/drawing/2014/main" id="{CF07967D-C7A0-E2B9-30E6-520415E8822F}"/>
              </a:ext>
            </a:extLst>
          </p:cNvPr>
          <p:cNvCxnSpPr>
            <a:cxnSpLocks/>
          </p:cNvCxnSpPr>
          <p:nvPr/>
        </p:nvCxnSpPr>
        <p:spPr>
          <a:xfrm flipV="1">
            <a:off x="1093303" y="2064227"/>
            <a:ext cx="7282212" cy="1656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AACC8ED-B885-9442-56DC-FA77F8A6455B}"/>
              </a:ext>
            </a:extLst>
          </p:cNvPr>
          <p:cNvCxnSpPr>
            <a:cxnSpLocks/>
          </p:cNvCxnSpPr>
          <p:nvPr/>
        </p:nvCxnSpPr>
        <p:spPr>
          <a:xfrm flipV="1">
            <a:off x="1094534" y="5241980"/>
            <a:ext cx="7280981" cy="49802"/>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B44BDFD-3850-78DB-E9F8-7F32B61D8055}"/>
              </a:ext>
            </a:extLst>
          </p:cNvPr>
          <p:cNvCxnSpPr>
            <a:cxnSpLocks/>
          </p:cNvCxnSpPr>
          <p:nvPr/>
        </p:nvCxnSpPr>
        <p:spPr>
          <a:xfrm flipH="1">
            <a:off x="4007822" y="2167935"/>
            <a:ext cx="1" cy="500334"/>
          </a:xfrm>
          <a:prstGeom prst="straightConnector1">
            <a:avLst/>
          </a:prstGeom>
          <a:ln w="571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BA7AC9DD-99C4-9486-88C5-CD144014F620}"/>
              </a:ext>
            </a:extLst>
          </p:cNvPr>
          <p:cNvSpPr/>
          <p:nvPr/>
        </p:nvSpPr>
        <p:spPr>
          <a:xfrm>
            <a:off x="3645045" y="2725516"/>
            <a:ext cx="725557" cy="64604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cxnSp>
        <p:nvCxnSpPr>
          <p:cNvPr id="31" name="Straight Connector 30">
            <a:extLst>
              <a:ext uri="{FF2B5EF4-FFF2-40B4-BE49-F238E27FC236}">
                <a16:creationId xmlns:a16="http://schemas.microsoft.com/office/drawing/2014/main" id="{E294EF52-3AFD-A3CE-255C-C2BC91D7A4BC}"/>
              </a:ext>
            </a:extLst>
          </p:cNvPr>
          <p:cNvCxnSpPr>
            <a:cxnSpLocks/>
          </p:cNvCxnSpPr>
          <p:nvPr/>
        </p:nvCxnSpPr>
        <p:spPr>
          <a:xfrm flipV="1">
            <a:off x="2146901" y="3371561"/>
            <a:ext cx="2223702" cy="1423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0B87EEA1-9E79-963B-4638-EC940322CFC9}"/>
              </a:ext>
            </a:extLst>
          </p:cNvPr>
          <p:cNvSpPr txBox="1"/>
          <p:nvPr/>
        </p:nvSpPr>
        <p:spPr>
          <a:xfrm>
            <a:off x="3408989" y="5409252"/>
            <a:ext cx="1197665" cy="307777"/>
          </a:xfrm>
          <a:prstGeom prst="rect">
            <a:avLst/>
          </a:prstGeom>
          <a:noFill/>
        </p:spPr>
        <p:txBody>
          <a:bodyPr wrap="square" rtlCol="0" anchor="ctr">
            <a:spAutoFit/>
          </a:bodyPr>
          <a:lstStyle/>
          <a:p>
            <a:pPr algn="ctr"/>
            <a:r>
              <a:rPr lang="en-US" sz="1400" b="1" i="1">
                <a:solidFill>
                  <a:schemeClr val="accent2"/>
                </a:solidFill>
              </a:rPr>
              <a:t>Bid Volume</a:t>
            </a:r>
            <a:endParaRPr lang="en-BE" sz="1400" b="1" i="1" err="1">
              <a:solidFill>
                <a:schemeClr val="accent2"/>
              </a:solidFill>
            </a:endParaRPr>
          </a:p>
        </p:txBody>
      </p:sp>
      <p:sp>
        <p:nvSpPr>
          <p:cNvPr id="33" name="TextBox 32">
            <a:extLst>
              <a:ext uri="{FF2B5EF4-FFF2-40B4-BE49-F238E27FC236}">
                <a16:creationId xmlns:a16="http://schemas.microsoft.com/office/drawing/2014/main" id="{E1F27434-7B31-D191-B70F-F5DB5EDBAEC4}"/>
              </a:ext>
            </a:extLst>
          </p:cNvPr>
          <p:cNvSpPr txBox="1"/>
          <p:nvPr/>
        </p:nvSpPr>
        <p:spPr>
          <a:xfrm>
            <a:off x="4219784" y="2662685"/>
            <a:ext cx="1189003" cy="738664"/>
          </a:xfrm>
          <a:prstGeom prst="rect">
            <a:avLst/>
          </a:prstGeom>
          <a:noFill/>
        </p:spPr>
        <p:txBody>
          <a:bodyPr wrap="square" rtlCol="0" anchor="ctr">
            <a:spAutoFit/>
          </a:bodyPr>
          <a:lstStyle/>
          <a:p>
            <a:pPr algn="ctr"/>
            <a:r>
              <a:rPr lang="en-US" sz="1400" b="1" i="1">
                <a:solidFill>
                  <a:schemeClr val="accent2"/>
                </a:solidFill>
              </a:rPr>
              <a:t>Derated Opt-Out (IN)</a:t>
            </a:r>
            <a:endParaRPr lang="en-BE" sz="1400" b="1" i="1" err="1">
              <a:solidFill>
                <a:schemeClr val="accent2"/>
              </a:solidFill>
            </a:endParaRPr>
          </a:p>
        </p:txBody>
      </p:sp>
      <p:sp>
        <p:nvSpPr>
          <p:cNvPr id="34" name="Right Brace 33">
            <a:extLst>
              <a:ext uri="{FF2B5EF4-FFF2-40B4-BE49-F238E27FC236}">
                <a16:creationId xmlns:a16="http://schemas.microsoft.com/office/drawing/2014/main" id="{3A094F79-9381-F6A5-ACA8-7C12409B3823}"/>
              </a:ext>
            </a:extLst>
          </p:cNvPr>
          <p:cNvSpPr/>
          <p:nvPr/>
        </p:nvSpPr>
        <p:spPr>
          <a:xfrm>
            <a:off x="8687591" y="4597132"/>
            <a:ext cx="322131" cy="659536"/>
          </a:xfrm>
          <a:prstGeom prst="rightBrace">
            <a:avLst>
              <a:gd name="adj1" fmla="val 57700"/>
              <a:gd name="adj2" fmla="val 50000"/>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BE"/>
          </a:p>
        </p:txBody>
      </p:sp>
      <p:sp>
        <p:nvSpPr>
          <p:cNvPr id="35" name="TextBox 34">
            <a:extLst>
              <a:ext uri="{FF2B5EF4-FFF2-40B4-BE49-F238E27FC236}">
                <a16:creationId xmlns:a16="http://schemas.microsoft.com/office/drawing/2014/main" id="{CC7612F5-3583-1230-A1B0-78BA9BBF783C}"/>
              </a:ext>
            </a:extLst>
          </p:cNvPr>
          <p:cNvSpPr txBox="1"/>
          <p:nvPr/>
        </p:nvSpPr>
        <p:spPr>
          <a:xfrm>
            <a:off x="9040846" y="4521780"/>
            <a:ext cx="1558285" cy="738664"/>
          </a:xfrm>
          <a:prstGeom prst="rect">
            <a:avLst/>
          </a:prstGeom>
          <a:noFill/>
        </p:spPr>
        <p:txBody>
          <a:bodyPr wrap="square" rtlCol="0" anchor="ctr">
            <a:spAutoFit/>
          </a:bodyPr>
          <a:lstStyle/>
          <a:p>
            <a:pPr algn="ctr"/>
            <a:r>
              <a:rPr lang="en-US" sz="1400" i="1">
                <a:solidFill>
                  <a:schemeClr val="accent2"/>
                </a:solidFill>
              </a:rPr>
              <a:t>Already considered towards SoS</a:t>
            </a:r>
            <a:endParaRPr lang="en-BE" sz="1400" i="1">
              <a:solidFill>
                <a:schemeClr val="accent2"/>
              </a:solidFill>
            </a:endParaRPr>
          </a:p>
        </p:txBody>
      </p:sp>
      <p:sp>
        <p:nvSpPr>
          <p:cNvPr id="37" name="TextBox 36">
            <a:extLst>
              <a:ext uri="{FF2B5EF4-FFF2-40B4-BE49-F238E27FC236}">
                <a16:creationId xmlns:a16="http://schemas.microsoft.com/office/drawing/2014/main" id="{78A0755E-6BE5-AF21-2D94-A36E8C49D154}"/>
              </a:ext>
            </a:extLst>
          </p:cNvPr>
          <p:cNvSpPr txBox="1"/>
          <p:nvPr/>
        </p:nvSpPr>
        <p:spPr>
          <a:xfrm>
            <a:off x="9009722" y="3079089"/>
            <a:ext cx="1682238" cy="523220"/>
          </a:xfrm>
          <a:prstGeom prst="rect">
            <a:avLst/>
          </a:prstGeom>
          <a:noFill/>
        </p:spPr>
        <p:txBody>
          <a:bodyPr wrap="square" rtlCol="0" anchor="ctr">
            <a:spAutoFit/>
          </a:bodyPr>
          <a:lstStyle/>
          <a:p>
            <a:pPr algn="ctr"/>
            <a:r>
              <a:rPr lang="en-US" sz="1400" i="1">
                <a:solidFill>
                  <a:schemeClr val="accent2"/>
                </a:solidFill>
              </a:rPr>
              <a:t>Not considered yet towards SoS </a:t>
            </a:r>
            <a:endParaRPr lang="en-BE" sz="1400" b="1" i="1">
              <a:solidFill>
                <a:schemeClr val="accent2"/>
              </a:solidFill>
            </a:endParaRPr>
          </a:p>
        </p:txBody>
      </p:sp>
      <p:sp>
        <p:nvSpPr>
          <p:cNvPr id="4" name="Rectangle 3">
            <a:extLst>
              <a:ext uri="{FF2B5EF4-FFF2-40B4-BE49-F238E27FC236}">
                <a16:creationId xmlns:a16="http://schemas.microsoft.com/office/drawing/2014/main" id="{D6A88061-ECF1-D634-B862-ADEC7AC1C5EE}"/>
              </a:ext>
            </a:extLst>
          </p:cNvPr>
          <p:cNvSpPr/>
          <p:nvPr/>
        </p:nvSpPr>
        <p:spPr>
          <a:xfrm>
            <a:off x="6395016" y="2734076"/>
            <a:ext cx="725557" cy="64604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9" name="Rectangle 8">
            <a:extLst>
              <a:ext uri="{FF2B5EF4-FFF2-40B4-BE49-F238E27FC236}">
                <a16:creationId xmlns:a16="http://schemas.microsoft.com/office/drawing/2014/main" id="{EE6438DD-4752-000A-BC85-EF4829A86533}"/>
              </a:ext>
            </a:extLst>
          </p:cNvPr>
          <p:cNvSpPr/>
          <p:nvPr/>
        </p:nvSpPr>
        <p:spPr>
          <a:xfrm>
            <a:off x="7489925" y="4597132"/>
            <a:ext cx="725557" cy="64604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FAC19707-B808-AE70-BB9A-10CB0965448F}"/>
              </a:ext>
            </a:extLst>
          </p:cNvPr>
          <p:cNvSpPr/>
          <p:nvPr/>
        </p:nvSpPr>
        <p:spPr>
          <a:xfrm>
            <a:off x="7489925" y="2080795"/>
            <a:ext cx="722192" cy="2519809"/>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38" name="TextBox 37">
            <a:extLst>
              <a:ext uri="{FF2B5EF4-FFF2-40B4-BE49-F238E27FC236}">
                <a16:creationId xmlns:a16="http://schemas.microsoft.com/office/drawing/2014/main" id="{9DFE22DE-3C01-255C-7007-0B3ED0BAC326}"/>
              </a:ext>
            </a:extLst>
          </p:cNvPr>
          <p:cNvSpPr txBox="1"/>
          <p:nvPr/>
        </p:nvSpPr>
        <p:spPr>
          <a:xfrm>
            <a:off x="7362525" y="5203323"/>
            <a:ext cx="1197666" cy="584775"/>
          </a:xfrm>
          <a:prstGeom prst="rect">
            <a:avLst/>
          </a:prstGeom>
          <a:noFill/>
        </p:spPr>
        <p:txBody>
          <a:bodyPr wrap="square" rtlCol="0" anchor="ctr">
            <a:spAutoFit/>
          </a:bodyPr>
          <a:lstStyle/>
          <a:p>
            <a:pPr algn="ctr"/>
            <a:r>
              <a:rPr lang="en-US" sz="1600" b="1">
                <a:solidFill>
                  <a:schemeClr val="accent2"/>
                </a:solidFill>
              </a:rPr>
              <a:t>Outside </a:t>
            </a:r>
          </a:p>
          <a:p>
            <a:pPr algn="ctr"/>
            <a:r>
              <a:rPr lang="en-US" sz="1600" b="1">
                <a:solidFill>
                  <a:schemeClr val="accent2"/>
                </a:solidFill>
              </a:rPr>
              <a:t>SLA MTUs</a:t>
            </a:r>
            <a:endParaRPr lang="en-BE" sz="1600" b="1">
              <a:solidFill>
                <a:schemeClr val="accent2"/>
              </a:solidFill>
            </a:endParaRPr>
          </a:p>
        </p:txBody>
      </p:sp>
      <p:sp>
        <p:nvSpPr>
          <p:cNvPr id="40" name="Right Brace 39">
            <a:extLst>
              <a:ext uri="{FF2B5EF4-FFF2-40B4-BE49-F238E27FC236}">
                <a16:creationId xmlns:a16="http://schemas.microsoft.com/office/drawing/2014/main" id="{4E7B0140-16BB-6746-78E7-027A10C5F374}"/>
              </a:ext>
            </a:extLst>
          </p:cNvPr>
          <p:cNvSpPr/>
          <p:nvPr/>
        </p:nvSpPr>
        <p:spPr>
          <a:xfrm>
            <a:off x="8667265" y="2064227"/>
            <a:ext cx="322131" cy="2532905"/>
          </a:xfrm>
          <a:prstGeom prst="rightBrace">
            <a:avLst>
              <a:gd name="adj1" fmla="val 57700"/>
              <a:gd name="adj2" fmla="val 50000"/>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BE"/>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C7E462-1967-F926-13DD-A347EE270337}"/>
                  </a:ext>
                </a:extLst>
              </p:cNvPr>
              <p:cNvSpPr txBox="1"/>
              <p:nvPr/>
            </p:nvSpPr>
            <p:spPr>
              <a:xfrm>
                <a:off x="4293667" y="2201658"/>
                <a:ext cx="2006600" cy="369332"/>
              </a:xfrm>
              <a:prstGeom prst="rect">
                <a:avLst/>
              </a:prstGeom>
              <a:noFill/>
            </p:spPr>
            <p:txBody>
              <a:bodyPr wrap="square" rtlCol="0" anchor="ctr">
                <a:spAutoFit/>
              </a:bodyPr>
              <a:lstStyle/>
              <a:p>
                <a:pPr algn="ctr"/>
                <a14:m>
                  <m:oMath xmlns:m="http://schemas.openxmlformats.org/officeDocument/2006/math">
                    <m:r>
                      <a:rPr lang="en-US" b="0" i="1" smtClean="0">
                        <a:solidFill>
                          <a:schemeClr val="bg2"/>
                        </a:solidFill>
                        <a:latin typeface="Cambria Math" panose="02040503050406030204" pitchFamily="18" charset="0"/>
                      </a:rPr>
                      <m:t>𝐷𝑒𝑟𝑎𝑡𝑖𝑛𝑔</m:t>
                    </m:r>
                    <m:r>
                      <a:rPr lang="en-US" b="0" i="1" smtClean="0">
                        <a:solidFill>
                          <a:schemeClr val="bg2"/>
                        </a:solidFill>
                        <a:latin typeface="Cambria Math" panose="02040503050406030204" pitchFamily="18" charset="0"/>
                      </a:rPr>
                      <m:t> </m:t>
                    </m:r>
                    <m:r>
                      <a:rPr lang="en-US" b="0" i="1" smtClean="0">
                        <a:solidFill>
                          <a:schemeClr val="bg2"/>
                        </a:solidFill>
                        <a:latin typeface="Cambria Math" panose="02040503050406030204" pitchFamily="18" charset="0"/>
                      </a:rPr>
                      <m:t>𝐹𝑎𝑐𝑡𝑜𝑟</m:t>
                    </m:r>
                  </m:oMath>
                </a14:m>
                <a:r>
                  <a:rPr lang="en-US">
                    <a:solidFill>
                      <a:schemeClr val="bg2"/>
                    </a:solidFill>
                  </a:rPr>
                  <a:t>*</a:t>
                </a:r>
                <a:endParaRPr lang="en-BE">
                  <a:solidFill>
                    <a:schemeClr val="bg2"/>
                  </a:solidFill>
                </a:endParaRPr>
              </a:p>
            </p:txBody>
          </p:sp>
        </mc:Choice>
        <mc:Fallback xmlns="">
          <p:sp>
            <p:nvSpPr>
              <p:cNvPr id="5" name="TextBox 4">
                <a:extLst>
                  <a:ext uri="{FF2B5EF4-FFF2-40B4-BE49-F238E27FC236}">
                    <a16:creationId xmlns:a16="http://schemas.microsoft.com/office/drawing/2014/main" id="{3DC7E462-1967-F926-13DD-A347EE270337}"/>
                  </a:ext>
                </a:extLst>
              </p:cNvPr>
              <p:cNvSpPr txBox="1">
                <a:spLocks noRot="1" noChangeAspect="1" noMove="1" noResize="1" noEditPoints="1" noAdjustHandles="1" noChangeArrowheads="1" noChangeShapeType="1" noTextEdit="1"/>
              </p:cNvSpPr>
              <p:nvPr/>
            </p:nvSpPr>
            <p:spPr>
              <a:xfrm>
                <a:off x="4293667" y="2201658"/>
                <a:ext cx="2006600" cy="369332"/>
              </a:xfrm>
              <a:prstGeom prst="rect">
                <a:avLst/>
              </a:prstGeom>
              <a:blipFill>
                <a:blip r:embed="rId3"/>
                <a:stretch>
                  <a:fillRect t="-8197" r="-151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C9331EE-7A08-0941-DA3B-8C21C99D0584}"/>
                  </a:ext>
                </a:extLst>
              </p:cNvPr>
              <p:cNvSpPr txBox="1"/>
              <p:nvPr/>
            </p:nvSpPr>
            <p:spPr>
              <a:xfrm>
                <a:off x="-172883" y="6298852"/>
                <a:ext cx="4639567" cy="369332"/>
              </a:xfrm>
              <a:prstGeom prst="rect">
                <a:avLst/>
              </a:prstGeom>
              <a:noFill/>
            </p:spPr>
            <p:txBody>
              <a:bodyPr wrap="square" rtlCol="0" anchor="ctr">
                <a:spAutoFit/>
              </a:bodyPr>
              <a:lstStyle/>
              <a:p>
                <a:pPr algn="ctr"/>
                <a:r>
                  <a:rPr lang="en-US" b="0">
                    <a:solidFill>
                      <a:schemeClr val="bg2"/>
                    </a:solidFill>
                  </a:rPr>
                  <a:t>* </a:t>
                </a:r>
                <a14:m>
                  <m:oMath xmlns:m="http://schemas.openxmlformats.org/officeDocument/2006/math">
                    <m:r>
                      <m:rPr>
                        <m:sty m:val="p"/>
                      </m:rPr>
                      <a:rPr lang="en-US" sz="1100" b="0" i="0" smtClean="0">
                        <a:solidFill>
                          <a:schemeClr val="bg2"/>
                        </a:solidFill>
                        <a:latin typeface="Cambria Math" panose="02040503050406030204" pitchFamily="18" charset="0"/>
                      </a:rPr>
                      <m:t>The</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last</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pubilshed</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Derating</m:t>
                    </m:r>
                    <m:r>
                      <a:rPr lang="en-US" sz="1100" b="0" i="0" smtClean="0">
                        <a:solidFill>
                          <a:schemeClr val="bg2"/>
                        </a:solidFill>
                        <a:latin typeface="Cambria Math" panose="02040503050406030204" pitchFamily="18" charset="0"/>
                      </a:rPr>
                      <m:t> </m:t>
                    </m:r>
                    <m:r>
                      <m:rPr>
                        <m:sty m:val="p"/>
                      </m:rPr>
                      <a:rPr lang="en-US" sz="1100" b="0" i="0" smtClean="0">
                        <a:solidFill>
                          <a:schemeClr val="bg2"/>
                        </a:solidFill>
                        <a:latin typeface="Cambria Math" panose="02040503050406030204" pitchFamily="18" charset="0"/>
                      </a:rPr>
                      <m:t>Factor</m:t>
                    </m:r>
                  </m:oMath>
                </a14:m>
                <a:endParaRPr lang="en-BE">
                  <a:solidFill>
                    <a:schemeClr val="bg2"/>
                  </a:solidFill>
                </a:endParaRPr>
              </a:p>
            </p:txBody>
          </p:sp>
        </mc:Choice>
        <mc:Fallback xmlns="">
          <p:sp>
            <p:nvSpPr>
              <p:cNvPr id="6" name="TextBox 5">
                <a:extLst>
                  <a:ext uri="{FF2B5EF4-FFF2-40B4-BE49-F238E27FC236}">
                    <a16:creationId xmlns:a16="http://schemas.microsoft.com/office/drawing/2014/main" id="{5C9331EE-7A08-0941-DA3B-8C21C99D0584}"/>
                  </a:ext>
                </a:extLst>
              </p:cNvPr>
              <p:cNvSpPr txBox="1">
                <a:spLocks noRot="1" noChangeAspect="1" noMove="1" noResize="1" noEditPoints="1" noAdjustHandles="1" noChangeArrowheads="1" noChangeShapeType="1" noTextEdit="1"/>
              </p:cNvSpPr>
              <p:nvPr/>
            </p:nvSpPr>
            <p:spPr>
              <a:xfrm>
                <a:off x="-172883" y="6298852"/>
                <a:ext cx="4639567" cy="369332"/>
              </a:xfrm>
              <a:prstGeom prst="rect">
                <a:avLst/>
              </a:prstGeom>
              <a:blipFill>
                <a:blip r:embed="rId4"/>
                <a:stretch>
                  <a:fillRect t="-8197" b="-26230"/>
                </a:stretch>
              </a:blipFill>
            </p:spPr>
            <p:txBody>
              <a:bodyPr/>
              <a:lstStyle/>
              <a:p>
                <a:r>
                  <a:rPr lang="en-US">
                    <a:noFill/>
                  </a:rPr>
                  <a:t> </a:t>
                </a:r>
              </a:p>
            </p:txBody>
          </p:sp>
        </mc:Fallback>
      </mc:AlternateContent>
    </p:spTree>
    <p:extLst>
      <p:ext uri="{BB962C8B-B14F-4D97-AF65-F5344CB8AC3E}">
        <p14:creationId xmlns:p14="http://schemas.microsoft.com/office/powerpoint/2010/main" val="23083708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p:txBody>
          <a:bodyPr/>
          <a:lstStyle/>
          <a:p>
            <a:r>
              <a:rPr lang="en-US"/>
              <a:t>How is a secondary market transaction processed?</a:t>
            </a:r>
            <a:endParaRPr lang="en-BE"/>
          </a:p>
        </p:txBody>
      </p:sp>
      <p:sp>
        <p:nvSpPr>
          <p:cNvPr id="3" name="Text Placeholder 2">
            <a:extLst>
              <a:ext uri="{FF2B5EF4-FFF2-40B4-BE49-F238E27FC236}">
                <a16:creationId xmlns:a16="http://schemas.microsoft.com/office/drawing/2014/main" id="{1F4CF57E-A4E7-AE78-A7C9-49B330A55D23}"/>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9631803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5B07-47C8-FED8-5789-6E56A156900C}"/>
              </a:ext>
            </a:extLst>
          </p:cNvPr>
          <p:cNvSpPr>
            <a:spLocks noGrp="1"/>
          </p:cNvSpPr>
          <p:nvPr>
            <p:ph type="title"/>
          </p:nvPr>
        </p:nvSpPr>
        <p:spPr>
          <a:xfrm>
            <a:off x="276342" y="98999"/>
            <a:ext cx="9448800" cy="530433"/>
          </a:xfrm>
        </p:spPr>
        <p:txBody>
          <a:bodyPr/>
          <a:lstStyle/>
          <a:p>
            <a:r>
              <a:rPr lang="en-US"/>
              <a:t>SM transaction process* – overview</a:t>
            </a:r>
            <a:endParaRPr lang="en-BE"/>
          </a:p>
        </p:txBody>
      </p:sp>
      <p:sp>
        <p:nvSpPr>
          <p:cNvPr id="5" name="Slide Number Placeholder 4">
            <a:extLst>
              <a:ext uri="{FF2B5EF4-FFF2-40B4-BE49-F238E27FC236}">
                <a16:creationId xmlns:a16="http://schemas.microsoft.com/office/drawing/2014/main" id="{2B671E10-E60C-CBB3-138B-8E65EE83D6ED}"/>
              </a:ext>
            </a:extLst>
          </p:cNvPr>
          <p:cNvSpPr>
            <a:spLocks noGrp="1"/>
          </p:cNvSpPr>
          <p:nvPr>
            <p:ph type="sldNum" sz="quarter" idx="12"/>
          </p:nvPr>
        </p:nvSpPr>
        <p:spPr/>
        <p:txBody>
          <a:bodyPr/>
          <a:lstStyle/>
          <a:p>
            <a:fld id="{7C9AF4F6-8314-4173-B77E-ACDB3515A2E2}" type="slidenum">
              <a:rPr lang="en-GB" smtClean="0"/>
              <a:t>122</a:t>
            </a:fld>
            <a:endParaRPr lang="en-GB"/>
          </a:p>
        </p:txBody>
      </p:sp>
      <p:sp>
        <p:nvSpPr>
          <p:cNvPr id="43" name="Rectangle 42">
            <a:extLst>
              <a:ext uri="{FF2B5EF4-FFF2-40B4-BE49-F238E27FC236}">
                <a16:creationId xmlns:a16="http://schemas.microsoft.com/office/drawing/2014/main" id="{E65A53DE-BE22-FB28-CA88-2C530BF50EBA}"/>
              </a:ext>
            </a:extLst>
          </p:cNvPr>
          <p:cNvSpPr/>
          <p:nvPr/>
        </p:nvSpPr>
        <p:spPr>
          <a:xfrm>
            <a:off x="0" y="5857875"/>
            <a:ext cx="9296400" cy="81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1" name="Right Arrow 12">
            <a:extLst>
              <a:ext uri="{FF2B5EF4-FFF2-40B4-BE49-F238E27FC236}">
                <a16:creationId xmlns:a16="http://schemas.microsoft.com/office/drawing/2014/main" id="{73FB11B3-B88F-C35C-EE32-3D4436536F69}"/>
              </a:ext>
            </a:extLst>
          </p:cNvPr>
          <p:cNvSpPr/>
          <p:nvPr/>
        </p:nvSpPr>
        <p:spPr>
          <a:xfrm>
            <a:off x="6233607" y="4678610"/>
            <a:ext cx="330090"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24" name="Right Arrow 12">
            <a:extLst>
              <a:ext uri="{FF2B5EF4-FFF2-40B4-BE49-F238E27FC236}">
                <a16:creationId xmlns:a16="http://schemas.microsoft.com/office/drawing/2014/main" id="{61BD4F47-0B10-8309-FF24-222DCDC5BCF7}"/>
              </a:ext>
            </a:extLst>
          </p:cNvPr>
          <p:cNvSpPr/>
          <p:nvPr/>
        </p:nvSpPr>
        <p:spPr>
          <a:xfrm>
            <a:off x="4582670" y="4694365"/>
            <a:ext cx="368769"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163A4ABD-9233-B9A9-17EB-5276FDF8F71A}"/>
              </a:ext>
            </a:extLst>
          </p:cNvPr>
          <p:cNvSpPr/>
          <p:nvPr/>
        </p:nvSpPr>
        <p:spPr>
          <a:xfrm>
            <a:off x="2633138" y="3425074"/>
            <a:ext cx="1953647" cy="2447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Approval process</a:t>
            </a:r>
            <a:endParaRPr lang="en-BE" sz="1200" b="1">
              <a:solidFill>
                <a:schemeClr val="bg1"/>
              </a:solidFill>
            </a:endParaRPr>
          </a:p>
        </p:txBody>
      </p:sp>
      <p:sp>
        <p:nvSpPr>
          <p:cNvPr id="27" name="Rectangle 26">
            <a:extLst>
              <a:ext uri="{FF2B5EF4-FFF2-40B4-BE49-F238E27FC236}">
                <a16:creationId xmlns:a16="http://schemas.microsoft.com/office/drawing/2014/main" id="{53788296-5F3D-4442-AC55-26D95EC03E15}"/>
              </a:ext>
            </a:extLst>
          </p:cNvPr>
          <p:cNvSpPr/>
          <p:nvPr/>
        </p:nvSpPr>
        <p:spPr>
          <a:xfrm>
            <a:off x="8824585" y="3418633"/>
            <a:ext cx="1953647" cy="276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Signature process</a:t>
            </a:r>
            <a:endParaRPr lang="en-BE" sz="1200" b="1">
              <a:solidFill>
                <a:schemeClr val="bg1"/>
              </a:solidFill>
            </a:endParaRPr>
          </a:p>
        </p:txBody>
      </p:sp>
      <p:sp>
        <p:nvSpPr>
          <p:cNvPr id="28" name="Right Arrow 12">
            <a:extLst>
              <a:ext uri="{FF2B5EF4-FFF2-40B4-BE49-F238E27FC236}">
                <a16:creationId xmlns:a16="http://schemas.microsoft.com/office/drawing/2014/main" id="{71F08A98-8615-09ED-D121-E1C44104D47F}"/>
              </a:ext>
            </a:extLst>
          </p:cNvPr>
          <p:cNvSpPr/>
          <p:nvPr/>
        </p:nvSpPr>
        <p:spPr>
          <a:xfrm>
            <a:off x="6596386" y="4822164"/>
            <a:ext cx="2637435"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29" name="Down Arrow 74">
            <a:extLst>
              <a:ext uri="{FF2B5EF4-FFF2-40B4-BE49-F238E27FC236}">
                <a16:creationId xmlns:a16="http://schemas.microsoft.com/office/drawing/2014/main" id="{07568475-8380-9E96-1CD8-B84BAE8E7D93}"/>
              </a:ext>
            </a:extLst>
          </p:cNvPr>
          <p:cNvSpPr/>
          <p:nvPr/>
        </p:nvSpPr>
        <p:spPr>
          <a:xfrm>
            <a:off x="9817519" y="4334650"/>
            <a:ext cx="288032" cy="442432"/>
          </a:xfrm>
          <a:prstGeom prst="down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ight Arrow 12">
            <a:extLst>
              <a:ext uri="{FF2B5EF4-FFF2-40B4-BE49-F238E27FC236}">
                <a16:creationId xmlns:a16="http://schemas.microsoft.com/office/drawing/2014/main" id="{264D93EE-ADBE-C82B-BC38-161D1F955D8C}"/>
              </a:ext>
            </a:extLst>
          </p:cNvPr>
          <p:cNvSpPr/>
          <p:nvPr/>
        </p:nvSpPr>
        <p:spPr>
          <a:xfrm>
            <a:off x="8635157" y="3942075"/>
            <a:ext cx="607920" cy="360040"/>
          </a:xfrm>
          <a:prstGeom prst="right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31" name="Right Arrow 12">
            <a:extLst>
              <a:ext uri="{FF2B5EF4-FFF2-40B4-BE49-F238E27FC236}">
                <a16:creationId xmlns:a16="http://schemas.microsoft.com/office/drawing/2014/main" id="{FA8787F0-3491-5CB2-7E83-E475AF3A8058}"/>
              </a:ext>
            </a:extLst>
          </p:cNvPr>
          <p:cNvSpPr/>
          <p:nvPr/>
        </p:nvSpPr>
        <p:spPr>
          <a:xfrm>
            <a:off x="8625907" y="5715771"/>
            <a:ext cx="607920"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32" name="Right Arrow 12">
            <a:extLst>
              <a:ext uri="{FF2B5EF4-FFF2-40B4-BE49-F238E27FC236}">
                <a16:creationId xmlns:a16="http://schemas.microsoft.com/office/drawing/2014/main" id="{BE08A94B-7B4C-DF8B-5C38-92372B9199F0}"/>
              </a:ext>
            </a:extLst>
          </p:cNvPr>
          <p:cNvSpPr/>
          <p:nvPr/>
        </p:nvSpPr>
        <p:spPr>
          <a:xfrm>
            <a:off x="6605080" y="5715771"/>
            <a:ext cx="618325" cy="346375"/>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33" name="Right Arrow 58">
            <a:extLst>
              <a:ext uri="{FF2B5EF4-FFF2-40B4-BE49-F238E27FC236}">
                <a16:creationId xmlns:a16="http://schemas.microsoft.com/office/drawing/2014/main" id="{1AB3A8E9-F596-76ED-6693-F24CD5D2A4FC}"/>
              </a:ext>
            </a:extLst>
          </p:cNvPr>
          <p:cNvSpPr/>
          <p:nvPr/>
        </p:nvSpPr>
        <p:spPr>
          <a:xfrm>
            <a:off x="2067157" y="5749181"/>
            <a:ext cx="288032" cy="265891"/>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34" name="Down Arrow 47">
            <a:extLst>
              <a:ext uri="{FF2B5EF4-FFF2-40B4-BE49-F238E27FC236}">
                <a16:creationId xmlns:a16="http://schemas.microsoft.com/office/drawing/2014/main" id="{2E49AC47-10F1-9AF7-B425-134154D0C00A}"/>
              </a:ext>
            </a:extLst>
          </p:cNvPr>
          <p:cNvSpPr/>
          <p:nvPr/>
        </p:nvSpPr>
        <p:spPr>
          <a:xfrm>
            <a:off x="2917482" y="4483843"/>
            <a:ext cx="288032" cy="1201437"/>
          </a:xfrm>
          <a:prstGeom prst="down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Down Arrow 47">
            <a:extLst>
              <a:ext uri="{FF2B5EF4-FFF2-40B4-BE49-F238E27FC236}">
                <a16:creationId xmlns:a16="http://schemas.microsoft.com/office/drawing/2014/main" id="{4DC1F271-20B0-6B89-36A7-60FC689E77A7}"/>
              </a:ext>
            </a:extLst>
          </p:cNvPr>
          <p:cNvSpPr/>
          <p:nvPr/>
        </p:nvSpPr>
        <p:spPr>
          <a:xfrm>
            <a:off x="1175989" y="4498103"/>
            <a:ext cx="288032" cy="1173306"/>
          </a:xfrm>
          <a:prstGeom prst="down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286FCE8B-4CCA-BF4D-50CB-70CB4A99082D}"/>
              </a:ext>
            </a:extLst>
          </p:cNvPr>
          <p:cNvSpPr/>
          <p:nvPr/>
        </p:nvSpPr>
        <p:spPr>
          <a:xfrm>
            <a:off x="645708" y="4051795"/>
            <a:ext cx="3081080" cy="4320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Transaction Date logged</a:t>
            </a:r>
            <a:endParaRPr kumimoji="0" lang="nl-BE" sz="1200" b="1" i="0" u="none" strike="noStrike" kern="1200" cap="none" spc="0" normalizeH="0" baseline="0" noProof="0">
              <a:ln>
                <a:noFill/>
              </a:ln>
              <a:solidFill>
                <a:srgbClr val="FFFFFF"/>
              </a:solidFill>
              <a:effectLst/>
              <a:uLnTx/>
              <a:uFillTx/>
              <a:latin typeface="Arial"/>
              <a:ea typeface="+mn-ea"/>
              <a:cs typeface="+mn-cs"/>
            </a:endParaRPr>
          </a:p>
        </p:txBody>
      </p:sp>
      <p:sp>
        <p:nvSpPr>
          <p:cNvPr id="39" name="Right Arrow 12">
            <a:extLst>
              <a:ext uri="{FF2B5EF4-FFF2-40B4-BE49-F238E27FC236}">
                <a16:creationId xmlns:a16="http://schemas.microsoft.com/office/drawing/2014/main" id="{3B922144-944E-D042-1D18-503EE52EE7CF}"/>
              </a:ext>
            </a:extLst>
          </p:cNvPr>
          <p:cNvSpPr/>
          <p:nvPr/>
        </p:nvSpPr>
        <p:spPr>
          <a:xfrm>
            <a:off x="3745888" y="5702106"/>
            <a:ext cx="809576"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CC61ED16-019D-3587-00B6-FA832D3AAD4B}"/>
              </a:ext>
            </a:extLst>
          </p:cNvPr>
          <p:cNvSpPr/>
          <p:nvPr/>
        </p:nvSpPr>
        <p:spPr>
          <a:xfrm>
            <a:off x="2386378" y="5697853"/>
            <a:ext cx="1340410"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Transaction Approved/Rejected</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41" name="Down Arrow 44">
            <a:extLst>
              <a:ext uri="{FF2B5EF4-FFF2-40B4-BE49-F238E27FC236}">
                <a16:creationId xmlns:a16="http://schemas.microsoft.com/office/drawing/2014/main" id="{5AFF408F-A50D-9856-E9E0-2184F34987E6}"/>
              </a:ext>
            </a:extLst>
          </p:cNvPr>
          <p:cNvSpPr/>
          <p:nvPr/>
        </p:nvSpPr>
        <p:spPr>
          <a:xfrm>
            <a:off x="2051985" y="2639485"/>
            <a:ext cx="303204" cy="342501"/>
          </a:xfrm>
          <a:prstGeom prst="down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TextBox 41">
            <a:extLst>
              <a:ext uri="{FF2B5EF4-FFF2-40B4-BE49-F238E27FC236}">
                <a16:creationId xmlns:a16="http://schemas.microsoft.com/office/drawing/2014/main" id="{5BF71132-0BC9-4DEA-EC85-92F240F34A03}"/>
              </a:ext>
            </a:extLst>
          </p:cNvPr>
          <p:cNvSpPr txBox="1"/>
          <p:nvPr/>
        </p:nvSpPr>
        <p:spPr>
          <a:xfrm>
            <a:off x="1944964" y="4941510"/>
            <a:ext cx="56764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3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E53DB4F5-69D6-62FF-6534-3149810EC1A4}"/>
              </a:ext>
            </a:extLst>
          </p:cNvPr>
          <p:cNvSpPr/>
          <p:nvPr/>
        </p:nvSpPr>
        <p:spPr>
          <a:xfrm>
            <a:off x="652800" y="5696251"/>
            <a:ext cx="1414357"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b="1">
                <a:solidFill>
                  <a:srgbClr val="FFFFFF"/>
                </a:solidFill>
                <a:latin typeface="Arial"/>
              </a:rPr>
              <a:t>Transaction confirmed by Counterparty</a:t>
            </a:r>
            <a:endParaRPr lang="nl-BE" sz="900" b="1">
              <a:solidFill>
                <a:srgbClr val="FFFFFF"/>
              </a:solidFill>
              <a:latin typeface="Arial"/>
            </a:endParaRPr>
          </a:p>
        </p:txBody>
      </p:sp>
      <p:sp>
        <p:nvSpPr>
          <p:cNvPr id="45" name="TextBox 44">
            <a:extLst>
              <a:ext uri="{FF2B5EF4-FFF2-40B4-BE49-F238E27FC236}">
                <a16:creationId xmlns:a16="http://schemas.microsoft.com/office/drawing/2014/main" id="{B25B343F-09B0-E412-AB1F-A925E49A389E}"/>
              </a:ext>
            </a:extLst>
          </p:cNvPr>
          <p:cNvSpPr txBox="1"/>
          <p:nvPr/>
        </p:nvSpPr>
        <p:spPr>
          <a:xfrm>
            <a:off x="2386378" y="3729102"/>
            <a:ext cx="2007582" cy="27699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1 WD (0 WD in practice)</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CF1AC3FF-4A30-B854-8D12-F7F45AC3F987}"/>
              </a:ext>
            </a:extLst>
          </p:cNvPr>
          <p:cNvSpPr/>
          <p:nvPr/>
        </p:nvSpPr>
        <p:spPr>
          <a:xfrm>
            <a:off x="652800" y="2343694"/>
            <a:ext cx="3073987" cy="2957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Bilateral agreement between two parties</a:t>
            </a:r>
            <a:endParaRPr kumimoji="0" lang="nl-BE" sz="1100" b="1"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32CA209E-1FA4-E70F-2B0A-3F5B731706C4}"/>
              </a:ext>
            </a:extLst>
          </p:cNvPr>
          <p:cNvSpPr/>
          <p:nvPr/>
        </p:nvSpPr>
        <p:spPr>
          <a:xfrm>
            <a:off x="7262042" y="5698945"/>
            <a:ext cx="1340410"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a:rPr>
              <a:t>Modify / create contracts (Annex A)</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843F13E3-AC65-CD2D-0382-0881BB372ED8}"/>
              </a:ext>
            </a:extLst>
          </p:cNvPr>
          <p:cNvSpPr txBox="1"/>
          <p:nvPr/>
        </p:nvSpPr>
        <p:spPr>
          <a:xfrm>
            <a:off x="6849197" y="5442217"/>
            <a:ext cx="56764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394D55">
                    <a:lumMod val="60000"/>
                    <a:lumOff val="40000"/>
                  </a:srgbClr>
                </a:solidFill>
                <a:latin typeface="Arial"/>
              </a:rPr>
              <a:t>2</a:t>
            </a: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A5ABD6A9-CF55-53D8-3AB3-8576FBBBBEDF}"/>
              </a:ext>
            </a:extLst>
          </p:cNvPr>
          <p:cNvSpPr/>
          <p:nvPr/>
        </p:nvSpPr>
        <p:spPr>
          <a:xfrm>
            <a:off x="9240468" y="5698945"/>
            <a:ext cx="1340410"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a:rPr>
              <a:t>Contract signature both parties</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66" name="TextBox 65">
            <a:extLst>
              <a:ext uri="{FF2B5EF4-FFF2-40B4-BE49-F238E27FC236}">
                <a16:creationId xmlns:a16="http://schemas.microsoft.com/office/drawing/2014/main" id="{0416F2C4-D9A1-F15A-B9C1-047658578271}"/>
              </a:ext>
            </a:extLst>
          </p:cNvPr>
          <p:cNvSpPr txBox="1"/>
          <p:nvPr/>
        </p:nvSpPr>
        <p:spPr>
          <a:xfrm>
            <a:off x="8583403" y="5421946"/>
            <a:ext cx="56764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3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69" name="TextBox 68">
            <a:extLst>
              <a:ext uri="{FF2B5EF4-FFF2-40B4-BE49-F238E27FC236}">
                <a16:creationId xmlns:a16="http://schemas.microsoft.com/office/drawing/2014/main" id="{061F3AC0-6D38-A1DF-46E7-7BF910BA3873}"/>
              </a:ext>
            </a:extLst>
          </p:cNvPr>
          <p:cNvSpPr txBox="1"/>
          <p:nvPr/>
        </p:nvSpPr>
        <p:spPr>
          <a:xfrm>
            <a:off x="7223405" y="4624094"/>
            <a:ext cx="16464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10 WD (no report)</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70" name="Right Arrow 12">
            <a:extLst>
              <a:ext uri="{FF2B5EF4-FFF2-40B4-BE49-F238E27FC236}">
                <a16:creationId xmlns:a16="http://schemas.microsoft.com/office/drawing/2014/main" id="{87178F49-BFA1-67CE-3525-324D9B5C6DEF}"/>
              </a:ext>
            </a:extLst>
          </p:cNvPr>
          <p:cNvSpPr/>
          <p:nvPr/>
        </p:nvSpPr>
        <p:spPr>
          <a:xfrm>
            <a:off x="6596387" y="3942992"/>
            <a:ext cx="672493" cy="360040"/>
          </a:xfrm>
          <a:prstGeom prst="right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8C2D7065-1B59-5D4F-21C7-D026C69A76CA}"/>
              </a:ext>
            </a:extLst>
          </p:cNvPr>
          <p:cNvSpPr/>
          <p:nvPr/>
        </p:nvSpPr>
        <p:spPr>
          <a:xfrm>
            <a:off x="7275521" y="3925249"/>
            <a:ext cx="1340410" cy="391354"/>
          </a:xfrm>
          <a:prstGeom prst="rect">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900" b="1">
                <a:solidFill>
                  <a:srgbClr val="FFFFFF"/>
                </a:solidFill>
                <a:latin typeface="Arial"/>
              </a:rPr>
              <a:t>Potential market abuse reported</a:t>
            </a:r>
            <a:endParaRPr lang="nl-BE" sz="900" b="1">
              <a:solidFill>
                <a:srgbClr val="FFFFFF"/>
              </a:solidFill>
              <a:latin typeface="Arial"/>
            </a:endParaRPr>
          </a:p>
        </p:txBody>
      </p:sp>
      <p:sp>
        <p:nvSpPr>
          <p:cNvPr id="73" name="TextBox 72">
            <a:extLst>
              <a:ext uri="{FF2B5EF4-FFF2-40B4-BE49-F238E27FC236}">
                <a16:creationId xmlns:a16="http://schemas.microsoft.com/office/drawing/2014/main" id="{59EE2BF5-9110-E0BD-3DAC-803C30F77879}"/>
              </a:ext>
            </a:extLst>
          </p:cNvPr>
          <p:cNvSpPr txBox="1"/>
          <p:nvPr/>
        </p:nvSpPr>
        <p:spPr>
          <a:xfrm>
            <a:off x="6614702" y="3692627"/>
            <a:ext cx="69675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394D55">
                    <a:lumMod val="60000"/>
                    <a:lumOff val="40000"/>
                  </a:srgbClr>
                </a:solidFill>
                <a:latin typeface="Arial"/>
              </a:rPr>
              <a:t>5</a:t>
            </a: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4D492E69-9CBF-63D3-BA61-2581C5551D8D}"/>
              </a:ext>
            </a:extLst>
          </p:cNvPr>
          <p:cNvSpPr/>
          <p:nvPr/>
        </p:nvSpPr>
        <p:spPr>
          <a:xfrm>
            <a:off x="9249718" y="3925249"/>
            <a:ext cx="1340410" cy="391354"/>
          </a:xfrm>
          <a:prstGeom prst="rect">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a:rPr>
              <a:t>CREG reaction on potential market abuse</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76" name="TextBox 75">
            <a:extLst>
              <a:ext uri="{FF2B5EF4-FFF2-40B4-BE49-F238E27FC236}">
                <a16:creationId xmlns:a16="http://schemas.microsoft.com/office/drawing/2014/main" id="{B3ED9F3E-C383-19EA-8E85-16BB9FCBA663}"/>
              </a:ext>
            </a:extLst>
          </p:cNvPr>
          <p:cNvSpPr txBox="1"/>
          <p:nvPr/>
        </p:nvSpPr>
        <p:spPr>
          <a:xfrm>
            <a:off x="8586969" y="3683494"/>
            <a:ext cx="69675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394D55">
                    <a:lumMod val="60000"/>
                    <a:lumOff val="40000"/>
                  </a:srgbClr>
                </a:solidFill>
                <a:latin typeface="Arial"/>
              </a:rPr>
              <a:t>5</a:t>
            </a: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C4E38951-B23D-BDC2-ADCF-C4256F58D4E2}"/>
              </a:ext>
            </a:extLst>
          </p:cNvPr>
          <p:cNvSpPr/>
          <p:nvPr/>
        </p:nvSpPr>
        <p:spPr>
          <a:xfrm>
            <a:off x="375243" y="3413058"/>
            <a:ext cx="4194430" cy="27788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79" name="Down Arrow 74">
            <a:extLst>
              <a:ext uri="{FF2B5EF4-FFF2-40B4-BE49-F238E27FC236}">
                <a16:creationId xmlns:a16="http://schemas.microsoft.com/office/drawing/2014/main" id="{F3461D5A-6754-CF67-F954-EAF0ED0F13CF}"/>
              </a:ext>
            </a:extLst>
          </p:cNvPr>
          <p:cNvSpPr/>
          <p:nvPr/>
        </p:nvSpPr>
        <p:spPr>
          <a:xfrm>
            <a:off x="2067157" y="3307255"/>
            <a:ext cx="288032" cy="730280"/>
          </a:xfrm>
          <a:prstGeom prst="down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4A602FDA-CCAB-7D24-F028-21CC7E065A72}"/>
              </a:ext>
            </a:extLst>
          </p:cNvPr>
          <p:cNvSpPr/>
          <p:nvPr/>
        </p:nvSpPr>
        <p:spPr>
          <a:xfrm>
            <a:off x="652800" y="3011079"/>
            <a:ext cx="3073987" cy="2961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Transaction notified by Party 1</a:t>
            </a:r>
            <a:endParaRPr kumimoji="0" lang="nl-BE" sz="1100" b="1" i="0" u="none" strike="noStrike" kern="1200" cap="none" spc="0" normalizeH="0" baseline="0" noProof="0">
              <a:ln>
                <a:noFill/>
              </a:ln>
              <a:solidFill>
                <a:srgbClr val="FFFFFF"/>
              </a:solidFill>
              <a:effectLst/>
              <a:uLnTx/>
              <a:uFillTx/>
              <a:latin typeface="Arial"/>
              <a:ea typeface="+mn-ea"/>
              <a:cs typeface="+mn-cs"/>
            </a:endParaRPr>
          </a:p>
        </p:txBody>
      </p:sp>
      <p:sp>
        <p:nvSpPr>
          <p:cNvPr id="82" name="Right Arrow 12">
            <a:extLst>
              <a:ext uri="{FF2B5EF4-FFF2-40B4-BE49-F238E27FC236}">
                <a16:creationId xmlns:a16="http://schemas.microsoft.com/office/drawing/2014/main" id="{9CAAD36F-5FA2-DF31-F4AA-5FE0816FCD67}"/>
              </a:ext>
            </a:extLst>
          </p:cNvPr>
          <p:cNvSpPr/>
          <p:nvPr/>
        </p:nvSpPr>
        <p:spPr>
          <a:xfrm>
            <a:off x="10619910" y="4795412"/>
            <a:ext cx="812289" cy="360040"/>
          </a:xfrm>
          <a:prstGeom prst="right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018CA162-39A7-C667-1690-E204B1095904}"/>
              </a:ext>
            </a:extLst>
          </p:cNvPr>
          <p:cNvSpPr/>
          <p:nvPr/>
        </p:nvSpPr>
        <p:spPr>
          <a:xfrm>
            <a:off x="9266503" y="4785214"/>
            <a:ext cx="1340410"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a:rPr>
              <a:t>Contract signature ELIA</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84" name="TextBox 83">
            <a:extLst>
              <a:ext uri="{FF2B5EF4-FFF2-40B4-BE49-F238E27FC236}">
                <a16:creationId xmlns:a16="http://schemas.microsoft.com/office/drawing/2014/main" id="{2EF77621-1EFE-2C06-EC58-286A924AB7D6}"/>
              </a:ext>
            </a:extLst>
          </p:cNvPr>
          <p:cNvSpPr txBox="1"/>
          <p:nvPr/>
        </p:nvSpPr>
        <p:spPr>
          <a:xfrm>
            <a:off x="11432676" y="4858630"/>
            <a:ext cx="645418" cy="228601"/>
          </a:xfrm>
          <a:prstGeom prst="rect">
            <a:avLst/>
          </a:prstGeom>
          <a:noFill/>
        </p:spPr>
        <p:txBody>
          <a:bodyPr wrap="square" rtlCol="0" anchor="ctr">
            <a:noAutofit/>
          </a:bodyPr>
          <a:lstStyle/>
          <a:p>
            <a:pPr algn="ctr"/>
            <a:r>
              <a:rPr lang="en-US" sz="1400" b="1">
                <a:solidFill>
                  <a:schemeClr val="accent2"/>
                </a:solidFill>
              </a:rPr>
              <a:t>Done</a:t>
            </a:r>
            <a:endParaRPr lang="en-BE" sz="1400" b="1">
              <a:solidFill>
                <a:schemeClr val="accent2"/>
              </a:solidFill>
            </a:endParaRPr>
          </a:p>
        </p:txBody>
      </p:sp>
      <p:sp>
        <p:nvSpPr>
          <p:cNvPr id="85" name="Rectangle 84">
            <a:extLst>
              <a:ext uri="{FF2B5EF4-FFF2-40B4-BE49-F238E27FC236}">
                <a16:creationId xmlns:a16="http://schemas.microsoft.com/office/drawing/2014/main" id="{0643DF8D-A7B7-F747-E20D-05EBE058B555}"/>
              </a:ext>
            </a:extLst>
          </p:cNvPr>
          <p:cNvSpPr/>
          <p:nvPr/>
        </p:nvSpPr>
        <p:spPr>
          <a:xfrm>
            <a:off x="6580808" y="3425074"/>
            <a:ext cx="4194430" cy="27788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86" name="Rectangle: Rounded Corners 85">
            <a:extLst>
              <a:ext uri="{FF2B5EF4-FFF2-40B4-BE49-F238E27FC236}">
                <a16:creationId xmlns:a16="http://schemas.microsoft.com/office/drawing/2014/main" id="{53B49DF1-AD12-DBD9-0086-C48F8E15C2B9}"/>
              </a:ext>
            </a:extLst>
          </p:cNvPr>
          <p:cNvSpPr/>
          <p:nvPr/>
        </p:nvSpPr>
        <p:spPr>
          <a:xfrm>
            <a:off x="4951439" y="4483843"/>
            <a:ext cx="1278223" cy="75258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BATCH</a:t>
            </a:r>
            <a:endParaRPr lang="en-BE" b="1">
              <a:solidFill>
                <a:schemeClr val="bg1"/>
              </a:solidFill>
            </a:endParaRPr>
          </a:p>
        </p:txBody>
      </p:sp>
      <p:sp>
        <p:nvSpPr>
          <p:cNvPr id="89" name="TextBox 88">
            <a:extLst>
              <a:ext uri="{FF2B5EF4-FFF2-40B4-BE49-F238E27FC236}">
                <a16:creationId xmlns:a16="http://schemas.microsoft.com/office/drawing/2014/main" id="{A3E64AE3-6CE8-F9C5-9BFE-AEFC10EB0E6E}"/>
              </a:ext>
            </a:extLst>
          </p:cNvPr>
          <p:cNvSpPr txBox="1"/>
          <p:nvPr/>
        </p:nvSpPr>
        <p:spPr>
          <a:xfrm>
            <a:off x="10064955" y="4385526"/>
            <a:ext cx="69675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5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cxnSp>
        <p:nvCxnSpPr>
          <p:cNvPr id="95" name="Straight Arrow Connector 94">
            <a:extLst>
              <a:ext uri="{FF2B5EF4-FFF2-40B4-BE49-F238E27FC236}">
                <a16:creationId xmlns:a16="http://schemas.microsoft.com/office/drawing/2014/main" id="{727792E9-45BB-C91B-1D4B-105A1DE3E877}"/>
              </a:ext>
            </a:extLst>
          </p:cNvPr>
          <p:cNvCxnSpPr/>
          <p:nvPr/>
        </p:nvCxnSpPr>
        <p:spPr>
          <a:xfrm>
            <a:off x="5592932" y="3880990"/>
            <a:ext cx="0" cy="52470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F8932E0-C648-ADF0-4622-9A41AEEBBF5B}"/>
              </a:ext>
            </a:extLst>
          </p:cNvPr>
          <p:cNvSpPr txBox="1"/>
          <p:nvPr/>
        </p:nvSpPr>
        <p:spPr>
          <a:xfrm>
            <a:off x="4743422" y="3120915"/>
            <a:ext cx="1609502" cy="677085"/>
          </a:xfrm>
          <a:prstGeom prst="rect">
            <a:avLst/>
          </a:prstGeom>
          <a:noFill/>
        </p:spPr>
        <p:txBody>
          <a:bodyPr wrap="square" rtlCol="0" anchor="ctr">
            <a:noAutofit/>
          </a:bodyPr>
          <a:lstStyle/>
          <a:p>
            <a:pPr algn="ctr"/>
            <a:r>
              <a:rPr lang="en-US" sz="1200" b="1" i="1">
                <a:solidFill>
                  <a:srgbClr val="00B050"/>
                </a:solidFill>
              </a:rPr>
              <a:t>Contains all approved transactions</a:t>
            </a:r>
            <a:endParaRPr lang="en-BE" sz="1200" b="1" i="1">
              <a:solidFill>
                <a:srgbClr val="00B050"/>
              </a:solidFill>
            </a:endParaRPr>
          </a:p>
        </p:txBody>
      </p:sp>
      <p:sp>
        <p:nvSpPr>
          <p:cNvPr id="6" name="Content Placeholder 2">
            <a:extLst>
              <a:ext uri="{FF2B5EF4-FFF2-40B4-BE49-F238E27FC236}">
                <a16:creationId xmlns:a16="http://schemas.microsoft.com/office/drawing/2014/main" id="{CD68A54C-B846-6E31-F347-AA4EF530E655}"/>
              </a:ext>
            </a:extLst>
          </p:cNvPr>
          <p:cNvSpPr txBox="1">
            <a:spLocks/>
          </p:cNvSpPr>
          <p:nvPr/>
        </p:nvSpPr>
        <p:spPr>
          <a:xfrm>
            <a:off x="694550" y="549348"/>
            <a:ext cx="9792000" cy="1542510"/>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t>The current process generally consists of two phases: </a:t>
            </a:r>
          </a:p>
          <a:p>
            <a:pPr marL="630900" lvl="1" indent="-342900">
              <a:buFont typeface="+mj-lt"/>
              <a:buAutoNum type="arabicPeriod"/>
            </a:pPr>
            <a:r>
              <a:rPr lang="en-US"/>
              <a:t>Approval</a:t>
            </a:r>
          </a:p>
          <a:p>
            <a:pPr marL="630900" lvl="1" indent="-342900">
              <a:buFont typeface="+mj-lt"/>
              <a:buAutoNum type="arabicPeriod"/>
            </a:pPr>
            <a:r>
              <a:rPr lang="en-US"/>
              <a:t>Signature</a:t>
            </a:r>
          </a:p>
          <a:p>
            <a:pPr>
              <a:buFont typeface="Wingdings" panose="05000000000000000000" pitchFamily="2" charset="2"/>
              <a:buChar char="Ø"/>
            </a:pPr>
            <a:r>
              <a:rPr lang="en-US"/>
              <a:t>To process transactions in parallel, a batch is introduced between the approval and signature processes</a:t>
            </a:r>
          </a:p>
          <a:p>
            <a:pPr marL="0" indent="0">
              <a:buNone/>
            </a:pPr>
            <a:endParaRPr lang="en-US"/>
          </a:p>
        </p:txBody>
      </p:sp>
      <p:cxnSp>
        <p:nvCxnSpPr>
          <p:cNvPr id="7" name="Straight Arrow Connector 6">
            <a:extLst>
              <a:ext uri="{FF2B5EF4-FFF2-40B4-BE49-F238E27FC236}">
                <a16:creationId xmlns:a16="http://schemas.microsoft.com/office/drawing/2014/main" id="{2BFCB5B7-65A4-F315-B047-6100C853D7CB}"/>
              </a:ext>
            </a:extLst>
          </p:cNvPr>
          <p:cNvCxnSpPr>
            <a:cxnSpLocks/>
          </p:cNvCxnSpPr>
          <p:nvPr/>
        </p:nvCxnSpPr>
        <p:spPr>
          <a:xfrm>
            <a:off x="6580808" y="3007194"/>
            <a:ext cx="0" cy="43107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0F5BFE6-23FD-FA27-68DC-BBAAA8C12E6C}"/>
              </a:ext>
            </a:extLst>
          </p:cNvPr>
          <p:cNvSpPr txBox="1"/>
          <p:nvPr/>
        </p:nvSpPr>
        <p:spPr>
          <a:xfrm>
            <a:off x="5507365" y="2523095"/>
            <a:ext cx="2112663" cy="526240"/>
          </a:xfrm>
          <a:prstGeom prst="rect">
            <a:avLst/>
          </a:prstGeom>
          <a:noFill/>
        </p:spPr>
        <p:txBody>
          <a:bodyPr wrap="square" rtlCol="0" anchor="ctr">
            <a:noAutofit/>
          </a:bodyPr>
          <a:lstStyle/>
          <a:p>
            <a:pPr algn="ctr"/>
            <a:r>
              <a:rPr lang="en-US" sz="1200" b="1" i="1">
                <a:solidFill>
                  <a:srgbClr val="00B050"/>
                </a:solidFill>
              </a:rPr>
              <a:t>Process triggered by operator within 15 WD</a:t>
            </a:r>
            <a:endParaRPr lang="en-BE" sz="1200" b="1" i="1">
              <a:solidFill>
                <a:srgbClr val="00B050"/>
              </a:solidFill>
            </a:endParaRPr>
          </a:p>
        </p:txBody>
      </p:sp>
      <p:sp>
        <p:nvSpPr>
          <p:cNvPr id="9" name="Footer Placeholder 3">
            <a:extLst>
              <a:ext uri="{FF2B5EF4-FFF2-40B4-BE49-F238E27FC236}">
                <a16:creationId xmlns:a16="http://schemas.microsoft.com/office/drawing/2014/main" id="{F2834FCE-385E-2B6D-F803-0B317B21F50A}"/>
              </a:ext>
            </a:extLst>
          </p:cNvPr>
          <p:cNvSpPr>
            <a:spLocks noGrp="1"/>
          </p:cNvSpPr>
          <p:nvPr>
            <p:ph type="ftr" sz="quarter" idx="11"/>
          </p:nvPr>
        </p:nvSpPr>
        <p:spPr>
          <a:xfrm>
            <a:off x="9371118" y="6302074"/>
            <a:ext cx="2006600" cy="196850"/>
          </a:xfrm>
        </p:spPr>
        <p:txBody>
          <a:bodyPr/>
          <a:lstStyle/>
          <a:p>
            <a:r>
              <a:rPr lang="en-GB">
                <a:solidFill>
                  <a:srgbClr val="394D55"/>
                </a:solidFill>
                <a:latin typeface="Helvetica" pitchFamily="2" charset="0"/>
              </a:rPr>
              <a:t>CRM General Info Session 2025</a:t>
            </a:r>
          </a:p>
        </p:txBody>
      </p:sp>
      <p:sp>
        <p:nvSpPr>
          <p:cNvPr id="10" name="TextBox 9">
            <a:extLst>
              <a:ext uri="{FF2B5EF4-FFF2-40B4-BE49-F238E27FC236}">
                <a16:creationId xmlns:a16="http://schemas.microsoft.com/office/drawing/2014/main" id="{BE0F5A10-8D0E-F5AB-2E02-C4EFF8E61822}"/>
              </a:ext>
            </a:extLst>
          </p:cNvPr>
          <p:cNvSpPr txBox="1"/>
          <p:nvPr/>
        </p:nvSpPr>
        <p:spPr>
          <a:xfrm>
            <a:off x="0" y="6468942"/>
            <a:ext cx="9296400" cy="387917"/>
          </a:xfrm>
          <a:prstGeom prst="rect">
            <a:avLst/>
          </a:prstGeom>
          <a:noFill/>
        </p:spPr>
        <p:txBody>
          <a:bodyPr wrap="square" rtlCol="0">
            <a:noAutofit/>
          </a:bodyPr>
          <a:lstStyle/>
          <a:p>
            <a:pPr algn="l"/>
            <a:r>
              <a:rPr lang="en-US" b="1">
                <a:solidFill>
                  <a:schemeClr val="accent2"/>
                </a:solidFill>
              </a:rPr>
              <a:t>*</a:t>
            </a:r>
            <a:r>
              <a:rPr lang="en-US" sz="1400">
                <a:solidFill>
                  <a:schemeClr val="accent2"/>
                </a:solidFill>
              </a:rPr>
              <a:t>The process is subject to the final version of the Functioning Rules v5 published by the CREG on 15/05/2025</a:t>
            </a:r>
            <a:endParaRPr lang="en-BE" sz="1400">
              <a:solidFill>
                <a:schemeClr val="accent2"/>
              </a:solidFill>
            </a:endParaRPr>
          </a:p>
        </p:txBody>
      </p:sp>
    </p:spTree>
    <p:extLst>
      <p:ext uri="{BB962C8B-B14F-4D97-AF65-F5344CB8AC3E}">
        <p14:creationId xmlns:p14="http://schemas.microsoft.com/office/powerpoint/2010/main" val="22855849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2CA3-7D19-8A18-F91A-B6F3CC244E6B}"/>
              </a:ext>
            </a:extLst>
          </p:cNvPr>
          <p:cNvSpPr>
            <a:spLocks noGrp="1"/>
          </p:cNvSpPr>
          <p:nvPr>
            <p:ph type="title"/>
          </p:nvPr>
        </p:nvSpPr>
        <p:spPr/>
        <p:txBody>
          <a:bodyPr/>
          <a:lstStyle/>
          <a:p>
            <a:r>
              <a:rPr lang="en-US"/>
              <a:t>A Secondary Market Transaction is a bilateral agreement between market parties</a:t>
            </a:r>
            <a:endParaRPr lang="en-BE"/>
          </a:p>
        </p:txBody>
      </p:sp>
      <p:sp>
        <p:nvSpPr>
          <p:cNvPr id="3" name="Content Placeholder 2">
            <a:extLst>
              <a:ext uri="{FF2B5EF4-FFF2-40B4-BE49-F238E27FC236}">
                <a16:creationId xmlns:a16="http://schemas.microsoft.com/office/drawing/2014/main" id="{001CF862-73A0-E4F6-5819-9276C9C95D1B}"/>
              </a:ext>
            </a:extLst>
          </p:cNvPr>
          <p:cNvSpPr>
            <a:spLocks noGrp="1"/>
          </p:cNvSpPr>
          <p:nvPr>
            <p:ph sz="quarter" idx="13"/>
          </p:nvPr>
        </p:nvSpPr>
        <p:spPr>
          <a:xfrm>
            <a:off x="3981938" y="1759520"/>
            <a:ext cx="7418339" cy="3825749"/>
          </a:xfrm>
        </p:spPr>
        <p:txBody>
          <a:bodyPr/>
          <a:lstStyle/>
          <a:p>
            <a:pPr marL="0" indent="0">
              <a:buNone/>
            </a:pPr>
            <a:r>
              <a:rPr lang="en-US"/>
              <a:t>Elia does not provide a platform to match potential buyers to potential sellers.</a:t>
            </a:r>
          </a:p>
          <a:p>
            <a:pPr lvl="1"/>
            <a:r>
              <a:rPr lang="en-US"/>
              <a:t>Another party can take up the role of exchange (none have done so yet)</a:t>
            </a:r>
          </a:p>
          <a:p>
            <a:pPr marL="0" indent="0">
              <a:buNone/>
            </a:pPr>
            <a:endParaRPr lang="en-US"/>
          </a:p>
          <a:p>
            <a:pPr marL="0" indent="0">
              <a:buNone/>
            </a:pPr>
            <a:r>
              <a:rPr lang="en-US"/>
              <a:t>Instead, market parties are expected to enter into a </a:t>
            </a:r>
            <a:r>
              <a:rPr lang="en-US">
                <a:solidFill>
                  <a:schemeClr val="bg2"/>
                </a:solidFill>
              </a:rPr>
              <a:t>bilateral agreement </a:t>
            </a:r>
            <a:r>
              <a:rPr lang="en-US"/>
              <a:t>themselves</a:t>
            </a:r>
          </a:p>
          <a:p>
            <a:pPr lvl="1"/>
            <a:r>
              <a:rPr lang="en-US"/>
              <a:t>To this end, Elia publishes a list of all prequalified CRM actors and their contact details on its website</a:t>
            </a:r>
          </a:p>
          <a:p>
            <a:pPr marL="0" indent="0">
              <a:buNone/>
            </a:pPr>
            <a:endParaRPr lang="en-US"/>
          </a:p>
          <a:p>
            <a:pPr marL="0" indent="0">
              <a:buNone/>
            </a:pPr>
            <a:r>
              <a:rPr lang="en-US"/>
              <a:t>Once a bilateral agreement is found, </a:t>
            </a:r>
            <a:r>
              <a:rPr lang="en-US">
                <a:solidFill>
                  <a:schemeClr val="bg2"/>
                </a:solidFill>
              </a:rPr>
              <a:t>one of the parties notifies Elia </a:t>
            </a:r>
            <a:r>
              <a:rPr lang="en-US"/>
              <a:t>of the transaction, starting the secondary market process</a:t>
            </a:r>
          </a:p>
        </p:txBody>
      </p:sp>
      <p:sp>
        <p:nvSpPr>
          <p:cNvPr id="4" name="Footer Placeholder 3">
            <a:extLst>
              <a:ext uri="{FF2B5EF4-FFF2-40B4-BE49-F238E27FC236}">
                <a16:creationId xmlns:a16="http://schemas.microsoft.com/office/drawing/2014/main" id="{8ED1C209-E521-BF5E-87D9-04A1FD0E814D}"/>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3C9EE6BC-DE7D-F3D9-2EE9-F665147C9C90}"/>
              </a:ext>
            </a:extLst>
          </p:cNvPr>
          <p:cNvSpPr>
            <a:spLocks noGrp="1"/>
          </p:cNvSpPr>
          <p:nvPr>
            <p:ph type="sldNum" sz="quarter" idx="12"/>
          </p:nvPr>
        </p:nvSpPr>
        <p:spPr/>
        <p:txBody>
          <a:bodyPr/>
          <a:lstStyle/>
          <a:p>
            <a:fld id="{7C9AF4F6-8314-4173-B77E-ACDB3515A2E2}" type="slidenum">
              <a:rPr lang="en-GB" smtClean="0"/>
              <a:t>123</a:t>
            </a:fld>
            <a:endParaRPr lang="en-GB"/>
          </a:p>
        </p:txBody>
      </p:sp>
      <p:grpSp>
        <p:nvGrpSpPr>
          <p:cNvPr id="12" name="Group 11">
            <a:extLst>
              <a:ext uri="{FF2B5EF4-FFF2-40B4-BE49-F238E27FC236}">
                <a16:creationId xmlns:a16="http://schemas.microsoft.com/office/drawing/2014/main" id="{3DB0B24C-56E7-023A-95EF-6E7753CD9E2E}"/>
              </a:ext>
            </a:extLst>
          </p:cNvPr>
          <p:cNvGrpSpPr/>
          <p:nvPr/>
        </p:nvGrpSpPr>
        <p:grpSpPr>
          <a:xfrm>
            <a:off x="510702" y="2825473"/>
            <a:ext cx="3073987" cy="1693841"/>
            <a:chOff x="652800" y="2343694"/>
            <a:chExt cx="3073987" cy="1693841"/>
          </a:xfrm>
        </p:grpSpPr>
        <p:sp>
          <p:nvSpPr>
            <p:cNvPr id="6" name="Down Arrow 44">
              <a:extLst>
                <a:ext uri="{FF2B5EF4-FFF2-40B4-BE49-F238E27FC236}">
                  <a16:creationId xmlns:a16="http://schemas.microsoft.com/office/drawing/2014/main" id="{7BF8AC9A-4CC0-6635-452E-7BA8900BF11E}"/>
                </a:ext>
              </a:extLst>
            </p:cNvPr>
            <p:cNvSpPr/>
            <p:nvPr/>
          </p:nvSpPr>
          <p:spPr>
            <a:xfrm>
              <a:off x="2051985" y="2639485"/>
              <a:ext cx="303204" cy="342501"/>
            </a:xfrm>
            <a:prstGeom prst="down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B69027DD-62DA-34C6-53A6-9D6EE27B153B}"/>
                </a:ext>
              </a:extLst>
            </p:cNvPr>
            <p:cNvSpPr/>
            <p:nvPr/>
          </p:nvSpPr>
          <p:spPr>
            <a:xfrm>
              <a:off x="652800" y="2343694"/>
              <a:ext cx="3073987" cy="2957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Bilateral agreement between two parties</a:t>
              </a:r>
              <a:endParaRPr kumimoji="0" lang="nl-BE" sz="1100" b="1" i="0" u="none" strike="noStrike" kern="1200" cap="none" spc="0" normalizeH="0" baseline="0" noProof="0">
                <a:ln>
                  <a:noFill/>
                </a:ln>
                <a:solidFill>
                  <a:srgbClr val="FFFFFF"/>
                </a:solidFill>
                <a:effectLst/>
                <a:uLnTx/>
                <a:uFillTx/>
                <a:latin typeface="Arial"/>
                <a:ea typeface="+mn-ea"/>
                <a:cs typeface="+mn-cs"/>
              </a:endParaRPr>
            </a:p>
          </p:txBody>
        </p:sp>
        <p:sp>
          <p:nvSpPr>
            <p:cNvPr id="8" name="Down Arrow 74">
              <a:extLst>
                <a:ext uri="{FF2B5EF4-FFF2-40B4-BE49-F238E27FC236}">
                  <a16:creationId xmlns:a16="http://schemas.microsoft.com/office/drawing/2014/main" id="{E41C3D4E-AD14-AAF5-45CF-C63F206A06CA}"/>
                </a:ext>
              </a:extLst>
            </p:cNvPr>
            <p:cNvSpPr/>
            <p:nvPr/>
          </p:nvSpPr>
          <p:spPr>
            <a:xfrm>
              <a:off x="2067157" y="3307255"/>
              <a:ext cx="288032" cy="730280"/>
            </a:xfrm>
            <a:prstGeom prst="down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F907B6A8-9444-B78A-1709-B98FCE0F2BFF}"/>
                </a:ext>
              </a:extLst>
            </p:cNvPr>
            <p:cNvSpPr/>
            <p:nvPr/>
          </p:nvSpPr>
          <p:spPr>
            <a:xfrm>
              <a:off x="652800" y="3011079"/>
              <a:ext cx="3073987" cy="2961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Transaction notified by Party 1</a:t>
              </a:r>
              <a:endParaRPr kumimoji="0" lang="nl-BE" sz="1100" b="1" i="0" u="none" strike="noStrike" kern="1200" cap="none" spc="0" normalizeH="0" baseline="0" noProof="0">
                <a:ln>
                  <a:noFill/>
                </a:ln>
                <a:solidFill>
                  <a:srgbClr val="FFFFFF"/>
                </a:solidFill>
                <a:effectLst/>
                <a:uLnTx/>
                <a:uFillTx/>
                <a:latin typeface="Arial"/>
                <a:ea typeface="+mn-ea"/>
                <a:cs typeface="+mn-cs"/>
              </a:endParaRPr>
            </a:p>
          </p:txBody>
        </p:sp>
      </p:grpSp>
      <p:sp>
        <p:nvSpPr>
          <p:cNvPr id="10" name="Oval 9">
            <a:extLst>
              <a:ext uri="{FF2B5EF4-FFF2-40B4-BE49-F238E27FC236}">
                <a16:creationId xmlns:a16="http://schemas.microsoft.com/office/drawing/2014/main" id="{6F4802B7-7383-30A4-5616-F8696D558BC3}"/>
              </a:ext>
            </a:extLst>
          </p:cNvPr>
          <p:cNvSpPr/>
          <p:nvPr/>
        </p:nvSpPr>
        <p:spPr>
          <a:xfrm>
            <a:off x="282102" y="1067699"/>
            <a:ext cx="457200" cy="4280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a:t>
            </a:r>
            <a:endParaRPr lang="en-BE" sz="2400" b="1">
              <a:solidFill>
                <a:schemeClr val="bg1"/>
              </a:solidFill>
            </a:endParaRPr>
          </a:p>
        </p:txBody>
      </p:sp>
      <p:sp>
        <p:nvSpPr>
          <p:cNvPr id="13" name="Rectangle 12">
            <a:extLst>
              <a:ext uri="{FF2B5EF4-FFF2-40B4-BE49-F238E27FC236}">
                <a16:creationId xmlns:a16="http://schemas.microsoft.com/office/drawing/2014/main" id="{19488866-D6DF-EF9E-ABB9-B1CA8F50DBE6}"/>
              </a:ext>
            </a:extLst>
          </p:cNvPr>
          <p:cNvSpPr/>
          <p:nvPr/>
        </p:nvSpPr>
        <p:spPr>
          <a:xfrm>
            <a:off x="1092251" y="4519314"/>
            <a:ext cx="1953647" cy="2447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Approval process</a:t>
            </a:r>
            <a:endParaRPr lang="en-BE" sz="1200" b="1">
              <a:solidFill>
                <a:schemeClr val="bg1"/>
              </a:solidFill>
            </a:endParaRPr>
          </a:p>
        </p:txBody>
      </p:sp>
    </p:spTree>
    <p:extLst>
      <p:ext uri="{BB962C8B-B14F-4D97-AF65-F5344CB8AC3E}">
        <p14:creationId xmlns:p14="http://schemas.microsoft.com/office/powerpoint/2010/main" val="38277813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2CA3-7D19-8A18-F91A-B6F3CC244E6B}"/>
              </a:ext>
            </a:extLst>
          </p:cNvPr>
          <p:cNvSpPr>
            <a:spLocks noGrp="1"/>
          </p:cNvSpPr>
          <p:nvPr>
            <p:ph type="title"/>
          </p:nvPr>
        </p:nvSpPr>
        <p:spPr/>
        <p:txBody>
          <a:bodyPr/>
          <a:lstStyle/>
          <a:p>
            <a:r>
              <a:rPr lang="en-US"/>
              <a:t>After notifying the secondary market transaction, the approval process starts</a:t>
            </a:r>
            <a:endParaRPr lang="en-BE"/>
          </a:p>
        </p:txBody>
      </p:sp>
      <p:sp>
        <p:nvSpPr>
          <p:cNvPr id="3" name="Content Placeholder 2">
            <a:extLst>
              <a:ext uri="{FF2B5EF4-FFF2-40B4-BE49-F238E27FC236}">
                <a16:creationId xmlns:a16="http://schemas.microsoft.com/office/drawing/2014/main" id="{001CF862-73A0-E4F6-5819-9276C9C95D1B}"/>
              </a:ext>
            </a:extLst>
          </p:cNvPr>
          <p:cNvSpPr>
            <a:spLocks noGrp="1"/>
          </p:cNvSpPr>
          <p:nvPr>
            <p:ph sz="quarter" idx="13"/>
          </p:nvPr>
        </p:nvSpPr>
        <p:spPr>
          <a:xfrm>
            <a:off x="4807170" y="1924520"/>
            <a:ext cx="7285653" cy="3825749"/>
          </a:xfrm>
        </p:spPr>
        <p:txBody>
          <a:bodyPr/>
          <a:lstStyle/>
          <a:p>
            <a:pPr marL="0" indent="0">
              <a:buNone/>
            </a:pPr>
            <a:r>
              <a:rPr lang="en-US" sz="1400"/>
              <a:t>After receiving the notification, Elia will log the </a:t>
            </a:r>
            <a:r>
              <a:rPr lang="en-US" sz="1400">
                <a:solidFill>
                  <a:schemeClr val="bg2"/>
                </a:solidFill>
              </a:rPr>
              <a:t>Transaction Date</a:t>
            </a:r>
          </a:p>
          <a:p>
            <a:pPr lvl="1"/>
            <a:r>
              <a:rPr lang="en-US" sz="1400"/>
              <a:t>The Transaction Date determines the ex-ante / ex-post status of the transaction</a:t>
            </a:r>
          </a:p>
          <a:p>
            <a:pPr lvl="1"/>
            <a:r>
              <a:rPr lang="en-US" sz="1400"/>
              <a:t>Elia has 1 WD to log the Transaction Date</a:t>
            </a:r>
          </a:p>
          <a:p>
            <a:pPr marL="0" indent="0">
              <a:buNone/>
            </a:pPr>
            <a:endParaRPr lang="en-US" sz="1400"/>
          </a:p>
          <a:p>
            <a:pPr marL="0" indent="0">
              <a:buNone/>
            </a:pPr>
            <a:r>
              <a:rPr lang="en-US" sz="1400"/>
              <a:t>Following the logging of the transaction date: </a:t>
            </a:r>
          </a:p>
          <a:p>
            <a:pPr marL="630900" lvl="1" indent="-342900">
              <a:buFont typeface="+mj-lt"/>
              <a:buAutoNum type="arabicPeriod"/>
            </a:pPr>
            <a:r>
              <a:rPr lang="en-US" sz="1400"/>
              <a:t>Elia has </a:t>
            </a:r>
            <a:r>
              <a:rPr lang="en-US" sz="1400">
                <a:solidFill>
                  <a:schemeClr val="bg2"/>
                </a:solidFill>
              </a:rPr>
              <a:t>3 Working Days to either approve or reject </a:t>
            </a:r>
            <a:r>
              <a:rPr lang="en-US" sz="1400"/>
              <a:t>the transaction</a:t>
            </a:r>
          </a:p>
          <a:p>
            <a:pPr marL="630900" lvl="1" indent="-342900">
              <a:buFont typeface="+mj-lt"/>
              <a:buAutoNum type="arabicPeriod"/>
            </a:pPr>
            <a:r>
              <a:rPr lang="en-US" sz="1400"/>
              <a:t>The transaction </a:t>
            </a:r>
            <a:r>
              <a:rPr lang="en-US" sz="1400">
                <a:solidFill>
                  <a:schemeClr val="bg2"/>
                </a:solidFill>
              </a:rPr>
              <a:t>counterparty has 3 Working Days to confirm </a:t>
            </a:r>
            <a:r>
              <a:rPr lang="en-US" sz="1400"/>
              <a:t>the transaction</a:t>
            </a:r>
          </a:p>
          <a:p>
            <a:pPr lvl="2"/>
            <a:r>
              <a:rPr lang="en-US" sz="1400"/>
              <a:t>If no confirmation is received, the transaction is rejected by Elia</a:t>
            </a:r>
          </a:p>
          <a:p>
            <a:pPr marL="0" indent="0">
              <a:buNone/>
            </a:pPr>
            <a:endParaRPr lang="en-US" sz="1400"/>
          </a:p>
          <a:p>
            <a:pPr marL="0" indent="0">
              <a:buNone/>
            </a:pPr>
            <a:r>
              <a:rPr lang="en-US" sz="1400" b="1">
                <a:solidFill>
                  <a:schemeClr val="bg2"/>
                </a:solidFill>
              </a:rPr>
              <a:t>(!)</a:t>
            </a:r>
            <a:r>
              <a:rPr lang="en-US" sz="1400"/>
              <a:t> In case Elia receives multiple transactions relating to the same CMU, the approval process of these transactions will happen sequentially and in order of the notification date.</a:t>
            </a:r>
          </a:p>
        </p:txBody>
      </p:sp>
      <p:sp>
        <p:nvSpPr>
          <p:cNvPr id="4" name="Footer Placeholder 3">
            <a:extLst>
              <a:ext uri="{FF2B5EF4-FFF2-40B4-BE49-F238E27FC236}">
                <a16:creationId xmlns:a16="http://schemas.microsoft.com/office/drawing/2014/main" id="{8ED1C209-E521-BF5E-87D9-04A1FD0E814D}"/>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3C9EE6BC-DE7D-F3D9-2EE9-F665147C9C90}"/>
              </a:ext>
            </a:extLst>
          </p:cNvPr>
          <p:cNvSpPr>
            <a:spLocks noGrp="1"/>
          </p:cNvSpPr>
          <p:nvPr>
            <p:ph type="sldNum" sz="quarter" idx="12"/>
          </p:nvPr>
        </p:nvSpPr>
        <p:spPr/>
        <p:txBody>
          <a:bodyPr/>
          <a:lstStyle/>
          <a:p>
            <a:fld id="{7C9AF4F6-8314-4173-B77E-ACDB3515A2E2}" type="slidenum">
              <a:rPr lang="en-GB" smtClean="0"/>
              <a:t>124</a:t>
            </a:fld>
            <a:endParaRPr lang="en-GB"/>
          </a:p>
        </p:txBody>
      </p:sp>
      <p:sp>
        <p:nvSpPr>
          <p:cNvPr id="10" name="Oval 9">
            <a:extLst>
              <a:ext uri="{FF2B5EF4-FFF2-40B4-BE49-F238E27FC236}">
                <a16:creationId xmlns:a16="http://schemas.microsoft.com/office/drawing/2014/main" id="{6F4802B7-7383-30A4-5616-F8696D558BC3}"/>
              </a:ext>
            </a:extLst>
          </p:cNvPr>
          <p:cNvSpPr/>
          <p:nvPr/>
        </p:nvSpPr>
        <p:spPr>
          <a:xfrm>
            <a:off x="279931" y="1039252"/>
            <a:ext cx="457200" cy="4280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a:t>
            </a:r>
            <a:endParaRPr lang="en-BE" sz="2400" b="1">
              <a:solidFill>
                <a:schemeClr val="bg1"/>
              </a:solidFill>
            </a:endParaRPr>
          </a:p>
        </p:txBody>
      </p:sp>
      <p:grpSp>
        <p:nvGrpSpPr>
          <p:cNvPr id="27" name="Group 26">
            <a:extLst>
              <a:ext uri="{FF2B5EF4-FFF2-40B4-BE49-F238E27FC236}">
                <a16:creationId xmlns:a16="http://schemas.microsoft.com/office/drawing/2014/main" id="{5B2D41C5-0B0C-48BE-AB47-ABF2F8EA87D0}"/>
              </a:ext>
            </a:extLst>
          </p:cNvPr>
          <p:cNvGrpSpPr/>
          <p:nvPr/>
        </p:nvGrpSpPr>
        <p:grpSpPr>
          <a:xfrm>
            <a:off x="230974" y="2154109"/>
            <a:ext cx="4576196" cy="3180864"/>
            <a:chOff x="375243" y="3011079"/>
            <a:chExt cx="4576196" cy="3180864"/>
          </a:xfrm>
        </p:grpSpPr>
        <p:sp>
          <p:nvSpPr>
            <p:cNvPr id="11" name="Right Arrow 12">
              <a:extLst>
                <a:ext uri="{FF2B5EF4-FFF2-40B4-BE49-F238E27FC236}">
                  <a16:creationId xmlns:a16="http://schemas.microsoft.com/office/drawing/2014/main" id="{4BE36381-BCE2-95F8-4418-2F127158D68C}"/>
                </a:ext>
              </a:extLst>
            </p:cNvPr>
            <p:cNvSpPr/>
            <p:nvPr/>
          </p:nvSpPr>
          <p:spPr>
            <a:xfrm>
              <a:off x="4582670" y="4694365"/>
              <a:ext cx="368769"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81E045C-ABD6-5BA1-922D-03F31971040F}"/>
                </a:ext>
              </a:extLst>
            </p:cNvPr>
            <p:cNvSpPr/>
            <p:nvPr/>
          </p:nvSpPr>
          <p:spPr>
            <a:xfrm>
              <a:off x="2633138" y="3425074"/>
              <a:ext cx="1953647" cy="2447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Approval process</a:t>
              </a:r>
              <a:endParaRPr lang="en-BE" sz="1200" b="1">
                <a:solidFill>
                  <a:schemeClr val="bg1"/>
                </a:solidFill>
              </a:endParaRPr>
            </a:p>
          </p:txBody>
        </p:sp>
        <p:sp>
          <p:nvSpPr>
            <p:cNvPr id="14" name="Right Arrow 58">
              <a:extLst>
                <a:ext uri="{FF2B5EF4-FFF2-40B4-BE49-F238E27FC236}">
                  <a16:creationId xmlns:a16="http://schemas.microsoft.com/office/drawing/2014/main" id="{747D8C7D-BD63-CC09-9B35-5E685503E02D}"/>
                </a:ext>
              </a:extLst>
            </p:cNvPr>
            <p:cNvSpPr/>
            <p:nvPr/>
          </p:nvSpPr>
          <p:spPr>
            <a:xfrm>
              <a:off x="2067157" y="5749181"/>
              <a:ext cx="288032" cy="265891"/>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5" name="Down Arrow 47">
              <a:extLst>
                <a:ext uri="{FF2B5EF4-FFF2-40B4-BE49-F238E27FC236}">
                  <a16:creationId xmlns:a16="http://schemas.microsoft.com/office/drawing/2014/main" id="{50E3763F-A900-7AF5-94A0-D036F4BD1AED}"/>
                </a:ext>
              </a:extLst>
            </p:cNvPr>
            <p:cNvSpPr/>
            <p:nvPr/>
          </p:nvSpPr>
          <p:spPr>
            <a:xfrm>
              <a:off x="2917482" y="4483843"/>
              <a:ext cx="288032" cy="1201437"/>
            </a:xfrm>
            <a:prstGeom prst="down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Down Arrow 47">
              <a:extLst>
                <a:ext uri="{FF2B5EF4-FFF2-40B4-BE49-F238E27FC236}">
                  <a16:creationId xmlns:a16="http://schemas.microsoft.com/office/drawing/2014/main" id="{17735928-329C-F094-7ED6-14B19EA8EE42}"/>
                </a:ext>
              </a:extLst>
            </p:cNvPr>
            <p:cNvSpPr/>
            <p:nvPr/>
          </p:nvSpPr>
          <p:spPr>
            <a:xfrm>
              <a:off x="1175989" y="4498103"/>
              <a:ext cx="288032" cy="1173306"/>
            </a:xfrm>
            <a:prstGeom prst="down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4C751B6B-31C5-7E28-5908-8BE7536CEA58}"/>
                </a:ext>
              </a:extLst>
            </p:cNvPr>
            <p:cNvSpPr/>
            <p:nvPr/>
          </p:nvSpPr>
          <p:spPr>
            <a:xfrm>
              <a:off x="645708" y="4051795"/>
              <a:ext cx="3081080" cy="4320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Transaction Date logged</a:t>
              </a:r>
              <a:endParaRPr kumimoji="0" lang="nl-BE" sz="1200" b="1" i="0" u="none" strike="noStrike" kern="1200" cap="none" spc="0" normalizeH="0" baseline="0" noProof="0">
                <a:ln>
                  <a:noFill/>
                </a:ln>
                <a:solidFill>
                  <a:srgbClr val="FFFFFF"/>
                </a:solidFill>
                <a:effectLst/>
                <a:uLnTx/>
                <a:uFillTx/>
                <a:latin typeface="Arial"/>
                <a:ea typeface="+mn-ea"/>
                <a:cs typeface="+mn-cs"/>
              </a:endParaRPr>
            </a:p>
          </p:txBody>
        </p:sp>
        <p:sp>
          <p:nvSpPr>
            <p:cNvPr id="18" name="Right Arrow 12">
              <a:extLst>
                <a:ext uri="{FF2B5EF4-FFF2-40B4-BE49-F238E27FC236}">
                  <a16:creationId xmlns:a16="http://schemas.microsoft.com/office/drawing/2014/main" id="{5AED8BBB-2A93-0666-09BD-1E14E1B1D638}"/>
                </a:ext>
              </a:extLst>
            </p:cNvPr>
            <p:cNvSpPr/>
            <p:nvPr/>
          </p:nvSpPr>
          <p:spPr>
            <a:xfrm>
              <a:off x="3745888" y="5702106"/>
              <a:ext cx="809576"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6FB0AD6-2FC0-DE77-55D9-FE4363F2D5A3}"/>
                </a:ext>
              </a:extLst>
            </p:cNvPr>
            <p:cNvSpPr/>
            <p:nvPr/>
          </p:nvSpPr>
          <p:spPr>
            <a:xfrm>
              <a:off x="2386378" y="5697853"/>
              <a:ext cx="1340410"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Transaction Approved/Rejected</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776ABECC-E98D-8F01-D18B-6B1362A6E21F}"/>
                </a:ext>
              </a:extLst>
            </p:cNvPr>
            <p:cNvSpPr txBox="1"/>
            <p:nvPr/>
          </p:nvSpPr>
          <p:spPr>
            <a:xfrm>
              <a:off x="1944964" y="4941510"/>
              <a:ext cx="56764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3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8607E5C7-7512-983F-41E5-90DD2F335AE3}"/>
                </a:ext>
              </a:extLst>
            </p:cNvPr>
            <p:cNvSpPr/>
            <p:nvPr/>
          </p:nvSpPr>
          <p:spPr>
            <a:xfrm>
              <a:off x="652800" y="5696251"/>
              <a:ext cx="1414357"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900" b="1">
                  <a:solidFill>
                    <a:srgbClr val="FFFFFF"/>
                  </a:solidFill>
                  <a:latin typeface="Arial"/>
                </a:rPr>
                <a:t>Transaction confirmed by Counterparty</a:t>
              </a:r>
              <a:endParaRPr lang="nl-BE" sz="900" b="1">
                <a:solidFill>
                  <a:srgbClr val="FFFFFF"/>
                </a:solidFill>
                <a:latin typeface="Arial"/>
              </a:endParaRPr>
            </a:p>
          </p:txBody>
        </p:sp>
        <p:sp>
          <p:nvSpPr>
            <p:cNvPr id="22" name="TextBox 21">
              <a:extLst>
                <a:ext uri="{FF2B5EF4-FFF2-40B4-BE49-F238E27FC236}">
                  <a16:creationId xmlns:a16="http://schemas.microsoft.com/office/drawing/2014/main" id="{7A0BFA77-833E-6840-B7FA-29444D152969}"/>
                </a:ext>
              </a:extLst>
            </p:cNvPr>
            <p:cNvSpPr txBox="1"/>
            <p:nvPr/>
          </p:nvSpPr>
          <p:spPr>
            <a:xfrm>
              <a:off x="2386378" y="3729102"/>
              <a:ext cx="2007582" cy="27699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1 WD (0 WD in practice)</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7273CF53-3814-8491-9109-59953D70A23A}"/>
                </a:ext>
              </a:extLst>
            </p:cNvPr>
            <p:cNvSpPr/>
            <p:nvPr/>
          </p:nvSpPr>
          <p:spPr>
            <a:xfrm>
              <a:off x="375243" y="3413058"/>
              <a:ext cx="4194430" cy="27788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4" name="Down Arrow 74">
              <a:extLst>
                <a:ext uri="{FF2B5EF4-FFF2-40B4-BE49-F238E27FC236}">
                  <a16:creationId xmlns:a16="http://schemas.microsoft.com/office/drawing/2014/main" id="{D796C58C-A13D-0524-89CC-E20B40F88B0C}"/>
                </a:ext>
              </a:extLst>
            </p:cNvPr>
            <p:cNvSpPr/>
            <p:nvPr/>
          </p:nvSpPr>
          <p:spPr>
            <a:xfrm>
              <a:off x="2067157" y="3307255"/>
              <a:ext cx="288032" cy="730280"/>
            </a:xfrm>
            <a:prstGeom prst="down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1F4972E3-D1A7-B784-59BA-1246F3B095FE}"/>
                </a:ext>
              </a:extLst>
            </p:cNvPr>
            <p:cNvSpPr/>
            <p:nvPr/>
          </p:nvSpPr>
          <p:spPr>
            <a:xfrm>
              <a:off x="652800" y="3011079"/>
              <a:ext cx="3073987" cy="2961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Transaction notified by Party 1</a:t>
              </a:r>
              <a:endParaRPr kumimoji="0" lang="nl-BE" sz="1100" b="1"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8768482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0D71930-7011-4E17-3074-BD43C5ACDA2A}"/>
              </a:ext>
            </a:extLst>
          </p:cNvPr>
          <p:cNvSpPr/>
          <p:nvPr/>
        </p:nvSpPr>
        <p:spPr>
          <a:xfrm>
            <a:off x="0" y="5857875"/>
            <a:ext cx="9296400" cy="81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02C02CA3-7D19-8A18-F91A-B6F3CC244E6B}"/>
              </a:ext>
            </a:extLst>
          </p:cNvPr>
          <p:cNvSpPr>
            <a:spLocks noGrp="1"/>
          </p:cNvSpPr>
          <p:nvPr>
            <p:ph type="title"/>
          </p:nvPr>
        </p:nvSpPr>
        <p:spPr/>
        <p:txBody>
          <a:bodyPr/>
          <a:lstStyle/>
          <a:p>
            <a:r>
              <a:rPr lang="en-US"/>
              <a:t>Before starting the contractual implementation, Elia gathers all approved transactions*</a:t>
            </a:r>
            <a:endParaRPr lang="en-BE"/>
          </a:p>
        </p:txBody>
      </p:sp>
      <p:sp>
        <p:nvSpPr>
          <p:cNvPr id="3" name="Content Placeholder 2">
            <a:extLst>
              <a:ext uri="{FF2B5EF4-FFF2-40B4-BE49-F238E27FC236}">
                <a16:creationId xmlns:a16="http://schemas.microsoft.com/office/drawing/2014/main" id="{001CF862-73A0-E4F6-5819-9276C9C95D1B}"/>
              </a:ext>
            </a:extLst>
          </p:cNvPr>
          <p:cNvSpPr>
            <a:spLocks noGrp="1"/>
          </p:cNvSpPr>
          <p:nvPr>
            <p:ph sz="quarter" idx="13"/>
          </p:nvPr>
        </p:nvSpPr>
        <p:spPr>
          <a:xfrm>
            <a:off x="4017347" y="1953703"/>
            <a:ext cx="7285653" cy="3825749"/>
          </a:xfrm>
        </p:spPr>
        <p:txBody>
          <a:bodyPr/>
          <a:lstStyle/>
          <a:p>
            <a:pPr>
              <a:buFont typeface="Wingdings" panose="05000000000000000000" pitchFamily="2" charset="2"/>
              <a:buChar char="Ø"/>
            </a:pPr>
            <a:r>
              <a:rPr lang="en-US"/>
              <a:t>To avoid repeating the contractual implementation (creating / signing contracts) several times in a row for different transactions related to the same CMU, Elia first </a:t>
            </a:r>
            <a:r>
              <a:rPr lang="en-US">
                <a:solidFill>
                  <a:schemeClr val="bg2"/>
                </a:solidFill>
              </a:rPr>
              <a:t>gathers all approved transaction in a “batch” </a:t>
            </a:r>
            <a:r>
              <a:rPr lang="en-US"/>
              <a:t>when relevant. </a:t>
            </a:r>
          </a:p>
          <a:p>
            <a:pPr marL="0" indent="0">
              <a:buNone/>
            </a:pPr>
            <a:endParaRPr lang="en-US"/>
          </a:p>
          <a:p>
            <a:pPr>
              <a:buFont typeface="Wingdings" panose="05000000000000000000" pitchFamily="2" charset="2"/>
              <a:buChar char="Ø"/>
            </a:pPr>
            <a:r>
              <a:rPr lang="en-US"/>
              <a:t>Once all transactions related to the same CMU have been approved, Elia will </a:t>
            </a:r>
            <a:r>
              <a:rPr lang="en-US">
                <a:solidFill>
                  <a:schemeClr val="bg2"/>
                </a:solidFill>
              </a:rPr>
              <a:t>launch the signature process for multiple transactions at the same time</a:t>
            </a:r>
            <a:r>
              <a:rPr lang="en-US"/>
              <a:t>.</a:t>
            </a:r>
          </a:p>
          <a:p>
            <a:pPr>
              <a:buFont typeface="Wingdings" panose="05000000000000000000" pitchFamily="2" charset="2"/>
              <a:buChar char="Ø"/>
            </a:pPr>
            <a:endParaRPr lang="en-US"/>
          </a:p>
          <a:p>
            <a:pPr>
              <a:buFont typeface="Wingdings" panose="05000000000000000000" pitchFamily="2" charset="2"/>
              <a:buChar char="Ø"/>
            </a:pPr>
            <a:r>
              <a:rPr lang="en-US"/>
              <a:t>This enables the </a:t>
            </a:r>
            <a:r>
              <a:rPr lang="en-US">
                <a:solidFill>
                  <a:schemeClr val="bg2"/>
                </a:solidFill>
              </a:rPr>
              <a:t>creation and signature of a single contract </a:t>
            </a:r>
            <a:r>
              <a:rPr lang="en-US"/>
              <a:t>(including annexes) </a:t>
            </a:r>
          </a:p>
        </p:txBody>
      </p:sp>
      <p:sp>
        <p:nvSpPr>
          <p:cNvPr id="4" name="Footer Placeholder 3">
            <a:extLst>
              <a:ext uri="{FF2B5EF4-FFF2-40B4-BE49-F238E27FC236}">
                <a16:creationId xmlns:a16="http://schemas.microsoft.com/office/drawing/2014/main" id="{8ED1C209-E521-BF5E-87D9-04A1FD0E814D}"/>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3C9EE6BC-DE7D-F3D9-2EE9-F665147C9C90}"/>
              </a:ext>
            </a:extLst>
          </p:cNvPr>
          <p:cNvSpPr>
            <a:spLocks noGrp="1"/>
          </p:cNvSpPr>
          <p:nvPr>
            <p:ph type="sldNum" sz="quarter" idx="12"/>
          </p:nvPr>
        </p:nvSpPr>
        <p:spPr/>
        <p:txBody>
          <a:bodyPr/>
          <a:lstStyle/>
          <a:p>
            <a:fld id="{7C9AF4F6-8314-4173-B77E-ACDB3515A2E2}" type="slidenum">
              <a:rPr lang="en-GB" smtClean="0"/>
              <a:t>125</a:t>
            </a:fld>
            <a:endParaRPr lang="en-GB"/>
          </a:p>
        </p:txBody>
      </p:sp>
      <p:sp>
        <p:nvSpPr>
          <p:cNvPr id="10" name="Oval 9">
            <a:extLst>
              <a:ext uri="{FF2B5EF4-FFF2-40B4-BE49-F238E27FC236}">
                <a16:creationId xmlns:a16="http://schemas.microsoft.com/office/drawing/2014/main" id="{6F4802B7-7383-30A4-5616-F8696D558BC3}"/>
              </a:ext>
            </a:extLst>
          </p:cNvPr>
          <p:cNvSpPr/>
          <p:nvPr/>
        </p:nvSpPr>
        <p:spPr>
          <a:xfrm>
            <a:off x="279931" y="1039252"/>
            <a:ext cx="457200" cy="4280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a:t>
            </a:r>
            <a:endParaRPr lang="en-BE" sz="2400" b="1">
              <a:solidFill>
                <a:schemeClr val="bg1"/>
              </a:solidFill>
            </a:endParaRPr>
          </a:p>
        </p:txBody>
      </p:sp>
      <p:grpSp>
        <p:nvGrpSpPr>
          <p:cNvPr id="28" name="Group 27">
            <a:extLst>
              <a:ext uri="{FF2B5EF4-FFF2-40B4-BE49-F238E27FC236}">
                <a16:creationId xmlns:a16="http://schemas.microsoft.com/office/drawing/2014/main" id="{D6FB1580-2D4F-3B0A-0EAF-51C53E5093BC}"/>
              </a:ext>
            </a:extLst>
          </p:cNvPr>
          <p:cNvGrpSpPr/>
          <p:nvPr/>
        </p:nvGrpSpPr>
        <p:grpSpPr>
          <a:xfrm>
            <a:off x="1169192" y="2400771"/>
            <a:ext cx="1953647" cy="2056458"/>
            <a:chOff x="945455" y="2416892"/>
            <a:chExt cx="1953647" cy="2056458"/>
          </a:xfrm>
        </p:grpSpPr>
        <p:sp>
          <p:nvSpPr>
            <p:cNvPr id="7" name="Right Arrow 12">
              <a:extLst>
                <a:ext uri="{FF2B5EF4-FFF2-40B4-BE49-F238E27FC236}">
                  <a16:creationId xmlns:a16="http://schemas.microsoft.com/office/drawing/2014/main" id="{3D23EDAC-D9EE-2774-795B-F069206E934D}"/>
                </a:ext>
              </a:extLst>
            </p:cNvPr>
            <p:cNvSpPr/>
            <p:nvPr/>
          </p:nvSpPr>
          <p:spPr>
            <a:xfrm rot="5400000">
              <a:off x="1737895" y="2678577"/>
              <a:ext cx="368769"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8ED0A879-4CC7-B803-21F4-3B42941D8E7F}"/>
                </a:ext>
              </a:extLst>
            </p:cNvPr>
            <p:cNvSpPr/>
            <p:nvPr/>
          </p:nvSpPr>
          <p:spPr>
            <a:xfrm>
              <a:off x="1283169" y="3052709"/>
              <a:ext cx="1278223" cy="75258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BATCH</a:t>
              </a:r>
              <a:endParaRPr lang="en-BE" b="1">
                <a:solidFill>
                  <a:schemeClr val="bg1"/>
                </a:solidFill>
              </a:endParaRPr>
            </a:p>
          </p:txBody>
        </p:sp>
        <p:sp>
          <p:nvSpPr>
            <p:cNvPr id="9" name="Right Arrow 12">
              <a:extLst>
                <a:ext uri="{FF2B5EF4-FFF2-40B4-BE49-F238E27FC236}">
                  <a16:creationId xmlns:a16="http://schemas.microsoft.com/office/drawing/2014/main" id="{10D0DA9F-6C68-A3B5-9DBE-8B70F2D81B65}"/>
                </a:ext>
              </a:extLst>
            </p:cNvPr>
            <p:cNvSpPr/>
            <p:nvPr/>
          </p:nvSpPr>
          <p:spPr>
            <a:xfrm rot="5400000">
              <a:off x="1737895" y="3809655"/>
              <a:ext cx="368769"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4701348B-D47D-BF99-C122-F8425D793899}"/>
                </a:ext>
              </a:extLst>
            </p:cNvPr>
            <p:cNvSpPr/>
            <p:nvPr/>
          </p:nvSpPr>
          <p:spPr>
            <a:xfrm>
              <a:off x="945455" y="2416892"/>
              <a:ext cx="1953647" cy="2447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Approval process</a:t>
              </a:r>
              <a:endParaRPr lang="en-BE" sz="1200" b="1">
                <a:solidFill>
                  <a:schemeClr val="bg1"/>
                </a:solidFill>
              </a:endParaRPr>
            </a:p>
          </p:txBody>
        </p:sp>
        <p:sp>
          <p:nvSpPr>
            <p:cNvPr id="26" name="Rectangle 25">
              <a:extLst>
                <a:ext uri="{FF2B5EF4-FFF2-40B4-BE49-F238E27FC236}">
                  <a16:creationId xmlns:a16="http://schemas.microsoft.com/office/drawing/2014/main" id="{8F4E0332-DC79-1701-6812-832E838C65E3}"/>
                </a:ext>
              </a:extLst>
            </p:cNvPr>
            <p:cNvSpPr/>
            <p:nvPr/>
          </p:nvSpPr>
          <p:spPr>
            <a:xfrm>
              <a:off x="945455" y="4196351"/>
              <a:ext cx="1953647" cy="276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Signature process</a:t>
              </a:r>
              <a:endParaRPr lang="en-BE" sz="1200" b="1">
                <a:solidFill>
                  <a:schemeClr val="bg1"/>
                </a:solidFill>
              </a:endParaRPr>
            </a:p>
          </p:txBody>
        </p:sp>
      </p:grpSp>
      <p:sp>
        <p:nvSpPr>
          <p:cNvPr id="29" name="TextBox 28">
            <a:extLst>
              <a:ext uri="{FF2B5EF4-FFF2-40B4-BE49-F238E27FC236}">
                <a16:creationId xmlns:a16="http://schemas.microsoft.com/office/drawing/2014/main" id="{194659A6-7BB4-EFC8-541F-1067BBB0ADC8}"/>
              </a:ext>
            </a:extLst>
          </p:cNvPr>
          <p:cNvSpPr txBox="1"/>
          <p:nvPr/>
        </p:nvSpPr>
        <p:spPr>
          <a:xfrm>
            <a:off x="126501" y="6216205"/>
            <a:ext cx="9296400" cy="589329"/>
          </a:xfrm>
          <a:prstGeom prst="rect">
            <a:avLst/>
          </a:prstGeom>
          <a:noFill/>
        </p:spPr>
        <p:txBody>
          <a:bodyPr wrap="square" rtlCol="0">
            <a:noAutofit/>
          </a:bodyPr>
          <a:lstStyle/>
          <a:p>
            <a:pPr algn="l"/>
            <a:r>
              <a:rPr lang="en-US" b="1">
                <a:solidFill>
                  <a:schemeClr val="accent2"/>
                </a:solidFill>
              </a:rPr>
              <a:t>*</a:t>
            </a:r>
            <a:r>
              <a:rPr lang="en-US" sz="1400">
                <a:solidFill>
                  <a:schemeClr val="accent2"/>
                </a:solidFill>
              </a:rPr>
              <a:t>The introduction of the batch process is subject to the inclusion of this proposal in the final version of the Functioning Rules v5 published by the CREG on 15/05/2025</a:t>
            </a:r>
            <a:endParaRPr lang="en-BE" sz="1400">
              <a:solidFill>
                <a:schemeClr val="accent2"/>
              </a:solidFill>
            </a:endParaRPr>
          </a:p>
        </p:txBody>
      </p:sp>
    </p:spTree>
    <p:extLst>
      <p:ext uri="{BB962C8B-B14F-4D97-AF65-F5344CB8AC3E}">
        <p14:creationId xmlns:p14="http://schemas.microsoft.com/office/powerpoint/2010/main" val="42373667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0D71930-7011-4E17-3074-BD43C5ACDA2A}"/>
              </a:ext>
            </a:extLst>
          </p:cNvPr>
          <p:cNvSpPr/>
          <p:nvPr/>
        </p:nvSpPr>
        <p:spPr>
          <a:xfrm>
            <a:off x="0" y="5857875"/>
            <a:ext cx="9296400" cy="81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02C02CA3-7D19-8A18-F91A-B6F3CC244E6B}"/>
              </a:ext>
            </a:extLst>
          </p:cNvPr>
          <p:cNvSpPr>
            <a:spLocks noGrp="1"/>
          </p:cNvSpPr>
          <p:nvPr>
            <p:ph type="title"/>
          </p:nvPr>
        </p:nvSpPr>
        <p:spPr/>
        <p:txBody>
          <a:bodyPr/>
          <a:lstStyle/>
          <a:p>
            <a:r>
              <a:rPr lang="en-US"/>
              <a:t>Finally, the secondary market transaction is implemented in the contract</a:t>
            </a:r>
            <a:endParaRPr lang="en-BE"/>
          </a:p>
        </p:txBody>
      </p:sp>
      <p:sp>
        <p:nvSpPr>
          <p:cNvPr id="3" name="Content Placeholder 2">
            <a:extLst>
              <a:ext uri="{FF2B5EF4-FFF2-40B4-BE49-F238E27FC236}">
                <a16:creationId xmlns:a16="http://schemas.microsoft.com/office/drawing/2014/main" id="{001CF862-73A0-E4F6-5819-9276C9C95D1B}"/>
              </a:ext>
            </a:extLst>
          </p:cNvPr>
          <p:cNvSpPr>
            <a:spLocks noGrp="1"/>
          </p:cNvSpPr>
          <p:nvPr>
            <p:ph sz="quarter" idx="13"/>
          </p:nvPr>
        </p:nvSpPr>
        <p:spPr>
          <a:xfrm>
            <a:off x="5675100" y="2032797"/>
            <a:ext cx="6222023" cy="3825749"/>
          </a:xfrm>
        </p:spPr>
        <p:txBody>
          <a:bodyPr/>
          <a:lstStyle/>
          <a:p>
            <a:pPr marL="0" indent="0">
              <a:buNone/>
            </a:pPr>
            <a:r>
              <a:rPr lang="en-US"/>
              <a:t>Once the signature process is initiated by Elia, Elia has </a:t>
            </a:r>
            <a:r>
              <a:rPr lang="en-US">
                <a:solidFill>
                  <a:schemeClr val="bg2"/>
                </a:solidFill>
              </a:rPr>
              <a:t>two Working Days to create all contracts / annexes</a:t>
            </a:r>
            <a:r>
              <a:rPr lang="en-US"/>
              <a:t>.</a:t>
            </a:r>
          </a:p>
          <a:p>
            <a:pPr marL="0" indent="0">
              <a:buNone/>
            </a:pPr>
            <a:endParaRPr lang="en-US"/>
          </a:p>
          <a:p>
            <a:pPr marL="0" indent="0">
              <a:buNone/>
            </a:pPr>
            <a:r>
              <a:rPr lang="en-US"/>
              <a:t>After the creation of the contract, both </a:t>
            </a:r>
            <a:r>
              <a:rPr lang="en-US">
                <a:solidFill>
                  <a:schemeClr val="bg2"/>
                </a:solidFill>
              </a:rPr>
              <a:t>parties have 3 Working Days to sign</a:t>
            </a:r>
            <a:r>
              <a:rPr lang="en-US"/>
              <a:t>.</a:t>
            </a:r>
          </a:p>
          <a:p>
            <a:pPr marL="0" indent="0">
              <a:buNone/>
            </a:pPr>
            <a:endParaRPr lang="en-US"/>
          </a:p>
          <a:p>
            <a:pPr marL="0" indent="0">
              <a:buNone/>
            </a:pPr>
            <a:r>
              <a:rPr lang="en-US"/>
              <a:t>Elia has the option to notify the CREG of any potential market abuse when relevant.</a:t>
            </a:r>
          </a:p>
          <a:p>
            <a:pPr lvl="1"/>
            <a:r>
              <a:rPr lang="en-US"/>
              <a:t>The CREG can reject the transaction if they conclude it constitutes anti-competitive or market abuse behavior.</a:t>
            </a:r>
          </a:p>
        </p:txBody>
      </p:sp>
      <p:sp>
        <p:nvSpPr>
          <p:cNvPr id="4" name="Footer Placeholder 3">
            <a:extLst>
              <a:ext uri="{FF2B5EF4-FFF2-40B4-BE49-F238E27FC236}">
                <a16:creationId xmlns:a16="http://schemas.microsoft.com/office/drawing/2014/main" id="{8ED1C209-E521-BF5E-87D9-04A1FD0E814D}"/>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3C9EE6BC-DE7D-F3D9-2EE9-F665147C9C90}"/>
              </a:ext>
            </a:extLst>
          </p:cNvPr>
          <p:cNvSpPr>
            <a:spLocks noGrp="1"/>
          </p:cNvSpPr>
          <p:nvPr>
            <p:ph type="sldNum" sz="quarter" idx="12"/>
          </p:nvPr>
        </p:nvSpPr>
        <p:spPr/>
        <p:txBody>
          <a:bodyPr/>
          <a:lstStyle/>
          <a:p>
            <a:fld id="{7C9AF4F6-8314-4173-B77E-ACDB3515A2E2}" type="slidenum">
              <a:rPr lang="en-GB" smtClean="0"/>
              <a:t>126</a:t>
            </a:fld>
            <a:endParaRPr lang="en-GB"/>
          </a:p>
        </p:txBody>
      </p:sp>
      <p:sp>
        <p:nvSpPr>
          <p:cNvPr id="10" name="Oval 9">
            <a:extLst>
              <a:ext uri="{FF2B5EF4-FFF2-40B4-BE49-F238E27FC236}">
                <a16:creationId xmlns:a16="http://schemas.microsoft.com/office/drawing/2014/main" id="{6F4802B7-7383-30A4-5616-F8696D558BC3}"/>
              </a:ext>
            </a:extLst>
          </p:cNvPr>
          <p:cNvSpPr/>
          <p:nvPr/>
        </p:nvSpPr>
        <p:spPr>
          <a:xfrm>
            <a:off x="279931" y="1039252"/>
            <a:ext cx="457200" cy="4280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4</a:t>
            </a:r>
            <a:endParaRPr lang="en-BE" sz="2400" b="1">
              <a:solidFill>
                <a:schemeClr val="bg1"/>
              </a:solidFill>
            </a:endParaRPr>
          </a:p>
        </p:txBody>
      </p:sp>
      <p:grpSp>
        <p:nvGrpSpPr>
          <p:cNvPr id="38" name="Group 37">
            <a:extLst>
              <a:ext uri="{FF2B5EF4-FFF2-40B4-BE49-F238E27FC236}">
                <a16:creationId xmlns:a16="http://schemas.microsoft.com/office/drawing/2014/main" id="{2F961D11-4D5D-4B22-B122-F1A0CAEDD3D7}"/>
              </a:ext>
            </a:extLst>
          </p:cNvPr>
          <p:cNvGrpSpPr/>
          <p:nvPr/>
        </p:nvGrpSpPr>
        <p:grpSpPr>
          <a:xfrm>
            <a:off x="126501" y="2386678"/>
            <a:ext cx="5367824" cy="2785326"/>
            <a:chOff x="126501" y="2497007"/>
            <a:chExt cx="5367824" cy="2785326"/>
          </a:xfrm>
        </p:grpSpPr>
        <p:sp>
          <p:nvSpPr>
            <p:cNvPr id="6" name="Right Arrow 12">
              <a:extLst>
                <a:ext uri="{FF2B5EF4-FFF2-40B4-BE49-F238E27FC236}">
                  <a16:creationId xmlns:a16="http://schemas.microsoft.com/office/drawing/2014/main" id="{180A3CE4-DB66-97C1-E608-82F359B2822E}"/>
                </a:ext>
              </a:extLst>
            </p:cNvPr>
            <p:cNvSpPr/>
            <p:nvPr/>
          </p:nvSpPr>
          <p:spPr>
            <a:xfrm>
              <a:off x="126501" y="3756984"/>
              <a:ext cx="330090"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56F400A4-841F-D456-2385-3089FEE0528A}"/>
                </a:ext>
              </a:extLst>
            </p:cNvPr>
            <p:cNvSpPr/>
            <p:nvPr/>
          </p:nvSpPr>
          <p:spPr>
            <a:xfrm>
              <a:off x="2717479" y="2497007"/>
              <a:ext cx="1953647" cy="276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Signature process</a:t>
              </a:r>
              <a:endParaRPr lang="en-BE" sz="1200" b="1">
                <a:solidFill>
                  <a:schemeClr val="bg1"/>
                </a:solidFill>
              </a:endParaRPr>
            </a:p>
          </p:txBody>
        </p:sp>
        <p:sp>
          <p:nvSpPr>
            <p:cNvPr id="13" name="Right Arrow 12">
              <a:extLst>
                <a:ext uri="{FF2B5EF4-FFF2-40B4-BE49-F238E27FC236}">
                  <a16:creationId xmlns:a16="http://schemas.microsoft.com/office/drawing/2014/main" id="{0A66FB11-CD7B-5FDB-1FE7-313073D22148}"/>
                </a:ext>
              </a:extLst>
            </p:cNvPr>
            <p:cNvSpPr/>
            <p:nvPr/>
          </p:nvSpPr>
          <p:spPr>
            <a:xfrm>
              <a:off x="489280" y="3900538"/>
              <a:ext cx="2637435"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4" name="Down Arrow 74">
              <a:extLst>
                <a:ext uri="{FF2B5EF4-FFF2-40B4-BE49-F238E27FC236}">
                  <a16:creationId xmlns:a16="http://schemas.microsoft.com/office/drawing/2014/main" id="{89569ACB-E2E9-0621-3D7C-5786A10B05FF}"/>
                </a:ext>
              </a:extLst>
            </p:cNvPr>
            <p:cNvSpPr/>
            <p:nvPr/>
          </p:nvSpPr>
          <p:spPr>
            <a:xfrm>
              <a:off x="3710413" y="3413024"/>
              <a:ext cx="288032" cy="442432"/>
            </a:xfrm>
            <a:prstGeom prst="down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ight Arrow 12">
              <a:extLst>
                <a:ext uri="{FF2B5EF4-FFF2-40B4-BE49-F238E27FC236}">
                  <a16:creationId xmlns:a16="http://schemas.microsoft.com/office/drawing/2014/main" id="{DAF8FFD2-EA8B-7C21-EB7E-C1D3D62D086F}"/>
                </a:ext>
              </a:extLst>
            </p:cNvPr>
            <p:cNvSpPr/>
            <p:nvPr/>
          </p:nvSpPr>
          <p:spPr>
            <a:xfrm>
              <a:off x="2528051" y="3020449"/>
              <a:ext cx="607920" cy="360040"/>
            </a:xfrm>
            <a:prstGeom prst="right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6" name="Right Arrow 12">
              <a:extLst>
                <a:ext uri="{FF2B5EF4-FFF2-40B4-BE49-F238E27FC236}">
                  <a16:creationId xmlns:a16="http://schemas.microsoft.com/office/drawing/2014/main" id="{E75ADBEE-B066-CD7F-2CEA-6F52B770D44A}"/>
                </a:ext>
              </a:extLst>
            </p:cNvPr>
            <p:cNvSpPr/>
            <p:nvPr/>
          </p:nvSpPr>
          <p:spPr>
            <a:xfrm>
              <a:off x="2518801" y="4794145"/>
              <a:ext cx="607920" cy="36004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7" name="Right Arrow 12">
              <a:extLst>
                <a:ext uri="{FF2B5EF4-FFF2-40B4-BE49-F238E27FC236}">
                  <a16:creationId xmlns:a16="http://schemas.microsoft.com/office/drawing/2014/main" id="{DCDF5294-3AB1-57D4-F8B6-7C3AE2528C1B}"/>
                </a:ext>
              </a:extLst>
            </p:cNvPr>
            <p:cNvSpPr/>
            <p:nvPr/>
          </p:nvSpPr>
          <p:spPr>
            <a:xfrm>
              <a:off x="497974" y="4794145"/>
              <a:ext cx="618325" cy="346375"/>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FC17C60-A5B0-AECA-F727-A7F9A09F8E99}"/>
                </a:ext>
              </a:extLst>
            </p:cNvPr>
            <p:cNvSpPr/>
            <p:nvPr/>
          </p:nvSpPr>
          <p:spPr>
            <a:xfrm>
              <a:off x="1154936" y="4777319"/>
              <a:ext cx="1340410"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a:rPr>
                <a:t>Modify / create contracts (Annex A)</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ED039763-A8B2-0638-2EAF-01CC27363C8C}"/>
                </a:ext>
              </a:extLst>
            </p:cNvPr>
            <p:cNvSpPr txBox="1"/>
            <p:nvPr/>
          </p:nvSpPr>
          <p:spPr>
            <a:xfrm>
              <a:off x="742091" y="4520591"/>
              <a:ext cx="56764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394D55">
                      <a:lumMod val="60000"/>
                      <a:lumOff val="40000"/>
                    </a:srgbClr>
                  </a:solidFill>
                  <a:latin typeface="Arial"/>
                </a:rPr>
                <a:t>2</a:t>
              </a: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CF2CEC3F-EDCE-A709-C4AF-8BBE1D4BEB6A}"/>
                </a:ext>
              </a:extLst>
            </p:cNvPr>
            <p:cNvSpPr/>
            <p:nvPr/>
          </p:nvSpPr>
          <p:spPr>
            <a:xfrm>
              <a:off x="3133362" y="4777319"/>
              <a:ext cx="1340410"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a:rPr>
                <a:t>Contract signature both parties</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388EDAA0-0C52-E47B-DDD1-41BF1AFAC952}"/>
                </a:ext>
              </a:extLst>
            </p:cNvPr>
            <p:cNvSpPr txBox="1"/>
            <p:nvPr/>
          </p:nvSpPr>
          <p:spPr>
            <a:xfrm>
              <a:off x="2476297" y="4500320"/>
              <a:ext cx="56764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3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22" name="TextBox 21">
              <a:extLst>
                <a:ext uri="{FF2B5EF4-FFF2-40B4-BE49-F238E27FC236}">
                  <a16:creationId xmlns:a16="http://schemas.microsoft.com/office/drawing/2014/main" id="{3BA73128-C2CB-F457-A39D-8F8EAE93EC04}"/>
                </a:ext>
              </a:extLst>
            </p:cNvPr>
            <p:cNvSpPr txBox="1"/>
            <p:nvPr/>
          </p:nvSpPr>
          <p:spPr>
            <a:xfrm>
              <a:off x="1116299" y="3702468"/>
              <a:ext cx="16464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10 WD (no report)</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23" name="Right Arrow 12">
              <a:extLst>
                <a:ext uri="{FF2B5EF4-FFF2-40B4-BE49-F238E27FC236}">
                  <a16:creationId xmlns:a16="http://schemas.microsoft.com/office/drawing/2014/main" id="{8F831E95-F1FD-7CEE-3BC7-B45F1EB178F1}"/>
                </a:ext>
              </a:extLst>
            </p:cNvPr>
            <p:cNvSpPr/>
            <p:nvPr/>
          </p:nvSpPr>
          <p:spPr>
            <a:xfrm>
              <a:off x="489281" y="3021366"/>
              <a:ext cx="672493" cy="360040"/>
            </a:xfrm>
            <a:prstGeom prst="right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DD41A9F3-4293-7204-082E-507F33D40DD2}"/>
                </a:ext>
              </a:extLst>
            </p:cNvPr>
            <p:cNvSpPr/>
            <p:nvPr/>
          </p:nvSpPr>
          <p:spPr>
            <a:xfrm>
              <a:off x="1168415" y="3003623"/>
              <a:ext cx="1340410" cy="391354"/>
            </a:xfrm>
            <a:prstGeom prst="rect">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900" b="1">
                  <a:solidFill>
                    <a:srgbClr val="FFFFFF"/>
                  </a:solidFill>
                  <a:latin typeface="Arial"/>
                </a:rPr>
                <a:t>Potential market abuse reported</a:t>
              </a:r>
              <a:endParaRPr lang="nl-BE" sz="900" b="1">
                <a:solidFill>
                  <a:srgbClr val="FFFFFF"/>
                </a:solidFill>
                <a:latin typeface="Arial"/>
              </a:endParaRPr>
            </a:p>
          </p:txBody>
        </p:sp>
        <p:sp>
          <p:nvSpPr>
            <p:cNvPr id="25" name="TextBox 24">
              <a:extLst>
                <a:ext uri="{FF2B5EF4-FFF2-40B4-BE49-F238E27FC236}">
                  <a16:creationId xmlns:a16="http://schemas.microsoft.com/office/drawing/2014/main" id="{561A1B66-067A-5122-80CA-77FD56EB1B2E}"/>
                </a:ext>
              </a:extLst>
            </p:cNvPr>
            <p:cNvSpPr txBox="1"/>
            <p:nvPr/>
          </p:nvSpPr>
          <p:spPr>
            <a:xfrm>
              <a:off x="507596" y="2771001"/>
              <a:ext cx="69675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394D55">
                      <a:lumMod val="60000"/>
                      <a:lumOff val="40000"/>
                    </a:srgbClr>
                  </a:solidFill>
                  <a:latin typeface="Arial"/>
                </a:rPr>
                <a:t>5</a:t>
              </a: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17C8347A-A987-E66B-3F85-2B1BED438EC9}"/>
                </a:ext>
              </a:extLst>
            </p:cNvPr>
            <p:cNvSpPr/>
            <p:nvPr/>
          </p:nvSpPr>
          <p:spPr>
            <a:xfrm>
              <a:off x="3142612" y="3003623"/>
              <a:ext cx="1340410" cy="391354"/>
            </a:xfrm>
            <a:prstGeom prst="rect">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a:rPr>
                <a:t>CREG reaction on potential market abuse</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43BA5421-C1D1-B196-08CE-2E2B03552F79}"/>
                </a:ext>
              </a:extLst>
            </p:cNvPr>
            <p:cNvSpPr txBox="1"/>
            <p:nvPr/>
          </p:nvSpPr>
          <p:spPr>
            <a:xfrm>
              <a:off x="2479863" y="2761868"/>
              <a:ext cx="69675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394D55">
                      <a:lumMod val="60000"/>
                      <a:lumOff val="40000"/>
                    </a:srgbClr>
                  </a:solidFill>
                  <a:latin typeface="Arial"/>
                </a:rPr>
                <a:t>5</a:t>
              </a: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sp>
          <p:nvSpPr>
            <p:cNvPr id="32" name="Right Arrow 12">
              <a:extLst>
                <a:ext uri="{FF2B5EF4-FFF2-40B4-BE49-F238E27FC236}">
                  <a16:creationId xmlns:a16="http://schemas.microsoft.com/office/drawing/2014/main" id="{7E1EAC2A-81A1-5B61-C785-48F81756BA0F}"/>
                </a:ext>
              </a:extLst>
            </p:cNvPr>
            <p:cNvSpPr/>
            <p:nvPr/>
          </p:nvSpPr>
          <p:spPr>
            <a:xfrm>
              <a:off x="4512805" y="3873786"/>
              <a:ext cx="396854" cy="360040"/>
            </a:xfrm>
            <a:prstGeom prst="rightArrow">
              <a:avLst/>
            </a:prstGeom>
            <a:solidFill>
              <a:schemeClr val="accent2">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FA6A6F87-4307-3DFD-8D9E-61E1C7B531C2}"/>
                </a:ext>
              </a:extLst>
            </p:cNvPr>
            <p:cNvSpPr/>
            <p:nvPr/>
          </p:nvSpPr>
          <p:spPr>
            <a:xfrm>
              <a:off x="3159397" y="3863588"/>
              <a:ext cx="1340410" cy="3913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a:rPr>
                <a:t>Contract signature ELIA</a:t>
              </a:r>
              <a:endParaRPr kumimoji="0" lang="nl-BE" sz="900" b="1"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FAA1E51B-7D18-B2BB-79A1-E52D323D7891}"/>
                </a:ext>
              </a:extLst>
            </p:cNvPr>
            <p:cNvSpPr txBox="1"/>
            <p:nvPr/>
          </p:nvSpPr>
          <p:spPr>
            <a:xfrm>
              <a:off x="4848907" y="3937004"/>
              <a:ext cx="645418" cy="228601"/>
            </a:xfrm>
            <a:prstGeom prst="rect">
              <a:avLst/>
            </a:prstGeom>
            <a:noFill/>
          </p:spPr>
          <p:txBody>
            <a:bodyPr wrap="square" rtlCol="0" anchor="ctr">
              <a:noAutofit/>
            </a:bodyPr>
            <a:lstStyle/>
            <a:p>
              <a:pPr algn="ctr"/>
              <a:r>
                <a:rPr lang="en-US" sz="1400" b="1">
                  <a:solidFill>
                    <a:schemeClr val="accent2"/>
                  </a:solidFill>
                </a:rPr>
                <a:t>Done</a:t>
              </a:r>
              <a:endParaRPr lang="en-BE" sz="1400" b="1">
                <a:solidFill>
                  <a:schemeClr val="accent2"/>
                </a:solidFill>
              </a:endParaRPr>
            </a:p>
          </p:txBody>
        </p:sp>
        <p:sp>
          <p:nvSpPr>
            <p:cNvPr id="35" name="Rectangle 34">
              <a:extLst>
                <a:ext uri="{FF2B5EF4-FFF2-40B4-BE49-F238E27FC236}">
                  <a16:creationId xmlns:a16="http://schemas.microsoft.com/office/drawing/2014/main" id="{38D126C1-45E3-8638-696F-10DA47E7BEEB}"/>
                </a:ext>
              </a:extLst>
            </p:cNvPr>
            <p:cNvSpPr/>
            <p:nvPr/>
          </p:nvSpPr>
          <p:spPr>
            <a:xfrm>
              <a:off x="473702" y="2503448"/>
              <a:ext cx="4194430" cy="27788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36" name="TextBox 35">
              <a:extLst>
                <a:ext uri="{FF2B5EF4-FFF2-40B4-BE49-F238E27FC236}">
                  <a16:creationId xmlns:a16="http://schemas.microsoft.com/office/drawing/2014/main" id="{F6068492-0D97-C6AE-E6B6-40C4A8C608B6}"/>
                </a:ext>
              </a:extLst>
            </p:cNvPr>
            <p:cNvSpPr txBox="1"/>
            <p:nvPr/>
          </p:nvSpPr>
          <p:spPr>
            <a:xfrm>
              <a:off x="3957849" y="3463900"/>
              <a:ext cx="69675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94D55">
                      <a:lumMod val="60000"/>
                      <a:lumOff val="40000"/>
                    </a:srgbClr>
                  </a:solidFill>
                  <a:effectLst/>
                  <a:uLnTx/>
                  <a:uFillTx/>
                  <a:latin typeface="Arial"/>
                  <a:ea typeface="+mn-ea"/>
                  <a:cs typeface="+mn-cs"/>
                </a:rPr>
                <a:t>5 WD</a:t>
              </a:r>
              <a:endParaRPr kumimoji="0" lang="nl-BE" sz="1200" b="1" i="0" u="none" strike="noStrike" kern="1200" cap="none" spc="0" normalizeH="0" baseline="0" noProof="0">
                <a:ln>
                  <a:noFill/>
                </a:ln>
                <a:solidFill>
                  <a:srgbClr val="394D55">
                    <a:lumMod val="60000"/>
                    <a:lumOff val="40000"/>
                  </a:srgbClr>
                </a:solidFill>
                <a:effectLst/>
                <a:uLnTx/>
                <a:uFillTx/>
                <a:latin typeface="Arial"/>
                <a:ea typeface="+mn-ea"/>
                <a:cs typeface="+mn-cs"/>
              </a:endParaRPr>
            </a:p>
          </p:txBody>
        </p:sp>
      </p:grpSp>
    </p:spTree>
    <p:extLst>
      <p:ext uri="{BB962C8B-B14F-4D97-AF65-F5344CB8AC3E}">
        <p14:creationId xmlns:p14="http://schemas.microsoft.com/office/powerpoint/2010/main" val="39962888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8014" y="3030850"/>
            <a:ext cx="7010400" cy="609600"/>
          </a:xfrm>
        </p:spPr>
        <p:txBody>
          <a:bodyPr/>
          <a:lstStyle/>
          <a:p>
            <a:r>
              <a:rPr lang="en-US"/>
              <a:t>What are the rights and obligations following a secondary market transaction?</a:t>
            </a:r>
          </a:p>
        </p:txBody>
      </p:sp>
    </p:spTree>
    <p:extLst>
      <p:ext uri="{BB962C8B-B14F-4D97-AF65-F5344CB8AC3E}">
        <p14:creationId xmlns:p14="http://schemas.microsoft.com/office/powerpoint/2010/main" val="3758431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8394FD6-4C69-192A-9D68-2657F76B239C}"/>
              </a:ext>
            </a:extLst>
          </p:cNvPr>
          <p:cNvSpPr/>
          <p:nvPr/>
        </p:nvSpPr>
        <p:spPr>
          <a:xfrm>
            <a:off x="0" y="5785976"/>
            <a:ext cx="9534617" cy="970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2" name="Title 1">
            <a:extLst>
              <a:ext uri="{FF2B5EF4-FFF2-40B4-BE49-F238E27FC236}">
                <a16:creationId xmlns:a16="http://schemas.microsoft.com/office/drawing/2014/main" id="{C486CC7F-0AC8-E2C5-5B39-0DDAE4F88176}"/>
              </a:ext>
            </a:extLst>
          </p:cNvPr>
          <p:cNvSpPr>
            <a:spLocks noGrp="1"/>
          </p:cNvSpPr>
          <p:nvPr>
            <p:ph type="title"/>
          </p:nvPr>
        </p:nvSpPr>
        <p:spPr>
          <a:xfrm>
            <a:off x="328473" y="113160"/>
            <a:ext cx="9448800" cy="524084"/>
          </a:xfrm>
        </p:spPr>
        <p:txBody>
          <a:bodyPr/>
          <a:lstStyle/>
          <a:p>
            <a:r>
              <a:rPr lang="en-US"/>
              <a:t>Note – CRM contract structure </a:t>
            </a:r>
            <a:endParaRPr lang="en-BE"/>
          </a:p>
        </p:txBody>
      </p:sp>
      <p:sp>
        <p:nvSpPr>
          <p:cNvPr id="3" name="Content Placeholder 2">
            <a:extLst>
              <a:ext uri="{FF2B5EF4-FFF2-40B4-BE49-F238E27FC236}">
                <a16:creationId xmlns:a16="http://schemas.microsoft.com/office/drawing/2014/main" id="{29483CF3-A3B3-90DB-E90F-FC5B62C40789}"/>
              </a:ext>
            </a:extLst>
          </p:cNvPr>
          <p:cNvSpPr>
            <a:spLocks noGrp="1"/>
          </p:cNvSpPr>
          <p:nvPr>
            <p:ph sz="quarter" idx="13"/>
          </p:nvPr>
        </p:nvSpPr>
        <p:spPr>
          <a:xfrm>
            <a:off x="816745" y="708504"/>
            <a:ext cx="10386874" cy="1780338"/>
          </a:xfrm>
        </p:spPr>
        <p:txBody>
          <a:bodyPr/>
          <a:lstStyle/>
          <a:p>
            <a:pPr marL="0" indent="0">
              <a:buNone/>
            </a:pPr>
            <a:r>
              <a:rPr lang="en-US" b="1"/>
              <a:t>Contract: </a:t>
            </a:r>
            <a:r>
              <a:rPr lang="en-US"/>
              <a:t>describes relation between ELIA and Capacity Provider: a framework agreement</a:t>
            </a:r>
          </a:p>
          <a:p>
            <a:pPr lvl="1"/>
            <a:r>
              <a:rPr lang="en-US"/>
              <a:t>One contract is signed per CMU per delivery period</a:t>
            </a:r>
          </a:p>
          <a:p>
            <a:pPr marL="0" indent="0">
              <a:buNone/>
            </a:pPr>
            <a:r>
              <a:rPr lang="en-US" b="1"/>
              <a:t>Annex A: </a:t>
            </a:r>
            <a:r>
              <a:rPr lang="en-US"/>
              <a:t>section of the contract where the information for each transaction is stored</a:t>
            </a:r>
          </a:p>
          <a:p>
            <a:pPr marL="0" indent="0">
              <a:buNone/>
            </a:pPr>
            <a:r>
              <a:rPr lang="en-US" b="1"/>
              <a:t>Annex </a:t>
            </a:r>
            <a:r>
              <a:rPr lang="en-US" b="1" err="1"/>
              <a:t>A.x</a:t>
            </a:r>
            <a:r>
              <a:rPr lang="en-US" b="1"/>
              <a:t> (Transaction): </a:t>
            </a:r>
            <a:r>
              <a:rPr lang="en-US"/>
              <a:t>describes the contract parameters relevant to each transaction (period, volume, strike price, etc.)</a:t>
            </a:r>
            <a:endParaRPr lang="en-BE" b="1"/>
          </a:p>
        </p:txBody>
      </p:sp>
      <p:sp>
        <p:nvSpPr>
          <p:cNvPr id="4" name="Footer Placeholder 3">
            <a:extLst>
              <a:ext uri="{FF2B5EF4-FFF2-40B4-BE49-F238E27FC236}">
                <a16:creationId xmlns:a16="http://schemas.microsoft.com/office/drawing/2014/main" id="{54172D62-A75B-DFD5-F4A9-21510A22DF40}"/>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Adequacy PilotCo 25/09/2024</a:t>
            </a:r>
          </a:p>
        </p:txBody>
      </p:sp>
      <p:sp>
        <p:nvSpPr>
          <p:cNvPr id="5" name="Slide Number Placeholder 4">
            <a:extLst>
              <a:ext uri="{FF2B5EF4-FFF2-40B4-BE49-F238E27FC236}">
                <a16:creationId xmlns:a16="http://schemas.microsoft.com/office/drawing/2014/main" id="{93BE0BD2-85AF-DC67-C6E8-BC171B051E2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128</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grpSp>
        <p:nvGrpSpPr>
          <p:cNvPr id="19" name="Group 18">
            <a:extLst>
              <a:ext uri="{FF2B5EF4-FFF2-40B4-BE49-F238E27FC236}">
                <a16:creationId xmlns:a16="http://schemas.microsoft.com/office/drawing/2014/main" id="{973202B5-FDA8-A080-D45F-80C39902384A}"/>
              </a:ext>
            </a:extLst>
          </p:cNvPr>
          <p:cNvGrpSpPr/>
          <p:nvPr/>
        </p:nvGrpSpPr>
        <p:grpSpPr>
          <a:xfrm>
            <a:off x="994170" y="2711259"/>
            <a:ext cx="6402022" cy="3282175"/>
            <a:chOff x="994170" y="2462210"/>
            <a:chExt cx="6402022" cy="3282175"/>
          </a:xfrm>
        </p:grpSpPr>
        <p:sp>
          <p:nvSpPr>
            <p:cNvPr id="20" name="Rectangle: Rounded Corners 19">
              <a:extLst>
                <a:ext uri="{FF2B5EF4-FFF2-40B4-BE49-F238E27FC236}">
                  <a16:creationId xmlns:a16="http://schemas.microsoft.com/office/drawing/2014/main" id="{F10A99D8-8C5A-1FF3-6C7D-0F2067A02884}"/>
                </a:ext>
              </a:extLst>
            </p:cNvPr>
            <p:cNvSpPr/>
            <p:nvPr/>
          </p:nvSpPr>
          <p:spPr>
            <a:xfrm>
              <a:off x="1072591" y="2502276"/>
              <a:ext cx="6323601" cy="324210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ABD55102-0418-0EFD-AA79-1B80076AD9A1}"/>
                </a:ext>
              </a:extLst>
            </p:cNvPr>
            <p:cNvSpPr/>
            <p:nvPr/>
          </p:nvSpPr>
          <p:spPr>
            <a:xfrm>
              <a:off x="1427698" y="4009798"/>
              <a:ext cx="1926454" cy="1535836"/>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Transaction 1</a:t>
              </a:r>
              <a:br>
                <a:rPr kumimoji="0" lang="en-US" sz="1800" b="1" i="0" u="none" strike="noStrike" kern="1200" cap="none" spc="0" normalizeH="0" baseline="0" noProof="0">
                  <a:ln>
                    <a:noFill/>
                  </a:ln>
                  <a:solidFill>
                    <a:srgbClr val="000000"/>
                  </a:solidFill>
                  <a:effectLst/>
                  <a:uLnTx/>
                  <a:uFillTx/>
                  <a:latin typeface="Arial"/>
                  <a:ea typeface="+mn-ea"/>
                  <a:cs typeface="+mn-cs"/>
                </a:rPr>
              </a:br>
              <a:endParaRPr kumimoji="0" lang="en-US" sz="1800" b="1"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Period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Volume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Derating</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95E93015-9E7E-35C7-A147-1B243FB71CBF}"/>
                </a:ext>
              </a:extLst>
            </p:cNvPr>
            <p:cNvSpPr/>
            <p:nvPr/>
          </p:nvSpPr>
          <p:spPr>
            <a:xfrm>
              <a:off x="3448718" y="4009798"/>
              <a:ext cx="1926454" cy="1535836"/>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Transaction 2</a:t>
              </a:r>
              <a:br>
                <a:rPr kumimoji="0" lang="en-US" sz="1800" b="1" i="0" u="none" strike="noStrike" kern="1200" cap="none" spc="0" normalizeH="0" baseline="0" noProof="0">
                  <a:ln>
                    <a:noFill/>
                  </a:ln>
                  <a:solidFill>
                    <a:srgbClr val="000000"/>
                  </a:solidFill>
                  <a:effectLst/>
                  <a:uLnTx/>
                  <a:uFillTx/>
                  <a:latin typeface="Arial"/>
                  <a:ea typeface="+mn-ea"/>
                  <a:cs typeface="+mn-cs"/>
                </a:rPr>
              </a:br>
              <a:endParaRPr kumimoji="0" lang="en-US" sz="1800" b="1"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Period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Volume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Derating</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86DF5F00-63E4-0CEE-D7B9-C47CA029841D}"/>
                </a:ext>
              </a:extLst>
            </p:cNvPr>
            <p:cNvSpPr/>
            <p:nvPr/>
          </p:nvSpPr>
          <p:spPr>
            <a:xfrm>
              <a:off x="1328564" y="3374048"/>
              <a:ext cx="5885895" cy="2308194"/>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24" name="TextBox 23">
              <a:extLst>
                <a:ext uri="{FF2B5EF4-FFF2-40B4-BE49-F238E27FC236}">
                  <a16:creationId xmlns:a16="http://schemas.microsoft.com/office/drawing/2014/main" id="{FD5C26B7-7F8C-B0E8-0398-C06CF951642D}"/>
                </a:ext>
              </a:extLst>
            </p:cNvPr>
            <p:cNvSpPr txBox="1"/>
            <p:nvPr/>
          </p:nvSpPr>
          <p:spPr>
            <a:xfrm>
              <a:off x="1072591" y="3444828"/>
              <a:ext cx="1926454"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90035">
                      <a:lumMod val="60000"/>
                      <a:lumOff val="40000"/>
                    </a:srgbClr>
                  </a:solidFill>
                  <a:effectLst/>
                  <a:uLnTx/>
                  <a:uFillTx/>
                  <a:latin typeface="Arial"/>
                  <a:ea typeface="+mn-ea"/>
                  <a:cs typeface="+mn-cs"/>
                </a:rPr>
                <a:t>Annex A</a:t>
              </a:r>
              <a:endParaRPr kumimoji="0" lang="en-BE" sz="1800" b="1" i="0" u="none" strike="noStrike" kern="1200" cap="none" spc="0" normalizeH="0" baseline="0" noProof="0">
                <a:ln>
                  <a:noFill/>
                </a:ln>
                <a:solidFill>
                  <a:srgbClr val="990035">
                    <a:lumMod val="60000"/>
                    <a:lumOff val="40000"/>
                  </a:srgb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0B267098-D8C7-FF78-5502-053D5DF3A3D0}"/>
                </a:ext>
              </a:extLst>
            </p:cNvPr>
            <p:cNvSpPr txBox="1"/>
            <p:nvPr/>
          </p:nvSpPr>
          <p:spPr>
            <a:xfrm>
              <a:off x="3312658" y="2462210"/>
              <a:ext cx="1926454"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58998"/>
                  </a:solidFill>
                  <a:effectLst/>
                  <a:uLnTx/>
                  <a:uFillTx/>
                  <a:latin typeface="Arial"/>
                  <a:ea typeface="+mn-ea"/>
                  <a:cs typeface="+mn-cs"/>
                </a:rPr>
                <a:t>Contract</a:t>
              </a:r>
              <a:endParaRPr kumimoji="0" lang="en-BE" sz="2000" b="1" i="0" u="none" strike="noStrike" kern="1200" cap="none" spc="0" normalizeH="0" baseline="0" noProof="0">
                <a:ln>
                  <a:noFill/>
                </a:ln>
                <a:solidFill>
                  <a:srgbClr val="258998"/>
                </a:solidFill>
                <a:effectLst/>
                <a:uLnTx/>
                <a:uFillTx/>
                <a:latin typeface="Arial"/>
                <a:ea typeface="+mn-ea"/>
                <a:cs typeface="+mn-cs"/>
              </a:endParaRPr>
            </a:p>
          </p:txBody>
        </p:sp>
        <p:sp>
          <p:nvSpPr>
            <p:cNvPr id="26" name="TextBox 25">
              <a:extLst>
                <a:ext uri="{FF2B5EF4-FFF2-40B4-BE49-F238E27FC236}">
                  <a16:creationId xmlns:a16="http://schemas.microsoft.com/office/drawing/2014/main" id="{39CC0252-75B7-1551-E46A-D0E33EBBE05B}"/>
                </a:ext>
              </a:extLst>
            </p:cNvPr>
            <p:cNvSpPr txBox="1"/>
            <p:nvPr/>
          </p:nvSpPr>
          <p:spPr>
            <a:xfrm>
              <a:off x="5007553" y="4483626"/>
              <a:ext cx="1287262" cy="363985"/>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94D55"/>
                  </a:solidFill>
                  <a:effectLst/>
                  <a:uLnTx/>
                  <a:uFillTx/>
                  <a:latin typeface="Arial"/>
                  <a:ea typeface="+mn-ea"/>
                  <a:cs typeface="+mn-cs"/>
                </a:rPr>
                <a:t>…</a:t>
              </a:r>
              <a:endParaRPr kumimoji="0" lang="en-BE" sz="2000" b="1" i="0" u="none" strike="noStrike" kern="1200" cap="none" spc="0" normalizeH="0" baseline="0" noProof="0">
                <a:ln>
                  <a:noFill/>
                </a:ln>
                <a:solidFill>
                  <a:srgbClr val="394D55"/>
                </a:solidFill>
                <a:effectLst/>
                <a:uLnTx/>
                <a:uFillTx/>
                <a:latin typeface="Arial"/>
                <a:ea typeface="+mn-ea"/>
                <a:cs typeface="+mn-cs"/>
              </a:endParaRPr>
            </a:p>
          </p:txBody>
        </p:sp>
        <p:sp>
          <p:nvSpPr>
            <p:cNvPr id="27" name="TextBox 26">
              <a:extLst>
                <a:ext uri="{FF2B5EF4-FFF2-40B4-BE49-F238E27FC236}">
                  <a16:creationId xmlns:a16="http://schemas.microsoft.com/office/drawing/2014/main" id="{6D0E7742-3882-5BA9-6CEB-13186C1EA440}"/>
                </a:ext>
              </a:extLst>
            </p:cNvPr>
            <p:cNvSpPr txBox="1"/>
            <p:nvPr/>
          </p:nvSpPr>
          <p:spPr>
            <a:xfrm>
              <a:off x="994170" y="2808834"/>
              <a:ext cx="2240067"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8998"/>
                  </a:solidFill>
                  <a:effectLst/>
                  <a:uLnTx/>
                  <a:uFillTx/>
                  <a:latin typeface="Arial"/>
                  <a:ea typeface="+mn-ea"/>
                  <a:cs typeface="+mn-cs"/>
                </a:rPr>
                <a:t>CMU-ABC123</a:t>
              </a:r>
              <a:endParaRPr kumimoji="0" lang="en-BE" sz="1800" b="1" i="0" u="none" strike="noStrike" kern="1200" cap="none" spc="0" normalizeH="0" baseline="0" noProof="0">
                <a:ln>
                  <a:noFill/>
                </a:ln>
                <a:solidFill>
                  <a:srgbClr val="258998"/>
                </a:solidFill>
                <a:effectLst/>
                <a:uLnTx/>
                <a:uFillTx/>
                <a:latin typeface="Arial"/>
                <a:ea typeface="+mn-ea"/>
                <a:cs typeface="+mn-cs"/>
              </a:endParaRPr>
            </a:p>
          </p:txBody>
        </p:sp>
      </p:grpSp>
      <p:sp>
        <p:nvSpPr>
          <p:cNvPr id="28" name="Content Placeholder 6">
            <a:extLst>
              <a:ext uri="{FF2B5EF4-FFF2-40B4-BE49-F238E27FC236}">
                <a16:creationId xmlns:a16="http://schemas.microsoft.com/office/drawing/2014/main" id="{C7BEE8CF-DFA0-AD8E-5AA9-25339C3EED7E}"/>
              </a:ext>
            </a:extLst>
          </p:cNvPr>
          <p:cNvSpPr txBox="1">
            <a:spLocks/>
          </p:cNvSpPr>
          <p:nvPr/>
        </p:nvSpPr>
        <p:spPr>
          <a:xfrm>
            <a:off x="8078680" y="3200766"/>
            <a:ext cx="3571509" cy="984091"/>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l" defTabSz="914400" rtl="0" eaLnBrk="1" fontAlgn="auto" latinLnBrk="0" hangingPunct="1">
              <a:lnSpc>
                <a:spcPct val="120000"/>
              </a:lnSpc>
              <a:spcBef>
                <a:spcPts val="0"/>
              </a:spcBef>
              <a:spcAft>
                <a:spcPts val="600"/>
              </a:spcAft>
              <a:buClr>
                <a:srgbClr val="FF7300"/>
              </a:buClr>
              <a:buSzPts val="1600"/>
              <a:buFont typeface="Arial" panose="020B0604020202020204" pitchFamily="34" charset="0"/>
              <a:buNone/>
              <a:tabLst/>
              <a:defRPr/>
            </a:pPr>
            <a:r>
              <a:rPr kumimoji="0" lang="en-US" sz="1600" b="0" i="0" u="none" strike="noStrike" kern="1200" cap="none" spc="0" normalizeH="0" baseline="0" noProof="0">
                <a:ln>
                  <a:noFill/>
                </a:ln>
                <a:solidFill>
                  <a:srgbClr val="258998"/>
                </a:solidFill>
                <a:effectLst/>
                <a:uLnTx/>
                <a:uFillTx/>
                <a:latin typeface="Arial" panose="020B0604020202020204" pitchFamily="34" charset="0"/>
                <a:ea typeface="+mn-ea"/>
                <a:cs typeface="+mn-cs"/>
              </a:rPr>
              <a:t>Contract modalities apply to all transactions for the CMU for a delivery period</a:t>
            </a:r>
            <a:endParaRPr kumimoji="0" lang="en-BE" sz="1600" b="0" i="0" u="none" strike="noStrike" kern="1200" cap="none" spc="0" normalizeH="0" baseline="0" noProof="0">
              <a:ln>
                <a:noFill/>
              </a:ln>
              <a:solidFill>
                <a:srgbClr val="258998"/>
              </a:solidFill>
              <a:effectLst/>
              <a:uLnTx/>
              <a:uFillTx/>
              <a:latin typeface="Arial" panose="020B0604020202020204" pitchFamily="34" charset="0"/>
              <a:ea typeface="+mn-ea"/>
              <a:cs typeface="+mn-cs"/>
            </a:endParaRPr>
          </a:p>
        </p:txBody>
      </p:sp>
      <p:cxnSp>
        <p:nvCxnSpPr>
          <p:cNvPr id="29" name="Straight Arrow Connector 28">
            <a:extLst>
              <a:ext uri="{FF2B5EF4-FFF2-40B4-BE49-F238E27FC236}">
                <a16:creationId xmlns:a16="http://schemas.microsoft.com/office/drawing/2014/main" id="{9683BEDB-64F3-0DF9-77BB-19B5FF55D923}"/>
              </a:ext>
            </a:extLst>
          </p:cNvPr>
          <p:cNvCxnSpPr/>
          <p:nvPr/>
        </p:nvCxnSpPr>
        <p:spPr>
          <a:xfrm>
            <a:off x="5375172" y="5282688"/>
            <a:ext cx="3067492" cy="0"/>
          </a:xfrm>
          <a:prstGeom prst="straightConnector1">
            <a:avLst/>
          </a:prstGeom>
          <a:ln w="28575">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30" name="Content Placeholder 6">
            <a:extLst>
              <a:ext uri="{FF2B5EF4-FFF2-40B4-BE49-F238E27FC236}">
                <a16:creationId xmlns:a16="http://schemas.microsoft.com/office/drawing/2014/main" id="{591E8890-CCB0-9733-FFD6-0478CA2F0D30}"/>
              </a:ext>
            </a:extLst>
          </p:cNvPr>
          <p:cNvSpPr txBox="1">
            <a:spLocks/>
          </p:cNvSpPr>
          <p:nvPr/>
        </p:nvSpPr>
        <p:spPr>
          <a:xfrm>
            <a:off x="8442664" y="4795150"/>
            <a:ext cx="3493618" cy="1258744"/>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l" defTabSz="914400" rtl="0" eaLnBrk="1" fontAlgn="auto" latinLnBrk="0" hangingPunct="1">
              <a:lnSpc>
                <a:spcPct val="120000"/>
              </a:lnSpc>
              <a:spcBef>
                <a:spcPts val="0"/>
              </a:spcBef>
              <a:spcAft>
                <a:spcPts val="600"/>
              </a:spcAft>
              <a:buClr>
                <a:srgbClr val="FF7300"/>
              </a:buClr>
              <a:buSzPts val="1600"/>
              <a:buFont typeface="Arial" panose="020B0604020202020204" pitchFamily="34" charset="0"/>
              <a:buNone/>
              <a:tabLst/>
              <a:defRPr/>
            </a:pPr>
            <a:r>
              <a:rPr kumimoji="0" lang="en-US" sz="1600" b="0" i="0" u="none" strike="noStrike" kern="1200" cap="none" spc="0" normalizeH="0" baseline="0" noProof="0">
                <a:ln>
                  <a:noFill/>
                </a:ln>
                <a:solidFill>
                  <a:srgbClr val="FF7300"/>
                </a:solidFill>
                <a:effectLst/>
                <a:uLnTx/>
                <a:uFillTx/>
                <a:latin typeface="Arial" panose="020B0604020202020204" pitchFamily="34" charset="0"/>
                <a:ea typeface="+mn-ea"/>
                <a:cs typeface="+mn-cs"/>
              </a:rPr>
              <a:t>Each transaction is a contract in itself, signed under a specific version of the functioning rules (based on original  transaction date)</a:t>
            </a:r>
            <a:endParaRPr kumimoji="0" lang="en-BE" sz="1600" b="0" i="0" u="none" strike="noStrike" kern="1200" cap="none" spc="0" normalizeH="0" baseline="0" noProof="0">
              <a:ln>
                <a:noFill/>
              </a:ln>
              <a:solidFill>
                <a:srgbClr val="FF7300"/>
              </a:solidFill>
              <a:effectLst/>
              <a:uLnTx/>
              <a:uFillTx/>
              <a:latin typeface="Arial" panose="020B0604020202020204" pitchFamily="34" charset="0"/>
              <a:ea typeface="+mn-ea"/>
              <a:cs typeface="+mn-cs"/>
            </a:endParaRPr>
          </a:p>
        </p:txBody>
      </p:sp>
      <p:cxnSp>
        <p:nvCxnSpPr>
          <p:cNvPr id="31" name="Straight Arrow Connector 30">
            <a:extLst>
              <a:ext uri="{FF2B5EF4-FFF2-40B4-BE49-F238E27FC236}">
                <a16:creationId xmlns:a16="http://schemas.microsoft.com/office/drawing/2014/main" id="{BE1BD097-1321-14D3-D4D6-D1242C87CD52}"/>
              </a:ext>
            </a:extLst>
          </p:cNvPr>
          <p:cNvCxnSpPr>
            <a:cxnSpLocks/>
          </p:cNvCxnSpPr>
          <p:nvPr/>
        </p:nvCxnSpPr>
        <p:spPr>
          <a:xfrm>
            <a:off x="7396192" y="3410979"/>
            <a:ext cx="682488"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4537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9262-5D00-E869-58FF-C113A62166CA}"/>
              </a:ext>
            </a:extLst>
          </p:cNvPr>
          <p:cNvSpPr>
            <a:spLocks noGrp="1"/>
          </p:cNvSpPr>
          <p:nvPr>
            <p:ph type="title"/>
          </p:nvPr>
        </p:nvSpPr>
        <p:spPr>
          <a:xfrm>
            <a:off x="872303" y="422235"/>
            <a:ext cx="9448800" cy="838200"/>
          </a:xfrm>
        </p:spPr>
        <p:txBody>
          <a:bodyPr/>
          <a:lstStyle/>
          <a:p>
            <a:r>
              <a:rPr lang="en-US"/>
              <a:t>Secondary Market – contractual impact</a:t>
            </a:r>
            <a:endParaRPr lang="en-BE"/>
          </a:p>
        </p:txBody>
      </p:sp>
      <p:sp>
        <p:nvSpPr>
          <p:cNvPr id="3" name="Content Placeholder 2">
            <a:extLst>
              <a:ext uri="{FF2B5EF4-FFF2-40B4-BE49-F238E27FC236}">
                <a16:creationId xmlns:a16="http://schemas.microsoft.com/office/drawing/2014/main" id="{6024B6D9-BB62-805A-D2FF-DEA0DD49E1FD}"/>
              </a:ext>
            </a:extLst>
          </p:cNvPr>
          <p:cNvSpPr>
            <a:spLocks noGrp="1"/>
          </p:cNvSpPr>
          <p:nvPr>
            <p:ph sz="quarter" idx="13"/>
          </p:nvPr>
        </p:nvSpPr>
        <p:spPr>
          <a:xfrm>
            <a:off x="812998" y="941470"/>
            <a:ext cx="10363200" cy="489043"/>
          </a:xfrm>
        </p:spPr>
        <p:txBody>
          <a:bodyPr/>
          <a:lstStyle/>
          <a:p>
            <a:pPr marL="0" indent="0">
              <a:buNone/>
            </a:pPr>
            <a:r>
              <a:rPr lang="en-US"/>
              <a:t>When a secondary market transaction is signed, a new contract (when needed) and a new Annex </a:t>
            </a:r>
            <a:r>
              <a:rPr lang="en-US" err="1"/>
              <a:t>A.x</a:t>
            </a:r>
            <a:r>
              <a:rPr lang="en-US"/>
              <a:t> are signed:</a:t>
            </a:r>
            <a:endParaRPr lang="en-BE"/>
          </a:p>
        </p:txBody>
      </p:sp>
      <p:sp>
        <p:nvSpPr>
          <p:cNvPr id="4" name="Footer Placeholder 3">
            <a:extLst>
              <a:ext uri="{FF2B5EF4-FFF2-40B4-BE49-F238E27FC236}">
                <a16:creationId xmlns:a16="http://schemas.microsoft.com/office/drawing/2014/main" id="{4EDC5253-28BB-764F-936E-F087C7F58DE8}"/>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8A05A86D-A6CA-E504-84CB-9D154C3075A1}"/>
              </a:ext>
            </a:extLst>
          </p:cNvPr>
          <p:cNvSpPr>
            <a:spLocks noGrp="1"/>
          </p:cNvSpPr>
          <p:nvPr>
            <p:ph type="sldNum" sz="quarter" idx="12"/>
          </p:nvPr>
        </p:nvSpPr>
        <p:spPr/>
        <p:txBody>
          <a:bodyPr/>
          <a:lstStyle/>
          <a:p>
            <a:fld id="{7C9AF4F6-8314-4173-B77E-ACDB3515A2E2}" type="slidenum">
              <a:rPr lang="en-GB" smtClean="0"/>
              <a:t>129</a:t>
            </a:fld>
            <a:endParaRPr lang="en-GB"/>
          </a:p>
        </p:txBody>
      </p:sp>
      <p:sp>
        <p:nvSpPr>
          <p:cNvPr id="7" name="Rectangle: Rounded Corners 6">
            <a:extLst>
              <a:ext uri="{FF2B5EF4-FFF2-40B4-BE49-F238E27FC236}">
                <a16:creationId xmlns:a16="http://schemas.microsoft.com/office/drawing/2014/main" id="{F211CAF8-6E3D-D60C-CC68-F902859550B8}"/>
              </a:ext>
            </a:extLst>
          </p:cNvPr>
          <p:cNvSpPr/>
          <p:nvPr/>
        </p:nvSpPr>
        <p:spPr>
          <a:xfrm>
            <a:off x="1160140" y="2296391"/>
            <a:ext cx="2789290" cy="324210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0A48C5C3-9B1C-1FF7-6ACB-07579EE6FF25}"/>
              </a:ext>
            </a:extLst>
          </p:cNvPr>
          <p:cNvSpPr/>
          <p:nvPr/>
        </p:nvSpPr>
        <p:spPr>
          <a:xfrm>
            <a:off x="1573614" y="3803913"/>
            <a:ext cx="1926454" cy="1535836"/>
          </a:xfrm>
          <a:prstGeom prst="roundRect">
            <a:avLst/>
          </a:prstGeom>
          <a:solidFill>
            <a:schemeClr val="bg1"/>
          </a:solid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Transaction 1</a:t>
            </a:r>
            <a:br>
              <a:rPr kumimoji="0" lang="en-US" sz="1800" b="1" i="0" u="none" strike="noStrike" kern="1200" cap="none" spc="0" normalizeH="0" baseline="0" noProof="0">
                <a:ln>
                  <a:noFill/>
                </a:ln>
                <a:solidFill>
                  <a:srgbClr val="000000"/>
                </a:solidFill>
                <a:effectLst/>
                <a:uLnTx/>
                <a:uFillTx/>
                <a:latin typeface="Arial"/>
                <a:ea typeface="+mn-ea"/>
                <a:cs typeface="+mn-cs"/>
              </a:rPr>
            </a:br>
            <a:endParaRPr kumimoji="0" lang="en-US" sz="1800" b="1"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Period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Volume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Derating</a:t>
            </a:r>
          </a:p>
        </p:txBody>
      </p:sp>
      <p:sp>
        <p:nvSpPr>
          <p:cNvPr id="10" name="Rectangle: Rounded Corners 9">
            <a:extLst>
              <a:ext uri="{FF2B5EF4-FFF2-40B4-BE49-F238E27FC236}">
                <a16:creationId xmlns:a16="http://schemas.microsoft.com/office/drawing/2014/main" id="{51EB9196-44F7-A2DA-F632-912DDC2475D6}"/>
              </a:ext>
            </a:extLst>
          </p:cNvPr>
          <p:cNvSpPr/>
          <p:nvPr/>
        </p:nvSpPr>
        <p:spPr>
          <a:xfrm>
            <a:off x="1416113" y="3168163"/>
            <a:ext cx="2240068" cy="2308194"/>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11" name="TextBox 10">
            <a:extLst>
              <a:ext uri="{FF2B5EF4-FFF2-40B4-BE49-F238E27FC236}">
                <a16:creationId xmlns:a16="http://schemas.microsoft.com/office/drawing/2014/main" id="{1DB38EBB-7A03-15F4-ED39-F8743FC98E1A}"/>
              </a:ext>
            </a:extLst>
          </p:cNvPr>
          <p:cNvSpPr txBox="1"/>
          <p:nvPr/>
        </p:nvSpPr>
        <p:spPr>
          <a:xfrm>
            <a:off x="1160139" y="3238943"/>
            <a:ext cx="1926454"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90035">
                    <a:lumMod val="60000"/>
                    <a:lumOff val="40000"/>
                  </a:srgbClr>
                </a:solidFill>
                <a:effectLst/>
                <a:uLnTx/>
                <a:uFillTx/>
                <a:latin typeface="Arial"/>
                <a:ea typeface="+mn-ea"/>
                <a:cs typeface="+mn-cs"/>
              </a:rPr>
              <a:t>Annex A</a:t>
            </a:r>
            <a:endParaRPr kumimoji="0" lang="en-BE" sz="1800" b="1" i="0" u="none" strike="noStrike" kern="1200" cap="none" spc="0" normalizeH="0" baseline="0" noProof="0">
              <a:ln>
                <a:noFill/>
              </a:ln>
              <a:solidFill>
                <a:srgbClr val="990035">
                  <a:lumMod val="60000"/>
                  <a:lumOff val="40000"/>
                </a:srgb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CCF73BAB-43BA-E1ED-38E8-45B0C97014D9}"/>
              </a:ext>
            </a:extLst>
          </p:cNvPr>
          <p:cNvSpPr txBox="1"/>
          <p:nvPr/>
        </p:nvSpPr>
        <p:spPr>
          <a:xfrm>
            <a:off x="1591558" y="2245840"/>
            <a:ext cx="1926454"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58998"/>
                </a:solidFill>
                <a:effectLst/>
                <a:uLnTx/>
                <a:uFillTx/>
                <a:latin typeface="Arial"/>
                <a:ea typeface="+mn-ea"/>
                <a:cs typeface="+mn-cs"/>
              </a:rPr>
              <a:t>Contract</a:t>
            </a:r>
            <a:endParaRPr kumimoji="0" lang="en-BE" sz="2000" b="1" i="0" u="none" strike="noStrike" kern="1200" cap="none" spc="0" normalizeH="0" baseline="0" noProof="0">
              <a:ln>
                <a:noFill/>
              </a:ln>
              <a:solidFill>
                <a:srgbClr val="258998"/>
              </a:solidFill>
              <a:effectLst/>
              <a:uLnTx/>
              <a:uFillTx/>
              <a:latin typeface="Arial"/>
              <a:ea typeface="+mn-ea"/>
              <a:cs typeface="+mn-cs"/>
            </a:endParaRPr>
          </a:p>
        </p:txBody>
      </p:sp>
      <p:sp>
        <p:nvSpPr>
          <p:cNvPr id="14" name="TextBox 13">
            <a:extLst>
              <a:ext uri="{FF2B5EF4-FFF2-40B4-BE49-F238E27FC236}">
                <a16:creationId xmlns:a16="http://schemas.microsoft.com/office/drawing/2014/main" id="{52F285E3-1C5C-637D-3B0A-11E2D63C6432}"/>
              </a:ext>
            </a:extLst>
          </p:cNvPr>
          <p:cNvSpPr txBox="1"/>
          <p:nvPr/>
        </p:nvSpPr>
        <p:spPr>
          <a:xfrm>
            <a:off x="1081718" y="2602949"/>
            <a:ext cx="2240067"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8998"/>
                </a:solidFill>
                <a:effectLst/>
                <a:uLnTx/>
                <a:uFillTx/>
                <a:latin typeface="Arial"/>
                <a:ea typeface="+mn-ea"/>
                <a:cs typeface="+mn-cs"/>
              </a:rPr>
              <a:t>CMU-ABC123</a:t>
            </a:r>
            <a:endParaRPr kumimoji="0" lang="en-BE" sz="1800" b="1" i="0" u="none" strike="noStrike" kern="1200" cap="none" spc="0" normalizeH="0" baseline="0" noProof="0">
              <a:ln>
                <a:noFill/>
              </a:ln>
              <a:solidFill>
                <a:srgbClr val="258998"/>
              </a:solidFill>
              <a:effectLst/>
              <a:uLnTx/>
              <a:uFillTx/>
              <a:latin typeface="Arial"/>
              <a:ea typeface="+mn-ea"/>
              <a:cs typeface="+mn-cs"/>
            </a:endParaRPr>
          </a:p>
        </p:txBody>
      </p:sp>
      <p:sp>
        <p:nvSpPr>
          <p:cNvPr id="15" name="TextBox 14">
            <a:extLst>
              <a:ext uri="{FF2B5EF4-FFF2-40B4-BE49-F238E27FC236}">
                <a16:creationId xmlns:a16="http://schemas.microsoft.com/office/drawing/2014/main" id="{BE6E11E6-7F7E-D32A-4F07-D2D2F2682152}"/>
              </a:ext>
            </a:extLst>
          </p:cNvPr>
          <p:cNvSpPr txBox="1"/>
          <p:nvPr/>
        </p:nvSpPr>
        <p:spPr>
          <a:xfrm>
            <a:off x="1033680" y="1681665"/>
            <a:ext cx="3042210" cy="475952"/>
          </a:xfrm>
          <a:prstGeom prst="rect">
            <a:avLst/>
          </a:prstGeom>
          <a:noFill/>
        </p:spPr>
        <p:txBody>
          <a:bodyPr wrap="square" rtlCol="0" anchor="ctr">
            <a:noAutofit/>
          </a:bodyPr>
          <a:lstStyle/>
          <a:p>
            <a:pPr algn="ctr"/>
            <a:r>
              <a:rPr lang="en-US" sz="1600" b="1">
                <a:solidFill>
                  <a:schemeClr val="accent2"/>
                </a:solidFill>
              </a:rPr>
              <a:t>Seller of the obligation</a:t>
            </a:r>
            <a:endParaRPr lang="en-BE" sz="1600" b="1">
              <a:solidFill>
                <a:schemeClr val="accent2"/>
              </a:solidFill>
            </a:endParaRPr>
          </a:p>
        </p:txBody>
      </p:sp>
      <p:sp>
        <p:nvSpPr>
          <p:cNvPr id="16" name="Rectangle: Rounded Corners 15">
            <a:extLst>
              <a:ext uri="{FF2B5EF4-FFF2-40B4-BE49-F238E27FC236}">
                <a16:creationId xmlns:a16="http://schemas.microsoft.com/office/drawing/2014/main" id="{7AE61BB4-E592-AF5E-1DBF-8EF9305357DA}"/>
              </a:ext>
            </a:extLst>
          </p:cNvPr>
          <p:cNvSpPr/>
          <p:nvPr/>
        </p:nvSpPr>
        <p:spPr>
          <a:xfrm>
            <a:off x="5738625" y="2296391"/>
            <a:ext cx="2789290" cy="324210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D745A0A9-3A00-9E98-1AA3-439C8DE2C2A0}"/>
              </a:ext>
            </a:extLst>
          </p:cNvPr>
          <p:cNvSpPr/>
          <p:nvPr/>
        </p:nvSpPr>
        <p:spPr>
          <a:xfrm>
            <a:off x="6152099" y="3803913"/>
            <a:ext cx="1926454" cy="1535836"/>
          </a:xfrm>
          <a:prstGeom prst="roundRect">
            <a:avLst/>
          </a:prstGeom>
          <a:solidFill>
            <a:schemeClr val="bg1"/>
          </a:solidFill>
          <a:ln>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Transaction 1</a:t>
            </a:r>
            <a:br>
              <a:rPr kumimoji="0" lang="en-US" sz="1800" b="1" i="0" u="none" strike="noStrike" kern="1200" cap="none" spc="0" normalizeH="0" baseline="0" noProof="0">
                <a:ln>
                  <a:noFill/>
                </a:ln>
                <a:solidFill>
                  <a:srgbClr val="000000"/>
                </a:solidFill>
                <a:effectLst/>
                <a:uLnTx/>
                <a:uFillTx/>
                <a:latin typeface="Arial"/>
                <a:ea typeface="+mn-ea"/>
                <a:cs typeface="+mn-cs"/>
              </a:rPr>
            </a:br>
            <a:endParaRPr kumimoji="0" lang="en-US" sz="1800" b="1"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Period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Volume</a:t>
            </a:r>
            <a:endParaRPr lang="en-US">
              <a:solidFill>
                <a:srgbClr val="000000"/>
              </a:solidFill>
              <a:latin typeface="Arial"/>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Derating</a:t>
            </a:r>
          </a:p>
        </p:txBody>
      </p:sp>
      <p:sp>
        <p:nvSpPr>
          <p:cNvPr id="18" name="Rectangle: Rounded Corners 17">
            <a:extLst>
              <a:ext uri="{FF2B5EF4-FFF2-40B4-BE49-F238E27FC236}">
                <a16:creationId xmlns:a16="http://schemas.microsoft.com/office/drawing/2014/main" id="{8998E2F2-2B61-984E-8F54-A6D3C96B8CA4}"/>
              </a:ext>
            </a:extLst>
          </p:cNvPr>
          <p:cNvSpPr/>
          <p:nvPr/>
        </p:nvSpPr>
        <p:spPr>
          <a:xfrm>
            <a:off x="5994598" y="3168163"/>
            <a:ext cx="2240068" cy="2308194"/>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19" name="TextBox 18">
            <a:extLst>
              <a:ext uri="{FF2B5EF4-FFF2-40B4-BE49-F238E27FC236}">
                <a16:creationId xmlns:a16="http://schemas.microsoft.com/office/drawing/2014/main" id="{5F7A78AE-95B3-B854-0656-26E4D0EF129F}"/>
              </a:ext>
            </a:extLst>
          </p:cNvPr>
          <p:cNvSpPr txBox="1"/>
          <p:nvPr/>
        </p:nvSpPr>
        <p:spPr>
          <a:xfrm>
            <a:off x="5738624" y="3238943"/>
            <a:ext cx="1926454"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90035">
                    <a:lumMod val="60000"/>
                    <a:lumOff val="40000"/>
                  </a:srgbClr>
                </a:solidFill>
                <a:effectLst/>
                <a:uLnTx/>
                <a:uFillTx/>
                <a:latin typeface="Arial"/>
                <a:ea typeface="+mn-ea"/>
                <a:cs typeface="+mn-cs"/>
              </a:rPr>
              <a:t>Annex A</a:t>
            </a:r>
            <a:endParaRPr kumimoji="0" lang="en-BE" sz="1800" b="1" i="0" u="none" strike="noStrike" kern="1200" cap="none" spc="0" normalizeH="0" baseline="0" noProof="0">
              <a:ln>
                <a:noFill/>
              </a:ln>
              <a:solidFill>
                <a:srgbClr val="990035">
                  <a:lumMod val="60000"/>
                  <a:lumOff val="40000"/>
                </a:srgbClr>
              </a:solidFill>
              <a:effectLst/>
              <a:uLnTx/>
              <a:uFillTx/>
              <a:latin typeface="Arial"/>
              <a:ea typeface="+mn-ea"/>
              <a:cs typeface="+mn-cs"/>
            </a:endParaRPr>
          </a:p>
        </p:txBody>
      </p:sp>
      <p:sp>
        <p:nvSpPr>
          <p:cNvPr id="20" name="TextBox 19">
            <a:extLst>
              <a:ext uri="{FF2B5EF4-FFF2-40B4-BE49-F238E27FC236}">
                <a16:creationId xmlns:a16="http://schemas.microsoft.com/office/drawing/2014/main" id="{4A69D462-C29F-1F11-FBFF-C9AB19D02D6C}"/>
              </a:ext>
            </a:extLst>
          </p:cNvPr>
          <p:cNvSpPr txBox="1"/>
          <p:nvPr/>
        </p:nvSpPr>
        <p:spPr>
          <a:xfrm>
            <a:off x="6170043" y="2245840"/>
            <a:ext cx="1926454"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58998"/>
                </a:solidFill>
                <a:effectLst/>
                <a:uLnTx/>
                <a:uFillTx/>
                <a:latin typeface="Arial"/>
                <a:ea typeface="+mn-ea"/>
                <a:cs typeface="+mn-cs"/>
              </a:rPr>
              <a:t>Contract</a:t>
            </a:r>
            <a:endParaRPr kumimoji="0" lang="en-BE" sz="2000" b="1" i="0" u="none" strike="noStrike" kern="1200" cap="none" spc="0" normalizeH="0" baseline="0" noProof="0">
              <a:ln>
                <a:noFill/>
              </a:ln>
              <a:solidFill>
                <a:srgbClr val="258998"/>
              </a:solidFill>
              <a:effectLst/>
              <a:uLnTx/>
              <a:uFillTx/>
              <a:latin typeface="Arial"/>
              <a:ea typeface="+mn-ea"/>
              <a:cs typeface="+mn-cs"/>
            </a:endParaRPr>
          </a:p>
        </p:txBody>
      </p:sp>
      <p:sp>
        <p:nvSpPr>
          <p:cNvPr id="21" name="TextBox 20">
            <a:extLst>
              <a:ext uri="{FF2B5EF4-FFF2-40B4-BE49-F238E27FC236}">
                <a16:creationId xmlns:a16="http://schemas.microsoft.com/office/drawing/2014/main" id="{2E9EC55A-9DAE-F5BB-79C4-317785AEA070}"/>
              </a:ext>
            </a:extLst>
          </p:cNvPr>
          <p:cNvSpPr txBox="1"/>
          <p:nvPr/>
        </p:nvSpPr>
        <p:spPr>
          <a:xfrm>
            <a:off x="5660203" y="2602949"/>
            <a:ext cx="2240067" cy="475952"/>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8998"/>
                </a:solidFill>
                <a:effectLst/>
                <a:uLnTx/>
                <a:uFillTx/>
                <a:latin typeface="Arial"/>
                <a:ea typeface="+mn-ea"/>
                <a:cs typeface="+mn-cs"/>
              </a:rPr>
              <a:t>CMU-DEF456</a:t>
            </a:r>
            <a:endParaRPr kumimoji="0" lang="en-BE" sz="1800" b="1" i="0" u="none" strike="noStrike" kern="1200" cap="none" spc="0" normalizeH="0" baseline="0" noProof="0">
              <a:ln>
                <a:noFill/>
              </a:ln>
              <a:solidFill>
                <a:srgbClr val="258998"/>
              </a:solidFill>
              <a:effectLst/>
              <a:uLnTx/>
              <a:uFillTx/>
              <a:latin typeface="Arial"/>
              <a:ea typeface="+mn-ea"/>
              <a:cs typeface="+mn-cs"/>
            </a:endParaRPr>
          </a:p>
        </p:txBody>
      </p:sp>
      <p:cxnSp>
        <p:nvCxnSpPr>
          <p:cNvPr id="23" name="Straight Arrow Connector 22">
            <a:extLst>
              <a:ext uri="{FF2B5EF4-FFF2-40B4-BE49-F238E27FC236}">
                <a16:creationId xmlns:a16="http://schemas.microsoft.com/office/drawing/2014/main" id="{140D4248-0A17-08CD-F239-7EB4E9FB6251}"/>
              </a:ext>
            </a:extLst>
          </p:cNvPr>
          <p:cNvCxnSpPr>
            <a:cxnSpLocks/>
          </p:cNvCxnSpPr>
          <p:nvPr/>
        </p:nvCxnSpPr>
        <p:spPr>
          <a:xfrm>
            <a:off x="3508284" y="4407843"/>
            <a:ext cx="2634087" cy="0"/>
          </a:xfrm>
          <a:prstGeom prst="straightConnector1">
            <a:avLst/>
          </a:prstGeom>
          <a:ln w="28575">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A57D4CD-7F38-24A4-91E2-3997120B5B72}"/>
              </a:ext>
            </a:extLst>
          </p:cNvPr>
          <p:cNvSpPr txBox="1"/>
          <p:nvPr/>
        </p:nvSpPr>
        <p:spPr>
          <a:xfrm>
            <a:off x="5593527" y="1744613"/>
            <a:ext cx="3042210" cy="475952"/>
          </a:xfrm>
          <a:prstGeom prst="rect">
            <a:avLst/>
          </a:prstGeom>
          <a:noFill/>
        </p:spPr>
        <p:txBody>
          <a:bodyPr wrap="square" rtlCol="0" anchor="ctr">
            <a:noAutofit/>
          </a:bodyPr>
          <a:lstStyle/>
          <a:p>
            <a:pPr algn="ctr"/>
            <a:r>
              <a:rPr lang="en-US" sz="1600" b="1">
                <a:solidFill>
                  <a:schemeClr val="accent2"/>
                </a:solidFill>
              </a:rPr>
              <a:t>Buyer of the obligation</a:t>
            </a:r>
            <a:endParaRPr lang="en-BE" sz="1600" b="1">
              <a:solidFill>
                <a:schemeClr val="accent2"/>
              </a:solidFill>
            </a:endParaRPr>
          </a:p>
        </p:txBody>
      </p:sp>
      <p:cxnSp>
        <p:nvCxnSpPr>
          <p:cNvPr id="27" name="Straight Arrow Connector 26">
            <a:extLst>
              <a:ext uri="{FF2B5EF4-FFF2-40B4-BE49-F238E27FC236}">
                <a16:creationId xmlns:a16="http://schemas.microsoft.com/office/drawing/2014/main" id="{C67BA650-9D0F-E56C-D5D4-F3ACC847998F}"/>
              </a:ext>
            </a:extLst>
          </p:cNvPr>
          <p:cNvCxnSpPr>
            <a:cxnSpLocks/>
          </p:cNvCxnSpPr>
          <p:nvPr/>
        </p:nvCxnSpPr>
        <p:spPr>
          <a:xfrm>
            <a:off x="2536147" y="5339749"/>
            <a:ext cx="0" cy="503165"/>
          </a:xfrm>
          <a:prstGeom prst="straightConnector1">
            <a:avLst/>
          </a:prstGeom>
          <a:ln w="28575">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8ECC813-E55D-551F-7D49-1328270A4FC1}"/>
              </a:ext>
            </a:extLst>
          </p:cNvPr>
          <p:cNvSpPr/>
          <p:nvPr/>
        </p:nvSpPr>
        <p:spPr>
          <a:xfrm>
            <a:off x="0" y="5933872"/>
            <a:ext cx="9296400" cy="782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31" name="TextBox 30">
            <a:extLst>
              <a:ext uri="{FF2B5EF4-FFF2-40B4-BE49-F238E27FC236}">
                <a16:creationId xmlns:a16="http://schemas.microsoft.com/office/drawing/2014/main" id="{C1980681-B7EF-B995-EE6F-D494CA485C40}"/>
              </a:ext>
            </a:extLst>
          </p:cNvPr>
          <p:cNvSpPr txBox="1"/>
          <p:nvPr/>
        </p:nvSpPr>
        <p:spPr>
          <a:xfrm>
            <a:off x="1357211" y="5831492"/>
            <a:ext cx="2357872" cy="726952"/>
          </a:xfrm>
          <a:prstGeom prst="rect">
            <a:avLst/>
          </a:prstGeom>
          <a:noFill/>
        </p:spPr>
        <p:txBody>
          <a:bodyPr wrap="square" rtlCol="0" anchor="ctr">
            <a:noAutofit/>
          </a:bodyPr>
          <a:lstStyle/>
          <a:p>
            <a:pPr algn="ctr"/>
            <a:r>
              <a:rPr lang="en-US" sz="1400">
                <a:solidFill>
                  <a:schemeClr val="accent2"/>
                </a:solidFill>
              </a:rPr>
              <a:t>The Annex </a:t>
            </a:r>
            <a:r>
              <a:rPr lang="en-US" sz="1400" err="1">
                <a:solidFill>
                  <a:schemeClr val="accent2"/>
                </a:solidFill>
              </a:rPr>
              <a:t>A.x</a:t>
            </a:r>
            <a:r>
              <a:rPr lang="en-US" sz="1400">
                <a:solidFill>
                  <a:schemeClr val="accent2"/>
                </a:solidFill>
              </a:rPr>
              <a:t> of the relevant transaction is modified and signed</a:t>
            </a:r>
            <a:endParaRPr lang="en-BE" sz="1400">
              <a:solidFill>
                <a:schemeClr val="accent2"/>
              </a:solidFill>
            </a:endParaRPr>
          </a:p>
        </p:txBody>
      </p:sp>
      <p:cxnSp>
        <p:nvCxnSpPr>
          <p:cNvPr id="32" name="Straight Arrow Connector 31">
            <a:extLst>
              <a:ext uri="{FF2B5EF4-FFF2-40B4-BE49-F238E27FC236}">
                <a16:creationId xmlns:a16="http://schemas.microsoft.com/office/drawing/2014/main" id="{5D0B3273-FB79-DF27-A382-EC90A40EB368}"/>
              </a:ext>
            </a:extLst>
          </p:cNvPr>
          <p:cNvCxnSpPr>
            <a:cxnSpLocks/>
          </p:cNvCxnSpPr>
          <p:nvPr/>
        </p:nvCxnSpPr>
        <p:spPr>
          <a:xfrm>
            <a:off x="8078553" y="4322260"/>
            <a:ext cx="861166" cy="0"/>
          </a:xfrm>
          <a:prstGeom prst="straightConnector1">
            <a:avLst/>
          </a:prstGeom>
          <a:ln w="28575">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22B943C-5928-E924-BBA2-CAC1AD97B431}"/>
              </a:ext>
            </a:extLst>
          </p:cNvPr>
          <p:cNvSpPr txBox="1"/>
          <p:nvPr/>
        </p:nvSpPr>
        <p:spPr>
          <a:xfrm>
            <a:off x="8939719" y="3969661"/>
            <a:ext cx="1847468" cy="726952"/>
          </a:xfrm>
          <a:prstGeom prst="rect">
            <a:avLst/>
          </a:prstGeom>
          <a:noFill/>
        </p:spPr>
        <p:txBody>
          <a:bodyPr wrap="square" rtlCol="0" anchor="ctr">
            <a:noAutofit/>
          </a:bodyPr>
          <a:lstStyle/>
          <a:p>
            <a:pPr algn="ctr"/>
            <a:r>
              <a:rPr lang="en-US" sz="1400">
                <a:solidFill>
                  <a:schemeClr val="accent2"/>
                </a:solidFill>
              </a:rPr>
              <a:t>Annex </a:t>
            </a:r>
            <a:r>
              <a:rPr lang="en-US" sz="1400" err="1">
                <a:solidFill>
                  <a:schemeClr val="accent2"/>
                </a:solidFill>
              </a:rPr>
              <a:t>A.x</a:t>
            </a:r>
            <a:r>
              <a:rPr lang="en-US" sz="1400">
                <a:solidFill>
                  <a:schemeClr val="accent2"/>
                </a:solidFill>
              </a:rPr>
              <a:t> of the relevant transaction is created</a:t>
            </a:r>
            <a:endParaRPr lang="en-BE" sz="1400">
              <a:solidFill>
                <a:schemeClr val="accent2"/>
              </a:solidFill>
            </a:endParaRPr>
          </a:p>
        </p:txBody>
      </p:sp>
      <p:cxnSp>
        <p:nvCxnSpPr>
          <p:cNvPr id="35" name="Straight Arrow Connector 34">
            <a:extLst>
              <a:ext uri="{FF2B5EF4-FFF2-40B4-BE49-F238E27FC236}">
                <a16:creationId xmlns:a16="http://schemas.microsoft.com/office/drawing/2014/main" id="{97421F42-A5EC-F3A6-79A8-5D05F6E4853C}"/>
              </a:ext>
            </a:extLst>
          </p:cNvPr>
          <p:cNvCxnSpPr>
            <a:cxnSpLocks/>
          </p:cNvCxnSpPr>
          <p:nvPr/>
        </p:nvCxnSpPr>
        <p:spPr>
          <a:xfrm>
            <a:off x="8532510" y="2840413"/>
            <a:ext cx="861166"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3A97669-0D09-D196-0239-92084B667C99}"/>
              </a:ext>
            </a:extLst>
          </p:cNvPr>
          <p:cNvSpPr txBox="1"/>
          <p:nvPr/>
        </p:nvSpPr>
        <p:spPr>
          <a:xfrm>
            <a:off x="9411025" y="2451692"/>
            <a:ext cx="1638184" cy="873293"/>
          </a:xfrm>
          <a:prstGeom prst="rect">
            <a:avLst/>
          </a:prstGeom>
          <a:noFill/>
        </p:spPr>
        <p:txBody>
          <a:bodyPr wrap="square" rtlCol="0" anchor="ctr">
            <a:noAutofit/>
          </a:bodyPr>
          <a:lstStyle/>
          <a:p>
            <a:pPr algn="ctr"/>
            <a:r>
              <a:rPr lang="en-US" sz="1400">
                <a:solidFill>
                  <a:schemeClr val="accent2"/>
                </a:solidFill>
              </a:rPr>
              <a:t>If needed a new contract between the buyer and Elia is created</a:t>
            </a:r>
            <a:endParaRPr lang="en-BE" sz="1400">
              <a:solidFill>
                <a:schemeClr val="accent2"/>
              </a:solidFill>
            </a:endParaRPr>
          </a:p>
        </p:txBody>
      </p:sp>
    </p:spTree>
    <p:extLst>
      <p:ext uri="{BB962C8B-B14F-4D97-AF65-F5344CB8AC3E}">
        <p14:creationId xmlns:p14="http://schemas.microsoft.com/office/powerpoint/2010/main" val="2244264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136325-A955-469E-B426-79E72F3E1029}"/>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E4B9B356-ADDC-4AF2-BAB5-C6F96B94A599}"/>
              </a:ext>
            </a:extLst>
          </p:cNvPr>
          <p:cNvSpPr>
            <a:spLocks noGrp="1"/>
          </p:cNvSpPr>
          <p:nvPr>
            <p:ph type="title"/>
          </p:nvPr>
        </p:nvSpPr>
        <p:spPr>
          <a:xfrm>
            <a:off x="746646" y="604431"/>
            <a:ext cx="9597826" cy="838200"/>
          </a:xfrm>
        </p:spPr>
        <p:txBody>
          <a:bodyPr/>
          <a:lstStyle/>
          <a:p>
            <a:pPr algn="l"/>
            <a:r>
              <a:rPr lang="en-GB" sz="2000" b="1">
                <a:solidFill>
                  <a:schemeClr val="accent2"/>
                </a:solidFill>
              </a:rPr>
              <a:t>Blocks for the settlement process during the delivery period</a:t>
            </a:r>
            <a:endParaRPr lang="fr-BE" sz="2000" b="1">
              <a:solidFill>
                <a:schemeClr val="accent2"/>
              </a:solidFill>
            </a:endParaRPr>
          </a:p>
        </p:txBody>
      </p:sp>
      <p:sp>
        <p:nvSpPr>
          <p:cNvPr id="4" name="Slide Number Placeholder 3">
            <a:extLst>
              <a:ext uri="{FF2B5EF4-FFF2-40B4-BE49-F238E27FC236}">
                <a16:creationId xmlns:a16="http://schemas.microsoft.com/office/drawing/2014/main" id="{9BED2ABA-AD0B-4712-9230-0B8B66F9FB27}"/>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Box 4"/>
          <p:cNvSpPr txBox="1"/>
          <p:nvPr/>
        </p:nvSpPr>
        <p:spPr>
          <a:xfrm>
            <a:off x="437503" y="1635808"/>
            <a:ext cx="11754497" cy="4708981"/>
          </a:xfrm>
          <a:prstGeom prst="rect">
            <a:avLst/>
          </a:prstGeom>
          <a:noFill/>
        </p:spPr>
        <p:txBody>
          <a:bodyPr wrap="square" rtlCol="0">
            <a:spAutoFit/>
          </a:bodyPr>
          <a:lstStyle/>
          <a:p>
            <a:pPr marL="285750" indent="-285750">
              <a:spcBef>
                <a:spcPts val="600"/>
              </a:spcBef>
              <a:buClr>
                <a:srgbClr val="FF7300"/>
              </a:buClr>
              <a:buFont typeface="Arial" panose="020B0604020202020204" pitchFamily="34" charset="0"/>
              <a:buChar char="•"/>
            </a:pPr>
            <a:r>
              <a:rPr lang="en-US" sz="1600" b="1">
                <a:solidFill>
                  <a:schemeClr val="accent2"/>
                </a:solidFill>
              </a:rPr>
              <a:t>Settlement procedure during the delivery period </a:t>
            </a:r>
            <a:r>
              <a:rPr lang="en-US" sz="1600">
                <a:solidFill>
                  <a:schemeClr val="accent2"/>
                </a:solidFill>
              </a:rPr>
              <a:t>covers 3 main parameters with each a separate process flow:</a:t>
            </a:r>
          </a:p>
          <a:p>
            <a:pPr>
              <a:spcBef>
                <a:spcPts val="600"/>
              </a:spcBef>
              <a:buClr>
                <a:srgbClr val="FF7300"/>
              </a:buClr>
            </a:pPr>
            <a:r>
              <a:rPr lang="en-US" sz="1600">
                <a:solidFill>
                  <a:schemeClr val="accent2"/>
                </a:solidFill>
              </a:rPr>
              <a:t> </a:t>
            </a:r>
          </a:p>
          <a:p>
            <a:pPr marL="800100" lvl="1" indent="-342900">
              <a:spcBef>
                <a:spcPts val="600"/>
              </a:spcBef>
              <a:buClr>
                <a:srgbClr val="FF7300"/>
              </a:buClr>
              <a:buFont typeface="+mj-lt"/>
              <a:buAutoNum type="arabicPeriod"/>
            </a:pPr>
            <a:r>
              <a:rPr lang="en-US" sz="1400" b="1">
                <a:solidFill>
                  <a:schemeClr val="accent2"/>
                </a:solidFill>
              </a:rPr>
              <a:t>Monthly Remuneration </a:t>
            </a:r>
            <a:r>
              <a:rPr lang="en-US" sz="1400">
                <a:solidFill>
                  <a:schemeClr val="accent2"/>
                </a:solidFill>
              </a:rPr>
              <a:t>(in function of Capacity Remuneration as set out in the Capacity Contract) : </a:t>
            </a:r>
          </a:p>
          <a:p>
            <a:pPr marL="1257300" lvl="2" indent="-342900">
              <a:spcBef>
                <a:spcPts val="600"/>
              </a:spcBef>
              <a:buFont typeface="Wingdings" panose="05000000000000000000" pitchFamily="2" charset="2"/>
              <a:buChar char="ü"/>
            </a:pPr>
            <a:r>
              <a:rPr lang="en-US" sz="1400">
                <a:solidFill>
                  <a:schemeClr val="accent2"/>
                </a:solidFill>
              </a:rPr>
              <a:t>At transaction level</a:t>
            </a:r>
            <a:endParaRPr lang="en-US" sz="1400" b="1">
              <a:solidFill>
                <a:schemeClr val="accent2"/>
              </a:solidFill>
            </a:endParaRPr>
          </a:p>
          <a:p>
            <a:pPr marL="800100" lvl="1" indent="-342900">
              <a:spcBef>
                <a:spcPts val="600"/>
              </a:spcBef>
              <a:buClr>
                <a:srgbClr val="FF7300"/>
              </a:buClr>
              <a:buFont typeface="+mj-lt"/>
              <a:buAutoNum type="arabicPeriod"/>
            </a:pPr>
            <a:r>
              <a:rPr lang="en-US" sz="1400" b="1">
                <a:solidFill>
                  <a:schemeClr val="accent2"/>
                </a:solidFill>
              </a:rPr>
              <a:t>Availability Monitoring </a:t>
            </a:r>
          </a:p>
          <a:p>
            <a:pPr marL="1200150" lvl="2" indent="-285750">
              <a:spcBef>
                <a:spcPts val="600"/>
              </a:spcBef>
              <a:buFont typeface="Wingdings" panose="05000000000000000000" pitchFamily="2" charset="2"/>
              <a:buChar char="ü"/>
            </a:pPr>
            <a:r>
              <a:rPr lang="en-US" sz="1400">
                <a:solidFill>
                  <a:schemeClr val="accent2"/>
                </a:solidFill>
                <a:sym typeface="Wingdings" panose="05000000000000000000" pitchFamily="2" charset="2"/>
              </a:rPr>
              <a:t>Settlement of Unavailability Penalties (covering availability monitoring &amp; availability tests), subject to penalty limit (in line with Functioning Rules).</a:t>
            </a:r>
          </a:p>
          <a:p>
            <a:pPr marL="1200150" lvl="2" indent="-285750">
              <a:spcBef>
                <a:spcPts val="600"/>
              </a:spcBef>
              <a:buFont typeface="Wingdings" panose="05000000000000000000" pitchFamily="2" charset="2"/>
              <a:buChar char="ü"/>
            </a:pPr>
            <a:r>
              <a:rPr lang="en-US" sz="1400">
                <a:solidFill>
                  <a:schemeClr val="accent2"/>
                </a:solidFill>
                <a:sym typeface="Wingdings" panose="05000000000000000000" pitchFamily="2" charset="2"/>
              </a:rPr>
              <a:t>At CMU level </a:t>
            </a:r>
            <a:endParaRPr lang="en-US" sz="1400">
              <a:solidFill>
                <a:schemeClr val="accent2"/>
              </a:solidFill>
            </a:endParaRPr>
          </a:p>
          <a:p>
            <a:pPr marL="800100" lvl="1" indent="-342900">
              <a:spcBef>
                <a:spcPts val="600"/>
              </a:spcBef>
              <a:buClr>
                <a:srgbClr val="FF7300"/>
              </a:buClr>
              <a:buFont typeface="+mj-lt"/>
              <a:buAutoNum type="arabicPeriod"/>
            </a:pPr>
            <a:r>
              <a:rPr lang="en-US" sz="1400" b="1">
                <a:solidFill>
                  <a:schemeClr val="accent2"/>
                </a:solidFill>
              </a:rPr>
              <a:t>Payback Obligation </a:t>
            </a:r>
          </a:p>
          <a:p>
            <a:pPr marL="1200150" lvl="2" indent="-285750">
              <a:spcBef>
                <a:spcPts val="600"/>
              </a:spcBef>
              <a:buFont typeface="Wingdings" panose="05000000000000000000" pitchFamily="2" charset="2"/>
              <a:buChar char="ü"/>
            </a:pPr>
            <a:r>
              <a:rPr lang="en-US" sz="1400">
                <a:solidFill>
                  <a:schemeClr val="accent2"/>
                </a:solidFill>
                <a:sym typeface="Wingdings" panose="05000000000000000000" pitchFamily="2" charset="2"/>
              </a:rPr>
              <a:t>Settlement of the Payback Obligation, subject to Stop-Loss limit (in line with Functioning Rules). </a:t>
            </a:r>
          </a:p>
          <a:p>
            <a:pPr marL="1200150" lvl="2" indent="-285750">
              <a:spcBef>
                <a:spcPts val="600"/>
              </a:spcBef>
              <a:buFont typeface="Wingdings" panose="05000000000000000000" pitchFamily="2" charset="2"/>
              <a:buChar char="ü"/>
            </a:pPr>
            <a:r>
              <a:rPr lang="en-US" sz="1400">
                <a:solidFill>
                  <a:schemeClr val="accent2"/>
                </a:solidFill>
                <a:sym typeface="Wingdings" panose="05000000000000000000" pitchFamily="2" charset="2"/>
              </a:rPr>
              <a:t>At Transaction level</a:t>
            </a:r>
          </a:p>
          <a:p>
            <a:pPr marL="1200150" lvl="2" indent="-285750">
              <a:spcBef>
                <a:spcPts val="600"/>
              </a:spcBef>
              <a:buFont typeface="Wingdings" panose="05000000000000000000" pitchFamily="2" charset="2"/>
              <a:buChar char="ü"/>
            </a:pPr>
            <a:endParaRPr lang="en-US" sz="1400">
              <a:solidFill>
                <a:schemeClr val="accent2"/>
              </a:solidFill>
            </a:endParaRPr>
          </a:p>
          <a:p>
            <a:pPr marL="1257300" lvl="2" indent="-342900">
              <a:spcBef>
                <a:spcPts val="600"/>
              </a:spcBef>
              <a:buFont typeface="+mj-lt"/>
              <a:buAutoNum type="arabicPeriod"/>
            </a:pPr>
            <a:endParaRPr lang="en-US" sz="1400">
              <a:solidFill>
                <a:schemeClr val="accent2"/>
              </a:solidFill>
            </a:endParaRPr>
          </a:p>
          <a:p>
            <a:pPr marL="1200150" lvl="2" indent="-285750">
              <a:spcBef>
                <a:spcPts val="600"/>
              </a:spcBef>
              <a:buFont typeface="Arial" panose="020B0604020202020204" pitchFamily="34" charset="0"/>
              <a:buChar char="•"/>
            </a:pPr>
            <a:endParaRPr lang="en-US" sz="1400">
              <a:solidFill>
                <a:schemeClr val="accent2"/>
              </a:solidFill>
            </a:endParaRPr>
          </a:p>
          <a:p>
            <a:pPr marL="1200150" lvl="2" indent="-285750">
              <a:spcBef>
                <a:spcPts val="600"/>
              </a:spcBef>
              <a:buFont typeface="Arial" panose="020B0604020202020204" pitchFamily="34" charset="0"/>
              <a:buChar char="•"/>
            </a:pPr>
            <a:endParaRPr lang="en-US" sz="1400">
              <a:solidFill>
                <a:schemeClr val="accent2"/>
              </a:solidFill>
            </a:endParaRPr>
          </a:p>
          <a:p>
            <a:pPr marL="285750" indent="-285750">
              <a:spcBef>
                <a:spcPts val="600"/>
              </a:spcBef>
              <a:buFont typeface="Arial" panose="020B0604020202020204" pitchFamily="34" charset="0"/>
              <a:buChar char="•"/>
            </a:pPr>
            <a:endParaRPr lang="nl-BE" sz="1600">
              <a:solidFill>
                <a:schemeClr val="accent2"/>
              </a:solidFill>
            </a:endParaRPr>
          </a:p>
        </p:txBody>
      </p:sp>
    </p:spTree>
    <p:extLst>
      <p:ext uri="{BB962C8B-B14F-4D97-AF65-F5344CB8AC3E}">
        <p14:creationId xmlns:p14="http://schemas.microsoft.com/office/powerpoint/2010/main" val="11542383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8E96-D968-971F-CD54-662A185EFC07}"/>
              </a:ext>
            </a:extLst>
          </p:cNvPr>
          <p:cNvSpPr>
            <a:spLocks noGrp="1"/>
          </p:cNvSpPr>
          <p:nvPr>
            <p:ph type="title"/>
          </p:nvPr>
        </p:nvSpPr>
        <p:spPr>
          <a:xfrm>
            <a:off x="914400" y="386987"/>
            <a:ext cx="9448800" cy="838200"/>
          </a:xfrm>
        </p:spPr>
        <p:txBody>
          <a:bodyPr/>
          <a:lstStyle/>
          <a:p>
            <a:r>
              <a:rPr lang="en-US"/>
              <a:t>(Some of) The parameters of the transaction are modified during a secondary market transaction</a:t>
            </a:r>
            <a:endParaRPr lang="en-BE"/>
          </a:p>
        </p:txBody>
      </p:sp>
      <p:sp>
        <p:nvSpPr>
          <p:cNvPr id="3" name="Content Placeholder 2">
            <a:extLst>
              <a:ext uri="{FF2B5EF4-FFF2-40B4-BE49-F238E27FC236}">
                <a16:creationId xmlns:a16="http://schemas.microsoft.com/office/drawing/2014/main" id="{7B89F94C-0DD4-C12C-D6B6-946DD2772509}"/>
              </a:ext>
            </a:extLst>
          </p:cNvPr>
          <p:cNvSpPr>
            <a:spLocks noGrp="1"/>
          </p:cNvSpPr>
          <p:nvPr>
            <p:ph sz="quarter" idx="13"/>
          </p:nvPr>
        </p:nvSpPr>
        <p:spPr>
          <a:xfrm>
            <a:off x="914399" y="1276165"/>
            <a:ext cx="10207488" cy="1053217"/>
          </a:xfrm>
        </p:spPr>
        <p:txBody>
          <a:bodyPr/>
          <a:lstStyle/>
          <a:p>
            <a:pPr>
              <a:buFont typeface="Wingdings" panose="05000000000000000000" pitchFamily="2" charset="2"/>
              <a:buChar char="Ø"/>
            </a:pPr>
            <a:r>
              <a:rPr lang="en-US"/>
              <a:t>The parameters related to the </a:t>
            </a:r>
            <a:r>
              <a:rPr lang="en-US">
                <a:solidFill>
                  <a:srgbClr val="92D050"/>
                </a:solidFill>
              </a:rPr>
              <a:t>rights (remuneration) </a:t>
            </a:r>
            <a:r>
              <a:rPr lang="en-US"/>
              <a:t>and </a:t>
            </a:r>
            <a:r>
              <a:rPr lang="en-US">
                <a:solidFill>
                  <a:srgbClr val="92D050"/>
                </a:solidFill>
              </a:rPr>
              <a:t>payback obligation (strike price,..)</a:t>
            </a:r>
            <a:r>
              <a:rPr lang="en-US">
                <a:solidFill>
                  <a:schemeClr val="bg2"/>
                </a:solidFill>
              </a:rPr>
              <a:t> </a:t>
            </a:r>
            <a:r>
              <a:rPr lang="en-US"/>
              <a:t>are </a:t>
            </a:r>
            <a:r>
              <a:rPr lang="en-US" b="1"/>
              <a:t>not adapted</a:t>
            </a:r>
          </a:p>
          <a:p>
            <a:pPr>
              <a:buFont typeface="Wingdings" panose="05000000000000000000" pitchFamily="2" charset="2"/>
              <a:buChar char="Ø"/>
            </a:pPr>
            <a:r>
              <a:rPr lang="en-US"/>
              <a:t>The parameters related to the </a:t>
            </a:r>
            <a:r>
              <a:rPr lang="en-US">
                <a:solidFill>
                  <a:schemeClr val="accent4">
                    <a:lumMod val="60000"/>
                    <a:lumOff val="40000"/>
                  </a:schemeClr>
                </a:solidFill>
              </a:rPr>
              <a:t>availability obligation </a:t>
            </a:r>
            <a:r>
              <a:rPr lang="en-US"/>
              <a:t>are </a:t>
            </a:r>
            <a:r>
              <a:rPr lang="en-US" b="1"/>
              <a:t>adapted</a:t>
            </a:r>
            <a:r>
              <a:rPr lang="en-US"/>
              <a:t>, as these are specific to the CMU that delivers the obligation</a:t>
            </a:r>
          </a:p>
        </p:txBody>
      </p:sp>
      <p:sp>
        <p:nvSpPr>
          <p:cNvPr id="4" name="Footer Placeholder 3">
            <a:extLst>
              <a:ext uri="{FF2B5EF4-FFF2-40B4-BE49-F238E27FC236}">
                <a16:creationId xmlns:a16="http://schemas.microsoft.com/office/drawing/2014/main" id="{8A5F18FA-3DAC-73AB-1D79-71042AE7F6BF}"/>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E5F7D8AE-C08A-F0F2-A1EC-E2E28DBBC4DE}"/>
              </a:ext>
            </a:extLst>
          </p:cNvPr>
          <p:cNvSpPr>
            <a:spLocks noGrp="1"/>
          </p:cNvSpPr>
          <p:nvPr>
            <p:ph type="sldNum" sz="quarter" idx="12"/>
          </p:nvPr>
        </p:nvSpPr>
        <p:spPr/>
        <p:txBody>
          <a:bodyPr/>
          <a:lstStyle/>
          <a:p>
            <a:fld id="{7C9AF4F6-8314-4173-B77E-ACDB3515A2E2}" type="slidenum">
              <a:rPr lang="en-GB" smtClean="0"/>
              <a:t>130</a:t>
            </a:fld>
            <a:endParaRPr lang="en-GB"/>
          </a:p>
        </p:txBody>
      </p:sp>
      <p:sp>
        <p:nvSpPr>
          <p:cNvPr id="8" name="Rectangle 7">
            <a:extLst>
              <a:ext uri="{FF2B5EF4-FFF2-40B4-BE49-F238E27FC236}">
                <a16:creationId xmlns:a16="http://schemas.microsoft.com/office/drawing/2014/main" id="{6A664C4F-BA62-ADB2-B6B4-29B9ADC58FC3}"/>
              </a:ext>
            </a:extLst>
          </p:cNvPr>
          <p:cNvSpPr/>
          <p:nvPr/>
        </p:nvSpPr>
        <p:spPr>
          <a:xfrm>
            <a:off x="0" y="5933872"/>
            <a:ext cx="9296400" cy="782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grpSp>
        <p:nvGrpSpPr>
          <p:cNvPr id="17" name="Group 16">
            <a:extLst>
              <a:ext uri="{FF2B5EF4-FFF2-40B4-BE49-F238E27FC236}">
                <a16:creationId xmlns:a16="http://schemas.microsoft.com/office/drawing/2014/main" id="{C4263518-995D-9B4A-7299-1882D2B43E51}"/>
              </a:ext>
            </a:extLst>
          </p:cNvPr>
          <p:cNvGrpSpPr/>
          <p:nvPr/>
        </p:nvGrpSpPr>
        <p:grpSpPr>
          <a:xfrm>
            <a:off x="914400" y="2443790"/>
            <a:ext cx="9259862" cy="3887434"/>
            <a:chOff x="914400" y="2135679"/>
            <a:chExt cx="9259862" cy="3887434"/>
          </a:xfrm>
        </p:grpSpPr>
        <p:sp>
          <p:nvSpPr>
            <p:cNvPr id="6" name="TextBox 5">
              <a:extLst>
                <a:ext uri="{FF2B5EF4-FFF2-40B4-BE49-F238E27FC236}">
                  <a16:creationId xmlns:a16="http://schemas.microsoft.com/office/drawing/2014/main" id="{6931871D-226C-29FE-5BB2-258BC4302216}"/>
                </a:ext>
              </a:extLst>
            </p:cNvPr>
            <p:cNvSpPr txBox="1"/>
            <p:nvPr/>
          </p:nvSpPr>
          <p:spPr>
            <a:xfrm>
              <a:off x="1130815" y="2135679"/>
              <a:ext cx="3042210" cy="475952"/>
            </a:xfrm>
            <a:prstGeom prst="rect">
              <a:avLst/>
            </a:prstGeom>
            <a:noFill/>
          </p:spPr>
          <p:txBody>
            <a:bodyPr wrap="square" rtlCol="0" anchor="ctr">
              <a:noAutofit/>
            </a:bodyPr>
            <a:lstStyle/>
            <a:p>
              <a:pPr algn="ctr"/>
              <a:r>
                <a:rPr lang="en-US" sz="1600" b="1">
                  <a:solidFill>
                    <a:schemeClr val="accent2"/>
                  </a:solidFill>
                </a:rPr>
                <a:t>Seller of the obligation</a:t>
              </a:r>
              <a:endParaRPr lang="en-BE" sz="1600" b="1">
                <a:solidFill>
                  <a:schemeClr val="accent2"/>
                </a:solidFill>
              </a:endParaRPr>
            </a:p>
          </p:txBody>
        </p:sp>
        <p:sp>
          <p:nvSpPr>
            <p:cNvPr id="7" name="TextBox 6">
              <a:extLst>
                <a:ext uri="{FF2B5EF4-FFF2-40B4-BE49-F238E27FC236}">
                  <a16:creationId xmlns:a16="http://schemas.microsoft.com/office/drawing/2014/main" id="{0684777E-31F2-292B-6990-7140A4149FF2}"/>
                </a:ext>
              </a:extLst>
            </p:cNvPr>
            <p:cNvSpPr txBox="1"/>
            <p:nvPr/>
          </p:nvSpPr>
          <p:spPr>
            <a:xfrm>
              <a:off x="6663569" y="2156155"/>
              <a:ext cx="3042210" cy="475952"/>
            </a:xfrm>
            <a:prstGeom prst="rect">
              <a:avLst/>
            </a:prstGeom>
            <a:noFill/>
          </p:spPr>
          <p:txBody>
            <a:bodyPr wrap="square" rtlCol="0" anchor="ctr">
              <a:noAutofit/>
            </a:bodyPr>
            <a:lstStyle/>
            <a:p>
              <a:pPr algn="ctr"/>
              <a:r>
                <a:rPr lang="en-US" sz="1600" b="1">
                  <a:solidFill>
                    <a:schemeClr val="accent2"/>
                  </a:solidFill>
                </a:rPr>
                <a:t>Buyer of the obligation</a:t>
              </a:r>
              <a:endParaRPr lang="en-BE" sz="1600" b="1">
                <a:solidFill>
                  <a:schemeClr val="accent2"/>
                </a:solidFill>
              </a:endParaRPr>
            </a:p>
          </p:txBody>
        </p:sp>
        <p:sp>
          <p:nvSpPr>
            <p:cNvPr id="9" name="Rectangle: Rounded Corners 8">
              <a:extLst>
                <a:ext uri="{FF2B5EF4-FFF2-40B4-BE49-F238E27FC236}">
                  <a16:creationId xmlns:a16="http://schemas.microsoft.com/office/drawing/2014/main" id="{850A3FB1-8895-9299-502C-5E0E54711735}"/>
                </a:ext>
              </a:extLst>
            </p:cNvPr>
            <p:cNvSpPr/>
            <p:nvPr/>
          </p:nvSpPr>
          <p:spPr>
            <a:xfrm>
              <a:off x="914400" y="2624745"/>
              <a:ext cx="3727109" cy="3398368"/>
            </a:xfrm>
            <a:prstGeom prst="roundRect">
              <a:avLst/>
            </a:prstGeom>
            <a:solidFill>
              <a:schemeClr val="bg1"/>
            </a:solidFill>
            <a:ln>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Transaction</a:t>
              </a:r>
              <a:br>
                <a:rPr kumimoji="0" lang="en-US" sz="1800" b="1" i="0" u="none" strike="noStrike" kern="1200" cap="none" spc="0" normalizeH="0" baseline="0" noProof="0">
                  <a:ln>
                    <a:noFill/>
                  </a:ln>
                  <a:solidFill>
                    <a:srgbClr val="000000"/>
                  </a:solidFill>
                  <a:effectLst/>
                  <a:uLnTx/>
                  <a:uFillTx/>
                  <a:latin typeface="Arial"/>
                  <a:ea typeface="+mn-ea"/>
                  <a:cs typeface="+mn-cs"/>
                </a:rPr>
              </a:br>
              <a:endParaRPr kumimoji="0" lang="en-US" sz="1800" b="1"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Remuneration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Strike Price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Primary Market Transaction</a:t>
              </a:r>
              <a:br>
                <a:rPr lang="en-US">
                  <a:solidFill>
                    <a:srgbClr val="000000"/>
                  </a:solidFill>
                  <a:latin typeface="Arial"/>
                </a:rPr>
              </a:b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Transaction period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Derating Factor</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Technology </a:t>
              </a: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CMU ID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Volume</a:t>
              </a:r>
            </a:p>
          </p:txBody>
        </p:sp>
        <p:sp>
          <p:nvSpPr>
            <p:cNvPr id="10" name="Rectangle: Rounded Corners 9">
              <a:extLst>
                <a:ext uri="{FF2B5EF4-FFF2-40B4-BE49-F238E27FC236}">
                  <a16:creationId xmlns:a16="http://schemas.microsoft.com/office/drawing/2014/main" id="{7D16CFB0-39AC-E1E0-DCAB-B696F1ABCA23}"/>
                </a:ext>
              </a:extLst>
            </p:cNvPr>
            <p:cNvSpPr/>
            <p:nvPr/>
          </p:nvSpPr>
          <p:spPr>
            <a:xfrm>
              <a:off x="6447153" y="2624744"/>
              <a:ext cx="3727109" cy="3398367"/>
            </a:xfrm>
            <a:prstGeom prst="roundRect">
              <a:avLst/>
            </a:prstGeom>
            <a:solidFill>
              <a:schemeClr val="bg1"/>
            </a:solidFill>
            <a:ln>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Transaction</a:t>
              </a:r>
              <a:br>
                <a:rPr kumimoji="0" lang="en-US" sz="1800" b="1" i="0" u="none" strike="noStrike" kern="1200" cap="none" spc="0" normalizeH="0" baseline="0" noProof="0">
                  <a:ln>
                    <a:noFill/>
                  </a:ln>
                  <a:solidFill>
                    <a:srgbClr val="000000"/>
                  </a:solidFill>
                  <a:effectLst/>
                  <a:uLnTx/>
                  <a:uFillTx/>
                  <a:latin typeface="Arial"/>
                  <a:ea typeface="+mn-ea"/>
                  <a:cs typeface="+mn-cs"/>
                </a:rPr>
              </a:br>
              <a:endParaRPr kumimoji="0" lang="en-US" sz="1800" b="1"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Remuneration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Strike Price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Primary Market Transaction</a:t>
              </a:r>
              <a:br>
                <a:rPr lang="en-US">
                  <a:solidFill>
                    <a:srgbClr val="000000"/>
                  </a:solidFill>
                  <a:latin typeface="Arial"/>
                </a:rPr>
              </a:b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Transaction period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Derating Factor</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Technology </a:t>
              </a: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CMU ID</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US">
                  <a:solidFill>
                    <a:srgbClr val="000000"/>
                  </a:solidFill>
                  <a:latin typeface="Arial"/>
                </a:rPr>
                <a:t>Volume</a:t>
              </a:r>
            </a:p>
          </p:txBody>
        </p:sp>
        <p:sp>
          <p:nvSpPr>
            <p:cNvPr id="11" name="Rectangle: Rounded Corners 10">
              <a:extLst>
                <a:ext uri="{FF2B5EF4-FFF2-40B4-BE49-F238E27FC236}">
                  <a16:creationId xmlns:a16="http://schemas.microsoft.com/office/drawing/2014/main" id="{C0CA17A6-E0D4-E34E-F8C1-00CC080384DD}"/>
                </a:ext>
              </a:extLst>
            </p:cNvPr>
            <p:cNvSpPr/>
            <p:nvPr/>
          </p:nvSpPr>
          <p:spPr>
            <a:xfrm>
              <a:off x="1011676" y="3286516"/>
              <a:ext cx="8998085" cy="93937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12" name="Equals 11">
              <a:extLst>
                <a:ext uri="{FF2B5EF4-FFF2-40B4-BE49-F238E27FC236}">
                  <a16:creationId xmlns:a16="http://schemas.microsoft.com/office/drawing/2014/main" id="{5ED3FECA-828C-7B99-04B7-2B9F88F4232D}"/>
                </a:ext>
              </a:extLst>
            </p:cNvPr>
            <p:cNvSpPr/>
            <p:nvPr/>
          </p:nvSpPr>
          <p:spPr>
            <a:xfrm>
              <a:off x="5019477" y="3548268"/>
              <a:ext cx="678501" cy="478071"/>
            </a:xfrm>
            <a:prstGeom prst="mathEqual">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13" name="Rectangle: Rounded Corners 12">
              <a:extLst>
                <a:ext uri="{FF2B5EF4-FFF2-40B4-BE49-F238E27FC236}">
                  <a16:creationId xmlns:a16="http://schemas.microsoft.com/office/drawing/2014/main" id="{08A9B975-231A-EA63-0ED0-7E3DA7CEE792}"/>
                </a:ext>
              </a:extLst>
            </p:cNvPr>
            <p:cNvSpPr/>
            <p:nvPr/>
          </p:nvSpPr>
          <p:spPr>
            <a:xfrm>
              <a:off x="1071245" y="4379242"/>
              <a:ext cx="8938515" cy="1484845"/>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16" name="Not Equal 15">
              <a:extLst>
                <a:ext uri="{FF2B5EF4-FFF2-40B4-BE49-F238E27FC236}">
                  <a16:creationId xmlns:a16="http://schemas.microsoft.com/office/drawing/2014/main" id="{B64A4C61-AE45-7210-9AB3-8D847102B31A}"/>
                </a:ext>
              </a:extLst>
            </p:cNvPr>
            <p:cNvSpPr/>
            <p:nvPr/>
          </p:nvSpPr>
          <p:spPr>
            <a:xfrm>
              <a:off x="4987294" y="4878862"/>
              <a:ext cx="757554" cy="458947"/>
            </a:xfrm>
            <a:prstGeom prst="mathNotEqual">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grpSp>
      <p:sp>
        <p:nvSpPr>
          <p:cNvPr id="18" name="Arrow: Right 17">
            <a:extLst>
              <a:ext uri="{FF2B5EF4-FFF2-40B4-BE49-F238E27FC236}">
                <a16:creationId xmlns:a16="http://schemas.microsoft.com/office/drawing/2014/main" id="{0A1583C4-8F33-07C4-2590-CB20AC862C7D}"/>
              </a:ext>
            </a:extLst>
          </p:cNvPr>
          <p:cNvSpPr/>
          <p:nvPr/>
        </p:nvSpPr>
        <p:spPr>
          <a:xfrm>
            <a:off x="4771175" y="2472917"/>
            <a:ext cx="1652059" cy="475952"/>
          </a:xfrm>
          <a:prstGeom prst="rightArrow">
            <a:avLst>
              <a:gd name="adj1" fmla="val 50000"/>
              <a:gd name="adj2" fmla="val 6044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Transaction</a:t>
            </a:r>
            <a:endParaRPr lang="en-BE" b="1">
              <a:solidFill>
                <a:schemeClr val="bg1"/>
              </a:solidFill>
            </a:endParaRPr>
          </a:p>
        </p:txBody>
      </p:sp>
    </p:spTree>
    <p:extLst>
      <p:ext uri="{BB962C8B-B14F-4D97-AF65-F5344CB8AC3E}">
        <p14:creationId xmlns:p14="http://schemas.microsoft.com/office/powerpoint/2010/main" val="13211152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EE5C2-63D6-013C-96CB-AC06B1DEF744}"/>
              </a:ext>
            </a:extLst>
          </p:cNvPr>
          <p:cNvSpPr>
            <a:spLocks noGrp="1"/>
          </p:cNvSpPr>
          <p:nvPr>
            <p:ph type="title"/>
          </p:nvPr>
        </p:nvSpPr>
        <p:spPr/>
        <p:txBody>
          <a:bodyPr/>
          <a:lstStyle/>
          <a:p>
            <a:r>
              <a:rPr lang="en-US"/>
              <a:t>Note – version of the functioning rules applicable to a transaction</a:t>
            </a:r>
            <a:endParaRPr lang="en-BE"/>
          </a:p>
        </p:txBody>
      </p:sp>
      <p:sp>
        <p:nvSpPr>
          <p:cNvPr id="3" name="Content Placeholder 2">
            <a:extLst>
              <a:ext uri="{FF2B5EF4-FFF2-40B4-BE49-F238E27FC236}">
                <a16:creationId xmlns:a16="http://schemas.microsoft.com/office/drawing/2014/main" id="{B2ECB7F1-7A1A-69F1-7362-87F92396122A}"/>
              </a:ext>
            </a:extLst>
          </p:cNvPr>
          <p:cNvSpPr>
            <a:spLocks noGrp="1"/>
          </p:cNvSpPr>
          <p:nvPr>
            <p:ph sz="quarter" idx="13"/>
          </p:nvPr>
        </p:nvSpPr>
        <p:spPr>
          <a:xfrm>
            <a:off x="914400" y="1584851"/>
            <a:ext cx="9792000" cy="4487957"/>
          </a:xfrm>
        </p:spPr>
        <p:txBody>
          <a:bodyPr/>
          <a:lstStyle/>
          <a:p>
            <a:pPr marL="0" indent="0">
              <a:buNone/>
            </a:pPr>
            <a:r>
              <a:rPr lang="en-US"/>
              <a:t>The Functioning Rules are updated every year on May 15, these rules exhaustively stipulate the rights and obligations of capacity providers</a:t>
            </a:r>
          </a:p>
          <a:p>
            <a:pPr lvl="1">
              <a:buFont typeface="Wingdings" panose="05000000000000000000" pitchFamily="2" charset="2"/>
              <a:buChar char="Ø"/>
            </a:pPr>
            <a:r>
              <a:rPr lang="en-US"/>
              <a:t>important to know what version is applicable when acquiring an obligation on the secondary market</a:t>
            </a:r>
          </a:p>
          <a:p>
            <a:pPr marL="0" indent="0">
              <a:buNone/>
            </a:pPr>
            <a:endParaRPr lang="en-US"/>
          </a:p>
          <a:p>
            <a:pPr marL="0" indent="0">
              <a:buNone/>
            </a:pPr>
            <a:r>
              <a:rPr lang="en-US"/>
              <a:t>The following principles apply: </a:t>
            </a:r>
          </a:p>
          <a:p>
            <a:pPr marL="0" indent="0">
              <a:buNone/>
            </a:pPr>
            <a:endParaRPr lang="en-US"/>
          </a:p>
          <a:p>
            <a:pPr marL="630900" lvl="1" indent="-342900">
              <a:buFont typeface="+mj-lt"/>
              <a:buAutoNum type="arabicPeriod"/>
            </a:pPr>
            <a:r>
              <a:rPr lang="en-US" b="1"/>
              <a:t>The latest version of the functioning rules apply to all transactions (primary &amp; secondary market) except for the provisions included in Annex 18.8 (H)</a:t>
            </a:r>
          </a:p>
          <a:p>
            <a:pPr marL="630900" lvl="1" indent="-342900">
              <a:buFont typeface="+mj-lt"/>
              <a:buAutoNum type="arabicPeriod"/>
            </a:pPr>
            <a:endParaRPr lang="en-US" b="1"/>
          </a:p>
          <a:p>
            <a:pPr marL="630900" lvl="1" indent="-342900">
              <a:buFont typeface="+mj-lt"/>
              <a:buAutoNum type="arabicPeriod"/>
            </a:pPr>
            <a:r>
              <a:rPr lang="en-US" b="1"/>
              <a:t>For the rules that are not applied retro-actively (contained in Annex 18.8 (H)), the date of signature of the original Primary Market transaction is used to determine the applicable version of the FR.</a:t>
            </a:r>
            <a:endParaRPr lang="en-US"/>
          </a:p>
          <a:p>
            <a:pPr marL="288000" lvl="1" indent="0">
              <a:buNone/>
            </a:pPr>
            <a:endParaRPr lang="en-US" b="1"/>
          </a:p>
        </p:txBody>
      </p:sp>
      <p:sp>
        <p:nvSpPr>
          <p:cNvPr id="4" name="Footer Placeholder 3">
            <a:extLst>
              <a:ext uri="{FF2B5EF4-FFF2-40B4-BE49-F238E27FC236}">
                <a16:creationId xmlns:a16="http://schemas.microsoft.com/office/drawing/2014/main" id="{8FB62F92-CE7D-6A94-71DC-ADFF420505DE}"/>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56085DB5-B6D0-04B2-8914-CF2836B41CE4}"/>
              </a:ext>
            </a:extLst>
          </p:cNvPr>
          <p:cNvSpPr>
            <a:spLocks noGrp="1"/>
          </p:cNvSpPr>
          <p:nvPr>
            <p:ph type="sldNum" sz="quarter" idx="12"/>
          </p:nvPr>
        </p:nvSpPr>
        <p:spPr/>
        <p:txBody>
          <a:bodyPr/>
          <a:lstStyle/>
          <a:p>
            <a:fld id="{7C9AF4F6-8314-4173-B77E-ACDB3515A2E2}" type="slidenum">
              <a:rPr lang="en-GB" smtClean="0"/>
              <a:t>131</a:t>
            </a:fld>
            <a:endParaRPr lang="en-GB"/>
          </a:p>
        </p:txBody>
      </p:sp>
    </p:spTree>
    <p:extLst>
      <p:ext uri="{BB962C8B-B14F-4D97-AF65-F5344CB8AC3E}">
        <p14:creationId xmlns:p14="http://schemas.microsoft.com/office/powerpoint/2010/main" val="13444787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4D314F-DA2D-74A0-8427-585467C48586}"/>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Helvetica Light"/>
              </a:rPr>
              <a:t>CRM Detailed Info Session 2024</a:t>
            </a:r>
            <a:endParaRPr kumimoji="0" lang="en-GB" sz="900" b="0" i="0" u="none" strike="noStrike" kern="1200" cap="none" spc="0" normalizeH="0" baseline="0" noProof="0">
              <a:ln>
                <a:noFill/>
              </a:ln>
              <a:solidFill>
                <a:srgbClr val="FFFFFF"/>
              </a:solidFill>
              <a:effectLst/>
              <a:uLnTx/>
              <a:uFillTx/>
              <a:latin typeface="Helvetica Light"/>
            </a:endParaRPr>
          </a:p>
        </p:txBody>
      </p:sp>
      <p:sp>
        <p:nvSpPr>
          <p:cNvPr id="5" name="Slide Number Placeholder 4">
            <a:extLst>
              <a:ext uri="{FF2B5EF4-FFF2-40B4-BE49-F238E27FC236}">
                <a16:creationId xmlns:a16="http://schemas.microsoft.com/office/drawing/2014/main" id="{59B45EEE-2375-0366-1CBC-28A3D7D49936}"/>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D4DCE-9EA5-6C43-B983-F83FEB84A798}" type="slidenum">
              <a:rPr kumimoji="0" lang="en-GB" sz="900" b="1" i="0" u="none" strike="noStrike" kern="1200" cap="none" spc="0" normalizeH="0" baseline="0" noProof="0" smtClean="0">
                <a:ln>
                  <a:noFill/>
                </a:ln>
                <a:solidFill>
                  <a:srgbClr val="FFFFFF"/>
                </a:solidFill>
                <a:effectLst/>
                <a:uLnTx/>
                <a:uFillTx/>
                <a:latin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900" b="1" i="0" u="none" strike="noStrike" kern="1200" cap="none" spc="0" normalizeH="0" baseline="0" noProof="0">
              <a:ln>
                <a:noFill/>
              </a:ln>
              <a:solidFill>
                <a:srgbClr val="FFFFFF"/>
              </a:solidFill>
              <a:effectLst/>
              <a:uLnTx/>
              <a:uFillTx/>
              <a:latin typeface="Helvetica Light"/>
            </a:endParaRPr>
          </a:p>
        </p:txBody>
      </p:sp>
      <p:sp>
        <p:nvSpPr>
          <p:cNvPr id="6" name="Text Placeholder 2">
            <a:extLst>
              <a:ext uri="{FF2B5EF4-FFF2-40B4-BE49-F238E27FC236}">
                <a16:creationId xmlns:a16="http://schemas.microsoft.com/office/drawing/2014/main" id="{B2B35780-B670-5496-471A-428A40541BA3}"/>
              </a:ext>
            </a:extLst>
          </p:cNvPr>
          <p:cNvSpPr txBox="1">
            <a:spLocks/>
          </p:cNvSpPr>
          <p:nvPr/>
        </p:nvSpPr>
        <p:spPr>
          <a:xfrm>
            <a:off x="1145286" y="4570451"/>
            <a:ext cx="5417875" cy="1343025"/>
          </a:xfrm>
          <a:prstGeom prst="rect">
            <a:avLst/>
          </a:prstGeom>
          <a:ln w="254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521962" eaLnBrk="1" latinLnBrk="0" hangingPunct="1">
              <a:lnSpc>
                <a:spcPct val="120000"/>
              </a:lnSpc>
              <a:spcBef>
                <a:spcPts val="450"/>
              </a:spcBef>
              <a:spcAft>
                <a:spcPts val="0"/>
              </a:spcAft>
              <a:buClr>
                <a:schemeClr val="accent3"/>
              </a:buClr>
              <a:buSzPct val="100000"/>
              <a:buFont typeface="Arial" charset="0"/>
              <a:buNone/>
              <a:tabLst/>
              <a:defRPr sz="3200" b="0" i="0" u="none" strike="noStrike" cap="none" spc="0" baseline="0">
                <a:ln>
                  <a:noFill/>
                </a:ln>
                <a:solidFill>
                  <a:schemeClr val="tx1"/>
                </a:solidFill>
                <a:uFillTx/>
                <a:latin typeface="+mn-lt"/>
                <a:ea typeface="+mn-ea"/>
                <a:cs typeface="+mn-cs"/>
                <a:sym typeface="Helvetica Light"/>
              </a:defRPr>
            </a:lvl1pPr>
            <a:lvl2pPr marL="216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2pPr>
            <a:lvl3pPr marL="324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3pPr>
            <a:lvl4pPr marL="432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4pPr>
            <a:lvl5pPr marL="540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5pPr>
            <a:lvl6pPr marL="15544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6pPr>
            <a:lvl7pPr marL="17830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7pPr>
            <a:lvl8pPr marL="20116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8pPr>
            <a:lvl9pPr marL="22402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9pPr>
          </a:lstStyle>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sym typeface="Helvetica Light"/>
              </a:rPr>
              <a:t>Purpose of Today’s session</a:t>
            </a:r>
          </a:p>
          <a:p>
            <a:pPr>
              <a:buClr>
                <a:srgbClr val="F0801A"/>
              </a:buClr>
            </a:pPr>
            <a:r>
              <a:rPr lang="en-US" sz="2000">
                <a:solidFill>
                  <a:srgbClr val="FFFFFF">
                    <a:lumMod val="75000"/>
                  </a:srgbClr>
                </a:solidFill>
                <a:latin typeface="Helvetica Light"/>
              </a:rPr>
              <a:t>Right to remuneration</a:t>
            </a:r>
          </a:p>
          <a:p>
            <a:pPr lvl="0" fontAlgn="auto">
              <a:buClr>
                <a:srgbClr val="F0801A"/>
              </a:buClr>
              <a:defRPr/>
            </a:pPr>
            <a:r>
              <a:rPr lang="en-US" sz="2000">
                <a:solidFill>
                  <a:srgbClr val="FFFFFF">
                    <a:lumMod val="75000"/>
                  </a:srgbClr>
                </a:solidFill>
                <a:latin typeface="Helvetica Light"/>
              </a:rPr>
              <a:t>Financial Security Obligation</a:t>
            </a:r>
          </a:p>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i="0" u="none" strike="noStrike" kern="1200" cap="none" spc="0" normalizeH="0" baseline="0" noProof="0">
                <a:ln>
                  <a:noFill/>
                </a:ln>
                <a:solidFill>
                  <a:schemeClr val="tx1">
                    <a:lumMod val="75000"/>
                  </a:schemeClr>
                </a:solidFill>
                <a:effectLst/>
                <a:uLnTx/>
                <a:uFillTx/>
                <a:latin typeface="Helvetica Light"/>
                <a:sym typeface="Helvetica Light"/>
              </a:rPr>
              <a:t>Availability Obligation</a:t>
            </a:r>
          </a:p>
          <a:p>
            <a:pPr marL="457200" marR="0" lvl="1" indent="0" algn="l" defTabSz="521962" rtl="0" eaLnBrk="1" fontAlgn="auto" latinLnBrk="0" hangingPunct="1">
              <a:lnSpc>
                <a:spcPct val="120000"/>
              </a:lnSpc>
              <a:spcBef>
                <a:spcPts val="450"/>
              </a:spcBef>
              <a:spcAft>
                <a:spcPts val="0"/>
              </a:spcAft>
              <a:buClr>
                <a:srgbClr val="46535B"/>
              </a:buClr>
              <a:buSzPct val="100000"/>
              <a:buFont typeface="Arial" charset="0"/>
              <a:buNone/>
              <a:tabLst/>
              <a:defRPr/>
            </a:pPr>
            <a:r>
              <a:rPr kumimoji="0" lang="en-US" sz="1050" i="0" u="none" strike="noStrike" kern="1200" cap="none" spc="0" normalizeH="0" baseline="0" noProof="0">
                <a:ln>
                  <a:noFill/>
                </a:ln>
                <a:solidFill>
                  <a:schemeClr val="tx1">
                    <a:lumMod val="75000"/>
                  </a:schemeClr>
                </a:solidFill>
                <a:effectLst/>
                <a:uLnTx/>
                <a:uFillTx/>
                <a:latin typeface="Helvetica Light"/>
                <a:cs typeface="Arial"/>
                <a:sym typeface="Helvetica Light"/>
              </a:rPr>
              <a:t>Availability monitoring</a:t>
            </a:r>
          </a:p>
          <a:p>
            <a:pPr marL="457200" marR="0" lvl="1" indent="0" algn="l" defTabSz="521962" rtl="0" eaLnBrk="1" fontAlgn="auto" latinLnBrk="0" hangingPunct="1">
              <a:lnSpc>
                <a:spcPct val="120000"/>
              </a:lnSpc>
              <a:spcBef>
                <a:spcPts val="450"/>
              </a:spcBef>
              <a:spcAft>
                <a:spcPts val="0"/>
              </a:spcAft>
              <a:buClr>
                <a:srgbClr val="46535B"/>
              </a:buClr>
              <a:buSzPct val="100000"/>
              <a:buFont typeface="Arial" charset="0"/>
              <a:buNone/>
              <a:tabLst/>
              <a:defRPr/>
            </a:pPr>
            <a:r>
              <a:rPr kumimoji="0" lang="en-US" sz="1050" i="0" u="none" strike="noStrike" kern="1200" cap="none" spc="0" normalizeH="0" baseline="0" noProof="0">
                <a:ln>
                  <a:noFill/>
                </a:ln>
                <a:solidFill>
                  <a:schemeClr val="tx1">
                    <a:lumMod val="75000"/>
                  </a:schemeClr>
                </a:solidFill>
                <a:effectLst/>
                <a:uLnTx/>
                <a:uFillTx/>
                <a:latin typeface="Helvetica Light"/>
                <a:cs typeface="Arial"/>
                <a:sym typeface="Helvetica Light"/>
              </a:rPr>
              <a:t>Availability Testing</a:t>
            </a:r>
          </a:p>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lang="en-US" sz="2000">
                <a:solidFill>
                  <a:srgbClr val="FFFFFF">
                    <a:lumMod val="75000"/>
                  </a:srgbClr>
                </a:solidFill>
                <a:latin typeface="Helvetica Light"/>
              </a:rPr>
              <a:t>Payback Obligation</a:t>
            </a:r>
            <a:br>
              <a:rPr kumimoji="0" lang="en-US" sz="2000" b="0" i="0" u="none" strike="noStrike" kern="1200" cap="none" spc="0" normalizeH="0" baseline="0" noProof="0">
                <a:ln>
                  <a:noFill/>
                </a:ln>
                <a:solidFill>
                  <a:srgbClr val="FFFFFF">
                    <a:lumMod val="75000"/>
                  </a:srgbClr>
                </a:solidFill>
                <a:effectLst/>
                <a:uLnTx/>
                <a:uFillTx/>
                <a:latin typeface="Helvetica Light"/>
                <a:ea typeface="+mn-ea"/>
                <a:cs typeface="+mn-cs"/>
                <a:sym typeface="Helvetica Light"/>
              </a:rPr>
            </a:br>
            <a:r>
              <a:rPr kumimoji="0" lang="en-US" sz="2000" b="1" i="0" u="none" strike="noStrike" kern="1200" cap="none" spc="0" normalizeH="0" baseline="0" noProof="0">
                <a:ln>
                  <a:noFill/>
                </a:ln>
                <a:effectLst/>
                <a:uLnTx/>
                <a:uFillTx/>
                <a:latin typeface="Helvetica Light"/>
                <a:ea typeface="+mn-ea"/>
                <a:cs typeface="+mn-cs"/>
                <a:sym typeface="Helvetica Light"/>
              </a:rPr>
              <a:t>Final notes</a:t>
            </a:r>
          </a:p>
        </p:txBody>
      </p:sp>
    </p:spTree>
    <p:extLst>
      <p:ext uri="{BB962C8B-B14F-4D97-AF65-F5344CB8AC3E}">
        <p14:creationId xmlns:p14="http://schemas.microsoft.com/office/powerpoint/2010/main" val="3998024009"/>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0BFAB-5758-87C2-8BB4-DCC7045681AD}"/>
              </a:ext>
            </a:extLst>
          </p:cNvPr>
          <p:cNvSpPr>
            <a:spLocks noGrp="1"/>
          </p:cNvSpPr>
          <p:nvPr>
            <p:ph type="title"/>
          </p:nvPr>
        </p:nvSpPr>
        <p:spPr/>
        <p:txBody>
          <a:bodyPr/>
          <a:lstStyle/>
          <a:p>
            <a:r>
              <a:rPr lang="en-US" sz="3000"/>
              <a:t>High level view on the CRM process</a:t>
            </a:r>
            <a:endParaRPr lang="en-BE" sz="3000"/>
          </a:p>
        </p:txBody>
      </p:sp>
      <p:sp>
        <p:nvSpPr>
          <p:cNvPr id="4" name="Footer Placeholder 3">
            <a:extLst>
              <a:ext uri="{FF2B5EF4-FFF2-40B4-BE49-F238E27FC236}">
                <a16:creationId xmlns:a16="http://schemas.microsoft.com/office/drawing/2014/main" id="{37441240-D6BC-1C69-66F0-E66E37D2987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5" name="Slide Number Placeholder 4">
            <a:extLst>
              <a:ext uri="{FF2B5EF4-FFF2-40B4-BE49-F238E27FC236}">
                <a16:creationId xmlns:a16="http://schemas.microsoft.com/office/drawing/2014/main" id="{FC5F1D1B-904B-2A48-6571-D2C6B819C4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
        <p:nvSpPr>
          <p:cNvPr id="6" name="Text Placeholder 5">
            <a:extLst>
              <a:ext uri="{FF2B5EF4-FFF2-40B4-BE49-F238E27FC236}">
                <a16:creationId xmlns:a16="http://schemas.microsoft.com/office/drawing/2014/main" id="{50F469DE-049C-BE96-D662-DB00BE8F63CF}"/>
              </a:ext>
            </a:extLst>
          </p:cNvPr>
          <p:cNvSpPr>
            <a:spLocks noGrp="1"/>
          </p:cNvSpPr>
          <p:nvPr>
            <p:ph type="body" sz="quarter" idx="16"/>
          </p:nvPr>
        </p:nvSpPr>
        <p:spPr>
          <a:xfrm>
            <a:off x="914400" y="6103628"/>
            <a:ext cx="8205936" cy="459368"/>
          </a:xfrm>
        </p:spPr>
        <p:txBody>
          <a:bodyPr/>
          <a:lstStyle/>
          <a:p>
            <a:endParaRPr lang="en-BE"/>
          </a:p>
        </p:txBody>
      </p:sp>
      <p:sp>
        <p:nvSpPr>
          <p:cNvPr id="7" name="TextBox 6">
            <a:extLst>
              <a:ext uri="{FF2B5EF4-FFF2-40B4-BE49-F238E27FC236}">
                <a16:creationId xmlns:a16="http://schemas.microsoft.com/office/drawing/2014/main" id="{5719EC3F-ABC6-9CD4-FE27-B003954813D0}"/>
              </a:ext>
            </a:extLst>
          </p:cNvPr>
          <p:cNvSpPr txBox="1"/>
          <p:nvPr/>
        </p:nvSpPr>
        <p:spPr>
          <a:xfrm>
            <a:off x="767408" y="2636912"/>
            <a:ext cx="1224136" cy="673968"/>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PQ procedure &amp; Auction</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8" name="TextBox 7">
            <a:extLst>
              <a:ext uri="{FF2B5EF4-FFF2-40B4-BE49-F238E27FC236}">
                <a16:creationId xmlns:a16="http://schemas.microsoft.com/office/drawing/2014/main" id="{5A91097B-822F-1E23-F559-2B7FE23DFCEA}"/>
              </a:ext>
            </a:extLst>
          </p:cNvPr>
          <p:cNvSpPr txBox="1"/>
          <p:nvPr/>
        </p:nvSpPr>
        <p:spPr>
          <a:xfrm>
            <a:off x="767408" y="3499345"/>
            <a:ext cx="1224136" cy="673968"/>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XB</a:t>
            </a:r>
            <a:br>
              <a:rPr kumimoji="0" lang="en-GB" sz="900" b="1" i="0" u="none" strike="noStrike" kern="1200" cap="none" spc="0" normalizeH="0" baseline="0" noProof="0">
                <a:ln>
                  <a:noFill/>
                </a:ln>
                <a:solidFill>
                  <a:srgbClr val="394D55"/>
                </a:solidFill>
                <a:effectLst/>
                <a:uLnTx/>
                <a:uFillTx/>
                <a:latin typeface="Arial"/>
                <a:ea typeface="+mn-ea"/>
                <a:cs typeface="+mn-cs"/>
              </a:rPr>
            </a:br>
            <a:r>
              <a:rPr kumimoji="0" lang="en-GB" sz="900" b="1" i="0" u="none" strike="noStrike" kern="1200" cap="none" spc="0" normalizeH="0" baseline="0" noProof="0">
                <a:ln>
                  <a:noFill/>
                </a:ln>
                <a:solidFill>
                  <a:srgbClr val="394D55"/>
                </a:solidFill>
                <a:effectLst/>
                <a:uLnTx/>
                <a:uFillTx/>
                <a:latin typeface="Arial"/>
                <a:ea typeface="+mn-ea"/>
                <a:cs typeface="+mn-cs"/>
              </a:rPr>
              <a:t>participation</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9" name="TextBox 8">
            <a:extLst>
              <a:ext uri="{FF2B5EF4-FFF2-40B4-BE49-F238E27FC236}">
                <a16:creationId xmlns:a16="http://schemas.microsoft.com/office/drawing/2014/main" id="{63F33FF3-B1EC-37DA-4CF8-D34F1E66CF3E}"/>
              </a:ext>
            </a:extLst>
          </p:cNvPr>
          <p:cNvSpPr txBox="1"/>
          <p:nvPr/>
        </p:nvSpPr>
        <p:spPr>
          <a:xfrm>
            <a:off x="767408" y="4419992"/>
            <a:ext cx="1224136" cy="673968"/>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Multi-year contracts /</a:t>
            </a:r>
            <a:br>
              <a:rPr kumimoji="0" lang="en-GB" sz="900" b="1" i="0" u="none" strike="noStrike" kern="1200" cap="none" spc="0" normalizeH="0" baseline="0" noProof="0">
                <a:ln>
                  <a:noFill/>
                </a:ln>
                <a:solidFill>
                  <a:srgbClr val="394D55"/>
                </a:solidFill>
                <a:effectLst/>
                <a:uLnTx/>
                <a:uFillTx/>
                <a:latin typeface="Arial"/>
                <a:ea typeface="+mn-ea"/>
                <a:cs typeface="+mn-cs"/>
              </a:rPr>
            </a:br>
            <a:r>
              <a:rPr kumimoji="0" lang="en-GB" sz="900" b="1" i="0" u="none" strike="noStrike" kern="1200" cap="none" spc="0" normalizeH="0" baseline="0" noProof="0">
                <a:ln>
                  <a:noFill/>
                </a:ln>
                <a:solidFill>
                  <a:srgbClr val="394D55"/>
                </a:solidFill>
                <a:effectLst/>
                <a:uLnTx/>
                <a:uFillTx/>
                <a:latin typeface="Arial"/>
                <a:ea typeface="+mn-ea"/>
                <a:cs typeface="+mn-cs"/>
              </a:rPr>
              <a:t>New capacities</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10" name="TextBox 9">
            <a:extLst>
              <a:ext uri="{FF2B5EF4-FFF2-40B4-BE49-F238E27FC236}">
                <a16:creationId xmlns:a16="http://schemas.microsoft.com/office/drawing/2014/main" id="{E67FE868-05BA-B66F-3790-26F228A20A7D}"/>
              </a:ext>
            </a:extLst>
          </p:cNvPr>
          <p:cNvSpPr txBox="1"/>
          <p:nvPr/>
        </p:nvSpPr>
        <p:spPr>
          <a:xfrm>
            <a:off x="767408" y="5279528"/>
            <a:ext cx="1224136" cy="673968"/>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IPC </a:t>
            </a:r>
            <a:br>
              <a:rPr kumimoji="0" lang="en-GB" sz="900" b="1" i="0" u="none" strike="noStrike" kern="1200" cap="none" spc="0" normalizeH="0" baseline="0" noProof="0">
                <a:ln>
                  <a:noFill/>
                </a:ln>
                <a:solidFill>
                  <a:srgbClr val="394D55"/>
                </a:solidFill>
                <a:effectLst/>
                <a:uLnTx/>
                <a:uFillTx/>
                <a:latin typeface="Arial"/>
                <a:ea typeface="+mn-ea"/>
                <a:cs typeface="+mn-cs"/>
              </a:rPr>
            </a:br>
            <a:r>
              <a:rPr kumimoji="0" lang="en-GB" sz="900" b="1" i="0" u="none" strike="noStrike" kern="1200" cap="none" spc="0" normalizeH="0" baseline="0" noProof="0">
                <a:ln>
                  <a:noFill/>
                </a:ln>
                <a:solidFill>
                  <a:srgbClr val="394D55"/>
                </a:solidFill>
                <a:effectLst/>
                <a:uLnTx/>
                <a:uFillTx/>
                <a:latin typeface="Arial"/>
                <a:ea typeface="+mn-ea"/>
                <a:cs typeface="+mn-cs"/>
              </a:rPr>
              <a:t>Derogation</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11" name="TextBox 10">
            <a:extLst>
              <a:ext uri="{FF2B5EF4-FFF2-40B4-BE49-F238E27FC236}">
                <a16:creationId xmlns:a16="http://schemas.microsoft.com/office/drawing/2014/main" id="{C8F53D71-4242-56A1-1321-4F723D790AA7}"/>
              </a:ext>
            </a:extLst>
          </p:cNvPr>
          <p:cNvSpPr txBox="1"/>
          <p:nvPr/>
        </p:nvSpPr>
        <p:spPr>
          <a:xfrm>
            <a:off x="2135560" y="2178968"/>
            <a:ext cx="648072" cy="2419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94D55"/>
                </a:solidFill>
                <a:effectLst/>
                <a:uLnTx/>
                <a:uFillTx/>
                <a:latin typeface="Arial"/>
                <a:ea typeface="+mn-ea"/>
                <a:cs typeface="+mn-cs"/>
              </a:rPr>
              <a:t>Q1</a:t>
            </a:r>
            <a:endParaRPr kumimoji="0" lang="en-BE" sz="1200" b="1" i="0" u="none" strike="noStrike" kern="1200" cap="none" spc="0" normalizeH="0" baseline="0" noProof="0">
              <a:ln>
                <a:noFill/>
              </a:ln>
              <a:solidFill>
                <a:srgbClr val="394D55"/>
              </a:solidFill>
              <a:effectLst/>
              <a:uLnTx/>
              <a:uFillTx/>
              <a:latin typeface="Arial"/>
              <a:ea typeface="+mn-ea"/>
              <a:cs typeface="+mn-cs"/>
            </a:endParaRPr>
          </a:p>
        </p:txBody>
      </p:sp>
      <p:sp>
        <p:nvSpPr>
          <p:cNvPr id="12" name="TextBox 11">
            <a:extLst>
              <a:ext uri="{FF2B5EF4-FFF2-40B4-BE49-F238E27FC236}">
                <a16:creationId xmlns:a16="http://schemas.microsoft.com/office/drawing/2014/main" id="{662938B3-EEAA-C68F-80B5-4A9141B5FDAF}"/>
              </a:ext>
            </a:extLst>
          </p:cNvPr>
          <p:cNvSpPr txBox="1"/>
          <p:nvPr/>
        </p:nvSpPr>
        <p:spPr>
          <a:xfrm>
            <a:off x="4494712" y="2178968"/>
            <a:ext cx="648072" cy="2419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94D55"/>
                </a:solidFill>
                <a:effectLst/>
                <a:uLnTx/>
                <a:uFillTx/>
                <a:latin typeface="Arial"/>
                <a:ea typeface="+mn-ea"/>
                <a:cs typeface="+mn-cs"/>
              </a:rPr>
              <a:t>Q2</a:t>
            </a:r>
            <a:endParaRPr kumimoji="0" lang="en-BE" sz="1200" b="1" i="0" u="none" strike="noStrike" kern="1200" cap="none" spc="0" normalizeH="0" baseline="0" noProof="0">
              <a:ln>
                <a:noFill/>
              </a:ln>
              <a:solidFill>
                <a:srgbClr val="394D55"/>
              </a:solidFill>
              <a:effectLst/>
              <a:uLnTx/>
              <a:uFillTx/>
              <a:latin typeface="Arial"/>
              <a:ea typeface="+mn-ea"/>
              <a:cs typeface="+mn-cs"/>
            </a:endParaRPr>
          </a:p>
        </p:txBody>
      </p:sp>
      <p:sp>
        <p:nvSpPr>
          <p:cNvPr id="13" name="TextBox 12">
            <a:extLst>
              <a:ext uri="{FF2B5EF4-FFF2-40B4-BE49-F238E27FC236}">
                <a16:creationId xmlns:a16="http://schemas.microsoft.com/office/drawing/2014/main" id="{74DEBC44-697F-3E75-2CEF-438476D1C827}"/>
              </a:ext>
            </a:extLst>
          </p:cNvPr>
          <p:cNvSpPr txBox="1"/>
          <p:nvPr/>
        </p:nvSpPr>
        <p:spPr>
          <a:xfrm>
            <a:off x="6707560" y="2178968"/>
            <a:ext cx="648072" cy="2419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94D55"/>
                </a:solidFill>
                <a:effectLst/>
                <a:uLnTx/>
                <a:uFillTx/>
                <a:latin typeface="Arial"/>
                <a:ea typeface="+mn-ea"/>
                <a:cs typeface="+mn-cs"/>
              </a:rPr>
              <a:t>Q3</a:t>
            </a:r>
            <a:endParaRPr kumimoji="0" lang="en-BE" sz="1200" b="1" i="0" u="none" strike="noStrike" kern="1200" cap="none" spc="0" normalizeH="0" baseline="0" noProof="0">
              <a:ln>
                <a:noFill/>
              </a:ln>
              <a:solidFill>
                <a:srgbClr val="394D55"/>
              </a:solidFill>
              <a:effectLst/>
              <a:uLnTx/>
              <a:uFillTx/>
              <a:latin typeface="Arial"/>
              <a:ea typeface="+mn-ea"/>
              <a:cs typeface="+mn-cs"/>
            </a:endParaRPr>
          </a:p>
        </p:txBody>
      </p:sp>
      <p:sp>
        <p:nvSpPr>
          <p:cNvPr id="14" name="TextBox 13">
            <a:extLst>
              <a:ext uri="{FF2B5EF4-FFF2-40B4-BE49-F238E27FC236}">
                <a16:creationId xmlns:a16="http://schemas.microsoft.com/office/drawing/2014/main" id="{A832BC2A-731B-D345-DACB-8E49CCE95815}"/>
              </a:ext>
            </a:extLst>
          </p:cNvPr>
          <p:cNvSpPr txBox="1"/>
          <p:nvPr/>
        </p:nvSpPr>
        <p:spPr>
          <a:xfrm>
            <a:off x="9020992" y="2178968"/>
            <a:ext cx="648072" cy="2419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94D55"/>
                </a:solidFill>
                <a:effectLst/>
                <a:uLnTx/>
                <a:uFillTx/>
                <a:latin typeface="Arial"/>
                <a:ea typeface="+mn-ea"/>
                <a:cs typeface="+mn-cs"/>
              </a:rPr>
              <a:t>Q4</a:t>
            </a:r>
            <a:endParaRPr kumimoji="0" lang="en-BE" sz="1200" b="1" i="0" u="none" strike="noStrike" kern="1200" cap="none" spc="0" normalizeH="0" baseline="0" noProof="0">
              <a:ln>
                <a:noFill/>
              </a:ln>
              <a:solidFill>
                <a:srgbClr val="394D55"/>
              </a:solidFill>
              <a:effectLst/>
              <a:uLnTx/>
              <a:uFillTx/>
              <a:latin typeface="Arial"/>
              <a:ea typeface="+mn-ea"/>
              <a:cs typeface="+mn-cs"/>
            </a:endParaRPr>
          </a:p>
        </p:txBody>
      </p:sp>
      <p:sp>
        <p:nvSpPr>
          <p:cNvPr id="15" name="TextBox 14">
            <a:extLst>
              <a:ext uri="{FF2B5EF4-FFF2-40B4-BE49-F238E27FC236}">
                <a16:creationId xmlns:a16="http://schemas.microsoft.com/office/drawing/2014/main" id="{03DF58F4-09DD-AB82-AA9D-05AB8C448F94}"/>
              </a:ext>
            </a:extLst>
          </p:cNvPr>
          <p:cNvSpPr txBox="1"/>
          <p:nvPr/>
        </p:nvSpPr>
        <p:spPr>
          <a:xfrm>
            <a:off x="2207568" y="1746920"/>
            <a:ext cx="1080120" cy="2419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Preparation</a:t>
            </a:r>
            <a:endParaRPr kumimoji="0" lang="en-BE" sz="1200" b="1"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3A43F4BB-83BC-4F9D-79BE-90891E3AC94C}"/>
              </a:ext>
            </a:extLst>
          </p:cNvPr>
          <p:cNvSpPr txBox="1"/>
          <p:nvPr/>
        </p:nvSpPr>
        <p:spPr>
          <a:xfrm>
            <a:off x="5929176" y="1746920"/>
            <a:ext cx="1823008" cy="28239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Prequalification</a:t>
            </a:r>
            <a:endParaRPr kumimoji="0" lang="en-BE" sz="1200" b="1"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6B66522D-83F9-B464-E56C-70DA8AC15D4B}"/>
              </a:ext>
            </a:extLst>
          </p:cNvPr>
          <p:cNvSpPr txBox="1"/>
          <p:nvPr/>
        </p:nvSpPr>
        <p:spPr>
          <a:xfrm>
            <a:off x="9138720" y="1746920"/>
            <a:ext cx="1823008" cy="28239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Auction</a:t>
            </a:r>
            <a:endParaRPr kumimoji="0" lang="en-BE" sz="1200" b="1"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BE91FED5-1ED7-E788-1397-F590E7E87858}"/>
              </a:ext>
            </a:extLst>
          </p:cNvPr>
          <p:cNvSpPr txBox="1"/>
          <p:nvPr/>
        </p:nvSpPr>
        <p:spPr>
          <a:xfrm>
            <a:off x="3503712" y="3501008"/>
            <a:ext cx="792088" cy="36004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Application Form</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
        <p:nvSpPr>
          <p:cNvPr id="19" name="TextBox 18">
            <a:extLst>
              <a:ext uri="{FF2B5EF4-FFF2-40B4-BE49-F238E27FC236}">
                <a16:creationId xmlns:a16="http://schemas.microsoft.com/office/drawing/2014/main" id="{0754D65C-49CE-CC42-183E-D33233DF0B93}"/>
              </a:ext>
            </a:extLst>
          </p:cNvPr>
          <p:cNvSpPr txBox="1"/>
          <p:nvPr/>
        </p:nvSpPr>
        <p:spPr>
          <a:xfrm>
            <a:off x="4439816" y="3518660"/>
            <a:ext cx="988777" cy="36004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Application File Submission</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
        <p:nvSpPr>
          <p:cNvPr id="20" name="TextBox 19">
            <a:extLst>
              <a:ext uri="{FF2B5EF4-FFF2-40B4-BE49-F238E27FC236}">
                <a16:creationId xmlns:a16="http://schemas.microsoft.com/office/drawing/2014/main" id="{27F924ED-A40A-850C-E069-9F98B5824A42}"/>
              </a:ext>
            </a:extLst>
          </p:cNvPr>
          <p:cNvSpPr txBox="1"/>
          <p:nvPr/>
        </p:nvSpPr>
        <p:spPr>
          <a:xfrm>
            <a:off x="5231904" y="2731486"/>
            <a:ext cx="909363" cy="31105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PQ File</a:t>
            </a:r>
            <a:br>
              <a:rPr kumimoji="0" lang="en-GB" sz="900" b="0" i="0" u="none" strike="noStrike" kern="1200" cap="none" spc="0" normalizeH="0" baseline="0" noProof="0">
                <a:ln>
                  <a:noFill/>
                </a:ln>
                <a:solidFill>
                  <a:srgbClr val="394D55"/>
                </a:solidFill>
                <a:effectLst/>
                <a:uLnTx/>
                <a:uFillTx/>
                <a:latin typeface="Arial"/>
                <a:ea typeface="+mn-ea"/>
                <a:cs typeface="+mn-cs"/>
              </a:rPr>
            </a:br>
            <a:r>
              <a:rPr kumimoji="0" lang="en-GB" sz="900" b="0" i="0" u="none" strike="noStrike" kern="1200" cap="none" spc="0" normalizeH="0" baseline="0" noProof="0">
                <a:ln>
                  <a:noFill/>
                </a:ln>
                <a:solidFill>
                  <a:srgbClr val="394D55"/>
                </a:solidFill>
                <a:effectLst/>
                <a:uLnTx/>
                <a:uFillTx/>
                <a:latin typeface="Arial"/>
                <a:ea typeface="+mn-ea"/>
                <a:cs typeface="+mn-cs"/>
              </a:rPr>
              <a:t>Submission     </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
        <p:nvSpPr>
          <p:cNvPr id="21" name="TextBox 20">
            <a:extLst>
              <a:ext uri="{FF2B5EF4-FFF2-40B4-BE49-F238E27FC236}">
                <a16:creationId xmlns:a16="http://schemas.microsoft.com/office/drawing/2014/main" id="{EA8AD470-4D08-F055-845D-A6BC53510F7B}"/>
              </a:ext>
            </a:extLst>
          </p:cNvPr>
          <p:cNvSpPr txBox="1"/>
          <p:nvPr/>
        </p:nvSpPr>
        <p:spPr>
          <a:xfrm>
            <a:off x="8111628" y="2731486"/>
            <a:ext cx="792684" cy="33747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PQ results</a:t>
            </a:r>
            <a:br>
              <a:rPr kumimoji="0" lang="en-GB" sz="900" b="0" i="0" u="none" strike="noStrike" kern="1200" cap="none" spc="0" normalizeH="0" baseline="0" noProof="0">
                <a:ln>
                  <a:noFill/>
                </a:ln>
                <a:solidFill>
                  <a:srgbClr val="394D55"/>
                </a:solidFill>
                <a:effectLst/>
                <a:uLnTx/>
                <a:uFillTx/>
                <a:latin typeface="Arial"/>
                <a:ea typeface="+mn-ea"/>
                <a:cs typeface="+mn-cs"/>
              </a:rPr>
            </a:br>
            <a:r>
              <a:rPr kumimoji="0" lang="en-GB" sz="900" b="0" i="0" u="none" strike="noStrike" kern="1200" cap="none" spc="0" normalizeH="0" baseline="0" noProof="0">
                <a:ln>
                  <a:noFill/>
                </a:ln>
                <a:solidFill>
                  <a:srgbClr val="394D55"/>
                </a:solidFill>
                <a:effectLst/>
                <a:uLnTx/>
                <a:uFillTx/>
                <a:latin typeface="Arial"/>
                <a:ea typeface="+mn-ea"/>
                <a:cs typeface="+mn-cs"/>
              </a:rPr>
              <a:t>notification</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
        <p:nvSpPr>
          <p:cNvPr id="22" name="TextBox 21">
            <a:extLst>
              <a:ext uri="{FF2B5EF4-FFF2-40B4-BE49-F238E27FC236}">
                <a16:creationId xmlns:a16="http://schemas.microsoft.com/office/drawing/2014/main" id="{5A9EE740-F0A6-A967-F94F-62C8B2279BCA}"/>
              </a:ext>
            </a:extLst>
          </p:cNvPr>
          <p:cNvSpPr txBox="1"/>
          <p:nvPr/>
        </p:nvSpPr>
        <p:spPr>
          <a:xfrm>
            <a:off x="8832250" y="2731486"/>
            <a:ext cx="648072" cy="31105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Bidding</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
        <p:nvSpPr>
          <p:cNvPr id="23" name="TextBox 22">
            <a:extLst>
              <a:ext uri="{FF2B5EF4-FFF2-40B4-BE49-F238E27FC236}">
                <a16:creationId xmlns:a16="http://schemas.microsoft.com/office/drawing/2014/main" id="{70AF3055-A60F-FAF0-D936-178CF46D5CA2}"/>
              </a:ext>
            </a:extLst>
          </p:cNvPr>
          <p:cNvSpPr txBox="1"/>
          <p:nvPr/>
        </p:nvSpPr>
        <p:spPr>
          <a:xfrm>
            <a:off x="9619480" y="2731486"/>
            <a:ext cx="720675" cy="31105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Auction</a:t>
            </a:r>
            <a:br>
              <a:rPr kumimoji="0" lang="en-GB" sz="900" b="0" i="0" u="none" strike="noStrike" kern="1200" cap="none" spc="0" normalizeH="0" baseline="0" noProof="0">
                <a:ln>
                  <a:noFill/>
                </a:ln>
                <a:solidFill>
                  <a:srgbClr val="394D55"/>
                </a:solidFill>
                <a:effectLst/>
                <a:uLnTx/>
                <a:uFillTx/>
                <a:latin typeface="Arial"/>
                <a:ea typeface="+mn-ea"/>
                <a:cs typeface="+mn-cs"/>
              </a:rPr>
            </a:br>
            <a:r>
              <a:rPr kumimoji="0" lang="en-GB" sz="900" b="0" i="0" u="none" strike="noStrike" kern="1200" cap="none" spc="0" normalizeH="0" baseline="0" noProof="0">
                <a:ln>
                  <a:noFill/>
                </a:ln>
                <a:solidFill>
                  <a:srgbClr val="394D55"/>
                </a:solidFill>
                <a:effectLst/>
                <a:uLnTx/>
                <a:uFillTx/>
                <a:latin typeface="Arial"/>
                <a:ea typeface="+mn-ea"/>
                <a:cs typeface="+mn-cs"/>
              </a:rPr>
              <a:t>Clearing</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
        <p:nvSpPr>
          <p:cNvPr id="24" name="TextBox 23">
            <a:extLst>
              <a:ext uri="{FF2B5EF4-FFF2-40B4-BE49-F238E27FC236}">
                <a16:creationId xmlns:a16="http://schemas.microsoft.com/office/drawing/2014/main" id="{81BA940A-9045-499A-F34D-5E1D191E4AF3}"/>
              </a:ext>
            </a:extLst>
          </p:cNvPr>
          <p:cNvSpPr txBox="1"/>
          <p:nvPr/>
        </p:nvSpPr>
        <p:spPr>
          <a:xfrm>
            <a:off x="5375919" y="3789040"/>
            <a:ext cx="1224136" cy="23346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Pre-Auction clearing</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
        <p:nvSpPr>
          <p:cNvPr id="25" name="TextBox 24">
            <a:extLst>
              <a:ext uri="{FF2B5EF4-FFF2-40B4-BE49-F238E27FC236}">
                <a16:creationId xmlns:a16="http://schemas.microsoft.com/office/drawing/2014/main" id="{D7BAC03E-AD2F-346E-41C0-663CACC20BE5}"/>
              </a:ext>
            </a:extLst>
          </p:cNvPr>
          <p:cNvSpPr txBox="1"/>
          <p:nvPr/>
        </p:nvSpPr>
        <p:spPr>
          <a:xfrm>
            <a:off x="7200570" y="3789040"/>
            <a:ext cx="1224136" cy="23346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Result notification</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
        <p:nvSpPr>
          <p:cNvPr id="26" name="TextBox 25">
            <a:extLst>
              <a:ext uri="{FF2B5EF4-FFF2-40B4-BE49-F238E27FC236}">
                <a16:creationId xmlns:a16="http://schemas.microsoft.com/office/drawing/2014/main" id="{FE807D88-D21A-71CC-1165-227CAC95B2A1}"/>
              </a:ext>
            </a:extLst>
          </p:cNvPr>
          <p:cNvSpPr txBox="1"/>
          <p:nvPr/>
        </p:nvSpPr>
        <p:spPr>
          <a:xfrm>
            <a:off x="4494712" y="4292826"/>
            <a:ext cx="1601288" cy="33747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Deadline production license request </a:t>
            </a:r>
            <a:r>
              <a:rPr kumimoji="0" lang="en-GB" sz="900" b="1" i="0" u="none" strike="noStrike" kern="1200" cap="none" spc="0" normalizeH="0" baseline="0" noProof="0">
                <a:ln>
                  <a:noFill/>
                </a:ln>
                <a:solidFill>
                  <a:srgbClr val="394D55"/>
                </a:solidFill>
                <a:effectLst/>
                <a:uLnTx/>
                <a:uFillTx/>
                <a:latin typeface="Arial"/>
                <a:ea typeface="+mn-ea"/>
                <a:cs typeface="+mn-cs"/>
              </a:rPr>
              <a:t>FOD 15/04</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27" name="TextBox 26">
            <a:extLst>
              <a:ext uri="{FF2B5EF4-FFF2-40B4-BE49-F238E27FC236}">
                <a16:creationId xmlns:a16="http://schemas.microsoft.com/office/drawing/2014/main" id="{8B5F075B-AD49-D0A7-F9A2-D278A804B939}"/>
              </a:ext>
            </a:extLst>
          </p:cNvPr>
          <p:cNvSpPr txBox="1"/>
          <p:nvPr/>
        </p:nvSpPr>
        <p:spPr>
          <a:xfrm>
            <a:off x="6096000" y="4292826"/>
            <a:ext cx="1647334" cy="33747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Submission deadline</a:t>
            </a:r>
            <a:br>
              <a:rPr kumimoji="0" lang="en-GB" sz="900" b="0" i="0" u="none" strike="noStrike" kern="1200" cap="none" spc="0" normalizeH="0" baseline="0" noProof="0">
                <a:ln>
                  <a:noFill/>
                </a:ln>
                <a:solidFill>
                  <a:srgbClr val="394D55"/>
                </a:solidFill>
                <a:effectLst/>
                <a:uLnTx/>
                <a:uFillTx/>
                <a:latin typeface="Arial"/>
                <a:ea typeface="+mn-ea"/>
                <a:cs typeface="+mn-cs"/>
              </a:rPr>
            </a:br>
            <a:r>
              <a:rPr kumimoji="0" lang="en-GB" sz="900" b="0" i="0" u="none" strike="noStrike" kern="1200" cap="none" spc="0" normalizeH="0" baseline="0" noProof="0">
                <a:ln>
                  <a:noFill/>
                </a:ln>
                <a:solidFill>
                  <a:srgbClr val="394D55"/>
                </a:solidFill>
                <a:effectLst/>
                <a:uLnTx/>
                <a:uFillTx/>
                <a:latin typeface="Arial"/>
                <a:ea typeface="+mn-ea"/>
                <a:cs typeface="+mn-cs"/>
              </a:rPr>
              <a:t>Investment File</a:t>
            </a:r>
            <a:r>
              <a:rPr kumimoji="0" lang="en-GB" sz="900" b="1" i="0" u="none" strike="noStrike" kern="1200" cap="none" spc="0" normalizeH="0" baseline="0" noProof="0">
                <a:ln>
                  <a:noFill/>
                </a:ln>
                <a:solidFill>
                  <a:srgbClr val="394D55"/>
                </a:solidFill>
                <a:effectLst/>
                <a:uLnTx/>
                <a:uFillTx/>
                <a:latin typeface="Arial"/>
                <a:ea typeface="+mn-ea"/>
                <a:cs typeface="+mn-cs"/>
              </a:rPr>
              <a:t> CREG 15/06</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28" name="TextBox 27">
            <a:extLst>
              <a:ext uri="{FF2B5EF4-FFF2-40B4-BE49-F238E27FC236}">
                <a16:creationId xmlns:a16="http://schemas.microsoft.com/office/drawing/2014/main" id="{A454A952-BFE8-D3DE-E718-6914C4F1DD6E}"/>
              </a:ext>
            </a:extLst>
          </p:cNvPr>
          <p:cNvSpPr txBox="1"/>
          <p:nvPr/>
        </p:nvSpPr>
        <p:spPr>
          <a:xfrm>
            <a:off x="7867651" y="4292826"/>
            <a:ext cx="1575326" cy="33747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Technical Agreement</a:t>
            </a:r>
            <a:br>
              <a:rPr kumimoji="0" lang="en-GB" sz="900" b="0" i="0" u="none" strike="noStrike" kern="1200" cap="none" spc="0" normalizeH="0" baseline="0" noProof="0">
                <a:ln>
                  <a:noFill/>
                </a:ln>
                <a:solidFill>
                  <a:srgbClr val="394D55"/>
                </a:solidFill>
                <a:effectLst/>
                <a:uLnTx/>
                <a:uFillTx/>
                <a:latin typeface="Arial"/>
                <a:ea typeface="+mn-ea"/>
                <a:cs typeface="+mn-cs"/>
              </a:rPr>
            </a:br>
            <a:r>
              <a:rPr kumimoji="0" lang="en-GB" sz="900" b="1" i="0" u="none" strike="noStrike" kern="1200" cap="none" spc="0" normalizeH="0" baseline="0" noProof="0">
                <a:ln>
                  <a:noFill/>
                </a:ln>
                <a:solidFill>
                  <a:srgbClr val="394D55"/>
                </a:solidFill>
                <a:effectLst/>
                <a:uLnTx/>
                <a:uFillTx/>
                <a:latin typeface="Arial"/>
                <a:ea typeface="+mn-ea"/>
                <a:cs typeface="+mn-cs"/>
              </a:rPr>
              <a:t>Elia 25/08</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29" name="TextBox 28">
            <a:extLst>
              <a:ext uri="{FF2B5EF4-FFF2-40B4-BE49-F238E27FC236}">
                <a16:creationId xmlns:a16="http://schemas.microsoft.com/office/drawing/2014/main" id="{6BABA928-513B-EADE-6AE9-A67F0BE4ABCC}"/>
              </a:ext>
            </a:extLst>
          </p:cNvPr>
          <p:cNvSpPr txBox="1"/>
          <p:nvPr/>
        </p:nvSpPr>
        <p:spPr>
          <a:xfrm>
            <a:off x="4904889" y="5224446"/>
            <a:ext cx="1466156" cy="33747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Submission deadline IPC derogation </a:t>
            </a:r>
            <a:r>
              <a:rPr kumimoji="0" lang="en-GB" sz="900" b="1" i="0" u="none" strike="noStrike" kern="1200" cap="none" spc="0" normalizeH="0" baseline="0" noProof="0">
                <a:ln>
                  <a:noFill/>
                </a:ln>
                <a:solidFill>
                  <a:srgbClr val="394D55"/>
                </a:solidFill>
                <a:effectLst/>
                <a:uLnTx/>
                <a:uFillTx/>
                <a:latin typeface="Arial"/>
                <a:ea typeface="+mn-ea"/>
                <a:cs typeface="+mn-cs"/>
              </a:rPr>
              <a:t>CREG 30/04</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30" name="TextBox 29">
            <a:extLst>
              <a:ext uri="{FF2B5EF4-FFF2-40B4-BE49-F238E27FC236}">
                <a16:creationId xmlns:a16="http://schemas.microsoft.com/office/drawing/2014/main" id="{3ABBC0F5-FD0E-86FC-E282-0FF6C6567417}"/>
              </a:ext>
            </a:extLst>
          </p:cNvPr>
          <p:cNvSpPr txBox="1"/>
          <p:nvPr/>
        </p:nvSpPr>
        <p:spPr>
          <a:xfrm>
            <a:off x="5015881" y="3108406"/>
            <a:ext cx="554832" cy="2485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15/05</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31" name="TextBox 30">
            <a:extLst>
              <a:ext uri="{FF2B5EF4-FFF2-40B4-BE49-F238E27FC236}">
                <a16:creationId xmlns:a16="http://schemas.microsoft.com/office/drawing/2014/main" id="{6ECF861A-464E-AE0C-41A5-75FD93231B7C}"/>
              </a:ext>
            </a:extLst>
          </p:cNvPr>
          <p:cNvSpPr txBox="1"/>
          <p:nvPr/>
        </p:nvSpPr>
        <p:spPr>
          <a:xfrm>
            <a:off x="5782239" y="3108406"/>
            <a:ext cx="554832" cy="28239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15/06</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32" name="TextBox 31">
            <a:extLst>
              <a:ext uri="{FF2B5EF4-FFF2-40B4-BE49-F238E27FC236}">
                <a16:creationId xmlns:a16="http://schemas.microsoft.com/office/drawing/2014/main" id="{02F3DDF5-AC2D-35B1-91D7-629023068DFC}"/>
              </a:ext>
            </a:extLst>
          </p:cNvPr>
          <p:cNvSpPr txBox="1"/>
          <p:nvPr/>
        </p:nvSpPr>
        <p:spPr>
          <a:xfrm>
            <a:off x="7958917" y="3108406"/>
            <a:ext cx="530608" cy="2485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15/09</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33" name="TextBox 32">
            <a:extLst>
              <a:ext uri="{FF2B5EF4-FFF2-40B4-BE49-F238E27FC236}">
                <a16:creationId xmlns:a16="http://schemas.microsoft.com/office/drawing/2014/main" id="{BE936ABC-DC39-8194-76B0-F58D1FCD4E7D}"/>
              </a:ext>
            </a:extLst>
          </p:cNvPr>
          <p:cNvSpPr txBox="1"/>
          <p:nvPr/>
        </p:nvSpPr>
        <p:spPr>
          <a:xfrm>
            <a:off x="8655314" y="3108406"/>
            <a:ext cx="530608" cy="2485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30/09</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34" name="TextBox 33">
            <a:extLst>
              <a:ext uri="{FF2B5EF4-FFF2-40B4-BE49-F238E27FC236}">
                <a16:creationId xmlns:a16="http://schemas.microsoft.com/office/drawing/2014/main" id="{82DA76FC-AFC6-F7DD-BD91-F0DA6954E6E1}"/>
              </a:ext>
            </a:extLst>
          </p:cNvPr>
          <p:cNvSpPr txBox="1"/>
          <p:nvPr/>
        </p:nvSpPr>
        <p:spPr>
          <a:xfrm>
            <a:off x="9472824" y="3108406"/>
            <a:ext cx="530608" cy="24831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31/10</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35" name="TextBox 34">
            <a:extLst>
              <a:ext uri="{FF2B5EF4-FFF2-40B4-BE49-F238E27FC236}">
                <a16:creationId xmlns:a16="http://schemas.microsoft.com/office/drawing/2014/main" id="{A6623356-17CB-CCA5-7509-29B015E04C90}"/>
              </a:ext>
            </a:extLst>
          </p:cNvPr>
          <p:cNvSpPr txBox="1"/>
          <p:nvPr/>
        </p:nvSpPr>
        <p:spPr>
          <a:xfrm>
            <a:off x="3439109" y="3884104"/>
            <a:ext cx="568659" cy="33698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02/04</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36" name="TextBox 35">
            <a:extLst>
              <a:ext uri="{FF2B5EF4-FFF2-40B4-BE49-F238E27FC236}">
                <a16:creationId xmlns:a16="http://schemas.microsoft.com/office/drawing/2014/main" id="{5A0A6CF3-58A7-822A-EB9E-8EE895EFA3AC}"/>
              </a:ext>
            </a:extLst>
          </p:cNvPr>
          <p:cNvSpPr txBox="1"/>
          <p:nvPr/>
        </p:nvSpPr>
        <p:spPr>
          <a:xfrm>
            <a:off x="4408010" y="3884104"/>
            <a:ext cx="568659" cy="24774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94D55"/>
                </a:solidFill>
                <a:effectLst/>
                <a:uLnTx/>
                <a:uFillTx/>
                <a:latin typeface="Arial"/>
                <a:ea typeface="+mn-ea"/>
                <a:cs typeface="+mn-cs"/>
              </a:rPr>
              <a:t>12/04</a:t>
            </a:r>
            <a:endParaRPr kumimoji="0" lang="en-BE" sz="900" b="1" i="0" u="none" strike="noStrike" kern="1200" cap="none" spc="0" normalizeH="0" baseline="0" noProof="0">
              <a:ln>
                <a:noFill/>
              </a:ln>
              <a:solidFill>
                <a:srgbClr val="394D55"/>
              </a:solidFill>
              <a:effectLst/>
              <a:uLnTx/>
              <a:uFillTx/>
              <a:latin typeface="Arial"/>
              <a:ea typeface="+mn-ea"/>
              <a:cs typeface="+mn-cs"/>
            </a:endParaRPr>
          </a:p>
        </p:txBody>
      </p:sp>
      <p:sp>
        <p:nvSpPr>
          <p:cNvPr id="3" name="Title 1">
            <a:extLst>
              <a:ext uri="{FF2B5EF4-FFF2-40B4-BE49-F238E27FC236}">
                <a16:creationId xmlns:a16="http://schemas.microsoft.com/office/drawing/2014/main" id="{02DC76F3-7124-66DC-7691-25B7344F37F0}"/>
              </a:ext>
            </a:extLst>
          </p:cNvPr>
          <p:cNvSpPr txBox="1">
            <a:spLocks/>
          </p:cNvSpPr>
          <p:nvPr/>
        </p:nvSpPr>
        <p:spPr>
          <a:xfrm>
            <a:off x="914400" y="508528"/>
            <a:ext cx="9448800" cy="250497"/>
          </a:xfrm>
          <a:prstGeom prst="rect">
            <a:avLst/>
          </a:prstGeom>
        </p:spPr>
        <p:txBody>
          <a:bodyPr vert="horz" wrap="square" lIns="0" tIns="45720" rIns="0" bIns="0" rtlCol="0" anchor="t">
            <a:noAutofit/>
          </a:bodyPr>
          <a:lstStyle>
            <a:lvl1pPr algn="l" defTabSz="914400" rtl="0" eaLnBrk="1" latinLnBrk="0" hangingPunct="1">
              <a:lnSpc>
                <a:spcPct val="100000"/>
              </a:lnSpc>
              <a:spcBef>
                <a:spcPct val="0"/>
              </a:spcBef>
              <a:buNone/>
              <a:defRPr lang="de-DE" sz="2200" b="1" kern="1200" baseline="0">
                <a:solidFill>
                  <a:schemeClr val="accent2"/>
                </a:solidFill>
                <a:latin typeface="+mj-lt"/>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100" b="1" i="0" u="none" strike="noStrike" kern="1200" cap="none" spc="0" normalizeH="0" baseline="0" noProof="0">
                <a:ln>
                  <a:noFill/>
                </a:ln>
                <a:solidFill>
                  <a:srgbClr val="EF7D13"/>
                </a:solidFill>
                <a:effectLst/>
                <a:uLnTx/>
                <a:uFillTx/>
                <a:latin typeface="Arial"/>
                <a:ea typeface="+mj-ea"/>
                <a:cs typeface="Arial"/>
              </a:rPr>
              <a:t>FINAL NOTES</a:t>
            </a:r>
            <a:endParaRPr kumimoji="0" lang="en-BE" sz="1100" b="1" i="0" u="none" strike="noStrike" kern="1200" cap="none" spc="0" normalizeH="0" baseline="0" noProof="0">
              <a:ln>
                <a:noFill/>
              </a:ln>
              <a:solidFill>
                <a:srgbClr val="EF7D13"/>
              </a:solidFill>
              <a:effectLst/>
              <a:uLnTx/>
              <a:uFillTx/>
              <a:latin typeface="Arial"/>
              <a:ea typeface="+mj-ea"/>
              <a:cs typeface="Arial"/>
            </a:endParaRPr>
          </a:p>
        </p:txBody>
      </p:sp>
      <p:sp>
        <p:nvSpPr>
          <p:cNvPr id="37" name="TextBox 36">
            <a:extLst>
              <a:ext uri="{FF2B5EF4-FFF2-40B4-BE49-F238E27FC236}">
                <a16:creationId xmlns:a16="http://schemas.microsoft.com/office/drawing/2014/main" id="{2680914B-8F29-5FF7-A440-CC2E54130981}"/>
              </a:ext>
            </a:extLst>
          </p:cNvPr>
          <p:cNvSpPr txBox="1"/>
          <p:nvPr/>
        </p:nvSpPr>
        <p:spPr>
          <a:xfrm>
            <a:off x="7337943" y="5487329"/>
            <a:ext cx="1224136" cy="23346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94D55"/>
                </a:solidFill>
                <a:effectLst/>
                <a:uLnTx/>
                <a:uFillTx/>
                <a:latin typeface="Arial"/>
                <a:ea typeface="+mn-ea"/>
                <a:cs typeface="+mn-cs"/>
              </a:rPr>
              <a:t>Result notification</a:t>
            </a:r>
            <a:endParaRPr kumimoji="0" lang="en-BE" sz="900" b="0" i="0" u="none" strike="noStrike" kern="1200" cap="none" spc="0" normalizeH="0" baseline="0" noProof="0">
              <a:ln>
                <a:noFill/>
              </a:ln>
              <a:solidFill>
                <a:srgbClr val="394D55"/>
              </a:solidFill>
              <a:effectLst/>
              <a:uLnTx/>
              <a:uFillTx/>
              <a:latin typeface="Arial"/>
              <a:ea typeface="+mn-ea"/>
              <a:cs typeface="+mn-cs"/>
            </a:endParaRPr>
          </a:p>
        </p:txBody>
      </p:sp>
    </p:spTree>
    <p:extLst>
      <p:ext uri="{BB962C8B-B14F-4D97-AF65-F5344CB8AC3E}">
        <p14:creationId xmlns:p14="http://schemas.microsoft.com/office/powerpoint/2010/main" val="24120885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D3A333-109D-1F9E-AA40-3263EA5FAE4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5" name="Slide Number Placeholder 4">
            <a:extLst>
              <a:ext uri="{FF2B5EF4-FFF2-40B4-BE49-F238E27FC236}">
                <a16:creationId xmlns:a16="http://schemas.microsoft.com/office/drawing/2014/main" id="{6514AAAF-FB86-41E6-239A-D393248DFF0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
        <p:nvSpPr>
          <p:cNvPr id="8" name="Title 1">
            <a:extLst>
              <a:ext uri="{FF2B5EF4-FFF2-40B4-BE49-F238E27FC236}">
                <a16:creationId xmlns:a16="http://schemas.microsoft.com/office/drawing/2014/main" id="{CAA56D8B-CD2E-2E4F-F362-8712DEF7E30A}"/>
              </a:ext>
            </a:extLst>
          </p:cNvPr>
          <p:cNvSpPr txBox="1">
            <a:spLocks/>
          </p:cNvSpPr>
          <p:nvPr/>
        </p:nvSpPr>
        <p:spPr>
          <a:xfrm>
            <a:off x="914400" y="862608"/>
            <a:ext cx="9448800" cy="838200"/>
          </a:xfrm>
          <a:prstGeom prst="rect">
            <a:avLst/>
          </a:prstGeom>
        </p:spPr>
        <p:txBody>
          <a:bodyPr vert="horz" wrap="square" lIns="0" tIns="45720" rIns="0" bIns="0" rtlCol="0" anchor="t">
            <a:noAutofit/>
          </a:bodyPr>
          <a:lstStyle>
            <a:lvl1pPr algn="l" defTabSz="914400" rtl="0" eaLnBrk="1" latinLnBrk="0" hangingPunct="1">
              <a:lnSpc>
                <a:spcPct val="100000"/>
              </a:lnSpc>
              <a:spcBef>
                <a:spcPct val="0"/>
              </a:spcBef>
              <a:buNone/>
              <a:defRPr lang="de-DE" sz="2200" b="1" kern="1200" baseline="0">
                <a:solidFill>
                  <a:schemeClr val="accent2"/>
                </a:solidFill>
                <a:latin typeface="+mj-lt"/>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a:ln>
                  <a:noFill/>
                </a:ln>
                <a:solidFill>
                  <a:srgbClr val="394D55"/>
                </a:solidFill>
                <a:effectLst/>
                <a:uLnTx/>
                <a:uFillTx/>
                <a:latin typeface="Arial"/>
                <a:ea typeface="+mj-ea"/>
                <a:cs typeface="Arial"/>
              </a:rPr>
              <a:t>Your participation in the Y-1 / Y-4 Auction</a:t>
            </a:r>
            <a:endParaRPr kumimoji="0" lang="en-BE" sz="3000" b="1" i="0" u="none" strike="noStrike" kern="1200" cap="none" spc="0" normalizeH="0" baseline="0" noProof="0">
              <a:ln>
                <a:noFill/>
              </a:ln>
              <a:solidFill>
                <a:srgbClr val="394D55"/>
              </a:solidFill>
              <a:effectLst/>
              <a:uLnTx/>
              <a:uFillTx/>
              <a:latin typeface="Arial"/>
              <a:ea typeface="+mj-ea"/>
              <a:cs typeface="Arial"/>
            </a:endParaRPr>
          </a:p>
        </p:txBody>
      </p:sp>
      <p:sp>
        <p:nvSpPr>
          <p:cNvPr id="9" name="Title 1">
            <a:extLst>
              <a:ext uri="{FF2B5EF4-FFF2-40B4-BE49-F238E27FC236}">
                <a16:creationId xmlns:a16="http://schemas.microsoft.com/office/drawing/2014/main" id="{0AE6FBAD-3B65-C19B-3E90-CD7FF090B2AF}"/>
              </a:ext>
            </a:extLst>
          </p:cNvPr>
          <p:cNvSpPr txBox="1">
            <a:spLocks/>
          </p:cNvSpPr>
          <p:nvPr/>
        </p:nvSpPr>
        <p:spPr>
          <a:xfrm>
            <a:off x="914400" y="508528"/>
            <a:ext cx="9448800" cy="250497"/>
          </a:xfrm>
          <a:prstGeom prst="rect">
            <a:avLst/>
          </a:prstGeom>
        </p:spPr>
        <p:txBody>
          <a:bodyPr vert="horz" wrap="square" lIns="0" tIns="45720" rIns="0" bIns="0" rtlCol="0" anchor="t">
            <a:noAutofit/>
          </a:bodyPr>
          <a:lstStyle>
            <a:lvl1pPr algn="l" defTabSz="914400" rtl="0" eaLnBrk="1" latinLnBrk="0" hangingPunct="1">
              <a:lnSpc>
                <a:spcPct val="100000"/>
              </a:lnSpc>
              <a:spcBef>
                <a:spcPct val="0"/>
              </a:spcBef>
              <a:buNone/>
              <a:defRPr lang="de-DE" sz="2200" b="1" kern="1200" baseline="0">
                <a:solidFill>
                  <a:schemeClr val="accent2"/>
                </a:solidFill>
                <a:latin typeface="+mj-lt"/>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100" b="1" i="0" u="none" strike="noStrike" kern="1200" cap="none" spc="0" normalizeH="0" baseline="0" noProof="0">
                <a:ln>
                  <a:noFill/>
                </a:ln>
                <a:solidFill>
                  <a:srgbClr val="EF7D13"/>
                </a:solidFill>
                <a:effectLst/>
                <a:uLnTx/>
                <a:uFillTx/>
                <a:latin typeface="Arial"/>
                <a:ea typeface="+mj-ea"/>
                <a:cs typeface="Arial"/>
              </a:rPr>
              <a:t>FINAL NOTES</a:t>
            </a:r>
            <a:endParaRPr kumimoji="0" lang="en-BE" sz="1100" b="1" i="0" u="none" strike="noStrike" kern="1200" cap="none" spc="0" normalizeH="0" baseline="0" noProof="0">
              <a:ln>
                <a:noFill/>
              </a:ln>
              <a:solidFill>
                <a:srgbClr val="EF7D13"/>
              </a:solidFill>
              <a:effectLst/>
              <a:uLnTx/>
              <a:uFillTx/>
              <a:latin typeface="Arial"/>
              <a:ea typeface="+mj-ea"/>
              <a:cs typeface="Arial"/>
            </a:endParaRPr>
          </a:p>
        </p:txBody>
      </p:sp>
      <p:sp>
        <p:nvSpPr>
          <p:cNvPr id="10" name="TextBox 9">
            <a:extLst>
              <a:ext uri="{FF2B5EF4-FFF2-40B4-BE49-F238E27FC236}">
                <a16:creationId xmlns:a16="http://schemas.microsoft.com/office/drawing/2014/main" id="{BDBF7985-F2D8-5980-24DB-8BAB44059631}"/>
              </a:ext>
            </a:extLst>
          </p:cNvPr>
          <p:cNvSpPr txBox="1"/>
          <p:nvPr/>
        </p:nvSpPr>
        <p:spPr>
          <a:xfrm>
            <a:off x="1127448" y="2419250"/>
            <a:ext cx="1944216" cy="1729829"/>
          </a:xfrm>
          <a:prstGeom prst="rect">
            <a:avLst/>
          </a:prstGeom>
          <a:noFill/>
        </p:spPr>
        <p:txBody>
          <a:bodyPr wrap="square" rtlCol="0">
            <a:noAutofit/>
          </a:bodyPr>
          <a:lstStyle/>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Now to Q2 2025</a:t>
            </a: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‘Preparation’</a:t>
            </a:r>
          </a:p>
          <a:p>
            <a:pPr marL="0" marR="0" lvl="0" indent="0" algn="l" defTabSz="52074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394D55"/>
              </a:solidFill>
              <a:effectLst/>
              <a:uLnTx/>
              <a:uFillTx/>
              <a:latin typeface="Arial"/>
              <a:ea typeface="+mn-ea"/>
              <a:cs typeface="+mn-cs"/>
            </a:endParaRP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394D55"/>
                </a:solidFill>
                <a:effectLst/>
                <a:uLnTx/>
                <a:uFillTx/>
                <a:latin typeface="Arial"/>
                <a:ea typeface="+mn-ea"/>
                <a:cs typeface="+mn-cs"/>
              </a:rPr>
              <a:t>Flex revenue estimation with Elia on demand / in the ‘Road Shows’</a:t>
            </a:r>
          </a:p>
        </p:txBody>
      </p:sp>
      <p:sp>
        <p:nvSpPr>
          <p:cNvPr id="11" name="TextBox 10">
            <a:extLst>
              <a:ext uri="{FF2B5EF4-FFF2-40B4-BE49-F238E27FC236}">
                <a16:creationId xmlns:a16="http://schemas.microsoft.com/office/drawing/2014/main" id="{9DC679D3-4056-4FDF-8AEF-723E93C59421}"/>
              </a:ext>
            </a:extLst>
          </p:cNvPr>
          <p:cNvSpPr txBox="1"/>
          <p:nvPr/>
        </p:nvSpPr>
        <p:spPr>
          <a:xfrm>
            <a:off x="3811008" y="2419250"/>
            <a:ext cx="2212984" cy="1729829"/>
          </a:xfrm>
          <a:prstGeom prst="rect">
            <a:avLst/>
          </a:prstGeom>
          <a:noFill/>
        </p:spPr>
        <p:txBody>
          <a:bodyPr wrap="square" rtlCol="0">
            <a:noAutofit/>
          </a:bodyPr>
          <a:lstStyle/>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By 15 June 2025</a:t>
            </a: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‘Submission’</a:t>
            </a:r>
          </a:p>
          <a:p>
            <a:pPr marL="0" marR="0" lvl="0" indent="0" algn="l" defTabSz="5207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94D55"/>
              </a:solidFill>
              <a:effectLst/>
              <a:uLnTx/>
              <a:uFillTx/>
              <a:latin typeface="Arial"/>
              <a:ea typeface="+mn-ea"/>
              <a:cs typeface="+mn-cs"/>
            </a:endParaRP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394D55"/>
                </a:solidFill>
                <a:effectLst/>
                <a:uLnTx/>
                <a:uFillTx/>
                <a:latin typeface="Arial"/>
                <a:ea typeface="+mn-ea"/>
                <a:cs typeface="+mn-cs"/>
              </a:rPr>
              <a:t>Prequalification File to Elia</a:t>
            </a:r>
          </a:p>
          <a:p>
            <a:pPr marL="0" marR="0" lvl="0" indent="0" algn="l" defTabSz="52074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394D55"/>
              </a:solidFill>
              <a:effectLst/>
              <a:uLnTx/>
              <a:uFillTx/>
              <a:latin typeface="Arial"/>
              <a:ea typeface="+mn-ea"/>
              <a:cs typeface="+mn-cs"/>
            </a:endParaRP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394D55"/>
                </a:solidFill>
                <a:effectLst/>
                <a:uLnTx/>
                <a:uFillTx/>
                <a:latin typeface="Arial"/>
                <a:ea typeface="+mn-ea"/>
                <a:cs typeface="+mn-cs"/>
              </a:rPr>
              <a:t>Multi year contract </a:t>
            </a:r>
            <a:br>
              <a:rPr kumimoji="0" lang="en-US" sz="1300" b="0" i="0" u="none" strike="noStrike" kern="1200" cap="none" spc="0" normalizeH="0" baseline="0" noProof="0">
                <a:ln>
                  <a:noFill/>
                </a:ln>
                <a:solidFill>
                  <a:srgbClr val="394D55"/>
                </a:solidFill>
                <a:effectLst/>
                <a:uLnTx/>
                <a:uFillTx/>
                <a:latin typeface="Arial"/>
                <a:ea typeface="+mn-ea"/>
                <a:cs typeface="+mn-cs"/>
              </a:rPr>
            </a:br>
            <a:r>
              <a:rPr kumimoji="0" lang="en-US" sz="1300" b="0" i="0" u="none" strike="noStrike" kern="1200" cap="none" spc="0" normalizeH="0" baseline="0" noProof="0">
                <a:ln>
                  <a:noFill/>
                </a:ln>
                <a:solidFill>
                  <a:srgbClr val="394D55"/>
                </a:solidFill>
                <a:effectLst/>
                <a:uLnTx/>
                <a:uFillTx/>
                <a:latin typeface="Arial"/>
                <a:ea typeface="+mn-ea"/>
                <a:cs typeface="+mn-cs"/>
              </a:rPr>
              <a:t>possible via CREG</a:t>
            </a:r>
          </a:p>
        </p:txBody>
      </p:sp>
      <p:sp>
        <p:nvSpPr>
          <p:cNvPr id="12" name="TextBox 11">
            <a:extLst>
              <a:ext uri="{FF2B5EF4-FFF2-40B4-BE49-F238E27FC236}">
                <a16:creationId xmlns:a16="http://schemas.microsoft.com/office/drawing/2014/main" id="{CA46A19C-5560-7293-A054-D0A63F3288C0}"/>
              </a:ext>
            </a:extLst>
          </p:cNvPr>
          <p:cNvSpPr txBox="1"/>
          <p:nvPr/>
        </p:nvSpPr>
        <p:spPr>
          <a:xfrm>
            <a:off x="6530722" y="2419250"/>
            <a:ext cx="1809893" cy="1729829"/>
          </a:xfrm>
          <a:prstGeom prst="rect">
            <a:avLst/>
          </a:prstGeom>
          <a:noFill/>
        </p:spPr>
        <p:txBody>
          <a:bodyPr wrap="square" rtlCol="0">
            <a:noAutofit/>
          </a:bodyPr>
          <a:lstStyle/>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Sept 2025</a:t>
            </a: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‘Bidding’</a:t>
            </a:r>
            <a:endParaRPr kumimoji="0" lang="en-US" sz="18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5207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a:ea typeface="+mn-ea"/>
                <a:cs typeface="+mn-cs"/>
              </a:rPr>
              <a:t>Elia feedback on MW</a:t>
            </a:r>
          </a:p>
          <a:p>
            <a:pPr marL="0" marR="0" lvl="0" indent="0" algn="l" defTabSz="52074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a:ea typeface="+mn-ea"/>
                <a:cs typeface="+mn-cs"/>
              </a:rPr>
              <a:t>Your offers for the Auction by 30/09</a:t>
            </a:r>
          </a:p>
        </p:txBody>
      </p:sp>
      <p:sp>
        <p:nvSpPr>
          <p:cNvPr id="13" name="TextBox 12">
            <a:extLst>
              <a:ext uri="{FF2B5EF4-FFF2-40B4-BE49-F238E27FC236}">
                <a16:creationId xmlns:a16="http://schemas.microsoft.com/office/drawing/2014/main" id="{0C27461E-4849-4826-1CBD-78355708138A}"/>
              </a:ext>
            </a:extLst>
          </p:cNvPr>
          <p:cNvSpPr txBox="1"/>
          <p:nvPr/>
        </p:nvSpPr>
        <p:spPr>
          <a:xfrm>
            <a:off x="9079959" y="2419250"/>
            <a:ext cx="1809893" cy="1729829"/>
          </a:xfrm>
          <a:prstGeom prst="rect">
            <a:avLst/>
          </a:prstGeom>
          <a:noFill/>
        </p:spPr>
        <p:txBody>
          <a:bodyPr wrap="square" rtlCol="0">
            <a:noAutofit/>
          </a:bodyPr>
          <a:lstStyle/>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As of Oct 2025</a:t>
            </a:r>
            <a:endParaRPr kumimoji="0" lang="en-US" sz="18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52074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5207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a:ea typeface="+mn-ea"/>
                <a:cs typeface="+mn-cs"/>
              </a:rPr>
              <a:t>Results &amp; Contracts</a:t>
            </a:r>
          </a:p>
        </p:txBody>
      </p:sp>
      <p:sp>
        <p:nvSpPr>
          <p:cNvPr id="14" name="TextBox 13">
            <a:extLst>
              <a:ext uri="{FF2B5EF4-FFF2-40B4-BE49-F238E27FC236}">
                <a16:creationId xmlns:a16="http://schemas.microsoft.com/office/drawing/2014/main" id="{753604FF-D94B-BB16-871F-DD0EDA2A4A55}"/>
              </a:ext>
            </a:extLst>
          </p:cNvPr>
          <p:cNvSpPr txBox="1"/>
          <p:nvPr/>
        </p:nvSpPr>
        <p:spPr>
          <a:xfrm>
            <a:off x="767408" y="4823372"/>
            <a:ext cx="2539544" cy="838200"/>
          </a:xfrm>
          <a:prstGeom prst="rect">
            <a:avLst/>
          </a:prstGeom>
          <a:noFill/>
        </p:spPr>
        <p:txBody>
          <a:bodyPr wrap="square" rtlCol="0">
            <a:noAutofit/>
          </a:bodyPr>
          <a:lstStyle/>
          <a:p>
            <a:pPr marL="0" marR="0" lvl="0" indent="0" algn="r" defTabSz="52074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394D55"/>
                </a:solidFill>
                <a:effectLst/>
                <a:uLnTx/>
                <a:uFillTx/>
                <a:latin typeface="Arial"/>
                <a:ea typeface="+mn-ea"/>
                <a:cs typeface="+mn-cs"/>
              </a:rPr>
              <a:t>Your Elia KAM guides you through your flexibility valorization supported by:</a:t>
            </a:r>
          </a:p>
        </p:txBody>
      </p:sp>
      <p:sp>
        <p:nvSpPr>
          <p:cNvPr id="15" name="TextBox 14">
            <a:extLst>
              <a:ext uri="{FF2B5EF4-FFF2-40B4-BE49-F238E27FC236}">
                <a16:creationId xmlns:a16="http://schemas.microsoft.com/office/drawing/2014/main" id="{6564F37D-98A1-1E67-7044-B910522CC512}"/>
              </a:ext>
            </a:extLst>
          </p:cNvPr>
          <p:cNvSpPr txBox="1"/>
          <p:nvPr/>
        </p:nvSpPr>
        <p:spPr>
          <a:xfrm>
            <a:off x="3619780" y="4823372"/>
            <a:ext cx="2212984" cy="8382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4D55"/>
                </a:solidFill>
                <a:effectLst/>
                <a:uLnTx/>
                <a:uFillTx/>
                <a:latin typeface="Arial"/>
                <a:ea typeface="+mn-ea"/>
                <a:cs typeface="+mn-cs"/>
              </a:rPr>
              <a:t>CRM dedicated support (</a:t>
            </a:r>
            <a:r>
              <a:rPr kumimoji="0" lang="en-US" sz="1400" b="0" i="0" u="none" strike="noStrike" kern="1200" cap="none" spc="0" normalizeH="0" baseline="0" noProof="0">
                <a:ln>
                  <a:noFill/>
                </a:ln>
                <a:solidFill>
                  <a:srgbClr val="EF7D13"/>
                </a:solidFill>
                <a:effectLst/>
                <a:uLnTx/>
                <a:uFillTx/>
                <a:latin typeface="Arial"/>
                <a:ea typeface="+mn-ea"/>
                <a:cs typeface="+mn-cs"/>
                <a:hlinkClick r:id="rId3">
                  <a:extLst>
                    <a:ext uri="{A12FA001-AC4F-418D-AE19-62706E023703}">
                      <ahyp:hlinkClr xmlns:ahyp="http://schemas.microsoft.com/office/drawing/2018/hyperlinkcolor" val="tx"/>
                    </a:ext>
                  </a:extLst>
                </a:hlinkClick>
              </a:rPr>
              <a:t>customer.crm@elia.be</a:t>
            </a:r>
            <a:r>
              <a:rPr kumimoji="0" lang="en-US" sz="1400" b="0" i="0" u="none" strike="noStrike" kern="1200" cap="none" spc="0" normalizeH="0" baseline="0" noProof="0">
                <a:ln>
                  <a:noFill/>
                </a:ln>
                <a:solidFill>
                  <a:srgbClr val="394D55"/>
                </a:solidFill>
                <a:effectLst/>
                <a:uLnTx/>
                <a:uFillTx/>
                <a:latin typeface="Arial"/>
                <a:ea typeface="+mn-ea"/>
                <a:cs typeface="+mn-cs"/>
              </a:rPr>
              <a:t>)</a:t>
            </a:r>
          </a:p>
        </p:txBody>
      </p:sp>
      <p:sp>
        <p:nvSpPr>
          <p:cNvPr id="16" name="TextBox 15">
            <a:extLst>
              <a:ext uri="{FF2B5EF4-FFF2-40B4-BE49-F238E27FC236}">
                <a16:creationId xmlns:a16="http://schemas.microsoft.com/office/drawing/2014/main" id="{5C3DA30B-D436-61E3-A788-EDFAF9953B48}"/>
              </a:ext>
            </a:extLst>
          </p:cNvPr>
          <p:cNvSpPr txBox="1"/>
          <p:nvPr/>
        </p:nvSpPr>
        <p:spPr>
          <a:xfrm>
            <a:off x="5832764" y="4823372"/>
            <a:ext cx="2212984" cy="8382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4D55"/>
                </a:solidFill>
                <a:effectLst/>
                <a:uLnTx/>
                <a:uFillTx/>
                <a:latin typeface="Arial"/>
                <a:ea typeface="+mn-ea"/>
                <a:cs typeface="+mn-cs"/>
              </a:rPr>
              <a:t>Balancing products dedicated support (</a:t>
            </a:r>
            <a:r>
              <a:rPr kumimoji="0" lang="en-US" sz="1400" b="0" i="0" u="none" strike="noStrike" kern="1200" cap="none" spc="0" normalizeH="0" baseline="0" noProof="0">
                <a:ln>
                  <a:noFill/>
                </a:ln>
                <a:solidFill>
                  <a:srgbClr val="EF7D13"/>
                </a:solidFill>
                <a:effectLst/>
                <a:uLnTx/>
                <a:uFillTx/>
                <a:latin typeface="Arial"/>
                <a:ea typeface="+mn-ea"/>
                <a:cs typeface="+mn-cs"/>
                <a:hlinkClick r:id="rId4">
                  <a:extLst>
                    <a:ext uri="{A12FA001-AC4F-418D-AE19-62706E023703}">
                      <ahyp:hlinkClr xmlns:ahyp="http://schemas.microsoft.com/office/drawing/2018/hyperlinkcolor" val="tx"/>
                    </a:ext>
                  </a:extLst>
                </a:hlinkClick>
              </a:rPr>
              <a:t>contracting_AS@elia.be</a:t>
            </a:r>
            <a:r>
              <a:rPr kumimoji="0" lang="en-US" sz="1400" b="0" i="0" u="none" strike="noStrike" kern="1200" cap="none" spc="0" normalizeH="0" baseline="0" noProof="0">
                <a:ln>
                  <a:noFill/>
                </a:ln>
                <a:solidFill>
                  <a:srgbClr val="394D55"/>
                </a:solidFill>
                <a:effectLst/>
                <a:uLnTx/>
                <a:uFillTx/>
                <a:latin typeface="Arial"/>
                <a:ea typeface="+mn-ea"/>
                <a:cs typeface="+mn-cs"/>
              </a:rPr>
              <a:t>) </a:t>
            </a:r>
          </a:p>
        </p:txBody>
      </p:sp>
      <p:sp>
        <p:nvSpPr>
          <p:cNvPr id="17" name="TextBox 16">
            <a:extLst>
              <a:ext uri="{FF2B5EF4-FFF2-40B4-BE49-F238E27FC236}">
                <a16:creationId xmlns:a16="http://schemas.microsoft.com/office/drawing/2014/main" id="{BEF8EFF4-8BE5-B8BE-FD56-D4D31830B8BC}"/>
              </a:ext>
            </a:extLst>
          </p:cNvPr>
          <p:cNvSpPr txBox="1"/>
          <p:nvPr/>
        </p:nvSpPr>
        <p:spPr>
          <a:xfrm>
            <a:off x="8368146" y="4823372"/>
            <a:ext cx="2212984" cy="8382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4D55"/>
                </a:solidFill>
                <a:effectLst/>
                <a:uLnTx/>
                <a:uFillTx/>
                <a:latin typeface="Arial"/>
                <a:ea typeface="+mn-ea"/>
                <a:cs typeface="+mn-cs"/>
              </a:rPr>
              <a:t>You can also find </a:t>
            </a:r>
            <a:r>
              <a:rPr kumimoji="0" lang="en-US" sz="1400" b="0" i="0" u="none" strike="noStrike" kern="1200" cap="none" spc="0" normalizeH="0" baseline="0" noProof="0">
                <a:ln>
                  <a:noFill/>
                </a:ln>
                <a:solidFill>
                  <a:srgbClr val="EF7D13"/>
                </a:solidFill>
                <a:effectLst/>
                <a:uLnTx/>
                <a:uFillTx/>
                <a:latin typeface="Arial"/>
                <a:ea typeface="+mn-ea"/>
                <a:cs typeface="+mn-cs"/>
                <a:hlinkClick r:id="rId5">
                  <a:extLst>
                    <a:ext uri="{A12FA001-AC4F-418D-AE19-62706E023703}">
                      <ahyp:hlinkClr xmlns:ahyp="http://schemas.microsoft.com/office/drawing/2018/hyperlinkcolor" val="tx"/>
                    </a:ext>
                  </a:extLst>
                </a:hlinkClick>
              </a:rPr>
              <a:t>here</a:t>
            </a:r>
            <a:r>
              <a:rPr kumimoji="0" lang="en-US" sz="1400" b="0" i="0" u="none" strike="noStrike" kern="1200" cap="none" spc="0" normalizeH="0" baseline="0" noProof="0">
                <a:ln>
                  <a:noFill/>
                </a:ln>
                <a:solidFill>
                  <a:srgbClr val="394D55"/>
                </a:solidFill>
                <a:effectLst/>
                <a:uLnTx/>
                <a:uFillTx/>
                <a:latin typeface="Arial"/>
                <a:ea typeface="+mn-ea"/>
                <a:cs typeface="+mn-cs"/>
              </a:rPr>
              <a:t> the list of “Balancing Services Providers”</a:t>
            </a:r>
          </a:p>
        </p:txBody>
      </p:sp>
    </p:spTree>
    <p:extLst>
      <p:ext uri="{BB962C8B-B14F-4D97-AF65-F5344CB8AC3E}">
        <p14:creationId xmlns:p14="http://schemas.microsoft.com/office/powerpoint/2010/main" val="33087205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37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136325-A955-469E-B426-79E72F3E1029}"/>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E4B9B356-ADDC-4AF2-BAB5-C6F96B94A599}"/>
              </a:ext>
            </a:extLst>
          </p:cNvPr>
          <p:cNvSpPr>
            <a:spLocks noGrp="1"/>
          </p:cNvSpPr>
          <p:nvPr>
            <p:ph type="title"/>
          </p:nvPr>
        </p:nvSpPr>
        <p:spPr>
          <a:xfrm>
            <a:off x="746646" y="604431"/>
            <a:ext cx="9597826" cy="838200"/>
          </a:xfrm>
        </p:spPr>
        <p:txBody>
          <a:bodyPr/>
          <a:lstStyle/>
          <a:p>
            <a:pPr algn="l"/>
            <a:r>
              <a:rPr lang="en-GB" sz="2000" b="1">
                <a:solidFill>
                  <a:schemeClr val="accent2"/>
                </a:solidFill>
              </a:rPr>
              <a:t>Overview of main blocks for the settlement process during the delivery period</a:t>
            </a:r>
            <a:endParaRPr lang="fr-BE" sz="2000" b="1">
              <a:solidFill>
                <a:schemeClr val="accent2"/>
              </a:solidFill>
            </a:endParaRPr>
          </a:p>
        </p:txBody>
      </p:sp>
      <p:sp>
        <p:nvSpPr>
          <p:cNvPr id="4" name="Slide Number Placeholder 3">
            <a:extLst>
              <a:ext uri="{FF2B5EF4-FFF2-40B4-BE49-F238E27FC236}">
                <a16:creationId xmlns:a16="http://schemas.microsoft.com/office/drawing/2014/main" id="{9BED2ABA-AD0B-4712-9230-0B8B66F9FB27}"/>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0264F5AA-E3BA-E96A-9A9F-56021428E197}"/>
              </a:ext>
            </a:extLst>
          </p:cNvPr>
          <p:cNvSpPr/>
          <p:nvPr/>
        </p:nvSpPr>
        <p:spPr>
          <a:xfrm>
            <a:off x="478725" y="2473000"/>
            <a:ext cx="3131435" cy="194170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a:solidFill>
                  <a:schemeClr val="accent2"/>
                </a:solidFill>
              </a:rPr>
              <a:t>Capacity Provider </a:t>
            </a:r>
            <a:r>
              <a:rPr lang="en-US" sz="1400">
                <a:solidFill>
                  <a:schemeClr val="accent2"/>
                </a:solidFill>
              </a:rPr>
              <a:t>provides an ex-ante invoice to Elia: </a:t>
            </a:r>
          </a:p>
          <a:p>
            <a:endParaRPr lang="en-US" sz="1400">
              <a:solidFill>
                <a:schemeClr val="accent2"/>
              </a:solidFill>
            </a:endParaRPr>
          </a:p>
          <a:p>
            <a:pPr marL="285750" indent="-285750">
              <a:buFont typeface="Arial" panose="020B0604020202020204" pitchFamily="34" charset="0"/>
              <a:buChar char="•"/>
            </a:pPr>
            <a:r>
              <a:rPr lang="en-US" sz="1400">
                <a:solidFill>
                  <a:schemeClr val="accent2"/>
                </a:solidFill>
              </a:rPr>
              <a:t>Ex-ante invoice only includes transactions with a validation date no later than 5 Working Days prior to the first day of month M. </a:t>
            </a:r>
          </a:p>
        </p:txBody>
      </p:sp>
      <p:sp>
        <p:nvSpPr>
          <p:cNvPr id="14" name="Rectangle 13">
            <a:extLst>
              <a:ext uri="{FF2B5EF4-FFF2-40B4-BE49-F238E27FC236}">
                <a16:creationId xmlns:a16="http://schemas.microsoft.com/office/drawing/2014/main" id="{17ECB122-0EA9-5B8E-BCBD-BE0CA7979A2C}"/>
              </a:ext>
            </a:extLst>
          </p:cNvPr>
          <p:cNvSpPr/>
          <p:nvPr/>
        </p:nvSpPr>
        <p:spPr>
          <a:xfrm>
            <a:off x="4858516" y="2918547"/>
            <a:ext cx="2534970" cy="85880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accent2"/>
              </a:solidFill>
            </a:endParaRPr>
          </a:p>
          <a:p>
            <a:pPr algn="ctr"/>
            <a:r>
              <a:rPr lang="en-US" sz="1400">
                <a:solidFill>
                  <a:schemeClr val="accent2"/>
                </a:solidFill>
              </a:rPr>
              <a:t>Payment by Elia of the </a:t>
            </a:r>
            <a:r>
              <a:rPr lang="en-US" sz="1400" b="1">
                <a:solidFill>
                  <a:schemeClr val="accent2"/>
                </a:solidFill>
              </a:rPr>
              <a:t>Capacity Remuneration </a:t>
            </a:r>
            <a:r>
              <a:rPr lang="en-US" sz="1400">
                <a:solidFill>
                  <a:schemeClr val="accent2"/>
                </a:solidFill>
              </a:rPr>
              <a:t>at the latest the last day of Month M+1</a:t>
            </a:r>
          </a:p>
          <a:p>
            <a:endParaRPr lang="en-US" sz="1400">
              <a:solidFill>
                <a:schemeClr val="accent2"/>
              </a:solidFill>
            </a:endParaRPr>
          </a:p>
        </p:txBody>
      </p:sp>
      <p:sp>
        <p:nvSpPr>
          <p:cNvPr id="16" name="Rectangle 15">
            <a:extLst>
              <a:ext uri="{FF2B5EF4-FFF2-40B4-BE49-F238E27FC236}">
                <a16:creationId xmlns:a16="http://schemas.microsoft.com/office/drawing/2014/main" id="{84006DC5-1273-5AE3-9682-9C177A4F6E59}"/>
              </a:ext>
            </a:extLst>
          </p:cNvPr>
          <p:cNvSpPr/>
          <p:nvPr/>
        </p:nvSpPr>
        <p:spPr>
          <a:xfrm>
            <a:off x="7766909" y="2529315"/>
            <a:ext cx="4061235" cy="282454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chemeClr val="accent2"/>
              </a:solidFill>
            </a:endParaRPr>
          </a:p>
          <a:p>
            <a:endParaRPr lang="en-US" sz="1400">
              <a:solidFill>
                <a:schemeClr val="accent2"/>
              </a:solidFill>
            </a:endParaRPr>
          </a:p>
          <a:p>
            <a:r>
              <a:rPr lang="en-US" sz="1400">
                <a:solidFill>
                  <a:schemeClr val="accent2"/>
                </a:solidFill>
              </a:rPr>
              <a:t>Elia issues a </a:t>
            </a:r>
            <a:r>
              <a:rPr lang="en-US" sz="1400" b="1">
                <a:solidFill>
                  <a:schemeClr val="accent2"/>
                </a:solidFill>
              </a:rPr>
              <a:t>Delivery Report </a:t>
            </a:r>
            <a:r>
              <a:rPr lang="en-US" sz="1400">
                <a:solidFill>
                  <a:schemeClr val="accent2"/>
                </a:solidFill>
              </a:rPr>
              <a:t>at the latest </a:t>
            </a:r>
            <a:r>
              <a:rPr lang="en-US" sz="1400" b="1">
                <a:solidFill>
                  <a:schemeClr val="accent2"/>
                </a:solidFill>
              </a:rPr>
              <a:t>the 15/M+2, </a:t>
            </a:r>
            <a:r>
              <a:rPr lang="en-US" sz="1400">
                <a:solidFill>
                  <a:schemeClr val="accent2"/>
                </a:solidFill>
              </a:rPr>
              <a:t>it contains: </a:t>
            </a:r>
          </a:p>
          <a:p>
            <a:pPr marL="285750" indent="-285750">
              <a:buFont typeface="Arial" panose="020B0604020202020204" pitchFamily="34" charset="0"/>
              <a:buChar char="•"/>
            </a:pPr>
            <a:r>
              <a:rPr lang="en-US" sz="1400">
                <a:solidFill>
                  <a:schemeClr val="accent2"/>
                </a:solidFill>
              </a:rPr>
              <a:t>Unavailability Penalties and the associated monthly penalty cap (if applicable). </a:t>
            </a:r>
          </a:p>
          <a:p>
            <a:pPr marL="285750" indent="-285750">
              <a:buFont typeface="Arial" panose="020B0604020202020204" pitchFamily="34" charset="0"/>
              <a:buChar char="•"/>
            </a:pPr>
            <a:r>
              <a:rPr lang="en-US" sz="1400">
                <a:solidFill>
                  <a:schemeClr val="accent2"/>
                </a:solidFill>
              </a:rPr>
              <a:t>Amount of the Payback Obligation.</a:t>
            </a:r>
          </a:p>
          <a:p>
            <a:pPr marL="285750" indent="-285750">
              <a:buFont typeface="Arial" panose="020B0604020202020204" pitchFamily="34" charset="0"/>
              <a:buChar char="•"/>
            </a:pPr>
            <a:r>
              <a:rPr lang="en-US" sz="1400">
                <a:solidFill>
                  <a:schemeClr val="accent2"/>
                </a:solidFill>
              </a:rPr>
              <a:t>Associated Stop-Loss amount. </a:t>
            </a:r>
          </a:p>
          <a:p>
            <a:r>
              <a:rPr lang="en-US" sz="1400">
                <a:solidFill>
                  <a:schemeClr val="accent2"/>
                </a:solidFill>
              </a:rPr>
              <a:t>The capacity provider will be asked to provide an invoice or credit note.</a:t>
            </a:r>
          </a:p>
          <a:p>
            <a:endParaRPr lang="en-US" sz="1400">
              <a:solidFill>
                <a:schemeClr val="accent2"/>
              </a:solidFill>
            </a:endParaRPr>
          </a:p>
          <a:p>
            <a:r>
              <a:rPr lang="en-US" sz="1400" b="1">
                <a:solidFill>
                  <a:schemeClr val="accent2"/>
                </a:solidFill>
              </a:rPr>
              <a:t>Contestation</a:t>
            </a:r>
            <a:r>
              <a:rPr lang="en-US" sz="1400">
                <a:solidFill>
                  <a:schemeClr val="accent2"/>
                </a:solidFill>
              </a:rPr>
              <a:t> procedure applies to the penalty calculation and the Payback Obligation in the Delivery Report </a:t>
            </a:r>
          </a:p>
          <a:p>
            <a:pPr marL="1200150" lvl="2" indent="-285750">
              <a:spcBef>
                <a:spcPts val="600"/>
              </a:spcBef>
              <a:buClr>
                <a:schemeClr val="bg2"/>
              </a:buClr>
              <a:buFont typeface="Arial" panose="020B0604020202020204" pitchFamily="34" charset="0"/>
              <a:buChar char="•"/>
            </a:pPr>
            <a:endParaRPr lang="en-US" sz="1400">
              <a:solidFill>
                <a:schemeClr val="accent2"/>
              </a:solidFill>
            </a:endParaRPr>
          </a:p>
          <a:p>
            <a:endParaRPr lang="en-US" sz="1400">
              <a:solidFill>
                <a:schemeClr val="accent2"/>
              </a:solidFill>
            </a:endParaRPr>
          </a:p>
        </p:txBody>
      </p:sp>
      <p:sp>
        <p:nvSpPr>
          <p:cNvPr id="34" name="Rectangle 33">
            <a:extLst>
              <a:ext uri="{FF2B5EF4-FFF2-40B4-BE49-F238E27FC236}">
                <a16:creationId xmlns:a16="http://schemas.microsoft.com/office/drawing/2014/main" id="{3C1A79FA-93DB-EBE3-E0B7-8F00BF4C4DC9}"/>
              </a:ext>
            </a:extLst>
          </p:cNvPr>
          <p:cNvSpPr/>
          <p:nvPr/>
        </p:nvSpPr>
        <p:spPr>
          <a:xfrm>
            <a:off x="1408062" y="1576216"/>
            <a:ext cx="1272766" cy="338553"/>
          </a:xfrm>
          <a:prstGeom prst="rect">
            <a:avLst/>
          </a:prstGeom>
          <a:solidFill>
            <a:srgbClr val="92D050"/>
          </a:solidFill>
          <a:ln>
            <a:solidFill>
              <a:srgbClr val="92D05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BE"/>
          </a:p>
        </p:txBody>
      </p:sp>
      <p:sp>
        <p:nvSpPr>
          <p:cNvPr id="35" name="Rectangle 34">
            <a:extLst>
              <a:ext uri="{FF2B5EF4-FFF2-40B4-BE49-F238E27FC236}">
                <a16:creationId xmlns:a16="http://schemas.microsoft.com/office/drawing/2014/main" id="{6E7EFD5D-0112-5B0F-5837-A019DE245B60}"/>
              </a:ext>
            </a:extLst>
          </p:cNvPr>
          <p:cNvSpPr/>
          <p:nvPr/>
        </p:nvSpPr>
        <p:spPr>
          <a:xfrm>
            <a:off x="7483524" y="1575034"/>
            <a:ext cx="2232774" cy="338553"/>
          </a:xfrm>
          <a:prstGeom prst="rect">
            <a:avLst/>
          </a:prstGeom>
          <a:solidFill>
            <a:schemeClr val="accent6"/>
          </a:solidFill>
          <a:ln>
            <a:solidFill>
              <a:schemeClr val="accent6"/>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BE"/>
          </a:p>
        </p:txBody>
      </p:sp>
      <p:sp>
        <p:nvSpPr>
          <p:cNvPr id="36" name="TextBox 35">
            <a:extLst>
              <a:ext uri="{FF2B5EF4-FFF2-40B4-BE49-F238E27FC236}">
                <a16:creationId xmlns:a16="http://schemas.microsoft.com/office/drawing/2014/main" id="{A4F645F2-8A21-2ED8-EB97-378A9DBBF5D9}"/>
              </a:ext>
            </a:extLst>
          </p:cNvPr>
          <p:cNvSpPr txBox="1"/>
          <p:nvPr/>
        </p:nvSpPr>
        <p:spPr>
          <a:xfrm>
            <a:off x="1061632" y="2075554"/>
            <a:ext cx="692855" cy="261610"/>
          </a:xfrm>
          <a:prstGeom prst="rect">
            <a:avLst/>
          </a:prstGeom>
          <a:noFill/>
        </p:spPr>
        <p:txBody>
          <a:bodyPr wrap="square" rtlCol="0">
            <a:spAutoFit/>
          </a:bodyPr>
          <a:lstStyle/>
          <a:p>
            <a:pPr algn="l"/>
            <a:r>
              <a:rPr lang="en-US" sz="1100" b="1">
                <a:solidFill>
                  <a:schemeClr val="accent2"/>
                </a:solidFill>
              </a:rPr>
              <a:t>M-5WD</a:t>
            </a:r>
            <a:endParaRPr lang="en-BE" sz="1600" b="1">
              <a:solidFill>
                <a:schemeClr val="accent2"/>
              </a:solidFill>
            </a:endParaRPr>
          </a:p>
        </p:txBody>
      </p:sp>
      <p:sp>
        <p:nvSpPr>
          <p:cNvPr id="37" name="TextBox 36">
            <a:extLst>
              <a:ext uri="{FF2B5EF4-FFF2-40B4-BE49-F238E27FC236}">
                <a16:creationId xmlns:a16="http://schemas.microsoft.com/office/drawing/2014/main" id="{91BB0AD0-BFB2-9533-4D7D-A589DE04B29E}"/>
              </a:ext>
            </a:extLst>
          </p:cNvPr>
          <p:cNvSpPr txBox="1"/>
          <p:nvPr/>
        </p:nvSpPr>
        <p:spPr>
          <a:xfrm>
            <a:off x="2354033" y="2076133"/>
            <a:ext cx="780353" cy="261610"/>
          </a:xfrm>
          <a:prstGeom prst="rect">
            <a:avLst/>
          </a:prstGeom>
          <a:noFill/>
        </p:spPr>
        <p:txBody>
          <a:bodyPr wrap="square" rtlCol="0">
            <a:spAutoFit/>
          </a:bodyPr>
          <a:lstStyle/>
          <a:p>
            <a:pPr algn="l"/>
            <a:r>
              <a:rPr lang="en-US" sz="1100" b="1">
                <a:solidFill>
                  <a:schemeClr val="accent2"/>
                </a:solidFill>
              </a:rPr>
              <a:t>M-2WD</a:t>
            </a:r>
            <a:endParaRPr lang="en-BE" sz="1400" b="1">
              <a:solidFill>
                <a:schemeClr val="accent2"/>
              </a:solidFill>
            </a:endParaRPr>
          </a:p>
        </p:txBody>
      </p:sp>
      <p:sp>
        <p:nvSpPr>
          <p:cNvPr id="38" name="TextBox 37">
            <a:extLst>
              <a:ext uri="{FF2B5EF4-FFF2-40B4-BE49-F238E27FC236}">
                <a16:creationId xmlns:a16="http://schemas.microsoft.com/office/drawing/2014/main" id="{6485CE78-2986-A03C-4870-A7F8D868F2AF}"/>
              </a:ext>
            </a:extLst>
          </p:cNvPr>
          <p:cNvSpPr txBox="1"/>
          <p:nvPr/>
        </p:nvSpPr>
        <p:spPr>
          <a:xfrm>
            <a:off x="3699062" y="1163845"/>
            <a:ext cx="1298287" cy="338554"/>
          </a:xfrm>
          <a:prstGeom prst="rect">
            <a:avLst/>
          </a:prstGeom>
          <a:noFill/>
        </p:spPr>
        <p:txBody>
          <a:bodyPr wrap="square" rtlCol="0">
            <a:spAutoFit/>
          </a:bodyPr>
          <a:lstStyle/>
          <a:p>
            <a:pPr algn="l"/>
            <a:r>
              <a:rPr lang="en-US" sz="1600">
                <a:solidFill>
                  <a:schemeClr val="accent2"/>
                </a:solidFill>
              </a:rPr>
              <a:t>Month M</a:t>
            </a:r>
            <a:endParaRPr lang="en-BE" sz="1600">
              <a:solidFill>
                <a:schemeClr val="accent2"/>
              </a:solidFill>
            </a:endParaRPr>
          </a:p>
        </p:txBody>
      </p:sp>
      <p:sp>
        <p:nvSpPr>
          <p:cNvPr id="39" name="TextBox 38">
            <a:extLst>
              <a:ext uri="{FF2B5EF4-FFF2-40B4-BE49-F238E27FC236}">
                <a16:creationId xmlns:a16="http://schemas.microsoft.com/office/drawing/2014/main" id="{54DD2AF3-97C0-4049-173D-A16A67801719}"/>
              </a:ext>
            </a:extLst>
          </p:cNvPr>
          <p:cNvSpPr txBox="1"/>
          <p:nvPr/>
        </p:nvSpPr>
        <p:spPr>
          <a:xfrm>
            <a:off x="8002590" y="1170279"/>
            <a:ext cx="1298287" cy="338554"/>
          </a:xfrm>
          <a:prstGeom prst="rect">
            <a:avLst/>
          </a:prstGeom>
          <a:noFill/>
        </p:spPr>
        <p:txBody>
          <a:bodyPr wrap="square" rtlCol="0">
            <a:spAutoFit/>
          </a:bodyPr>
          <a:lstStyle/>
          <a:p>
            <a:pPr algn="l"/>
            <a:r>
              <a:rPr lang="en-US" sz="1600">
                <a:solidFill>
                  <a:schemeClr val="accent2"/>
                </a:solidFill>
              </a:rPr>
              <a:t>Month M+2</a:t>
            </a:r>
            <a:endParaRPr lang="en-BE" sz="1600">
              <a:solidFill>
                <a:schemeClr val="accent2"/>
              </a:solidFill>
            </a:endParaRPr>
          </a:p>
        </p:txBody>
      </p:sp>
      <p:sp>
        <p:nvSpPr>
          <p:cNvPr id="40" name="TextBox 39">
            <a:extLst>
              <a:ext uri="{FF2B5EF4-FFF2-40B4-BE49-F238E27FC236}">
                <a16:creationId xmlns:a16="http://schemas.microsoft.com/office/drawing/2014/main" id="{8ADA1829-F9C9-0681-7610-4DC65ED53EC6}"/>
              </a:ext>
            </a:extLst>
          </p:cNvPr>
          <p:cNvSpPr txBox="1"/>
          <p:nvPr/>
        </p:nvSpPr>
        <p:spPr>
          <a:xfrm>
            <a:off x="1445923" y="1163845"/>
            <a:ext cx="1298287" cy="338554"/>
          </a:xfrm>
          <a:prstGeom prst="rect">
            <a:avLst/>
          </a:prstGeom>
          <a:noFill/>
        </p:spPr>
        <p:txBody>
          <a:bodyPr wrap="square" rtlCol="0">
            <a:spAutoFit/>
          </a:bodyPr>
          <a:lstStyle/>
          <a:p>
            <a:pPr algn="l"/>
            <a:r>
              <a:rPr lang="en-US" sz="1600">
                <a:solidFill>
                  <a:schemeClr val="accent2"/>
                </a:solidFill>
              </a:rPr>
              <a:t>Month M-1</a:t>
            </a:r>
            <a:endParaRPr lang="en-BE" sz="1600">
              <a:solidFill>
                <a:schemeClr val="accent2"/>
              </a:solidFill>
            </a:endParaRPr>
          </a:p>
        </p:txBody>
      </p:sp>
      <p:sp>
        <p:nvSpPr>
          <p:cNvPr id="45" name="Rectangle 44">
            <a:extLst>
              <a:ext uri="{FF2B5EF4-FFF2-40B4-BE49-F238E27FC236}">
                <a16:creationId xmlns:a16="http://schemas.microsoft.com/office/drawing/2014/main" id="{95C57FFD-766E-2B7C-2E3A-2C44DA28C32D}"/>
              </a:ext>
            </a:extLst>
          </p:cNvPr>
          <p:cNvSpPr/>
          <p:nvPr/>
        </p:nvSpPr>
        <p:spPr>
          <a:xfrm>
            <a:off x="3025473" y="1575034"/>
            <a:ext cx="2232775" cy="338553"/>
          </a:xfrm>
          <a:prstGeom prst="rect">
            <a:avLst/>
          </a:prstGeom>
          <a:solidFill>
            <a:schemeClr val="bg2"/>
          </a:solidFill>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BE"/>
          </a:p>
        </p:txBody>
      </p:sp>
      <p:sp>
        <p:nvSpPr>
          <p:cNvPr id="46" name="Rectangle 45">
            <a:extLst>
              <a:ext uri="{FF2B5EF4-FFF2-40B4-BE49-F238E27FC236}">
                <a16:creationId xmlns:a16="http://schemas.microsoft.com/office/drawing/2014/main" id="{CC041F5F-5B6C-8179-261F-F2338B79C067}"/>
              </a:ext>
            </a:extLst>
          </p:cNvPr>
          <p:cNvSpPr/>
          <p:nvPr/>
        </p:nvSpPr>
        <p:spPr>
          <a:xfrm>
            <a:off x="5254498" y="1574658"/>
            <a:ext cx="2232775" cy="339304"/>
          </a:xfrm>
          <a:prstGeom prst="rect">
            <a:avLst/>
          </a:prstGeom>
          <a:solidFill>
            <a:schemeClr val="accent5"/>
          </a:solidFill>
          <a:ln>
            <a:solidFill>
              <a:schemeClr val="accent5"/>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BE"/>
          </a:p>
        </p:txBody>
      </p:sp>
      <p:sp>
        <p:nvSpPr>
          <p:cNvPr id="47" name="TextBox 46">
            <a:extLst>
              <a:ext uri="{FF2B5EF4-FFF2-40B4-BE49-F238E27FC236}">
                <a16:creationId xmlns:a16="http://schemas.microsoft.com/office/drawing/2014/main" id="{F02A7CB0-A216-0901-B754-E35477BF7048}"/>
              </a:ext>
            </a:extLst>
          </p:cNvPr>
          <p:cNvSpPr txBox="1"/>
          <p:nvPr/>
        </p:nvSpPr>
        <p:spPr>
          <a:xfrm>
            <a:off x="5732365" y="1168919"/>
            <a:ext cx="1298287" cy="338554"/>
          </a:xfrm>
          <a:prstGeom prst="rect">
            <a:avLst/>
          </a:prstGeom>
          <a:noFill/>
        </p:spPr>
        <p:txBody>
          <a:bodyPr wrap="square" rtlCol="0">
            <a:spAutoFit/>
          </a:bodyPr>
          <a:lstStyle/>
          <a:p>
            <a:pPr algn="l"/>
            <a:r>
              <a:rPr lang="en-US" sz="1600">
                <a:solidFill>
                  <a:schemeClr val="accent2"/>
                </a:solidFill>
              </a:rPr>
              <a:t>Month M+1</a:t>
            </a:r>
            <a:endParaRPr lang="en-BE" sz="1600">
              <a:solidFill>
                <a:schemeClr val="accent2"/>
              </a:solidFill>
            </a:endParaRPr>
          </a:p>
        </p:txBody>
      </p:sp>
      <p:sp>
        <p:nvSpPr>
          <p:cNvPr id="49" name="Rectangle 48">
            <a:extLst>
              <a:ext uri="{FF2B5EF4-FFF2-40B4-BE49-F238E27FC236}">
                <a16:creationId xmlns:a16="http://schemas.microsoft.com/office/drawing/2014/main" id="{EFE0622B-28FE-C866-CF63-94F2453BAECC}"/>
              </a:ext>
            </a:extLst>
          </p:cNvPr>
          <p:cNvSpPr/>
          <p:nvPr/>
        </p:nvSpPr>
        <p:spPr>
          <a:xfrm>
            <a:off x="8606014" y="1558860"/>
            <a:ext cx="45719" cy="37709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51" name="Rectangle 50">
            <a:extLst>
              <a:ext uri="{FF2B5EF4-FFF2-40B4-BE49-F238E27FC236}">
                <a16:creationId xmlns:a16="http://schemas.microsoft.com/office/drawing/2014/main" id="{02C6E96A-2B87-0B85-068B-6DF0C713C28F}"/>
              </a:ext>
            </a:extLst>
          </p:cNvPr>
          <p:cNvSpPr/>
          <p:nvPr/>
        </p:nvSpPr>
        <p:spPr>
          <a:xfrm rot="16200000">
            <a:off x="2021289" y="1388816"/>
            <a:ext cx="46309" cy="127276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cxnSp>
        <p:nvCxnSpPr>
          <p:cNvPr id="53" name="Straight Arrow Connector 52">
            <a:extLst>
              <a:ext uri="{FF2B5EF4-FFF2-40B4-BE49-F238E27FC236}">
                <a16:creationId xmlns:a16="http://schemas.microsoft.com/office/drawing/2014/main" id="{7ADD5A41-07A6-D20B-8C58-14C02460084D}"/>
              </a:ext>
            </a:extLst>
          </p:cNvPr>
          <p:cNvCxnSpPr>
            <a:cxnSpLocks/>
            <a:stCxn id="51" idx="1"/>
            <a:endCxn id="10" idx="0"/>
          </p:cNvCxnSpPr>
          <p:nvPr/>
        </p:nvCxnSpPr>
        <p:spPr>
          <a:xfrm flipH="1">
            <a:off x="2044443" y="2048353"/>
            <a:ext cx="1" cy="42464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76" name="Connector: Elbow 75">
            <a:extLst>
              <a:ext uri="{FF2B5EF4-FFF2-40B4-BE49-F238E27FC236}">
                <a16:creationId xmlns:a16="http://schemas.microsoft.com/office/drawing/2014/main" id="{B0CF34F1-30AD-F765-B465-DF32058E1983}"/>
              </a:ext>
            </a:extLst>
          </p:cNvPr>
          <p:cNvCxnSpPr>
            <a:stCxn id="46" idx="3"/>
            <a:endCxn id="14" idx="0"/>
          </p:cNvCxnSpPr>
          <p:nvPr/>
        </p:nvCxnSpPr>
        <p:spPr>
          <a:xfrm flipH="1">
            <a:off x="6126001" y="1744310"/>
            <a:ext cx="1361272" cy="1174237"/>
          </a:xfrm>
          <a:prstGeom prst="bentConnector4">
            <a:avLst>
              <a:gd name="adj1" fmla="val -700"/>
              <a:gd name="adj2" fmla="val 57224"/>
            </a:avLst>
          </a:prstGeom>
          <a:ln>
            <a:tailEnd type="triangle"/>
          </a:ln>
        </p:spPr>
        <p:style>
          <a:lnRef idx="2">
            <a:schemeClr val="accent4"/>
          </a:lnRef>
          <a:fillRef idx="0">
            <a:schemeClr val="accent4"/>
          </a:fillRef>
          <a:effectRef idx="1">
            <a:schemeClr val="accent4"/>
          </a:effectRef>
          <a:fontRef idx="minor">
            <a:schemeClr val="tx1"/>
          </a:fontRef>
        </p:style>
      </p:cxnSp>
      <p:sp>
        <p:nvSpPr>
          <p:cNvPr id="78" name="Rectangle 77">
            <a:extLst>
              <a:ext uri="{FF2B5EF4-FFF2-40B4-BE49-F238E27FC236}">
                <a16:creationId xmlns:a16="http://schemas.microsoft.com/office/drawing/2014/main" id="{DC0819F1-71F3-88A4-D253-03C766D0D9EA}"/>
              </a:ext>
            </a:extLst>
          </p:cNvPr>
          <p:cNvSpPr/>
          <p:nvPr/>
        </p:nvSpPr>
        <p:spPr>
          <a:xfrm>
            <a:off x="7470517" y="1558859"/>
            <a:ext cx="45719" cy="37709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cxnSp>
        <p:nvCxnSpPr>
          <p:cNvPr id="80" name="Connector: Elbow 79">
            <a:extLst>
              <a:ext uri="{FF2B5EF4-FFF2-40B4-BE49-F238E27FC236}">
                <a16:creationId xmlns:a16="http://schemas.microsoft.com/office/drawing/2014/main" id="{84A31B2E-621B-E60A-D459-396858599726}"/>
              </a:ext>
            </a:extLst>
          </p:cNvPr>
          <p:cNvCxnSpPr>
            <a:cxnSpLocks/>
            <a:stCxn id="49" idx="2"/>
            <a:endCxn id="16" idx="0"/>
          </p:cNvCxnSpPr>
          <p:nvPr/>
        </p:nvCxnSpPr>
        <p:spPr>
          <a:xfrm rot="16200000" flipH="1">
            <a:off x="8916521" y="1648308"/>
            <a:ext cx="593359" cy="1168653"/>
          </a:xfrm>
          <a:prstGeom prst="bentConnector3">
            <a:avLst>
              <a:gd name="adj1" fmla="val 50000"/>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687902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4D314F-DA2D-74A0-8427-585467C48586}"/>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Helvetica Light"/>
              </a:rPr>
              <a:t>CRM Detailed Info Session 2025</a:t>
            </a:r>
            <a:endParaRPr kumimoji="0" lang="en-GB" sz="900" b="0" i="0" u="none" strike="noStrike" kern="1200" cap="none" spc="0" normalizeH="0" baseline="0" noProof="0">
              <a:ln>
                <a:noFill/>
              </a:ln>
              <a:solidFill>
                <a:srgbClr val="FFFFFF"/>
              </a:solidFill>
              <a:effectLst/>
              <a:uLnTx/>
              <a:uFillTx/>
              <a:latin typeface="Helvetica Light"/>
            </a:endParaRPr>
          </a:p>
        </p:txBody>
      </p:sp>
      <p:sp>
        <p:nvSpPr>
          <p:cNvPr id="5" name="Slide Number Placeholder 4">
            <a:extLst>
              <a:ext uri="{FF2B5EF4-FFF2-40B4-BE49-F238E27FC236}">
                <a16:creationId xmlns:a16="http://schemas.microsoft.com/office/drawing/2014/main" id="{59B45EEE-2375-0366-1CBC-28A3D7D49936}"/>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D4DCE-9EA5-6C43-B983-F83FEB84A798}" type="slidenum">
              <a:rPr kumimoji="0" lang="en-GB" sz="900" b="1" i="0" u="none" strike="noStrike" kern="1200" cap="none" spc="0" normalizeH="0" baseline="0" noProof="0" smtClean="0">
                <a:ln>
                  <a:noFill/>
                </a:ln>
                <a:solidFill>
                  <a:srgbClr val="FFFFFF"/>
                </a:solidFill>
                <a:effectLst/>
                <a:uLnTx/>
                <a:uFillTx/>
                <a:latin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900" b="1" i="0" u="none" strike="noStrike" kern="1200" cap="none" spc="0" normalizeH="0" baseline="0" noProof="0">
              <a:ln>
                <a:noFill/>
              </a:ln>
              <a:solidFill>
                <a:srgbClr val="FFFFFF"/>
              </a:solidFill>
              <a:effectLst/>
              <a:uLnTx/>
              <a:uFillTx/>
              <a:latin typeface="Helvetica Light"/>
            </a:endParaRPr>
          </a:p>
        </p:txBody>
      </p:sp>
      <p:sp>
        <p:nvSpPr>
          <p:cNvPr id="6" name="Text Placeholder 2">
            <a:extLst>
              <a:ext uri="{FF2B5EF4-FFF2-40B4-BE49-F238E27FC236}">
                <a16:creationId xmlns:a16="http://schemas.microsoft.com/office/drawing/2014/main" id="{B2B35780-B670-5496-471A-428A40541BA3}"/>
              </a:ext>
            </a:extLst>
          </p:cNvPr>
          <p:cNvSpPr txBox="1">
            <a:spLocks/>
          </p:cNvSpPr>
          <p:nvPr/>
        </p:nvSpPr>
        <p:spPr>
          <a:xfrm>
            <a:off x="1145286" y="4570451"/>
            <a:ext cx="5417875" cy="1343025"/>
          </a:xfrm>
          <a:prstGeom prst="rect">
            <a:avLst/>
          </a:prstGeom>
          <a:ln w="254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521962" eaLnBrk="1" latinLnBrk="0" hangingPunct="1">
              <a:lnSpc>
                <a:spcPct val="120000"/>
              </a:lnSpc>
              <a:spcBef>
                <a:spcPts val="450"/>
              </a:spcBef>
              <a:spcAft>
                <a:spcPts val="0"/>
              </a:spcAft>
              <a:buClr>
                <a:schemeClr val="accent3"/>
              </a:buClr>
              <a:buSzPct val="100000"/>
              <a:buFont typeface="Arial" charset="0"/>
              <a:buNone/>
              <a:tabLst/>
              <a:defRPr sz="3200" b="0" i="0" u="none" strike="noStrike" cap="none" spc="0" baseline="0">
                <a:ln>
                  <a:noFill/>
                </a:ln>
                <a:solidFill>
                  <a:schemeClr val="tx1"/>
                </a:solidFill>
                <a:uFillTx/>
                <a:latin typeface="+mn-lt"/>
                <a:ea typeface="+mn-ea"/>
                <a:cs typeface="+mn-cs"/>
                <a:sym typeface="Helvetica Light"/>
              </a:defRPr>
            </a:lvl1pPr>
            <a:lvl2pPr marL="216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2pPr>
            <a:lvl3pPr marL="324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3pPr>
            <a:lvl4pPr marL="432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4pPr>
            <a:lvl5pPr marL="540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5pPr>
            <a:lvl6pPr marL="15544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6pPr>
            <a:lvl7pPr marL="17830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7pPr>
            <a:lvl8pPr marL="20116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8pPr>
            <a:lvl9pPr marL="22402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9pPr>
          </a:lstStyle>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sym typeface="Helvetica Light"/>
              </a:rPr>
              <a:t>Purpose of Today’s session</a:t>
            </a:r>
          </a:p>
          <a:p>
            <a:pPr>
              <a:buClr>
                <a:srgbClr val="F0801A"/>
              </a:buClr>
            </a:pPr>
            <a:r>
              <a:rPr lang="en-US" sz="2000">
                <a:solidFill>
                  <a:srgbClr val="FFFFFF">
                    <a:lumMod val="75000"/>
                  </a:srgbClr>
                </a:solidFill>
                <a:latin typeface="Helvetica Light"/>
              </a:rPr>
              <a:t>Right to remuneration</a:t>
            </a:r>
          </a:p>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1" i="0" u="none" strike="noStrike" kern="1200" cap="none" spc="0" normalizeH="0" baseline="0" noProof="0">
                <a:ln>
                  <a:noFill/>
                </a:ln>
                <a:effectLst/>
                <a:uLnTx/>
                <a:uFillTx/>
                <a:latin typeface="Helvetica Light"/>
                <a:sym typeface="Helvetica Light"/>
              </a:rPr>
              <a:t>Availability Obligation</a:t>
            </a:r>
          </a:p>
          <a:p>
            <a:pPr marL="457200" marR="0" lvl="1" indent="0" algn="l" defTabSz="521962" rtl="0" eaLnBrk="1" fontAlgn="auto" latinLnBrk="0" hangingPunct="1">
              <a:lnSpc>
                <a:spcPct val="120000"/>
              </a:lnSpc>
              <a:spcBef>
                <a:spcPts val="450"/>
              </a:spcBef>
              <a:spcAft>
                <a:spcPts val="0"/>
              </a:spcAft>
              <a:buClr>
                <a:srgbClr val="46535B"/>
              </a:buClr>
              <a:buSzPct val="100000"/>
              <a:buFont typeface="Arial" charset="0"/>
              <a:buNone/>
              <a:tabLst/>
              <a:defRPr/>
            </a:pPr>
            <a:r>
              <a:rPr kumimoji="0" lang="en-US" sz="1050" b="0" i="0" u="none" strike="noStrike" kern="1200" cap="none" spc="0" normalizeH="0" baseline="0" noProof="0">
                <a:ln>
                  <a:noFill/>
                </a:ln>
                <a:solidFill>
                  <a:schemeClr val="tx1"/>
                </a:solidFill>
                <a:effectLst/>
                <a:uLnTx/>
                <a:uFillTx/>
                <a:latin typeface="Helvetica Light"/>
                <a:cs typeface="Arial"/>
                <a:sym typeface="Helvetica Light"/>
              </a:rPr>
              <a:t>Availability monitoring</a:t>
            </a:r>
          </a:p>
          <a:p>
            <a:pPr marL="457200" lvl="1" indent="0">
              <a:buClr>
                <a:srgbClr val="46535B"/>
              </a:buClr>
              <a:buNone/>
              <a:defRPr/>
            </a:pPr>
            <a:r>
              <a:rPr kumimoji="0" lang="en-US" sz="1050" b="0" i="0" u="none" strike="noStrike" kern="1200" cap="none" spc="0" normalizeH="0" baseline="0" noProof="0">
                <a:ln>
                  <a:noFill/>
                </a:ln>
                <a:solidFill>
                  <a:schemeClr val="tx1"/>
                </a:solidFill>
                <a:effectLst/>
                <a:uLnTx/>
                <a:uFillTx/>
                <a:latin typeface="Helvetica Light"/>
                <a:cs typeface="Arial"/>
                <a:sym typeface="Helvetica Light"/>
              </a:rPr>
              <a:t>Availability Testing</a:t>
            </a:r>
          </a:p>
          <a:p>
            <a:pPr marL="457200" lvl="1" indent="0">
              <a:buClr>
                <a:srgbClr val="46535B"/>
              </a:buClr>
              <a:buNone/>
              <a:defRPr/>
            </a:pPr>
            <a:r>
              <a:rPr lang="en-US" sz="1050">
                <a:solidFill>
                  <a:schemeClr val="tx1"/>
                </a:solidFill>
                <a:cs typeface="Arial"/>
              </a:rPr>
              <a:t>Unavailability Penalties</a:t>
            </a:r>
            <a:endParaRPr kumimoji="0" lang="en-US" sz="1050" b="0" i="0" u="none" strike="noStrike" kern="1200" cap="none" spc="0" normalizeH="0" baseline="0" noProof="0">
              <a:ln>
                <a:noFill/>
              </a:ln>
              <a:solidFill>
                <a:schemeClr val="tx1"/>
              </a:solidFill>
              <a:effectLst/>
              <a:uLnTx/>
              <a:uFillTx/>
              <a:latin typeface="Helvetica Light"/>
              <a:cs typeface="Arial"/>
              <a:sym typeface="Helvetica Light"/>
            </a:endParaRPr>
          </a:p>
          <a:p>
            <a:pPr marL="0" marR="0" lvl="0" indent="0" algn="l" defTabSz="521962" rtl="0" eaLnBrk="1" fontAlgn="auto" latinLnBrk="0" hangingPunct="1">
              <a:lnSpc>
                <a:spcPct val="120000"/>
              </a:lnSpc>
              <a:spcBef>
                <a:spcPts val="450"/>
              </a:spcBef>
              <a:spcAft>
                <a:spcPts val="0"/>
              </a:spcAft>
              <a:buClr>
                <a:srgbClr val="F0801A"/>
              </a:buClr>
              <a:buSzPct val="100000"/>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sym typeface="Helvetica Light"/>
              </a:rPr>
              <a:t>Payback Obligation</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US" sz="2000" b="0" i="0" u="none" strike="noStrike" kern="1200" cap="none" spc="0" normalizeH="0" baseline="0" noProof="0">
                <a:ln>
                  <a:noFill/>
                </a:ln>
                <a:solidFill>
                  <a:srgbClr val="FFFFFF">
                    <a:lumMod val="75000"/>
                  </a:srgbClr>
                </a:solidFill>
                <a:effectLst/>
                <a:uLnTx/>
                <a:uFillTx/>
                <a:latin typeface="Helvetica Light"/>
                <a:ea typeface="+mn-ea"/>
                <a:cs typeface="+mn-cs"/>
                <a:sym typeface="Helvetica Light"/>
              </a:rPr>
              <a:t>Secondary Market</a:t>
            </a:r>
            <a:br>
              <a:rPr kumimoji="0" lang="en-US" sz="2000" b="0" i="0" u="none" strike="noStrike" kern="1200" cap="none" spc="0" normalizeH="0" baseline="0" noProof="0">
                <a:ln>
                  <a:noFill/>
                </a:ln>
                <a:solidFill>
                  <a:srgbClr val="FFFFFF">
                    <a:lumMod val="75000"/>
                  </a:srgbClr>
                </a:solidFill>
                <a:effectLst/>
                <a:uLnTx/>
                <a:uFillTx/>
                <a:latin typeface="Helvetica Light"/>
                <a:ea typeface="+mn-ea"/>
                <a:cs typeface="+mn-cs"/>
                <a:sym typeface="Helvetica Light"/>
              </a:rPr>
            </a:br>
            <a:r>
              <a:rPr kumimoji="0" lang="en-US" sz="2000" b="0" i="0" u="none" strike="noStrike" kern="1200" cap="none" spc="0" normalizeH="0" baseline="0" noProof="0">
                <a:ln>
                  <a:noFill/>
                </a:ln>
                <a:solidFill>
                  <a:srgbClr val="FFFFFF">
                    <a:lumMod val="75000"/>
                  </a:srgbClr>
                </a:solidFill>
                <a:effectLst/>
                <a:uLnTx/>
                <a:uFillTx/>
                <a:latin typeface="Helvetica Light"/>
                <a:ea typeface="+mn-ea"/>
                <a:cs typeface="+mn-cs"/>
                <a:sym typeface="Helvetica Light"/>
              </a:rPr>
              <a:t>Final notes</a:t>
            </a:r>
          </a:p>
        </p:txBody>
      </p:sp>
    </p:spTree>
    <p:extLst>
      <p:ext uri="{BB962C8B-B14F-4D97-AF65-F5344CB8AC3E}">
        <p14:creationId xmlns:p14="http://schemas.microsoft.com/office/powerpoint/2010/main" val="38206735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D338-32C9-5F17-B28A-C8F9444A5171}"/>
              </a:ext>
            </a:extLst>
          </p:cNvPr>
          <p:cNvSpPr>
            <a:spLocks noGrp="1"/>
          </p:cNvSpPr>
          <p:nvPr>
            <p:ph type="title"/>
          </p:nvPr>
        </p:nvSpPr>
        <p:spPr/>
        <p:txBody>
          <a:bodyPr/>
          <a:lstStyle/>
          <a:p>
            <a:r>
              <a:rPr lang="en-US"/>
              <a:t>Obligations</a:t>
            </a:r>
            <a:endParaRPr lang="en-BE"/>
          </a:p>
        </p:txBody>
      </p:sp>
      <p:sp>
        <p:nvSpPr>
          <p:cNvPr id="3" name="Text Placeholder 2">
            <a:extLst>
              <a:ext uri="{FF2B5EF4-FFF2-40B4-BE49-F238E27FC236}">
                <a16:creationId xmlns:a16="http://schemas.microsoft.com/office/drawing/2014/main" id="{3150F473-80C8-77EB-1442-722E8B977788}"/>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525480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ADB-D263-0799-911C-3D0B486FA892}"/>
              </a:ext>
            </a:extLst>
          </p:cNvPr>
          <p:cNvSpPr>
            <a:spLocks noGrp="1"/>
          </p:cNvSpPr>
          <p:nvPr>
            <p:ph type="title"/>
          </p:nvPr>
        </p:nvSpPr>
        <p:spPr>
          <a:xfrm>
            <a:off x="914400" y="686138"/>
            <a:ext cx="9448800" cy="838200"/>
          </a:xfrm>
        </p:spPr>
        <p:txBody>
          <a:bodyPr/>
          <a:lstStyle/>
          <a:p>
            <a:r>
              <a:rPr lang="en-US"/>
              <a:t>Obligations – Availability Obligation</a:t>
            </a:r>
            <a:endParaRPr lang="en-BE"/>
          </a:p>
        </p:txBody>
      </p:sp>
      <p:sp>
        <p:nvSpPr>
          <p:cNvPr id="3" name="Content Placeholder 2">
            <a:extLst>
              <a:ext uri="{FF2B5EF4-FFF2-40B4-BE49-F238E27FC236}">
                <a16:creationId xmlns:a16="http://schemas.microsoft.com/office/drawing/2014/main" id="{CEDF3D24-9E46-F11A-193E-2CD2195C8A10}"/>
              </a:ext>
            </a:extLst>
          </p:cNvPr>
          <p:cNvSpPr>
            <a:spLocks noGrp="1"/>
          </p:cNvSpPr>
          <p:nvPr>
            <p:ph sz="quarter" idx="13"/>
          </p:nvPr>
        </p:nvSpPr>
        <p:spPr>
          <a:xfrm>
            <a:off x="914400" y="1351293"/>
            <a:ext cx="9792000" cy="1160331"/>
          </a:xfrm>
        </p:spPr>
        <p:txBody>
          <a:bodyPr/>
          <a:lstStyle/>
          <a:p>
            <a:pPr>
              <a:buFont typeface="Wingdings" panose="05000000000000000000" pitchFamily="2" charset="2"/>
              <a:buChar char="Ø"/>
            </a:pPr>
            <a:r>
              <a:rPr lang="en-US"/>
              <a:t>Signing a CRM contract also comes with two obligations: </a:t>
            </a:r>
          </a:p>
          <a:p>
            <a:pPr marL="630900" lvl="1" indent="-342900">
              <a:buFont typeface="+mj-lt"/>
              <a:buAutoNum type="arabicPeriod"/>
            </a:pPr>
            <a:r>
              <a:rPr lang="en-US"/>
              <a:t>The Availability Obligation</a:t>
            </a:r>
            <a:endParaRPr lang="en-US">
              <a:solidFill>
                <a:schemeClr val="bg2"/>
              </a:solidFill>
            </a:endParaRPr>
          </a:p>
          <a:p>
            <a:pPr marL="630900" lvl="1" indent="-342900">
              <a:buFont typeface="+mj-lt"/>
              <a:buAutoNum type="arabicPeriod"/>
            </a:pPr>
            <a:r>
              <a:rPr lang="en-US"/>
              <a:t>The Payback Obligation</a:t>
            </a:r>
            <a:endParaRPr lang="en-BE"/>
          </a:p>
        </p:txBody>
      </p:sp>
      <p:sp>
        <p:nvSpPr>
          <p:cNvPr id="4" name="Footer Placeholder 3">
            <a:extLst>
              <a:ext uri="{FF2B5EF4-FFF2-40B4-BE49-F238E27FC236}">
                <a16:creationId xmlns:a16="http://schemas.microsoft.com/office/drawing/2014/main" id="{56251A01-DF8B-5719-563C-02414FEE7556}"/>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42C8E596-B846-8516-BCD6-E87945F9D95E}"/>
              </a:ext>
            </a:extLst>
          </p:cNvPr>
          <p:cNvSpPr>
            <a:spLocks noGrp="1"/>
          </p:cNvSpPr>
          <p:nvPr>
            <p:ph type="sldNum" sz="quarter" idx="12"/>
          </p:nvPr>
        </p:nvSpPr>
        <p:spPr/>
        <p:txBody>
          <a:bodyPr/>
          <a:lstStyle/>
          <a:p>
            <a:fld id="{7C9AF4F6-8314-4173-B77E-ACDB3515A2E2}" type="slidenum">
              <a:rPr lang="en-GB" smtClean="0"/>
              <a:t>17</a:t>
            </a:fld>
            <a:endParaRPr lang="en-GB"/>
          </a:p>
        </p:txBody>
      </p:sp>
      <p:grpSp>
        <p:nvGrpSpPr>
          <p:cNvPr id="14" name="Group 13">
            <a:extLst>
              <a:ext uri="{FF2B5EF4-FFF2-40B4-BE49-F238E27FC236}">
                <a16:creationId xmlns:a16="http://schemas.microsoft.com/office/drawing/2014/main" id="{E3DEDFA5-24E0-69C8-8003-6A60BDCB708D}"/>
              </a:ext>
            </a:extLst>
          </p:cNvPr>
          <p:cNvGrpSpPr/>
          <p:nvPr/>
        </p:nvGrpSpPr>
        <p:grpSpPr>
          <a:xfrm>
            <a:off x="2831973" y="2751922"/>
            <a:ext cx="6195392" cy="2665287"/>
            <a:chOff x="2712704" y="2299252"/>
            <a:chExt cx="6195392" cy="2665287"/>
          </a:xfrm>
        </p:grpSpPr>
        <p:sp>
          <p:nvSpPr>
            <p:cNvPr id="7" name="Rectangle: Rounded Corners 6">
              <a:extLst>
                <a:ext uri="{FF2B5EF4-FFF2-40B4-BE49-F238E27FC236}">
                  <a16:creationId xmlns:a16="http://schemas.microsoft.com/office/drawing/2014/main" id="{26D68607-944C-7D54-65C6-4EE9DE94DA2E}"/>
                </a:ext>
              </a:extLst>
            </p:cNvPr>
            <p:cNvSpPr/>
            <p:nvPr/>
          </p:nvSpPr>
          <p:spPr>
            <a:xfrm>
              <a:off x="2712704" y="2713383"/>
              <a:ext cx="3021496" cy="14312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Remuneration</a:t>
              </a:r>
              <a:endParaRPr lang="en-BE" b="1">
                <a:solidFill>
                  <a:schemeClr val="accent2"/>
                </a:solidFill>
              </a:endParaRPr>
            </a:p>
          </p:txBody>
        </p:sp>
        <p:sp>
          <p:nvSpPr>
            <p:cNvPr id="8" name="Rectangle: Rounded Corners 7">
              <a:extLst>
                <a:ext uri="{FF2B5EF4-FFF2-40B4-BE49-F238E27FC236}">
                  <a16:creationId xmlns:a16="http://schemas.microsoft.com/office/drawing/2014/main" id="{DC6D26F1-D091-8E0F-839B-209C722BC4C3}"/>
                </a:ext>
              </a:extLst>
            </p:cNvPr>
            <p:cNvSpPr/>
            <p:nvPr/>
          </p:nvSpPr>
          <p:spPr>
            <a:xfrm>
              <a:off x="5886600" y="2713383"/>
              <a:ext cx="3021496" cy="63157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Availability Obligation</a:t>
              </a:r>
            </a:p>
          </p:txBody>
        </p:sp>
        <p:sp>
          <p:nvSpPr>
            <p:cNvPr id="9" name="Rectangle: Rounded Corners 8">
              <a:extLst>
                <a:ext uri="{FF2B5EF4-FFF2-40B4-BE49-F238E27FC236}">
                  <a16:creationId xmlns:a16="http://schemas.microsoft.com/office/drawing/2014/main" id="{5DBF4D21-199C-A3B9-5B6A-83D62E74F0D9}"/>
                </a:ext>
              </a:extLst>
            </p:cNvPr>
            <p:cNvSpPr/>
            <p:nvPr/>
          </p:nvSpPr>
          <p:spPr>
            <a:xfrm>
              <a:off x="2712704" y="4332965"/>
              <a:ext cx="6195392"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Secondary Market</a:t>
              </a:r>
            </a:p>
          </p:txBody>
        </p:sp>
        <p:sp>
          <p:nvSpPr>
            <p:cNvPr id="10" name="TextBox 9">
              <a:extLst>
                <a:ext uri="{FF2B5EF4-FFF2-40B4-BE49-F238E27FC236}">
                  <a16:creationId xmlns:a16="http://schemas.microsoft.com/office/drawing/2014/main" id="{9040C314-8964-53FD-3BBB-A75273A99D10}"/>
                </a:ext>
              </a:extLst>
            </p:cNvPr>
            <p:cNvSpPr txBox="1"/>
            <p:nvPr/>
          </p:nvSpPr>
          <p:spPr>
            <a:xfrm>
              <a:off x="3433291" y="2299252"/>
              <a:ext cx="1580321" cy="377687"/>
            </a:xfrm>
            <a:prstGeom prst="rect">
              <a:avLst/>
            </a:prstGeom>
            <a:noFill/>
          </p:spPr>
          <p:txBody>
            <a:bodyPr wrap="square" rtlCol="0">
              <a:noAutofit/>
            </a:bodyPr>
            <a:lstStyle/>
            <a:p>
              <a:pPr algn="ctr"/>
              <a:r>
                <a:rPr lang="en-US" b="1">
                  <a:solidFill>
                    <a:schemeClr val="accent2"/>
                  </a:solidFill>
                </a:rPr>
                <a:t>Rights</a:t>
              </a:r>
              <a:endParaRPr lang="en-BE" b="1">
                <a:solidFill>
                  <a:schemeClr val="accent2"/>
                </a:solidFill>
              </a:endParaRPr>
            </a:p>
          </p:txBody>
        </p:sp>
        <p:sp>
          <p:nvSpPr>
            <p:cNvPr id="11" name="TextBox 10">
              <a:extLst>
                <a:ext uri="{FF2B5EF4-FFF2-40B4-BE49-F238E27FC236}">
                  <a16:creationId xmlns:a16="http://schemas.microsoft.com/office/drawing/2014/main" id="{0F79A11D-D6BC-240E-73AF-8611D4BC1237}"/>
                </a:ext>
              </a:extLst>
            </p:cNvPr>
            <p:cNvSpPr txBox="1"/>
            <p:nvPr/>
          </p:nvSpPr>
          <p:spPr>
            <a:xfrm>
              <a:off x="6607186" y="2299252"/>
              <a:ext cx="1580321" cy="377687"/>
            </a:xfrm>
            <a:prstGeom prst="rect">
              <a:avLst/>
            </a:prstGeom>
            <a:noFill/>
          </p:spPr>
          <p:txBody>
            <a:bodyPr wrap="square" rtlCol="0">
              <a:noAutofit/>
            </a:bodyPr>
            <a:lstStyle/>
            <a:p>
              <a:pPr algn="ctr"/>
              <a:r>
                <a:rPr lang="en-US" b="1">
                  <a:solidFill>
                    <a:schemeClr val="bg2"/>
                  </a:solidFill>
                </a:rPr>
                <a:t>Obligations</a:t>
              </a:r>
              <a:endParaRPr lang="en-BE" b="1">
                <a:solidFill>
                  <a:schemeClr val="bg2"/>
                </a:solidFill>
              </a:endParaRPr>
            </a:p>
          </p:txBody>
        </p:sp>
        <p:sp>
          <p:nvSpPr>
            <p:cNvPr id="12" name="Rectangle: Rounded Corners 11">
              <a:extLst>
                <a:ext uri="{FF2B5EF4-FFF2-40B4-BE49-F238E27FC236}">
                  <a16:creationId xmlns:a16="http://schemas.microsoft.com/office/drawing/2014/main" id="{619C3398-1C51-00B7-D09A-EE1FA2B21D46}"/>
                </a:ext>
              </a:extLst>
            </p:cNvPr>
            <p:cNvSpPr/>
            <p:nvPr/>
          </p:nvSpPr>
          <p:spPr>
            <a:xfrm>
              <a:off x="5886599" y="3513044"/>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Payback Obligation</a:t>
              </a:r>
            </a:p>
          </p:txBody>
        </p:sp>
      </p:grpSp>
    </p:spTree>
    <p:extLst>
      <p:ext uri="{BB962C8B-B14F-4D97-AF65-F5344CB8AC3E}">
        <p14:creationId xmlns:p14="http://schemas.microsoft.com/office/powerpoint/2010/main" val="3709291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D338-32C9-5F17-B28A-C8F9444A5171}"/>
              </a:ext>
            </a:extLst>
          </p:cNvPr>
          <p:cNvSpPr>
            <a:spLocks noGrp="1"/>
          </p:cNvSpPr>
          <p:nvPr>
            <p:ph type="title"/>
          </p:nvPr>
        </p:nvSpPr>
        <p:spPr/>
        <p:txBody>
          <a:bodyPr/>
          <a:lstStyle/>
          <a:p>
            <a:r>
              <a:rPr lang="en-US"/>
              <a:t>Availability Obligation</a:t>
            </a:r>
            <a:endParaRPr lang="en-BE"/>
          </a:p>
        </p:txBody>
      </p:sp>
      <p:sp>
        <p:nvSpPr>
          <p:cNvPr id="3" name="Text Placeholder 2">
            <a:extLst>
              <a:ext uri="{FF2B5EF4-FFF2-40B4-BE49-F238E27FC236}">
                <a16:creationId xmlns:a16="http://schemas.microsoft.com/office/drawing/2014/main" id="{3150F473-80C8-77EB-1442-722E8B977788}"/>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3160455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8DE0-DFBC-95C4-7A08-511A7DF57B9C}"/>
              </a:ext>
            </a:extLst>
          </p:cNvPr>
          <p:cNvSpPr>
            <a:spLocks noGrp="1"/>
          </p:cNvSpPr>
          <p:nvPr>
            <p:ph type="title"/>
          </p:nvPr>
        </p:nvSpPr>
        <p:spPr>
          <a:xfrm>
            <a:off x="914400" y="355942"/>
            <a:ext cx="9448800" cy="838200"/>
          </a:xfrm>
        </p:spPr>
        <p:txBody>
          <a:bodyPr/>
          <a:lstStyle/>
          <a:p>
            <a:r>
              <a:rPr lang="en-US"/>
              <a:t>Availability Obligation – structure</a:t>
            </a:r>
            <a:endParaRPr lang="en-BE"/>
          </a:p>
        </p:txBody>
      </p:sp>
      <p:sp>
        <p:nvSpPr>
          <p:cNvPr id="3" name="Content Placeholder 2">
            <a:extLst>
              <a:ext uri="{FF2B5EF4-FFF2-40B4-BE49-F238E27FC236}">
                <a16:creationId xmlns:a16="http://schemas.microsoft.com/office/drawing/2014/main" id="{12E6E9D8-A277-3206-0E0A-032C745B3B5E}"/>
              </a:ext>
            </a:extLst>
          </p:cNvPr>
          <p:cNvSpPr>
            <a:spLocks noGrp="1"/>
          </p:cNvSpPr>
          <p:nvPr>
            <p:ph sz="quarter" idx="13"/>
          </p:nvPr>
        </p:nvSpPr>
        <p:spPr>
          <a:xfrm>
            <a:off x="914400" y="1004755"/>
            <a:ext cx="9792000" cy="1181854"/>
          </a:xfrm>
        </p:spPr>
        <p:txBody>
          <a:bodyPr/>
          <a:lstStyle/>
          <a:p>
            <a:pPr marL="0" indent="0">
              <a:buNone/>
            </a:pPr>
            <a:r>
              <a:rPr lang="en-US"/>
              <a:t>The availability obligation consists of two main elements</a:t>
            </a:r>
          </a:p>
          <a:p>
            <a:pPr marL="630900" lvl="1" indent="-342900">
              <a:buFont typeface="+mj-lt"/>
              <a:buAutoNum type="arabicPeriod"/>
            </a:pPr>
            <a:r>
              <a:rPr lang="en-US"/>
              <a:t>Availability Monitoring – To monitor whether the CMU is present in the market</a:t>
            </a:r>
          </a:p>
          <a:p>
            <a:pPr marL="630900" lvl="1" indent="-342900">
              <a:buFont typeface="+mj-lt"/>
              <a:buAutoNum type="arabicPeriod"/>
            </a:pPr>
            <a:r>
              <a:rPr lang="en-US"/>
              <a:t>Availability testing – To ensure that CMUs that were not observed can deliver too</a:t>
            </a:r>
          </a:p>
          <a:p>
            <a:pPr marL="630900" lvl="1" indent="-342900">
              <a:buFont typeface="+mj-lt"/>
              <a:buAutoNum type="arabicPeriod"/>
            </a:pPr>
            <a:endParaRPr lang="en-US"/>
          </a:p>
          <a:p>
            <a:pPr lvl="1">
              <a:buFont typeface="Wingdings" panose="05000000000000000000" pitchFamily="2" charset="2"/>
              <a:buChar char="Ø"/>
            </a:pPr>
            <a:endParaRPr lang="en-BE"/>
          </a:p>
        </p:txBody>
      </p:sp>
      <p:sp>
        <p:nvSpPr>
          <p:cNvPr id="4" name="Footer Placeholder 3">
            <a:extLst>
              <a:ext uri="{FF2B5EF4-FFF2-40B4-BE49-F238E27FC236}">
                <a16:creationId xmlns:a16="http://schemas.microsoft.com/office/drawing/2014/main" id="{2D0ED01E-7762-8C67-61EF-0CFE51F60C09}"/>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0C9564FE-AF79-867A-8238-F4C0FC9472CC}"/>
              </a:ext>
            </a:extLst>
          </p:cNvPr>
          <p:cNvSpPr>
            <a:spLocks noGrp="1"/>
          </p:cNvSpPr>
          <p:nvPr>
            <p:ph type="sldNum" sz="quarter" idx="12"/>
          </p:nvPr>
        </p:nvSpPr>
        <p:spPr/>
        <p:txBody>
          <a:bodyPr/>
          <a:lstStyle/>
          <a:p>
            <a:fld id="{7C9AF4F6-8314-4173-B77E-ACDB3515A2E2}" type="slidenum">
              <a:rPr lang="en-GB" smtClean="0"/>
              <a:t>19</a:t>
            </a:fld>
            <a:endParaRPr lang="en-GB"/>
          </a:p>
        </p:txBody>
      </p:sp>
      <p:grpSp>
        <p:nvGrpSpPr>
          <p:cNvPr id="25" name="Group 24">
            <a:extLst>
              <a:ext uri="{FF2B5EF4-FFF2-40B4-BE49-F238E27FC236}">
                <a16:creationId xmlns:a16="http://schemas.microsoft.com/office/drawing/2014/main" id="{BCB3FD95-4EA2-AACE-2AB7-B06D41B33FC0}"/>
              </a:ext>
            </a:extLst>
          </p:cNvPr>
          <p:cNvGrpSpPr/>
          <p:nvPr/>
        </p:nvGrpSpPr>
        <p:grpSpPr>
          <a:xfrm>
            <a:off x="1995694" y="2350764"/>
            <a:ext cx="7649257" cy="3711796"/>
            <a:chOff x="1995694" y="2541264"/>
            <a:chExt cx="7649257" cy="3711796"/>
          </a:xfrm>
        </p:grpSpPr>
        <p:sp>
          <p:nvSpPr>
            <p:cNvPr id="8" name="Rectangle: Rounded Corners 7">
              <a:extLst>
                <a:ext uri="{FF2B5EF4-FFF2-40B4-BE49-F238E27FC236}">
                  <a16:creationId xmlns:a16="http://schemas.microsoft.com/office/drawing/2014/main" id="{94601CCC-C3A1-0C7A-2E9C-11535F100143}"/>
                </a:ext>
              </a:extLst>
            </p:cNvPr>
            <p:cNvSpPr/>
            <p:nvPr/>
          </p:nvSpPr>
          <p:spPr>
            <a:xfrm>
              <a:off x="4585252" y="2541264"/>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Obligation</a:t>
              </a:r>
            </a:p>
          </p:txBody>
        </p:sp>
        <p:sp>
          <p:nvSpPr>
            <p:cNvPr id="9" name="Rectangle: Rounded Corners 8">
              <a:extLst>
                <a:ext uri="{FF2B5EF4-FFF2-40B4-BE49-F238E27FC236}">
                  <a16:creationId xmlns:a16="http://schemas.microsoft.com/office/drawing/2014/main" id="{8AA33C4A-7490-A414-7E2C-67C7BCBD9584}"/>
                </a:ext>
              </a:extLst>
            </p:cNvPr>
            <p:cNvSpPr/>
            <p:nvPr/>
          </p:nvSpPr>
          <p:spPr>
            <a:xfrm>
              <a:off x="2541104" y="4482718"/>
              <a:ext cx="3021496" cy="3885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AMT Moments</a:t>
              </a:r>
            </a:p>
          </p:txBody>
        </p:sp>
        <p:sp>
          <p:nvSpPr>
            <p:cNvPr id="12" name="Rectangle: Rounded Corners 11">
              <a:extLst>
                <a:ext uri="{FF2B5EF4-FFF2-40B4-BE49-F238E27FC236}">
                  <a16:creationId xmlns:a16="http://schemas.microsoft.com/office/drawing/2014/main" id="{0B253234-E51D-FD27-1E2B-E45092E54F67}"/>
                </a:ext>
              </a:extLst>
            </p:cNvPr>
            <p:cNvSpPr/>
            <p:nvPr/>
          </p:nvSpPr>
          <p:spPr>
            <a:xfrm>
              <a:off x="2547051" y="3706258"/>
              <a:ext cx="3021496" cy="63157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Availability Monitoring</a:t>
              </a:r>
            </a:p>
          </p:txBody>
        </p:sp>
        <p:sp>
          <p:nvSpPr>
            <p:cNvPr id="13" name="Rectangle: Rounded Corners 12">
              <a:extLst>
                <a:ext uri="{FF2B5EF4-FFF2-40B4-BE49-F238E27FC236}">
                  <a16:creationId xmlns:a16="http://schemas.microsoft.com/office/drawing/2014/main" id="{1C4FFC4C-8374-C1DA-87A9-76B439E5130B}"/>
                </a:ext>
              </a:extLst>
            </p:cNvPr>
            <p:cNvSpPr/>
            <p:nvPr/>
          </p:nvSpPr>
          <p:spPr>
            <a:xfrm>
              <a:off x="6623455" y="3706258"/>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Testing</a:t>
              </a:r>
            </a:p>
          </p:txBody>
        </p:sp>
        <p:cxnSp>
          <p:nvCxnSpPr>
            <p:cNvPr id="15" name="Straight Arrow Connector 14">
              <a:extLst>
                <a:ext uri="{FF2B5EF4-FFF2-40B4-BE49-F238E27FC236}">
                  <a16:creationId xmlns:a16="http://schemas.microsoft.com/office/drawing/2014/main" id="{0A8F560A-4187-AFD2-65EF-1033C377B603}"/>
                </a:ext>
              </a:extLst>
            </p:cNvPr>
            <p:cNvCxnSpPr/>
            <p:nvPr/>
          </p:nvCxnSpPr>
          <p:spPr>
            <a:xfrm flipH="1">
              <a:off x="4870174" y="3172838"/>
              <a:ext cx="308113" cy="53342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486853-1757-8B82-1E48-98F25C0C7B1C}"/>
                </a:ext>
              </a:extLst>
            </p:cNvPr>
            <p:cNvCxnSpPr>
              <a:cxnSpLocks/>
            </p:cNvCxnSpPr>
            <p:nvPr/>
          </p:nvCxnSpPr>
          <p:spPr>
            <a:xfrm>
              <a:off x="7167771" y="3162290"/>
              <a:ext cx="333639" cy="543968"/>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25CFAAB1-4527-CC0B-4EF6-C34207E34BC8}"/>
                </a:ext>
              </a:extLst>
            </p:cNvPr>
            <p:cNvSpPr/>
            <p:nvPr/>
          </p:nvSpPr>
          <p:spPr>
            <a:xfrm>
              <a:off x="2541104" y="4939060"/>
              <a:ext cx="3021496" cy="3885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Available capacity</a:t>
              </a:r>
            </a:p>
          </p:txBody>
        </p:sp>
        <p:sp>
          <p:nvSpPr>
            <p:cNvPr id="19" name="Rectangle: Rounded Corners 18">
              <a:extLst>
                <a:ext uri="{FF2B5EF4-FFF2-40B4-BE49-F238E27FC236}">
                  <a16:creationId xmlns:a16="http://schemas.microsoft.com/office/drawing/2014/main" id="{7A43CB95-6300-7900-2EA2-739B9C1190DF}"/>
                </a:ext>
              </a:extLst>
            </p:cNvPr>
            <p:cNvSpPr/>
            <p:nvPr/>
          </p:nvSpPr>
          <p:spPr>
            <a:xfrm>
              <a:off x="2541104" y="5401793"/>
              <a:ext cx="3021496" cy="3885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Obligated capacity</a:t>
              </a:r>
            </a:p>
          </p:txBody>
        </p:sp>
        <p:sp>
          <p:nvSpPr>
            <p:cNvPr id="20" name="Oval 19">
              <a:extLst>
                <a:ext uri="{FF2B5EF4-FFF2-40B4-BE49-F238E27FC236}">
                  <a16:creationId xmlns:a16="http://schemas.microsoft.com/office/drawing/2014/main" id="{7598D05F-12D9-89AA-E916-E4110D31C360}"/>
                </a:ext>
              </a:extLst>
            </p:cNvPr>
            <p:cNvSpPr/>
            <p:nvPr/>
          </p:nvSpPr>
          <p:spPr>
            <a:xfrm>
              <a:off x="1995695" y="4486169"/>
              <a:ext cx="423655" cy="38853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sp>
          <p:nvSpPr>
            <p:cNvPr id="21" name="Oval 20">
              <a:extLst>
                <a:ext uri="{FF2B5EF4-FFF2-40B4-BE49-F238E27FC236}">
                  <a16:creationId xmlns:a16="http://schemas.microsoft.com/office/drawing/2014/main" id="{DC38A25D-3B6D-1A47-AF66-30CDE0BFBEC4}"/>
                </a:ext>
              </a:extLst>
            </p:cNvPr>
            <p:cNvSpPr/>
            <p:nvPr/>
          </p:nvSpPr>
          <p:spPr>
            <a:xfrm>
              <a:off x="1995694" y="4939060"/>
              <a:ext cx="423655" cy="38853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2</a:t>
              </a:r>
              <a:endParaRPr lang="en-BE" sz="2000" b="1">
                <a:solidFill>
                  <a:schemeClr val="accent2"/>
                </a:solidFill>
              </a:endParaRPr>
            </a:p>
          </p:txBody>
        </p:sp>
        <p:sp>
          <p:nvSpPr>
            <p:cNvPr id="22" name="Oval 21">
              <a:extLst>
                <a:ext uri="{FF2B5EF4-FFF2-40B4-BE49-F238E27FC236}">
                  <a16:creationId xmlns:a16="http://schemas.microsoft.com/office/drawing/2014/main" id="{DC91E5BD-67AA-2E80-8D4D-C223D57A521E}"/>
                </a:ext>
              </a:extLst>
            </p:cNvPr>
            <p:cNvSpPr/>
            <p:nvPr/>
          </p:nvSpPr>
          <p:spPr>
            <a:xfrm>
              <a:off x="1995694" y="5401793"/>
              <a:ext cx="423655" cy="38853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3</a:t>
              </a:r>
              <a:endParaRPr lang="en-BE" sz="2000" b="1">
                <a:solidFill>
                  <a:schemeClr val="accent2"/>
                </a:solidFill>
              </a:endParaRPr>
            </a:p>
          </p:txBody>
        </p:sp>
        <p:sp>
          <p:nvSpPr>
            <p:cNvPr id="23" name="Rectangle: Rounded Corners 22">
              <a:extLst>
                <a:ext uri="{FF2B5EF4-FFF2-40B4-BE49-F238E27FC236}">
                  <a16:creationId xmlns:a16="http://schemas.microsoft.com/office/drawing/2014/main" id="{C4058398-B9F1-A74E-6D70-847A255CD794}"/>
                </a:ext>
              </a:extLst>
            </p:cNvPr>
            <p:cNvSpPr/>
            <p:nvPr/>
          </p:nvSpPr>
          <p:spPr>
            <a:xfrm>
              <a:off x="2541103" y="5864526"/>
              <a:ext cx="7103847"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Missing capacity</a:t>
              </a:r>
            </a:p>
          </p:txBody>
        </p:sp>
      </p:grpSp>
      <p:sp>
        <p:nvSpPr>
          <p:cNvPr id="6" name="Rectangle: Rounded Corners 5">
            <a:extLst>
              <a:ext uri="{FF2B5EF4-FFF2-40B4-BE49-F238E27FC236}">
                <a16:creationId xmlns:a16="http://schemas.microsoft.com/office/drawing/2014/main" id="{B186E5E9-C414-19B1-3CD1-06EAA01BA0C5}"/>
              </a:ext>
            </a:extLst>
          </p:cNvPr>
          <p:cNvSpPr/>
          <p:nvPr/>
        </p:nvSpPr>
        <p:spPr>
          <a:xfrm>
            <a:off x="6623454" y="4292218"/>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Selection for a Test</a:t>
            </a:r>
          </a:p>
        </p:txBody>
      </p:sp>
      <p:sp>
        <p:nvSpPr>
          <p:cNvPr id="7" name="Rectangle: Rounded Corners 6">
            <a:extLst>
              <a:ext uri="{FF2B5EF4-FFF2-40B4-BE49-F238E27FC236}">
                <a16:creationId xmlns:a16="http://schemas.microsoft.com/office/drawing/2014/main" id="{545FE5A3-02DF-8090-DF07-31F1A635CAB4}"/>
              </a:ext>
            </a:extLst>
          </p:cNvPr>
          <p:cNvSpPr/>
          <p:nvPr/>
        </p:nvSpPr>
        <p:spPr>
          <a:xfrm>
            <a:off x="6623454" y="4748560"/>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Available capacity</a:t>
            </a:r>
          </a:p>
        </p:txBody>
      </p:sp>
      <p:sp>
        <p:nvSpPr>
          <p:cNvPr id="10" name="Rectangle: Rounded Corners 9">
            <a:extLst>
              <a:ext uri="{FF2B5EF4-FFF2-40B4-BE49-F238E27FC236}">
                <a16:creationId xmlns:a16="http://schemas.microsoft.com/office/drawing/2014/main" id="{2FCC43F0-84B3-851A-9BF9-253C0AF4DCA0}"/>
              </a:ext>
            </a:extLst>
          </p:cNvPr>
          <p:cNvSpPr/>
          <p:nvPr/>
        </p:nvSpPr>
        <p:spPr>
          <a:xfrm>
            <a:off x="6623454" y="5211293"/>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Obligated capacity</a:t>
            </a:r>
          </a:p>
        </p:txBody>
      </p:sp>
    </p:spTree>
    <p:extLst>
      <p:ext uri="{BB962C8B-B14F-4D97-AF65-F5344CB8AC3E}">
        <p14:creationId xmlns:p14="http://schemas.microsoft.com/office/powerpoint/2010/main" val="2032138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B8E0E-5997-10E3-E4D9-B2396CBC89DA}"/>
              </a:ext>
            </a:extLst>
          </p:cNvPr>
          <p:cNvSpPr>
            <a:spLocks noGrp="1"/>
          </p:cNvSpPr>
          <p:nvPr>
            <p:ph type="title"/>
          </p:nvPr>
        </p:nvSpPr>
        <p:spPr/>
        <p:txBody>
          <a:bodyPr/>
          <a:lstStyle/>
          <a:p>
            <a:r>
              <a:rPr lang="en-BE" sz="3000"/>
              <a:t>Disclaimer</a:t>
            </a:r>
          </a:p>
        </p:txBody>
      </p:sp>
      <p:sp>
        <p:nvSpPr>
          <p:cNvPr id="4" name="Content Placeholder 3">
            <a:extLst>
              <a:ext uri="{FF2B5EF4-FFF2-40B4-BE49-F238E27FC236}">
                <a16:creationId xmlns:a16="http://schemas.microsoft.com/office/drawing/2014/main" id="{923F6358-1E32-1FB1-D70F-601DCC840B38}"/>
              </a:ext>
            </a:extLst>
          </p:cNvPr>
          <p:cNvSpPr>
            <a:spLocks noGrp="1"/>
          </p:cNvSpPr>
          <p:nvPr>
            <p:ph idx="1"/>
          </p:nvPr>
        </p:nvSpPr>
        <p:spPr>
          <a:xfrm>
            <a:off x="914400" y="1700808"/>
            <a:ext cx="9792000" cy="1368152"/>
          </a:xfrm>
        </p:spPr>
        <p:txBody>
          <a:bodyPr/>
          <a:lstStyle/>
          <a:p>
            <a:pPr marL="0" indent="0">
              <a:lnSpc>
                <a:spcPct val="100000"/>
              </a:lnSpc>
              <a:buNone/>
            </a:pPr>
            <a:r>
              <a:rPr lang="en-US" sz="1200">
                <a:sym typeface="Wingdings" panose="05000000000000000000" pitchFamily="2" charset="2"/>
              </a:rPr>
              <a:t>This document constitutes a commercial presentation for the Belgian Capacity Remuneration Mechanism (CRM) and is to be considered as an educational document facilitating understanding of all other CRM documents that together form the official legal and operational framework. As an introduction to the CRM, the commercial presentation sets out the wide range of principles governing the mechanism as a whole, focusing on the outlook for the operational rollout for the CRM 2025 and further, based on the current regulatory framework and purposely simplifying some items to facilitate understanding. Elia refers any readers wishing to gain a complete understanding to all relevant legal and explanatory references:</a:t>
            </a:r>
          </a:p>
        </p:txBody>
      </p:sp>
      <p:sp>
        <p:nvSpPr>
          <p:cNvPr id="5" name="Footer Placeholder 4">
            <a:extLst>
              <a:ext uri="{FF2B5EF4-FFF2-40B4-BE49-F238E27FC236}">
                <a16:creationId xmlns:a16="http://schemas.microsoft.com/office/drawing/2014/main" id="{F3446CB3-2427-1462-A1A0-A51044F36B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6" name="Slide Number Placeholder 5">
            <a:extLst>
              <a:ext uri="{FF2B5EF4-FFF2-40B4-BE49-F238E27FC236}">
                <a16:creationId xmlns:a16="http://schemas.microsoft.com/office/drawing/2014/main" id="{D2E23CF6-9011-1F2A-C986-B86CBC05C1B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
        <p:nvSpPr>
          <p:cNvPr id="7" name="Text Placeholder 6">
            <a:extLst>
              <a:ext uri="{FF2B5EF4-FFF2-40B4-BE49-F238E27FC236}">
                <a16:creationId xmlns:a16="http://schemas.microsoft.com/office/drawing/2014/main" id="{C10824DF-1414-66BB-ED75-12D92A93C268}"/>
              </a:ext>
            </a:extLst>
          </p:cNvPr>
          <p:cNvSpPr>
            <a:spLocks noGrp="1"/>
          </p:cNvSpPr>
          <p:nvPr>
            <p:ph type="body" sz="quarter" idx="16"/>
          </p:nvPr>
        </p:nvSpPr>
        <p:spPr/>
        <p:txBody>
          <a:bodyPr/>
          <a:lstStyle/>
          <a:p>
            <a:endParaRPr lang="en-BE"/>
          </a:p>
        </p:txBody>
      </p:sp>
      <p:graphicFrame>
        <p:nvGraphicFramePr>
          <p:cNvPr id="10" name="Table 9">
            <a:extLst>
              <a:ext uri="{FF2B5EF4-FFF2-40B4-BE49-F238E27FC236}">
                <a16:creationId xmlns:a16="http://schemas.microsoft.com/office/drawing/2014/main" id="{B432834F-4ADF-F8CF-A01B-757F4E826907}"/>
              </a:ext>
            </a:extLst>
          </p:cNvPr>
          <p:cNvGraphicFramePr>
            <a:graphicFrameLocks noGrp="1"/>
          </p:cNvGraphicFramePr>
          <p:nvPr/>
        </p:nvGraphicFramePr>
        <p:xfrm>
          <a:off x="914398" y="2900444"/>
          <a:ext cx="9934131" cy="1236859"/>
        </p:xfrm>
        <a:graphic>
          <a:graphicData uri="http://schemas.openxmlformats.org/drawingml/2006/table">
            <a:tbl>
              <a:tblPr firstRow="1" bandRow="1">
                <a:tableStyleId>{F5AB1C69-6EDB-4FF4-983F-18BD219EF322}</a:tableStyleId>
              </a:tblPr>
              <a:tblGrid>
                <a:gridCol w="3311377">
                  <a:extLst>
                    <a:ext uri="{9D8B030D-6E8A-4147-A177-3AD203B41FA5}">
                      <a16:colId xmlns:a16="http://schemas.microsoft.com/office/drawing/2014/main" val="4176597078"/>
                    </a:ext>
                  </a:extLst>
                </a:gridCol>
                <a:gridCol w="3311377">
                  <a:extLst>
                    <a:ext uri="{9D8B030D-6E8A-4147-A177-3AD203B41FA5}">
                      <a16:colId xmlns:a16="http://schemas.microsoft.com/office/drawing/2014/main" val="2623477587"/>
                    </a:ext>
                  </a:extLst>
                </a:gridCol>
                <a:gridCol w="3311377">
                  <a:extLst>
                    <a:ext uri="{9D8B030D-6E8A-4147-A177-3AD203B41FA5}">
                      <a16:colId xmlns:a16="http://schemas.microsoft.com/office/drawing/2014/main" val="520287534"/>
                    </a:ext>
                  </a:extLst>
                </a:gridCol>
              </a:tblGrid>
              <a:tr h="1236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accent2"/>
                          </a:solidFill>
                          <a:sym typeface="Wingdings" panose="05000000000000000000" pitchFamily="2" charset="2"/>
                        </a:rPr>
                        <a:t>The Law and its implementing </a:t>
                      </a:r>
                      <a:br>
                        <a:rPr lang="en-US" sz="1400">
                          <a:solidFill>
                            <a:schemeClr val="accent2"/>
                          </a:solidFill>
                          <a:sym typeface="Wingdings" panose="05000000000000000000" pitchFamily="2" charset="2"/>
                        </a:rPr>
                      </a:br>
                      <a:r>
                        <a:rPr lang="en-US" sz="1400">
                          <a:solidFill>
                            <a:schemeClr val="accent2"/>
                          </a:solidFill>
                          <a:sym typeface="Wingdings" panose="05000000000000000000" pitchFamily="2" charset="2"/>
                        </a:rPr>
                        <a:t>Royal Decrees </a:t>
                      </a:r>
                    </a:p>
                    <a:p>
                      <a:endParaRPr lang="en-BE" sz="1200"/>
                    </a:p>
                    <a:p>
                      <a:pPr>
                        <a:lnSpc>
                          <a:spcPct val="100000"/>
                        </a:lnSpc>
                      </a:pPr>
                      <a:r>
                        <a:rPr lang="en-US" sz="900" b="0" u="none">
                          <a:solidFill>
                            <a:srgbClr val="EF7D13"/>
                          </a:solidFill>
                          <a:sym typeface="Wingdings" panose="05000000000000000000" pitchFamily="2" charset="2"/>
                          <a:hlinkClick r:id="rId2">
                            <a:extLst>
                              <a:ext uri="{A12FA001-AC4F-418D-AE19-62706E023703}">
                                <ahyp:hlinkClr xmlns:ahyp="http://schemas.microsoft.com/office/drawing/2018/hyperlinkcolor" val="tx"/>
                              </a:ext>
                            </a:extLst>
                          </a:hlinkClick>
                        </a:rPr>
                        <a:t>https://economie.fgov.be/nl/themas/energie/bevoorradingszekerheid/capaciteitsremuneratiemechanis</a:t>
                      </a:r>
                      <a:endParaRPr lang="en-BE" sz="900">
                        <a:solidFill>
                          <a:srgbClr val="EF7D13"/>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a:lnSpc>
                          <a:spcPct val="100000"/>
                        </a:lnSpc>
                      </a:pPr>
                      <a:r>
                        <a:rPr lang="en-US" sz="1400">
                          <a:solidFill>
                            <a:schemeClr val="accent2"/>
                          </a:solidFill>
                          <a:sym typeface="Wingdings" panose="05000000000000000000" pitchFamily="2" charset="2"/>
                        </a:rPr>
                        <a:t>The Functioning Rules, as approved </a:t>
                      </a:r>
                      <a:br>
                        <a:rPr lang="en-US" sz="1400">
                          <a:solidFill>
                            <a:schemeClr val="accent2"/>
                          </a:solidFill>
                          <a:sym typeface="Wingdings" panose="05000000000000000000" pitchFamily="2" charset="2"/>
                        </a:rPr>
                      </a:br>
                      <a:r>
                        <a:rPr lang="en-US" sz="1400">
                          <a:solidFill>
                            <a:schemeClr val="accent2"/>
                          </a:solidFill>
                          <a:sym typeface="Wingdings" panose="05000000000000000000" pitchFamily="2" charset="2"/>
                        </a:rPr>
                        <a:t>by the CREG on 13/09 2024</a:t>
                      </a:r>
                    </a:p>
                    <a:p>
                      <a:pPr>
                        <a:lnSpc>
                          <a:spcPct val="100000"/>
                        </a:lnSpc>
                      </a:pPr>
                      <a:endParaRPr lang="en-US" sz="120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rgbClr val="EF7D13"/>
                          </a:solidFill>
                          <a:sym typeface="Wingdings" panose="05000000000000000000" pitchFamily="2" charset="2"/>
                          <a:hlinkClick r:id="rId3">
                            <a:extLst>
                              <a:ext uri="{A12FA001-AC4F-418D-AE19-62706E023703}">
                                <ahyp:hlinkClr xmlns:ahyp="http://schemas.microsoft.com/office/drawing/2018/hyperlinkcolor" val="tx"/>
                              </a:ext>
                            </a:extLst>
                          </a:hlinkClick>
                        </a:rPr>
                        <a:t>https://www.elia.be/-/media/project/elia/elia-site/users-group/ug/wg-adequacy/2024/</a:t>
                      </a:r>
                      <a:br>
                        <a:rPr lang="en-US" sz="900" b="0">
                          <a:solidFill>
                            <a:srgbClr val="EF7D13"/>
                          </a:solidFill>
                          <a:sym typeface="Wingdings" panose="05000000000000000000" pitchFamily="2" charset="2"/>
                          <a:hlinkClick r:id="rId3">
                            <a:extLst>
                              <a:ext uri="{A12FA001-AC4F-418D-AE19-62706E023703}">
                                <ahyp:hlinkClr xmlns:ahyp="http://schemas.microsoft.com/office/drawing/2018/hyperlinkcolor" val="tx"/>
                              </a:ext>
                            </a:extLst>
                          </a:hlinkClick>
                        </a:rPr>
                      </a:br>
                      <a:r>
                        <a:rPr lang="en-US" sz="900" b="0">
                          <a:solidFill>
                            <a:srgbClr val="EF7D13"/>
                          </a:solidFill>
                          <a:sym typeface="Wingdings" panose="05000000000000000000" pitchFamily="2" charset="2"/>
                          <a:hlinkClick r:id="rId3">
                            <a:extLst>
                              <a:ext uri="{A12FA001-AC4F-418D-AE19-62706E023703}">
                                <ahyp:hlinkClr xmlns:ahyp="http://schemas.microsoft.com/office/drawing/2018/hyperlinkcolor" val="tx"/>
                              </a:ext>
                            </a:extLst>
                          </a:hlinkClick>
                        </a:rPr>
                        <a:t>20240913/20240913_crm_functioningrules_en_amended.pdf</a:t>
                      </a:r>
                      <a:endParaRPr lang="en-BE" sz="900">
                        <a:solidFill>
                          <a:srgbClr val="EF7D13"/>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a:lnSpc>
                          <a:spcPct val="100000"/>
                        </a:lnSpc>
                      </a:pPr>
                      <a:r>
                        <a:rPr lang="en-US" sz="1400">
                          <a:solidFill>
                            <a:schemeClr val="accent2"/>
                          </a:solidFill>
                          <a:sym typeface="Wingdings" panose="05000000000000000000" pitchFamily="2" charset="2"/>
                        </a:rPr>
                        <a:t>The Capacity Contract, as approved </a:t>
                      </a:r>
                      <a:br>
                        <a:rPr lang="en-US" sz="1400">
                          <a:solidFill>
                            <a:schemeClr val="accent2"/>
                          </a:solidFill>
                          <a:sym typeface="Wingdings" panose="05000000000000000000" pitchFamily="2" charset="2"/>
                        </a:rPr>
                      </a:br>
                      <a:r>
                        <a:rPr lang="en-US" sz="1400">
                          <a:solidFill>
                            <a:schemeClr val="accent2"/>
                          </a:solidFill>
                          <a:sym typeface="Wingdings" panose="05000000000000000000" pitchFamily="2" charset="2"/>
                        </a:rPr>
                        <a:t>by the CREG on 21/08/2024</a:t>
                      </a:r>
                    </a:p>
                    <a:p>
                      <a:endParaRPr lang="en-BE" sz="1200" b="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rgbClr val="EF7D13"/>
                          </a:solidFill>
                          <a:sym typeface="Wingdings" panose="05000000000000000000" pitchFamily="2" charset="2"/>
                          <a:hlinkClick r:id="rId4"/>
                        </a:rPr>
                        <a:t>https://www.elia.be/-/media/project/elia/elia-site/public-consultations/2024/20240402_crm-capacity-contrac-for-public-consultation_version_clean_en.pdf</a:t>
                      </a:r>
                      <a:endParaRPr lang="en-BE" sz="900">
                        <a:solidFill>
                          <a:srgbClr val="EF7D13"/>
                        </a:solidFill>
                      </a:endParaRPr>
                    </a:p>
                  </a:txBody>
                  <a:tcPr>
                    <a:lnL w="12700" cap="flat" cmpd="sng" algn="ctr">
                      <a:solidFill>
                        <a:schemeClr val="accent2"/>
                      </a:solidFill>
                      <a:prstDash val="solid"/>
                      <a:round/>
                      <a:headEnd type="none" w="med" len="med"/>
                      <a:tailEnd type="none" w="med" len="med"/>
                    </a:lnL>
                    <a:noFill/>
                  </a:tcPr>
                </a:tc>
                <a:extLst>
                  <a:ext uri="{0D108BD9-81ED-4DB2-BD59-A6C34878D82A}">
                    <a16:rowId xmlns:a16="http://schemas.microsoft.com/office/drawing/2014/main" val="3144716108"/>
                  </a:ext>
                </a:extLst>
              </a:tr>
            </a:tbl>
          </a:graphicData>
        </a:graphic>
      </p:graphicFrame>
      <p:sp>
        <p:nvSpPr>
          <p:cNvPr id="11" name="Content Placeholder 3">
            <a:extLst>
              <a:ext uri="{FF2B5EF4-FFF2-40B4-BE49-F238E27FC236}">
                <a16:creationId xmlns:a16="http://schemas.microsoft.com/office/drawing/2014/main" id="{E652E288-DFE7-9C7A-7365-75EA0C209757}"/>
              </a:ext>
            </a:extLst>
          </p:cNvPr>
          <p:cNvSpPr txBox="1">
            <a:spLocks/>
          </p:cNvSpPr>
          <p:nvPr/>
        </p:nvSpPr>
        <p:spPr>
          <a:xfrm>
            <a:off x="914400" y="4537961"/>
            <a:ext cx="9792000" cy="1368152"/>
          </a:xfrm>
          <a:prstGeom prst="rect">
            <a:avLst/>
          </a:prstGeom>
        </p:spPr>
        <p:txBody>
          <a:bodyPr vert="horz" wrap="square" lIns="0" tIns="0" rIns="0" bIns="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FF7300"/>
              </a:buClr>
              <a:buSzPts val="1600"/>
              <a:buFont typeface="Arial" panose="020B0604020202020204" pitchFamily="34" charset="0"/>
              <a:buNone/>
              <a:tabLst/>
              <a:defRPr/>
            </a:pPr>
            <a:r>
              <a:rPr kumimoji="0" lang="en-US" sz="1200" b="0" i="0" u="none" strike="noStrike" kern="1200" cap="none" spc="0" normalizeH="0" baseline="0" noProof="0">
                <a:ln>
                  <a:noFill/>
                </a:ln>
                <a:solidFill>
                  <a:srgbClr val="394D55"/>
                </a:solidFill>
                <a:effectLst/>
                <a:uLnTx/>
                <a:uFillTx/>
                <a:latin typeface="Arial" panose="020B0604020202020204" pitchFamily="34" charset="0"/>
                <a:ea typeface="+mn-ea"/>
                <a:cs typeface="+mn-cs"/>
                <a:sym typeface="Wingdings" panose="05000000000000000000" pitchFamily="2" charset="2"/>
              </a:rPr>
              <a:t>This commercial presentation is based on the current understanding and state of play, which may evolve as certain regulatory (Functioning Rules, Capacity Contract) and legal (Royal Decree, Law) documents still need to be formally approved and/or adopted or might evolve over time. This document has no legal value and if it is in any way inconsistent with existing legal or regulatory documents, then the latter shall prevail. The main objective of this document is to highlight the customer’s obligations and opportunities within the Capacity Remuneration Mechanism. </a:t>
            </a:r>
          </a:p>
          <a:p>
            <a:pPr marL="0" marR="0" lvl="0" indent="0" algn="l" defTabSz="914400" rtl="0" eaLnBrk="1" fontAlgn="auto" latinLnBrk="0" hangingPunct="1">
              <a:lnSpc>
                <a:spcPct val="100000"/>
              </a:lnSpc>
              <a:spcBef>
                <a:spcPts val="0"/>
              </a:spcBef>
              <a:spcAft>
                <a:spcPts val="600"/>
              </a:spcAft>
              <a:buClr>
                <a:srgbClr val="FF7300"/>
              </a:buClr>
              <a:buSzPts val="1600"/>
              <a:buFont typeface="Arial" panose="020B0604020202020204" pitchFamily="34" charset="0"/>
              <a:buNone/>
              <a:tabLst/>
              <a:defRPr/>
            </a:pPr>
            <a:r>
              <a:rPr kumimoji="0" lang="en-US" sz="1200" b="0" i="0" u="none" strike="noStrike" kern="1200" cap="none" spc="0" normalizeH="0" baseline="0" noProof="0">
                <a:ln>
                  <a:noFill/>
                </a:ln>
                <a:solidFill>
                  <a:srgbClr val="394D55"/>
                </a:solidFill>
                <a:effectLst/>
                <a:uLnTx/>
                <a:uFillTx/>
                <a:latin typeface="Arial" panose="020B0604020202020204" pitchFamily="34" charset="0"/>
                <a:ea typeface="+mn-ea"/>
                <a:cs typeface="+mn-cs"/>
                <a:sym typeface="Wingdings" panose="05000000000000000000" pitchFamily="2" charset="2"/>
              </a:rPr>
              <a:t>All illustrative cases are fictive and are meant as relatable examples. Any similarities with real market parties are coincidental and unintended.</a:t>
            </a:r>
          </a:p>
          <a:p>
            <a:pPr marL="0" marR="0" lvl="0" indent="0" algn="l" defTabSz="914400" rtl="0" eaLnBrk="1" fontAlgn="auto" latinLnBrk="0" hangingPunct="1">
              <a:lnSpc>
                <a:spcPct val="100000"/>
              </a:lnSpc>
              <a:spcBef>
                <a:spcPts val="0"/>
              </a:spcBef>
              <a:spcAft>
                <a:spcPts val="600"/>
              </a:spcAft>
              <a:buClr>
                <a:srgbClr val="FF7300"/>
              </a:buClr>
              <a:buSzPts val="1600"/>
              <a:buFont typeface="Arial" panose="020B0604020202020204" pitchFamily="34" charset="0"/>
              <a:buNone/>
              <a:tabLst/>
              <a:defRPr/>
            </a:pPr>
            <a:endParaRPr kumimoji="0" lang="en-US" sz="1200" b="0" i="0" u="none" strike="noStrike" kern="1200" cap="none" spc="0" normalizeH="0" baseline="0" noProof="0">
              <a:ln>
                <a:noFill/>
              </a:ln>
              <a:solidFill>
                <a:srgbClr val="394D55"/>
              </a:solidFill>
              <a:effectLst/>
              <a:uLnTx/>
              <a:uFillTx/>
              <a:latin typeface="Arial" panose="020B0604020202020204" pitchFamily="34" charset="0"/>
              <a:ea typeface="+mn-ea"/>
              <a:cs typeface="+mn-cs"/>
              <a:sym typeface="Wingdings" panose="05000000000000000000" pitchFamily="2" charset="2"/>
            </a:endParaRPr>
          </a:p>
        </p:txBody>
      </p:sp>
      <p:sp>
        <p:nvSpPr>
          <p:cNvPr id="12" name="TextBox 11">
            <a:extLst>
              <a:ext uri="{FF2B5EF4-FFF2-40B4-BE49-F238E27FC236}">
                <a16:creationId xmlns:a16="http://schemas.microsoft.com/office/drawing/2014/main" id="{0B70840F-D6B9-BF84-676A-343CC45F93BA}"/>
              </a:ext>
            </a:extLst>
          </p:cNvPr>
          <p:cNvSpPr txBox="1"/>
          <p:nvPr/>
        </p:nvSpPr>
        <p:spPr>
          <a:xfrm>
            <a:off x="2939970" y="5683170"/>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a:ln>
                <a:noFill/>
              </a:ln>
              <a:solidFill>
                <a:srgbClr val="394D55"/>
              </a:solidFill>
              <a:effectLst/>
              <a:uLnTx/>
              <a:uFillTx/>
              <a:latin typeface="Arial"/>
              <a:ea typeface="+mn-ea"/>
              <a:cs typeface="+mn-cs"/>
            </a:endParaRPr>
          </a:p>
        </p:txBody>
      </p:sp>
    </p:spTree>
    <p:extLst>
      <p:ext uri="{BB962C8B-B14F-4D97-AF65-F5344CB8AC3E}">
        <p14:creationId xmlns:p14="http://schemas.microsoft.com/office/powerpoint/2010/main" val="3396334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929933"/>
            <a:ext cx="7562895" cy="609600"/>
          </a:xfrm>
        </p:spPr>
        <p:txBody>
          <a:bodyPr anchor="ctr"/>
          <a:lstStyle/>
          <a:p>
            <a:r>
              <a:rPr lang="en-US"/>
              <a:t>AMT Moments</a:t>
            </a:r>
            <a:endParaRPr lang="en-BE"/>
          </a:p>
        </p:txBody>
      </p:sp>
      <p:sp>
        <p:nvSpPr>
          <p:cNvPr id="3" name="Oval 2">
            <a:extLst>
              <a:ext uri="{FF2B5EF4-FFF2-40B4-BE49-F238E27FC236}">
                <a16:creationId xmlns:a16="http://schemas.microsoft.com/office/drawing/2014/main" id="{0EDF63FA-756F-9169-CD57-00C3D9C91FB0}"/>
              </a:ext>
            </a:extLst>
          </p:cNvPr>
          <p:cNvSpPr/>
          <p:nvPr/>
        </p:nvSpPr>
        <p:spPr>
          <a:xfrm>
            <a:off x="2357645" y="30404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spTree>
    <p:extLst>
      <p:ext uri="{BB962C8B-B14F-4D97-AF65-F5344CB8AC3E}">
        <p14:creationId xmlns:p14="http://schemas.microsoft.com/office/powerpoint/2010/main" val="4039671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A07E-A90B-EE5E-6D1F-F3CF84DDD223}"/>
              </a:ext>
            </a:extLst>
          </p:cNvPr>
          <p:cNvSpPr>
            <a:spLocks noGrp="1"/>
          </p:cNvSpPr>
          <p:nvPr>
            <p:ph type="title"/>
          </p:nvPr>
        </p:nvSpPr>
        <p:spPr/>
        <p:txBody>
          <a:bodyPr/>
          <a:lstStyle/>
          <a:p>
            <a:r>
              <a:rPr lang="nl-BE" sz="2400"/>
              <a:t>The </a:t>
            </a:r>
            <a:r>
              <a:rPr lang="nl-BE" sz="2400" err="1"/>
              <a:t>price</a:t>
            </a:r>
            <a:r>
              <a:rPr lang="nl-BE" sz="2400"/>
              <a:t> on </a:t>
            </a:r>
            <a:r>
              <a:rPr lang="nl-BE" sz="2400" err="1"/>
              <a:t>the</a:t>
            </a:r>
            <a:r>
              <a:rPr lang="nl-BE" sz="2400"/>
              <a:t> Belgian day-ahead market serves as </a:t>
            </a:r>
            <a:r>
              <a:rPr lang="nl-BE" sz="2400" err="1"/>
              <a:t>the</a:t>
            </a:r>
            <a:r>
              <a:rPr lang="nl-BE" sz="2400"/>
              <a:t> Availability Monitoring Trigger</a:t>
            </a:r>
            <a:endParaRPr lang="en-BE"/>
          </a:p>
        </p:txBody>
      </p:sp>
      <p:sp>
        <p:nvSpPr>
          <p:cNvPr id="3" name="Content Placeholder 2">
            <a:extLst>
              <a:ext uri="{FF2B5EF4-FFF2-40B4-BE49-F238E27FC236}">
                <a16:creationId xmlns:a16="http://schemas.microsoft.com/office/drawing/2014/main" id="{65004825-1E15-6112-D6BC-1286B25ACEDD}"/>
              </a:ext>
            </a:extLst>
          </p:cNvPr>
          <p:cNvSpPr>
            <a:spLocks noGrp="1"/>
          </p:cNvSpPr>
          <p:nvPr>
            <p:ph sz="quarter" idx="13"/>
          </p:nvPr>
        </p:nvSpPr>
        <p:spPr>
          <a:xfrm>
            <a:off x="914400" y="1952601"/>
            <a:ext cx="9792000" cy="488118"/>
          </a:xfrm>
        </p:spPr>
        <p:txBody>
          <a:bodyPr/>
          <a:lstStyle/>
          <a:p>
            <a:pPr marL="0" indent="0">
              <a:buNone/>
            </a:pPr>
            <a:r>
              <a:rPr lang="en-US"/>
              <a:t>To identify potential adequacy relevant situations, the CRM relies on the Belgian day-ahead market:</a:t>
            </a:r>
          </a:p>
          <a:p>
            <a:pPr marL="0" indent="0">
              <a:buNone/>
            </a:pPr>
            <a:endParaRPr lang="en-BE"/>
          </a:p>
        </p:txBody>
      </p:sp>
      <p:sp>
        <p:nvSpPr>
          <p:cNvPr id="4" name="Footer Placeholder 3">
            <a:extLst>
              <a:ext uri="{FF2B5EF4-FFF2-40B4-BE49-F238E27FC236}">
                <a16:creationId xmlns:a16="http://schemas.microsoft.com/office/drawing/2014/main" id="{D5620A87-8AD2-6B92-E6AA-EBE64BE71891}"/>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90D97E02-98B7-2035-8C8F-1B60691F6A31}"/>
              </a:ext>
            </a:extLst>
          </p:cNvPr>
          <p:cNvSpPr>
            <a:spLocks noGrp="1"/>
          </p:cNvSpPr>
          <p:nvPr>
            <p:ph type="sldNum" sz="quarter" idx="12"/>
          </p:nvPr>
        </p:nvSpPr>
        <p:spPr/>
        <p:txBody>
          <a:bodyPr/>
          <a:lstStyle/>
          <a:p>
            <a:fld id="{7C9AF4F6-8314-4173-B77E-ACDB3515A2E2}" type="slidenum">
              <a:rPr lang="en-GB" smtClean="0"/>
              <a:t>21</a:t>
            </a:fld>
            <a:endParaRPr lang="en-GB"/>
          </a:p>
        </p:txBody>
      </p:sp>
      <p:sp>
        <p:nvSpPr>
          <p:cNvPr id="7" name="Rectangle 6">
            <a:extLst>
              <a:ext uri="{FF2B5EF4-FFF2-40B4-BE49-F238E27FC236}">
                <a16:creationId xmlns:a16="http://schemas.microsoft.com/office/drawing/2014/main" id="{97092613-B9F1-D3CF-4387-44DF3E1F8B47}"/>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8" name="Rectangle 7">
            <a:extLst>
              <a:ext uri="{FF2B5EF4-FFF2-40B4-BE49-F238E27FC236}">
                <a16:creationId xmlns:a16="http://schemas.microsoft.com/office/drawing/2014/main" id="{173A58AB-08A6-DE0C-7C44-B27E2F423C52}"/>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1. AMT Moments</a:t>
            </a:r>
            <a:endParaRPr lang="en-BE" b="1">
              <a:solidFill>
                <a:schemeClr val="bg1"/>
              </a:solidFill>
            </a:endParaRPr>
          </a:p>
        </p:txBody>
      </p:sp>
      <p:sp>
        <p:nvSpPr>
          <p:cNvPr id="19" name="Rectangle: Rounded Corners 18">
            <a:extLst>
              <a:ext uri="{FF2B5EF4-FFF2-40B4-BE49-F238E27FC236}">
                <a16:creationId xmlns:a16="http://schemas.microsoft.com/office/drawing/2014/main" id="{71C61B7B-5C37-278E-DF90-0492F431351D}"/>
              </a:ext>
            </a:extLst>
          </p:cNvPr>
          <p:cNvSpPr/>
          <p:nvPr/>
        </p:nvSpPr>
        <p:spPr>
          <a:xfrm>
            <a:off x="1228725" y="2440718"/>
            <a:ext cx="9020175" cy="65490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When the price on the day-ahead market exceeds the AMT Price, this leads to an Availability Monitoring Trigger </a:t>
            </a:r>
            <a:endParaRPr lang="en-BE">
              <a:solidFill>
                <a:schemeClr val="bg2"/>
              </a:solidFill>
            </a:endParaRPr>
          </a:p>
        </p:txBody>
      </p:sp>
      <p:sp>
        <p:nvSpPr>
          <p:cNvPr id="20" name="Content Placeholder 2">
            <a:extLst>
              <a:ext uri="{FF2B5EF4-FFF2-40B4-BE49-F238E27FC236}">
                <a16:creationId xmlns:a16="http://schemas.microsoft.com/office/drawing/2014/main" id="{9C126960-B847-5224-24D8-1E40A4330679}"/>
              </a:ext>
            </a:extLst>
          </p:cNvPr>
          <p:cNvSpPr txBox="1">
            <a:spLocks/>
          </p:cNvSpPr>
          <p:nvPr/>
        </p:nvSpPr>
        <p:spPr>
          <a:xfrm>
            <a:off x="914399" y="3381752"/>
            <a:ext cx="10097729" cy="2866648"/>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The Availability Monitoring Trigger Price (AMT Price) is determined ex-ante </a:t>
            </a:r>
          </a:p>
          <a:p>
            <a:pPr marL="0" indent="0">
              <a:buNone/>
            </a:pPr>
            <a:r>
              <a:rPr lang="en-US"/>
              <a:t>An MTU during which the day-ahead price exceeds the AMT-Price is called an </a:t>
            </a:r>
            <a:r>
              <a:rPr lang="en-US" b="1"/>
              <a:t>“AMT MTU”</a:t>
            </a:r>
          </a:p>
          <a:p>
            <a:pPr lvl="1">
              <a:buFont typeface="Wingdings" panose="05000000000000000000" pitchFamily="2" charset="2"/>
              <a:buChar char="Ø"/>
            </a:pPr>
            <a:r>
              <a:rPr lang="en-US"/>
              <a:t>A set of consecutive AMT MTUs is called an </a:t>
            </a:r>
            <a:r>
              <a:rPr lang="en-US" b="1"/>
              <a:t>“AMT Moment”</a:t>
            </a:r>
          </a:p>
          <a:p>
            <a:pPr lvl="1">
              <a:buFont typeface="Wingdings" panose="05000000000000000000" pitchFamily="2" charset="2"/>
              <a:buChar char="Ø"/>
            </a:pPr>
            <a:r>
              <a:rPr lang="en-US"/>
              <a:t>Elia communicates on the occurrence of AMT Moments one day in advance on its website</a:t>
            </a:r>
          </a:p>
          <a:p>
            <a:pPr marL="0" indent="0">
              <a:buNone/>
            </a:pPr>
            <a:endParaRPr lang="en-US"/>
          </a:p>
          <a:p>
            <a:pPr marL="0" indent="0">
              <a:buNone/>
            </a:pPr>
            <a:r>
              <a:rPr lang="en-US"/>
              <a:t>Elia calculates the AMT-price for the Delivery Period by May 15</a:t>
            </a:r>
            <a:r>
              <a:rPr lang="en-US" baseline="30000"/>
              <a:t>th</a:t>
            </a:r>
            <a:r>
              <a:rPr lang="en-US"/>
              <a:t> of the year where the Delivery Period starts. </a:t>
            </a:r>
          </a:p>
          <a:p>
            <a:pPr lvl="1">
              <a:buFont typeface="Wingdings" panose="05000000000000000000" pitchFamily="2" charset="2"/>
              <a:buChar char="Ø"/>
            </a:pPr>
            <a:r>
              <a:rPr lang="en-US"/>
              <a:t>Elia publishes the resulting AMT-price on its website</a:t>
            </a:r>
            <a:endParaRPr lang="en-BE"/>
          </a:p>
          <a:p>
            <a:pPr marL="0" indent="0">
              <a:buNone/>
            </a:pPr>
            <a:endParaRPr lang="en-US"/>
          </a:p>
        </p:txBody>
      </p:sp>
    </p:spTree>
    <p:extLst>
      <p:ext uri="{BB962C8B-B14F-4D97-AF65-F5344CB8AC3E}">
        <p14:creationId xmlns:p14="http://schemas.microsoft.com/office/powerpoint/2010/main" val="3673427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0EBCF-2335-68B5-1477-86400F206E3D}"/>
              </a:ext>
            </a:extLst>
          </p:cNvPr>
          <p:cNvSpPr/>
          <p:nvPr/>
        </p:nvSpPr>
        <p:spPr>
          <a:xfrm>
            <a:off x="0" y="6086475"/>
            <a:ext cx="9191625" cy="62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p:txBody>
          <a:bodyPr/>
          <a:lstStyle/>
          <a:p>
            <a:r>
              <a:rPr lang="nl-BE" sz="2400" b="1" err="1"/>
              <a:t>During</a:t>
            </a:r>
            <a:r>
              <a:rPr lang="nl-BE" sz="2400" b="1"/>
              <a:t> AMT </a:t>
            </a:r>
            <a:r>
              <a:rPr lang="nl-BE" sz="2400" b="1" err="1"/>
              <a:t>Moments</a:t>
            </a:r>
            <a:r>
              <a:rPr lang="nl-BE" sz="2400" b="1"/>
              <a:t> Elia </a:t>
            </a:r>
            <a:r>
              <a:rPr lang="nl-BE" sz="2400" u="sng" err="1"/>
              <a:t>can</a:t>
            </a:r>
            <a:r>
              <a:rPr lang="nl-BE" sz="2400" b="1"/>
              <a:t> monitor availability</a:t>
            </a:r>
            <a:endParaRPr lang="en-BE"/>
          </a:p>
        </p:txBody>
      </p:sp>
      <p:sp>
        <p:nvSpPr>
          <p:cNvPr id="3" name="Content Placeholder 2">
            <a:extLst>
              <a:ext uri="{FF2B5EF4-FFF2-40B4-BE49-F238E27FC236}">
                <a16:creationId xmlns:a16="http://schemas.microsoft.com/office/drawing/2014/main" id="{E236778E-F41C-9D52-20E1-A9B67D70F17D}"/>
              </a:ext>
            </a:extLst>
          </p:cNvPr>
          <p:cNvSpPr>
            <a:spLocks noGrp="1"/>
          </p:cNvSpPr>
          <p:nvPr>
            <p:ph sz="quarter" idx="13"/>
          </p:nvPr>
        </p:nvSpPr>
        <p:spPr>
          <a:xfrm>
            <a:off x="914400" y="1700808"/>
            <a:ext cx="7374194" cy="4530884"/>
          </a:xfrm>
        </p:spPr>
        <p:txBody>
          <a:bodyPr/>
          <a:lstStyle/>
          <a:p>
            <a:pPr marL="0" indent="0">
              <a:buNone/>
            </a:pPr>
            <a:r>
              <a:rPr lang="en-US"/>
              <a:t>It is during AMT Moments that Elia </a:t>
            </a:r>
            <a:r>
              <a:rPr lang="en-US" b="1"/>
              <a:t>can</a:t>
            </a:r>
            <a:r>
              <a:rPr lang="en-US"/>
              <a:t> (but does not have to!) monitor all Capacity Providers</a:t>
            </a:r>
          </a:p>
          <a:p>
            <a:pPr lvl="1">
              <a:buFont typeface="Wingdings" panose="05000000000000000000" pitchFamily="2" charset="2"/>
              <a:buChar char="Ø"/>
            </a:pPr>
            <a:r>
              <a:rPr lang="en-US"/>
              <a:t>Elia can monitor up to 30 AMT Moments per year</a:t>
            </a:r>
          </a:p>
          <a:p>
            <a:pPr lvl="1">
              <a:buFont typeface="Wingdings" panose="05000000000000000000" pitchFamily="2" charset="2"/>
              <a:buChar char="Ø"/>
            </a:pPr>
            <a:r>
              <a:rPr lang="en-US"/>
              <a:t>On average, Elia expects to monitor 15 AMT Moments per year</a:t>
            </a:r>
          </a:p>
          <a:p>
            <a:pPr>
              <a:buFont typeface="Wingdings" panose="05000000000000000000" pitchFamily="2" charset="2"/>
              <a:buChar char="Ø"/>
            </a:pPr>
            <a:endParaRPr lang="en-US"/>
          </a:p>
          <a:p>
            <a:pPr marL="0" indent="0">
              <a:buNone/>
            </a:pPr>
            <a:r>
              <a:rPr lang="en-US"/>
              <a:t>Whenever Elia performs Availability monitoring:</a:t>
            </a:r>
          </a:p>
          <a:p>
            <a:pPr lvl="1"/>
            <a:r>
              <a:rPr lang="en-US" b="1"/>
              <a:t>all</a:t>
            </a:r>
            <a:r>
              <a:rPr lang="en-US"/>
              <a:t> CMUs are monitored</a:t>
            </a:r>
          </a:p>
          <a:p>
            <a:pPr lvl="1"/>
            <a:r>
              <a:rPr lang="en-US"/>
              <a:t>Available, Obligated and Missing Capacity are calculated for each individual AMT MTU</a:t>
            </a:r>
          </a:p>
          <a:p>
            <a:pPr lvl="1"/>
            <a:r>
              <a:rPr lang="en-US"/>
              <a:t>A Missing Capacity Penalty is applied if needed</a:t>
            </a:r>
          </a:p>
          <a:p>
            <a:pPr marL="0" indent="0">
              <a:buNone/>
            </a:pPr>
            <a:endParaRPr lang="en-US"/>
          </a:p>
          <a:p>
            <a:pPr marL="0" indent="0">
              <a:buNone/>
            </a:pPr>
            <a:r>
              <a:rPr lang="en-US"/>
              <a:t>Elia will report back to the Capacity Provider on the performance of their CMUs by means of the </a:t>
            </a:r>
            <a:r>
              <a:rPr lang="en-US" b="1"/>
              <a:t>Monthly Delivery Activity Report </a:t>
            </a:r>
            <a:r>
              <a:rPr lang="en-US"/>
              <a:t>(MDAR) in M+2</a:t>
            </a:r>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22</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1. AMT Moments</a:t>
            </a:r>
            <a:endParaRPr lang="en-BE" b="1">
              <a:solidFill>
                <a:schemeClr val="bg1"/>
              </a:solidFill>
            </a:endParaRPr>
          </a:p>
        </p:txBody>
      </p:sp>
      <p:pic>
        <p:nvPicPr>
          <p:cNvPr id="8" name="Picture 7">
            <a:extLst>
              <a:ext uri="{FF2B5EF4-FFF2-40B4-BE49-F238E27FC236}">
                <a16:creationId xmlns:a16="http://schemas.microsoft.com/office/drawing/2014/main" id="{D917D4B0-B85C-07CE-F01B-C3D738ED45A8}"/>
              </a:ext>
            </a:extLst>
          </p:cNvPr>
          <p:cNvPicPr>
            <a:picLocks noChangeAspect="1"/>
          </p:cNvPicPr>
          <p:nvPr/>
        </p:nvPicPr>
        <p:blipFill>
          <a:blip r:embed="rId2"/>
          <a:stretch>
            <a:fillRect/>
          </a:stretch>
        </p:blipFill>
        <p:spPr>
          <a:xfrm>
            <a:off x="7842940" y="2140411"/>
            <a:ext cx="4119461" cy="2438425"/>
          </a:xfrm>
          <a:prstGeom prst="rect">
            <a:avLst/>
          </a:prstGeom>
        </p:spPr>
      </p:pic>
    </p:spTree>
    <p:extLst>
      <p:ext uri="{BB962C8B-B14F-4D97-AF65-F5344CB8AC3E}">
        <p14:creationId xmlns:p14="http://schemas.microsoft.com/office/powerpoint/2010/main" val="1883197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929933"/>
            <a:ext cx="7562895" cy="609600"/>
          </a:xfrm>
        </p:spPr>
        <p:txBody>
          <a:bodyPr anchor="ctr"/>
          <a:lstStyle/>
          <a:p>
            <a:r>
              <a:rPr lang="en-US"/>
              <a:t>Available Capacity</a:t>
            </a:r>
            <a:endParaRPr lang="en-BE"/>
          </a:p>
        </p:txBody>
      </p:sp>
      <p:sp>
        <p:nvSpPr>
          <p:cNvPr id="3" name="Oval 2">
            <a:extLst>
              <a:ext uri="{FF2B5EF4-FFF2-40B4-BE49-F238E27FC236}">
                <a16:creationId xmlns:a16="http://schemas.microsoft.com/office/drawing/2014/main" id="{0EDF63FA-756F-9169-CD57-00C3D9C91FB0}"/>
              </a:ext>
            </a:extLst>
          </p:cNvPr>
          <p:cNvSpPr/>
          <p:nvPr/>
        </p:nvSpPr>
        <p:spPr>
          <a:xfrm>
            <a:off x="2357645" y="30404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2</a:t>
            </a:r>
            <a:endParaRPr lang="en-BE" sz="2000" b="1">
              <a:solidFill>
                <a:schemeClr val="accent2"/>
              </a:solidFill>
            </a:endParaRPr>
          </a:p>
        </p:txBody>
      </p:sp>
    </p:spTree>
    <p:extLst>
      <p:ext uri="{BB962C8B-B14F-4D97-AF65-F5344CB8AC3E}">
        <p14:creationId xmlns:p14="http://schemas.microsoft.com/office/powerpoint/2010/main" val="4253167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p:txBody>
          <a:bodyPr/>
          <a:lstStyle/>
          <a:p>
            <a:r>
              <a:rPr lang="nl-BE" sz="2400" err="1"/>
              <a:t>During</a:t>
            </a:r>
            <a:r>
              <a:rPr lang="nl-BE" sz="2400"/>
              <a:t> Availability Monitoring </a:t>
            </a:r>
            <a:r>
              <a:rPr lang="nl-BE" sz="2400" err="1"/>
              <a:t>Available</a:t>
            </a:r>
            <a:r>
              <a:rPr lang="nl-BE" sz="2400"/>
              <a:t> </a:t>
            </a:r>
            <a:r>
              <a:rPr lang="nl-BE" sz="2400" err="1"/>
              <a:t>Capacity</a:t>
            </a:r>
            <a:r>
              <a:rPr lang="nl-BE" sz="2400"/>
              <a:t> is </a:t>
            </a:r>
            <a:r>
              <a:rPr lang="nl-BE" sz="2400" err="1"/>
              <a:t>calculated</a:t>
            </a:r>
            <a:endParaRPr lang="en-BE"/>
          </a:p>
        </p:txBody>
      </p:sp>
      <p:sp>
        <p:nvSpPr>
          <p:cNvPr id="3" name="Content Placeholder 2">
            <a:extLst>
              <a:ext uri="{FF2B5EF4-FFF2-40B4-BE49-F238E27FC236}">
                <a16:creationId xmlns:a16="http://schemas.microsoft.com/office/drawing/2014/main" id="{E236778E-F41C-9D52-20E1-A9B67D70F17D}"/>
              </a:ext>
            </a:extLst>
          </p:cNvPr>
          <p:cNvSpPr>
            <a:spLocks noGrp="1"/>
          </p:cNvSpPr>
          <p:nvPr>
            <p:ph sz="quarter" idx="13"/>
          </p:nvPr>
        </p:nvSpPr>
        <p:spPr>
          <a:xfrm>
            <a:off x="914400" y="1349360"/>
            <a:ext cx="9792000" cy="838200"/>
          </a:xfrm>
        </p:spPr>
        <p:txBody>
          <a:bodyPr/>
          <a:lstStyle/>
          <a:p>
            <a:pPr marL="0" indent="0">
              <a:buNone/>
            </a:pPr>
            <a:r>
              <a:rPr lang="en-US"/>
              <a:t>The Belgian </a:t>
            </a:r>
            <a:r>
              <a:rPr lang="en-US" b="1"/>
              <a:t>CRM remunerates availability </a:t>
            </a:r>
            <a:r>
              <a:rPr lang="en-US"/>
              <a:t>of the CMU.</a:t>
            </a:r>
          </a:p>
          <a:p>
            <a:pPr lvl="1">
              <a:buFont typeface="Wingdings" panose="05000000000000000000" pitchFamily="2" charset="2"/>
              <a:buChar char="Ø"/>
            </a:pPr>
            <a:r>
              <a:rPr lang="en-US"/>
              <a:t>The CMUs of Capacity Providers are expected to be Available during AMT Moments </a:t>
            </a:r>
          </a:p>
          <a:p>
            <a:pPr marL="0" indent="0">
              <a:buNone/>
            </a:pPr>
            <a:endParaRPr lang="en-US"/>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24</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8" name="Rectangle: Rounded Corners 7">
            <a:extLst>
              <a:ext uri="{FF2B5EF4-FFF2-40B4-BE49-F238E27FC236}">
                <a16:creationId xmlns:a16="http://schemas.microsoft.com/office/drawing/2014/main" id="{0146BAEF-65EF-49D6-E08A-8EA087670C2C}"/>
              </a:ext>
            </a:extLst>
          </p:cNvPr>
          <p:cNvSpPr/>
          <p:nvPr/>
        </p:nvSpPr>
        <p:spPr>
          <a:xfrm>
            <a:off x="914400" y="2367858"/>
            <a:ext cx="9920748" cy="64647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a:solidFill>
                  <a:schemeClr val="bg2"/>
                </a:solidFill>
              </a:rPr>
              <a:t>Available Capacity is capacity that participates in the energy market &amp; that could activate in case its activation price is exceeded</a:t>
            </a:r>
          </a:p>
        </p:txBody>
      </p:sp>
      <p:sp>
        <p:nvSpPr>
          <p:cNvPr id="9" name="Content Placeholder 2">
            <a:extLst>
              <a:ext uri="{FF2B5EF4-FFF2-40B4-BE49-F238E27FC236}">
                <a16:creationId xmlns:a16="http://schemas.microsoft.com/office/drawing/2014/main" id="{5B63DE08-1AF7-9BCE-6C65-F5499E3F8D0A}"/>
              </a:ext>
            </a:extLst>
          </p:cNvPr>
          <p:cNvSpPr txBox="1">
            <a:spLocks/>
          </p:cNvSpPr>
          <p:nvPr/>
        </p:nvSpPr>
        <p:spPr>
          <a:xfrm>
            <a:off x="914400" y="3270988"/>
            <a:ext cx="10284542" cy="2977412"/>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t> In the CRM, a further distinction is made between: </a:t>
            </a:r>
          </a:p>
          <a:p>
            <a:pPr lvl="1"/>
            <a:r>
              <a:rPr lang="en-US" b="1"/>
              <a:t>Proven availability</a:t>
            </a:r>
            <a:r>
              <a:rPr lang="en-US"/>
              <a:t>: Available Capacity that was </a:t>
            </a:r>
            <a:r>
              <a:rPr lang="en-US" b="1"/>
              <a:t>observed</a:t>
            </a:r>
            <a:r>
              <a:rPr lang="en-US"/>
              <a:t> to be present on the energy market(s)</a:t>
            </a:r>
          </a:p>
          <a:p>
            <a:pPr lvl="1"/>
            <a:r>
              <a:rPr lang="en-US" b="1"/>
              <a:t>Unproven availability</a:t>
            </a:r>
            <a:r>
              <a:rPr lang="en-US"/>
              <a:t>: Available Capacity that was </a:t>
            </a:r>
            <a:r>
              <a:rPr lang="en-US" b="1"/>
              <a:t>not observed </a:t>
            </a:r>
            <a:r>
              <a:rPr lang="en-US"/>
              <a:t>to be present on the energy market(s)</a:t>
            </a:r>
          </a:p>
          <a:p>
            <a:pPr marL="0" indent="0">
              <a:buFont typeface="Arial" panose="020B0604020202020204" pitchFamily="34" charset="0"/>
              <a:buNone/>
            </a:pPr>
            <a:endParaRPr lang="en-US"/>
          </a:p>
          <a:p>
            <a:pPr marL="0" indent="0">
              <a:buFont typeface="Arial" panose="020B0604020202020204" pitchFamily="34" charset="0"/>
              <a:buNone/>
            </a:pPr>
            <a:r>
              <a:rPr lang="en-US"/>
              <a:t>Lastly, Capacity providers are </a:t>
            </a:r>
            <a:r>
              <a:rPr lang="en-US" b="1"/>
              <a:t>obliged to notify Elia of any unavailability </a:t>
            </a:r>
            <a:r>
              <a:rPr lang="en-US"/>
              <a:t>of their CMU</a:t>
            </a:r>
          </a:p>
          <a:p>
            <a:pPr marL="0" indent="0">
              <a:buFont typeface="Arial" panose="020B0604020202020204" pitchFamily="34" charset="0"/>
              <a:buNone/>
            </a:pPr>
            <a:r>
              <a:rPr lang="en-US"/>
              <a:t>Again, a further distinction is made between: </a:t>
            </a:r>
          </a:p>
          <a:p>
            <a:pPr lvl="1"/>
            <a:r>
              <a:rPr lang="en-US" b="1"/>
              <a:t>Announced</a:t>
            </a:r>
            <a:r>
              <a:rPr lang="en-US"/>
              <a:t> Unavailable Capacity</a:t>
            </a:r>
          </a:p>
          <a:p>
            <a:pPr lvl="1"/>
            <a:r>
              <a:rPr lang="en-US" b="1"/>
              <a:t>Unannounced</a:t>
            </a:r>
            <a:r>
              <a:rPr lang="en-US"/>
              <a:t> Unavailable Capacity</a:t>
            </a:r>
          </a:p>
          <a:p>
            <a:pPr lvl="1"/>
            <a:endParaRPr lang="en-US"/>
          </a:p>
        </p:txBody>
      </p:sp>
    </p:spTree>
    <p:extLst>
      <p:ext uri="{BB962C8B-B14F-4D97-AF65-F5344CB8AC3E}">
        <p14:creationId xmlns:p14="http://schemas.microsoft.com/office/powerpoint/2010/main" val="668148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p:txBody>
          <a:bodyPr/>
          <a:lstStyle/>
          <a:p>
            <a:r>
              <a:rPr lang="nl-BE" sz="2400" b="1" err="1"/>
              <a:t>Available</a:t>
            </a:r>
            <a:r>
              <a:rPr lang="nl-BE" sz="2400" b="1"/>
              <a:t> </a:t>
            </a:r>
            <a:r>
              <a:rPr lang="nl-BE" sz="2400" b="1" err="1"/>
              <a:t>Capacity</a:t>
            </a:r>
            <a:r>
              <a:rPr lang="nl-BE" sz="2400" b="1"/>
              <a:t> – </a:t>
            </a:r>
            <a:r>
              <a:rPr lang="nl-BE" sz="2400" b="1" err="1"/>
              <a:t>overview</a:t>
            </a:r>
            <a:endParaRPr lang="en-BE"/>
          </a:p>
        </p:txBody>
      </p:sp>
      <p:sp>
        <p:nvSpPr>
          <p:cNvPr id="3" name="Content Placeholder 2">
            <a:extLst>
              <a:ext uri="{FF2B5EF4-FFF2-40B4-BE49-F238E27FC236}">
                <a16:creationId xmlns:a16="http://schemas.microsoft.com/office/drawing/2014/main" id="{E236778E-F41C-9D52-20E1-A9B67D70F17D}"/>
              </a:ext>
            </a:extLst>
          </p:cNvPr>
          <p:cNvSpPr>
            <a:spLocks noGrp="1"/>
          </p:cNvSpPr>
          <p:nvPr>
            <p:ph sz="quarter" idx="13"/>
          </p:nvPr>
        </p:nvSpPr>
        <p:spPr>
          <a:xfrm>
            <a:off x="914400" y="1515539"/>
            <a:ext cx="9792000" cy="595731"/>
          </a:xfrm>
        </p:spPr>
        <p:txBody>
          <a:bodyPr/>
          <a:lstStyle/>
          <a:p>
            <a:pPr marL="0" indent="0">
              <a:buNone/>
            </a:pPr>
            <a:r>
              <a:rPr lang="en-US"/>
              <a:t>The figure below gives an overview of the most important concepts regarding Availability: </a:t>
            </a:r>
          </a:p>
          <a:p>
            <a:pPr marL="0" indent="0">
              <a:buNone/>
            </a:pPr>
            <a:endParaRPr lang="en-US"/>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25</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19" name="TextBox 18">
            <a:extLst>
              <a:ext uri="{FF2B5EF4-FFF2-40B4-BE49-F238E27FC236}">
                <a16:creationId xmlns:a16="http://schemas.microsoft.com/office/drawing/2014/main" id="{EAF69501-7B4D-EDB8-B792-AD589EDF4701}"/>
              </a:ext>
            </a:extLst>
          </p:cNvPr>
          <p:cNvSpPr txBox="1"/>
          <p:nvPr/>
        </p:nvSpPr>
        <p:spPr>
          <a:xfrm>
            <a:off x="2204883" y="2285117"/>
            <a:ext cx="1189703" cy="501445"/>
          </a:xfrm>
          <a:prstGeom prst="rect">
            <a:avLst/>
          </a:prstGeom>
          <a:noFill/>
        </p:spPr>
        <p:txBody>
          <a:bodyPr wrap="square" rtlCol="0" anchor="ctr">
            <a:noAutofit/>
          </a:bodyPr>
          <a:lstStyle/>
          <a:p>
            <a:pPr algn="ctr"/>
            <a:r>
              <a:rPr lang="en-US" sz="1400" b="1">
                <a:solidFill>
                  <a:schemeClr val="bg1">
                    <a:lumMod val="50000"/>
                  </a:schemeClr>
                </a:solidFill>
              </a:rPr>
              <a:t>Unavailable </a:t>
            </a:r>
          </a:p>
          <a:p>
            <a:pPr algn="ctr"/>
            <a:r>
              <a:rPr lang="en-US" sz="1400" b="1">
                <a:solidFill>
                  <a:schemeClr val="bg1">
                    <a:lumMod val="50000"/>
                  </a:schemeClr>
                </a:solidFill>
              </a:rPr>
              <a:t>Capacity</a:t>
            </a:r>
            <a:endParaRPr lang="en-BE" sz="1400" b="1">
              <a:solidFill>
                <a:schemeClr val="bg1">
                  <a:lumMod val="50000"/>
                </a:schemeClr>
              </a:solidFill>
            </a:endParaRPr>
          </a:p>
        </p:txBody>
      </p:sp>
      <p:sp>
        <p:nvSpPr>
          <p:cNvPr id="30" name="Content Placeholder 2">
            <a:extLst>
              <a:ext uri="{FF2B5EF4-FFF2-40B4-BE49-F238E27FC236}">
                <a16:creationId xmlns:a16="http://schemas.microsoft.com/office/drawing/2014/main" id="{86110AB7-D6DB-759E-17F1-6E40E30B24C1}"/>
              </a:ext>
            </a:extLst>
          </p:cNvPr>
          <p:cNvSpPr txBox="1">
            <a:spLocks/>
          </p:cNvSpPr>
          <p:nvPr/>
        </p:nvSpPr>
        <p:spPr>
          <a:xfrm>
            <a:off x="6927821" y="2962908"/>
            <a:ext cx="4495800" cy="2637560"/>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t>The notification and determination of:</a:t>
            </a:r>
          </a:p>
          <a:p>
            <a:pPr marL="630900" lvl="1" indent="-342900">
              <a:buFont typeface="+mj-lt"/>
              <a:buAutoNum type="alphaUcPeriod"/>
            </a:pPr>
            <a:r>
              <a:rPr lang="en-US"/>
              <a:t>Unavailable Capacity</a:t>
            </a:r>
          </a:p>
          <a:p>
            <a:pPr marL="630900" lvl="1" indent="-342900">
              <a:buFont typeface="+mj-lt"/>
              <a:buAutoNum type="alphaUcPeriod"/>
            </a:pPr>
            <a:r>
              <a:rPr lang="en-US"/>
              <a:t>Available Capacity</a:t>
            </a:r>
          </a:p>
          <a:p>
            <a:pPr marL="630900" lvl="1" indent="-342900">
              <a:buFont typeface="+mj-lt"/>
              <a:buAutoNum type="alphaUcPeriod"/>
            </a:pPr>
            <a:r>
              <a:rPr lang="en-US"/>
              <a:t>Proven Availability </a:t>
            </a:r>
          </a:p>
          <a:p>
            <a:pPr marL="0" indent="0">
              <a:buNone/>
            </a:pPr>
            <a:endParaRPr lang="en-US"/>
          </a:p>
          <a:p>
            <a:pPr>
              <a:buFont typeface="Wingdings" panose="05000000000000000000" pitchFamily="2" charset="2"/>
              <a:buChar char="à"/>
            </a:pPr>
            <a:r>
              <a:rPr lang="en-US" b="1"/>
              <a:t>Depends on whether the CMU is Daily Schedule or not</a:t>
            </a:r>
          </a:p>
        </p:txBody>
      </p:sp>
      <p:grpSp>
        <p:nvGrpSpPr>
          <p:cNvPr id="38" name="Group 37">
            <a:extLst>
              <a:ext uri="{FF2B5EF4-FFF2-40B4-BE49-F238E27FC236}">
                <a16:creationId xmlns:a16="http://schemas.microsoft.com/office/drawing/2014/main" id="{27AD9676-74EA-FD71-A9BA-5605CE891BD1}"/>
              </a:ext>
            </a:extLst>
          </p:cNvPr>
          <p:cNvGrpSpPr/>
          <p:nvPr/>
        </p:nvGrpSpPr>
        <p:grpSpPr>
          <a:xfrm>
            <a:off x="738648" y="2342991"/>
            <a:ext cx="5619190" cy="4153674"/>
            <a:chOff x="738648" y="2342991"/>
            <a:chExt cx="5619190" cy="4153674"/>
          </a:xfrm>
        </p:grpSpPr>
        <p:sp>
          <p:nvSpPr>
            <p:cNvPr id="31" name="Rectangle 30">
              <a:extLst>
                <a:ext uri="{FF2B5EF4-FFF2-40B4-BE49-F238E27FC236}">
                  <a16:creationId xmlns:a16="http://schemas.microsoft.com/office/drawing/2014/main" id="{32C697EB-459D-8EF7-9B09-36E85E08E6F1}"/>
                </a:ext>
              </a:extLst>
            </p:cNvPr>
            <p:cNvSpPr/>
            <p:nvPr/>
          </p:nvSpPr>
          <p:spPr>
            <a:xfrm>
              <a:off x="3894801" y="3125972"/>
              <a:ext cx="737420" cy="307062"/>
            </a:xfrm>
            <a:prstGeom prst="rect">
              <a:avLst/>
            </a:prstGeom>
            <a:solidFill>
              <a:schemeClr val="tx2">
                <a:lumMod val="60000"/>
                <a:lumOff val="40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0" name="Rectangle 9">
              <a:extLst>
                <a:ext uri="{FF2B5EF4-FFF2-40B4-BE49-F238E27FC236}">
                  <a16:creationId xmlns:a16="http://schemas.microsoft.com/office/drawing/2014/main" id="{5324B44F-DC86-792B-E572-B6652D2E3893}"/>
                </a:ext>
              </a:extLst>
            </p:cNvPr>
            <p:cNvSpPr/>
            <p:nvPr/>
          </p:nvSpPr>
          <p:spPr>
            <a:xfrm>
              <a:off x="964790" y="2814312"/>
              <a:ext cx="737420" cy="30555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2" name="Rectangle 11">
              <a:extLst>
                <a:ext uri="{FF2B5EF4-FFF2-40B4-BE49-F238E27FC236}">
                  <a16:creationId xmlns:a16="http://schemas.microsoft.com/office/drawing/2014/main" id="{2F9F371C-7071-A41E-08D8-817A1B89A2A1}"/>
                </a:ext>
              </a:extLst>
            </p:cNvPr>
            <p:cNvSpPr/>
            <p:nvPr/>
          </p:nvSpPr>
          <p:spPr>
            <a:xfrm>
              <a:off x="2431025" y="2814311"/>
              <a:ext cx="737420" cy="6146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3" name="Rectangle 12">
              <a:extLst>
                <a:ext uri="{FF2B5EF4-FFF2-40B4-BE49-F238E27FC236}">
                  <a16:creationId xmlns:a16="http://schemas.microsoft.com/office/drawing/2014/main" id="{70A29AE5-382D-2704-AF5F-1418DA6470C6}"/>
                </a:ext>
              </a:extLst>
            </p:cNvPr>
            <p:cNvSpPr/>
            <p:nvPr/>
          </p:nvSpPr>
          <p:spPr>
            <a:xfrm>
              <a:off x="2431025" y="3429000"/>
              <a:ext cx="737420" cy="24408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4" name="Rectangle 13">
              <a:extLst>
                <a:ext uri="{FF2B5EF4-FFF2-40B4-BE49-F238E27FC236}">
                  <a16:creationId xmlns:a16="http://schemas.microsoft.com/office/drawing/2014/main" id="{1241B82F-8A6B-403C-C440-1F76D69C002E}"/>
                </a:ext>
              </a:extLst>
            </p:cNvPr>
            <p:cNvSpPr/>
            <p:nvPr/>
          </p:nvSpPr>
          <p:spPr>
            <a:xfrm>
              <a:off x="3897260" y="4621161"/>
              <a:ext cx="737420" cy="124869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5" name="Rectangle 14">
              <a:extLst>
                <a:ext uri="{FF2B5EF4-FFF2-40B4-BE49-F238E27FC236}">
                  <a16:creationId xmlns:a16="http://schemas.microsoft.com/office/drawing/2014/main" id="{F70E0664-45DB-CDCC-A295-90FD8F60E810}"/>
                </a:ext>
              </a:extLst>
            </p:cNvPr>
            <p:cNvSpPr/>
            <p:nvPr/>
          </p:nvSpPr>
          <p:spPr>
            <a:xfrm>
              <a:off x="3897260" y="3429000"/>
              <a:ext cx="737420" cy="119216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7" name="TextBox 16">
              <a:extLst>
                <a:ext uri="{FF2B5EF4-FFF2-40B4-BE49-F238E27FC236}">
                  <a16:creationId xmlns:a16="http://schemas.microsoft.com/office/drawing/2014/main" id="{36A409D5-51AD-7AC6-FE9F-7AC8E7D8A057}"/>
                </a:ext>
              </a:extLst>
            </p:cNvPr>
            <p:cNvSpPr txBox="1"/>
            <p:nvPr/>
          </p:nvSpPr>
          <p:spPr>
            <a:xfrm>
              <a:off x="738648" y="5898644"/>
              <a:ext cx="1189703" cy="598021"/>
            </a:xfrm>
            <a:prstGeom prst="rect">
              <a:avLst/>
            </a:prstGeom>
            <a:noFill/>
          </p:spPr>
          <p:txBody>
            <a:bodyPr wrap="square" rtlCol="0" anchor="ctr">
              <a:noAutofit/>
            </a:bodyPr>
            <a:lstStyle/>
            <a:p>
              <a:pPr algn="ctr"/>
              <a:r>
                <a:rPr lang="en-US" sz="1400" b="1">
                  <a:solidFill>
                    <a:schemeClr val="tx2"/>
                  </a:solidFill>
                </a:rPr>
                <a:t>Nominal</a:t>
              </a:r>
            </a:p>
            <a:p>
              <a:pPr algn="ctr"/>
              <a:r>
                <a:rPr lang="en-US" sz="1400" b="1">
                  <a:solidFill>
                    <a:schemeClr val="tx2"/>
                  </a:solidFill>
                </a:rPr>
                <a:t>Reference</a:t>
              </a:r>
            </a:p>
            <a:p>
              <a:pPr algn="ctr"/>
              <a:r>
                <a:rPr lang="en-US" sz="1400" b="1">
                  <a:solidFill>
                    <a:schemeClr val="tx2"/>
                  </a:solidFill>
                </a:rPr>
                <a:t>Power</a:t>
              </a:r>
            </a:p>
          </p:txBody>
        </p:sp>
        <p:sp>
          <p:nvSpPr>
            <p:cNvPr id="18" name="TextBox 17">
              <a:extLst>
                <a:ext uri="{FF2B5EF4-FFF2-40B4-BE49-F238E27FC236}">
                  <a16:creationId xmlns:a16="http://schemas.microsoft.com/office/drawing/2014/main" id="{252F3742-B30C-FD63-522B-F1E7F74DD8C7}"/>
                </a:ext>
              </a:extLst>
            </p:cNvPr>
            <p:cNvSpPr txBox="1"/>
            <p:nvPr/>
          </p:nvSpPr>
          <p:spPr>
            <a:xfrm>
              <a:off x="2181352" y="5897608"/>
              <a:ext cx="1189703" cy="501445"/>
            </a:xfrm>
            <a:prstGeom prst="rect">
              <a:avLst/>
            </a:prstGeom>
            <a:noFill/>
          </p:spPr>
          <p:txBody>
            <a:bodyPr wrap="square" rtlCol="0" anchor="ctr">
              <a:noAutofit/>
            </a:bodyPr>
            <a:lstStyle/>
            <a:p>
              <a:pPr algn="ctr"/>
              <a:r>
                <a:rPr lang="en-US" sz="1400" b="1">
                  <a:solidFill>
                    <a:schemeClr val="bg1">
                      <a:lumMod val="65000"/>
                    </a:schemeClr>
                  </a:solidFill>
                </a:rPr>
                <a:t>Available </a:t>
              </a:r>
            </a:p>
            <a:p>
              <a:pPr algn="ctr"/>
              <a:r>
                <a:rPr lang="en-US" sz="1400" b="1">
                  <a:solidFill>
                    <a:schemeClr val="bg1">
                      <a:lumMod val="65000"/>
                    </a:schemeClr>
                  </a:solidFill>
                </a:rPr>
                <a:t>Capacity</a:t>
              </a:r>
              <a:endParaRPr lang="en-BE" sz="1400" b="1">
                <a:solidFill>
                  <a:schemeClr val="bg1">
                    <a:lumMod val="65000"/>
                  </a:schemeClr>
                </a:solidFill>
              </a:endParaRPr>
            </a:p>
          </p:txBody>
        </p:sp>
        <p:sp>
          <p:nvSpPr>
            <p:cNvPr id="20" name="TextBox 19">
              <a:extLst>
                <a:ext uri="{FF2B5EF4-FFF2-40B4-BE49-F238E27FC236}">
                  <a16:creationId xmlns:a16="http://schemas.microsoft.com/office/drawing/2014/main" id="{1996B33C-FFFA-C410-9335-57EC315137F4}"/>
                </a:ext>
              </a:extLst>
            </p:cNvPr>
            <p:cNvSpPr txBox="1"/>
            <p:nvPr/>
          </p:nvSpPr>
          <p:spPr>
            <a:xfrm>
              <a:off x="4724400" y="3840640"/>
              <a:ext cx="1189703" cy="501445"/>
            </a:xfrm>
            <a:prstGeom prst="rect">
              <a:avLst/>
            </a:prstGeom>
            <a:noFill/>
          </p:spPr>
          <p:txBody>
            <a:bodyPr wrap="square" rtlCol="0" anchor="ctr">
              <a:noAutofit/>
            </a:bodyPr>
            <a:lstStyle/>
            <a:p>
              <a:pPr algn="ctr"/>
              <a:r>
                <a:rPr lang="en-US" sz="1400" b="1">
                  <a:solidFill>
                    <a:srgbClr val="92D050"/>
                  </a:solidFill>
                </a:rPr>
                <a:t>Proven</a:t>
              </a:r>
              <a:endParaRPr lang="en-BE" sz="1400" b="1">
                <a:solidFill>
                  <a:srgbClr val="92D050"/>
                </a:solidFill>
              </a:endParaRPr>
            </a:p>
          </p:txBody>
        </p:sp>
        <p:sp>
          <p:nvSpPr>
            <p:cNvPr id="21" name="TextBox 20">
              <a:extLst>
                <a:ext uri="{FF2B5EF4-FFF2-40B4-BE49-F238E27FC236}">
                  <a16:creationId xmlns:a16="http://schemas.microsoft.com/office/drawing/2014/main" id="{8A1DE19D-B580-67BB-59F4-726FE6DB77CD}"/>
                </a:ext>
              </a:extLst>
            </p:cNvPr>
            <p:cNvSpPr txBox="1"/>
            <p:nvPr/>
          </p:nvSpPr>
          <p:spPr>
            <a:xfrm>
              <a:off x="4724400" y="4950540"/>
              <a:ext cx="1189703" cy="501445"/>
            </a:xfrm>
            <a:prstGeom prst="rect">
              <a:avLst/>
            </a:prstGeom>
            <a:noFill/>
          </p:spPr>
          <p:txBody>
            <a:bodyPr wrap="square" rtlCol="0" anchor="ctr">
              <a:noAutofit/>
            </a:bodyPr>
            <a:lstStyle/>
            <a:p>
              <a:pPr algn="ctr"/>
              <a:r>
                <a:rPr lang="en-US" sz="1400" b="1">
                  <a:solidFill>
                    <a:schemeClr val="accent4">
                      <a:lumMod val="60000"/>
                      <a:lumOff val="40000"/>
                    </a:schemeClr>
                  </a:solidFill>
                </a:rPr>
                <a:t>Unproven</a:t>
              </a:r>
              <a:endParaRPr lang="en-BE" sz="1400" b="1">
                <a:solidFill>
                  <a:schemeClr val="accent4">
                    <a:lumMod val="60000"/>
                    <a:lumOff val="40000"/>
                  </a:schemeClr>
                </a:solidFill>
              </a:endParaRPr>
            </a:p>
          </p:txBody>
        </p:sp>
        <p:cxnSp>
          <p:nvCxnSpPr>
            <p:cNvPr id="23" name="Straight Connector 22">
              <a:extLst>
                <a:ext uri="{FF2B5EF4-FFF2-40B4-BE49-F238E27FC236}">
                  <a16:creationId xmlns:a16="http://schemas.microsoft.com/office/drawing/2014/main" id="{ED76BB47-2A49-1D40-B86C-A4806139CF4D}"/>
                </a:ext>
              </a:extLst>
            </p:cNvPr>
            <p:cNvCxnSpPr/>
            <p:nvPr/>
          </p:nvCxnSpPr>
          <p:spPr>
            <a:xfrm>
              <a:off x="2431025" y="3429000"/>
              <a:ext cx="2203655"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E53C72-30B0-EC2A-824E-41A0FD4AE67F}"/>
                </a:ext>
              </a:extLst>
            </p:cNvPr>
            <p:cNvCxnSpPr>
              <a:cxnSpLocks/>
            </p:cNvCxnSpPr>
            <p:nvPr/>
          </p:nvCxnSpPr>
          <p:spPr>
            <a:xfrm>
              <a:off x="964790" y="5860737"/>
              <a:ext cx="3669890"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A30A073-780E-1330-CD92-A40B5A242966}"/>
                </a:ext>
              </a:extLst>
            </p:cNvPr>
            <p:cNvSpPr/>
            <p:nvPr/>
          </p:nvSpPr>
          <p:spPr>
            <a:xfrm>
              <a:off x="3374200" y="2342991"/>
              <a:ext cx="423655" cy="3885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A</a:t>
              </a:r>
              <a:endParaRPr lang="en-BE" sz="2000" b="1">
                <a:solidFill>
                  <a:schemeClr val="bg1"/>
                </a:solidFill>
              </a:endParaRPr>
            </a:p>
          </p:txBody>
        </p:sp>
        <p:sp>
          <p:nvSpPr>
            <p:cNvPr id="28" name="Oval 27">
              <a:extLst>
                <a:ext uri="{FF2B5EF4-FFF2-40B4-BE49-F238E27FC236}">
                  <a16:creationId xmlns:a16="http://schemas.microsoft.com/office/drawing/2014/main" id="{9682532D-E927-EEF6-B52E-5D96C54AA6B9}"/>
                </a:ext>
              </a:extLst>
            </p:cNvPr>
            <p:cNvSpPr/>
            <p:nvPr/>
          </p:nvSpPr>
          <p:spPr>
            <a:xfrm>
              <a:off x="3285728" y="5968803"/>
              <a:ext cx="423655" cy="3885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B</a:t>
              </a:r>
              <a:endParaRPr lang="en-BE" sz="2000" b="1">
                <a:solidFill>
                  <a:schemeClr val="bg1"/>
                </a:solidFill>
              </a:endParaRPr>
            </a:p>
          </p:txBody>
        </p:sp>
        <p:sp>
          <p:nvSpPr>
            <p:cNvPr id="29" name="Oval 28">
              <a:extLst>
                <a:ext uri="{FF2B5EF4-FFF2-40B4-BE49-F238E27FC236}">
                  <a16:creationId xmlns:a16="http://schemas.microsoft.com/office/drawing/2014/main" id="{EEB98CEA-12DF-EDDA-FF00-B15D9FDEC43F}"/>
                </a:ext>
              </a:extLst>
            </p:cNvPr>
            <p:cNvSpPr/>
            <p:nvPr/>
          </p:nvSpPr>
          <p:spPr>
            <a:xfrm>
              <a:off x="5934183" y="3905866"/>
              <a:ext cx="423655" cy="3885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C</a:t>
              </a:r>
              <a:endParaRPr lang="en-BE" sz="2000" b="1">
                <a:solidFill>
                  <a:schemeClr val="bg1"/>
                </a:solidFill>
              </a:endParaRPr>
            </a:p>
          </p:txBody>
        </p:sp>
        <p:sp>
          <p:nvSpPr>
            <p:cNvPr id="32" name="Rectangle 31">
              <a:extLst>
                <a:ext uri="{FF2B5EF4-FFF2-40B4-BE49-F238E27FC236}">
                  <a16:creationId xmlns:a16="http://schemas.microsoft.com/office/drawing/2014/main" id="{D467B33D-777B-3991-F246-686B31431C1F}"/>
                </a:ext>
              </a:extLst>
            </p:cNvPr>
            <p:cNvSpPr/>
            <p:nvPr/>
          </p:nvSpPr>
          <p:spPr>
            <a:xfrm>
              <a:off x="3894801" y="2830353"/>
              <a:ext cx="742338" cy="3070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33" name="TextBox 32">
              <a:extLst>
                <a:ext uri="{FF2B5EF4-FFF2-40B4-BE49-F238E27FC236}">
                  <a16:creationId xmlns:a16="http://schemas.microsoft.com/office/drawing/2014/main" id="{09D6B12C-CBCD-E0D8-EF58-5A5DF73E8A3D}"/>
                </a:ext>
              </a:extLst>
            </p:cNvPr>
            <p:cNvSpPr txBox="1"/>
            <p:nvPr/>
          </p:nvSpPr>
          <p:spPr>
            <a:xfrm>
              <a:off x="4669328" y="3134482"/>
              <a:ext cx="1426672" cy="294518"/>
            </a:xfrm>
            <a:prstGeom prst="rect">
              <a:avLst/>
            </a:prstGeom>
            <a:noFill/>
          </p:spPr>
          <p:txBody>
            <a:bodyPr wrap="square" rtlCol="0" anchor="ctr">
              <a:noAutofit/>
            </a:bodyPr>
            <a:lstStyle/>
            <a:p>
              <a:pPr algn="ctr"/>
              <a:r>
                <a:rPr lang="en-US" sz="1400" b="1">
                  <a:solidFill>
                    <a:schemeClr val="tx2">
                      <a:lumMod val="60000"/>
                      <a:lumOff val="40000"/>
                    </a:schemeClr>
                  </a:solidFill>
                </a:rPr>
                <a:t>Unannounced</a:t>
              </a:r>
              <a:endParaRPr lang="en-BE" sz="1400" b="1">
                <a:solidFill>
                  <a:schemeClr val="tx2">
                    <a:lumMod val="60000"/>
                    <a:lumOff val="40000"/>
                  </a:schemeClr>
                </a:solidFill>
              </a:endParaRPr>
            </a:p>
          </p:txBody>
        </p:sp>
        <p:sp>
          <p:nvSpPr>
            <p:cNvPr id="34" name="TextBox 33">
              <a:extLst>
                <a:ext uri="{FF2B5EF4-FFF2-40B4-BE49-F238E27FC236}">
                  <a16:creationId xmlns:a16="http://schemas.microsoft.com/office/drawing/2014/main" id="{A7F98A49-DE7F-E121-AFD0-D8A1FE6A7E02}"/>
                </a:ext>
              </a:extLst>
            </p:cNvPr>
            <p:cNvSpPr txBox="1"/>
            <p:nvPr/>
          </p:nvSpPr>
          <p:spPr>
            <a:xfrm>
              <a:off x="4664599" y="2839964"/>
              <a:ext cx="1426672" cy="294518"/>
            </a:xfrm>
            <a:prstGeom prst="rect">
              <a:avLst/>
            </a:prstGeom>
            <a:noFill/>
          </p:spPr>
          <p:txBody>
            <a:bodyPr wrap="square" rtlCol="0" anchor="ctr">
              <a:noAutofit/>
            </a:bodyPr>
            <a:lstStyle/>
            <a:p>
              <a:pPr algn="ctr"/>
              <a:r>
                <a:rPr lang="en-US" sz="1400" b="1">
                  <a:solidFill>
                    <a:schemeClr val="tx2">
                      <a:lumMod val="75000"/>
                    </a:schemeClr>
                  </a:solidFill>
                </a:rPr>
                <a:t>Announced </a:t>
              </a:r>
              <a:endParaRPr lang="en-BE" sz="1400" b="1">
                <a:solidFill>
                  <a:schemeClr val="tx2">
                    <a:lumMod val="75000"/>
                  </a:schemeClr>
                </a:solidFill>
              </a:endParaRPr>
            </a:p>
          </p:txBody>
        </p:sp>
        <p:cxnSp>
          <p:nvCxnSpPr>
            <p:cNvPr id="26" name="Straight Connector 25">
              <a:extLst>
                <a:ext uri="{FF2B5EF4-FFF2-40B4-BE49-F238E27FC236}">
                  <a16:creationId xmlns:a16="http://schemas.microsoft.com/office/drawing/2014/main" id="{879D7FBF-E260-C04D-9A70-51FD30B98592}"/>
                </a:ext>
              </a:extLst>
            </p:cNvPr>
            <p:cNvCxnSpPr>
              <a:cxnSpLocks/>
            </p:cNvCxnSpPr>
            <p:nvPr/>
          </p:nvCxnSpPr>
          <p:spPr>
            <a:xfrm>
              <a:off x="962331" y="2814311"/>
              <a:ext cx="3669890" cy="2017"/>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350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A9A4C07-E96A-2B1E-95D6-D76E6B9A3092}"/>
              </a:ext>
            </a:extLst>
          </p:cNvPr>
          <p:cNvSpPr>
            <a:spLocks noGrp="1"/>
          </p:cNvSpPr>
          <p:nvPr>
            <p:ph type="pic" sz="quarter" idx="10"/>
          </p:nvPr>
        </p:nvSpPr>
        <p:spPr/>
        <p:txBody>
          <a:bodyPr/>
          <a:lstStyle/>
          <a:p>
            <a:endParaRPr lang="en-BE"/>
          </a:p>
        </p:txBody>
      </p:sp>
      <p:sp>
        <p:nvSpPr>
          <p:cNvPr id="3" name="Title 2">
            <a:extLst>
              <a:ext uri="{FF2B5EF4-FFF2-40B4-BE49-F238E27FC236}">
                <a16:creationId xmlns:a16="http://schemas.microsoft.com/office/drawing/2014/main" id="{E35770F4-5D6B-117A-A573-2DD149E78940}"/>
              </a:ext>
            </a:extLst>
          </p:cNvPr>
          <p:cNvSpPr>
            <a:spLocks noGrp="1"/>
          </p:cNvSpPr>
          <p:nvPr>
            <p:ph type="title"/>
          </p:nvPr>
        </p:nvSpPr>
        <p:spPr>
          <a:xfrm>
            <a:off x="1310735" y="3124200"/>
            <a:ext cx="7010400" cy="609600"/>
          </a:xfrm>
        </p:spPr>
        <p:txBody>
          <a:bodyPr/>
          <a:lstStyle/>
          <a:p>
            <a:r>
              <a:rPr lang="en-US"/>
              <a:t>Notifying Elia of Unavailable Capacity</a:t>
            </a:r>
            <a:endParaRPr lang="en-BE"/>
          </a:p>
        </p:txBody>
      </p:sp>
      <p:sp>
        <p:nvSpPr>
          <p:cNvPr id="5" name="Oval 4">
            <a:extLst>
              <a:ext uri="{FF2B5EF4-FFF2-40B4-BE49-F238E27FC236}">
                <a16:creationId xmlns:a16="http://schemas.microsoft.com/office/drawing/2014/main" id="{EA9627AC-3840-8540-B21F-E8709E1FC7AC}"/>
              </a:ext>
            </a:extLst>
          </p:cNvPr>
          <p:cNvSpPr/>
          <p:nvPr/>
        </p:nvSpPr>
        <p:spPr>
          <a:xfrm>
            <a:off x="720231" y="3334633"/>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A</a:t>
            </a:r>
            <a:endParaRPr lang="en-BE" sz="2000" b="1">
              <a:solidFill>
                <a:schemeClr val="accent2"/>
              </a:solidFill>
            </a:endParaRPr>
          </a:p>
        </p:txBody>
      </p:sp>
    </p:spTree>
    <p:extLst>
      <p:ext uri="{BB962C8B-B14F-4D97-AF65-F5344CB8AC3E}">
        <p14:creationId xmlns:p14="http://schemas.microsoft.com/office/powerpoint/2010/main" val="1748606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p:txBody>
          <a:bodyPr/>
          <a:lstStyle/>
          <a:p>
            <a:r>
              <a:rPr lang="en-BE" sz="2400"/>
              <a:t>Notifying</a:t>
            </a:r>
            <a:r>
              <a:rPr lang="nl-BE" sz="2400"/>
              <a:t> </a:t>
            </a:r>
            <a:r>
              <a:rPr lang="en-BE" sz="2400"/>
              <a:t>Unavailable</a:t>
            </a:r>
            <a:r>
              <a:rPr lang="nl-BE" sz="2400"/>
              <a:t> </a:t>
            </a:r>
            <a:r>
              <a:rPr lang="nl-BE" sz="2400" err="1"/>
              <a:t>Capacity</a:t>
            </a:r>
            <a:r>
              <a:rPr lang="nl-BE" sz="2400"/>
              <a:t> – </a:t>
            </a:r>
            <a:r>
              <a:rPr lang="nl-BE" sz="2400" err="1"/>
              <a:t>concepts</a:t>
            </a:r>
            <a:endParaRPr lang="en-BE"/>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27</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mc:AlternateContent xmlns:mc="http://schemas.openxmlformats.org/markup-compatibility/2006">
        <mc:Choice xmlns:a14="http://schemas.microsoft.com/office/drawing/2010/main" Requires="a14">
          <p:sp>
            <p:nvSpPr>
              <p:cNvPr id="31" name="Content Placeholder 30">
                <a:extLst>
                  <a:ext uri="{FF2B5EF4-FFF2-40B4-BE49-F238E27FC236}">
                    <a16:creationId xmlns:a16="http://schemas.microsoft.com/office/drawing/2014/main" id="{2DB2A259-B8F0-7819-D38C-B1C7DACEB545}"/>
                  </a:ext>
                </a:extLst>
              </p:cNvPr>
              <p:cNvSpPr>
                <a:spLocks noGrp="1"/>
              </p:cNvSpPr>
              <p:nvPr>
                <p:ph sz="quarter" idx="13"/>
              </p:nvPr>
            </p:nvSpPr>
            <p:spPr>
              <a:xfrm>
                <a:off x="914399" y="1611000"/>
                <a:ext cx="10196624" cy="4671000"/>
              </a:xfrm>
            </p:spPr>
            <p:txBody>
              <a:bodyPr/>
              <a:lstStyle/>
              <a:p>
                <a:pPr marL="0" indent="0">
                  <a:buNone/>
                </a:pPr>
                <a:r>
                  <a:rPr lang="en-US"/>
                  <a:t>Whenever Capacity Providers are aware of any limitation of their capacity with respect to their NRP, they are obliged to notify Elia</a:t>
                </a:r>
              </a:p>
              <a:p>
                <a:pPr lvl="1">
                  <a:buFont typeface="Wingdings" panose="05000000000000000000" pitchFamily="2" charset="2"/>
                  <a:buChar char="Ø"/>
                </a:pPr>
                <a:r>
                  <a:rPr lang="en-US"/>
                  <a:t>Capacity Providers notify the “</a:t>
                </a:r>
                <a:r>
                  <a:rPr lang="en-US" b="1"/>
                  <a:t>Remaining Maximum Capacity</a:t>
                </a:r>
                <a:r>
                  <a:rPr lang="en-US"/>
                  <a:t>” (RMC) of their CMU</a:t>
                </a:r>
              </a:p>
              <a:p>
                <a:pPr marL="0" indent="0">
                  <a:buNone/>
                </a:pPr>
                <a:endParaRPr lang="en-US"/>
              </a:p>
              <a:p>
                <a:pPr marL="0" indent="0">
                  <a:buNone/>
                </a:pPr>
                <a:r>
                  <a:rPr lang="en-US"/>
                  <a:t>Elia calculates the Unavailable Capacity as follows: </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𝑈𝑛𝑎𝑣𝑎𝑖𝑙𝑎𝑏𝑙𝑒</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𝑁𝑅𝑃</m:t>
                      </m:r>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𝑀𝑎𝑥</m:t>
                          </m:r>
                          <m:r>
                            <a:rPr lang="en-US" b="0" i="1" smtClean="0">
                              <a:latin typeface="Cambria Math" panose="02040503050406030204" pitchFamily="18" charset="0"/>
                            </a:rPr>
                            <m:t>,</m:t>
                          </m:r>
                          <m:r>
                            <a:rPr lang="en-US" b="0" i="1" smtClean="0">
                              <a:latin typeface="Cambria Math" panose="02040503050406030204" pitchFamily="18" charset="0"/>
                            </a:rPr>
                            <m:t>𝑅𝑒𝑚𝑎𝑖𝑛𝑖𝑛𝑔</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e>
                      </m:d>
                    </m:oMath>
                  </m:oMathPara>
                </a14:m>
                <a:endParaRPr lang="en-US" b="0"/>
              </a:p>
              <a:p>
                <a:pPr marL="0" indent="0">
                  <a:buNone/>
                </a:pPr>
                <a:endParaRPr lang="en-US"/>
              </a:p>
              <a:p>
                <a:pPr marL="0" indent="0">
                  <a:buNone/>
                </a:pPr>
                <a:r>
                  <a:rPr lang="en-US"/>
                  <a:t>In its notification the capacity provider indicates whether the Unavailable Capacity is to be considered as either Announced or Unannounced:</a:t>
                </a:r>
              </a:p>
              <a:p>
                <a:pPr lvl="1"/>
                <a:r>
                  <a:rPr lang="en-US"/>
                  <a:t>“Announced” only possible until 11:00 D-1 before the start of the notification period</a:t>
                </a:r>
              </a:p>
              <a:p>
                <a:pPr lvl="1"/>
                <a:r>
                  <a:rPr lang="en-US"/>
                  <a:t>Limit of 75 calendar days, of which only 25 during winter, applies to Announced Unavailable Capacity</a:t>
                </a:r>
              </a:p>
              <a:p>
                <a:pPr lvl="1">
                  <a:buFont typeface="Wingdings" panose="05000000000000000000" pitchFamily="2" charset="2"/>
                  <a:buChar char="Ø"/>
                </a:pPr>
                <a:r>
                  <a:rPr lang="en-US"/>
                  <a:t>Announced/Unannounced Unavailable Capacity </a:t>
                </a:r>
                <a:r>
                  <a:rPr lang="en-US" b="1"/>
                  <a:t>impacts a (potential) unavailability penalty </a:t>
                </a:r>
                <a:r>
                  <a:rPr lang="en-US"/>
                  <a:t>(see later)</a:t>
                </a:r>
                <a:endParaRPr lang="en-US" b="1"/>
              </a:p>
            </p:txBody>
          </p:sp>
        </mc:Choice>
        <mc:Fallback>
          <p:sp>
            <p:nvSpPr>
              <p:cNvPr id="31" name="Content Placeholder 30">
                <a:extLst>
                  <a:ext uri="{FF2B5EF4-FFF2-40B4-BE49-F238E27FC236}">
                    <a16:creationId xmlns:a16="http://schemas.microsoft.com/office/drawing/2014/main" id="{2DB2A259-B8F0-7819-D38C-B1C7DACEB545}"/>
                  </a:ext>
                </a:extLst>
              </p:cNvPr>
              <p:cNvSpPr>
                <a:spLocks noGrp="1" noRot="1" noChangeAspect="1" noMove="1" noResize="1" noEditPoints="1" noAdjustHandles="1" noChangeArrowheads="1" noChangeShapeType="1" noTextEdit="1"/>
              </p:cNvSpPr>
              <p:nvPr>
                <p:ph sz="quarter" idx="13"/>
              </p:nvPr>
            </p:nvSpPr>
            <p:spPr>
              <a:xfrm>
                <a:off x="914399" y="1611000"/>
                <a:ext cx="10196624" cy="4671000"/>
              </a:xfrm>
              <a:blipFill>
                <a:blip r:embed="rId2"/>
                <a:stretch>
                  <a:fillRect l="-299"/>
                </a:stretch>
              </a:blipFill>
            </p:spPr>
            <p:txBody>
              <a:bodyPr/>
              <a:lstStyle/>
              <a:p>
                <a:r>
                  <a:rPr lang="en-BE">
                    <a:noFill/>
                  </a:rPr>
                  <a:t> </a:t>
                </a:r>
              </a:p>
            </p:txBody>
          </p:sp>
        </mc:Fallback>
      </mc:AlternateContent>
    </p:spTree>
    <p:extLst>
      <p:ext uri="{BB962C8B-B14F-4D97-AF65-F5344CB8AC3E}">
        <p14:creationId xmlns:p14="http://schemas.microsoft.com/office/powerpoint/2010/main" val="1271698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p:txBody>
          <a:bodyPr/>
          <a:lstStyle/>
          <a:p>
            <a:r>
              <a:rPr lang="nl-BE" sz="2400" b="1" err="1"/>
              <a:t>Notifying</a:t>
            </a:r>
            <a:r>
              <a:rPr lang="nl-BE" sz="2400" b="1"/>
              <a:t> </a:t>
            </a:r>
            <a:r>
              <a:rPr lang="nl-BE" sz="2400" b="1" err="1"/>
              <a:t>Unavailable</a:t>
            </a:r>
            <a:r>
              <a:rPr lang="nl-BE" sz="2400" b="1"/>
              <a:t> </a:t>
            </a:r>
            <a:r>
              <a:rPr lang="nl-BE" sz="2400" b="1" err="1"/>
              <a:t>Capacity</a:t>
            </a:r>
            <a:r>
              <a:rPr lang="nl-BE" sz="2400" b="1"/>
              <a:t> – in </a:t>
            </a:r>
            <a:r>
              <a:rPr lang="nl-BE" sz="2400" b="1" err="1"/>
              <a:t>practice</a:t>
            </a:r>
            <a:endParaRPr lang="en-BE"/>
          </a:p>
        </p:txBody>
      </p:sp>
      <p:sp>
        <p:nvSpPr>
          <p:cNvPr id="3" name="Content Placeholder 2">
            <a:extLst>
              <a:ext uri="{FF2B5EF4-FFF2-40B4-BE49-F238E27FC236}">
                <a16:creationId xmlns:a16="http://schemas.microsoft.com/office/drawing/2014/main" id="{E236778E-F41C-9D52-20E1-A9B67D70F17D}"/>
              </a:ext>
            </a:extLst>
          </p:cNvPr>
          <p:cNvSpPr>
            <a:spLocks noGrp="1"/>
          </p:cNvSpPr>
          <p:nvPr>
            <p:ph sz="quarter" idx="13"/>
          </p:nvPr>
        </p:nvSpPr>
        <p:spPr>
          <a:xfrm>
            <a:off x="556437" y="1836613"/>
            <a:ext cx="5082363" cy="595731"/>
          </a:xfrm>
        </p:spPr>
        <p:txBody>
          <a:bodyPr anchor="ctr"/>
          <a:lstStyle/>
          <a:p>
            <a:pPr marL="0" indent="0" algn="ctr">
              <a:buNone/>
            </a:pPr>
            <a:r>
              <a:rPr lang="en-US" b="1"/>
              <a:t>CMU with Daily Schedule</a:t>
            </a:r>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28</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30" name="Content Placeholder 2">
            <a:extLst>
              <a:ext uri="{FF2B5EF4-FFF2-40B4-BE49-F238E27FC236}">
                <a16:creationId xmlns:a16="http://schemas.microsoft.com/office/drawing/2014/main" id="{86110AB7-D6DB-759E-17F1-6E40E30B24C1}"/>
              </a:ext>
            </a:extLst>
          </p:cNvPr>
          <p:cNvSpPr txBox="1">
            <a:spLocks/>
          </p:cNvSpPr>
          <p:nvPr/>
        </p:nvSpPr>
        <p:spPr>
          <a:xfrm>
            <a:off x="1143001" y="2432344"/>
            <a:ext cx="4495800" cy="3455159"/>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b="1"/>
              <a:t>No manual notification</a:t>
            </a:r>
          </a:p>
          <a:p>
            <a:pPr marL="0" indent="0">
              <a:buNone/>
            </a:pPr>
            <a:r>
              <a:rPr lang="en-US"/>
              <a:t>Automatic notification based on Availability Plan</a:t>
            </a:r>
          </a:p>
          <a:p>
            <a:pPr lvl="1"/>
            <a:r>
              <a:rPr lang="en-US"/>
              <a:t>Information mapped to RMC notification</a:t>
            </a:r>
          </a:p>
          <a:p>
            <a:pPr lvl="1"/>
            <a:r>
              <a:rPr lang="en-US"/>
              <a:t>Capacity Provider indicates in the CRM IT Interface whether automatically created notification is Announced/Unannounced</a:t>
            </a:r>
          </a:p>
          <a:p>
            <a:pPr marL="0" indent="0">
              <a:buNone/>
            </a:pPr>
            <a:endParaRPr lang="en-US"/>
          </a:p>
          <a:p>
            <a:pPr marL="0" indent="0">
              <a:buNone/>
            </a:pPr>
            <a:endParaRPr lang="en-US"/>
          </a:p>
        </p:txBody>
      </p:sp>
      <p:sp>
        <p:nvSpPr>
          <p:cNvPr id="9" name="Content Placeholder 2">
            <a:extLst>
              <a:ext uri="{FF2B5EF4-FFF2-40B4-BE49-F238E27FC236}">
                <a16:creationId xmlns:a16="http://schemas.microsoft.com/office/drawing/2014/main" id="{5DD28B09-133B-A7A6-6D58-5DFA4CA5BEEC}"/>
              </a:ext>
            </a:extLst>
          </p:cNvPr>
          <p:cNvSpPr txBox="1">
            <a:spLocks/>
          </p:cNvSpPr>
          <p:nvPr/>
        </p:nvSpPr>
        <p:spPr>
          <a:xfrm>
            <a:off x="5638800" y="1836613"/>
            <a:ext cx="5082363" cy="595731"/>
          </a:xfrm>
          <a:prstGeom prst="rect">
            <a:avLst/>
          </a:prstGeom>
        </p:spPr>
        <p:txBody>
          <a:bodyPr vert="horz" wrap="square" lIns="91440" tIns="45720" rIns="91440" bIns="45720" rtlCol="0" anchor="ctr"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lgn="ctr">
              <a:buFont typeface="Arial" panose="020B0604020202020204" pitchFamily="34" charset="0"/>
              <a:buNone/>
            </a:pPr>
            <a:r>
              <a:rPr lang="en-US" b="1"/>
              <a:t>CMU without Daily Schedule</a:t>
            </a:r>
          </a:p>
        </p:txBody>
      </p:sp>
      <p:cxnSp>
        <p:nvCxnSpPr>
          <p:cNvPr id="22" name="Straight Connector 21">
            <a:extLst>
              <a:ext uri="{FF2B5EF4-FFF2-40B4-BE49-F238E27FC236}">
                <a16:creationId xmlns:a16="http://schemas.microsoft.com/office/drawing/2014/main" id="{C13DE254-6298-CB10-F19C-36E1937DA13F}"/>
              </a:ext>
            </a:extLst>
          </p:cNvPr>
          <p:cNvCxnSpPr/>
          <p:nvPr/>
        </p:nvCxnSpPr>
        <p:spPr>
          <a:xfrm>
            <a:off x="5638800" y="1838460"/>
            <a:ext cx="0" cy="404904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4813C26-3B3F-4C07-1F7A-9CB611F4CF5B}"/>
              </a:ext>
            </a:extLst>
          </p:cNvPr>
          <p:cNvSpPr txBox="1">
            <a:spLocks/>
          </p:cNvSpPr>
          <p:nvPr/>
        </p:nvSpPr>
        <p:spPr>
          <a:xfrm>
            <a:off x="5867400" y="2432343"/>
            <a:ext cx="4495800" cy="3816057"/>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b="1"/>
              <a:t>No Automatic notification</a:t>
            </a:r>
          </a:p>
          <a:p>
            <a:pPr marL="0" indent="0">
              <a:buNone/>
            </a:pPr>
            <a:r>
              <a:rPr lang="en-US"/>
              <a:t>Manual notification in the CRM IT Interface</a:t>
            </a:r>
          </a:p>
          <a:p>
            <a:pPr lvl="1"/>
            <a:r>
              <a:rPr lang="en-US"/>
              <a:t>Notification contains:</a:t>
            </a:r>
          </a:p>
          <a:p>
            <a:pPr lvl="2">
              <a:buFont typeface="Arial" panose="020B0604020202020204" pitchFamily="34" charset="0"/>
              <a:buChar char="•"/>
            </a:pPr>
            <a:r>
              <a:rPr lang="en-US" sz="1400"/>
              <a:t>Remaining Maximum Capacity</a:t>
            </a:r>
          </a:p>
          <a:p>
            <a:pPr lvl="2">
              <a:buFont typeface="Arial" panose="020B0604020202020204" pitchFamily="34" charset="0"/>
              <a:buChar char="•"/>
            </a:pPr>
            <a:r>
              <a:rPr lang="en-US" sz="1400"/>
              <a:t>Start / end of limitation</a:t>
            </a:r>
          </a:p>
          <a:p>
            <a:pPr lvl="2">
              <a:buFont typeface="Arial" panose="020B0604020202020204" pitchFamily="34" charset="0"/>
              <a:buChar char="•"/>
            </a:pPr>
            <a:r>
              <a:rPr lang="en-US" sz="1400"/>
              <a:t>Announced / Unannounced</a:t>
            </a:r>
          </a:p>
          <a:p>
            <a:pPr lvl="2">
              <a:buFont typeface="Arial" panose="020B0604020202020204" pitchFamily="34" charset="0"/>
              <a:buChar char="•"/>
            </a:pPr>
            <a:r>
              <a:rPr lang="en-US" sz="1400"/>
              <a:t>Reason for unavailability</a:t>
            </a:r>
          </a:p>
          <a:p>
            <a:pPr marL="0" indent="0">
              <a:buNone/>
            </a:pPr>
            <a:endParaRPr lang="en-US"/>
          </a:p>
          <a:p>
            <a:pPr marL="0" indent="0">
              <a:buNone/>
            </a:pPr>
            <a:r>
              <a:rPr lang="en-US">
                <a:solidFill>
                  <a:schemeClr val="bg2"/>
                </a:solidFill>
              </a:rPr>
              <a:t>(!)</a:t>
            </a:r>
            <a:r>
              <a:rPr lang="en-US"/>
              <a:t> </a:t>
            </a:r>
            <a:r>
              <a:rPr lang="en-US" sz="1400" i="1"/>
              <a:t>CMUs without Daily Schedule that have signed an OPA-contract are allowed to use the process for CMUs with Daily Schedule if Elia is notified in time</a:t>
            </a:r>
          </a:p>
          <a:p>
            <a:pPr marL="0" indent="0">
              <a:buNone/>
            </a:pPr>
            <a:endParaRPr lang="en-US"/>
          </a:p>
        </p:txBody>
      </p:sp>
    </p:spTree>
    <p:extLst>
      <p:ext uri="{BB962C8B-B14F-4D97-AF65-F5344CB8AC3E}">
        <p14:creationId xmlns:p14="http://schemas.microsoft.com/office/powerpoint/2010/main" val="229157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p:txBody>
          <a:bodyPr/>
          <a:lstStyle/>
          <a:p>
            <a:r>
              <a:rPr lang="nl-BE" sz="2400" b="1"/>
              <a:t>Scheduled Maintenance </a:t>
            </a:r>
            <a:endParaRPr lang="en-BE"/>
          </a:p>
        </p:txBody>
      </p:sp>
      <p:sp>
        <p:nvSpPr>
          <p:cNvPr id="3" name="Content Placeholder 2">
            <a:extLst>
              <a:ext uri="{FF2B5EF4-FFF2-40B4-BE49-F238E27FC236}">
                <a16:creationId xmlns:a16="http://schemas.microsoft.com/office/drawing/2014/main" id="{E236778E-F41C-9D52-20E1-A9B67D70F17D}"/>
              </a:ext>
            </a:extLst>
          </p:cNvPr>
          <p:cNvSpPr>
            <a:spLocks noGrp="1"/>
          </p:cNvSpPr>
          <p:nvPr>
            <p:ph sz="quarter" idx="13"/>
          </p:nvPr>
        </p:nvSpPr>
        <p:spPr>
          <a:xfrm>
            <a:off x="889000" y="3429000"/>
            <a:ext cx="5082363" cy="595731"/>
          </a:xfrm>
        </p:spPr>
        <p:txBody>
          <a:bodyPr anchor="ctr"/>
          <a:lstStyle/>
          <a:p>
            <a:pPr marL="0" indent="0" algn="ctr">
              <a:buNone/>
            </a:pPr>
            <a:r>
              <a:rPr lang="en-US" b="1"/>
              <a:t>CMU with Daily Schedule</a:t>
            </a:r>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29</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30" name="Content Placeholder 2">
            <a:extLst>
              <a:ext uri="{FF2B5EF4-FFF2-40B4-BE49-F238E27FC236}">
                <a16:creationId xmlns:a16="http://schemas.microsoft.com/office/drawing/2014/main" id="{86110AB7-D6DB-759E-17F1-6E40E30B24C1}"/>
              </a:ext>
            </a:extLst>
          </p:cNvPr>
          <p:cNvSpPr txBox="1">
            <a:spLocks/>
          </p:cNvSpPr>
          <p:nvPr/>
        </p:nvSpPr>
        <p:spPr>
          <a:xfrm>
            <a:off x="1475564" y="4024732"/>
            <a:ext cx="4495800" cy="2498270"/>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a:buFont typeface="Arial" panose="020B0604020202020204" pitchFamily="34" charset="0"/>
              <a:buChar char="•"/>
            </a:pPr>
            <a:r>
              <a:rPr lang="en-US"/>
              <a:t>Days with scheduled maintenance based on the Availability Plan</a:t>
            </a:r>
          </a:p>
          <a:p>
            <a:pPr>
              <a:buFont typeface="Arial" panose="020B0604020202020204" pitchFamily="34" charset="0"/>
              <a:buChar char="•"/>
            </a:pPr>
            <a:r>
              <a:rPr lang="en-US"/>
              <a:t>Manually select eligible days in CRM IT Interface</a:t>
            </a:r>
          </a:p>
          <a:p>
            <a:pPr>
              <a:buFont typeface="Arial" panose="020B0604020202020204" pitchFamily="34" charset="0"/>
              <a:buChar char="•"/>
            </a:pPr>
            <a:r>
              <a:rPr lang="en-US"/>
              <a:t>Deadline: notify days in calendar year Y before 31/12 Y-1</a:t>
            </a:r>
          </a:p>
        </p:txBody>
      </p:sp>
      <p:sp>
        <p:nvSpPr>
          <p:cNvPr id="9" name="Content Placeholder 2">
            <a:extLst>
              <a:ext uri="{FF2B5EF4-FFF2-40B4-BE49-F238E27FC236}">
                <a16:creationId xmlns:a16="http://schemas.microsoft.com/office/drawing/2014/main" id="{5DD28B09-133B-A7A6-6D58-5DFA4CA5BEEC}"/>
              </a:ext>
            </a:extLst>
          </p:cNvPr>
          <p:cNvSpPr txBox="1">
            <a:spLocks/>
          </p:cNvSpPr>
          <p:nvPr/>
        </p:nvSpPr>
        <p:spPr>
          <a:xfrm>
            <a:off x="5971363" y="3429000"/>
            <a:ext cx="5082363" cy="595731"/>
          </a:xfrm>
          <a:prstGeom prst="rect">
            <a:avLst/>
          </a:prstGeom>
        </p:spPr>
        <p:txBody>
          <a:bodyPr vert="horz" wrap="square" lIns="91440" tIns="45720" rIns="91440" bIns="45720" rtlCol="0" anchor="ctr"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lgn="ctr">
              <a:buFont typeface="Arial" panose="020B0604020202020204" pitchFamily="34" charset="0"/>
              <a:buNone/>
            </a:pPr>
            <a:r>
              <a:rPr lang="en-US" b="1"/>
              <a:t>CMU without Daily Schedule</a:t>
            </a:r>
          </a:p>
        </p:txBody>
      </p:sp>
      <p:cxnSp>
        <p:nvCxnSpPr>
          <p:cNvPr id="22" name="Straight Connector 21">
            <a:extLst>
              <a:ext uri="{FF2B5EF4-FFF2-40B4-BE49-F238E27FC236}">
                <a16:creationId xmlns:a16="http://schemas.microsoft.com/office/drawing/2014/main" id="{C13DE254-6298-CB10-F19C-36E1937DA13F}"/>
              </a:ext>
            </a:extLst>
          </p:cNvPr>
          <p:cNvCxnSpPr>
            <a:cxnSpLocks/>
          </p:cNvCxnSpPr>
          <p:nvPr/>
        </p:nvCxnSpPr>
        <p:spPr>
          <a:xfrm>
            <a:off x="6049337" y="4024731"/>
            <a:ext cx="0" cy="181123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4813C26-3B3F-4C07-1F7A-9CB611F4CF5B}"/>
              </a:ext>
            </a:extLst>
          </p:cNvPr>
          <p:cNvSpPr txBox="1">
            <a:spLocks/>
          </p:cNvSpPr>
          <p:nvPr/>
        </p:nvSpPr>
        <p:spPr>
          <a:xfrm>
            <a:off x="6199963" y="4024731"/>
            <a:ext cx="4495800" cy="2167499"/>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a:buFont typeface="Arial" panose="020B0604020202020204" pitchFamily="34" charset="0"/>
              <a:buChar char="•"/>
            </a:pPr>
            <a:r>
              <a:rPr lang="en-US"/>
              <a:t>Manual notification of days with Scheduled maintenance</a:t>
            </a:r>
          </a:p>
          <a:p>
            <a:pPr>
              <a:buFont typeface="Arial" panose="020B0604020202020204" pitchFamily="34" charset="0"/>
              <a:buChar char="•"/>
            </a:pPr>
            <a:r>
              <a:rPr lang="en-US"/>
              <a:t>Manually select eligible days in CRM IT Interface</a:t>
            </a:r>
          </a:p>
          <a:p>
            <a:pPr>
              <a:buFont typeface="Arial" panose="020B0604020202020204" pitchFamily="34" charset="0"/>
              <a:buChar char="•"/>
            </a:pPr>
            <a:r>
              <a:rPr lang="en-US"/>
              <a:t>Deadline: 90 calendar days before start of scheduled maintenance</a:t>
            </a:r>
          </a:p>
          <a:p>
            <a:pPr marL="0" indent="0">
              <a:buNone/>
            </a:pPr>
            <a:endParaRPr lang="en-US"/>
          </a:p>
          <a:p>
            <a:pPr marL="0" indent="0">
              <a:buNone/>
            </a:pPr>
            <a:endParaRPr lang="en-US"/>
          </a:p>
        </p:txBody>
      </p:sp>
      <p:sp>
        <p:nvSpPr>
          <p:cNvPr id="13" name="Content Placeholder 2">
            <a:extLst>
              <a:ext uri="{FF2B5EF4-FFF2-40B4-BE49-F238E27FC236}">
                <a16:creationId xmlns:a16="http://schemas.microsoft.com/office/drawing/2014/main" id="{F600EB25-05DF-3A7B-9771-8A8A5E577756}"/>
              </a:ext>
            </a:extLst>
          </p:cNvPr>
          <p:cNvSpPr txBox="1">
            <a:spLocks/>
          </p:cNvSpPr>
          <p:nvPr/>
        </p:nvSpPr>
        <p:spPr>
          <a:xfrm>
            <a:off x="914400" y="1511147"/>
            <a:ext cx="9792000" cy="1917853"/>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On top of notifying Elia of any Unavailable Capacity using an RMC notification, Capacity Providers have the option to also notify Elia of any “</a:t>
            </a:r>
            <a:r>
              <a:rPr lang="en-US" b="1"/>
              <a:t>Scheduled Maintenance</a:t>
            </a:r>
            <a:r>
              <a:rPr lang="en-US"/>
              <a:t>” </a:t>
            </a:r>
          </a:p>
          <a:p>
            <a:pPr lvl="1">
              <a:buFont typeface="Wingdings" panose="05000000000000000000" pitchFamily="2" charset="2"/>
              <a:buChar char="Ø"/>
            </a:pPr>
            <a:r>
              <a:rPr lang="en-US"/>
              <a:t>Scheduled Maintenance are unavailability that are known significantly ahead of time</a:t>
            </a:r>
          </a:p>
          <a:p>
            <a:pPr lvl="1">
              <a:buFont typeface="Wingdings" panose="05000000000000000000" pitchFamily="2" charset="2"/>
              <a:buChar char="Ø"/>
            </a:pPr>
            <a:r>
              <a:rPr lang="en-US"/>
              <a:t>No / very limited penalties applied during moments of scheduled maintenance</a:t>
            </a:r>
          </a:p>
          <a:p>
            <a:pPr lvl="1">
              <a:buFont typeface="Wingdings" panose="05000000000000000000" pitchFamily="2" charset="2"/>
              <a:buChar char="Ø"/>
            </a:pPr>
            <a:r>
              <a:rPr lang="en-US"/>
              <a:t>Limit: 20 calendar days, of which 0 during the winter period</a:t>
            </a:r>
          </a:p>
        </p:txBody>
      </p:sp>
    </p:spTree>
    <p:extLst>
      <p:ext uri="{BB962C8B-B14F-4D97-AF65-F5344CB8AC3E}">
        <p14:creationId xmlns:p14="http://schemas.microsoft.com/office/powerpoint/2010/main" val="2494074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A348-7E58-8F26-CCAF-07EB3B6D613E}"/>
              </a:ext>
            </a:extLst>
          </p:cNvPr>
          <p:cNvSpPr>
            <a:spLocks noGrp="1"/>
          </p:cNvSpPr>
          <p:nvPr>
            <p:ph type="title"/>
          </p:nvPr>
        </p:nvSpPr>
        <p:spPr/>
        <p:txBody>
          <a:bodyPr/>
          <a:lstStyle/>
          <a:p>
            <a:r>
              <a:rPr lang="en-BE"/>
              <a:t>Disclaimer</a:t>
            </a:r>
          </a:p>
        </p:txBody>
      </p:sp>
      <p:sp>
        <p:nvSpPr>
          <p:cNvPr id="3" name="Content Placeholder 2">
            <a:extLst>
              <a:ext uri="{FF2B5EF4-FFF2-40B4-BE49-F238E27FC236}">
                <a16:creationId xmlns:a16="http://schemas.microsoft.com/office/drawing/2014/main" id="{BEC34A3A-C78F-BE64-C35D-E09A05BB7A36}"/>
              </a:ext>
            </a:extLst>
          </p:cNvPr>
          <p:cNvSpPr>
            <a:spLocks noGrp="1"/>
          </p:cNvSpPr>
          <p:nvPr>
            <p:ph sz="quarter" idx="13"/>
          </p:nvPr>
        </p:nvSpPr>
        <p:spPr>
          <a:xfrm>
            <a:off x="914400" y="1952600"/>
            <a:ext cx="9792000" cy="3940200"/>
          </a:xfrm>
        </p:spPr>
        <p:txBody>
          <a:bodyPr/>
          <a:lstStyle/>
          <a:p>
            <a:pPr marL="0" indent="0">
              <a:buNone/>
            </a:pPr>
            <a:r>
              <a:rPr lang="en-GB" sz="1600" dirty="0"/>
              <a:t>This presentation represents the current design of the Belgian Capacity Remuneration Mechanism. </a:t>
            </a:r>
            <a:br>
              <a:rPr lang="en-GB" sz="1600" dirty="0"/>
            </a:br>
            <a:r>
              <a:rPr lang="en-GB" sz="1600" dirty="0"/>
              <a:t>At this time, the State Aid Decision of the EC (SA114003) is being transposed into the Belgian regulatory framework (Electricity Law, Royal Decrees governing the CRM). At the time of this presentation these changes have not entered into force, but are expected to do so in the coming months. </a:t>
            </a:r>
          </a:p>
          <a:p>
            <a:pPr marL="0" indent="0">
              <a:buNone/>
            </a:pPr>
            <a:endParaRPr lang="en-GB" sz="1600" dirty="0"/>
          </a:p>
          <a:p>
            <a:pPr marL="0" indent="0">
              <a:buNone/>
            </a:pPr>
            <a:r>
              <a:rPr lang="en-GB" sz="1600" dirty="0"/>
              <a:t>This presentation is built upon the proposal for the CRM FR submitted by Elia to the CREG on February 1</a:t>
            </a:r>
            <a:r>
              <a:rPr lang="en-GB" sz="1600" baseline="30000" dirty="0"/>
              <a:t>st</a:t>
            </a:r>
            <a:r>
              <a:rPr lang="en-GB" sz="1600" dirty="0"/>
              <a:t>. In meantime the CREG has launched a public consultation on a set of changes. Where relevant Elia will highlight these during the presentation.</a:t>
            </a:r>
          </a:p>
          <a:p>
            <a:pPr marL="0" indent="0">
              <a:buNone/>
            </a:pPr>
            <a:endParaRPr lang="en-GB" sz="1600" dirty="0"/>
          </a:p>
          <a:p>
            <a:pPr marL="0" indent="0">
              <a:buNone/>
            </a:pPr>
            <a:r>
              <a:rPr lang="en-GB" sz="1600" dirty="0"/>
              <a:t>This presentation has been prepared targeting Belgian Market Actors and does not dive into the specificities for the Cross-Border participation to the Belgian CRM. A dedicated session is planned for foreign Market Actors to elaborate on the Cross-Border specificities.</a:t>
            </a:r>
            <a:endParaRPr lang="en-BE" sz="1600" dirty="0"/>
          </a:p>
        </p:txBody>
      </p:sp>
      <p:sp>
        <p:nvSpPr>
          <p:cNvPr id="4" name="Footer Placeholder 3">
            <a:extLst>
              <a:ext uri="{FF2B5EF4-FFF2-40B4-BE49-F238E27FC236}">
                <a16:creationId xmlns:a16="http://schemas.microsoft.com/office/drawing/2014/main" id="{FACC0109-E96D-C199-B921-26728B5FD38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5" name="Slide Number Placeholder 4">
            <a:extLst>
              <a:ext uri="{FF2B5EF4-FFF2-40B4-BE49-F238E27FC236}">
                <a16:creationId xmlns:a16="http://schemas.microsoft.com/office/drawing/2014/main" id="{4C6369E3-14B0-4B14-B590-46CC92D8CE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
        <p:nvSpPr>
          <p:cNvPr id="6" name="Rectangle 5">
            <a:extLst>
              <a:ext uri="{FF2B5EF4-FFF2-40B4-BE49-F238E27FC236}">
                <a16:creationId xmlns:a16="http://schemas.microsoft.com/office/drawing/2014/main" id="{28BBB2E2-1C98-EC96-C788-54474DC5B1FA}"/>
              </a:ext>
            </a:extLst>
          </p:cNvPr>
          <p:cNvSpPr/>
          <p:nvPr/>
        </p:nvSpPr>
        <p:spPr>
          <a:xfrm>
            <a:off x="833958" y="965200"/>
            <a:ext cx="11128443" cy="9317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Disclaimer: This presentation is built upon the proposal for the CRM FR V5 that was submitted by Elia to the CREG on February 1</a:t>
            </a:r>
            <a:r>
              <a:rPr lang="en-US" baseline="30000" dirty="0">
                <a:solidFill>
                  <a:schemeClr val="bg1"/>
                </a:solidFill>
              </a:rPr>
              <a:t>st</a:t>
            </a:r>
            <a:r>
              <a:rPr lang="en-US" dirty="0">
                <a:solidFill>
                  <a:schemeClr val="bg1"/>
                </a:solidFill>
              </a:rPr>
              <a:t>. In meantime the CREG has published its decision on the CRM FR V5 including a set of material changes from Elia’s proposal. These changes are not yet incorporated in this presentation.</a:t>
            </a:r>
            <a:endParaRPr lang="en-BE" dirty="0">
              <a:solidFill>
                <a:schemeClr val="bg1"/>
              </a:solidFill>
            </a:endParaRPr>
          </a:p>
        </p:txBody>
      </p:sp>
    </p:spTree>
    <p:extLst>
      <p:ext uri="{BB962C8B-B14F-4D97-AF65-F5344CB8AC3E}">
        <p14:creationId xmlns:p14="http://schemas.microsoft.com/office/powerpoint/2010/main" val="821481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A9A4C07-E96A-2B1E-95D6-D76E6B9A3092}"/>
              </a:ext>
            </a:extLst>
          </p:cNvPr>
          <p:cNvSpPr>
            <a:spLocks noGrp="1"/>
          </p:cNvSpPr>
          <p:nvPr>
            <p:ph type="pic" sz="quarter" idx="10"/>
          </p:nvPr>
        </p:nvSpPr>
        <p:spPr/>
        <p:txBody>
          <a:bodyPr/>
          <a:lstStyle/>
          <a:p>
            <a:endParaRPr lang="en-BE"/>
          </a:p>
        </p:txBody>
      </p:sp>
      <p:sp>
        <p:nvSpPr>
          <p:cNvPr id="3" name="Title 2">
            <a:extLst>
              <a:ext uri="{FF2B5EF4-FFF2-40B4-BE49-F238E27FC236}">
                <a16:creationId xmlns:a16="http://schemas.microsoft.com/office/drawing/2014/main" id="{E35770F4-5D6B-117A-A573-2DD149E78940}"/>
              </a:ext>
            </a:extLst>
          </p:cNvPr>
          <p:cNvSpPr>
            <a:spLocks noGrp="1"/>
          </p:cNvSpPr>
          <p:nvPr>
            <p:ph type="title"/>
          </p:nvPr>
        </p:nvSpPr>
        <p:spPr>
          <a:xfrm>
            <a:off x="1310734" y="3124200"/>
            <a:ext cx="8896521" cy="609600"/>
          </a:xfrm>
        </p:spPr>
        <p:txBody>
          <a:bodyPr/>
          <a:lstStyle/>
          <a:p>
            <a:r>
              <a:rPr lang="en-US"/>
              <a:t>Available Capacity – CMUs with Daily schedule</a:t>
            </a:r>
            <a:endParaRPr lang="en-BE"/>
          </a:p>
        </p:txBody>
      </p:sp>
      <p:sp>
        <p:nvSpPr>
          <p:cNvPr id="4" name="Oval 3">
            <a:extLst>
              <a:ext uri="{FF2B5EF4-FFF2-40B4-BE49-F238E27FC236}">
                <a16:creationId xmlns:a16="http://schemas.microsoft.com/office/drawing/2014/main" id="{A8079C77-487F-90D9-650A-42CB78F4FDB1}"/>
              </a:ext>
            </a:extLst>
          </p:cNvPr>
          <p:cNvSpPr/>
          <p:nvPr/>
        </p:nvSpPr>
        <p:spPr>
          <a:xfrm>
            <a:off x="720231" y="3334633"/>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C</a:t>
            </a:r>
            <a:endParaRPr lang="en-BE" sz="2000" b="1">
              <a:solidFill>
                <a:schemeClr val="accent2"/>
              </a:solidFill>
            </a:endParaRPr>
          </a:p>
        </p:txBody>
      </p:sp>
      <p:sp>
        <p:nvSpPr>
          <p:cNvPr id="6" name="Oval 5">
            <a:extLst>
              <a:ext uri="{FF2B5EF4-FFF2-40B4-BE49-F238E27FC236}">
                <a16:creationId xmlns:a16="http://schemas.microsoft.com/office/drawing/2014/main" id="{11A16866-D888-AEA9-CA91-56620DA10C45}"/>
              </a:ext>
            </a:extLst>
          </p:cNvPr>
          <p:cNvSpPr/>
          <p:nvPr/>
        </p:nvSpPr>
        <p:spPr>
          <a:xfrm>
            <a:off x="213152" y="330462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B</a:t>
            </a:r>
            <a:endParaRPr lang="en-BE" sz="2000" b="1">
              <a:solidFill>
                <a:schemeClr val="accent2"/>
              </a:solidFill>
            </a:endParaRPr>
          </a:p>
        </p:txBody>
      </p:sp>
    </p:spTree>
    <p:extLst>
      <p:ext uri="{BB962C8B-B14F-4D97-AF65-F5344CB8AC3E}">
        <p14:creationId xmlns:p14="http://schemas.microsoft.com/office/powerpoint/2010/main" val="1513401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a:xfrm>
            <a:off x="914400" y="628686"/>
            <a:ext cx="9448800" cy="838200"/>
          </a:xfrm>
        </p:spPr>
        <p:txBody>
          <a:bodyPr/>
          <a:lstStyle/>
          <a:p>
            <a:r>
              <a:rPr lang="nl-BE" sz="2400" b="1" err="1"/>
              <a:t>Available</a:t>
            </a:r>
            <a:r>
              <a:rPr lang="nl-BE" sz="2400" b="1"/>
              <a:t> </a:t>
            </a:r>
            <a:r>
              <a:rPr lang="nl-BE" sz="2400" b="1" err="1"/>
              <a:t>Capacity</a:t>
            </a:r>
            <a:r>
              <a:rPr lang="nl-BE" sz="2400" b="1"/>
              <a:t> – CMUs </a:t>
            </a:r>
            <a:r>
              <a:rPr lang="nl-BE" sz="2400" b="1" err="1"/>
              <a:t>with</a:t>
            </a:r>
            <a:r>
              <a:rPr lang="nl-BE" sz="2400" b="1"/>
              <a:t> Daily Schedule</a:t>
            </a:r>
            <a:endParaRPr lang="en-BE"/>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31</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13" name="Content Placeholder 2">
            <a:extLst>
              <a:ext uri="{FF2B5EF4-FFF2-40B4-BE49-F238E27FC236}">
                <a16:creationId xmlns:a16="http://schemas.microsoft.com/office/drawing/2014/main" id="{F600EB25-05DF-3A7B-9771-8A8A5E577756}"/>
              </a:ext>
            </a:extLst>
          </p:cNvPr>
          <p:cNvSpPr txBox="1">
            <a:spLocks/>
          </p:cNvSpPr>
          <p:nvPr/>
        </p:nvSpPr>
        <p:spPr>
          <a:xfrm>
            <a:off x="914400" y="1277226"/>
            <a:ext cx="9792000" cy="443716"/>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For CMUs with a Daily Schedule the determination of the Available Capacity is straightforward: </a:t>
            </a:r>
          </a:p>
          <a:p>
            <a:pPr marL="0" indent="0">
              <a:buNone/>
            </a:pPr>
            <a:endParaRPr lang="en-BE"/>
          </a:p>
        </p:txBody>
      </p:sp>
      <p:sp>
        <p:nvSpPr>
          <p:cNvPr id="10" name="Rectangle: Rounded Corners 9">
            <a:extLst>
              <a:ext uri="{FF2B5EF4-FFF2-40B4-BE49-F238E27FC236}">
                <a16:creationId xmlns:a16="http://schemas.microsoft.com/office/drawing/2014/main" id="{5978E4CC-9F62-5AD9-B1C5-795924F708B6}"/>
              </a:ext>
            </a:extLst>
          </p:cNvPr>
          <p:cNvSpPr/>
          <p:nvPr/>
        </p:nvSpPr>
        <p:spPr>
          <a:xfrm>
            <a:off x="914400" y="1771655"/>
            <a:ext cx="9920748" cy="728572"/>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a:solidFill>
                  <a:schemeClr val="bg2"/>
                </a:solidFill>
              </a:rPr>
              <a:t>Available Capacity is equal to Maximum Available Capacity contained in the Availability Plan of the CMU</a:t>
            </a:r>
          </a:p>
        </p:txBody>
      </p:sp>
      <mc:AlternateContent xmlns:mc="http://schemas.openxmlformats.org/markup-compatibility/2006" xmlns:a14="http://schemas.microsoft.com/office/drawing/2010/main">
        <mc:Choice Requires="a14">
          <p:sp>
            <p:nvSpPr>
              <p:cNvPr id="14" name="Content Placeholder 13">
                <a:extLst>
                  <a:ext uri="{FF2B5EF4-FFF2-40B4-BE49-F238E27FC236}">
                    <a16:creationId xmlns:a16="http://schemas.microsoft.com/office/drawing/2014/main" id="{CB7E0D0B-94B5-BED7-7C91-6EA3798E1E55}"/>
                  </a:ext>
                </a:extLst>
              </p:cNvPr>
              <p:cNvSpPr>
                <a:spLocks noGrp="1"/>
              </p:cNvSpPr>
              <p:nvPr>
                <p:ph sz="quarter" idx="13"/>
              </p:nvPr>
            </p:nvSpPr>
            <p:spPr>
              <a:xfrm>
                <a:off x="914400" y="2686521"/>
                <a:ext cx="10048568" cy="1098655"/>
              </a:xfrm>
            </p:spPr>
            <p:txBody>
              <a:bodyPr/>
              <a:lstStyle/>
              <a:p>
                <a:pPr marL="0" indent="0">
                  <a:buNone/>
                </a:pPr>
                <a:r>
                  <a:rPr lang="en-US"/>
                  <a:t>In turn, the share of the Available Capacity which is considered as Proven Availability is calculated as:</a:t>
                </a:r>
              </a:p>
              <a:p>
                <a:pPr marL="0" indent="0">
                  <a:buNone/>
                </a:pPr>
                <a14:m>
                  <m:oMathPara xmlns:m="http://schemas.openxmlformats.org/officeDocument/2006/math">
                    <m:oMathParaPr>
                      <m:jc m:val="centerGroup"/>
                    </m:oMathParaPr>
                    <m:oMath xmlns:m="http://schemas.openxmlformats.org/officeDocument/2006/math">
                      <m:sSub>
                        <m:sSubPr>
                          <m:ctrlPr>
                            <a:rPr lang="en-BE" sz="1800" i="1" smtClean="0">
                              <a:effectLst/>
                              <a:latin typeface="Cambria Math" panose="02040503050406030204" pitchFamily="18" charset="0"/>
                            </a:rPr>
                          </m:ctrlPr>
                        </m:sSubPr>
                        <m:e>
                          <m:r>
                            <a:rPr lang="en-GB" sz="1800" i="1">
                              <a:effectLst/>
                              <a:latin typeface="Cambria Math" panose="02040503050406030204" pitchFamily="18" charset="0"/>
                              <a:ea typeface="Yu Mincho" panose="02020400000000000000" pitchFamily="18" charset="-128"/>
                              <a:cs typeface="Arial" panose="020B0604020202020204" pitchFamily="34" charset="0"/>
                            </a:rPr>
                            <m:t>𝑃</m:t>
                          </m:r>
                        </m:e>
                        <m:sub>
                          <m:r>
                            <a:rPr lang="en-GB" sz="1800" i="1">
                              <a:effectLst/>
                              <a:latin typeface="Cambria Math" panose="02040503050406030204" pitchFamily="18" charset="0"/>
                              <a:ea typeface="Yu Mincho" panose="02020400000000000000" pitchFamily="18" charset="-128"/>
                              <a:cs typeface="Arial" panose="020B0604020202020204" pitchFamily="34" charset="0"/>
                            </a:rPr>
                            <m:t>𝐴𝑣𝑎𝑖𝑙𝑎𝑏𝑙𝑒</m:t>
                          </m:r>
                          <m:r>
                            <a:rPr lang="en-GB" sz="1800">
                              <a:effectLst/>
                              <a:latin typeface="Cambria Math" panose="02040503050406030204" pitchFamily="18" charset="0"/>
                              <a:ea typeface="Yu Mincho" panose="02020400000000000000" pitchFamily="18" charset="-128"/>
                              <a:cs typeface="Arial" panose="020B0604020202020204" pitchFamily="34" charset="0"/>
                            </a:rPr>
                            <m:t>, </m:t>
                          </m:r>
                          <m:r>
                            <a:rPr lang="en-GB" sz="1800" i="1">
                              <a:effectLst/>
                              <a:latin typeface="Cambria Math" panose="02040503050406030204" pitchFamily="18" charset="0"/>
                              <a:ea typeface="Yu Mincho" panose="02020400000000000000" pitchFamily="18" charset="-128"/>
                              <a:cs typeface="Arial" panose="020B0604020202020204" pitchFamily="34" charset="0"/>
                            </a:rPr>
                            <m:t>𝑝𝑟𝑜𝑣𝑒𝑛</m:t>
                          </m:r>
                        </m:sub>
                      </m:sSub>
                      <m:d>
                        <m:dPr>
                          <m:ctrlPr>
                            <a:rPr lang="en-BE" sz="1800" i="1">
                              <a:effectLst/>
                              <a:latin typeface="Cambria Math" panose="02040503050406030204" pitchFamily="18" charset="0"/>
                            </a:rPr>
                          </m:ctrlPr>
                        </m:dPr>
                        <m:e>
                          <m:r>
                            <a:rPr lang="en-GB" sz="1800" i="1">
                              <a:effectLst/>
                              <a:latin typeface="Cambria Math" panose="02040503050406030204" pitchFamily="18" charset="0"/>
                              <a:ea typeface="Yu Mincho" panose="02020400000000000000" pitchFamily="18" charset="-128"/>
                              <a:cs typeface="Arial" panose="020B0604020202020204" pitchFamily="34" charset="0"/>
                            </a:rPr>
                            <m:t>𝐶𝑀𝑈</m:t>
                          </m:r>
                          <m:r>
                            <a:rPr lang="en-GB" sz="1800">
                              <a:effectLst/>
                              <a:latin typeface="Cambria Math" panose="02040503050406030204" pitchFamily="18" charset="0"/>
                              <a:ea typeface="Yu Mincho" panose="02020400000000000000" pitchFamily="18" charset="-128"/>
                              <a:cs typeface="Arial" panose="020B0604020202020204" pitchFamily="34" charset="0"/>
                            </a:rPr>
                            <m:t>,</m:t>
                          </m:r>
                          <m:r>
                            <a:rPr lang="en-GB" sz="1800" i="1">
                              <a:effectLst/>
                              <a:latin typeface="Cambria Math" panose="02040503050406030204" pitchFamily="18" charset="0"/>
                              <a:ea typeface="Yu Mincho" panose="02020400000000000000" pitchFamily="18" charset="-128"/>
                              <a:cs typeface="Arial" panose="020B0604020202020204" pitchFamily="34" charset="0"/>
                            </a:rPr>
                            <m:t>𝑡</m:t>
                          </m:r>
                        </m:e>
                      </m:d>
                      <m:r>
                        <a:rPr lang="en-GB" sz="1800">
                          <a:effectLst/>
                          <a:latin typeface="Cambria Math" panose="02040503050406030204" pitchFamily="18" charset="0"/>
                          <a:ea typeface="Yu Mincho" panose="02020400000000000000" pitchFamily="18" charset="-128"/>
                          <a:cs typeface="Arial" panose="020B0604020202020204" pitchFamily="34" charset="0"/>
                        </a:rPr>
                        <m:t>=</m:t>
                      </m:r>
                      <m:r>
                        <a:rPr lang="en-GB" sz="1800" i="1">
                          <a:effectLst/>
                          <a:latin typeface="Cambria Math" panose="02040503050406030204" pitchFamily="18" charset="0"/>
                          <a:ea typeface="Yu Mincho" panose="02020400000000000000" pitchFamily="18" charset="-128"/>
                          <a:cs typeface="Arial" panose="020B0604020202020204" pitchFamily="34" charset="0"/>
                        </a:rPr>
                        <m:t>𝑀𝐼𝑁</m:t>
                      </m:r>
                      <m:d>
                        <m:dPr>
                          <m:ctrlPr>
                            <a:rPr lang="en-BE" sz="1800" i="1">
                              <a:effectLst/>
                              <a:latin typeface="Cambria Math" panose="02040503050406030204" pitchFamily="18" charset="0"/>
                            </a:rPr>
                          </m:ctrlPr>
                        </m:dPr>
                        <m:e>
                          <m:sSub>
                            <m:sSubPr>
                              <m:ctrlPr>
                                <a:rPr lang="en-BE" sz="1800" i="1">
                                  <a:effectLst/>
                                  <a:latin typeface="Cambria Math" panose="02040503050406030204" pitchFamily="18" charset="0"/>
                                </a:rPr>
                              </m:ctrlPr>
                            </m:sSubPr>
                            <m:e>
                              <m:r>
                                <a:rPr lang="en-GB" sz="1800" i="1">
                                  <a:effectLst/>
                                  <a:latin typeface="Cambria Math" panose="02040503050406030204" pitchFamily="18" charset="0"/>
                                  <a:ea typeface="Yu Mincho" panose="02020400000000000000" pitchFamily="18" charset="-128"/>
                                  <a:cs typeface="Arial" panose="020B0604020202020204" pitchFamily="34" charset="0"/>
                                </a:rPr>
                                <m:t>𝑃</m:t>
                              </m:r>
                            </m:e>
                            <m:sub>
                              <m:r>
                                <a:rPr lang="en-GB" sz="1800" i="1">
                                  <a:effectLst/>
                                  <a:latin typeface="Cambria Math" panose="02040503050406030204" pitchFamily="18" charset="0"/>
                                  <a:ea typeface="Yu Mincho" panose="02020400000000000000" pitchFamily="18" charset="-128"/>
                                  <a:cs typeface="Arial" panose="020B0604020202020204" pitchFamily="34" charset="0"/>
                                </a:rPr>
                                <m:t>𝐴𝑣𝑎𝑖𝑙𝑎𝑏𝑙𝑒</m:t>
                              </m:r>
                            </m:sub>
                          </m:sSub>
                          <m:d>
                            <m:dPr>
                              <m:ctrlPr>
                                <a:rPr lang="en-BE" sz="1800" i="1">
                                  <a:effectLst/>
                                  <a:latin typeface="Cambria Math" panose="02040503050406030204" pitchFamily="18" charset="0"/>
                                </a:rPr>
                              </m:ctrlPr>
                            </m:dPr>
                            <m:e>
                              <m:r>
                                <a:rPr lang="en-GB" sz="1800" i="1">
                                  <a:effectLst/>
                                  <a:latin typeface="Cambria Math" panose="02040503050406030204" pitchFamily="18" charset="0"/>
                                  <a:ea typeface="Yu Mincho" panose="02020400000000000000" pitchFamily="18" charset="-128"/>
                                  <a:cs typeface="Arial" panose="020B0604020202020204" pitchFamily="34" charset="0"/>
                                </a:rPr>
                                <m:t>𝐶𝑀𝑈</m:t>
                              </m:r>
                              <m:r>
                                <a:rPr lang="en-GB" sz="1800">
                                  <a:effectLst/>
                                  <a:latin typeface="Cambria Math" panose="02040503050406030204" pitchFamily="18" charset="0"/>
                                  <a:ea typeface="Yu Mincho" panose="02020400000000000000" pitchFamily="18" charset="-128"/>
                                  <a:cs typeface="Arial" panose="020B0604020202020204" pitchFamily="34" charset="0"/>
                                </a:rPr>
                                <m:t>,</m:t>
                              </m:r>
                              <m:r>
                                <a:rPr lang="en-GB" sz="1800" i="1">
                                  <a:effectLst/>
                                  <a:latin typeface="Cambria Math" panose="02040503050406030204" pitchFamily="18" charset="0"/>
                                  <a:ea typeface="Yu Mincho" panose="02020400000000000000" pitchFamily="18" charset="-128"/>
                                  <a:cs typeface="Arial" panose="020B0604020202020204" pitchFamily="34" charset="0"/>
                                </a:rPr>
                                <m:t>𝑡</m:t>
                              </m:r>
                            </m:e>
                          </m:d>
                          <m:r>
                            <a:rPr lang="en-GB" sz="1800">
                              <a:effectLst/>
                              <a:latin typeface="Cambria Math" panose="02040503050406030204" pitchFamily="18" charset="0"/>
                              <a:ea typeface="Yu Mincho" panose="02020400000000000000" pitchFamily="18" charset="-128"/>
                              <a:cs typeface="Arial" panose="020B0604020202020204" pitchFamily="34" charset="0"/>
                            </a:rPr>
                            <m:t>; </m:t>
                          </m:r>
                          <m:sSub>
                            <m:sSubPr>
                              <m:ctrlPr>
                                <a:rPr lang="en-BE" sz="1800" i="1">
                                  <a:effectLst/>
                                  <a:latin typeface="Cambria Math" panose="02040503050406030204" pitchFamily="18" charset="0"/>
                                </a:rPr>
                              </m:ctrlPr>
                            </m:sSubPr>
                            <m:e>
                              <m:r>
                                <a:rPr lang="en-GB" sz="1800" i="1">
                                  <a:effectLst/>
                                  <a:latin typeface="Cambria Math" panose="02040503050406030204" pitchFamily="18" charset="0"/>
                                  <a:ea typeface="Yu Mincho" panose="02020400000000000000" pitchFamily="18" charset="-128"/>
                                  <a:cs typeface="Arial" panose="020B0604020202020204" pitchFamily="34" charset="0"/>
                                </a:rPr>
                                <m:t>𝑃</m:t>
                              </m:r>
                            </m:e>
                            <m:sub>
                              <m:r>
                                <a:rPr lang="en-GB" sz="1800" i="1">
                                  <a:effectLst/>
                                  <a:latin typeface="Cambria Math" panose="02040503050406030204" pitchFamily="18" charset="0"/>
                                  <a:ea typeface="Yu Mincho" panose="02020400000000000000" pitchFamily="18" charset="-128"/>
                                  <a:cs typeface="Arial" panose="020B0604020202020204" pitchFamily="34" charset="0"/>
                                </a:rPr>
                                <m:t>𝑆𝑐h𝑒𝑑𝑢𝑙𝑒</m:t>
                              </m:r>
                            </m:sub>
                          </m:sSub>
                          <m:d>
                            <m:dPr>
                              <m:ctrlPr>
                                <a:rPr lang="en-BE" sz="1800" i="1">
                                  <a:effectLst/>
                                  <a:latin typeface="Cambria Math" panose="02040503050406030204" pitchFamily="18" charset="0"/>
                                </a:rPr>
                              </m:ctrlPr>
                            </m:dPr>
                            <m:e>
                              <m:r>
                                <a:rPr lang="en-GB" sz="1800" i="1">
                                  <a:effectLst/>
                                  <a:latin typeface="Cambria Math" panose="02040503050406030204" pitchFamily="18" charset="0"/>
                                  <a:ea typeface="Yu Mincho" panose="02020400000000000000" pitchFamily="18" charset="-128"/>
                                  <a:cs typeface="Arial" panose="020B0604020202020204" pitchFamily="34" charset="0"/>
                                </a:rPr>
                                <m:t>𝐶𝑀𝑈</m:t>
                              </m:r>
                              <m:r>
                                <a:rPr lang="en-GB" sz="1800">
                                  <a:effectLst/>
                                  <a:latin typeface="Cambria Math" panose="02040503050406030204" pitchFamily="18" charset="0"/>
                                  <a:ea typeface="Yu Mincho" panose="02020400000000000000" pitchFamily="18" charset="-128"/>
                                  <a:cs typeface="Arial" panose="020B0604020202020204" pitchFamily="34" charset="0"/>
                                </a:rPr>
                                <m:t>,</m:t>
                              </m:r>
                              <m:r>
                                <a:rPr lang="en-GB" sz="1800" i="1">
                                  <a:effectLst/>
                                  <a:latin typeface="Cambria Math" panose="02040503050406030204" pitchFamily="18" charset="0"/>
                                  <a:ea typeface="Yu Mincho" panose="02020400000000000000" pitchFamily="18" charset="-128"/>
                                  <a:cs typeface="Arial" panose="020B0604020202020204" pitchFamily="34" charset="0"/>
                                </a:rPr>
                                <m:t>𝑡</m:t>
                              </m:r>
                            </m:e>
                          </m:d>
                          <m:r>
                            <a:rPr lang="en-GB" sz="1800">
                              <a:effectLst/>
                              <a:latin typeface="Cambria Math" panose="02040503050406030204" pitchFamily="18" charset="0"/>
                              <a:ea typeface="Yu Mincho" panose="02020400000000000000" pitchFamily="18" charset="-128"/>
                              <a:cs typeface="Arial" panose="020B0604020202020204" pitchFamily="34" charset="0"/>
                            </a:rPr>
                            <m:t>+</m:t>
                          </m:r>
                          <m:sSub>
                            <m:sSubPr>
                              <m:ctrlPr>
                                <a:rPr lang="en-BE" sz="1800" i="1">
                                  <a:effectLst/>
                                  <a:latin typeface="Cambria Math" panose="02040503050406030204" pitchFamily="18" charset="0"/>
                                </a:rPr>
                              </m:ctrlPr>
                            </m:sSubPr>
                            <m:e>
                              <m:r>
                                <a:rPr lang="en-GB" sz="1800" i="1">
                                  <a:effectLst/>
                                  <a:latin typeface="Cambria Math" panose="02040503050406030204" pitchFamily="18" charset="0"/>
                                  <a:ea typeface="Yu Mincho" panose="02020400000000000000" pitchFamily="18" charset="-128"/>
                                  <a:cs typeface="Arial" panose="020B0604020202020204" pitchFamily="34" charset="0"/>
                                </a:rPr>
                                <m:t>𝑉</m:t>
                              </m:r>
                            </m:e>
                            <m:sub>
                              <m:r>
                                <a:rPr lang="en-GB" sz="1800" i="1">
                                  <a:effectLst/>
                                  <a:latin typeface="Cambria Math" panose="02040503050406030204" pitchFamily="18" charset="0"/>
                                  <a:ea typeface="Yu Mincho" panose="02020400000000000000" pitchFamily="18" charset="-128"/>
                                  <a:cs typeface="Arial" panose="020B0604020202020204" pitchFamily="34" charset="0"/>
                                </a:rPr>
                                <m:t>𝑐𝑜𝑟𝑟𝑒𝑐𝑡𝑖𝑜𝑛</m:t>
                              </m:r>
                            </m:sub>
                          </m:sSub>
                          <m:d>
                            <m:dPr>
                              <m:ctrlPr>
                                <a:rPr lang="en-BE" sz="1800" i="1">
                                  <a:effectLst/>
                                  <a:latin typeface="Cambria Math" panose="02040503050406030204" pitchFamily="18" charset="0"/>
                                </a:rPr>
                              </m:ctrlPr>
                            </m:dPr>
                            <m:e>
                              <m:r>
                                <a:rPr lang="en-GB" sz="1800" i="1">
                                  <a:effectLst/>
                                  <a:latin typeface="Cambria Math" panose="02040503050406030204" pitchFamily="18" charset="0"/>
                                  <a:ea typeface="Yu Mincho" panose="02020400000000000000" pitchFamily="18" charset="-128"/>
                                  <a:cs typeface="Arial" panose="020B0604020202020204" pitchFamily="34" charset="0"/>
                                </a:rPr>
                                <m:t>𝐶𝑀𝑈</m:t>
                              </m:r>
                              <m:r>
                                <a:rPr lang="en-GB" sz="1800">
                                  <a:effectLst/>
                                  <a:latin typeface="Cambria Math" panose="02040503050406030204" pitchFamily="18" charset="0"/>
                                  <a:ea typeface="Yu Mincho" panose="02020400000000000000" pitchFamily="18" charset="-128"/>
                                  <a:cs typeface="Arial" panose="020B0604020202020204" pitchFamily="34" charset="0"/>
                                </a:rPr>
                                <m:t>,</m:t>
                              </m:r>
                              <m:r>
                                <a:rPr lang="en-GB" sz="1800" i="1">
                                  <a:effectLst/>
                                  <a:latin typeface="Cambria Math" panose="02040503050406030204" pitchFamily="18" charset="0"/>
                                  <a:ea typeface="Yu Mincho" panose="02020400000000000000" pitchFamily="18" charset="-128"/>
                                  <a:cs typeface="Arial" panose="020B0604020202020204" pitchFamily="34" charset="0"/>
                                </a:rPr>
                                <m:t>𝑡</m:t>
                              </m:r>
                            </m:e>
                          </m:d>
                        </m:e>
                      </m:d>
                    </m:oMath>
                  </m:oMathPara>
                </a14:m>
                <a:endParaRPr lang="en-US"/>
              </a:p>
              <a:p>
                <a:pPr marL="0" indent="0">
                  <a:buNone/>
                </a:pPr>
                <a:endParaRPr lang="en-US"/>
              </a:p>
              <a:p>
                <a:pPr marL="0" indent="0">
                  <a:buNone/>
                </a:pPr>
                <a:endParaRPr lang="en-BE"/>
              </a:p>
            </p:txBody>
          </p:sp>
        </mc:Choice>
        <mc:Fallback xmlns="">
          <p:sp>
            <p:nvSpPr>
              <p:cNvPr id="14" name="Content Placeholder 13">
                <a:extLst>
                  <a:ext uri="{FF2B5EF4-FFF2-40B4-BE49-F238E27FC236}">
                    <a16:creationId xmlns:a16="http://schemas.microsoft.com/office/drawing/2014/main" id="{CB7E0D0B-94B5-BED7-7C91-6EA3798E1E55}"/>
                  </a:ext>
                </a:extLst>
              </p:cNvPr>
              <p:cNvSpPr>
                <a:spLocks noGrp="1" noRot="1" noChangeAspect="1" noMove="1" noResize="1" noEditPoints="1" noAdjustHandles="1" noChangeArrowheads="1" noChangeShapeType="1" noTextEdit="1"/>
              </p:cNvSpPr>
              <p:nvPr>
                <p:ph sz="quarter" idx="13"/>
              </p:nvPr>
            </p:nvSpPr>
            <p:spPr>
              <a:xfrm>
                <a:off x="914400" y="2686521"/>
                <a:ext cx="10048568" cy="1098655"/>
              </a:xfrm>
              <a:blipFill>
                <a:blip r:embed="rId2"/>
                <a:stretch>
                  <a:fillRect l="-303"/>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5D78CE36-00BE-BD4B-6D60-103F338AEB9B}"/>
              </a:ext>
            </a:extLst>
          </p:cNvPr>
          <p:cNvGrpSpPr/>
          <p:nvPr/>
        </p:nvGrpSpPr>
        <p:grpSpPr>
          <a:xfrm>
            <a:off x="914400" y="3960186"/>
            <a:ext cx="6439199" cy="2440859"/>
            <a:chOff x="-141596" y="3960186"/>
            <a:chExt cx="6439199" cy="2440859"/>
          </a:xfrm>
        </p:grpSpPr>
        <p:grpSp>
          <p:nvGrpSpPr>
            <p:cNvPr id="28" name="Group 27">
              <a:extLst>
                <a:ext uri="{FF2B5EF4-FFF2-40B4-BE49-F238E27FC236}">
                  <a16:creationId xmlns:a16="http://schemas.microsoft.com/office/drawing/2014/main" id="{484EF44F-E851-258A-0DDF-BF50F3E9A4DF}"/>
                </a:ext>
              </a:extLst>
            </p:cNvPr>
            <p:cNvGrpSpPr/>
            <p:nvPr/>
          </p:nvGrpSpPr>
          <p:grpSpPr>
            <a:xfrm>
              <a:off x="1095153" y="3960186"/>
              <a:ext cx="2203655" cy="2440859"/>
              <a:chOff x="2569249" y="4036142"/>
              <a:chExt cx="2203655" cy="2440859"/>
            </a:xfrm>
          </p:grpSpPr>
          <p:sp>
            <p:nvSpPr>
              <p:cNvPr id="19" name="Rectangle 18">
                <a:extLst>
                  <a:ext uri="{FF2B5EF4-FFF2-40B4-BE49-F238E27FC236}">
                    <a16:creationId xmlns:a16="http://schemas.microsoft.com/office/drawing/2014/main" id="{3A8CCCE0-133F-9D88-0C9D-02751C812277}"/>
                  </a:ext>
                </a:extLst>
              </p:cNvPr>
              <p:cNvSpPr/>
              <p:nvPr/>
            </p:nvSpPr>
            <p:spPr>
              <a:xfrm>
                <a:off x="2569249" y="4036142"/>
                <a:ext cx="737420" cy="24408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20" name="Rectangle 19">
                <a:extLst>
                  <a:ext uri="{FF2B5EF4-FFF2-40B4-BE49-F238E27FC236}">
                    <a16:creationId xmlns:a16="http://schemas.microsoft.com/office/drawing/2014/main" id="{A85FE2C1-A781-028F-76D7-258DC5BC4A13}"/>
                  </a:ext>
                </a:extLst>
              </p:cNvPr>
              <p:cNvSpPr/>
              <p:nvPr/>
            </p:nvSpPr>
            <p:spPr>
              <a:xfrm>
                <a:off x="4035484" y="5228303"/>
                <a:ext cx="737420" cy="12486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21" name="Rectangle 20">
                <a:extLst>
                  <a:ext uri="{FF2B5EF4-FFF2-40B4-BE49-F238E27FC236}">
                    <a16:creationId xmlns:a16="http://schemas.microsoft.com/office/drawing/2014/main" id="{734FE615-1EC8-37A6-FED2-A96B934ECF2B}"/>
                  </a:ext>
                </a:extLst>
              </p:cNvPr>
              <p:cNvSpPr/>
              <p:nvPr/>
            </p:nvSpPr>
            <p:spPr>
              <a:xfrm>
                <a:off x="4035484" y="4036142"/>
                <a:ext cx="737420" cy="5168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cxnSp>
            <p:nvCxnSpPr>
              <p:cNvPr id="23" name="Straight Connector 22">
                <a:extLst>
                  <a:ext uri="{FF2B5EF4-FFF2-40B4-BE49-F238E27FC236}">
                    <a16:creationId xmlns:a16="http://schemas.microsoft.com/office/drawing/2014/main" id="{42630144-62E1-55D7-8C47-89BC005A1453}"/>
                  </a:ext>
                </a:extLst>
              </p:cNvPr>
              <p:cNvCxnSpPr/>
              <p:nvPr/>
            </p:nvCxnSpPr>
            <p:spPr>
              <a:xfrm>
                <a:off x="2569249" y="4036142"/>
                <a:ext cx="2203655"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D2B4E1-72FD-A958-B91B-1EBE7BD0A389}"/>
                  </a:ext>
                </a:extLst>
              </p:cNvPr>
              <p:cNvCxnSpPr>
                <a:cxnSpLocks/>
              </p:cNvCxnSpPr>
              <p:nvPr/>
            </p:nvCxnSpPr>
            <p:spPr>
              <a:xfrm flipV="1">
                <a:off x="2569249" y="6467879"/>
                <a:ext cx="2203655" cy="9122"/>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4C680E33-97D8-13E7-C212-CDFD00552C93}"/>
                </a:ext>
              </a:extLst>
            </p:cNvPr>
            <p:cNvSpPr/>
            <p:nvPr/>
          </p:nvSpPr>
          <p:spPr>
            <a:xfrm>
              <a:off x="2559016" y="4477047"/>
              <a:ext cx="737420" cy="67783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31" name="Right Brace 30">
              <a:extLst>
                <a:ext uri="{FF2B5EF4-FFF2-40B4-BE49-F238E27FC236}">
                  <a16:creationId xmlns:a16="http://schemas.microsoft.com/office/drawing/2014/main" id="{73268A70-6203-FA0A-2EA1-C6FC60A022AE}"/>
                </a:ext>
              </a:extLst>
            </p:cNvPr>
            <p:cNvSpPr/>
            <p:nvPr/>
          </p:nvSpPr>
          <p:spPr>
            <a:xfrm>
              <a:off x="4783522" y="4477046"/>
              <a:ext cx="248093" cy="1914877"/>
            </a:xfrm>
            <a:prstGeom prst="rightBrace">
              <a:avLst>
                <a:gd name="adj1" fmla="val 49034"/>
                <a:gd name="adj2" fmla="val 50000"/>
              </a:avLst>
            </a:prstGeom>
            <a:ln w="28575">
              <a:solidFill>
                <a:srgbClr val="FF7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32" name="TextBox 31">
              <a:extLst>
                <a:ext uri="{FF2B5EF4-FFF2-40B4-BE49-F238E27FC236}">
                  <a16:creationId xmlns:a16="http://schemas.microsoft.com/office/drawing/2014/main" id="{7B5E298C-CCC1-A75D-D2FD-7D139262F60E}"/>
                </a:ext>
              </a:extLst>
            </p:cNvPr>
            <p:cNvSpPr txBox="1"/>
            <p:nvPr/>
          </p:nvSpPr>
          <p:spPr>
            <a:xfrm>
              <a:off x="3296436" y="4600044"/>
              <a:ext cx="1189703" cy="501445"/>
            </a:xfrm>
            <a:prstGeom prst="rect">
              <a:avLst/>
            </a:prstGeom>
            <a:noFill/>
          </p:spPr>
          <p:txBody>
            <a:bodyPr wrap="square" rtlCol="0" anchor="ctr">
              <a:noAutofit/>
            </a:bodyPr>
            <a:lstStyle/>
            <a:p>
              <a:pPr algn="ctr"/>
              <a:r>
                <a:rPr lang="en-US" sz="1400" b="1">
                  <a:solidFill>
                    <a:srgbClr val="92D050"/>
                  </a:solidFill>
                </a:rPr>
                <a:t>Correction Ancillary</a:t>
              </a:r>
            </a:p>
            <a:p>
              <a:pPr algn="ctr"/>
              <a:r>
                <a:rPr lang="en-US" sz="1400" b="1">
                  <a:solidFill>
                    <a:srgbClr val="92D050"/>
                  </a:solidFill>
                </a:rPr>
                <a:t>Services (AS)</a:t>
              </a:r>
              <a:endParaRPr lang="en-BE" sz="1400" b="1">
                <a:solidFill>
                  <a:srgbClr val="92D050"/>
                </a:solidFill>
              </a:endParaRPr>
            </a:p>
          </p:txBody>
        </p:sp>
        <p:sp>
          <p:nvSpPr>
            <p:cNvPr id="33" name="TextBox 32">
              <a:extLst>
                <a:ext uri="{FF2B5EF4-FFF2-40B4-BE49-F238E27FC236}">
                  <a16:creationId xmlns:a16="http://schemas.microsoft.com/office/drawing/2014/main" id="{1A56DC62-B38C-DE52-52AD-9E237A92F1E6}"/>
                </a:ext>
              </a:extLst>
            </p:cNvPr>
            <p:cNvSpPr txBox="1"/>
            <p:nvPr/>
          </p:nvSpPr>
          <p:spPr>
            <a:xfrm>
              <a:off x="3296436" y="5529968"/>
              <a:ext cx="1189703" cy="501445"/>
            </a:xfrm>
            <a:prstGeom prst="rect">
              <a:avLst/>
            </a:prstGeom>
            <a:noFill/>
          </p:spPr>
          <p:txBody>
            <a:bodyPr wrap="square" rtlCol="0" anchor="ctr">
              <a:noAutofit/>
            </a:bodyPr>
            <a:lstStyle/>
            <a:p>
              <a:pPr algn="ctr"/>
              <a:r>
                <a:rPr lang="en-US" sz="1400" b="1">
                  <a:solidFill>
                    <a:srgbClr val="00B050"/>
                  </a:solidFill>
                </a:rPr>
                <a:t>Schedule</a:t>
              </a:r>
              <a:endParaRPr lang="en-BE" sz="1400" b="1">
                <a:solidFill>
                  <a:srgbClr val="00B050"/>
                </a:solidFill>
              </a:endParaRPr>
            </a:p>
          </p:txBody>
        </p:sp>
        <p:sp>
          <p:nvSpPr>
            <p:cNvPr id="34" name="TextBox 33">
              <a:extLst>
                <a:ext uri="{FF2B5EF4-FFF2-40B4-BE49-F238E27FC236}">
                  <a16:creationId xmlns:a16="http://schemas.microsoft.com/office/drawing/2014/main" id="{9A4D5245-1531-6454-7773-D9981EC70C49}"/>
                </a:ext>
              </a:extLst>
            </p:cNvPr>
            <p:cNvSpPr txBox="1"/>
            <p:nvPr/>
          </p:nvSpPr>
          <p:spPr>
            <a:xfrm>
              <a:off x="5107900" y="5225472"/>
              <a:ext cx="1189703" cy="501445"/>
            </a:xfrm>
            <a:prstGeom prst="rect">
              <a:avLst/>
            </a:prstGeom>
            <a:noFill/>
          </p:spPr>
          <p:txBody>
            <a:bodyPr wrap="square" rtlCol="0" anchor="ctr">
              <a:noAutofit/>
            </a:bodyPr>
            <a:lstStyle/>
            <a:p>
              <a:pPr algn="ctr"/>
              <a:r>
                <a:rPr lang="en-US" sz="1400" b="1">
                  <a:solidFill>
                    <a:schemeClr val="accent2"/>
                  </a:solidFill>
                </a:rPr>
                <a:t>Proven Availability</a:t>
              </a:r>
              <a:endParaRPr lang="en-BE" sz="1400" b="1">
                <a:solidFill>
                  <a:schemeClr val="accent2"/>
                </a:solidFill>
              </a:endParaRPr>
            </a:p>
          </p:txBody>
        </p:sp>
        <p:sp>
          <p:nvSpPr>
            <p:cNvPr id="35" name="Right Brace 34">
              <a:extLst>
                <a:ext uri="{FF2B5EF4-FFF2-40B4-BE49-F238E27FC236}">
                  <a16:creationId xmlns:a16="http://schemas.microsoft.com/office/drawing/2014/main" id="{76046271-56D1-CC35-7CFD-1999929BA179}"/>
                </a:ext>
              </a:extLst>
            </p:cNvPr>
            <p:cNvSpPr/>
            <p:nvPr/>
          </p:nvSpPr>
          <p:spPr>
            <a:xfrm>
              <a:off x="4783522" y="3960186"/>
              <a:ext cx="248093" cy="516860"/>
            </a:xfrm>
            <a:prstGeom prst="rightBrace">
              <a:avLst>
                <a:gd name="adj1" fmla="val 49034"/>
                <a:gd name="adj2" fmla="val 50000"/>
              </a:avLst>
            </a:prstGeom>
            <a:ln w="28575">
              <a:solidFill>
                <a:srgbClr val="FF7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36" name="TextBox 35">
              <a:extLst>
                <a:ext uri="{FF2B5EF4-FFF2-40B4-BE49-F238E27FC236}">
                  <a16:creationId xmlns:a16="http://schemas.microsoft.com/office/drawing/2014/main" id="{3F9BA012-FB86-D539-69D9-08A88A91BBC8}"/>
                </a:ext>
              </a:extLst>
            </p:cNvPr>
            <p:cNvSpPr txBox="1"/>
            <p:nvPr/>
          </p:nvSpPr>
          <p:spPr>
            <a:xfrm>
              <a:off x="5107900" y="3967893"/>
              <a:ext cx="1189703" cy="501445"/>
            </a:xfrm>
            <a:prstGeom prst="rect">
              <a:avLst/>
            </a:prstGeom>
            <a:noFill/>
          </p:spPr>
          <p:txBody>
            <a:bodyPr wrap="square" rtlCol="0" anchor="ctr">
              <a:noAutofit/>
            </a:bodyPr>
            <a:lstStyle/>
            <a:p>
              <a:pPr algn="ctr"/>
              <a:r>
                <a:rPr lang="en-US" sz="1400" b="1">
                  <a:solidFill>
                    <a:schemeClr val="accent2"/>
                  </a:solidFill>
                </a:rPr>
                <a:t>Unproven Availability</a:t>
              </a:r>
              <a:endParaRPr lang="en-BE" sz="1400" b="1">
                <a:solidFill>
                  <a:schemeClr val="accent2"/>
                </a:solidFill>
              </a:endParaRPr>
            </a:p>
          </p:txBody>
        </p:sp>
        <p:sp>
          <p:nvSpPr>
            <p:cNvPr id="37" name="TextBox 36">
              <a:extLst>
                <a:ext uri="{FF2B5EF4-FFF2-40B4-BE49-F238E27FC236}">
                  <a16:creationId xmlns:a16="http://schemas.microsoft.com/office/drawing/2014/main" id="{B18E2755-44AC-D607-481D-CCA66F8BA029}"/>
                </a:ext>
              </a:extLst>
            </p:cNvPr>
            <p:cNvSpPr txBox="1"/>
            <p:nvPr/>
          </p:nvSpPr>
          <p:spPr>
            <a:xfrm>
              <a:off x="-141596" y="4787549"/>
              <a:ext cx="1331299" cy="867502"/>
            </a:xfrm>
            <a:prstGeom prst="rect">
              <a:avLst/>
            </a:prstGeom>
            <a:noFill/>
          </p:spPr>
          <p:txBody>
            <a:bodyPr wrap="square" rtlCol="0" anchor="ctr">
              <a:noAutofit/>
            </a:bodyPr>
            <a:lstStyle/>
            <a:p>
              <a:pPr algn="ctr"/>
              <a:r>
                <a:rPr lang="en-US" sz="1400" b="1">
                  <a:solidFill>
                    <a:schemeClr val="bg1">
                      <a:lumMod val="65000"/>
                    </a:schemeClr>
                  </a:solidFill>
                </a:rPr>
                <a:t>Available </a:t>
              </a:r>
            </a:p>
            <a:p>
              <a:pPr algn="ctr"/>
              <a:r>
                <a:rPr lang="en-US" sz="1400" b="1">
                  <a:solidFill>
                    <a:schemeClr val="bg1">
                      <a:lumMod val="65000"/>
                    </a:schemeClr>
                  </a:solidFill>
                </a:rPr>
                <a:t>Capacity</a:t>
              </a:r>
            </a:p>
            <a:p>
              <a:pPr algn="ctr"/>
              <a:r>
                <a:rPr lang="en-US" sz="1400" b="1">
                  <a:solidFill>
                    <a:schemeClr val="bg1">
                      <a:lumMod val="65000"/>
                    </a:schemeClr>
                  </a:solidFill>
                </a:rPr>
                <a:t>(Availability Plan)</a:t>
              </a:r>
              <a:endParaRPr lang="en-BE" sz="1400" b="1">
                <a:solidFill>
                  <a:schemeClr val="bg1">
                    <a:lumMod val="65000"/>
                  </a:schemeClr>
                </a:solidFill>
              </a:endParaRPr>
            </a:p>
          </p:txBody>
        </p:sp>
      </p:grpSp>
      <p:cxnSp>
        <p:nvCxnSpPr>
          <p:cNvPr id="39" name="Straight Arrow Connector 38">
            <a:extLst>
              <a:ext uri="{FF2B5EF4-FFF2-40B4-BE49-F238E27FC236}">
                <a16:creationId xmlns:a16="http://schemas.microsoft.com/office/drawing/2014/main" id="{903F9602-E710-5823-DF94-8339DDF8E39D}"/>
              </a:ext>
            </a:extLst>
          </p:cNvPr>
          <p:cNvCxnSpPr>
            <a:cxnSpLocks/>
          </p:cNvCxnSpPr>
          <p:nvPr/>
        </p:nvCxnSpPr>
        <p:spPr>
          <a:xfrm>
            <a:off x="7460672" y="4229100"/>
            <a:ext cx="841664" cy="0"/>
          </a:xfrm>
          <a:prstGeom prst="straightConnector1">
            <a:avLst/>
          </a:prstGeom>
          <a:ln w="28575">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F2796C6-F546-466F-CC48-B7ECA44FBE75}"/>
              </a:ext>
            </a:extLst>
          </p:cNvPr>
          <p:cNvSpPr txBox="1"/>
          <p:nvPr/>
        </p:nvSpPr>
        <p:spPr>
          <a:xfrm>
            <a:off x="8053482" y="4069363"/>
            <a:ext cx="3460173" cy="1381989"/>
          </a:xfrm>
          <a:prstGeom prst="rect">
            <a:avLst/>
          </a:prstGeom>
          <a:noFill/>
        </p:spPr>
        <p:txBody>
          <a:bodyPr wrap="square" rtlCol="0">
            <a:noAutofit/>
          </a:bodyPr>
          <a:lstStyle/>
          <a:p>
            <a:pPr algn="ctr"/>
            <a:r>
              <a:rPr lang="en-US" sz="1400" i="1">
                <a:solidFill>
                  <a:schemeClr val="accent2"/>
                </a:solidFill>
              </a:rPr>
              <a:t>Capacity which was not observed to present in the market.</a:t>
            </a:r>
          </a:p>
          <a:p>
            <a:pPr algn="ctr"/>
            <a:endParaRPr lang="en-US" sz="1400" i="1">
              <a:solidFill>
                <a:schemeClr val="accent2"/>
              </a:solidFill>
            </a:endParaRPr>
          </a:p>
          <a:p>
            <a:pPr algn="ctr"/>
            <a:r>
              <a:rPr lang="en-US" sz="1400" i="1">
                <a:solidFill>
                  <a:schemeClr val="accent2"/>
                </a:solidFill>
              </a:rPr>
              <a:t>Consistently high amounts of Unproven Availability is one of the potential triggers for an Availability Test (see later)</a:t>
            </a:r>
            <a:endParaRPr lang="en-BE" sz="1400" i="1">
              <a:solidFill>
                <a:schemeClr val="accent2"/>
              </a:solidFill>
            </a:endParaRPr>
          </a:p>
        </p:txBody>
      </p:sp>
      <p:sp>
        <p:nvSpPr>
          <p:cNvPr id="3" name="Rectangle 2">
            <a:extLst>
              <a:ext uri="{FF2B5EF4-FFF2-40B4-BE49-F238E27FC236}">
                <a16:creationId xmlns:a16="http://schemas.microsoft.com/office/drawing/2014/main" id="{C75CC828-413F-B56B-CEC7-8D9F6BE77921}"/>
              </a:ext>
            </a:extLst>
          </p:cNvPr>
          <p:cNvSpPr/>
          <p:nvPr/>
        </p:nvSpPr>
        <p:spPr>
          <a:xfrm>
            <a:off x="10593421" y="3041171"/>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496243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A9A4C07-E96A-2B1E-95D6-D76E6B9A3092}"/>
              </a:ext>
            </a:extLst>
          </p:cNvPr>
          <p:cNvSpPr>
            <a:spLocks noGrp="1"/>
          </p:cNvSpPr>
          <p:nvPr>
            <p:ph type="pic" sz="quarter" idx="10"/>
          </p:nvPr>
        </p:nvSpPr>
        <p:spPr/>
        <p:txBody>
          <a:bodyPr/>
          <a:lstStyle/>
          <a:p>
            <a:endParaRPr lang="en-BE"/>
          </a:p>
        </p:txBody>
      </p:sp>
      <p:sp>
        <p:nvSpPr>
          <p:cNvPr id="3" name="Title 2">
            <a:extLst>
              <a:ext uri="{FF2B5EF4-FFF2-40B4-BE49-F238E27FC236}">
                <a16:creationId xmlns:a16="http://schemas.microsoft.com/office/drawing/2014/main" id="{E35770F4-5D6B-117A-A573-2DD149E78940}"/>
              </a:ext>
            </a:extLst>
          </p:cNvPr>
          <p:cNvSpPr>
            <a:spLocks noGrp="1"/>
          </p:cNvSpPr>
          <p:nvPr>
            <p:ph type="title"/>
          </p:nvPr>
        </p:nvSpPr>
        <p:spPr>
          <a:xfrm>
            <a:off x="1310734" y="3124200"/>
            <a:ext cx="9534475" cy="609600"/>
          </a:xfrm>
        </p:spPr>
        <p:txBody>
          <a:bodyPr/>
          <a:lstStyle/>
          <a:p>
            <a:r>
              <a:rPr lang="en-US"/>
              <a:t>Available Capacity – CMUs without Daily schedule</a:t>
            </a:r>
            <a:endParaRPr lang="en-BE"/>
          </a:p>
        </p:txBody>
      </p:sp>
      <p:sp>
        <p:nvSpPr>
          <p:cNvPr id="4" name="Oval 3">
            <a:extLst>
              <a:ext uri="{FF2B5EF4-FFF2-40B4-BE49-F238E27FC236}">
                <a16:creationId xmlns:a16="http://schemas.microsoft.com/office/drawing/2014/main" id="{DB56AF99-B56B-BB42-147F-7B82873E6C12}"/>
              </a:ext>
            </a:extLst>
          </p:cNvPr>
          <p:cNvSpPr/>
          <p:nvPr/>
        </p:nvSpPr>
        <p:spPr>
          <a:xfrm>
            <a:off x="720231" y="3334633"/>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B</a:t>
            </a:r>
            <a:endParaRPr lang="en-BE" sz="2000" b="1">
              <a:solidFill>
                <a:schemeClr val="accent2"/>
              </a:solidFill>
            </a:endParaRPr>
          </a:p>
        </p:txBody>
      </p:sp>
      <p:sp>
        <p:nvSpPr>
          <p:cNvPr id="6" name="Oval 5">
            <a:extLst>
              <a:ext uri="{FF2B5EF4-FFF2-40B4-BE49-F238E27FC236}">
                <a16:creationId xmlns:a16="http://schemas.microsoft.com/office/drawing/2014/main" id="{0B91AA36-121D-56AE-19F0-53F07EBF6F5E}"/>
              </a:ext>
            </a:extLst>
          </p:cNvPr>
          <p:cNvSpPr/>
          <p:nvPr/>
        </p:nvSpPr>
        <p:spPr>
          <a:xfrm>
            <a:off x="720231" y="3334633"/>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C</a:t>
            </a:r>
            <a:endParaRPr lang="en-BE" sz="2000" b="1">
              <a:solidFill>
                <a:schemeClr val="accent2"/>
              </a:solidFill>
            </a:endParaRPr>
          </a:p>
        </p:txBody>
      </p:sp>
      <p:sp>
        <p:nvSpPr>
          <p:cNvPr id="7" name="Oval 6">
            <a:extLst>
              <a:ext uri="{FF2B5EF4-FFF2-40B4-BE49-F238E27FC236}">
                <a16:creationId xmlns:a16="http://schemas.microsoft.com/office/drawing/2014/main" id="{14F77D73-4D3B-BAB8-4626-373554A27DE6}"/>
              </a:ext>
            </a:extLst>
          </p:cNvPr>
          <p:cNvSpPr/>
          <p:nvPr/>
        </p:nvSpPr>
        <p:spPr>
          <a:xfrm>
            <a:off x="213152" y="33452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B</a:t>
            </a:r>
            <a:endParaRPr lang="en-BE" sz="2000" b="1">
              <a:solidFill>
                <a:schemeClr val="accent2"/>
              </a:solidFill>
            </a:endParaRPr>
          </a:p>
        </p:txBody>
      </p:sp>
    </p:spTree>
    <p:extLst>
      <p:ext uri="{BB962C8B-B14F-4D97-AF65-F5344CB8AC3E}">
        <p14:creationId xmlns:p14="http://schemas.microsoft.com/office/powerpoint/2010/main" val="3836244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a:xfrm>
            <a:off x="914400" y="628686"/>
            <a:ext cx="9448800" cy="626109"/>
          </a:xfrm>
        </p:spPr>
        <p:txBody>
          <a:bodyPr/>
          <a:lstStyle/>
          <a:p>
            <a:r>
              <a:rPr lang="nl-BE" sz="2400" b="1" err="1"/>
              <a:t>Available</a:t>
            </a:r>
            <a:r>
              <a:rPr lang="nl-BE" sz="2400" b="1"/>
              <a:t> </a:t>
            </a:r>
            <a:r>
              <a:rPr lang="nl-BE" sz="2400" b="1" err="1"/>
              <a:t>Capacity</a:t>
            </a:r>
            <a:r>
              <a:rPr lang="nl-BE" sz="2400" b="1"/>
              <a:t> – CMUs without Daily Schedule</a:t>
            </a:r>
            <a:endParaRPr lang="en-BE"/>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33</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13" name="Content Placeholder 2">
            <a:extLst>
              <a:ext uri="{FF2B5EF4-FFF2-40B4-BE49-F238E27FC236}">
                <a16:creationId xmlns:a16="http://schemas.microsoft.com/office/drawing/2014/main" id="{F600EB25-05DF-3A7B-9771-8A8A5E577756}"/>
              </a:ext>
            </a:extLst>
          </p:cNvPr>
          <p:cNvSpPr txBox="1">
            <a:spLocks/>
          </p:cNvSpPr>
          <p:nvPr/>
        </p:nvSpPr>
        <p:spPr>
          <a:xfrm>
            <a:off x="914400" y="1319267"/>
            <a:ext cx="9792000" cy="1538232"/>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For CMUs without a Daily Schedule, </a:t>
            </a:r>
            <a:r>
              <a:rPr lang="en-US">
                <a:solidFill>
                  <a:schemeClr val="bg2"/>
                </a:solidFill>
              </a:rPr>
              <a:t>no existing source is readily available </a:t>
            </a:r>
            <a:r>
              <a:rPr lang="en-US"/>
              <a:t>to retrieve information regarding their availability.</a:t>
            </a:r>
          </a:p>
          <a:p>
            <a:pPr marL="0" indent="0">
              <a:buNone/>
            </a:pPr>
            <a:endParaRPr lang="en-US"/>
          </a:p>
          <a:p>
            <a:pPr marL="0" indent="0">
              <a:buNone/>
            </a:pPr>
            <a:r>
              <a:rPr lang="en-US"/>
              <a:t>Instead, Elia relies on a combination of different sources to determine the Available Capacity: </a:t>
            </a:r>
          </a:p>
          <a:p>
            <a:pPr marL="0" indent="0">
              <a:buNone/>
            </a:pPr>
            <a:endParaRPr lang="en-US"/>
          </a:p>
        </p:txBody>
      </p:sp>
      <p:grpSp>
        <p:nvGrpSpPr>
          <p:cNvPr id="39" name="Group 38">
            <a:extLst>
              <a:ext uri="{FF2B5EF4-FFF2-40B4-BE49-F238E27FC236}">
                <a16:creationId xmlns:a16="http://schemas.microsoft.com/office/drawing/2014/main" id="{21A51533-039B-BF2B-5670-F405898A13F5}"/>
              </a:ext>
            </a:extLst>
          </p:cNvPr>
          <p:cNvGrpSpPr/>
          <p:nvPr/>
        </p:nvGrpSpPr>
        <p:grpSpPr>
          <a:xfrm>
            <a:off x="1390501" y="3411748"/>
            <a:ext cx="9338260" cy="2369129"/>
            <a:chOff x="1368140" y="3233243"/>
            <a:chExt cx="9338260" cy="2369129"/>
          </a:xfrm>
        </p:grpSpPr>
        <p:sp>
          <p:nvSpPr>
            <p:cNvPr id="18" name="Rectangle: Rounded Corners 17">
              <a:extLst>
                <a:ext uri="{FF2B5EF4-FFF2-40B4-BE49-F238E27FC236}">
                  <a16:creationId xmlns:a16="http://schemas.microsoft.com/office/drawing/2014/main" id="{1EAE3901-6118-8111-AF2B-942D073B6E7B}"/>
                </a:ext>
              </a:extLst>
            </p:cNvPr>
            <p:cNvSpPr/>
            <p:nvPr/>
          </p:nvSpPr>
          <p:spPr>
            <a:xfrm>
              <a:off x="1368140" y="3233245"/>
              <a:ext cx="2455718" cy="236912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Data sources</a:t>
              </a:r>
            </a:p>
            <a:p>
              <a:pPr algn="ctr"/>
              <a:endParaRPr lang="en-US">
                <a:solidFill>
                  <a:schemeClr val="accent2"/>
                </a:solidFill>
              </a:endParaRPr>
            </a:p>
            <a:p>
              <a:pPr algn="ctr"/>
              <a:endParaRPr lang="en-US">
                <a:solidFill>
                  <a:schemeClr val="accent2"/>
                </a:solidFill>
              </a:endParaRPr>
            </a:p>
            <a:p>
              <a:pPr marL="285750" indent="-285750">
                <a:buFont typeface="Arial" panose="020B0604020202020204" pitchFamily="34" charset="0"/>
                <a:buChar char="•"/>
              </a:pPr>
              <a:r>
                <a:rPr lang="en-US">
                  <a:solidFill>
                    <a:schemeClr val="accent2"/>
                  </a:solidFill>
                </a:rPr>
                <a:t>RMC notification</a:t>
              </a:r>
            </a:p>
            <a:p>
              <a:pPr marL="285750" indent="-285750">
                <a:buFont typeface="Arial" panose="020B0604020202020204" pitchFamily="34" charset="0"/>
                <a:buChar char="•"/>
              </a:pPr>
              <a:r>
                <a:rPr lang="en-US">
                  <a:solidFill>
                    <a:schemeClr val="accent2"/>
                  </a:solidFill>
                </a:rPr>
                <a:t>Declared Price </a:t>
              </a:r>
            </a:p>
            <a:p>
              <a:pPr marL="285750" indent="-285750">
                <a:buFont typeface="Arial" panose="020B0604020202020204" pitchFamily="34" charset="0"/>
                <a:buChar char="•"/>
              </a:pPr>
              <a:r>
                <a:rPr lang="en-US">
                  <a:solidFill>
                    <a:schemeClr val="accent2"/>
                  </a:solidFill>
                </a:rPr>
                <a:t>Measured Power</a:t>
              </a:r>
            </a:p>
            <a:p>
              <a:pPr algn="ctr"/>
              <a:endParaRPr lang="en-US">
                <a:solidFill>
                  <a:schemeClr val="accent2"/>
                </a:solidFill>
              </a:endParaRPr>
            </a:p>
          </p:txBody>
        </p:sp>
        <p:sp>
          <p:nvSpPr>
            <p:cNvPr id="22" name="Rectangle: Rounded Corners 21">
              <a:extLst>
                <a:ext uri="{FF2B5EF4-FFF2-40B4-BE49-F238E27FC236}">
                  <a16:creationId xmlns:a16="http://schemas.microsoft.com/office/drawing/2014/main" id="{AB4BDEC1-9E49-B024-DEDC-9D869061316D}"/>
                </a:ext>
              </a:extLst>
            </p:cNvPr>
            <p:cNvSpPr/>
            <p:nvPr/>
          </p:nvSpPr>
          <p:spPr>
            <a:xfrm>
              <a:off x="4653545" y="3233244"/>
              <a:ext cx="2578403" cy="236912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Building blocks</a:t>
              </a:r>
            </a:p>
            <a:p>
              <a:pPr algn="ctr"/>
              <a:endParaRPr lang="en-US">
                <a:solidFill>
                  <a:schemeClr val="accent2"/>
                </a:solidFill>
              </a:endParaRPr>
            </a:p>
            <a:p>
              <a:pPr algn="ctr"/>
              <a:endParaRPr lang="en-US">
                <a:solidFill>
                  <a:schemeClr val="accent2"/>
                </a:solidFill>
              </a:endParaRPr>
            </a:p>
            <a:p>
              <a:pPr marL="342900" indent="-342900">
                <a:buFont typeface="+mj-lt"/>
                <a:buAutoNum type="arabicPeriod"/>
              </a:pPr>
              <a:r>
                <a:rPr lang="en-US">
                  <a:solidFill>
                    <a:schemeClr val="accent2"/>
                  </a:solidFill>
                </a:rPr>
                <a:t>Required Volume</a:t>
              </a:r>
            </a:p>
            <a:p>
              <a:pPr marL="342900" indent="-342900">
                <a:buFont typeface="+mj-lt"/>
                <a:buAutoNum type="arabicPeriod"/>
              </a:pPr>
              <a:r>
                <a:rPr lang="en-US">
                  <a:solidFill>
                    <a:schemeClr val="accent2"/>
                  </a:solidFill>
                </a:rPr>
                <a:t>Active Volume</a:t>
              </a:r>
            </a:p>
            <a:p>
              <a:pPr algn="ctr"/>
              <a:endParaRPr lang="en-US">
                <a:solidFill>
                  <a:schemeClr val="accent2"/>
                </a:solidFill>
              </a:endParaRPr>
            </a:p>
            <a:p>
              <a:pPr algn="ctr"/>
              <a:endParaRPr lang="en-US">
                <a:solidFill>
                  <a:schemeClr val="accent2"/>
                </a:solidFill>
              </a:endParaRPr>
            </a:p>
          </p:txBody>
        </p:sp>
        <p:sp>
          <p:nvSpPr>
            <p:cNvPr id="26" name="Rectangle: Rounded Corners 25">
              <a:extLst>
                <a:ext uri="{FF2B5EF4-FFF2-40B4-BE49-F238E27FC236}">
                  <a16:creationId xmlns:a16="http://schemas.microsoft.com/office/drawing/2014/main" id="{25A2B682-151D-41E4-D86B-BA3D29267863}"/>
                </a:ext>
              </a:extLst>
            </p:cNvPr>
            <p:cNvSpPr/>
            <p:nvPr/>
          </p:nvSpPr>
          <p:spPr>
            <a:xfrm>
              <a:off x="7985991" y="3233243"/>
              <a:ext cx="2720409" cy="236912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Result</a:t>
              </a:r>
            </a:p>
            <a:p>
              <a:pPr algn="ctr"/>
              <a:endParaRPr lang="en-US">
                <a:solidFill>
                  <a:schemeClr val="accent2"/>
                </a:solidFill>
              </a:endParaRPr>
            </a:p>
            <a:p>
              <a:pPr algn="ctr"/>
              <a:endParaRPr lang="en-US">
                <a:solidFill>
                  <a:schemeClr val="accent2"/>
                </a:solidFill>
              </a:endParaRPr>
            </a:p>
            <a:p>
              <a:pPr marL="285750" indent="-285750">
                <a:buFont typeface="Arial" panose="020B0604020202020204" pitchFamily="34" charset="0"/>
                <a:buChar char="•"/>
              </a:pPr>
              <a:r>
                <a:rPr lang="en-US">
                  <a:solidFill>
                    <a:schemeClr val="accent2"/>
                  </a:solidFill>
                </a:rPr>
                <a:t>Available Capacity</a:t>
              </a:r>
            </a:p>
            <a:p>
              <a:pPr marL="285750" indent="-285750">
                <a:buFont typeface="Arial" panose="020B0604020202020204" pitchFamily="34" charset="0"/>
                <a:buChar char="•"/>
              </a:pPr>
              <a:r>
                <a:rPr lang="en-US">
                  <a:solidFill>
                    <a:schemeClr val="accent2"/>
                  </a:solidFill>
                </a:rPr>
                <a:t>Proven Availability</a:t>
              </a:r>
            </a:p>
            <a:p>
              <a:pPr algn="ctr"/>
              <a:endParaRPr lang="en-US">
                <a:solidFill>
                  <a:schemeClr val="accent2"/>
                </a:solidFill>
              </a:endParaRPr>
            </a:p>
            <a:p>
              <a:pPr algn="ctr"/>
              <a:endParaRPr lang="en-US">
                <a:solidFill>
                  <a:schemeClr val="accent2"/>
                </a:solidFill>
              </a:endParaRPr>
            </a:p>
          </p:txBody>
        </p:sp>
        <p:sp>
          <p:nvSpPr>
            <p:cNvPr id="27" name="Arrow: Right 26">
              <a:extLst>
                <a:ext uri="{FF2B5EF4-FFF2-40B4-BE49-F238E27FC236}">
                  <a16:creationId xmlns:a16="http://schemas.microsoft.com/office/drawing/2014/main" id="{15A5AB44-A597-A716-93C3-1ECA007FC623}"/>
                </a:ext>
              </a:extLst>
            </p:cNvPr>
            <p:cNvSpPr/>
            <p:nvPr/>
          </p:nvSpPr>
          <p:spPr>
            <a:xfrm>
              <a:off x="3998919" y="4209988"/>
              <a:ext cx="521555" cy="41563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30" name="Arrow: Right 29">
              <a:extLst>
                <a:ext uri="{FF2B5EF4-FFF2-40B4-BE49-F238E27FC236}">
                  <a16:creationId xmlns:a16="http://schemas.microsoft.com/office/drawing/2014/main" id="{2D2DA8CB-3044-5C86-28C9-20843F1E20F8}"/>
                </a:ext>
              </a:extLst>
            </p:cNvPr>
            <p:cNvSpPr/>
            <p:nvPr/>
          </p:nvSpPr>
          <p:spPr>
            <a:xfrm>
              <a:off x="7344792" y="4209988"/>
              <a:ext cx="578854" cy="41563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grpSp>
      <p:sp>
        <p:nvSpPr>
          <p:cNvPr id="40" name="TextBox 39">
            <a:extLst>
              <a:ext uri="{FF2B5EF4-FFF2-40B4-BE49-F238E27FC236}">
                <a16:creationId xmlns:a16="http://schemas.microsoft.com/office/drawing/2014/main" id="{D8B5D970-2AA6-27A3-4E95-3951DFB1D5A6}"/>
              </a:ext>
            </a:extLst>
          </p:cNvPr>
          <p:cNvSpPr txBox="1"/>
          <p:nvPr/>
        </p:nvSpPr>
        <p:spPr>
          <a:xfrm>
            <a:off x="1328156" y="2951738"/>
            <a:ext cx="2580408" cy="415636"/>
          </a:xfrm>
          <a:prstGeom prst="rect">
            <a:avLst/>
          </a:prstGeom>
          <a:noFill/>
        </p:spPr>
        <p:txBody>
          <a:bodyPr wrap="square" rtlCol="0">
            <a:noAutofit/>
          </a:bodyPr>
          <a:lstStyle/>
          <a:p>
            <a:pPr algn="ctr"/>
            <a:r>
              <a:rPr lang="en-US" sz="1400" b="1">
                <a:solidFill>
                  <a:schemeClr val="accent2"/>
                </a:solidFill>
              </a:rPr>
              <a:t>Information gathered</a:t>
            </a:r>
            <a:endParaRPr lang="en-BE" sz="1400" b="1">
              <a:solidFill>
                <a:schemeClr val="accent2"/>
              </a:solidFill>
            </a:endParaRPr>
          </a:p>
        </p:txBody>
      </p:sp>
      <p:sp>
        <p:nvSpPr>
          <p:cNvPr id="41" name="TextBox 40">
            <a:extLst>
              <a:ext uri="{FF2B5EF4-FFF2-40B4-BE49-F238E27FC236}">
                <a16:creationId xmlns:a16="http://schemas.microsoft.com/office/drawing/2014/main" id="{C862AD74-2D2F-1412-DA6A-55D8BB489FB7}"/>
              </a:ext>
            </a:extLst>
          </p:cNvPr>
          <p:cNvSpPr txBox="1"/>
          <p:nvPr/>
        </p:nvSpPr>
        <p:spPr>
          <a:xfrm>
            <a:off x="4763224" y="2880980"/>
            <a:ext cx="2139072" cy="537629"/>
          </a:xfrm>
          <a:prstGeom prst="rect">
            <a:avLst/>
          </a:prstGeom>
          <a:noFill/>
        </p:spPr>
        <p:txBody>
          <a:bodyPr wrap="square" rtlCol="0">
            <a:noAutofit/>
          </a:bodyPr>
          <a:lstStyle/>
          <a:p>
            <a:pPr algn="ctr"/>
            <a:r>
              <a:rPr lang="en-US" sz="1400" b="1">
                <a:solidFill>
                  <a:schemeClr val="accent2"/>
                </a:solidFill>
              </a:rPr>
              <a:t>Calculation of building blocks</a:t>
            </a:r>
            <a:endParaRPr lang="en-BE" sz="1400" b="1">
              <a:solidFill>
                <a:schemeClr val="accent2"/>
              </a:solidFill>
            </a:endParaRPr>
          </a:p>
        </p:txBody>
      </p:sp>
      <p:sp>
        <p:nvSpPr>
          <p:cNvPr id="42" name="TextBox 41">
            <a:extLst>
              <a:ext uri="{FF2B5EF4-FFF2-40B4-BE49-F238E27FC236}">
                <a16:creationId xmlns:a16="http://schemas.microsoft.com/office/drawing/2014/main" id="{6ED15F77-9D93-EAE4-267A-053214651119}"/>
              </a:ext>
            </a:extLst>
          </p:cNvPr>
          <p:cNvSpPr txBox="1"/>
          <p:nvPr/>
        </p:nvSpPr>
        <p:spPr>
          <a:xfrm>
            <a:off x="8369899" y="2875228"/>
            <a:ext cx="2139072" cy="537629"/>
          </a:xfrm>
          <a:prstGeom prst="rect">
            <a:avLst/>
          </a:prstGeom>
          <a:noFill/>
        </p:spPr>
        <p:txBody>
          <a:bodyPr wrap="square" rtlCol="0">
            <a:noAutofit/>
          </a:bodyPr>
          <a:lstStyle/>
          <a:p>
            <a:pPr algn="ctr"/>
            <a:r>
              <a:rPr lang="en-US" sz="1400" b="1">
                <a:solidFill>
                  <a:schemeClr val="accent2"/>
                </a:solidFill>
              </a:rPr>
              <a:t>Determination of available capacity</a:t>
            </a:r>
            <a:endParaRPr lang="en-BE" sz="1400" b="1">
              <a:solidFill>
                <a:schemeClr val="accent2"/>
              </a:solidFill>
            </a:endParaRPr>
          </a:p>
        </p:txBody>
      </p:sp>
      <p:sp>
        <p:nvSpPr>
          <p:cNvPr id="43" name="Oval 42">
            <a:extLst>
              <a:ext uri="{FF2B5EF4-FFF2-40B4-BE49-F238E27FC236}">
                <a16:creationId xmlns:a16="http://schemas.microsoft.com/office/drawing/2014/main" id="{F9085906-D51A-FFD0-994D-6B99ED23F5BA}"/>
              </a:ext>
            </a:extLst>
          </p:cNvPr>
          <p:cNvSpPr/>
          <p:nvPr/>
        </p:nvSpPr>
        <p:spPr>
          <a:xfrm>
            <a:off x="5753279" y="5859866"/>
            <a:ext cx="423655" cy="388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sp>
        <p:nvSpPr>
          <p:cNvPr id="45" name="Oval 44">
            <a:extLst>
              <a:ext uri="{FF2B5EF4-FFF2-40B4-BE49-F238E27FC236}">
                <a16:creationId xmlns:a16="http://schemas.microsoft.com/office/drawing/2014/main" id="{CBE7A61E-5C8A-1317-346A-0ABAE8AFEF7D}"/>
              </a:ext>
            </a:extLst>
          </p:cNvPr>
          <p:cNvSpPr/>
          <p:nvPr/>
        </p:nvSpPr>
        <p:spPr>
          <a:xfrm>
            <a:off x="9227607" y="5819478"/>
            <a:ext cx="423655" cy="388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2</a:t>
            </a:r>
            <a:endParaRPr lang="en-BE" sz="2000" b="1">
              <a:solidFill>
                <a:schemeClr val="accent2"/>
              </a:solidFill>
            </a:endParaRPr>
          </a:p>
        </p:txBody>
      </p:sp>
    </p:spTree>
    <p:extLst>
      <p:ext uri="{BB962C8B-B14F-4D97-AF65-F5344CB8AC3E}">
        <p14:creationId xmlns:p14="http://schemas.microsoft.com/office/powerpoint/2010/main" val="1908724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a:xfrm>
            <a:off x="914400" y="462431"/>
            <a:ext cx="9448800" cy="499624"/>
          </a:xfrm>
        </p:spPr>
        <p:txBody>
          <a:bodyPr/>
          <a:lstStyle/>
          <a:p>
            <a:r>
              <a:rPr lang="nl-BE" sz="2400" b="1" err="1"/>
              <a:t>Declared</a:t>
            </a:r>
            <a:r>
              <a:rPr lang="nl-BE" sz="2400" b="1"/>
              <a:t> </a:t>
            </a:r>
            <a:r>
              <a:rPr lang="nl-BE" sz="2400" b="1" err="1"/>
              <a:t>prices</a:t>
            </a:r>
            <a:r>
              <a:rPr lang="nl-BE" sz="2400" b="1"/>
              <a:t> &amp; </a:t>
            </a:r>
            <a:r>
              <a:rPr lang="nl-BE" sz="2400" b="1" err="1"/>
              <a:t>Required</a:t>
            </a:r>
            <a:r>
              <a:rPr lang="nl-BE" sz="2400" b="1"/>
              <a:t> Volume </a:t>
            </a:r>
            <a:endParaRPr lang="en-BE"/>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34</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13" name="Content Placeholder 2">
            <a:extLst>
              <a:ext uri="{FF2B5EF4-FFF2-40B4-BE49-F238E27FC236}">
                <a16:creationId xmlns:a16="http://schemas.microsoft.com/office/drawing/2014/main" id="{F600EB25-05DF-3A7B-9771-8A8A5E577756}"/>
              </a:ext>
            </a:extLst>
          </p:cNvPr>
          <p:cNvSpPr txBox="1">
            <a:spLocks/>
          </p:cNvSpPr>
          <p:nvPr/>
        </p:nvSpPr>
        <p:spPr>
          <a:xfrm>
            <a:off x="914399" y="925723"/>
            <a:ext cx="10641601" cy="3444210"/>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CMUs without Daily Schedule can submit Declared Prices and Associated Volumes to Elia.</a:t>
            </a:r>
          </a:p>
          <a:p>
            <a:pPr lvl="1"/>
            <a:r>
              <a:rPr lang="en-US" sz="1400"/>
              <a:t>The Declared Price is the activation price of the unit in a specific market</a:t>
            </a:r>
          </a:p>
          <a:p>
            <a:pPr lvl="1"/>
            <a:r>
              <a:rPr lang="en-US" sz="1400"/>
              <a:t>The volume associated to the Declared Price is the volume which should be activated in case the declared price is exceeded</a:t>
            </a:r>
          </a:p>
          <a:p>
            <a:pPr marL="0" indent="0">
              <a:buNone/>
            </a:pPr>
            <a:endParaRPr lang="en-US"/>
          </a:p>
          <a:p>
            <a:pPr marL="0" indent="0">
              <a:buNone/>
            </a:pPr>
            <a:r>
              <a:rPr lang="en-US"/>
              <a:t>Capacity Providers can declare a Day-ahead, Intra-day and Imbalance activation price</a:t>
            </a:r>
          </a:p>
          <a:p>
            <a:pPr lvl="1"/>
            <a:r>
              <a:rPr lang="en-US" sz="1400" b="0" i="0" kern="1200" spc="0" baseline="0">
                <a:ln>
                  <a:noFill/>
                </a:ln>
                <a:solidFill>
                  <a:srgbClr val="394D55"/>
                </a:solidFill>
                <a:effectLst/>
                <a:latin typeface="Arial" panose="020B0604020202020204" pitchFamily="34" charset="0"/>
                <a:ea typeface="+mn-ea"/>
                <a:cs typeface="+mn-cs"/>
              </a:rPr>
              <a:t>The </a:t>
            </a:r>
            <a:r>
              <a:rPr lang="en-US" sz="1400">
                <a:solidFill>
                  <a:srgbClr val="394D55"/>
                </a:solidFill>
              </a:rPr>
              <a:t>Declared Prices can vary throughout time, to reflect fluctuating activation costs</a:t>
            </a:r>
          </a:p>
          <a:p>
            <a:pPr lvl="1"/>
            <a:r>
              <a:rPr lang="en-US" sz="1400">
                <a:solidFill>
                  <a:srgbClr val="394D55"/>
                </a:solidFill>
                <a:effectLst/>
              </a:rPr>
              <a:t>Capacity providers are expected to react acco</a:t>
            </a:r>
            <a:r>
              <a:rPr lang="en-US" sz="1400">
                <a:solidFill>
                  <a:srgbClr val="394D55"/>
                </a:solidFill>
              </a:rPr>
              <a:t>rding to their declared prices, consistent deviations can trigger a test</a:t>
            </a:r>
            <a:endParaRPr lang="en-BE" sz="1400">
              <a:effectLst/>
            </a:endParaRPr>
          </a:p>
          <a:p>
            <a:endParaRPr lang="en-US"/>
          </a:p>
          <a:p>
            <a:pPr marL="0" indent="0">
              <a:buNone/>
            </a:pPr>
            <a:r>
              <a:rPr lang="en-US"/>
              <a:t>CMUs </a:t>
            </a:r>
            <a:r>
              <a:rPr lang="en-US" b="1"/>
              <a:t>must</a:t>
            </a:r>
            <a:r>
              <a:rPr lang="en-US"/>
              <a:t> at least declare a single declared price and associated volume for the Day-ahead market before the start of the Delivery Period.</a:t>
            </a:r>
          </a:p>
        </p:txBody>
      </p:sp>
      <p:graphicFrame>
        <p:nvGraphicFramePr>
          <p:cNvPr id="3" name="Table 2">
            <a:extLst>
              <a:ext uri="{FF2B5EF4-FFF2-40B4-BE49-F238E27FC236}">
                <a16:creationId xmlns:a16="http://schemas.microsoft.com/office/drawing/2014/main" id="{42C7A138-2CD0-1479-583C-BF52E6ED9DA4}"/>
              </a:ext>
            </a:extLst>
          </p:cNvPr>
          <p:cNvGraphicFramePr>
            <a:graphicFrameLocks noGrp="1"/>
          </p:cNvGraphicFramePr>
          <p:nvPr>
            <p:extLst>
              <p:ext uri="{D42A27DB-BD31-4B8C-83A1-F6EECF244321}">
                <p14:modId xmlns:p14="http://schemas.microsoft.com/office/powerpoint/2010/main" val="1770047480"/>
              </p:ext>
            </p:extLst>
          </p:nvPr>
        </p:nvGraphicFramePr>
        <p:xfrm>
          <a:off x="2278810" y="4700506"/>
          <a:ext cx="1800200" cy="1483360"/>
        </p:xfrm>
        <a:graphic>
          <a:graphicData uri="http://schemas.openxmlformats.org/drawingml/2006/table">
            <a:tbl>
              <a:tblPr firstRow="1" bandRow="1"/>
              <a:tblGrid>
                <a:gridCol w="900100">
                  <a:extLst>
                    <a:ext uri="{9D8B030D-6E8A-4147-A177-3AD203B41FA5}">
                      <a16:colId xmlns:a16="http://schemas.microsoft.com/office/drawing/2014/main" val="1356327194"/>
                    </a:ext>
                  </a:extLst>
                </a:gridCol>
                <a:gridCol w="900100">
                  <a:extLst>
                    <a:ext uri="{9D8B030D-6E8A-4147-A177-3AD203B41FA5}">
                      <a16:colId xmlns:a16="http://schemas.microsoft.com/office/drawing/2014/main" val="1590140059"/>
                    </a:ext>
                  </a:extLst>
                </a:gridCol>
              </a:tblGrid>
              <a:tr h="37084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l"/>
                      <a:r>
                        <a:rPr lang="en-US" sz="800"/>
                        <a:t>Declared</a:t>
                      </a:r>
                      <a:r>
                        <a:rPr lang="en-US" sz="800" baseline="0"/>
                        <a:t> Price</a:t>
                      </a:r>
                      <a:endParaRPr lang="nl-BE" sz="80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AA9A0"/>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l"/>
                      <a:r>
                        <a:rPr lang="en-US" sz="800"/>
                        <a:t>Associated Volume</a:t>
                      </a:r>
                      <a:endParaRPr lang="nl-BE" sz="80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AA9A0"/>
                    </a:solidFill>
                  </a:tcPr>
                </a:tc>
                <a:extLst>
                  <a:ext uri="{0D108BD9-81ED-4DB2-BD59-A6C34878D82A}">
                    <a16:rowId xmlns:a16="http://schemas.microsoft.com/office/drawing/2014/main" val="2148488635"/>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70</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5</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40000"/>
                      </a:srgbClr>
                    </a:solidFill>
                  </a:tcPr>
                </a:tc>
                <a:extLst>
                  <a:ext uri="{0D108BD9-81ED-4DB2-BD59-A6C34878D82A}">
                    <a16:rowId xmlns:a16="http://schemas.microsoft.com/office/drawing/2014/main" val="3935717894"/>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100</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10</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20000"/>
                      </a:srgbClr>
                    </a:solidFill>
                  </a:tcPr>
                </a:tc>
                <a:extLst>
                  <a:ext uri="{0D108BD9-81ED-4DB2-BD59-A6C34878D82A}">
                    <a16:rowId xmlns:a16="http://schemas.microsoft.com/office/drawing/2014/main" val="1431558181"/>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140</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15</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40000"/>
                      </a:srgbClr>
                    </a:solidFill>
                  </a:tcPr>
                </a:tc>
                <a:extLst>
                  <a:ext uri="{0D108BD9-81ED-4DB2-BD59-A6C34878D82A}">
                    <a16:rowId xmlns:a16="http://schemas.microsoft.com/office/drawing/2014/main" val="3655759154"/>
                  </a:ext>
                </a:extLst>
              </a:tr>
            </a:tbl>
          </a:graphicData>
        </a:graphic>
      </p:graphicFrame>
      <p:grpSp>
        <p:nvGrpSpPr>
          <p:cNvPr id="36" name="Group 35">
            <a:extLst>
              <a:ext uri="{FF2B5EF4-FFF2-40B4-BE49-F238E27FC236}">
                <a16:creationId xmlns:a16="http://schemas.microsoft.com/office/drawing/2014/main" id="{30CDC3A3-3326-990C-ADEA-B34EC92061CB}"/>
              </a:ext>
            </a:extLst>
          </p:cNvPr>
          <p:cNvGrpSpPr/>
          <p:nvPr/>
        </p:nvGrpSpPr>
        <p:grpSpPr>
          <a:xfrm>
            <a:off x="4737259" y="4248112"/>
            <a:ext cx="5376404" cy="2228889"/>
            <a:chOff x="4551126" y="3922673"/>
            <a:chExt cx="5376404" cy="2228889"/>
          </a:xfrm>
        </p:grpSpPr>
        <p:sp>
          <p:nvSpPr>
            <p:cNvPr id="15" name="TextBox 14">
              <a:extLst>
                <a:ext uri="{FF2B5EF4-FFF2-40B4-BE49-F238E27FC236}">
                  <a16:creationId xmlns:a16="http://schemas.microsoft.com/office/drawing/2014/main" id="{78BA6D47-E711-18E7-A8B3-E189ED4B7196}"/>
                </a:ext>
              </a:extLst>
            </p:cNvPr>
            <p:cNvSpPr txBox="1"/>
            <p:nvPr/>
          </p:nvSpPr>
          <p:spPr>
            <a:xfrm>
              <a:off x="7016887" y="5905341"/>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5</a:t>
              </a:r>
              <a:endParaRPr kumimoji="0" lang="nl-BE" sz="1000" b="0" i="0" u="none" strike="noStrike" kern="0" cap="none" spc="0" normalizeH="0" baseline="0" noProof="0">
                <a:ln>
                  <a:noFill/>
                </a:ln>
                <a:solidFill>
                  <a:srgbClr val="394D55"/>
                </a:solidFill>
                <a:effectLst/>
                <a:uLnTx/>
                <a:uFillTx/>
              </a:endParaRPr>
            </a:p>
          </p:txBody>
        </p:sp>
        <p:sp>
          <p:nvSpPr>
            <p:cNvPr id="17" name="TextBox 16">
              <a:extLst>
                <a:ext uri="{FF2B5EF4-FFF2-40B4-BE49-F238E27FC236}">
                  <a16:creationId xmlns:a16="http://schemas.microsoft.com/office/drawing/2014/main" id="{5DBB0D09-DA95-99D6-2E0F-5C45F82C23A9}"/>
                </a:ext>
              </a:extLst>
            </p:cNvPr>
            <p:cNvSpPr txBox="1"/>
            <p:nvPr/>
          </p:nvSpPr>
          <p:spPr>
            <a:xfrm>
              <a:off x="8881254" y="5905341"/>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15</a:t>
              </a:r>
              <a:endParaRPr kumimoji="0" lang="nl-BE" sz="1000" b="0" i="0" u="none" strike="noStrike" kern="0" cap="none" spc="0" normalizeH="0" baseline="0" noProof="0">
                <a:ln>
                  <a:noFill/>
                </a:ln>
                <a:solidFill>
                  <a:srgbClr val="394D55"/>
                </a:solidFill>
                <a:effectLst/>
                <a:uLnTx/>
                <a:uFillTx/>
              </a:endParaRPr>
            </a:p>
          </p:txBody>
        </p:sp>
        <p:sp>
          <p:nvSpPr>
            <p:cNvPr id="19" name="TextBox 18">
              <a:extLst>
                <a:ext uri="{FF2B5EF4-FFF2-40B4-BE49-F238E27FC236}">
                  <a16:creationId xmlns:a16="http://schemas.microsoft.com/office/drawing/2014/main" id="{7C6CB59C-E5C7-3A37-5FF8-FC7D990F30DA}"/>
                </a:ext>
              </a:extLst>
            </p:cNvPr>
            <p:cNvSpPr txBox="1"/>
            <p:nvPr/>
          </p:nvSpPr>
          <p:spPr>
            <a:xfrm>
              <a:off x="7944178" y="5905341"/>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10</a:t>
              </a:r>
              <a:endParaRPr kumimoji="0" lang="nl-BE" sz="1000" b="0" i="0" u="none" strike="noStrike" kern="0" cap="none" spc="0" normalizeH="0" baseline="0" noProof="0">
                <a:ln>
                  <a:noFill/>
                </a:ln>
                <a:solidFill>
                  <a:srgbClr val="394D55"/>
                </a:solidFill>
                <a:effectLst/>
                <a:uLnTx/>
                <a:uFillTx/>
              </a:endParaRPr>
            </a:p>
          </p:txBody>
        </p:sp>
        <p:sp>
          <p:nvSpPr>
            <p:cNvPr id="20" name="TextBox 19">
              <a:extLst>
                <a:ext uri="{FF2B5EF4-FFF2-40B4-BE49-F238E27FC236}">
                  <a16:creationId xmlns:a16="http://schemas.microsoft.com/office/drawing/2014/main" id="{2B446E89-4665-F612-6C8A-9CA23B72643B}"/>
                </a:ext>
              </a:extLst>
            </p:cNvPr>
            <p:cNvSpPr txBox="1"/>
            <p:nvPr/>
          </p:nvSpPr>
          <p:spPr>
            <a:xfrm>
              <a:off x="9423474" y="5905341"/>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394D55"/>
                  </a:solidFill>
                  <a:effectLst/>
                  <a:uLnTx/>
                  <a:uFillTx/>
                </a:rPr>
                <a:t>MW</a:t>
              </a:r>
              <a:endParaRPr kumimoji="0" lang="nl-BE" sz="1000" b="1" i="0" u="none" strike="noStrike" kern="0" cap="none" spc="0" normalizeH="0" baseline="0" noProof="0" err="1">
                <a:ln>
                  <a:noFill/>
                </a:ln>
                <a:solidFill>
                  <a:srgbClr val="394D55"/>
                </a:solidFill>
                <a:effectLst/>
                <a:uLnTx/>
                <a:uFillTx/>
              </a:endParaRPr>
            </a:p>
          </p:txBody>
        </p:sp>
        <p:grpSp>
          <p:nvGrpSpPr>
            <p:cNvPr id="35" name="Group 34">
              <a:extLst>
                <a:ext uri="{FF2B5EF4-FFF2-40B4-BE49-F238E27FC236}">
                  <a16:creationId xmlns:a16="http://schemas.microsoft.com/office/drawing/2014/main" id="{62E62A2A-9E76-AFDD-AC4F-2BE51B4FCD04}"/>
                </a:ext>
              </a:extLst>
            </p:cNvPr>
            <p:cNvGrpSpPr/>
            <p:nvPr/>
          </p:nvGrpSpPr>
          <p:grpSpPr>
            <a:xfrm>
              <a:off x="4551126" y="3922673"/>
              <a:ext cx="5086211" cy="1982668"/>
              <a:chOff x="4551126" y="3922673"/>
              <a:chExt cx="5086211" cy="1982668"/>
            </a:xfrm>
          </p:grpSpPr>
          <p:sp>
            <p:nvSpPr>
              <p:cNvPr id="8" name="Right Arrow 30">
                <a:extLst>
                  <a:ext uri="{FF2B5EF4-FFF2-40B4-BE49-F238E27FC236}">
                    <a16:creationId xmlns:a16="http://schemas.microsoft.com/office/drawing/2014/main" id="{A44CD24F-5178-DC32-E686-DBDF65471CAE}"/>
                  </a:ext>
                </a:extLst>
              </p:cNvPr>
              <p:cNvSpPr/>
              <p:nvPr/>
            </p:nvSpPr>
            <p:spPr>
              <a:xfrm>
                <a:off x="4551126" y="4729976"/>
                <a:ext cx="1008112" cy="612069"/>
              </a:xfrm>
              <a:prstGeom prst="rightArrow">
                <a:avLst/>
              </a:prstGeom>
              <a:solidFill>
                <a:srgbClr val="FF7300"/>
              </a:solidFill>
              <a:ln w="9525" cap="flat" cmpd="sng" algn="ctr">
                <a:solidFill>
                  <a:srgbClr val="E8542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9E11CFC-19FA-5405-DB97-19D1A91A8480}"/>
                  </a:ext>
                </a:extLst>
              </p:cNvPr>
              <p:cNvSpPr/>
              <p:nvPr/>
            </p:nvSpPr>
            <p:spPr>
              <a:xfrm>
                <a:off x="6327945" y="5396051"/>
                <a:ext cx="936104" cy="504056"/>
              </a:xfrm>
              <a:prstGeom prst="rect">
                <a:avLst/>
              </a:prstGeom>
              <a:solidFill>
                <a:srgbClr val="6AA9A0">
                  <a:lumMod val="20000"/>
                  <a:lumOff val="80000"/>
                </a:srgbClr>
              </a:solidFill>
              <a:ln w="9525" cap="flat" cmpd="sng" algn="ctr">
                <a:solidFill>
                  <a:srgbClr val="6AA9A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2C8B8204-944A-C13B-492E-68C63F5A7018}"/>
                  </a:ext>
                </a:extLst>
              </p:cNvPr>
              <p:cNvSpPr/>
              <p:nvPr/>
            </p:nvSpPr>
            <p:spPr>
              <a:xfrm>
                <a:off x="7264968" y="5036011"/>
                <a:ext cx="936104" cy="864096"/>
              </a:xfrm>
              <a:prstGeom prst="rect">
                <a:avLst/>
              </a:prstGeom>
              <a:solidFill>
                <a:srgbClr val="6AA9A0">
                  <a:lumMod val="40000"/>
                  <a:lumOff val="60000"/>
                </a:srgbClr>
              </a:solidFill>
              <a:ln w="9525" cap="flat" cmpd="sng" algn="ctr">
                <a:solidFill>
                  <a:srgbClr val="6AA9A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4178AEF-85C9-F15F-22C1-4D2587B86F63}"/>
                  </a:ext>
                </a:extLst>
              </p:cNvPr>
              <p:cNvSpPr/>
              <p:nvPr/>
            </p:nvSpPr>
            <p:spPr>
              <a:xfrm>
                <a:off x="8201125" y="4459947"/>
                <a:ext cx="936104" cy="1440160"/>
              </a:xfrm>
              <a:prstGeom prst="rect">
                <a:avLst/>
              </a:prstGeom>
              <a:solidFill>
                <a:srgbClr val="6AA9A0">
                  <a:lumMod val="60000"/>
                  <a:lumOff val="40000"/>
                </a:srgbClr>
              </a:solidFill>
              <a:ln w="9525" cap="flat" cmpd="sng" algn="ctr">
                <a:solidFill>
                  <a:srgbClr val="6AA9A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934C9787-8529-CB0F-9E98-AA86782AFE72}"/>
                  </a:ext>
                </a:extLst>
              </p:cNvPr>
              <p:cNvCxnSpPr/>
              <p:nvPr/>
            </p:nvCxnSpPr>
            <p:spPr>
              <a:xfrm>
                <a:off x="6327945" y="5900107"/>
                <a:ext cx="3309392" cy="0"/>
              </a:xfrm>
              <a:prstGeom prst="straightConnector1">
                <a:avLst/>
              </a:prstGeom>
              <a:noFill/>
              <a:ln w="25400" cap="flat" cmpd="sng" algn="ctr">
                <a:solidFill>
                  <a:srgbClr val="6AA9A0"/>
                </a:solidFill>
                <a:prstDash val="solid"/>
                <a:tailEnd type="triangle"/>
              </a:ln>
              <a:effectLst/>
            </p:spPr>
          </p:cxnSp>
          <p:cxnSp>
            <p:nvCxnSpPr>
              <p:cNvPr id="14" name="Straight Arrow Connector 13">
                <a:extLst>
                  <a:ext uri="{FF2B5EF4-FFF2-40B4-BE49-F238E27FC236}">
                    <a16:creationId xmlns:a16="http://schemas.microsoft.com/office/drawing/2014/main" id="{5C07DBD0-85FA-FF0C-F010-AA2F009C2721}"/>
                  </a:ext>
                </a:extLst>
              </p:cNvPr>
              <p:cNvCxnSpPr/>
              <p:nvPr/>
            </p:nvCxnSpPr>
            <p:spPr>
              <a:xfrm flipV="1">
                <a:off x="6327945" y="4027899"/>
                <a:ext cx="0" cy="1877442"/>
              </a:xfrm>
              <a:prstGeom prst="straightConnector1">
                <a:avLst/>
              </a:prstGeom>
              <a:noFill/>
              <a:ln w="25400" cap="flat" cmpd="sng" algn="ctr">
                <a:solidFill>
                  <a:srgbClr val="6AA9A0"/>
                </a:solidFill>
                <a:prstDash val="solid"/>
                <a:tailEnd type="triangle"/>
              </a:ln>
              <a:effectLst/>
            </p:spPr>
          </p:cxnSp>
          <p:sp>
            <p:nvSpPr>
              <p:cNvPr id="21" name="TextBox 20">
                <a:extLst>
                  <a:ext uri="{FF2B5EF4-FFF2-40B4-BE49-F238E27FC236}">
                    <a16:creationId xmlns:a16="http://schemas.microsoft.com/office/drawing/2014/main" id="{8C92AA0D-A857-89D5-B1DA-BCB497CC091A}"/>
                  </a:ext>
                </a:extLst>
              </p:cNvPr>
              <p:cNvSpPr txBox="1"/>
              <p:nvPr/>
            </p:nvSpPr>
            <p:spPr>
              <a:xfrm>
                <a:off x="5679873" y="3922673"/>
                <a:ext cx="64807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394D55"/>
                    </a:solidFill>
                    <a:effectLst/>
                    <a:uLnTx/>
                    <a:uFillTx/>
                  </a:rPr>
                  <a:t>€/MWh</a:t>
                </a:r>
                <a:endParaRPr kumimoji="0" lang="nl-BE" sz="1000" b="1" i="0" u="none" strike="noStrike" kern="0" cap="none" spc="0" normalizeH="0" baseline="0" noProof="0" err="1">
                  <a:ln>
                    <a:noFill/>
                  </a:ln>
                  <a:solidFill>
                    <a:srgbClr val="394D55"/>
                  </a:solidFill>
                  <a:effectLst/>
                  <a:uLnTx/>
                  <a:uFillTx/>
                </a:endParaRPr>
              </a:p>
            </p:txBody>
          </p:sp>
          <p:cxnSp>
            <p:nvCxnSpPr>
              <p:cNvPr id="23" name="Straight Connector 22">
                <a:extLst>
                  <a:ext uri="{FF2B5EF4-FFF2-40B4-BE49-F238E27FC236}">
                    <a16:creationId xmlns:a16="http://schemas.microsoft.com/office/drawing/2014/main" id="{BF10FE4D-0069-C5C9-3D3E-0C3A977F47F4}"/>
                  </a:ext>
                </a:extLst>
              </p:cNvPr>
              <p:cNvCxnSpPr/>
              <p:nvPr/>
            </p:nvCxnSpPr>
            <p:spPr>
              <a:xfrm>
                <a:off x="6327945" y="5036011"/>
                <a:ext cx="936104" cy="0"/>
              </a:xfrm>
              <a:prstGeom prst="line">
                <a:avLst/>
              </a:prstGeom>
              <a:noFill/>
              <a:ln w="6350" cap="flat" cmpd="sng" algn="ctr">
                <a:solidFill>
                  <a:srgbClr val="9AC3CE"/>
                </a:solidFill>
                <a:prstDash val="dash"/>
                <a:round/>
                <a:headEnd type="none" w="med" len="med"/>
                <a:tailEnd type="none" w="med" len="med"/>
              </a:ln>
              <a:effectLst/>
            </p:spPr>
          </p:cxnSp>
          <p:cxnSp>
            <p:nvCxnSpPr>
              <p:cNvPr id="24" name="Straight Connector 23">
                <a:extLst>
                  <a:ext uri="{FF2B5EF4-FFF2-40B4-BE49-F238E27FC236}">
                    <a16:creationId xmlns:a16="http://schemas.microsoft.com/office/drawing/2014/main" id="{795C1314-1D9B-CB7A-41CE-CBAB5420919B}"/>
                  </a:ext>
                </a:extLst>
              </p:cNvPr>
              <p:cNvCxnSpPr/>
              <p:nvPr/>
            </p:nvCxnSpPr>
            <p:spPr>
              <a:xfrm flipV="1">
                <a:off x="6327945" y="4455363"/>
                <a:ext cx="1868261" cy="0"/>
              </a:xfrm>
              <a:prstGeom prst="line">
                <a:avLst/>
              </a:prstGeom>
              <a:noFill/>
              <a:ln w="6350" cap="flat" cmpd="sng" algn="ctr">
                <a:solidFill>
                  <a:srgbClr val="9AC3CE"/>
                </a:solidFill>
                <a:prstDash val="dash"/>
                <a:round/>
                <a:headEnd type="none" w="med" len="med"/>
                <a:tailEnd type="none" w="med" len="med"/>
              </a:ln>
              <a:effectLst/>
            </p:spPr>
          </p:cxnSp>
          <p:sp>
            <p:nvSpPr>
              <p:cNvPr id="25" name="TextBox 24">
                <a:extLst>
                  <a:ext uri="{FF2B5EF4-FFF2-40B4-BE49-F238E27FC236}">
                    <a16:creationId xmlns:a16="http://schemas.microsoft.com/office/drawing/2014/main" id="{00BA01BB-034E-CB49-7B67-15BA7B40ECCC}"/>
                  </a:ext>
                </a:extLst>
              </p:cNvPr>
              <p:cNvSpPr txBox="1"/>
              <p:nvPr/>
            </p:nvSpPr>
            <p:spPr>
              <a:xfrm>
                <a:off x="5896869" y="5277569"/>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70</a:t>
                </a:r>
                <a:endParaRPr kumimoji="0" lang="nl-BE" sz="1000" b="0" i="0" u="none" strike="noStrike" kern="0" cap="none" spc="0" normalizeH="0" baseline="0" noProof="0" err="1">
                  <a:ln>
                    <a:noFill/>
                  </a:ln>
                  <a:solidFill>
                    <a:srgbClr val="394D55"/>
                  </a:solidFill>
                  <a:effectLst/>
                  <a:uLnTx/>
                  <a:uFillTx/>
                </a:endParaRPr>
              </a:p>
            </p:txBody>
          </p:sp>
          <p:sp>
            <p:nvSpPr>
              <p:cNvPr id="28" name="TextBox 27">
                <a:extLst>
                  <a:ext uri="{FF2B5EF4-FFF2-40B4-BE49-F238E27FC236}">
                    <a16:creationId xmlns:a16="http://schemas.microsoft.com/office/drawing/2014/main" id="{734E9C98-D09B-A594-1466-A73D4E272F69}"/>
                  </a:ext>
                </a:extLst>
              </p:cNvPr>
              <p:cNvSpPr txBox="1"/>
              <p:nvPr/>
            </p:nvSpPr>
            <p:spPr>
              <a:xfrm>
                <a:off x="5896869" y="4912900"/>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100</a:t>
                </a:r>
                <a:endParaRPr kumimoji="0" lang="nl-BE" sz="1000" b="0" i="0" u="none" strike="noStrike" kern="0" cap="none" spc="0" normalizeH="0" baseline="0" noProof="0" err="1">
                  <a:ln>
                    <a:noFill/>
                  </a:ln>
                  <a:solidFill>
                    <a:srgbClr val="394D55"/>
                  </a:solidFill>
                  <a:effectLst/>
                  <a:uLnTx/>
                  <a:uFillTx/>
                </a:endParaRPr>
              </a:p>
            </p:txBody>
          </p:sp>
          <p:sp>
            <p:nvSpPr>
              <p:cNvPr id="29" name="TextBox 28">
                <a:extLst>
                  <a:ext uri="{FF2B5EF4-FFF2-40B4-BE49-F238E27FC236}">
                    <a16:creationId xmlns:a16="http://schemas.microsoft.com/office/drawing/2014/main" id="{D06D4E54-1883-3ACB-236F-C5C5F522048B}"/>
                  </a:ext>
                </a:extLst>
              </p:cNvPr>
              <p:cNvSpPr txBox="1"/>
              <p:nvPr/>
            </p:nvSpPr>
            <p:spPr>
              <a:xfrm>
                <a:off x="5896869" y="4334544"/>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140</a:t>
                </a:r>
                <a:endParaRPr kumimoji="0" lang="nl-BE" sz="1000" b="0" i="0" u="none" strike="noStrike" kern="0" cap="none" spc="0" normalizeH="0" baseline="0" noProof="0">
                  <a:ln>
                    <a:noFill/>
                  </a:ln>
                  <a:solidFill>
                    <a:srgbClr val="394D55"/>
                  </a:solidFill>
                  <a:effectLst/>
                  <a:uLnTx/>
                  <a:uFillTx/>
                </a:endParaRPr>
              </a:p>
            </p:txBody>
          </p:sp>
        </p:grpSp>
      </p:grpSp>
      <p:sp>
        <p:nvSpPr>
          <p:cNvPr id="37" name="Oval 36">
            <a:extLst>
              <a:ext uri="{FF2B5EF4-FFF2-40B4-BE49-F238E27FC236}">
                <a16:creationId xmlns:a16="http://schemas.microsoft.com/office/drawing/2014/main" id="{39C19CC6-8F8E-D7CC-CBDE-D908F8894EBF}"/>
              </a:ext>
            </a:extLst>
          </p:cNvPr>
          <p:cNvSpPr/>
          <p:nvPr/>
        </p:nvSpPr>
        <p:spPr>
          <a:xfrm>
            <a:off x="339615" y="517976"/>
            <a:ext cx="423655" cy="388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spTree>
    <p:extLst>
      <p:ext uri="{BB962C8B-B14F-4D97-AF65-F5344CB8AC3E}">
        <p14:creationId xmlns:p14="http://schemas.microsoft.com/office/powerpoint/2010/main" val="3957510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a:xfrm>
            <a:off x="914400" y="473501"/>
            <a:ext cx="9448800" cy="626109"/>
          </a:xfrm>
        </p:spPr>
        <p:txBody>
          <a:bodyPr/>
          <a:lstStyle/>
          <a:p>
            <a:r>
              <a:rPr lang="nl-BE" sz="2400" b="1" err="1"/>
              <a:t>Declared</a:t>
            </a:r>
            <a:r>
              <a:rPr lang="nl-BE" sz="2400" b="1"/>
              <a:t> </a:t>
            </a:r>
            <a:r>
              <a:rPr lang="nl-BE" sz="2400" b="1" err="1"/>
              <a:t>prices</a:t>
            </a:r>
            <a:r>
              <a:rPr lang="nl-BE" sz="2400" b="1"/>
              <a:t> &amp; </a:t>
            </a:r>
            <a:r>
              <a:rPr lang="nl-BE" sz="2400" b="1" err="1"/>
              <a:t>Required</a:t>
            </a:r>
            <a:r>
              <a:rPr lang="nl-BE" sz="2400" b="1"/>
              <a:t> Volume</a:t>
            </a:r>
            <a:endParaRPr lang="en-BE"/>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35</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13" name="Content Placeholder 2">
            <a:extLst>
              <a:ext uri="{FF2B5EF4-FFF2-40B4-BE49-F238E27FC236}">
                <a16:creationId xmlns:a16="http://schemas.microsoft.com/office/drawing/2014/main" id="{F600EB25-05DF-3A7B-9771-8A8A5E577756}"/>
              </a:ext>
            </a:extLst>
          </p:cNvPr>
          <p:cNvSpPr txBox="1">
            <a:spLocks/>
          </p:cNvSpPr>
          <p:nvPr/>
        </p:nvSpPr>
        <p:spPr>
          <a:xfrm>
            <a:off x="914400" y="1173813"/>
            <a:ext cx="10474036" cy="2220793"/>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Based on the declared prices, Elia determines the </a:t>
            </a:r>
            <a:r>
              <a:rPr lang="en-US" b="1"/>
              <a:t>Required volume.</a:t>
            </a:r>
          </a:p>
          <a:p>
            <a:pPr marL="0" indent="0">
              <a:buNone/>
            </a:pPr>
            <a:r>
              <a:rPr lang="en-US"/>
              <a:t>The Required Volume is the total volume expected to be delivered in the market when (one of) the Declared Prices is exceeded in the market.</a:t>
            </a:r>
          </a:p>
          <a:p>
            <a:pPr lvl="1"/>
            <a:r>
              <a:rPr lang="en-US"/>
              <a:t>This is evaluated for all markets for which Declared Prices have been submitted</a:t>
            </a:r>
          </a:p>
          <a:p>
            <a:pPr lvl="1"/>
            <a:r>
              <a:rPr lang="en-US"/>
              <a:t>The maximum volume retained in any of these markets is the Required Volume</a:t>
            </a:r>
          </a:p>
          <a:p>
            <a:pPr marL="0" indent="0">
              <a:buNone/>
            </a:pPr>
            <a:endParaRPr lang="en-US"/>
          </a:p>
          <a:p>
            <a:pPr marL="0" indent="0">
              <a:buNone/>
            </a:pPr>
            <a:r>
              <a:rPr lang="en-US"/>
              <a:t>For example, consider the following declared prices for the day-ahead market:  </a:t>
            </a:r>
          </a:p>
          <a:p>
            <a:pPr marL="0" indent="0">
              <a:buNone/>
            </a:pPr>
            <a:endParaRPr lang="en-US"/>
          </a:p>
        </p:txBody>
      </p:sp>
      <p:graphicFrame>
        <p:nvGraphicFramePr>
          <p:cNvPr id="3" name="Table 2">
            <a:extLst>
              <a:ext uri="{FF2B5EF4-FFF2-40B4-BE49-F238E27FC236}">
                <a16:creationId xmlns:a16="http://schemas.microsoft.com/office/drawing/2014/main" id="{42C7A138-2CD0-1479-583C-BF52E6ED9DA4}"/>
              </a:ext>
            </a:extLst>
          </p:cNvPr>
          <p:cNvGraphicFramePr>
            <a:graphicFrameLocks noGrp="1"/>
          </p:cNvGraphicFramePr>
          <p:nvPr>
            <p:extLst>
              <p:ext uri="{D42A27DB-BD31-4B8C-83A1-F6EECF244321}">
                <p14:modId xmlns:p14="http://schemas.microsoft.com/office/powerpoint/2010/main" val="2348821205"/>
              </p:ext>
            </p:extLst>
          </p:nvPr>
        </p:nvGraphicFramePr>
        <p:xfrm>
          <a:off x="2372328" y="4221629"/>
          <a:ext cx="1800200" cy="1483360"/>
        </p:xfrm>
        <a:graphic>
          <a:graphicData uri="http://schemas.openxmlformats.org/drawingml/2006/table">
            <a:tbl>
              <a:tblPr firstRow="1" bandRow="1"/>
              <a:tblGrid>
                <a:gridCol w="900100">
                  <a:extLst>
                    <a:ext uri="{9D8B030D-6E8A-4147-A177-3AD203B41FA5}">
                      <a16:colId xmlns:a16="http://schemas.microsoft.com/office/drawing/2014/main" val="1356327194"/>
                    </a:ext>
                  </a:extLst>
                </a:gridCol>
                <a:gridCol w="900100">
                  <a:extLst>
                    <a:ext uri="{9D8B030D-6E8A-4147-A177-3AD203B41FA5}">
                      <a16:colId xmlns:a16="http://schemas.microsoft.com/office/drawing/2014/main" val="1590140059"/>
                    </a:ext>
                  </a:extLst>
                </a:gridCol>
              </a:tblGrid>
              <a:tr h="37084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l"/>
                      <a:r>
                        <a:rPr lang="en-US" sz="800"/>
                        <a:t>partial Declared</a:t>
                      </a:r>
                      <a:r>
                        <a:rPr lang="en-US" sz="800" baseline="0"/>
                        <a:t> Price</a:t>
                      </a:r>
                      <a:endParaRPr lang="nl-BE" sz="80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AA9A0"/>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l"/>
                      <a:r>
                        <a:rPr lang="en-US" sz="800"/>
                        <a:t>Associated Volume</a:t>
                      </a:r>
                      <a:endParaRPr lang="nl-BE" sz="80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AA9A0"/>
                    </a:solidFill>
                  </a:tcPr>
                </a:tc>
                <a:extLst>
                  <a:ext uri="{0D108BD9-81ED-4DB2-BD59-A6C34878D82A}">
                    <a16:rowId xmlns:a16="http://schemas.microsoft.com/office/drawing/2014/main" val="2148488635"/>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70</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5</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40000"/>
                      </a:srgbClr>
                    </a:solidFill>
                  </a:tcPr>
                </a:tc>
                <a:extLst>
                  <a:ext uri="{0D108BD9-81ED-4DB2-BD59-A6C34878D82A}">
                    <a16:rowId xmlns:a16="http://schemas.microsoft.com/office/drawing/2014/main" val="3935717894"/>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100</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10</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20000"/>
                      </a:srgbClr>
                    </a:solidFill>
                  </a:tcPr>
                </a:tc>
                <a:extLst>
                  <a:ext uri="{0D108BD9-81ED-4DB2-BD59-A6C34878D82A}">
                    <a16:rowId xmlns:a16="http://schemas.microsoft.com/office/drawing/2014/main" val="1431558181"/>
                  </a:ext>
                </a:extLst>
              </a:tr>
              <a:tr h="37084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140</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1050">
                          <a:solidFill>
                            <a:schemeClr val="tx1">
                              <a:lumMod val="65000"/>
                              <a:lumOff val="35000"/>
                            </a:schemeClr>
                          </a:solidFill>
                        </a:rPr>
                        <a:t>15</a:t>
                      </a:r>
                      <a:endParaRPr lang="nl-BE" sz="1050">
                        <a:solidFill>
                          <a:schemeClr val="tx1">
                            <a:lumMod val="65000"/>
                            <a:lumOff val="35000"/>
                          </a:schemeClr>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AA9A0">
                        <a:tint val="40000"/>
                      </a:srgbClr>
                    </a:solidFill>
                  </a:tcPr>
                </a:tc>
                <a:extLst>
                  <a:ext uri="{0D108BD9-81ED-4DB2-BD59-A6C34878D82A}">
                    <a16:rowId xmlns:a16="http://schemas.microsoft.com/office/drawing/2014/main" val="3655759154"/>
                  </a:ext>
                </a:extLst>
              </a:tr>
            </a:tbl>
          </a:graphicData>
        </a:graphic>
      </p:graphicFrame>
      <p:grpSp>
        <p:nvGrpSpPr>
          <p:cNvPr id="36" name="Group 35">
            <a:extLst>
              <a:ext uri="{FF2B5EF4-FFF2-40B4-BE49-F238E27FC236}">
                <a16:creationId xmlns:a16="http://schemas.microsoft.com/office/drawing/2014/main" id="{30CDC3A3-3326-990C-ADEA-B34EC92061CB}"/>
              </a:ext>
            </a:extLst>
          </p:cNvPr>
          <p:cNvGrpSpPr/>
          <p:nvPr/>
        </p:nvGrpSpPr>
        <p:grpSpPr>
          <a:xfrm>
            <a:off x="4487308" y="3769235"/>
            <a:ext cx="5719873" cy="2228889"/>
            <a:chOff x="4207657" y="3922673"/>
            <a:chExt cx="5719873" cy="2228889"/>
          </a:xfrm>
        </p:grpSpPr>
        <p:sp>
          <p:nvSpPr>
            <p:cNvPr id="15" name="TextBox 14">
              <a:extLst>
                <a:ext uri="{FF2B5EF4-FFF2-40B4-BE49-F238E27FC236}">
                  <a16:creationId xmlns:a16="http://schemas.microsoft.com/office/drawing/2014/main" id="{78BA6D47-E711-18E7-A8B3-E189ED4B7196}"/>
                </a:ext>
              </a:extLst>
            </p:cNvPr>
            <p:cNvSpPr txBox="1"/>
            <p:nvPr/>
          </p:nvSpPr>
          <p:spPr>
            <a:xfrm>
              <a:off x="7016887" y="5905341"/>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5</a:t>
              </a:r>
              <a:endParaRPr kumimoji="0" lang="nl-BE" sz="1000" b="0" i="0" u="none" strike="noStrike" kern="0" cap="none" spc="0" normalizeH="0" baseline="0" noProof="0">
                <a:ln>
                  <a:noFill/>
                </a:ln>
                <a:solidFill>
                  <a:srgbClr val="394D55"/>
                </a:solidFill>
                <a:effectLst/>
                <a:uLnTx/>
                <a:uFillTx/>
              </a:endParaRPr>
            </a:p>
          </p:txBody>
        </p:sp>
        <p:sp>
          <p:nvSpPr>
            <p:cNvPr id="17" name="TextBox 16">
              <a:extLst>
                <a:ext uri="{FF2B5EF4-FFF2-40B4-BE49-F238E27FC236}">
                  <a16:creationId xmlns:a16="http://schemas.microsoft.com/office/drawing/2014/main" id="{5DBB0D09-DA95-99D6-2E0F-5C45F82C23A9}"/>
                </a:ext>
              </a:extLst>
            </p:cNvPr>
            <p:cNvSpPr txBox="1"/>
            <p:nvPr/>
          </p:nvSpPr>
          <p:spPr>
            <a:xfrm>
              <a:off x="8881254" y="5905341"/>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15</a:t>
              </a:r>
              <a:endParaRPr kumimoji="0" lang="nl-BE" sz="1000" b="0" i="0" u="none" strike="noStrike" kern="0" cap="none" spc="0" normalizeH="0" baseline="0" noProof="0">
                <a:ln>
                  <a:noFill/>
                </a:ln>
                <a:solidFill>
                  <a:srgbClr val="394D55"/>
                </a:solidFill>
                <a:effectLst/>
                <a:uLnTx/>
                <a:uFillTx/>
              </a:endParaRPr>
            </a:p>
          </p:txBody>
        </p:sp>
        <p:sp>
          <p:nvSpPr>
            <p:cNvPr id="19" name="TextBox 18">
              <a:extLst>
                <a:ext uri="{FF2B5EF4-FFF2-40B4-BE49-F238E27FC236}">
                  <a16:creationId xmlns:a16="http://schemas.microsoft.com/office/drawing/2014/main" id="{7C6CB59C-E5C7-3A37-5FF8-FC7D990F30DA}"/>
                </a:ext>
              </a:extLst>
            </p:cNvPr>
            <p:cNvSpPr txBox="1"/>
            <p:nvPr/>
          </p:nvSpPr>
          <p:spPr>
            <a:xfrm>
              <a:off x="7944178" y="5905341"/>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10</a:t>
              </a:r>
              <a:endParaRPr kumimoji="0" lang="nl-BE" sz="1000" b="0" i="0" u="none" strike="noStrike" kern="0" cap="none" spc="0" normalizeH="0" baseline="0" noProof="0">
                <a:ln>
                  <a:noFill/>
                </a:ln>
                <a:solidFill>
                  <a:srgbClr val="394D55"/>
                </a:solidFill>
                <a:effectLst/>
                <a:uLnTx/>
                <a:uFillTx/>
              </a:endParaRPr>
            </a:p>
          </p:txBody>
        </p:sp>
        <p:sp>
          <p:nvSpPr>
            <p:cNvPr id="20" name="TextBox 19">
              <a:extLst>
                <a:ext uri="{FF2B5EF4-FFF2-40B4-BE49-F238E27FC236}">
                  <a16:creationId xmlns:a16="http://schemas.microsoft.com/office/drawing/2014/main" id="{2B446E89-4665-F612-6C8A-9CA23B72643B}"/>
                </a:ext>
              </a:extLst>
            </p:cNvPr>
            <p:cNvSpPr txBox="1"/>
            <p:nvPr/>
          </p:nvSpPr>
          <p:spPr>
            <a:xfrm>
              <a:off x="9423474" y="5905341"/>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394D55"/>
                  </a:solidFill>
                  <a:effectLst/>
                  <a:uLnTx/>
                  <a:uFillTx/>
                </a:rPr>
                <a:t>MW</a:t>
              </a:r>
              <a:endParaRPr kumimoji="0" lang="nl-BE" sz="1000" b="1" i="0" u="none" strike="noStrike" kern="0" cap="none" spc="0" normalizeH="0" baseline="0" noProof="0" err="1">
                <a:ln>
                  <a:noFill/>
                </a:ln>
                <a:solidFill>
                  <a:srgbClr val="394D55"/>
                </a:solidFill>
                <a:effectLst/>
                <a:uLnTx/>
                <a:uFillTx/>
              </a:endParaRPr>
            </a:p>
          </p:txBody>
        </p:sp>
        <p:sp>
          <p:nvSpPr>
            <p:cNvPr id="33" name="Oval 32">
              <a:extLst>
                <a:ext uri="{FF2B5EF4-FFF2-40B4-BE49-F238E27FC236}">
                  <a16:creationId xmlns:a16="http://schemas.microsoft.com/office/drawing/2014/main" id="{0354D9EB-5EE8-1735-2E3E-4BE8A31B2692}"/>
                </a:ext>
              </a:extLst>
            </p:cNvPr>
            <p:cNvSpPr/>
            <p:nvPr/>
          </p:nvSpPr>
          <p:spPr>
            <a:xfrm>
              <a:off x="7944178" y="5900107"/>
              <a:ext cx="504056" cy="251455"/>
            </a:xfrm>
            <a:prstGeom prst="ellipse">
              <a:avLst/>
            </a:prstGeom>
            <a:noFill/>
            <a:ln w="12700" cap="flat" cmpd="sng" algn="ctr">
              <a:solidFill>
                <a:srgbClr val="FF73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62E62A2A-9E76-AFDD-AC4F-2BE51B4FCD04}"/>
                </a:ext>
              </a:extLst>
            </p:cNvPr>
            <p:cNvGrpSpPr/>
            <p:nvPr/>
          </p:nvGrpSpPr>
          <p:grpSpPr>
            <a:xfrm>
              <a:off x="4207657" y="3922673"/>
              <a:ext cx="5429680" cy="1982668"/>
              <a:chOff x="4207657" y="3922673"/>
              <a:chExt cx="5429680" cy="1982668"/>
            </a:xfrm>
          </p:grpSpPr>
          <p:sp>
            <p:nvSpPr>
              <p:cNvPr id="8" name="Right Arrow 30">
                <a:extLst>
                  <a:ext uri="{FF2B5EF4-FFF2-40B4-BE49-F238E27FC236}">
                    <a16:creationId xmlns:a16="http://schemas.microsoft.com/office/drawing/2014/main" id="{A44CD24F-5178-DC32-E686-DBDF65471CAE}"/>
                  </a:ext>
                </a:extLst>
              </p:cNvPr>
              <p:cNvSpPr/>
              <p:nvPr/>
            </p:nvSpPr>
            <p:spPr>
              <a:xfrm>
                <a:off x="4207657" y="4729975"/>
                <a:ext cx="1008112" cy="612069"/>
              </a:xfrm>
              <a:prstGeom prst="rightArrow">
                <a:avLst/>
              </a:prstGeom>
              <a:solidFill>
                <a:srgbClr val="FF7300"/>
              </a:solidFill>
              <a:ln w="9525" cap="flat" cmpd="sng" algn="ctr">
                <a:solidFill>
                  <a:srgbClr val="E8542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9E11CFC-19FA-5405-DB97-19D1A91A8480}"/>
                  </a:ext>
                </a:extLst>
              </p:cNvPr>
              <p:cNvSpPr/>
              <p:nvPr/>
            </p:nvSpPr>
            <p:spPr>
              <a:xfrm>
                <a:off x="6327945" y="5396051"/>
                <a:ext cx="936104" cy="504056"/>
              </a:xfrm>
              <a:prstGeom prst="rect">
                <a:avLst/>
              </a:prstGeom>
              <a:solidFill>
                <a:srgbClr val="6AA9A0">
                  <a:lumMod val="20000"/>
                  <a:lumOff val="80000"/>
                </a:srgbClr>
              </a:solidFill>
              <a:ln w="9525" cap="flat" cmpd="sng" algn="ctr">
                <a:solidFill>
                  <a:srgbClr val="6AA9A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2C8B8204-944A-C13B-492E-68C63F5A7018}"/>
                  </a:ext>
                </a:extLst>
              </p:cNvPr>
              <p:cNvSpPr/>
              <p:nvPr/>
            </p:nvSpPr>
            <p:spPr>
              <a:xfrm>
                <a:off x="7264968" y="5036011"/>
                <a:ext cx="936104" cy="864096"/>
              </a:xfrm>
              <a:prstGeom prst="rect">
                <a:avLst/>
              </a:prstGeom>
              <a:solidFill>
                <a:srgbClr val="6AA9A0">
                  <a:lumMod val="40000"/>
                  <a:lumOff val="60000"/>
                </a:srgbClr>
              </a:solidFill>
              <a:ln w="9525" cap="flat" cmpd="sng" algn="ctr">
                <a:solidFill>
                  <a:srgbClr val="6AA9A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4178AEF-85C9-F15F-22C1-4D2587B86F63}"/>
                  </a:ext>
                </a:extLst>
              </p:cNvPr>
              <p:cNvSpPr/>
              <p:nvPr/>
            </p:nvSpPr>
            <p:spPr>
              <a:xfrm>
                <a:off x="8201125" y="4459947"/>
                <a:ext cx="936104" cy="1440160"/>
              </a:xfrm>
              <a:prstGeom prst="rect">
                <a:avLst/>
              </a:prstGeom>
              <a:solidFill>
                <a:srgbClr val="6AA9A0">
                  <a:lumMod val="60000"/>
                  <a:lumOff val="40000"/>
                </a:srgbClr>
              </a:solidFill>
              <a:ln w="9525" cap="flat" cmpd="sng" algn="ctr">
                <a:solidFill>
                  <a:srgbClr val="6AA9A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934C9787-8529-CB0F-9E98-AA86782AFE72}"/>
                  </a:ext>
                </a:extLst>
              </p:cNvPr>
              <p:cNvCxnSpPr/>
              <p:nvPr/>
            </p:nvCxnSpPr>
            <p:spPr>
              <a:xfrm>
                <a:off x="6327945" y="5900107"/>
                <a:ext cx="3309392" cy="0"/>
              </a:xfrm>
              <a:prstGeom prst="straightConnector1">
                <a:avLst/>
              </a:prstGeom>
              <a:noFill/>
              <a:ln w="25400" cap="flat" cmpd="sng" algn="ctr">
                <a:solidFill>
                  <a:srgbClr val="6AA9A0"/>
                </a:solidFill>
                <a:prstDash val="solid"/>
                <a:tailEnd type="triangle"/>
              </a:ln>
              <a:effectLst/>
            </p:spPr>
          </p:cxnSp>
          <p:cxnSp>
            <p:nvCxnSpPr>
              <p:cNvPr id="14" name="Straight Arrow Connector 13">
                <a:extLst>
                  <a:ext uri="{FF2B5EF4-FFF2-40B4-BE49-F238E27FC236}">
                    <a16:creationId xmlns:a16="http://schemas.microsoft.com/office/drawing/2014/main" id="{5C07DBD0-85FA-FF0C-F010-AA2F009C2721}"/>
                  </a:ext>
                </a:extLst>
              </p:cNvPr>
              <p:cNvCxnSpPr/>
              <p:nvPr/>
            </p:nvCxnSpPr>
            <p:spPr>
              <a:xfrm flipV="1">
                <a:off x="6327945" y="4027899"/>
                <a:ext cx="0" cy="1877442"/>
              </a:xfrm>
              <a:prstGeom prst="straightConnector1">
                <a:avLst/>
              </a:prstGeom>
              <a:noFill/>
              <a:ln w="25400" cap="flat" cmpd="sng" algn="ctr">
                <a:solidFill>
                  <a:srgbClr val="6AA9A0"/>
                </a:solidFill>
                <a:prstDash val="solid"/>
                <a:tailEnd type="triangle"/>
              </a:ln>
              <a:effectLst/>
            </p:spPr>
          </p:cxnSp>
          <p:sp>
            <p:nvSpPr>
              <p:cNvPr id="21" name="TextBox 20">
                <a:extLst>
                  <a:ext uri="{FF2B5EF4-FFF2-40B4-BE49-F238E27FC236}">
                    <a16:creationId xmlns:a16="http://schemas.microsoft.com/office/drawing/2014/main" id="{8C92AA0D-A857-89D5-B1DA-BCB497CC091A}"/>
                  </a:ext>
                </a:extLst>
              </p:cNvPr>
              <p:cNvSpPr txBox="1"/>
              <p:nvPr/>
            </p:nvSpPr>
            <p:spPr>
              <a:xfrm>
                <a:off x="5679873" y="3922673"/>
                <a:ext cx="64807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394D55"/>
                    </a:solidFill>
                    <a:effectLst/>
                    <a:uLnTx/>
                    <a:uFillTx/>
                  </a:rPr>
                  <a:t>€/MWh</a:t>
                </a:r>
                <a:endParaRPr kumimoji="0" lang="nl-BE" sz="1000" b="1" i="0" u="none" strike="noStrike" kern="0" cap="none" spc="0" normalizeH="0" baseline="0" noProof="0" err="1">
                  <a:ln>
                    <a:noFill/>
                  </a:ln>
                  <a:solidFill>
                    <a:srgbClr val="394D55"/>
                  </a:solidFill>
                  <a:effectLst/>
                  <a:uLnTx/>
                  <a:uFillTx/>
                </a:endParaRPr>
              </a:p>
            </p:txBody>
          </p:sp>
          <p:cxnSp>
            <p:nvCxnSpPr>
              <p:cNvPr id="23" name="Straight Connector 22">
                <a:extLst>
                  <a:ext uri="{FF2B5EF4-FFF2-40B4-BE49-F238E27FC236}">
                    <a16:creationId xmlns:a16="http://schemas.microsoft.com/office/drawing/2014/main" id="{BF10FE4D-0069-C5C9-3D3E-0C3A977F47F4}"/>
                  </a:ext>
                </a:extLst>
              </p:cNvPr>
              <p:cNvCxnSpPr/>
              <p:nvPr/>
            </p:nvCxnSpPr>
            <p:spPr>
              <a:xfrm>
                <a:off x="6327945" y="5036011"/>
                <a:ext cx="936104" cy="0"/>
              </a:xfrm>
              <a:prstGeom prst="line">
                <a:avLst/>
              </a:prstGeom>
              <a:noFill/>
              <a:ln w="6350" cap="flat" cmpd="sng" algn="ctr">
                <a:solidFill>
                  <a:srgbClr val="9AC3CE"/>
                </a:solidFill>
                <a:prstDash val="dash"/>
                <a:round/>
                <a:headEnd type="none" w="med" len="med"/>
                <a:tailEnd type="none" w="med" len="med"/>
              </a:ln>
              <a:effectLst/>
            </p:spPr>
          </p:cxnSp>
          <p:cxnSp>
            <p:nvCxnSpPr>
              <p:cNvPr id="24" name="Straight Connector 23">
                <a:extLst>
                  <a:ext uri="{FF2B5EF4-FFF2-40B4-BE49-F238E27FC236}">
                    <a16:creationId xmlns:a16="http://schemas.microsoft.com/office/drawing/2014/main" id="{795C1314-1D9B-CB7A-41CE-CBAB5420919B}"/>
                  </a:ext>
                </a:extLst>
              </p:cNvPr>
              <p:cNvCxnSpPr/>
              <p:nvPr/>
            </p:nvCxnSpPr>
            <p:spPr>
              <a:xfrm flipV="1">
                <a:off x="6327945" y="4455363"/>
                <a:ext cx="1868261" cy="0"/>
              </a:xfrm>
              <a:prstGeom prst="line">
                <a:avLst/>
              </a:prstGeom>
              <a:noFill/>
              <a:ln w="6350" cap="flat" cmpd="sng" algn="ctr">
                <a:solidFill>
                  <a:srgbClr val="9AC3CE"/>
                </a:solidFill>
                <a:prstDash val="dash"/>
                <a:round/>
                <a:headEnd type="none" w="med" len="med"/>
                <a:tailEnd type="none" w="med" len="med"/>
              </a:ln>
              <a:effectLst/>
            </p:spPr>
          </p:cxnSp>
          <p:sp>
            <p:nvSpPr>
              <p:cNvPr id="25" name="TextBox 24">
                <a:extLst>
                  <a:ext uri="{FF2B5EF4-FFF2-40B4-BE49-F238E27FC236}">
                    <a16:creationId xmlns:a16="http://schemas.microsoft.com/office/drawing/2014/main" id="{00BA01BB-034E-CB49-7B67-15BA7B40ECCC}"/>
                  </a:ext>
                </a:extLst>
              </p:cNvPr>
              <p:cNvSpPr txBox="1"/>
              <p:nvPr/>
            </p:nvSpPr>
            <p:spPr>
              <a:xfrm>
                <a:off x="5896869" y="5277569"/>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70</a:t>
                </a:r>
                <a:endParaRPr kumimoji="0" lang="nl-BE" sz="1000" b="0" i="0" u="none" strike="noStrike" kern="0" cap="none" spc="0" normalizeH="0" baseline="0" noProof="0" err="1">
                  <a:ln>
                    <a:noFill/>
                  </a:ln>
                  <a:solidFill>
                    <a:srgbClr val="394D55"/>
                  </a:solidFill>
                  <a:effectLst/>
                  <a:uLnTx/>
                  <a:uFillTx/>
                </a:endParaRPr>
              </a:p>
            </p:txBody>
          </p:sp>
          <p:sp>
            <p:nvSpPr>
              <p:cNvPr id="28" name="TextBox 27">
                <a:extLst>
                  <a:ext uri="{FF2B5EF4-FFF2-40B4-BE49-F238E27FC236}">
                    <a16:creationId xmlns:a16="http://schemas.microsoft.com/office/drawing/2014/main" id="{734E9C98-D09B-A594-1466-A73D4E272F69}"/>
                  </a:ext>
                </a:extLst>
              </p:cNvPr>
              <p:cNvSpPr txBox="1"/>
              <p:nvPr/>
            </p:nvSpPr>
            <p:spPr>
              <a:xfrm>
                <a:off x="5896869" y="4912900"/>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100</a:t>
                </a:r>
                <a:endParaRPr kumimoji="0" lang="nl-BE" sz="1000" b="0" i="0" u="none" strike="noStrike" kern="0" cap="none" spc="0" normalizeH="0" baseline="0" noProof="0" err="1">
                  <a:ln>
                    <a:noFill/>
                  </a:ln>
                  <a:solidFill>
                    <a:srgbClr val="394D55"/>
                  </a:solidFill>
                  <a:effectLst/>
                  <a:uLnTx/>
                  <a:uFillTx/>
                </a:endParaRPr>
              </a:p>
            </p:txBody>
          </p:sp>
          <p:sp>
            <p:nvSpPr>
              <p:cNvPr id="29" name="TextBox 28">
                <a:extLst>
                  <a:ext uri="{FF2B5EF4-FFF2-40B4-BE49-F238E27FC236}">
                    <a16:creationId xmlns:a16="http://schemas.microsoft.com/office/drawing/2014/main" id="{D06D4E54-1883-3ACB-236F-C5C5F522048B}"/>
                  </a:ext>
                </a:extLst>
              </p:cNvPr>
              <p:cNvSpPr txBox="1"/>
              <p:nvPr/>
            </p:nvSpPr>
            <p:spPr>
              <a:xfrm>
                <a:off x="5896869" y="4334544"/>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94D55"/>
                    </a:solidFill>
                    <a:effectLst/>
                    <a:uLnTx/>
                    <a:uFillTx/>
                  </a:rPr>
                  <a:t>140</a:t>
                </a:r>
                <a:endParaRPr kumimoji="0" lang="nl-BE" sz="1000" b="0" i="0" u="none" strike="noStrike" kern="0" cap="none" spc="0" normalizeH="0" baseline="0" noProof="0" err="1">
                  <a:ln>
                    <a:noFill/>
                  </a:ln>
                  <a:solidFill>
                    <a:srgbClr val="394D55"/>
                  </a:solidFill>
                  <a:effectLst/>
                  <a:uLnTx/>
                  <a:uFillTx/>
                </a:endParaRPr>
              </a:p>
            </p:txBody>
          </p:sp>
          <p:cxnSp>
            <p:nvCxnSpPr>
              <p:cNvPr id="31" name="Straight Connector 30">
                <a:extLst>
                  <a:ext uri="{FF2B5EF4-FFF2-40B4-BE49-F238E27FC236}">
                    <a16:creationId xmlns:a16="http://schemas.microsoft.com/office/drawing/2014/main" id="{F6A3BA5D-DCF5-F0EA-10DE-5357289D5446}"/>
                  </a:ext>
                </a:extLst>
              </p:cNvPr>
              <p:cNvCxnSpPr/>
              <p:nvPr/>
            </p:nvCxnSpPr>
            <p:spPr>
              <a:xfrm flipV="1">
                <a:off x="6328917" y="4743395"/>
                <a:ext cx="1868261" cy="0"/>
              </a:xfrm>
              <a:prstGeom prst="line">
                <a:avLst/>
              </a:prstGeom>
              <a:noFill/>
              <a:ln w="12700" cap="flat" cmpd="sng" algn="ctr">
                <a:solidFill>
                  <a:srgbClr val="FF7300"/>
                </a:solidFill>
                <a:prstDash val="dash"/>
                <a:round/>
                <a:headEnd type="none" w="med" len="med"/>
                <a:tailEnd type="none" w="med" len="med"/>
              </a:ln>
              <a:effectLst/>
            </p:spPr>
          </p:cxnSp>
          <p:cxnSp>
            <p:nvCxnSpPr>
              <p:cNvPr id="32" name="Straight Connector 31">
                <a:extLst>
                  <a:ext uri="{FF2B5EF4-FFF2-40B4-BE49-F238E27FC236}">
                    <a16:creationId xmlns:a16="http://schemas.microsoft.com/office/drawing/2014/main" id="{67F8683E-1B3B-F266-CA3F-AF01EF4433F6}"/>
                  </a:ext>
                </a:extLst>
              </p:cNvPr>
              <p:cNvCxnSpPr>
                <a:stCxn id="19" idx="0"/>
              </p:cNvCxnSpPr>
              <p:nvPr/>
            </p:nvCxnSpPr>
            <p:spPr>
              <a:xfrm flipV="1">
                <a:off x="8196206" y="4743395"/>
                <a:ext cx="0" cy="1161946"/>
              </a:xfrm>
              <a:prstGeom prst="line">
                <a:avLst/>
              </a:prstGeom>
              <a:noFill/>
              <a:ln w="12700" cap="flat" cmpd="sng" algn="ctr">
                <a:solidFill>
                  <a:srgbClr val="FF7300"/>
                </a:solidFill>
                <a:prstDash val="dash"/>
                <a:round/>
                <a:headEnd type="none" w="med" len="med"/>
                <a:tailEnd type="none" w="med" len="med"/>
              </a:ln>
              <a:effectLst/>
            </p:spPr>
          </p:cxnSp>
          <p:sp>
            <p:nvSpPr>
              <p:cNvPr id="34" name="TextBox 33">
                <a:extLst>
                  <a:ext uri="{FF2B5EF4-FFF2-40B4-BE49-F238E27FC236}">
                    <a16:creationId xmlns:a16="http://schemas.microsoft.com/office/drawing/2014/main" id="{03D4A46B-4CDC-468E-176A-9BDFDDEF5339}"/>
                  </a:ext>
                </a:extLst>
              </p:cNvPr>
              <p:cNvSpPr txBox="1"/>
              <p:nvPr/>
            </p:nvSpPr>
            <p:spPr>
              <a:xfrm>
                <a:off x="5896869" y="4614067"/>
                <a:ext cx="504056"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7300"/>
                    </a:solidFill>
                    <a:effectLst/>
                    <a:uLnTx/>
                    <a:uFillTx/>
                  </a:rPr>
                  <a:t>120</a:t>
                </a:r>
                <a:endParaRPr kumimoji="0" lang="nl-BE" sz="1000" b="1" i="0" u="none" strike="noStrike" kern="0" cap="none" spc="0" normalizeH="0" baseline="0" noProof="0">
                  <a:ln>
                    <a:noFill/>
                  </a:ln>
                  <a:solidFill>
                    <a:srgbClr val="FF7300"/>
                  </a:solidFill>
                  <a:effectLst/>
                  <a:uLnTx/>
                  <a:uFillTx/>
                </a:endParaRPr>
              </a:p>
            </p:txBody>
          </p:sp>
        </p:grpSp>
      </p:grpSp>
      <p:sp>
        <p:nvSpPr>
          <p:cNvPr id="18" name="TextBox 17">
            <a:extLst>
              <a:ext uri="{FF2B5EF4-FFF2-40B4-BE49-F238E27FC236}">
                <a16:creationId xmlns:a16="http://schemas.microsoft.com/office/drawing/2014/main" id="{7839D31C-C291-1BED-A552-BD7F2F65E315}"/>
              </a:ext>
            </a:extLst>
          </p:cNvPr>
          <p:cNvSpPr txBox="1"/>
          <p:nvPr/>
        </p:nvSpPr>
        <p:spPr>
          <a:xfrm>
            <a:off x="7617690" y="5978060"/>
            <a:ext cx="1743689" cy="332344"/>
          </a:xfrm>
          <a:prstGeom prst="rect">
            <a:avLst/>
          </a:prstGeom>
          <a:noFill/>
        </p:spPr>
        <p:txBody>
          <a:bodyPr wrap="square" rtlCol="0">
            <a:noAutofit/>
          </a:bodyPr>
          <a:lstStyle/>
          <a:p>
            <a:pPr algn="ctr"/>
            <a:r>
              <a:rPr lang="en-US" sz="1400" b="1">
                <a:solidFill>
                  <a:schemeClr val="bg2"/>
                </a:solidFill>
              </a:rPr>
              <a:t>Required Volume</a:t>
            </a:r>
            <a:endParaRPr lang="en-BE" sz="1400" b="1">
              <a:solidFill>
                <a:schemeClr val="bg2"/>
              </a:solidFill>
            </a:endParaRPr>
          </a:p>
        </p:txBody>
      </p:sp>
      <p:sp>
        <p:nvSpPr>
          <p:cNvPr id="22" name="Oval 21">
            <a:extLst>
              <a:ext uri="{FF2B5EF4-FFF2-40B4-BE49-F238E27FC236}">
                <a16:creationId xmlns:a16="http://schemas.microsoft.com/office/drawing/2014/main" id="{52E1FB03-19BB-1EF2-8EF8-E5D34B9C6802}"/>
              </a:ext>
            </a:extLst>
          </p:cNvPr>
          <p:cNvSpPr/>
          <p:nvPr/>
        </p:nvSpPr>
        <p:spPr>
          <a:xfrm>
            <a:off x="339615" y="517976"/>
            <a:ext cx="423655" cy="388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spTree>
    <p:extLst>
      <p:ext uri="{BB962C8B-B14F-4D97-AF65-F5344CB8AC3E}">
        <p14:creationId xmlns:p14="http://schemas.microsoft.com/office/powerpoint/2010/main" val="2859796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7" name="Text Placeholder 4"/>
          <p:cNvSpPr>
            <a:spLocks noGrp="1"/>
          </p:cNvSpPr>
          <p:nvPr>
            <p:ph type="body" sz="quarter" idx="11"/>
          </p:nvPr>
        </p:nvSpPr>
        <p:spPr>
          <a:xfrm>
            <a:off x="442650" y="1200246"/>
            <a:ext cx="11415738" cy="4980380"/>
          </a:xfrm>
          <a:prstGeom prst="round2DiagRect">
            <a:avLst/>
          </a:prstGeom>
          <a:solidFill>
            <a:schemeClr val="bg1">
              <a:lumMod val="95000"/>
            </a:schemeClr>
          </a:solidFill>
          <a:ln>
            <a:noFill/>
          </a:ln>
        </p:spPr>
        <p:txBody>
          <a:bodyPr>
            <a:normAutofit/>
          </a:bodyPr>
          <a:lstStyle/>
          <a:p>
            <a:pPr>
              <a:lnSpc>
                <a:spcPct val="100000"/>
              </a:lnSpc>
            </a:pPr>
            <a:r>
              <a:rPr lang="en-US" b="1">
                <a:solidFill>
                  <a:schemeClr val="accent3"/>
                </a:solidFill>
              </a:rPr>
              <a:t>		DSM</a:t>
            </a:r>
            <a:endParaRPr lang="en-US" sz="1400" b="1">
              <a:solidFill>
                <a:schemeClr val="tx1"/>
              </a:solidFill>
            </a:endParaRPr>
          </a:p>
          <a:p>
            <a:pPr marL="285750" indent="-285750">
              <a:lnSpc>
                <a:spcPct val="100000"/>
              </a:lnSpc>
              <a:buFont typeface="Arial" panose="020B0604020202020204" pitchFamily="34" charset="0"/>
              <a:buChar char="•"/>
            </a:pPr>
            <a:r>
              <a:rPr lang="en-US" sz="1400" b="1">
                <a:solidFill>
                  <a:schemeClr val="tx1"/>
                </a:solidFill>
              </a:rPr>
              <a:t>NRP</a:t>
            </a:r>
            <a:r>
              <a:rPr lang="en-US" sz="1400">
                <a:solidFill>
                  <a:schemeClr val="tx1"/>
                </a:solidFill>
              </a:rPr>
              <a:t>: 5MW</a:t>
            </a:r>
          </a:p>
          <a:p>
            <a:pPr marL="285750" indent="-285750">
              <a:lnSpc>
                <a:spcPct val="100000"/>
              </a:lnSpc>
              <a:buFont typeface="Arial" panose="020B0604020202020204" pitchFamily="34" charset="0"/>
              <a:buChar char="•"/>
            </a:pPr>
            <a:r>
              <a:rPr lang="en-US" sz="1400">
                <a:solidFill>
                  <a:schemeClr val="tx1"/>
                </a:solidFill>
              </a:rPr>
              <a:t>The highest Associated Volumes for which the Declared Price was surpassed on the different markets:</a:t>
            </a:r>
          </a:p>
          <a:p>
            <a:pPr marL="285750" indent="-285750">
              <a:lnSpc>
                <a:spcPct val="100000"/>
              </a:lnSpc>
              <a:buFont typeface="Arial" panose="020B0604020202020204" pitchFamily="34" charset="0"/>
              <a:buChar char="•"/>
            </a:pPr>
            <a:endParaRPr lang="en-US" sz="1400">
              <a:solidFill>
                <a:schemeClr val="tx1"/>
              </a:solidFill>
            </a:endParaRPr>
          </a:p>
          <a:p>
            <a:pPr>
              <a:lnSpc>
                <a:spcPct val="100000"/>
              </a:lnSpc>
            </a:pPr>
            <a:endParaRPr lang="en-US" sz="1400">
              <a:solidFill>
                <a:schemeClr val="tx1"/>
              </a:solidFill>
            </a:endParaRPr>
          </a:p>
          <a:p>
            <a:pPr marL="285750" indent="-285750">
              <a:lnSpc>
                <a:spcPct val="100000"/>
              </a:lnSpc>
              <a:buFont typeface="Arial" panose="020B0604020202020204" pitchFamily="34" charset="0"/>
              <a:buChar char="•"/>
            </a:pPr>
            <a:endParaRPr lang="en-US" sz="1400">
              <a:solidFill>
                <a:schemeClr val="tx1"/>
              </a:solidFill>
            </a:endParaRPr>
          </a:p>
          <a:p>
            <a:pPr marL="285750" indent="-285750">
              <a:lnSpc>
                <a:spcPct val="100000"/>
              </a:lnSpc>
              <a:buFont typeface="Arial" panose="020B0604020202020204" pitchFamily="34" charset="0"/>
              <a:buChar char="•"/>
            </a:pPr>
            <a:endParaRPr lang="en-US" sz="1400" b="1"/>
          </a:p>
          <a:p>
            <a:pPr>
              <a:lnSpc>
                <a:spcPct val="100000"/>
              </a:lnSpc>
            </a:pPr>
            <a:endParaRPr lang="en-US" sz="1400" b="1"/>
          </a:p>
        </p:txBody>
      </p:sp>
      <p:sp>
        <p:nvSpPr>
          <p:cNvPr id="10" name="Title 2"/>
          <p:cNvSpPr txBox="1">
            <a:spLocks/>
          </p:cNvSpPr>
          <p:nvPr/>
        </p:nvSpPr>
        <p:spPr>
          <a:xfrm>
            <a:off x="914400" y="405408"/>
            <a:ext cx="9448800" cy="838200"/>
          </a:xfrm>
          <a:prstGeom prst="rect">
            <a:avLst/>
          </a:prstGeom>
        </p:spPr>
        <p:txBody>
          <a:bodyPr vert="horz" lIns="0" tIns="45720" rIns="0" bIns="0" rtlCol="0" anchor="t">
            <a:norm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algn="l">
              <a:defRPr/>
            </a:pPr>
            <a:r>
              <a:rPr lang="en-US" sz="2000" b="1">
                <a:solidFill>
                  <a:srgbClr val="000000"/>
                </a:solidFill>
                <a:latin typeface="Arial"/>
              </a:rPr>
              <a:t>Example – Required Volume in case of multiple price references</a:t>
            </a:r>
            <a:endParaRPr lang="nl-BE" sz="2000" b="1">
              <a:solidFill>
                <a:srgbClr val="000000"/>
              </a:solidFill>
              <a:latin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3774975546"/>
              </p:ext>
            </p:extLst>
          </p:nvPr>
        </p:nvGraphicFramePr>
        <p:xfrm>
          <a:off x="1677938" y="3131819"/>
          <a:ext cx="2160000" cy="181356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1533437571"/>
                    </a:ext>
                  </a:extLst>
                </a:gridCol>
                <a:gridCol w="540000">
                  <a:extLst>
                    <a:ext uri="{9D8B030D-6E8A-4147-A177-3AD203B41FA5}">
                      <a16:colId xmlns:a16="http://schemas.microsoft.com/office/drawing/2014/main" val="3747303152"/>
                    </a:ext>
                  </a:extLst>
                </a:gridCol>
                <a:gridCol w="540000">
                  <a:extLst>
                    <a:ext uri="{9D8B030D-6E8A-4147-A177-3AD203B41FA5}">
                      <a16:colId xmlns:a16="http://schemas.microsoft.com/office/drawing/2014/main" val="2892988585"/>
                    </a:ext>
                  </a:extLst>
                </a:gridCol>
                <a:gridCol w="540000">
                  <a:extLst>
                    <a:ext uri="{9D8B030D-6E8A-4147-A177-3AD203B41FA5}">
                      <a16:colId xmlns:a16="http://schemas.microsoft.com/office/drawing/2014/main" val="1169754235"/>
                    </a:ext>
                  </a:extLst>
                </a:gridCol>
              </a:tblGrid>
              <a:tr h="216000">
                <a:tc>
                  <a:txBody>
                    <a:bodyPr/>
                    <a:lstStyle/>
                    <a:p>
                      <a:endParaRPr lang="nl-BE" sz="1100"/>
                    </a:p>
                  </a:txBody>
                  <a:tcPr/>
                </a:tc>
                <a:tc>
                  <a:txBody>
                    <a:bodyPr/>
                    <a:lstStyle/>
                    <a:p>
                      <a:pPr algn="ctr"/>
                      <a:r>
                        <a:rPr lang="en-US" sz="1100"/>
                        <a:t>BAL</a:t>
                      </a:r>
                      <a:endParaRPr lang="nl-BE" sz="1100"/>
                    </a:p>
                  </a:txBody>
                  <a:tcPr/>
                </a:tc>
                <a:tc>
                  <a:txBody>
                    <a:bodyPr/>
                    <a:lstStyle/>
                    <a:p>
                      <a:pPr algn="ctr"/>
                      <a:r>
                        <a:rPr lang="en-US" sz="1100"/>
                        <a:t>INT</a:t>
                      </a:r>
                      <a:endParaRPr lang="nl-BE" sz="1100"/>
                    </a:p>
                  </a:txBody>
                  <a:tcPr/>
                </a:tc>
                <a:tc>
                  <a:txBody>
                    <a:bodyPr/>
                    <a:lstStyle/>
                    <a:p>
                      <a:pPr algn="ctr"/>
                      <a:r>
                        <a:rPr lang="en-US" sz="1100"/>
                        <a:t>DA</a:t>
                      </a:r>
                      <a:endParaRPr lang="nl-BE" sz="1100"/>
                    </a:p>
                  </a:txBody>
                  <a:tcPr/>
                </a:tc>
                <a:extLst>
                  <a:ext uri="{0D108BD9-81ED-4DB2-BD59-A6C34878D82A}">
                    <a16:rowId xmlns:a16="http://schemas.microsoft.com/office/drawing/2014/main" val="2934505886"/>
                  </a:ext>
                </a:extLst>
              </a:tr>
              <a:tr h="216000">
                <a:tc>
                  <a:txBody>
                    <a:bodyPr/>
                    <a:lstStyle/>
                    <a:p>
                      <a:r>
                        <a:rPr lang="en-US" sz="1100"/>
                        <a:t>…</a:t>
                      </a:r>
                    </a:p>
                  </a:txBody>
                  <a:tcPr/>
                </a:tc>
                <a:tc>
                  <a:txBody>
                    <a:bodyPr/>
                    <a:lstStyle/>
                    <a:p>
                      <a:endParaRPr lang="nl-BE" sz="1100"/>
                    </a:p>
                  </a:txBody>
                  <a:tcPr/>
                </a:tc>
                <a:tc>
                  <a:txBody>
                    <a:bodyPr/>
                    <a:lstStyle/>
                    <a:p>
                      <a:endParaRPr lang="nl-BE" sz="1100"/>
                    </a:p>
                  </a:txBody>
                  <a:tcPr/>
                </a:tc>
                <a:tc>
                  <a:txBody>
                    <a:bodyPr/>
                    <a:lstStyle/>
                    <a:p>
                      <a:endParaRPr lang="nl-BE" sz="1100"/>
                    </a:p>
                  </a:txBody>
                  <a:tcPr/>
                </a:tc>
                <a:extLst>
                  <a:ext uri="{0D108BD9-81ED-4DB2-BD59-A6C34878D82A}">
                    <a16:rowId xmlns:a16="http://schemas.microsoft.com/office/drawing/2014/main" val="274959601"/>
                  </a:ext>
                </a:extLst>
              </a:tr>
              <a:tr h="216000">
                <a:tc>
                  <a:txBody>
                    <a:bodyPr/>
                    <a:lstStyle/>
                    <a:p>
                      <a:r>
                        <a:rPr lang="en-US" sz="1100"/>
                        <a:t>14:00</a:t>
                      </a:r>
                      <a:endParaRPr lang="nl-BE" sz="1100"/>
                    </a:p>
                  </a:txBody>
                  <a:tcPr/>
                </a:tc>
                <a:tc>
                  <a:txBody>
                    <a:bodyPr/>
                    <a:lstStyle/>
                    <a:p>
                      <a:pPr algn="ctr"/>
                      <a:r>
                        <a:rPr lang="en-US" sz="1100"/>
                        <a:t>2</a:t>
                      </a:r>
                      <a:endParaRPr lang="nl-BE" sz="1100"/>
                    </a:p>
                  </a:txBody>
                  <a:tcPr/>
                </a:tc>
                <a:tc>
                  <a:txBody>
                    <a:bodyPr/>
                    <a:lstStyle/>
                    <a:p>
                      <a:pPr algn="ctr"/>
                      <a:r>
                        <a:rPr lang="en-US" sz="1100"/>
                        <a:t>3</a:t>
                      </a:r>
                      <a:endParaRPr lang="nl-BE" sz="1100"/>
                    </a:p>
                  </a:txBody>
                  <a:tcPr/>
                </a:tc>
                <a:tc>
                  <a:txBody>
                    <a:bodyPr/>
                    <a:lstStyle/>
                    <a:p>
                      <a:pPr algn="ctr"/>
                      <a:r>
                        <a:rPr lang="en-US" sz="1100"/>
                        <a:t>3</a:t>
                      </a:r>
                      <a:endParaRPr lang="nl-BE" sz="1100"/>
                    </a:p>
                  </a:txBody>
                  <a:tcPr anchor="ctr"/>
                </a:tc>
                <a:extLst>
                  <a:ext uri="{0D108BD9-81ED-4DB2-BD59-A6C34878D82A}">
                    <a16:rowId xmlns:a16="http://schemas.microsoft.com/office/drawing/2014/main" val="9347582"/>
                  </a:ext>
                </a:extLst>
              </a:tr>
              <a:tr h="216000">
                <a:tc>
                  <a:txBody>
                    <a:bodyPr/>
                    <a:lstStyle/>
                    <a:p>
                      <a:r>
                        <a:rPr lang="en-US" sz="1100"/>
                        <a:t>14:15</a:t>
                      </a:r>
                      <a:endParaRPr lang="nl-BE" sz="1100"/>
                    </a:p>
                  </a:txBody>
                  <a:tcPr/>
                </a:tc>
                <a:tc>
                  <a:txBody>
                    <a:bodyPr/>
                    <a:lstStyle/>
                    <a:p>
                      <a:pPr algn="ctr"/>
                      <a:r>
                        <a:rPr lang="en-US" sz="1100"/>
                        <a:t>4</a:t>
                      </a:r>
                      <a:endParaRPr lang="nl-BE" sz="1100"/>
                    </a:p>
                  </a:txBody>
                  <a:tcPr/>
                </a:tc>
                <a:tc>
                  <a:txBody>
                    <a:bodyPr/>
                    <a:lstStyle/>
                    <a:p>
                      <a:pPr algn="ctr"/>
                      <a:r>
                        <a:rPr lang="en-US" sz="1100"/>
                        <a:t>3</a:t>
                      </a:r>
                      <a:endParaRPr lang="nl-BE" sz="1100"/>
                    </a:p>
                  </a:txBody>
                  <a:tcPr/>
                </a:tc>
                <a:tc>
                  <a:txBody>
                    <a:bodyPr/>
                    <a:lstStyle/>
                    <a:p>
                      <a:pPr algn="ctr"/>
                      <a:r>
                        <a:rPr lang="nl-BE" sz="1100"/>
                        <a:t>5</a:t>
                      </a:r>
                    </a:p>
                  </a:txBody>
                  <a:tcPr anchor="ctr"/>
                </a:tc>
                <a:extLst>
                  <a:ext uri="{0D108BD9-81ED-4DB2-BD59-A6C34878D82A}">
                    <a16:rowId xmlns:a16="http://schemas.microsoft.com/office/drawing/2014/main" val="3603731125"/>
                  </a:ext>
                </a:extLst>
              </a:tr>
              <a:tr h="216000">
                <a:tc>
                  <a:txBody>
                    <a:bodyPr/>
                    <a:lstStyle/>
                    <a:p>
                      <a:r>
                        <a:rPr lang="en-US" sz="1100"/>
                        <a:t>14:30</a:t>
                      </a:r>
                      <a:endParaRPr lang="nl-BE" sz="1100"/>
                    </a:p>
                  </a:txBody>
                  <a:tcPr/>
                </a:tc>
                <a:tc>
                  <a:txBody>
                    <a:bodyPr/>
                    <a:lstStyle/>
                    <a:p>
                      <a:pPr algn="ctr"/>
                      <a:r>
                        <a:rPr lang="en-US" sz="1100"/>
                        <a:t>1</a:t>
                      </a:r>
                      <a:endParaRPr lang="nl-BE" sz="1100"/>
                    </a:p>
                  </a:txBody>
                  <a:tcPr/>
                </a:tc>
                <a:tc>
                  <a:txBody>
                    <a:bodyPr/>
                    <a:lstStyle/>
                    <a:p>
                      <a:pPr algn="ctr"/>
                      <a:r>
                        <a:rPr lang="en-US" sz="1100"/>
                        <a:t>2</a:t>
                      </a:r>
                      <a:endParaRPr lang="nl-BE" sz="1100"/>
                    </a:p>
                  </a:txBody>
                  <a:tcPr/>
                </a:tc>
                <a:tc>
                  <a:txBody>
                    <a:bodyPr/>
                    <a:lstStyle/>
                    <a:p>
                      <a:pPr algn="ctr"/>
                      <a:r>
                        <a:rPr lang="nl-BE" sz="1100"/>
                        <a:t>0</a:t>
                      </a:r>
                    </a:p>
                  </a:txBody>
                  <a:tcPr anchor="ctr"/>
                </a:tc>
                <a:extLst>
                  <a:ext uri="{0D108BD9-81ED-4DB2-BD59-A6C34878D82A}">
                    <a16:rowId xmlns:a16="http://schemas.microsoft.com/office/drawing/2014/main" val="557930561"/>
                  </a:ext>
                </a:extLst>
              </a:tr>
              <a:tr h="216000">
                <a:tc>
                  <a:txBody>
                    <a:bodyPr/>
                    <a:lstStyle/>
                    <a:p>
                      <a:r>
                        <a:rPr lang="en-US" sz="1100"/>
                        <a:t>14:45</a:t>
                      </a:r>
                      <a:endParaRPr lang="nl-BE" sz="1100"/>
                    </a:p>
                  </a:txBody>
                  <a:tcPr/>
                </a:tc>
                <a:tc>
                  <a:txBody>
                    <a:bodyPr/>
                    <a:lstStyle/>
                    <a:p>
                      <a:pPr algn="ctr"/>
                      <a:r>
                        <a:rPr lang="en-US" sz="1100"/>
                        <a:t>2</a:t>
                      </a:r>
                      <a:endParaRPr lang="nl-BE" sz="1100"/>
                    </a:p>
                  </a:txBody>
                  <a:tcPr/>
                </a:tc>
                <a:tc>
                  <a:txBody>
                    <a:bodyPr/>
                    <a:lstStyle/>
                    <a:p>
                      <a:pPr algn="ctr"/>
                      <a:r>
                        <a:rPr lang="en-US" sz="1100"/>
                        <a:t>1</a:t>
                      </a:r>
                      <a:endParaRPr lang="nl-BE" sz="1100"/>
                    </a:p>
                  </a:txBody>
                  <a:tcPr/>
                </a:tc>
                <a:tc>
                  <a:txBody>
                    <a:bodyPr/>
                    <a:lstStyle/>
                    <a:p>
                      <a:pPr algn="ctr"/>
                      <a:r>
                        <a:rPr lang="nl-BE" sz="1100"/>
                        <a:t>3</a:t>
                      </a:r>
                    </a:p>
                  </a:txBody>
                  <a:tcPr anchor="ctr"/>
                </a:tc>
                <a:extLst>
                  <a:ext uri="{0D108BD9-81ED-4DB2-BD59-A6C34878D82A}">
                    <a16:rowId xmlns:a16="http://schemas.microsoft.com/office/drawing/2014/main" val="768366958"/>
                  </a:ext>
                </a:extLst>
              </a:tr>
              <a:tr h="216000">
                <a:tc>
                  <a:txBody>
                    <a:bodyPr/>
                    <a:lstStyle/>
                    <a:p>
                      <a:r>
                        <a:rPr lang="en-US" sz="1100"/>
                        <a:t>…</a:t>
                      </a:r>
                      <a:endParaRPr lang="nl-BE" sz="1100"/>
                    </a:p>
                  </a:txBody>
                  <a:tcPr/>
                </a:tc>
                <a:tc>
                  <a:txBody>
                    <a:bodyPr/>
                    <a:lstStyle/>
                    <a:p>
                      <a:endParaRPr lang="nl-BE" sz="1100"/>
                    </a:p>
                  </a:txBody>
                  <a:tcPr/>
                </a:tc>
                <a:tc>
                  <a:txBody>
                    <a:bodyPr/>
                    <a:lstStyle/>
                    <a:p>
                      <a:endParaRPr lang="nl-BE" sz="1100"/>
                    </a:p>
                  </a:txBody>
                  <a:tcPr/>
                </a:tc>
                <a:tc>
                  <a:txBody>
                    <a:bodyPr/>
                    <a:lstStyle/>
                    <a:p>
                      <a:endParaRPr lang="nl-BE" sz="1100"/>
                    </a:p>
                  </a:txBody>
                  <a:tcPr/>
                </a:tc>
                <a:extLst>
                  <a:ext uri="{0D108BD9-81ED-4DB2-BD59-A6C34878D82A}">
                    <a16:rowId xmlns:a16="http://schemas.microsoft.com/office/drawing/2014/main" val="85486336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874977138"/>
              </p:ext>
            </p:extLst>
          </p:nvPr>
        </p:nvGraphicFramePr>
        <p:xfrm>
          <a:off x="4822224" y="3128069"/>
          <a:ext cx="2160000" cy="181356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1533437571"/>
                    </a:ext>
                  </a:extLst>
                </a:gridCol>
                <a:gridCol w="540000">
                  <a:extLst>
                    <a:ext uri="{9D8B030D-6E8A-4147-A177-3AD203B41FA5}">
                      <a16:colId xmlns:a16="http://schemas.microsoft.com/office/drawing/2014/main" val="3747303152"/>
                    </a:ext>
                  </a:extLst>
                </a:gridCol>
                <a:gridCol w="540000">
                  <a:extLst>
                    <a:ext uri="{9D8B030D-6E8A-4147-A177-3AD203B41FA5}">
                      <a16:colId xmlns:a16="http://schemas.microsoft.com/office/drawing/2014/main" val="2892988585"/>
                    </a:ext>
                  </a:extLst>
                </a:gridCol>
                <a:gridCol w="540000">
                  <a:extLst>
                    <a:ext uri="{9D8B030D-6E8A-4147-A177-3AD203B41FA5}">
                      <a16:colId xmlns:a16="http://schemas.microsoft.com/office/drawing/2014/main" val="2244465388"/>
                    </a:ext>
                  </a:extLst>
                </a:gridCol>
              </a:tblGrid>
              <a:tr h="216000">
                <a:tc>
                  <a:txBody>
                    <a:bodyPr/>
                    <a:lstStyle/>
                    <a:p>
                      <a:endParaRPr lang="nl-BE" sz="1100"/>
                    </a:p>
                  </a:txBody>
                  <a:tcPr/>
                </a:tc>
                <a:tc>
                  <a:txBody>
                    <a:bodyPr/>
                    <a:lstStyle/>
                    <a:p>
                      <a:pPr algn="ctr"/>
                      <a:r>
                        <a:rPr lang="en-US" sz="1100"/>
                        <a:t>BAL</a:t>
                      </a:r>
                      <a:endParaRPr lang="nl-BE" sz="1100"/>
                    </a:p>
                  </a:txBody>
                  <a:tcPr/>
                </a:tc>
                <a:tc>
                  <a:txBody>
                    <a:bodyPr/>
                    <a:lstStyle/>
                    <a:p>
                      <a:pPr algn="ctr"/>
                      <a:r>
                        <a:rPr lang="en-US" sz="1100"/>
                        <a:t>INT</a:t>
                      </a:r>
                      <a:endParaRPr lang="nl-BE" sz="1100"/>
                    </a:p>
                  </a:txBody>
                  <a:tcPr/>
                </a:tc>
                <a:tc>
                  <a:txBody>
                    <a:bodyPr/>
                    <a:lstStyle/>
                    <a:p>
                      <a:pPr algn="ctr"/>
                      <a:r>
                        <a:rPr lang="nl-BE" sz="1050"/>
                        <a:t>DA</a:t>
                      </a:r>
                    </a:p>
                  </a:txBody>
                  <a:tcPr/>
                </a:tc>
                <a:extLst>
                  <a:ext uri="{0D108BD9-81ED-4DB2-BD59-A6C34878D82A}">
                    <a16:rowId xmlns:a16="http://schemas.microsoft.com/office/drawing/2014/main" val="2934505886"/>
                  </a:ext>
                </a:extLst>
              </a:tr>
              <a:tr h="216000">
                <a:tc>
                  <a:txBody>
                    <a:bodyPr/>
                    <a:lstStyle/>
                    <a:p>
                      <a:r>
                        <a:rPr lang="en-US" sz="1100"/>
                        <a:t>…</a:t>
                      </a:r>
                    </a:p>
                  </a:txBody>
                  <a:tcPr/>
                </a:tc>
                <a:tc>
                  <a:txBody>
                    <a:bodyPr/>
                    <a:lstStyle/>
                    <a:p>
                      <a:pPr algn="ctr"/>
                      <a:endParaRPr lang="nl-BE" sz="1100"/>
                    </a:p>
                  </a:txBody>
                  <a:tcPr/>
                </a:tc>
                <a:tc>
                  <a:txBody>
                    <a:bodyPr/>
                    <a:lstStyle/>
                    <a:p>
                      <a:pPr algn="ctr"/>
                      <a:endParaRPr lang="nl-BE" sz="1100"/>
                    </a:p>
                  </a:txBody>
                  <a:tcPr/>
                </a:tc>
                <a:tc>
                  <a:txBody>
                    <a:bodyPr/>
                    <a:lstStyle/>
                    <a:p>
                      <a:pPr algn="ctr"/>
                      <a:endParaRPr lang="nl-BE" sz="1100"/>
                    </a:p>
                  </a:txBody>
                  <a:tcPr/>
                </a:tc>
                <a:extLst>
                  <a:ext uri="{0D108BD9-81ED-4DB2-BD59-A6C34878D82A}">
                    <a16:rowId xmlns:a16="http://schemas.microsoft.com/office/drawing/2014/main" val="274959601"/>
                  </a:ext>
                </a:extLst>
              </a:tr>
              <a:tr h="216000">
                <a:tc>
                  <a:txBody>
                    <a:bodyPr/>
                    <a:lstStyle/>
                    <a:p>
                      <a:r>
                        <a:rPr lang="en-US" sz="1100"/>
                        <a:t>14:00</a:t>
                      </a:r>
                      <a:endParaRPr lang="nl-BE" sz="1100"/>
                    </a:p>
                  </a:txBody>
                  <a:tcPr/>
                </a:tc>
                <a:tc>
                  <a:txBody>
                    <a:bodyPr/>
                    <a:lstStyle/>
                    <a:p>
                      <a:pPr algn="ctr"/>
                      <a:r>
                        <a:rPr lang="en-US" sz="1100"/>
                        <a:t>2</a:t>
                      </a:r>
                      <a:endParaRPr lang="nl-BE" sz="1100"/>
                    </a:p>
                  </a:txBody>
                  <a:tcPr/>
                </a:tc>
                <a:tc>
                  <a:txBody>
                    <a:bodyPr/>
                    <a:lstStyle/>
                    <a:p>
                      <a:pPr algn="ctr"/>
                      <a:r>
                        <a:rPr lang="en-US" sz="1100"/>
                        <a:t>3</a:t>
                      </a:r>
                      <a:endParaRPr lang="nl-BE" sz="1100"/>
                    </a:p>
                  </a:txBody>
                  <a:tcPr/>
                </a:tc>
                <a:tc>
                  <a:txBody>
                    <a:bodyPr/>
                    <a:lstStyle/>
                    <a:p>
                      <a:pPr algn="ctr"/>
                      <a:r>
                        <a:rPr lang="en-US" sz="1100"/>
                        <a:t>3</a:t>
                      </a:r>
                      <a:endParaRPr lang="nl-BE" sz="1100"/>
                    </a:p>
                  </a:txBody>
                  <a:tcPr/>
                </a:tc>
                <a:extLst>
                  <a:ext uri="{0D108BD9-81ED-4DB2-BD59-A6C34878D82A}">
                    <a16:rowId xmlns:a16="http://schemas.microsoft.com/office/drawing/2014/main" val="9347582"/>
                  </a:ext>
                </a:extLst>
              </a:tr>
              <a:tr h="216000">
                <a:tc>
                  <a:txBody>
                    <a:bodyPr/>
                    <a:lstStyle/>
                    <a:p>
                      <a:r>
                        <a:rPr lang="en-US" sz="1100"/>
                        <a:t>14:15</a:t>
                      </a:r>
                      <a:endParaRPr lang="nl-BE" sz="1100"/>
                    </a:p>
                  </a:txBody>
                  <a:tcPr/>
                </a:tc>
                <a:tc>
                  <a:txBody>
                    <a:bodyPr/>
                    <a:lstStyle/>
                    <a:p>
                      <a:pPr algn="ctr"/>
                      <a:r>
                        <a:rPr lang="en-US" sz="1100"/>
                        <a:t>4</a:t>
                      </a:r>
                      <a:endParaRPr lang="nl-BE" sz="1100"/>
                    </a:p>
                  </a:txBody>
                  <a:tcPr/>
                </a:tc>
                <a:tc>
                  <a:txBody>
                    <a:bodyPr/>
                    <a:lstStyle/>
                    <a:p>
                      <a:pPr algn="ctr"/>
                      <a:r>
                        <a:rPr lang="en-US" sz="1100"/>
                        <a:t>3</a:t>
                      </a:r>
                      <a:endParaRPr lang="nl-BE" sz="1100"/>
                    </a:p>
                  </a:txBody>
                  <a:tcPr/>
                </a:tc>
                <a:tc>
                  <a:txBody>
                    <a:bodyPr/>
                    <a:lstStyle/>
                    <a:p>
                      <a:pPr algn="ctr"/>
                      <a:r>
                        <a:rPr lang="en-US" sz="1100"/>
                        <a:t>5</a:t>
                      </a:r>
                      <a:endParaRPr lang="nl-BE" sz="1100"/>
                    </a:p>
                  </a:txBody>
                  <a:tcPr/>
                </a:tc>
                <a:extLst>
                  <a:ext uri="{0D108BD9-81ED-4DB2-BD59-A6C34878D82A}">
                    <a16:rowId xmlns:a16="http://schemas.microsoft.com/office/drawing/2014/main" val="3603731125"/>
                  </a:ext>
                </a:extLst>
              </a:tr>
              <a:tr h="216000">
                <a:tc>
                  <a:txBody>
                    <a:bodyPr/>
                    <a:lstStyle/>
                    <a:p>
                      <a:r>
                        <a:rPr lang="en-US" sz="1100"/>
                        <a:t>14:30</a:t>
                      </a:r>
                      <a:endParaRPr lang="nl-BE" sz="1100"/>
                    </a:p>
                  </a:txBody>
                  <a:tcPr/>
                </a:tc>
                <a:tc>
                  <a:txBody>
                    <a:bodyPr/>
                    <a:lstStyle/>
                    <a:p>
                      <a:pPr algn="ctr"/>
                      <a:r>
                        <a:rPr lang="en-US" sz="1100"/>
                        <a:t>1</a:t>
                      </a:r>
                      <a:endParaRPr lang="nl-BE" sz="1100"/>
                    </a:p>
                  </a:txBody>
                  <a:tcPr/>
                </a:tc>
                <a:tc>
                  <a:txBody>
                    <a:bodyPr/>
                    <a:lstStyle/>
                    <a:p>
                      <a:pPr algn="ctr"/>
                      <a:r>
                        <a:rPr lang="en-US" sz="1100"/>
                        <a:t>2</a:t>
                      </a:r>
                      <a:endParaRPr lang="nl-BE" sz="1100"/>
                    </a:p>
                  </a:txBody>
                  <a:tcPr/>
                </a:tc>
                <a:tc>
                  <a:txBody>
                    <a:bodyPr/>
                    <a:lstStyle/>
                    <a:p>
                      <a:pPr algn="ctr"/>
                      <a:r>
                        <a:rPr lang="en-US" sz="1100"/>
                        <a:t>0</a:t>
                      </a:r>
                      <a:endParaRPr lang="nl-BE" sz="1100"/>
                    </a:p>
                  </a:txBody>
                  <a:tcPr/>
                </a:tc>
                <a:extLst>
                  <a:ext uri="{0D108BD9-81ED-4DB2-BD59-A6C34878D82A}">
                    <a16:rowId xmlns:a16="http://schemas.microsoft.com/office/drawing/2014/main" val="557930561"/>
                  </a:ext>
                </a:extLst>
              </a:tr>
              <a:tr h="216000">
                <a:tc>
                  <a:txBody>
                    <a:bodyPr/>
                    <a:lstStyle/>
                    <a:p>
                      <a:r>
                        <a:rPr lang="en-US" sz="1100"/>
                        <a:t>14:45</a:t>
                      </a:r>
                      <a:endParaRPr lang="nl-BE" sz="1100"/>
                    </a:p>
                  </a:txBody>
                  <a:tcPr/>
                </a:tc>
                <a:tc>
                  <a:txBody>
                    <a:bodyPr/>
                    <a:lstStyle/>
                    <a:p>
                      <a:pPr algn="ctr"/>
                      <a:r>
                        <a:rPr lang="en-US" sz="1100"/>
                        <a:t>2</a:t>
                      </a:r>
                      <a:endParaRPr lang="nl-BE" sz="1100"/>
                    </a:p>
                  </a:txBody>
                  <a:tcPr/>
                </a:tc>
                <a:tc>
                  <a:txBody>
                    <a:bodyPr/>
                    <a:lstStyle/>
                    <a:p>
                      <a:pPr algn="ctr"/>
                      <a:r>
                        <a:rPr lang="en-US" sz="1100"/>
                        <a:t>1</a:t>
                      </a:r>
                      <a:endParaRPr lang="nl-BE" sz="1100"/>
                    </a:p>
                  </a:txBody>
                  <a:tcPr/>
                </a:tc>
                <a:tc>
                  <a:txBody>
                    <a:bodyPr/>
                    <a:lstStyle/>
                    <a:p>
                      <a:pPr algn="ctr"/>
                      <a:r>
                        <a:rPr lang="en-US" sz="1100"/>
                        <a:t>3</a:t>
                      </a:r>
                      <a:endParaRPr lang="nl-BE" sz="1100"/>
                    </a:p>
                  </a:txBody>
                  <a:tcPr/>
                </a:tc>
                <a:extLst>
                  <a:ext uri="{0D108BD9-81ED-4DB2-BD59-A6C34878D82A}">
                    <a16:rowId xmlns:a16="http://schemas.microsoft.com/office/drawing/2014/main" val="768366958"/>
                  </a:ext>
                </a:extLst>
              </a:tr>
              <a:tr h="216000">
                <a:tc>
                  <a:txBody>
                    <a:bodyPr/>
                    <a:lstStyle/>
                    <a:p>
                      <a:r>
                        <a:rPr lang="en-US" sz="1100"/>
                        <a:t>…</a:t>
                      </a:r>
                      <a:endParaRPr lang="nl-BE" sz="1100"/>
                    </a:p>
                  </a:txBody>
                  <a:tcPr/>
                </a:tc>
                <a:tc>
                  <a:txBody>
                    <a:bodyPr/>
                    <a:lstStyle/>
                    <a:p>
                      <a:endParaRPr lang="nl-BE" sz="1100"/>
                    </a:p>
                  </a:txBody>
                  <a:tcPr/>
                </a:tc>
                <a:tc>
                  <a:txBody>
                    <a:bodyPr/>
                    <a:lstStyle/>
                    <a:p>
                      <a:endParaRPr lang="nl-BE" sz="1100"/>
                    </a:p>
                  </a:txBody>
                  <a:tcPr/>
                </a:tc>
                <a:tc>
                  <a:txBody>
                    <a:bodyPr/>
                    <a:lstStyle/>
                    <a:p>
                      <a:endParaRPr lang="nl-BE" sz="1100"/>
                    </a:p>
                  </a:txBody>
                  <a:tcPr/>
                </a:tc>
                <a:extLst>
                  <a:ext uri="{0D108BD9-81ED-4DB2-BD59-A6C34878D82A}">
                    <a16:rowId xmlns:a16="http://schemas.microsoft.com/office/drawing/2014/main" val="854863360"/>
                  </a:ext>
                </a:extLst>
              </a:tr>
            </a:tbl>
          </a:graphicData>
        </a:graphic>
      </p:graphicFrame>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4697129" y="2601244"/>
            <a:ext cx="250190" cy="300990"/>
          </a:xfrm>
          <a:prstGeom prst="rect">
            <a:avLst/>
          </a:prstGeom>
          <a:noFill/>
        </p:spPr>
      </p:pic>
      <p:sp>
        <p:nvSpPr>
          <p:cNvPr id="6" name="TextBox 5"/>
          <p:cNvSpPr txBox="1"/>
          <p:nvPr/>
        </p:nvSpPr>
        <p:spPr>
          <a:xfrm>
            <a:off x="5005252" y="2493375"/>
            <a:ext cx="2502735" cy="430887"/>
          </a:xfrm>
          <a:prstGeom prst="rect">
            <a:avLst/>
          </a:prstGeom>
          <a:noFill/>
        </p:spPr>
        <p:txBody>
          <a:bodyPr wrap="square" rtlCol="0">
            <a:spAutoFit/>
          </a:bodyPr>
          <a:lstStyle/>
          <a:p>
            <a:pPr algn="l"/>
            <a:r>
              <a:rPr lang="en-US" sz="1100">
                <a:solidFill>
                  <a:schemeClr val="accent2"/>
                </a:solidFill>
              </a:rPr>
              <a:t>For the same MTU, the maximum is taken between the three references</a:t>
            </a:r>
            <a:endParaRPr lang="nl-BE" sz="1100">
              <a:solidFill>
                <a:schemeClr val="accent2"/>
              </a:solidFill>
            </a:endParaRPr>
          </a:p>
        </p:txBody>
      </p:sp>
      <p:sp>
        <p:nvSpPr>
          <p:cNvPr id="18" name="Rectangle 17"/>
          <p:cNvSpPr/>
          <p:nvPr/>
        </p:nvSpPr>
        <p:spPr>
          <a:xfrm>
            <a:off x="5368824" y="3623370"/>
            <a:ext cx="1613400" cy="284487"/>
          </a:xfrm>
          <a:prstGeom prst="rect">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7853659" y="2601244"/>
            <a:ext cx="251460" cy="303530"/>
          </a:xfrm>
          <a:prstGeom prst="rect">
            <a:avLst/>
          </a:prstGeom>
          <a:noFill/>
        </p:spPr>
      </p:pic>
      <p:sp>
        <p:nvSpPr>
          <p:cNvPr id="21" name="TextBox 20"/>
          <p:cNvSpPr txBox="1"/>
          <p:nvPr/>
        </p:nvSpPr>
        <p:spPr>
          <a:xfrm>
            <a:off x="8105120" y="2493375"/>
            <a:ext cx="2160000" cy="430887"/>
          </a:xfrm>
          <a:prstGeom prst="rect">
            <a:avLst/>
          </a:prstGeom>
          <a:noFill/>
        </p:spPr>
        <p:txBody>
          <a:bodyPr wrap="square" rtlCol="0">
            <a:spAutoFit/>
          </a:bodyPr>
          <a:lstStyle/>
          <a:p>
            <a:pPr algn="l"/>
            <a:r>
              <a:rPr lang="en-US" sz="1100">
                <a:solidFill>
                  <a:schemeClr val="accent2"/>
                </a:solidFill>
              </a:rPr>
              <a:t>Each maximum is the Required Volume for that MTU</a:t>
            </a:r>
            <a:endParaRPr lang="nl-BE" sz="1100">
              <a:solidFill>
                <a:schemeClr val="accent2"/>
              </a:solidFill>
            </a:endParaRPr>
          </a:p>
        </p:txBody>
      </p:sp>
      <p:graphicFrame>
        <p:nvGraphicFramePr>
          <p:cNvPr id="3" name="Table 2">
            <a:extLst>
              <a:ext uri="{FF2B5EF4-FFF2-40B4-BE49-F238E27FC236}">
                <a16:creationId xmlns:a16="http://schemas.microsoft.com/office/drawing/2014/main" id="{41B9E6EC-8A2A-3FC5-FBA2-1BFC0F9AEEC9}"/>
              </a:ext>
            </a:extLst>
          </p:cNvPr>
          <p:cNvGraphicFramePr>
            <a:graphicFrameLocks noGrp="1"/>
          </p:cNvGraphicFramePr>
          <p:nvPr>
            <p:extLst>
              <p:ext uri="{D42A27DB-BD31-4B8C-83A1-F6EECF244321}">
                <p14:modId xmlns:p14="http://schemas.microsoft.com/office/powerpoint/2010/main" val="607412005"/>
              </p:ext>
            </p:extLst>
          </p:nvPr>
        </p:nvGraphicFramePr>
        <p:xfrm>
          <a:off x="7979389" y="3128069"/>
          <a:ext cx="2700000" cy="1828800"/>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1533437571"/>
                    </a:ext>
                  </a:extLst>
                </a:gridCol>
                <a:gridCol w="540000">
                  <a:extLst>
                    <a:ext uri="{9D8B030D-6E8A-4147-A177-3AD203B41FA5}">
                      <a16:colId xmlns:a16="http://schemas.microsoft.com/office/drawing/2014/main" val="3747303152"/>
                    </a:ext>
                  </a:extLst>
                </a:gridCol>
                <a:gridCol w="540000">
                  <a:extLst>
                    <a:ext uri="{9D8B030D-6E8A-4147-A177-3AD203B41FA5}">
                      <a16:colId xmlns:a16="http://schemas.microsoft.com/office/drawing/2014/main" val="2892988585"/>
                    </a:ext>
                  </a:extLst>
                </a:gridCol>
                <a:gridCol w="540000">
                  <a:extLst>
                    <a:ext uri="{9D8B030D-6E8A-4147-A177-3AD203B41FA5}">
                      <a16:colId xmlns:a16="http://schemas.microsoft.com/office/drawing/2014/main" val="2244465388"/>
                    </a:ext>
                  </a:extLst>
                </a:gridCol>
                <a:gridCol w="540000">
                  <a:extLst>
                    <a:ext uri="{9D8B030D-6E8A-4147-A177-3AD203B41FA5}">
                      <a16:colId xmlns:a16="http://schemas.microsoft.com/office/drawing/2014/main" val="3535347284"/>
                    </a:ext>
                  </a:extLst>
                </a:gridCol>
              </a:tblGrid>
              <a:tr h="216000">
                <a:tc>
                  <a:txBody>
                    <a:bodyPr/>
                    <a:lstStyle/>
                    <a:p>
                      <a:endParaRPr lang="nl-BE" sz="1100"/>
                    </a:p>
                  </a:txBody>
                  <a:tcPr/>
                </a:tc>
                <a:tc>
                  <a:txBody>
                    <a:bodyPr/>
                    <a:lstStyle/>
                    <a:p>
                      <a:pPr algn="ctr"/>
                      <a:r>
                        <a:rPr lang="en-US" sz="1100"/>
                        <a:t>BAL</a:t>
                      </a:r>
                      <a:endParaRPr lang="nl-BE" sz="1100"/>
                    </a:p>
                  </a:txBody>
                  <a:tcPr/>
                </a:tc>
                <a:tc>
                  <a:txBody>
                    <a:bodyPr/>
                    <a:lstStyle/>
                    <a:p>
                      <a:pPr algn="ctr"/>
                      <a:r>
                        <a:rPr lang="en-US" sz="1100"/>
                        <a:t>INT</a:t>
                      </a:r>
                      <a:endParaRPr lang="nl-BE" sz="1100"/>
                    </a:p>
                  </a:txBody>
                  <a:tcPr/>
                </a:tc>
                <a:tc>
                  <a:txBody>
                    <a:bodyPr/>
                    <a:lstStyle/>
                    <a:p>
                      <a:pPr algn="ctr"/>
                      <a:r>
                        <a:rPr lang="nl-BE" sz="1050"/>
                        <a:t>DA</a:t>
                      </a:r>
                    </a:p>
                  </a:txBody>
                  <a:tcPr/>
                </a:tc>
                <a:tc>
                  <a:txBody>
                    <a:bodyPr/>
                    <a:lstStyle/>
                    <a:p>
                      <a:pPr algn="ctr"/>
                      <a:r>
                        <a:rPr lang="nl-BE" sz="600" err="1"/>
                        <a:t>Required</a:t>
                      </a:r>
                      <a:r>
                        <a:rPr lang="nl-BE" sz="600"/>
                        <a:t> Volume</a:t>
                      </a:r>
                    </a:p>
                  </a:txBody>
                  <a:tcPr/>
                </a:tc>
                <a:extLst>
                  <a:ext uri="{0D108BD9-81ED-4DB2-BD59-A6C34878D82A}">
                    <a16:rowId xmlns:a16="http://schemas.microsoft.com/office/drawing/2014/main" val="2934505886"/>
                  </a:ext>
                </a:extLst>
              </a:tr>
              <a:tr h="216000">
                <a:tc>
                  <a:txBody>
                    <a:bodyPr/>
                    <a:lstStyle/>
                    <a:p>
                      <a:r>
                        <a:rPr lang="en-US" sz="1100"/>
                        <a:t>…</a:t>
                      </a:r>
                    </a:p>
                  </a:txBody>
                  <a:tcPr/>
                </a:tc>
                <a:tc>
                  <a:txBody>
                    <a:bodyPr/>
                    <a:lstStyle/>
                    <a:p>
                      <a:pPr algn="ctr"/>
                      <a:endParaRPr lang="nl-BE" sz="1100"/>
                    </a:p>
                  </a:txBody>
                  <a:tcPr/>
                </a:tc>
                <a:tc>
                  <a:txBody>
                    <a:bodyPr/>
                    <a:lstStyle/>
                    <a:p>
                      <a:pPr algn="ctr"/>
                      <a:endParaRPr lang="nl-BE" sz="1100"/>
                    </a:p>
                  </a:txBody>
                  <a:tcPr/>
                </a:tc>
                <a:tc>
                  <a:txBody>
                    <a:bodyPr/>
                    <a:lstStyle/>
                    <a:p>
                      <a:pPr algn="ctr"/>
                      <a:endParaRPr lang="nl-BE" sz="1100"/>
                    </a:p>
                  </a:txBody>
                  <a:tcPr/>
                </a:tc>
                <a:tc>
                  <a:txBody>
                    <a:bodyPr/>
                    <a:lstStyle/>
                    <a:p>
                      <a:pPr algn="ctr"/>
                      <a:endParaRPr lang="nl-BE" sz="1100"/>
                    </a:p>
                  </a:txBody>
                  <a:tcPr/>
                </a:tc>
                <a:extLst>
                  <a:ext uri="{0D108BD9-81ED-4DB2-BD59-A6C34878D82A}">
                    <a16:rowId xmlns:a16="http://schemas.microsoft.com/office/drawing/2014/main" val="274959601"/>
                  </a:ext>
                </a:extLst>
              </a:tr>
              <a:tr h="216000">
                <a:tc>
                  <a:txBody>
                    <a:bodyPr/>
                    <a:lstStyle/>
                    <a:p>
                      <a:r>
                        <a:rPr lang="en-US" sz="1100"/>
                        <a:t>14:00</a:t>
                      </a:r>
                      <a:endParaRPr lang="nl-BE" sz="1100"/>
                    </a:p>
                  </a:txBody>
                  <a:tcPr/>
                </a:tc>
                <a:tc>
                  <a:txBody>
                    <a:bodyPr/>
                    <a:lstStyle/>
                    <a:p>
                      <a:pPr algn="ctr"/>
                      <a:r>
                        <a:rPr lang="en-US" sz="1100"/>
                        <a:t>2</a:t>
                      </a:r>
                      <a:endParaRPr lang="nl-BE" sz="1100"/>
                    </a:p>
                  </a:txBody>
                  <a:tcPr/>
                </a:tc>
                <a:tc>
                  <a:txBody>
                    <a:bodyPr/>
                    <a:lstStyle/>
                    <a:p>
                      <a:pPr algn="ctr"/>
                      <a:r>
                        <a:rPr lang="en-US" sz="1100"/>
                        <a:t>3</a:t>
                      </a:r>
                      <a:endParaRPr lang="nl-BE" sz="1100"/>
                    </a:p>
                  </a:txBody>
                  <a:tcPr/>
                </a:tc>
                <a:tc>
                  <a:txBody>
                    <a:bodyPr/>
                    <a:lstStyle/>
                    <a:p>
                      <a:pPr algn="ctr"/>
                      <a:r>
                        <a:rPr lang="en-US" sz="1100"/>
                        <a:t>3</a:t>
                      </a:r>
                      <a:endParaRPr lang="nl-BE" sz="1100"/>
                    </a:p>
                  </a:txBody>
                  <a:tcPr/>
                </a:tc>
                <a:tc>
                  <a:txBody>
                    <a:bodyPr/>
                    <a:lstStyle/>
                    <a:p>
                      <a:pPr algn="ctr"/>
                      <a:r>
                        <a:rPr lang="nl-BE" sz="1100"/>
                        <a:t>3</a:t>
                      </a:r>
                    </a:p>
                  </a:txBody>
                  <a:tcPr/>
                </a:tc>
                <a:extLst>
                  <a:ext uri="{0D108BD9-81ED-4DB2-BD59-A6C34878D82A}">
                    <a16:rowId xmlns:a16="http://schemas.microsoft.com/office/drawing/2014/main" val="9347582"/>
                  </a:ext>
                </a:extLst>
              </a:tr>
              <a:tr h="216000">
                <a:tc>
                  <a:txBody>
                    <a:bodyPr/>
                    <a:lstStyle/>
                    <a:p>
                      <a:r>
                        <a:rPr lang="en-US" sz="1100"/>
                        <a:t>14:15</a:t>
                      </a:r>
                      <a:endParaRPr lang="nl-BE" sz="1100"/>
                    </a:p>
                  </a:txBody>
                  <a:tcPr/>
                </a:tc>
                <a:tc>
                  <a:txBody>
                    <a:bodyPr/>
                    <a:lstStyle/>
                    <a:p>
                      <a:pPr algn="ctr"/>
                      <a:r>
                        <a:rPr lang="en-US" sz="1100"/>
                        <a:t>4</a:t>
                      </a:r>
                      <a:endParaRPr lang="nl-BE" sz="1100"/>
                    </a:p>
                  </a:txBody>
                  <a:tcPr/>
                </a:tc>
                <a:tc>
                  <a:txBody>
                    <a:bodyPr/>
                    <a:lstStyle/>
                    <a:p>
                      <a:pPr algn="ctr"/>
                      <a:r>
                        <a:rPr lang="en-US" sz="1100"/>
                        <a:t>3</a:t>
                      </a:r>
                      <a:endParaRPr lang="nl-BE" sz="1100"/>
                    </a:p>
                  </a:txBody>
                  <a:tcPr/>
                </a:tc>
                <a:tc>
                  <a:txBody>
                    <a:bodyPr/>
                    <a:lstStyle/>
                    <a:p>
                      <a:pPr algn="ctr"/>
                      <a:r>
                        <a:rPr lang="en-US" sz="1100"/>
                        <a:t>5</a:t>
                      </a:r>
                      <a:endParaRPr lang="nl-BE" sz="1100"/>
                    </a:p>
                  </a:txBody>
                  <a:tcPr/>
                </a:tc>
                <a:tc>
                  <a:txBody>
                    <a:bodyPr/>
                    <a:lstStyle/>
                    <a:p>
                      <a:pPr algn="ctr"/>
                      <a:r>
                        <a:rPr lang="nl-BE" sz="1100"/>
                        <a:t>5</a:t>
                      </a:r>
                    </a:p>
                  </a:txBody>
                  <a:tcPr/>
                </a:tc>
                <a:extLst>
                  <a:ext uri="{0D108BD9-81ED-4DB2-BD59-A6C34878D82A}">
                    <a16:rowId xmlns:a16="http://schemas.microsoft.com/office/drawing/2014/main" val="3603731125"/>
                  </a:ext>
                </a:extLst>
              </a:tr>
              <a:tr h="216000">
                <a:tc>
                  <a:txBody>
                    <a:bodyPr/>
                    <a:lstStyle/>
                    <a:p>
                      <a:r>
                        <a:rPr lang="en-US" sz="1100"/>
                        <a:t>14:30</a:t>
                      </a:r>
                      <a:endParaRPr lang="nl-BE" sz="1100"/>
                    </a:p>
                  </a:txBody>
                  <a:tcPr/>
                </a:tc>
                <a:tc>
                  <a:txBody>
                    <a:bodyPr/>
                    <a:lstStyle/>
                    <a:p>
                      <a:pPr algn="ctr"/>
                      <a:r>
                        <a:rPr lang="en-US" sz="1100"/>
                        <a:t>1</a:t>
                      </a:r>
                      <a:endParaRPr lang="nl-BE" sz="1100"/>
                    </a:p>
                  </a:txBody>
                  <a:tcPr/>
                </a:tc>
                <a:tc>
                  <a:txBody>
                    <a:bodyPr/>
                    <a:lstStyle/>
                    <a:p>
                      <a:pPr algn="ctr"/>
                      <a:r>
                        <a:rPr lang="en-US" sz="1100"/>
                        <a:t>2</a:t>
                      </a:r>
                      <a:endParaRPr lang="nl-BE" sz="1100"/>
                    </a:p>
                  </a:txBody>
                  <a:tcPr/>
                </a:tc>
                <a:tc>
                  <a:txBody>
                    <a:bodyPr/>
                    <a:lstStyle/>
                    <a:p>
                      <a:pPr algn="ctr"/>
                      <a:r>
                        <a:rPr lang="en-US" sz="1100"/>
                        <a:t>0</a:t>
                      </a:r>
                      <a:endParaRPr lang="nl-BE" sz="1100"/>
                    </a:p>
                  </a:txBody>
                  <a:tcPr/>
                </a:tc>
                <a:tc>
                  <a:txBody>
                    <a:bodyPr/>
                    <a:lstStyle/>
                    <a:p>
                      <a:pPr algn="ctr"/>
                      <a:r>
                        <a:rPr lang="nl-BE" sz="1100"/>
                        <a:t>2</a:t>
                      </a:r>
                    </a:p>
                  </a:txBody>
                  <a:tcPr/>
                </a:tc>
                <a:extLst>
                  <a:ext uri="{0D108BD9-81ED-4DB2-BD59-A6C34878D82A}">
                    <a16:rowId xmlns:a16="http://schemas.microsoft.com/office/drawing/2014/main" val="557930561"/>
                  </a:ext>
                </a:extLst>
              </a:tr>
              <a:tr h="216000">
                <a:tc>
                  <a:txBody>
                    <a:bodyPr/>
                    <a:lstStyle/>
                    <a:p>
                      <a:r>
                        <a:rPr lang="en-US" sz="1100"/>
                        <a:t>14:45</a:t>
                      </a:r>
                      <a:endParaRPr lang="nl-BE" sz="1100"/>
                    </a:p>
                  </a:txBody>
                  <a:tcPr/>
                </a:tc>
                <a:tc>
                  <a:txBody>
                    <a:bodyPr/>
                    <a:lstStyle/>
                    <a:p>
                      <a:pPr algn="ctr"/>
                      <a:r>
                        <a:rPr lang="en-US" sz="1100"/>
                        <a:t>2</a:t>
                      </a:r>
                      <a:endParaRPr lang="nl-BE" sz="1100"/>
                    </a:p>
                  </a:txBody>
                  <a:tcPr/>
                </a:tc>
                <a:tc>
                  <a:txBody>
                    <a:bodyPr/>
                    <a:lstStyle/>
                    <a:p>
                      <a:pPr algn="ctr"/>
                      <a:r>
                        <a:rPr lang="en-US" sz="1100"/>
                        <a:t>1</a:t>
                      </a:r>
                      <a:endParaRPr lang="nl-BE" sz="1100"/>
                    </a:p>
                  </a:txBody>
                  <a:tcPr/>
                </a:tc>
                <a:tc>
                  <a:txBody>
                    <a:bodyPr/>
                    <a:lstStyle/>
                    <a:p>
                      <a:pPr algn="ctr"/>
                      <a:r>
                        <a:rPr lang="en-US" sz="1100"/>
                        <a:t>3</a:t>
                      </a:r>
                      <a:endParaRPr lang="nl-BE" sz="1100"/>
                    </a:p>
                  </a:txBody>
                  <a:tcPr/>
                </a:tc>
                <a:tc>
                  <a:txBody>
                    <a:bodyPr/>
                    <a:lstStyle/>
                    <a:p>
                      <a:pPr algn="ctr"/>
                      <a:r>
                        <a:rPr lang="nl-BE" sz="1100"/>
                        <a:t>3</a:t>
                      </a:r>
                    </a:p>
                  </a:txBody>
                  <a:tcPr/>
                </a:tc>
                <a:extLst>
                  <a:ext uri="{0D108BD9-81ED-4DB2-BD59-A6C34878D82A}">
                    <a16:rowId xmlns:a16="http://schemas.microsoft.com/office/drawing/2014/main" val="768366958"/>
                  </a:ext>
                </a:extLst>
              </a:tr>
              <a:tr h="216000">
                <a:tc>
                  <a:txBody>
                    <a:bodyPr/>
                    <a:lstStyle/>
                    <a:p>
                      <a:r>
                        <a:rPr lang="en-US" sz="1100"/>
                        <a:t>…</a:t>
                      </a:r>
                      <a:endParaRPr lang="nl-BE" sz="1100"/>
                    </a:p>
                  </a:txBody>
                  <a:tcPr/>
                </a:tc>
                <a:tc>
                  <a:txBody>
                    <a:bodyPr/>
                    <a:lstStyle/>
                    <a:p>
                      <a:endParaRPr lang="nl-BE" sz="1100"/>
                    </a:p>
                  </a:txBody>
                  <a:tcPr/>
                </a:tc>
                <a:tc>
                  <a:txBody>
                    <a:bodyPr/>
                    <a:lstStyle/>
                    <a:p>
                      <a:endParaRPr lang="nl-BE" sz="1100"/>
                    </a:p>
                  </a:txBody>
                  <a:tcPr/>
                </a:tc>
                <a:tc>
                  <a:txBody>
                    <a:bodyPr/>
                    <a:lstStyle/>
                    <a:p>
                      <a:endParaRPr lang="nl-BE" sz="1100"/>
                    </a:p>
                  </a:txBody>
                  <a:tcPr/>
                </a:tc>
                <a:tc>
                  <a:txBody>
                    <a:bodyPr/>
                    <a:lstStyle/>
                    <a:p>
                      <a:endParaRPr lang="nl-BE" sz="1100"/>
                    </a:p>
                  </a:txBody>
                  <a:tcPr/>
                </a:tc>
                <a:extLst>
                  <a:ext uri="{0D108BD9-81ED-4DB2-BD59-A6C34878D82A}">
                    <a16:rowId xmlns:a16="http://schemas.microsoft.com/office/drawing/2014/main" val="854863360"/>
                  </a:ext>
                </a:extLst>
              </a:tr>
            </a:tbl>
          </a:graphicData>
        </a:graphic>
      </p:graphicFrame>
      <p:sp>
        <p:nvSpPr>
          <p:cNvPr id="23" name="Rectangle 22"/>
          <p:cNvSpPr/>
          <p:nvPr/>
        </p:nvSpPr>
        <p:spPr>
          <a:xfrm>
            <a:off x="10139389" y="3128687"/>
            <a:ext cx="527166" cy="1812942"/>
          </a:xfrm>
          <a:prstGeom prst="rect">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839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21" grpId="0"/>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a:xfrm>
            <a:off x="914400" y="464628"/>
            <a:ext cx="9448800" cy="626109"/>
          </a:xfrm>
        </p:spPr>
        <p:txBody>
          <a:bodyPr/>
          <a:lstStyle/>
          <a:p>
            <a:r>
              <a:rPr lang="nl-BE" sz="2400" b="1" err="1"/>
              <a:t>Measured</a:t>
            </a:r>
            <a:r>
              <a:rPr lang="nl-BE" sz="2400" b="1"/>
              <a:t> Power &amp; Active Volume</a:t>
            </a:r>
            <a:endParaRPr lang="en-BE"/>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37</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13" name="Content Placeholder 2">
            <a:extLst>
              <a:ext uri="{FF2B5EF4-FFF2-40B4-BE49-F238E27FC236}">
                <a16:creationId xmlns:a16="http://schemas.microsoft.com/office/drawing/2014/main" id="{F600EB25-05DF-3A7B-9771-8A8A5E577756}"/>
              </a:ext>
            </a:extLst>
          </p:cNvPr>
          <p:cNvSpPr txBox="1">
            <a:spLocks/>
          </p:cNvSpPr>
          <p:nvPr/>
        </p:nvSpPr>
        <p:spPr>
          <a:xfrm>
            <a:off x="914400" y="1319266"/>
            <a:ext cx="9792000" cy="1496669"/>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In parallel to the volume that is expected to be active in the market (i.e., the </a:t>
            </a:r>
            <a:r>
              <a:rPr lang="en-US" b="1"/>
              <a:t>Required Volume</a:t>
            </a:r>
            <a:r>
              <a:rPr lang="en-US"/>
              <a:t>), Elia also calculates the volume of the CMU that was observed as active in the market: the </a:t>
            </a:r>
            <a:r>
              <a:rPr lang="en-US" b="1"/>
              <a:t>Active Volume</a:t>
            </a:r>
          </a:p>
          <a:p>
            <a:pPr marL="0" indent="0">
              <a:buNone/>
            </a:pPr>
            <a:endParaRPr lang="en-US" b="1"/>
          </a:p>
          <a:p>
            <a:pPr marL="0" indent="0">
              <a:buNone/>
            </a:pPr>
            <a:r>
              <a:rPr lang="en-US"/>
              <a:t>The active Volume consists of two elements: the </a:t>
            </a:r>
            <a:r>
              <a:rPr lang="en-US" b="1"/>
              <a:t>initial Active Volume</a:t>
            </a:r>
            <a:r>
              <a:rPr lang="en-US"/>
              <a:t>, and the </a:t>
            </a:r>
            <a:r>
              <a:rPr lang="en-US" b="1"/>
              <a:t>Correction Volume</a:t>
            </a:r>
          </a:p>
        </p:txBody>
      </p:sp>
      <p:sp>
        <p:nvSpPr>
          <p:cNvPr id="3" name="Oval 2">
            <a:extLst>
              <a:ext uri="{FF2B5EF4-FFF2-40B4-BE49-F238E27FC236}">
                <a16:creationId xmlns:a16="http://schemas.microsoft.com/office/drawing/2014/main" id="{324E0A04-86DC-C46E-80C0-65BD46749493}"/>
              </a:ext>
            </a:extLst>
          </p:cNvPr>
          <p:cNvSpPr/>
          <p:nvPr/>
        </p:nvSpPr>
        <p:spPr>
          <a:xfrm>
            <a:off x="339615" y="517976"/>
            <a:ext cx="423655" cy="3885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grpSp>
        <p:nvGrpSpPr>
          <p:cNvPr id="29" name="Group 28">
            <a:extLst>
              <a:ext uri="{FF2B5EF4-FFF2-40B4-BE49-F238E27FC236}">
                <a16:creationId xmlns:a16="http://schemas.microsoft.com/office/drawing/2014/main" id="{22E09AA9-FD49-58E1-5C45-8E6FCD3DD98F}"/>
              </a:ext>
            </a:extLst>
          </p:cNvPr>
          <p:cNvGrpSpPr/>
          <p:nvPr/>
        </p:nvGrpSpPr>
        <p:grpSpPr>
          <a:xfrm>
            <a:off x="5810400" y="2988776"/>
            <a:ext cx="5058051" cy="1947280"/>
            <a:chOff x="4901553" y="3648240"/>
            <a:chExt cx="5058051" cy="1947280"/>
          </a:xfrm>
        </p:grpSpPr>
        <p:sp>
          <p:nvSpPr>
            <p:cNvPr id="21" name="Rectangle 20">
              <a:extLst>
                <a:ext uri="{FF2B5EF4-FFF2-40B4-BE49-F238E27FC236}">
                  <a16:creationId xmlns:a16="http://schemas.microsoft.com/office/drawing/2014/main" id="{4F5C76E4-99DE-4AE4-3074-E69FCFA951E8}"/>
                </a:ext>
              </a:extLst>
            </p:cNvPr>
            <p:cNvSpPr/>
            <p:nvPr/>
          </p:nvSpPr>
          <p:spPr>
            <a:xfrm>
              <a:off x="6096000" y="4346822"/>
              <a:ext cx="737420" cy="12486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0" name="Rectangle 9">
              <a:extLst>
                <a:ext uri="{FF2B5EF4-FFF2-40B4-BE49-F238E27FC236}">
                  <a16:creationId xmlns:a16="http://schemas.microsoft.com/office/drawing/2014/main" id="{B405FD3F-3CE7-D7B9-636A-8651062F33B8}"/>
                </a:ext>
              </a:extLst>
            </p:cNvPr>
            <p:cNvSpPr/>
            <p:nvPr/>
          </p:nvSpPr>
          <p:spPr>
            <a:xfrm>
              <a:off x="6096000" y="3671522"/>
              <a:ext cx="737420" cy="67783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2" name="TextBox 11">
              <a:extLst>
                <a:ext uri="{FF2B5EF4-FFF2-40B4-BE49-F238E27FC236}">
                  <a16:creationId xmlns:a16="http://schemas.microsoft.com/office/drawing/2014/main" id="{6E6D3615-5CCE-02C7-1408-DF108959F5D8}"/>
                </a:ext>
              </a:extLst>
            </p:cNvPr>
            <p:cNvSpPr txBox="1"/>
            <p:nvPr/>
          </p:nvSpPr>
          <p:spPr>
            <a:xfrm>
              <a:off x="4901553" y="3800520"/>
              <a:ext cx="1189703" cy="501445"/>
            </a:xfrm>
            <a:prstGeom prst="rect">
              <a:avLst/>
            </a:prstGeom>
            <a:noFill/>
          </p:spPr>
          <p:txBody>
            <a:bodyPr wrap="square" rtlCol="0" anchor="ctr">
              <a:noAutofit/>
            </a:bodyPr>
            <a:lstStyle/>
            <a:p>
              <a:pPr algn="ctr"/>
              <a:r>
                <a:rPr lang="en-US" sz="1400" b="1">
                  <a:solidFill>
                    <a:srgbClr val="92D050"/>
                  </a:solidFill>
                </a:rPr>
                <a:t>Correction AS</a:t>
              </a:r>
              <a:endParaRPr lang="en-BE" sz="1400" b="1">
                <a:solidFill>
                  <a:srgbClr val="92D050"/>
                </a:solidFill>
              </a:endParaRPr>
            </a:p>
          </p:txBody>
        </p:sp>
        <p:sp>
          <p:nvSpPr>
            <p:cNvPr id="14" name="TextBox 13">
              <a:extLst>
                <a:ext uri="{FF2B5EF4-FFF2-40B4-BE49-F238E27FC236}">
                  <a16:creationId xmlns:a16="http://schemas.microsoft.com/office/drawing/2014/main" id="{E9E7AB8D-73E3-2EEB-70D8-759ED1DB5F84}"/>
                </a:ext>
              </a:extLst>
            </p:cNvPr>
            <p:cNvSpPr txBox="1"/>
            <p:nvPr/>
          </p:nvSpPr>
          <p:spPr>
            <a:xfrm>
              <a:off x="4901553" y="4677598"/>
              <a:ext cx="1189703" cy="677839"/>
            </a:xfrm>
            <a:prstGeom prst="rect">
              <a:avLst/>
            </a:prstGeom>
            <a:noFill/>
          </p:spPr>
          <p:txBody>
            <a:bodyPr wrap="square" rtlCol="0" anchor="ctr">
              <a:noAutofit/>
            </a:bodyPr>
            <a:lstStyle/>
            <a:p>
              <a:pPr algn="ctr"/>
              <a:r>
                <a:rPr lang="en-US" sz="1400" b="1">
                  <a:solidFill>
                    <a:srgbClr val="00B050"/>
                  </a:solidFill>
                </a:rPr>
                <a:t>Initial Active Volume</a:t>
              </a:r>
              <a:endParaRPr lang="en-BE" sz="1400" b="1">
                <a:solidFill>
                  <a:srgbClr val="00B050"/>
                </a:solidFill>
              </a:endParaRPr>
            </a:p>
          </p:txBody>
        </p:sp>
        <p:sp>
          <p:nvSpPr>
            <p:cNvPr id="25" name="Rectangle 24">
              <a:extLst>
                <a:ext uri="{FF2B5EF4-FFF2-40B4-BE49-F238E27FC236}">
                  <a16:creationId xmlns:a16="http://schemas.microsoft.com/office/drawing/2014/main" id="{CDC2F39B-3B83-ADEE-AA8C-2A18479B6A04}"/>
                </a:ext>
              </a:extLst>
            </p:cNvPr>
            <p:cNvSpPr/>
            <p:nvPr/>
          </p:nvSpPr>
          <p:spPr>
            <a:xfrm>
              <a:off x="7500441" y="3671522"/>
              <a:ext cx="737420" cy="19212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cxnSp>
          <p:nvCxnSpPr>
            <p:cNvPr id="26" name="Straight Connector 25">
              <a:extLst>
                <a:ext uri="{FF2B5EF4-FFF2-40B4-BE49-F238E27FC236}">
                  <a16:creationId xmlns:a16="http://schemas.microsoft.com/office/drawing/2014/main" id="{DFEA9C5E-D057-03EC-4C57-336062CE81AA}"/>
                </a:ext>
              </a:extLst>
            </p:cNvPr>
            <p:cNvCxnSpPr>
              <a:cxnSpLocks/>
            </p:cNvCxnSpPr>
            <p:nvPr/>
          </p:nvCxnSpPr>
          <p:spPr>
            <a:xfrm flipV="1">
              <a:off x="6091256" y="5583636"/>
              <a:ext cx="2203655" cy="9122"/>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3B2D1CA-470F-CB71-F86A-04FACEA91E26}"/>
                </a:ext>
              </a:extLst>
            </p:cNvPr>
            <p:cNvSpPr txBox="1"/>
            <p:nvPr/>
          </p:nvSpPr>
          <p:spPr>
            <a:xfrm>
              <a:off x="8116318" y="4198389"/>
              <a:ext cx="1843286" cy="867502"/>
            </a:xfrm>
            <a:prstGeom prst="rect">
              <a:avLst/>
            </a:prstGeom>
            <a:noFill/>
          </p:spPr>
          <p:txBody>
            <a:bodyPr wrap="square" rtlCol="0" anchor="ctr">
              <a:noAutofit/>
            </a:bodyPr>
            <a:lstStyle/>
            <a:p>
              <a:pPr algn="ctr"/>
              <a:r>
                <a:rPr lang="en-US" sz="1400" b="1">
                  <a:solidFill>
                    <a:schemeClr val="tx2">
                      <a:lumMod val="60000"/>
                      <a:lumOff val="40000"/>
                    </a:schemeClr>
                  </a:solidFill>
                </a:rPr>
                <a:t>Active Volume</a:t>
              </a:r>
              <a:endParaRPr lang="en-BE" sz="1400" b="1">
                <a:solidFill>
                  <a:schemeClr val="tx2">
                    <a:lumMod val="60000"/>
                    <a:lumOff val="40000"/>
                  </a:schemeClr>
                </a:solidFill>
              </a:endParaRPr>
            </a:p>
          </p:txBody>
        </p:sp>
        <p:cxnSp>
          <p:nvCxnSpPr>
            <p:cNvPr id="28" name="Straight Connector 27">
              <a:extLst>
                <a:ext uri="{FF2B5EF4-FFF2-40B4-BE49-F238E27FC236}">
                  <a16:creationId xmlns:a16="http://schemas.microsoft.com/office/drawing/2014/main" id="{C596D27C-2245-F214-88C8-37035A189DD1}"/>
                </a:ext>
              </a:extLst>
            </p:cNvPr>
            <p:cNvCxnSpPr>
              <a:cxnSpLocks/>
            </p:cNvCxnSpPr>
            <p:nvPr/>
          </p:nvCxnSpPr>
          <p:spPr>
            <a:xfrm flipV="1">
              <a:off x="6091256" y="3648240"/>
              <a:ext cx="2203655" cy="9122"/>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0AD5BF76-1D66-79DC-CAC4-616B4D1646F4}"/>
              </a:ext>
            </a:extLst>
          </p:cNvPr>
          <p:cNvCxnSpPr/>
          <p:nvPr/>
        </p:nvCxnSpPr>
        <p:spPr>
          <a:xfrm flipH="1">
            <a:off x="4095900" y="3293741"/>
            <a:ext cx="1714500" cy="0"/>
          </a:xfrm>
          <a:prstGeom prst="straightConnector1">
            <a:avLst/>
          </a:prstGeom>
          <a:ln w="28575">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F5C3ED-DA73-AA53-6152-B1E5012B199A}"/>
              </a:ext>
            </a:extLst>
          </p:cNvPr>
          <p:cNvSpPr txBox="1"/>
          <p:nvPr/>
        </p:nvSpPr>
        <p:spPr>
          <a:xfrm>
            <a:off x="1356489" y="2914790"/>
            <a:ext cx="2763982" cy="757901"/>
          </a:xfrm>
          <a:prstGeom prst="rect">
            <a:avLst/>
          </a:prstGeom>
          <a:noFill/>
        </p:spPr>
        <p:txBody>
          <a:bodyPr wrap="square" rtlCol="0">
            <a:noAutofit/>
          </a:bodyPr>
          <a:lstStyle/>
          <a:p>
            <a:pPr algn="ctr"/>
            <a:r>
              <a:rPr lang="en-US" sz="1400" i="1">
                <a:solidFill>
                  <a:schemeClr val="accent2"/>
                </a:solidFill>
              </a:rPr>
              <a:t>A correction for the participation to Ancillary Services is applied (see later)</a:t>
            </a:r>
            <a:endParaRPr lang="en-BE" sz="1400" i="1">
              <a:solidFill>
                <a:schemeClr val="accent2"/>
              </a:solidFill>
            </a:endParaRPr>
          </a:p>
        </p:txBody>
      </p:sp>
      <p:cxnSp>
        <p:nvCxnSpPr>
          <p:cNvPr id="33" name="Straight Arrow Connector 32">
            <a:extLst>
              <a:ext uri="{FF2B5EF4-FFF2-40B4-BE49-F238E27FC236}">
                <a16:creationId xmlns:a16="http://schemas.microsoft.com/office/drawing/2014/main" id="{78307A41-B888-4AF8-5CC4-2D8A21234C0F}"/>
              </a:ext>
            </a:extLst>
          </p:cNvPr>
          <p:cNvCxnSpPr>
            <a:cxnSpLocks/>
          </p:cNvCxnSpPr>
          <p:nvPr/>
        </p:nvCxnSpPr>
        <p:spPr>
          <a:xfrm flipH="1">
            <a:off x="4896000" y="4357053"/>
            <a:ext cx="914400" cy="0"/>
          </a:xfrm>
          <a:prstGeom prst="straightConnector1">
            <a:avLst/>
          </a:prstGeom>
          <a:ln w="28575">
            <a:solidFill>
              <a:srgbClr val="FF73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E0A1498-EC69-1EEB-5A01-269FF3774EF6}"/>
                  </a:ext>
                </a:extLst>
              </p:cNvPr>
              <p:cNvSpPr txBox="1"/>
              <p:nvPr/>
            </p:nvSpPr>
            <p:spPr>
              <a:xfrm>
                <a:off x="993212" y="4195058"/>
                <a:ext cx="4359988" cy="2122869"/>
              </a:xfrm>
              <a:prstGeom prst="rect">
                <a:avLst/>
              </a:prstGeom>
              <a:noFill/>
            </p:spPr>
            <p:txBody>
              <a:bodyPr wrap="square" rtlCol="0">
                <a:noAutofit/>
              </a:bodyPr>
              <a:lstStyle/>
              <a:p>
                <a:pPr algn="l"/>
                <a:r>
                  <a:rPr lang="en-US" sz="1600">
                    <a:solidFill>
                      <a:schemeClr val="accent2"/>
                    </a:solidFill>
                  </a:rPr>
                  <a:t>For </a:t>
                </a:r>
                <a:r>
                  <a:rPr lang="en-US" sz="1600" b="1">
                    <a:solidFill>
                      <a:schemeClr val="accent2"/>
                    </a:solidFill>
                  </a:rPr>
                  <a:t>Demand Side Management </a:t>
                </a:r>
                <a:r>
                  <a:rPr lang="en-US" sz="1600">
                    <a:solidFill>
                      <a:schemeClr val="accent2"/>
                    </a:solidFill>
                  </a:rPr>
                  <a:t>(DSM): </a:t>
                </a:r>
              </a:p>
              <a:p>
                <a:pPr algn="l"/>
                <a:endParaRPr lang="en-US" sz="1600">
                  <a:solidFill>
                    <a:schemeClr val="accent2"/>
                  </a:solidFill>
                </a:endParaRPr>
              </a:p>
              <a:p>
                <a:pPr marL="742950" lvl="1" indent="-285750">
                  <a:buFont typeface="Arial" panose="020B0604020202020204" pitchFamily="34" charset="0"/>
                  <a:buChar char="•"/>
                </a:pPr>
                <a14:m>
                  <m:oMath xmlns:m="http://schemas.openxmlformats.org/officeDocument/2006/math">
                    <m:sSub>
                      <m:sSubPr>
                        <m:ctrlPr>
                          <a:rPr lang="en-US" sz="1600" i="1" smtClean="0">
                            <a:solidFill>
                              <a:schemeClr val="accent2"/>
                            </a:solidFill>
                            <a:latin typeface="Cambria Math" panose="02040503050406030204" pitchFamily="18" charset="0"/>
                          </a:rPr>
                        </m:ctrlPr>
                      </m:sSubPr>
                      <m:e>
                        <m:r>
                          <a:rPr lang="en-US" sz="1600" b="0" i="1" smtClean="0">
                            <a:solidFill>
                              <a:schemeClr val="accent2"/>
                            </a:solidFill>
                            <a:latin typeface="Cambria Math" panose="02040503050406030204" pitchFamily="18" charset="0"/>
                          </a:rPr>
                          <m:t>𝑉</m:t>
                        </m:r>
                      </m:e>
                      <m:sub>
                        <m:r>
                          <a:rPr lang="en-US" sz="1600" b="0" i="1" smtClean="0">
                            <a:solidFill>
                              <a:schemeClr val="accent2"/>
                            </a:solidFill>
                            <a:latin typeface="Cambria Math" panose="02040503050406030204" pitchFamily="18" charset="0"/>
                          </a:rPr>
                          <m:t>𝐴𝑐𝑡</m:t>
                        </m:r>
                        <m:r>
                          <a:rPr lang="en-US" sz="1600" b="0" i="1" smtClean="0">
                            <a:solidFill>
                              <a:schemeClr val="accent2"/>
                            </a:solidFill>
                            <a:latin typeface="Cambria Math" panose="02040503050406030204" pitchFamily="18" charset="0"/>
                          </a:rPr>
                          <m:t>,</m:t>
                        </m:r>
                        <m:r>
                          <a:rPr lang="en-US" sz="1600" b="0" i="1" smtClean="0">
                            <a:solidFill>
                              <a:schemeClr val="accent2"/>
                            </a:solidFill>
                            <a:latin typeface="Cambria Math" panose="02040503050406030204" pitchFamily="18" charset="0"/>
                          </a:rPr>
                          <m:t>𝑖𝑛𝑖𝑡𝑖𝑎𝑙</m:t>
                        </m:r>
                      </m:sub>
                    </m:sSub>
                    <m:r>
                      <a:rPr lang="en-US" sz="1600" b="0" i="1" smtClean="0">
                        <a:solidFill>
                          <a:schemeClr val="accent2"/>
                        </a:solidFill>
                        <a:latin typeface="Cambria Math" panose="02040503050406030204" pitchFamily="18" charset="0"/>
                      </a:rPr>
                      <m:t>=</m:t>
                    </m:r>
                    <m:sSub>
                      <m:sSubPr>
                        <m:ctrlPr>
                          <a:rPr lang="en-US" sz="1600" b="0" i="1" smtClean="0">
                            <a:solidFill>
                              <a:schemeClr val="accent2"/>
                            </a:solidFill>
                            <a:latin typeface="Cambria Math" panose="02040503050406030204" pitchFamily="18" charset="0"/>
                          </a:rPr>
                        </m:ctrlPr>
                      </m:sSubPr>
                      <m:e>
                        <m:r>
                          <a:rPr lang="en-US" sz="1600" b="0" i="1" smtClean="0">
                            <a:solidFill>
                              <a:schemeClr val="accent2"/>
                            </a:solidFill>
                            <a:latin typeface="Cambria Math" panose="02040503050406030204" pitchFamily="18" charset="0"/>
                          </a:rPr>
                          <m:t>𝑃</m:t>
                        </m:r>
                      </m:e>
                      <m:sub>
                        <m:r>
                          <a:rPr lang="en-US" sz="1600" b="0" i="1" smtClean="0">
                            <a:solidFill>
                              <a:schemeClr val="accent2"/>
                            </a:solidFill>
                            <a:latin typeface="Cambria Math" panose="02040503050406030204" pitchFamily="18" charset="0"/>
                          </a:rPr>
                          <m:t>𝐵𝑎𝑠𝑒𝑙𝑖𝑛𝑒</m:t>
                        </m:r>
                      </m:sub>
                    </m:sSub>
                    <m:r>
                      <a:rPr lang="en-US" sz="1600" b="0" i="1" smtClean="0">
                        <a:solidFill>
                          <a:schemeClr val="accent2"/>
                        </a:solidFill>
                        <a:latin typeface="Cambria Math" panose="02040503050406030204" pitchFamily="18" charset="0"/>
                      </a:rPr>
                      <m:t>−</m:t>
                    </m:r>
                    <m:sSub>
                      <m:sSubPr>
                        <m:ctrlPr>
                          <a:rPr lang="en-US" sz="1600" b="0" i="1" smtClean="0">
                            <a:solidFill>
                              <a:schemeClr val="accent2"/>
                            </a:solidFill>
                            <a:latin typeface="Cambria Math" panose="02040503050406030204" pitchFamily="18" charset="0"/>
                          </a:rPr>
                        </m:ctrlPr>
                      </m:sSubPr>
                      <m:e>
                        <m:r>
                          <a:rPr lang="en-US" sz="1600" b="0" i="1" smtClean="0">
                            <a:solidFill>
                              <a:schemeClr val="accent2"/>
                            </a:solidFill>
                            <a:latin typeface="Cambria Math" panose="02040503050406030204" pitchFamily="18" charset="0"/>
                          </a:rPr>
                          <m:t>𝑃</m:t>
                        </m:r>
                      </m:e>
                      <m:sub>
                        <m:r>
                          <a:rPr lang="en-US" sz="1600" b="0" i="1" smtClean="0">
                            <a:solidFill>
                              <a:schemeClr val="accent2"/>
                            </a:solidFill>
                            <a:latin typeface="Cambria Math" panose="02040503050406030204" pitchFamily="18" charset="0"/>
                          </a:rPr>
                          <m:t>𝑀𝑒𝑎𝑠𝑢𝑟𝑒𝑑</m:t>
                        </m:r>
                      </m:sub>
                    </m:sSub>
                  </m:oMath>
                </a14:m>
                <a:endParaRPr lang="en-US" sz="1600">
                  <a:solidFill>
                    <a:schemeClr val="accent2"/>
                  </a:solidFill>
                </a:endParaRPr>
              </a:p>
              <a:p>
                <a:pPr algn="l"/>
                <a:endParaRPr lang="en-US" sz="1600">
                  <a:solidFill>
                    <a:schemeClr val="accent2"/>
                  </a:solidFill>
                </a:endParaRPr>
              </a:p>
              <a:p>
                <a:pPr algn="l"/>
                <a:r>
                  <a:rPr lang="en-US" sz="1600">
                    <a:solidFill>
                      <a:schemeClr val="accent2"/>
                    </a:solidFill>
                  </a:rPr>
                  <a:t>For all </a:t>
                </a:r>
                <a:r>
                  <a:rPr lang="en-US" sz="1600" b="1">
                    <a:solidFill>
                      <a:schemeClr val="accent2"/>
                    </a:solidFill>
                  </a:rPr>
                  <a:t>other technologies</a:t>
                </a:r>
                <a:r>
                  <a:rPr lang="en-US" sz="1600">
                    <a:solidFill>
                      <a:schemeClr val="accent2"/>
                    </a:solidFill>
                  </a:rPr>
                  <a:t>:</a:t>
                </a:r>
              </a:p>
              <a:p>
                <a:pPr algn="l"/>
                <a:endParaRPr lang="en-US" sz="1600">
                  <a:solidFill>
                    <a:schemeClr val="accent2"/>
                  </a:solidFill>
                </a:endParaRPr>
              </a:p>
              <a:p>
                <a:pPr algn="l"/>
                <a14:m>
                  <m:oMathPara xmlns:m="http://schemas.openxmlformats.org/officeDocument/2006/math">
                    <m:oMathParaPr>
                      <m:jc m:val="centerGroup"/>
                    </m:oMathParaPr>
                    <m:oMath xmlns:m="http://schemas.openxmlformats.org/officeDocument/2006/math">
                      <m:sSub>
                        <m:sSubPr>
                          <m:ctrlPr>
                            <a:rPr lang="en-US" sz="1600" i="1" smtClean="0">
                              <a:solidFill>
                                <a:schemeClr val="accent2"/>
                              </a:solidFill>
                              <a:latin typeface="Cambria Math" panose="02040503050406030204" pitchFamily="18" charset="0"/>
                            </a:rPr>
                          </m:ctrlPr>
                        </m:sSubPr>
                        <m:e>
                          <m:r>
                            <a:rPr lang="en-US" sz="1600" b="0" i="1" smtClean="0">
                              <a:solidFill>
                                <a:schemeClr val="accent2"/>
                              </a:solidFill>
                              <a:latin typeface="Cambria Math" panose="02040503050406030204" pitchFamily="18" charset="0"/>
                            </a:rPr>
                            <m:t>𝑉</m:t>
                          </m:r>
                        </m:e>
                        <m:sub>
                          <m:r>
                            <a:rPr lang="en-US" sz="1600" b="0" i="1" smtClean="0">
                              <a:solidFill>
                                <a:schemeClr val="accent2"/>
                              </a:solidFill>
                              <a:latin typeface="Cambria Math" panose="02040503050406030204" pitchFamily="18" charset="0"/>
                            </a:rPr>
                            <m:t>𝐴𝑐𝑡</m:t>
                          </m:r>
                          <m:r>
                            <a:rPr lang="en-US" sz="1600" b="0" i="1" smtClean="0">
                              <a:solidFill>
                                <a:schemeClr val="accent2"/>
                              </a:solidFill>
                              <a:latin typeface="Cambria Math" panose="02040503050406030204" pitchFamily="18" charset="0"/>
                            </a:rPr>
                            <m:t>,</m:t>
                          </m:r>
                          <m:r>
                            <a:rPr lang="en-US" sz="1600" b="0" i="1" smtClean="0">
                              <a:solidFill>
                                <a:schemeClr val="accent2"/>
                              </a:solidFill>
                              <a:latin typeface="Cambria Math" panose="02040503050406030204" pitchFamily="18" charset="0"/>
                            </a:rPr>
                            <m:t>𝑖𝑛𝑖𝑡𝑖𝑎𝑙</m:t>
                          </m:r>
                        </m:sub>
                      </m:sSub>
                      <m:r>
                        <a:rPr lang="en-US" sz="1600" b="0" i="1" smtClean="0">
                          <a:solidFill>
                            <a:schemeClr val="accent2"/>
                          </a:solidFill>
                          <a:latin typeface="Cambria Math" panose="02040503050406030204" pitchFamily="18" charset="0"/>
                        </a:rPr>
                        <m:t>=</m:t>
                      </m:r>
                      <m:sSub>
                        <m:sSubPr>
                          <m:ctrlPr>
                            <a:rPr lang="en-US" sz="1600" b="0" i="1" smtClean="0">
                              <a:solidFill>
                                <a:schemeClr val="accent2"/>
                              </a:solidFill>
                              <a:latin typeface="Cambria Math" panose="02040503050406030204" pitchFamily="18" charset="0"/>
                            </a:rPr>
                          </m:ctrlPr>
                        </m:sSubPr>
                        <m:e>
                          <m:r>
                            <a:rPr lang="en-US" sz="1600" b="0" i="1" smtClean="0">
                              <a:solidFill>
                                <a:schemeClr val="accent2"/>
                              </a:solidFill>
                              <a:latin typeface="Cambria Math" panose="02040503050406030204" pitchFamily="18" charset="0"/>
                            </a:rPr>
                            <m:t>𝑃</m:t>
                          </m:r>
                        </m:e>
                        <m:sub>
                          <m:r>
                            <a:rPr lang="en-US" sz="1600" b="0" i="1" smtClean="0">
                              <a:solidFill>
                                <a:schemeClr val="accent2"/>
                              </a:solidFill>
                              <a:latin typeface="Cambria Math" panose="02040503050406030204" pitchFamily="18" charset="0"/>
                            </a:rPr>
                            <m:t>𝑀𝑒𝑎𝑠𝑢𝑟𝑒𝑑</m:t>
                          </m:r>
                        </m:sub>
                      </m:sSub>
                    </m:oMath>
                  </m:oMathPara>
                </a14:m>
                <a:endParaRPr lang="en-BE" sz="1600">
                  <a:solidFill>
                    <a:schemeClr val="accent2"/>
                  </a:solidFill>
                </a:endParaRPr>
              </a:p>
            </p:txBody>
          </p:sp>
        </mc:Choice>
        <mc:Fallback xmlns="">
          <p:sp>
            <p:nvSpPr>
              <p:cNvPr id="35" name="TextBox 34">
                <a:extLst>
                  <a:ext uri="{FF2B5EF4-FFF2-40B4-BE49-F238E27FC236}">
                    <a16:creationId xmlns:a16="http://schemas.microsoft.com/office/drawing/2014/main" id="{2E0A1498-EC69-1EEB-5A01-269FF3774EF6}"/>
                  </a:ext>
                </a:extLst>
              </p:cNvPr>
              <p:cNvSpPr txBox="1">
                <a:spLocks noRot="1" noChangeAspect="1" noMove="1" noResize="1" noEditPoints="1" noAdjustHandles="1" noChangeArrowheads="1" noChangeShapeType="1" noTextEdit="1"/>
              </p:cNvSpPr>
              <p:nvPr/>
            </p:nvSpPr>
            <p:spPr>
              <a:xfrm>
                <a:off x="993212" y="4195058"/>
                <a:ext cx="4359988" cy="2122869"/>
              </a:xfrm>
              <a:prstGeom prst="rect">
                <a:avLst/>
              </a:prstGeom>
              <a:blipFill>
                <a:blip r:embed="rId2"/>
                <a:stretch>
                  <a:fillRect l="-839" t="-862"/>
                </a:stretch>
              </a:blipFill>
            </p:spPr>
            <p:txBody>
              <a:bodyPr/>
              <a:lstStyle/>
              <a:p>
                <a:r>
                  <a:rPr lang="en-US">
                    <a:noFill/>
                  </a:rPr>
                  <a:t> </a:t>
                </a:r>
              </a:p>
            </p:txBody>
          </p:sp>
        </mc:Fallback>
      </mc:AlternateContent>
    </p:spTree>
    <p:extLst>
      <p:ext uri="{BB962C8B-B14F-4D97-AF65-F5344CB8AC3E}">
        <p14:creationId xmlns:p14="http://schemas.microsoft.com/office/powerpoint/2010/main" val="739305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914E00-A463-920C-36D0-D0967C8BAAF7}"/>
              </a:ext>
            </a:extLst>
          </p:cNvPr>
          <p:cNvSpPr/>
          <p:nvPr/>
        </p:nvSpPr>
        <p:spPr>
          <a:xfrm>
            <a:off x="0" y="5928851"/>
            <a:ext cx="944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D7AE089A-1BBE-9910-3A6B-80343D394C65}"/>
              </a:ext>
            </a:extLst>
          </p:cNvPr>
          <p:cNvSpPr>
            <a:spLocks noGrp="1"/>
          </p:cNvSpPr>
          <p:nvPr>
            <p:ph type="title"/>
          </p:nvPr>
        </p:nvSpPr>
        <p:spPr>
          <a:xfrm>
            <a:off x="914400" y="628686"/>
            <a:ext cx="9448800" cy="626109"/>
          </a:xfrm>
        </p:spPr>
        <p:txBody>
          <a:bodyPr/>
          <a:lstStyle/>
          <a:p>
            <a:r>
              <a:rPr lang="nl-BE" sz="2400" b="1" err="1"/>
              <a:t>Available</a:t>
            </a:r>
            <a:r>
              <a:rPr lang="nl-BE" sz="2400" b="1"/>
              <a:t> </a:t>
            </a:r>
            <a:r>
              <a:rPr lang="nl-BE" sz="2400" b="1" err="1"/>
              <a:t>Capacity</a:t>
            </a:r>
            <a:r>
              <a:rPr lang="nl-BE" sz="2400" b="1"/>
              <a:t> – CMUs without Daily Schedule</a:t>
            </a:r>
            <a:endParaRPr lang="en-BE"/>
          </a:p>
        </p:txBody>
      </p:sp>
      <p:sp>
        <p:nvSpPr>
          <p:cNvPr id="4" name="Footer Placeholder 3">
            <a:extLst>
              <a:ext uri="{FF2B5EF4-FFF2-40B4-BE49-F238E27FC236}">
                <a16:creationId xmlns:a16="http://schemas.microsoft.com/office/drawing/2014/main" id="{7704EE22-77F3-1B42-3F61-2CBF168108DB}"/>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A42A4FE6-2569-EEC9-7EC4-7172BC5712BB}"/>
              </a:ext>
            </a:extLst>
          </p:cNvPr>
          <p:cNvSpPr>
            <a:spLocks noGrp="1"/>
          </p:cNvSpPr>
          <p:nvPr>
            <p:ph type="sldNum" sz="quarter" idx="12"/>
          </p:nvPr>
        </p:nvSpPr>
        <p:spPr/>
        <p:txBody>
          <a:bodyPr/>
          <a:lstStyle/>
          <a:p>
            <a:fld id="{7C9AF4F6-8314-4173-B77E-ACDB3515A2E2}" type="slidenum">
              <a:rPr lang="en-GB" smtClean="0"/>
              <a:t>38</a:t>
            </a:fld>
            <a:endParaRPr lang="en-GB"/>
          </a:p>
        </p:txBody>
      </p:sp>
      <p:sp>
        <p:nvSpPr>
          <p:cNvPr id="6" name="Rectangle 5">
            <a:extLst>
              <a:ext uri="{FF2B5EF4-FFF2-40B4-BE49-F238E27FC236}">
                <a16:creationId xmlns:a16="http://schemas.microsoft.com/office/drawing/2014/main" id="{BB65D590-C3BD-95E8-1A2B-510AB6049FB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2AABCEF6-749B-EA07-F9F5-92325B80D51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F600EB25-05DF-3A7B-9771-8A8A5E577756}"/>
                  </a:ext>
                </a:extLst>
              </p:cNvPr>
              <p:cNvSpPr txBox="1">
                <a:spLocks/>
              </p:cNvSpPr>
              <p:nvPr/>
            </p:nvSpPr>
            <p:spPr>
              <a:xfrm>
                <a:off x="914400" y="1091334"/>
                <a:ext cx="9792000" cy="1223841"/>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Based on the </a:t>
                </a:r>
                <a:r>
                  <a:rPr lang="en-US">
                    <a:solidFill>
                      <a:schemeClr val="bg2"/>
                    </a:solidFill>
                  </a:rPr>
                  <a:t>Required Volume </a:t>
                </a:r>
                <a:r>
                  <a:rPr lang="en-US"/>
                  <a:t>and the </a:t>
                </a:r>
                <a:r>
                  <a:rPr lang="en-US">
                    <a:solidFill>
                      <a:schemeClr val="bg2"/>
                    </a:solidFill>
                  </a:rPr>
                  <a:t>Active Volume</a:t>
                </a:r>
                <a:r>
                  <a:rPr lang="en-US"/>
                  <a:t>, the Available volume of CMUs without Daily Schedule is calculated as follows: </a:t>
                </a:r>
              </a:p>
              <a:p>
                <a:pPr marL="0" indent="0">
                  <a:buNone/>
                </a:pPr>
                <a14:m>
                  <m:oMathPara xmlns:m="http://schemas.openxmlformats.org/officeDocument/2006/math">
                    <m:oMathParaPr>
                      <m:jc m:val="centerGroup"/>
                    </m:oMathParaPr>
                    <m:oMath xmlns:m="http://schemas.openxmlformats.org/officeDocument/2006/math">
                      <m:sSub>
                        <m:sSubPr>
                          <m:ctrlPr>
                            <a:rPr lang="en-BE" i="1" smtClean="0">
                              <a:effectLst/>
                              <a:latin typeface="Cambria Math" panose="02040503050406030204" pitchFamily="18" charset="0"/>
                              <a:ea typeface="Arial" panose="020B0604020202020204" pitchFamily="34" charset="0"/>
                              <a:cs typeface="Arial" panose="020B0604020202020204" pitchFamily="34" charset="0"/>
                            </a:rPr>
                          </m:ctrlPr>
                        </m:sSubPr>
                        <m:e>
                          <m:r>
                            <a:rPr lang="en-GB" i="1">
                              <a:effectLst/>
                              <a:latin typeface="Cambria Math" panose="02040503050406030204" pitchFamily="18" charset="0"/>
                              <a:ea typeface="Arial" panose="020B0604020202020204" pitchFamily="34" charset="0"/>
                              <a:cs typeface="Arial" panose="020B0604020202020204" pitchFamily="34" charset="0"/>
                            </a:rPr>
                            <m:t>𝑃</m:t>
                          </m:r>
                        </m:e>
                        <m:sub>
                          <m:r>
                            <a:rPr lang="en-GB" i="1">
                              <a:effectLst/>
                              <a:latin typeface="Cambria Math" panose="02040503050406030204" pitchFamily="18" charset="0"/>
                              <a:ea typeface="Arial" panose="020B0604020202020204" pitchFamily="34" charset="0"/>
                              <a:cs typeface="Arial" panose="020B0604020202020204" pitchFamily="34" charset="0"/>
                            </a:rPr>
                            <m:t>𝐴𝑣𝑎𝑖𝑙𝑎𝑏𝑙𝑒</m:t>
                          </m:r>
                        </m:sub>
                      </m:sSub>
                      <m:d>
                        <m:dPr>
                          <m:ctrlPr>
                            <a:rPr lang="en-BE" i="1">
                              <a:effectLst/>
                              <a:latin typeface="Cambria Math" panose="02040503050406030204" pitchFamily="18" charset="0"/>
                              <a:ea typeface="Arial" panose="020B0604020202020204" pitchFamily="34" charset="0"/>
                              <a:cs typeface="Arial" panose="020B0604020202020204" pitchFamily="34" charset="0"/>
                            </a:rPr>
                          </m:ctrlPr>
                        </m:dPr>
                        <m:e>
                          <m:r>
                            <a:rPr lang="en-GB" i="1">
                              <a:effectLst/>
                              <a:latin typeface="Cambria Math" panose="02040503050406030204" pitchFamily="18" charset="0"/>
                              <a:ea typeface="Arial" panose="020B0604020202020204" pitchFamily="34" charset="0"/>
                              <a:cs typeface="Arial" panose="020B0604020202020204" pitchFamily="34" charset="0"/>
                            </a:rPr>
                            <m:t>𝐶𝑀𝑈</m:t>
                          </m:r>
                          <m:r>
                            <a:rPr lang="en-GB" i="1">
                              <a:effectLst/>
                              <a:latin typeface="Cambria Math" panose="02040503050406030204" pitchFamily="18" charset="0"/>
                              <a:ea typeface="Arial" panose="020B0604020202020204" pitchFamily="34" charset="0"/>
                              <a:cs typeface="Arial" panose="020B0604020202020204" pitchFamily="34" charset="0"/>
                            </a:rPr>
                            <m:t>,</m:t>
                          </m:r>
                          <m:r>
                            <a:rPr lang="en-GB" i="1">
                              <a:effectLst/>
                              <a:latin typeface="Cambria Math" panose="02040503050406030204" pitchFamily="18" charset="0"/>
                              <a:ea typeface="Arial" panose="020B0604020202020204" pitchFamily="34" charset="0"/>
                              <a:cs typeface="Arial" panose="020B0604020202020204" pitchFamily="34" charset="0"/>
                            </a:rPr>
                            <m:t>𝑡</m:t>
                          </m:r>
                        </m:e>
                      </m:d>
                      <m:r>
                        <a:rPr lang="en-GB" i="1">
                          <a:effectLst/>
                          <a:latin typeface="Cambria Math" panose="02040503050406030204" pitchFamily="18" charset="0"/>
                          <a:ea typeface="Arial" panose="020B0604020202020204" pitchFamily="34" charset="0"/>
                          <a:cs typeface="Arial" panose="020B0604020202020204" pitchFamily="34" charset="0"/>
                        </a:rPr>
                        <m:t>=</m:t>
                      </m:r>
                      <m:r>
                        <a:rPr lang="en-GB" i="1">
                          <a:effectLst/>
                          <a:latin typeface="Cambria Math" panose="02040503050406030204" pitchFamily="18" charset="0"/>
                          <a:ea typeface="Arial" panose="020B0604020202020204" pitchFamily="34" charset="0"/>
                          <a:cs typeface="Arial" panose="020B0604020202020204" pitchFamily="34" charset="0"/>
                        </a:rPr>
                        <m:t>𝑀𝐼𝑁</m:t>
                      </m:r>
                      <m:d>
                        <m:dPr>
                          <m:ctrlPr>
                            <a:rPr lang="en-BE" i="1">
                              <a:effectLst/>
                              <a:latin typeface="Cambria Math" panose="02040503050406030204" pitchFamily="18" charset="0"/>
                              <a:ea typeface="Arial" panose="020B0604020202020204" pitchFamily="34" charset="0"/>
                              <a:cs typeface="Arial" panose="020B0604020202020204" pitchFamily="34" charset="0"/>
                            </a:rPr>
                          </m:ctrlPr>
                        </m:dPr>
                        <m:e>
                          <m:sSub>
                            <m:sSubPr>
                              <m:ctrlPr>
                                <a:rPr lang="en-BE" i="1">
                                  <a:effectLst/>
                                  <a:latin typeface="Cambria Math" panose="02040503050406030204" pitchFamily="18" charset="0"/>
                                  <a:ea typeface="Arial" panose="020B0604020202020204" pitchFamily="34" charset="0"/>
                                  <a:cs typeface="Arial" panose="020B0604020202020204" pitchFamily="34" charset="0"/>
                                </a:rPr>
                              </m:ctrlPr>
                            </m:sSubPr>
                            <m:e>
                              <m:r>
                                <a:rPr lang="en-GB" i="1">
                                  <a:latin typeface="Cambria Math" panose="02040503050406030204" pitchFamily="18" charset="0"/>
                                  <a:ea typeface="Arial" panose="020B0604020202020204" pitchFamily="34" charset="0"/>
                                  <a:cs typeface="Arial" panose="020B0604020202020204" pitchFamily="34" charset="0"/>
                                </a:rPr>
                                <m:t>𝑁𝑅𝑃</m:t>
                              </m:r>
                              <m:d>
                                <m:dPr>
                                  <m:ctrlPr>
                                    <a:rPr lang="en-BE" i="1">
                                      <a:latin typeface="Cambria Math" panose="02040503050406030204" pitchFamily="18" charset="0"/>
                                      <a:ea typeface="Arial" panose="020B0604020202020204" pitchFamily="34" charset="0"/>
                                      <a:cs typeface="Arial" panose="020B0604020202020204" pitchFamily="34" charset="0"/>
                                    </a:rPr>
                                  </m:ctrlPr>
                                </m:dPr>
                                <m:e>
                                  <m:r>
                                    <a:rPr lang="en-GB" i="1">
                                      <a:latin typeface="Cambria Math" panose="02040503050406030204" pitchFamily="18" charset="0"/>
                                      <a:ea typeface="Arial" panose="020B0604020202020204" pitchFamily="34" charset="0"/>
                                      <a:cs typeface="Arial" panose="020B0604020202020204" pitchFamily="34" charset="0"/>
                                    </a:rPr>
                                    <m:t>𝐶𝑀𝑈</m:t>
                                  </m:r>
                                  <m:r>
                                    <a:rPr lang="en-GB" i="1">
                                      <a:latin typeface="Cambria Math" panose="02040503050406030204" pitchFamily="18" charset="0"/>
                                      <a:ea typeface="Arial" panose="020B0604020202020204" pitchFamily="34" charset="0"/>
                                      <a:cs typeface="Arial" panose="020B0604020202020204" pitchFamily="34" charset="0"/>
                                    </a:rPr>
                                    <m:t>,</m:t>
                                  </m:r>
                                  <m:r>
                                    <a:rPr lang="en-GB" i="1">
                                      <a:latin typeface="Cambria Math" panose="02040503050406030204" pitchFamily="18" charset="0"/>
                                      <a:ea typeface="Arial" panose="020B0604020202020204" pitchFamily="34" charset="0"/>
                                      <a:cs typeface="Arial" panose="020B0604020202020204" pitchFamily="34" charset="0"/>
                                    </a:rPr>
                                    <m:t>𝑡</m:t>
                                  </m:r>
                                </m:e>
                              </m:d>
                              <m:r>
                                <a:rPr lang="en-GB" i="1">
                                  <a:latin typeface="Cambria Math" panose="02040503050406030204" pitchFamily="18" charset="0"/>
                                  <a:ea typeface="Arial" panose="020B0604020202020204" pitchFamily="34" charset="0"/>
                                  <a:cs typeface="Arial" panose="020B0604020202020204" pitchFamily="34" charset="0"/>
                                </a:rPr>
                                <m:t>−</m:t>
                              </m:r>
                              <m:sSub>
                                <m:sSubPr>
                                  <m:ctrlPr>
                                    <a:rPr lang="en-BE" i="1">
                                      <a:latin typeface="Cambria Math" panose="02040503050406030204" pitchFamily="18" charset="0"/>
                                      <a:ea typeface="Arial" panose="020B0604020202020204" pitchFamily="34" charset="0"/>
                                      <a:cs typeface="Arial" panose="020B0604020202020204" pitchFamily="34" charset="0"/>
                                    </a:rPr>
                                  </m:ctrlPr>
                                </m:sSubPr>
                                <m:e>
                                  <m:r>
                                    <a:rPr lang="en-GB" i="1">
                                      <a:latin typeface="Cambria Math" panose="02040503050406030204" pitchFamily="18" charset="0"/>
                                      <a:ea typeface="Arial" panose="020B0604020202020204" pitchFamily="34" charset="0"/>
                                      <a:cs typeface="Arial" panose="020B0604020202020204" pitchFamily="34" charset="0"/>
                                    </a:rPr>
                                    <m:t>𝑉</m:t>
                                  </m:r>
                                </m:e>
                                <m:sub>
                                  <m:r>
                                    <a:rPr lang="en-GB" i="1">
                                      <a:latin typeface="Cambria Math" panose="02040503050406030204" pitchFamily="18" charset="0"/>
                                      <a:ea typeface="Arial" panose="020B0604020202020204" pitchFamily="34" charset="0"/>
                                      <a:cs typeface="Arial" panose="020B0604020202020204" pitchFamily="34" charset="0"/>
                                    </a:rPr>
                                    <m:t>𝑟𝑒𝑞</m:t>
                                  </m:r>
                                </m:sub>
                              </m:sSub>
                              <m:d>
                                <m:dPr>
                                  <m:ctrlPr>
                                    <a:rPr lang="en-GB" i="1">
                                      <a:latin typeface="Cambria Math" panose="02040503050406030204" pitchFamily="18" charset="0"/>
                                      <a:ea typeface="Arial" panose="020B0604020202020204" pitchFamily="34" charset="0"/>
                                      <a:cs typeface="Arial" panose="020B0604020202020204" pitchFamily="34" charset="0"/>
                                    </a:rPr>
                                  </m:ctrlPr>
                                </m:dPr>
                                <m:e>
                                  <m:r>
                                    <a:rPr lang="en-GB" i="1">
                                      <a:latin typeface="Cambria Math" panose="02040503050406030204" pitchFamily="18" charset="0"/>
                                      <a:ea typeface="Arial" panose="020B0604020202020204" pitchFamily="34" charset="0"/>
                                      <a:cs typeface="Arial" panose="020B0604020202020204" pitchFamily="34" charset="0"/>
                                    </a:rPr>
                                    <m:t>𝐶𝑀𝑈</m:t>
                                  </m:r>
                                  <m:r>
                                    <a:rPr lang="en-GB" i="1">
                                      <a:latin typeface="Cambria Math" panose="02040503050406030204" pitchFamily="18" charset="0"/>
                                      <a:ea typeface="Arial" panose="020B0604020202020204" pitchFamily="34" charset="0"/>
                                      <a:cs typeface="Arial" panose="020B0604020202020204" pitchFamily="34" charset="0"/>
                                    </a:rPr>
                                    <m:t>,</m:t>
                                  </m:r>
                                  <m:r>
                                    <a:rPr lang="en-GB" i="1">
                                      <a:latin typeface="Cambria Math" panose="02040503050406030204" pitchFamily="18" charset="0"/>
                                      <a:ea typeface="Arial" panose="020B0604020202020204" pitchFamily="34" charset="0"/>
                                      <a:cs typeface="Arial" panose="020B0604020202020204" pitchFamily="34" charset="0"/>
                                    </a:rPr>
                                    <m:t>𝑡</m:t>
                                  </m:r>
                                </m:e>
                              </m:d>
                              <m:r>
                                <a:rPr lang="en-US" b="0" i="1" smtClean="0">
                                  <a:latin typeface="Cambria Math" panose="02040503050406030204" pitchFamily="18" charset="0"/>
                                  <a:ea typeface="Arial" panose="020B0604020202020204" pitchFamily="34" charset="0"/>
                                  <a:cs typeface="Arial" panose="020B0604020202020204" pitchFamily="34" charset="0"/>
                                </a:rPr>
                                <m:t>+</m:t>
                              </m:r>
                              <m:r>
                                <a:rPr lang="en-GB" i="1">
                                  <a:effectLst/>
                                  <a:latin typeface="Cambria Math" panose="02040503050406030204" pitchFamily="18" charset="0"/>
                                  <a:ea typeface="Arial" panose="020B0604020202020204" pitchFamily="34" charset="0"/>
                                  <a:cs typeface="Arial" panose="020B0604020202020204" pitchFamily="34" charset="0"/>
                                </a:rPr>
                                <m:t>𝑉</m:t>
                              </m:r>
                            </m:e>
                            <m:sub>
                              <m:r>
                                <a:rPr lang="en-GB" i="1">
                                  <a:effectLst/>
                                  <a:latin typeface="Cambria Math" panose="02040503050406030204" pitchFamily="18" charset="0"/>
                                  <a:ea typeface="Arial" panose="020B0604020202020204" pitchFamily="34" charset="0"/>
                                  <a:cs typeface="Arial" panose="020B0604020202020204" pitchFamily="34" charset="0"/>
                                </a:rPr>
                                <m:t>𝑎𝑐𝑡</m:t>
                              </m:r>
                            </m:sub>
                          </m:sSub>
                          <m:d>
                            <m:dPr>
                              <m:ctrlPr>
                                <a:rPr lang="en-BE" i="1">
                                  <a:effectLst/>
                                  <a:latin typeface="Cambria Math" panose="02040503050406030204" pitchFamily="18" charset="0"/>
                                  <a:ea typeface="Arial" panose="020B0604020202020204" pitchFamily="34" charset="0"/>
                                  <a:cs typeface="Arial" panose="020B0604020202020204" pitchFamily="34" charset="0"/>
                                </a:rPr>
                              </m:ctrlPr>
                            </m:dPr>
                            <m:e>
                              <m:r>
                                <a:rPr lang="en-GB" i="1">
                                  <a:effectLst/>
                                  <a:latin typeface="Cambria Math" panose="02040503050406030204" pitchFamily="18" charset="0"/>
                                  <a:ea typeface="Arial" panose="020B0604020202020204" pitchFamily="34" charset="0"/>
                                  <a:cs typeface="Arial" panose="020B0604020202020204" pitchFamily="34" charset="0"/>
                                </a:rPr>
                                <m:t>𝐶𝑀𝑈</m:t>
                              </m:r>
                              <m:r>
                                <a:rPr lang="en-GB" i="1">
                                  <a:effectLst/>
                                  <a:latin typeface="Cambria Math" panose="02040503050406030204" pitchFamily="18" charset="0"/>
                                  <a:ea typeface="Arial" panose="020B0604020202020204" pitchFamily="34" charset="0"/>
                                  <a:cs typeface="Arial" panose="020B0604020202020204" pitchFamily="34" charset="0"/>
                                </a:rPr>
                                <m:t>,</m:t>
                              </m:r>
                              <m:r>
                                <a:rPr lang="en-GB" i="1">
                                  <a:effectLst/>
                                  <a:latin typeface="Cambria Math" panose="02040503050406030204" pitchFamily="18" charset="0"/>
                                  <a:ea typeface="Arial" panose="020B0604020202020204" pitchFamily="34" charset="0"/>
                                  <a:cs typeface="Arial" panose="020B0604020202020204" pitchFamily="34" charset="0"/>
                                </a:rPr>
                                <m:t>𝑡</m:t>
                              </m:r>
                            </m:e>
                          </m:d>
                          <m:r>
                            <a:rPr lang="en-GB" i="1">
                              <a:effectLst/>
                              <a:latin typeface="Cambria Math" panose="02040503050406030204" pitchFamily="18" charset="0"/>
                              <a:ea typeface="Arial" panose="020B0604020202020204" pitchFamily="34" charset="0"/>
                              <a:cs typeface="Arial" panose="020B0604020202020204" pitchFamily="34" charset="0"/>
                            </a:rPr>
                            <m:t>;</m:t>
                          </m:r>
                          <m:sSub>
                            <m:sSubPr>
                              <m:ctrlPr>
                                <a:rPr lang="en-BE" i="1">
                                  <a:effectLst/>
                                  <a:latin typeface="Cambria Math" panose="02040503050406030204" pitchFamily="18" charset="0"/>
                                  <a:ea typeface="Arial" panose="020B0604020202020204" pitchFamily="34" charset="0"/>
                                  <a:cs typeface="Arial" panose="020B0604020202020204" pitchFamily="34" charset="0"/>
                                </a:rPr>
                              </m:ctrlPr>
                            </m:sSubPr>
                            <m:e>
                              <m:r>
                                <a:rPr lang="en-GB" i="1">
                                  <a:effectLst/>
                                  <a:latin typeface="Cambria Math" panose="02040503050406030204" pitchFamily="18" charset="0"/>
                                  <a:ea typeface="Arial" panose="020B0604020202020204" pitchFamily="34" charset="0"/>
                                  <a:cs typeface="Arial" panose="020B0604020202020204" pitchFamily="34" charset="0"/>
                                </a:rPr>
                                <m:t>𝑃</m:t>
                              </m:r>
                            </m:e>
                            <m:sub>
                              <m:r>
                                <a:rPr lang="en-GB" i="1">
                                  <a:effectLst/>
                                  <a:latin typeface="Cambria Math" panose="02040503050406030204" pitchFamily="18" charset="0"/>
                                  <a:ea typeface="Arial" panose="020B0604020202020204" pitchFamily="34" charset="0"/>
                                  <a:cs typeface="Arial" panose="020B0604020202020204" pitchFamily="34" charset="0"/>
                                </a:rPr>
                                <m:t>𝑚𝑎𝑥</m:t>
                              </m:r>
                              <m:r>
                                <a:rPr lang="en-GB" i="1">
                                  <a:effectLst/>
                                  <a:latin typeface="Cambria Math" panose="02040503050406030204" pitchFamily="18" charset="0"/>
                                  <a:ea typeface="Arial" panose="020B0604020202020204" pitchFamily="34" charset="0"/>
                                  <a:cs typeface="Arial" panose="020B0604020202020204" pitchFamily="34" charset="0"/>
                                </a:rPr>
                                <m:t>,</m:t>
                              </m:r>
                              <m:r>
                                <a:rPr lang="en-GB" i="1">
                                  <a:effectLst/>
                                  <a:latin typeface="Cambria Math" panose="02040503050406030204" pitchFamily="18" charset="0"/>
                                  <a:ea typeface="Arial" panose="020B0604020202020204" pitchFamily="34" charset="0"/>
                                  <a:cs typeface="Arial" panose="020B0604020202020204" pitchFamily="34" charset="0"/>
                                </a:rPr>
                                <m:t>𝑟𝑒𝑚𝑎𝑖𝑛𝑖𝑛𝑔</m:t>
                              </m:r>
                            </m:sub>
                          </m:sSub>
                          <m:r>
                            <a:rPr lang="en-GB" i="1">
                              <a:effectLst/>
                              <a:latin typeface="Cambria Math" panose="02040503050406030204" pitchFamily="18" charset="0"/>
                              <a:ea typeface="Arial" panose="020B0604020202020204" pitchFamily="34" charset="0"/>
                              <a:cs typeface="Arial" panose="020B0604020202020204" pitchFamily="34" charset="0"/>
                            </a:rPr>
                            <m:t>(</m:t>
                          </m:r>
                          <m:r>
                            <a:rPr lang="en-GB" i="1">
                              <a:effectLst/>
                              <a:latin typeface="Cambria Math" panose="02040503050406030204" pitchFamily="18" charset="0"/>
                              <a:ea typeface="Arial" panose="020B0604020202020204" pitchFamily="34" charset="0"/>
                              <a:cs typeface="Arial" panose="020B0604020202020204" pitchFamily="34" charset="0"/>
                            </a:rPr>
                            <m:t>𝐶𝑀𝑈</m:t>
                          </m:r>
                          <m:r>
                            <a:rPr lang="en-GB" i="1">
                              <a:effectLst/>
                              <a:latin typeface="Cambria Math" panose="02040503050406030204" pitchFamily="18" charset="0"/>
                              <a:ea typeface="Arial" panose="020B0604020202020204" pitchFamily="34" charset="0"/>
                              <a:cs typeface="Arial" panose="020B0604020202020204" pitchFamily="34" charset="0"/>
                            </a:rPr>
                            <m:t>,</m:t>
                          </m:r>
                          <m:r>
                            <a:rPr lang="en-GB" i="1">
                              <a:effectLst/>
                              <a:latin typeface="Cambria Math" panose="02040503050406030204" pitchFamily="18" charset="0"/>
                              <a:ea typeface="Arial" panose="020B0604020202020204" pitchFamily="34" charset="0"/>
                              <a:cs typeface="Arial" panose="020B0604020202020204" pitchFamily="34" charset="0"/>
                            </a:rPr>
                            <m:t>𝑡</m:t>
                          </m:r>
                          <m:r>
                            <a:rPr lang="en-GB" i="1">
                              <a:effectLst/>
                              <a:latin typeface="Cambria Math" panose="02040503050406030204" pitchFamily="18" charset="0"/>
                              <a:ea typeface="Arial" panose="020B0604020202020204" pitchFamily="34" charset="0"/>
                              <a:cs typeface="Arial" panose="020B0604020202020204" pitchFamily="34" charset="0"/>
                            </a:rPr>
                            <m:t>)</m:t>
                          </m:r>
                        </m:e>
                      </m:d>
                    </m:oMath>
                  </m:oMathPara>
                </a14:m>
                <a:endParaRPr lang="en-US">
                  <a:effectLst/>
                  <a:latin typeface="Verdana" panose="020B0604030504040204" pitchFamily="34" charset="0"/>
                  <a:ea typeface="Arial" panose="020B0604020202020204" pitchFamily="34" charset="0"/>
                  <a:cs typeface="Arial" panose="020B0604020202020204" pitchFamily="34" charset="0"/>
                </a:endParaRPr>
              </a:p>
            </p:txBody>
          </p:sp>
        </mc:Choice>
        <mc:Fallback xmlns="">
          <p:sp>
            <p:nvSpPr>
              <p:cNvPr id="13" name="Content Placeholder 2">
                <a:extLst>
                  <a:ext uri="{FF2B5EF4-FFF2-40B4-BE49-F238E27FC236}">
                    <a16:creationId xmlns:a16="http://schemas.microsoft.com/office/drawing/2014/main" id="{F600EB25-05DF-3A7B-9771-8A8A5E577756}"/>
                  </a:ext>
                </a:extLst>
              </p:cNvPr>
              <p:cNvSpPr txBox="1">
                <a:spLocks noRot="1" noChangeAspect="1" noMove="1" noResize="1" noEditPoints="1" noAdjustHandles="1" noChangeArrowheads="1" noChangeShapeType="1" noTextEdit="1"/>
              </p:cNvSpPr>
              <p:nvPr/>
            </p:nvSpPr>
            <p:spPr>
              <a:xfrm>
                <a:off x="914400" y="1091334"/>
                <a:ext cx="9792000" cy="1223841"/>
              </a:xfrm>
              <a:prstGeom prst="rect">
                <a:avLst/>
              </a:prstGeom>
              <a:blipFill>
                <a:blip r:embed="rId2"/>
                <a:stretch>
                  <a:fillRect l="-311"/>
                </a:stretch>
              </a:blipFill>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9A44A3A3-978F-9018-8D46-EEB736B2CAAA}"/>
              </a:ext>
            </a:extLst>
          </p:cNvPr>
          <p:cNvGrpSpPr/>
          <p:nvPr/>
        </p:nvGrpSpPr>
        <p:grpSpPr>
          <a:xfrm>
            <a:off x="635999" y="2586348"/>
            <a:ext cx="5471599" cy="3695652"/>
            <a:chOff x="762052" y="3071399"/>
            <a:chExt cx="5471599" cy="3695652"/>
          </a:xfrm>
        </p:grpSpPr>
        <p:sp>
          <p:nvSpPr>
            <p:cNvPr id="15" name="TextBox 14">
              <a:extLst>
                <a:ext uri="{FF2B5EF4-FFF2-40B4-BE49-F238E27FC236}">
                  <a16:creationId xmlns:a16="http://schemas.microsoft.com/office/drawing/2014/main" id="{3B543240-91AF-0127-2CF1-76E424CB84EF}"/>
                </a:ext>
              </a:extLst>
            </p:cNvPr>
            <p:cNvSpPr txBox="1"/>
            <p:nvPr/>
          </p:nvSpPr>
          <p:spPr>
            <a:xfrm>
              <a:off x="762052" y="6169030"/>
              <a:ext cx="1189703" cy="598021"/>
            </a:xfrm>
            <a:prstGeom prst="rect">
              <a:avLst/>
            </a:prstGeom>
            <a:noFill/>
          </p:spPr>
          <p:txBody>
            <a:bodyPr wrap="square" rtlCol="0" anchor="ctr">
              <a:noAutofit/>
            </a:bodyPr>
            <a:lstStyle/>
            <a:p>
              <a:pPr algn="ctr"/>
              <a:r>
                <a:rPr lang="en-US" sz="1400" b="1">
                  <a:solidFill>
                    <a:schemeClr val="tx2"/>
                  </a:solidFill>
                </a:rPr>
                <a:t>Nominal</a:t>
              </a:r>
            </a:p>
            <a:p>
              <a:pPr algn="ctr"/>
              <a:r>
                <a:rPr lang="en-US" sz="1400" b="1">
                  <a:solidFill>
                    <a:schemeClr val="tx2"/>
                  </a:solidFill>
                </a:rPr>
                <a:t>Reference</a:t>
              </a:r>
            </a:p>
            <a:p>
              <a:pPr algn="ctr"/>
              <a:r>
                <a:rPr lang="en-US" sz="1400" b="1">
                  <a:solidFill>
                    <a:schemeClr val="tx2"/>
                  </a:solidFill>
                </a:rPr>
                <a:t>Power</a:t>
              </a:r>
            </a:p>
          </p:txBody>
        </p:sp>
        <p:grpSp>
          <p:nvGrpSpPr>
            <p:cNvPr id="46" name="Group 45">
              <a:extLst>
                <a:ext uri="{FF2B5EF4-FFF2-40B4-BE49-F238E27FC236}">
                  <a16:creationId xmlns:a16="http://schemas.microsoft.com/office/drawing/2014/main" id="{86ED34FD-039A-8FB9-972D-583F6C70D672}"/>
                </a:ext>
              </a:extLst>
            </p:cNvPr>
            <p:cNvGrpSpPr/>
            <p:nvPr/>
          </p:nvGrpSpPr>
          <p:grpSpPr>
            <a:xfrm>
              <a:off x="985735" y="3071399"/>
              <a:ext cx="5247916" cy="3628408"/>
              <a:chOff x="985735" y="3071399"/>
              <a:chExt cx="5247916" cy="3628408"/>
            </a:xfrm>
          </p:grpSpPr>
          <p:sp>
            <p:nvSpPr>
              <p:cNvPr id="8" name="Rectangle 7">
                <a:extLst>
                  <a:ext uri="{FF2B5EF4-FFF2-40B4-BE49-F238E27FC236}">
                    <a16:creationId xmlns:a16="http://schemas.microsoft.com/office/drawing/2014/main" id="{2F908B8B-6011-8BF0-4DEF-A4C2BD347C5A}"/>
                  </a:ext>
                </a:extLst>
              </p:cNvPr>
              <p:cNvSpPr/>
              <p:nvPr/>
            </p:nvSpPr>
            <p:spPr>
              <a:xfrm>
                <a:off x="3850810" y="3255256"/>
                <a:ext cx="737420" cy="1046806"/>
              </a:xfrm>
              <a:prstGeom prst="rect">
                <a:avLst/>
              </a:prstGeom>
              <a:solidFill>
                <a:schemeClr val="tx2">
                  <a:lumMod val="60000"/>
                  <a:lumOff val="40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9" name="Rectangle 8">
                <a:extLst>
                  <a:ext uri="{FF2B5EF4-FFF2-40B4-BE49-F238E27FC236}">
                    <a16:creationId xmlns:a16="http://schemas.microsoft.com/office/drawing/2014/main" id="{C3DA2EED-1DD1-2706-9632-ED3D71F78D74}"/>
                  </a:ext>
                </a:extLst>
              </p:cNvPr>
              <p:cNvSpPr/>
              <p:nvPr/>
            </p:nvSpPr>
            <p:spPr>
              <a:xfrm>
                <a:off x="988194" y="3084698"/>
                <a:ext cx="737420" cy="30555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0" name="Rectangle 9">
                <a:extLst>
                  <a:ext uri="{FF2B5EF4-FFF2-40B4-BE49-F238E27FC236}">
                    <a16:creationId xmlns:a16="http://schemas.microsoft.com/office/drawing/2014/main" id="{16EF4B90-06B5-73C7-48F0-8800E8A8F527}"/>
                  </a:ext>
                </a:extLst>
              </p:cNvPr>
              <p:cNvSpPr/>
              <p:nvPr/>
            </p:nvSpPr>
            <p:spPr>
              <a:xfrm>
                <a:off x="2454429" y="3084697"/>
                <a:ext cx="737420" cy="120824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bg1"/>
                  </a:solidFill>
                </a:endParaRPr>
              </a:p>
            </p:txBody>
          </p:sp>
          <p:sp>
            <p:nvSpPr>
              <p:cNvPr id="11" name="Rectangle 10">
                <a:extLst>
                  <a:ext uri="{FF2B5EF4-FFF2-40B4-BE49-F238E27FC236}">
                    <a16:creationId xmlns:a16="http://schemas.microsoft.com/office/drawing/2014/main" id="{D45931D1-1D63-4B0B-30C4-D75F2C4E26FD}"/>
                  </a:ext>
                </a:extLst>
              </p:cNvPr>
              <p:cNvSpPr/>
              <p:nvPr/>
            </p:nvSpPr>
            <p:spPr>
              <a:xfrm>
                <a:off x="5254336" y="3255256"/>
                <a:ext cx="737420" cy="28758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rgbClr val="92D050"/>
                  </a:solidFill>
                </a:endParaRPr>
              </a:p>
            </p:txBody>
          </p:sp>
          <p:sp>
            <p:nvSpPr>
              <p:cNvPr id="17" name="TextBox 16">
                <a:extLst>
                  <a:ext uri="{FF2B5EF4-FFF2-40B4-BE49-F238E27FC236}">
                    <a16:creationId xmlns:a16="http://schemas.microsoft.com/office/drawing/2014/main" id="{1A4C29A1-07D5-4C46-FA6D-5E3F4B8C0DCD}"/>
                  </a:ext>
                </a:extLst>
              </p:cNvPr>
              <p:cNvSpPr txBox="1"/>
              <p:nvPr/>
            </p:nvSpPr>
            <p:spPr>
              <a:xfrm>
                <a:off x="5043948" y="6198362"/>
                <a:ext cx="1189703" cy="501445"/>
              </a:xfrm>
              <a:prstGeom prst="rect">
                <a:avLst/>
              </a:prstGeom>
              <a:noFill/>
            </p:spPr>
            <p:txBody>
              <a:bodyPr wrap="square" rtlCol="0" anchor="ctr">
                <a:noAutofit/>
              </a:bodyPr>
              <a:lstStyle/>
              <a:p>
                <a:pPr algn="ctr"/>
                <a:r>
                  <a:rPr lang="en-US" sz="1400" b="1">
                    <a:solidFill>
                      <a:srgbClr val="92D050"/>
                    </a:solidFill>
                  </a:rPr>
                  <a:t>Available </a:t>
                </a:r>
              </a:p>
              <a:p>
                <a:pPr algn="ctr"/>
                <a:r>
                  <a:rPr lang="en-US" sz="1400" b="1">
                    <a:solidFill>
                      <a:srgbClr val="92D050"/>
                    </a:solidFill>
                  </a:rPr>
                  <a:t>Capacity</a:t>
                </a:r>
                <a:endParaRPr lang="en-BE" sz="1400" b="1">
                  <a:solidFill>
                    <a:srgbClr val="92D050"/>
                  </a:solidFill>
                </a:endParaRPr>
              </a:p>
            </p:txBody>
          </p:sp>
          <p:cxnSp>
            <p:nvCxnSpPr>
              <p:cNvPr id="21" name="Straight Connector 20">
                <a:extLst>
                  <a:ext uri="{FF2B5EF4-FFF2-40B4-BE49-F238E27FC236}">
                    <a16:creationId xmlns:a16="http://schemas.microsoft.com/office/drawing/2014/main" id="{A2A7EEEF-EB28-3248-EA81-E03C164B1E2C}"/>
                  </a:ext>
                </a:extLst>
              </p:cNvPr>
              <p:cNvCxnSpPr/>
              <p:nvPr/>
            </p:nvCxnSpPr>
            <p:spPr>
              <a:xfrm>
                <a:off x="2454429" y="4302062"/>
                <a:ext cx="2203655"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46DB16-E799-4245-CFAD-555CD3569E2A}"/>
                  </a:ext>
                </a:extLst>
              </p:cNvPr>
              <p:cNvCxnSpPr>
                <a:cxnSpLocks/>
              </p:cNvCxnSpPr>
              <p:nvPr/>
            </p:nvCxnSpPr>
            <p:spPr>
              <a:xfrm flipV="1">
                <a:off x="988194" y="6131121"/>
                <a:ext cx="5003562" cy="2"/>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1311E19-388B-2AE0-56B6-75A6B7FFC0E5}"/>
                  </a:ext>
                </a:extLst>
              </p:cNvPr>
              <p:cNvCxnSpPr>
                <a:cxnSpLocks/>
              </p:cNvCxnSpPr>
              <p:nvPr/>
            </p:nvCxnSpPr>
            <p:spPr>
              <a:xfrm flipV="1">
                <a:off x="985735" y="3071399"/>
                <a:ext cx="2206114" cy="13298"/>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31E9EA1-5357-5F04-8A6B-F037AD928408}"/>
                  </a:ext>
                </a:extLst>
              </p:cNvPr>
              <p:cNvSpPr txBox="1"/>
              <p:nvPr/>
            </p:nvSpPr>
            <p:spPr>
              <a:xfrm>
                <a:off x="2228287" y="4442465"/>
                <a:ext cx="1189703" cy="501445"/>
              </a:xfrm>
              <a:prstGeom prst="rect">
                <a:avLst/>
              </a:prstGeom>
              <a:noFill/>
            </p:spPr>
            <p:txBody>
              <a:bodyPr wrap="square" rtlCol="0" anchor="ctr">
                <a:noAutofit/>
              </a:bodyPr>
              <a:lstStyle/>
              <a:p>
                <a:pPr algn="ctr"/>
                <a:r>
                  <a:rPr lang="en-US" sz="1400" b="1">
                    <a:solidFill>
                      <a:schemeClr val="bg1">
                        <a:lumMod val="65000"/>
                      </a:schemeClr>
                    </a:solidFill>
                  </a:rPr>
                  <a:t>Required</a:t>
                </a:r>
              </a:p>
              <a:p>
                <a:pPr algn="ctr"/>
                <a:r>
                  <a:rPr lang="en-US" sz="1400" b="1">
                    <a:solidFill>
                      <a:schemeClr val="bg1">
                        <a:lumMod val="65000"/>
                      </a:schemeClr>
                    </a:solidFill>
                  </a:rPr>
                  <a:t>Volume</a:t>
                </a:r>
                <a:endParaRPr lang="en-BE" sz="1400" b="1">
                  <a:solidFill>
                    <a:schemeClr val="bg1">
                      <a:lumMod val="65000"/>
                    </a:schemeClr>
                  </a:solidFill>
                </a:endParaRPr>
              </a:p>
            </p:txBody>
          </p:sp>
          <p:cxnSp>
            <p:nvCxnSpPr>
              <p:cNvPr id="37" name="Straight Connector 36">
                <a:extLst>
                  <a:ext uri="{FF2B5EF4-FFF2-40B4-BE49-F238E27FC236}">
                    <a16:creationId xmlns:a16="http://schemas.microsoft.com/office/drawing/2014/main" id="{04AB38B1-F5D2-2E1D-3443-4274BA778725}"/>
                  </a:ext>
                </a:extLst>
              </p:cNvPr>
              <p:cNvCxnSpPr/>
              <p:nvPr/>
            </p:nvCxnSpPr>
            <p:spPr>
              <a:xfrm>
                <a:off x="3862045" y="3255256"/>
                <a:ext cx="2203655"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D85D964-B3C5-99E3-A68C-E273A11274CE}"/>
                  </a:ext>
                </a:extLst>
              </p:cNvPr>
              <p:cNvSpPr txBox="1"/>
              <p:nvPr/>
            </p:nvSpPr>
            <p:spPr>
              <a:xfrm>
                <a:off x="3624668" y="4402892"/>
                <a:ext cx="1189703" cy="1273192"/>
              </a:xfrm>
              <a:prstGeom prst="rect">
                <a:avLst/>
              </a:prstGeom>
              <a:noFill/>
            </p:spPr>
            <p:txBody>
              <a:bodyPr wrap="square" rtlCol="0" anchor="ctr">
                <a:noAutofit/>
              </a:bodyPr>
              <a:lstStyle/>
              <a:p>
                <a:pPr algn="ctr"/>
                <a:r>
                  <a:rPr lang="en-US" sz="1400" b="1">
                    <a:solidFill>
                      <a:schemeClr val="tx2">
                        <a:lumMod val="60000"/>
                        <a:lumOff val="40000"/>
                      </a:schemeClr>
                    </a:solidFill>
                  </a:rPr>
                  <a:t>Active Volume</a:t>
                </a:r>
              </a:p>
              <a:p>
                <a:pPr algn="ctr"/>
                <a:r>
                  <a:rPr lang="en-US" sz="1400" b="1">
                    <a:solidFill>
                      <a:schemeClr val="tx2">
                        <a:lumMod val="60000"/>
                        <a:lumOff val="40000"/>
                      </a:schemeClr>
                    </a:solidFill>
                  </a:rPr>
                  <a:t>=</a:t>
                </a:r>
              </a:p>
              <a:p>
                <a:pPr algn="ctr"/>
                <a:r>
                  <a:rPr lang="en-US" sz="1400" b="1">
                    <a:solidFill>
                      <a:schemeClr val="tx2">
                        <a:lumMod val="60000"/>
                        <a:lumOff val="40000"/>
                      </a:schemeClr>
                    </a:solidFill>
                  </a:rPr>
                  <a:t>Proven</a:t>
                </a:r>
              </a:p>
              <a:p>
                <a:pPr algn="ctr"/>
                <a:r>
                  <a:rPr lang="en-US" sz="1400" b="1">
                    <a:solidFill>
                      <a:schemeClr val="tx2">
                        <a:lumMod val="60000"/>
                        <a:lumOff val="40000"/>
                      </a:schemeClr>
                    </a:solidFill>
                  </a:rPr>
                  <a:t>Availability</a:t>
                </a:r>
                <a:endParaRPr lang="en-BE" sz="1400" b="1">
                  <a:solidFill>
                    <a:schemeClr val="tx2">
                      <a:lumMod val="60000"/>
                      <a:lumOff val="40000"/>
                    </a:schemeClr>
                  </a:solidFill>
                </a:endParaRPr>
              </a:p>
            </p:txBody>
          </p:sp>
        </p:grpSp>
      </p:grpSp>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8CF0823E-AF88-DFAF-8171-B7AFA01CFA6E}"/>
                  </a:ext>
                </a:extLst>
              </p:cNvPr>
              <p:cNvSpPr txBox="1">
                <a:spLocks/>
              </p:cNvSpPr>
              <p:nvPr/>
            </p:nvSpPr>
            <p:spPr>
              <a:xfrm>
                <a:off x="6089794" y="2734258"/>
                <a:ext cx="5787245" cy="2906392"/>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r>
                  <a:rPr lang="en-US"/>
                  <a:t>The </a:t>
                </a:r>
                <a:r>
                  <a:rPr lang="en-US" b="1"/>
                  <a:t>Proven Availability is calculated as the Active Volume </a:t>
                </a:r>
                <a:r>
                  <a:rPr lang="en-US"/>
                  <a:t>of the CMU: </a:t>
                </a:r>
              </a:p>
              <a:p>
                <a:pPr marL="0" indent="0">
                  <a:buNone/>
                </a:pPr>
                <a14:m>
                  <m:oMathPara xmlns:m="http://schemas.openxmlformats.org/officeDocument/2006/math">
                    <m:oMathParaPr>
                      <m:jc m:val="centerGroup"/>
                    </m:oMathParaPr>
                    <m:oMath xmlns:m="http://schemas.openxmlformats.org/officeDocument/2006/math">
                      <m:sSub>
                        <m:sSubPr>
                          <m:ctrlPr>
                            <a:rPr lang="en-BE" i="1" smtClean="0">
                              <a:effectLst/>
                              <a:latin typeface="Cambria Math" panose="02040503050406030204" pitchFamily="18" charset="0"/>
                              <a:ea typeface="Yu Mincho" panose="02020400000000000000" pitchFamily="18" charset="-128"/>
                            </a:rPr>
                          </m:ctrlPr>
                        </m:sSubPr>
                        <m:e>
                          <m:r>
                            <a:rPr lang="en-GB" i="1">
                              <a:effectLst/>
                              <a:latin typeface="Cambria Math" panose="02040503050406030204" pitchFamily="18" charset="0"/>
                              <a:ea typeface="Yu Mincho" panose="02020400000000000000" pitchFamily="18" charset="-128"/>
                            </a:rPr>
                            <m:t>𝑃</m:t>
                          </m:r>
                        </m:e>
                        <m:sub>
                          <m:r>
                            <a:rPr lang="en-GB" i="1">
                              <a:effectLst/>
                              <a:latin typeface="Cambria Math" panose="02040503050406030204" pitchFamily="18" charset="0"/>
                              <a:ea typeface="Yu Mincho" panose="02020400000000000000" pitchFamily="18" charset="-128"/>
                            </a:rPr>
                            <m:t>𝐴𝑣𝑎𝑖𝑙𝑎𝑏𝑙𝑒</m:t>
                          </m:r>
                          <m:r>
                            <a:rPr lang="en-GB">
                              <a:effectLst/>
                              <a:latin typeface="Cambria Math" panose="02040503050406030204" pitchFamily="18" charset="0"/>
                              <a:ea typeface="Yu Mincho" panose="02020400000000000000" pitchFamily="18" charset="-128"/>
                            </a:rPr>
                            <m:t>, </m:t>
                          </m:r>
                          <m:r>
                            <a:rPr lang="en-GB" i="1">
                              <a:effectLst/>
                              <a:latin typeface="Cambria Math" panose="02040503050406030204" pitchFamily="18" charset="0"/>
                              <a:ea typeface="Yu Mincho" panose="02020400000000000000" pitchFamily="18" charset="-128"/>
                            </a:rPr>
                            <m:t>𝑝𝑟𝑜𝑣𝑒𝑛</m:t>
                          </m:r>
                        </m:sub>
                      </m:sSub>
                      <m:d>
                        <m:dPr>
                          <m:ctrlPr>
                            <a:rPr lang="en-BE" i="1">
                              <a:effectLst/>
                              <a:latin typeface="Cambria Math" panose="02040503050406030204" pitchFamily="18" charset="0"/>
                              <a:ea typeface="Yu Mincho" panose="02020400000000000000" pitchFamily="18" charset="-128"/>
                            </a:rPr>
                          </m:ctrlPr>
                        </m:dPr>
                        <m:e>
                          <m:r>
                            <a:rPr lang="en-GB" i="1">
                              <a:effectLst/>
                              <a:latin typeface="Cambria Math" panose="02040503050406030204" pitchFamily="18" charset="0"/>
                              <a:ea typeface="Yu Mincho" panose="02020400000000000000" pitchFamily="18" charset="-128"/>
                            </a:rPr>
                            <m:t>𝐶𝑀𝑈</m:t>
                          </m:r>
                          <m:r>
                            <a:rPr lang="en-GB">
                              <a:effectLst/>
                              <a:latin typeface="Cambria Math" panose="02040503050406030204" pitchFamily="18" charset="0"/>
                              <a:ea typeface="Yu Mincho" panose="02020400000000000000" pitchFamily="18" charset="-128"/>
                            </a:rPr>
                            <m:t>,</m:t>
                          </m:r>
                          <m:r>
                            <a:rPr lang="en-GB" i="1">
                              <a:effectLst/>
                              <a:latin typeface="Cambria Math" panose="02040503050406030204" pitchFamily="18" charset="0"/>
                              <a:ea typeface="Yu Mincho" panose="02020400000000000000" pitchFamily="18" charset="-128"/>
                            </a:rPr>
                            <m:t>𝑡</m:t>
                          </m:r>
                        </m:e>
                      </m:d>
                      <m:r>
                        <a:rPr lang="en-GB">
                          <a:effectLst/>
                          <a:latin typeface="Cambria Math" panose="02040503050406030204" pitchFamily="18" charset="0"/>
                          <a:ea typeface="Yu Mincho" panose="02020400000000000000" pitchFamily="18" charset="-128"/>
                        </a:rPr>
                        <m:t>=</m:t>
                      </m:r>
                      <m:r>
                        <a:rPr lang="en-GB" i="1">
                          <a:effectLst/>
                          <a:latin typeface="Cambria Math" panose="02040503050406030204" pitchFamily="18" charset="0"/>
                          <a:ea typeface="Yu Mincho" panose="02020400000000000000" pitchFamily="18" charset="-128"/>
                        </a:rPr>
                        <m:t>𝑀𝐼𝑁</m:t>
                      </m:r>
                      <m:d>
                        <m:dPr>
                          <m:ctrlPr>
                            <a:rPr lang="en-BE" i="1">
                              <a:effectLst/>
                              <a:latin typeface="Cambria Math" panose="02040503050406030204" pitchFamily="18" charset="0"/>
                              <a:ea typeface="Yu Mincho" panose="02020400000000000000" pitchFamily="18" charset="-128"/>
                            </a:rPr>
                          </m:ctrlPr>
                        </m:dPr>
                        <m:e>
                          <m:sSub>
                            <m:sSubPr>
                              <m:ctrlPr>
                                <a:rPr lang="en-BE" i="1">
                                  <a:effectLst/>
                                  <a:latin typeface="Cambria Math" panose="02040503050406030204" pitchFamily="18" charset="0"/>
                                  <a:ea typeface="Yu Mincho" panose="02020400000000000000" pitchFamily="18" charset="-128"/>
                                </a:rPr>
                              </m:ctrlPr>
                            </m:sSubPr>
                            <m:e>
                              <m:r>
                                <a:rPr lang="en-GB" i="1">
                                  <a:effectLst/>
                                  <a:latin typeface="Cambria Math" panose="02040503050406030204" pitchFamily="18" charset="0"/>
                                  <a:ea typeface="Yu Mincho" panose="02020400000000000000" pitchFamily="18" charset="-128"/>
                                </a:rPr>
                                <m:t>𝑃</m:t>
                              </m:r>
                            </m:e>
                            <m:sub>
                              <m:r>
                                <a:rPr lang="en-GB" i="1">
                                  <a:effectLst/>
                                  <a:latin typeface="Cambria Math" panose="02040503050406030204" pitchFamily="18" charset="0"/>
                                  <a:ea typeface="Yu Mincho" panose="02020400000000000000" pitchFamily="18" charset="-128"/>
                                </a:rPr>
                                <m:t>𝑚𝑎𝑥</m:t>
                              </m:r>
                              <m:r>
                                <a:rPr lang="en-GB" i="1">
                                  <a:effectLst/>
                                  <a:latin typeface="Cambria Math" panose="02040503050406030204" pitchFamily="18" charset="0"/>
                                  <a:ea typeface="Yu Mincho" panose="02020400000000000000" pitchFamily="18" charset="-128"/>
                                </a:rPr>
                                <m:t>,</m:t>
                              </m:r>
                              <m:r>
                                <a:rPr lang="en-GB" i="1">
                                  <a:effectLst/>
                                  <a:latin typeface="Cambria Math" panose="02040503050406030204" pitchFamily="18" charset="0"/>
                                  <a:ea typeface="Yu Mincho" panose="02020400000000000000" pitchFamily="18" charset="-128"/>
                                </a:rPr>
                                <m:t>𝑟𝑒𝑚𝑎𝑖𝑛𝑖𝑛𝑔</m:t>
                              </m:r>
                            </m:sub>
                          </m:sSub>
                          <m:d>
                            <m:dPr>
                              <m:ctrlPr>
                                <a:rPr lang="en-BE" i="1">
                                  <a:effectLst/>
                                  <a:latin typeface="Cambria Math" panose="02040503050406030204" pitchFamily="18" charset="0"/>
                                  <a:ea typeface="Yu Mincho" panose="02020400000000000000" pitchFamily="18" charset="-128"/>
                                </a:rPr>
                              </m:ctrlPr>
                            </m:dPr>
                            <m:e>
                              <m:r>
                                <a:rPr lang="en-GB" i="1">
                                  <a:effectLst/>
                                  <a:latin typeface="Cambria Math" panose="02040503050406030204" pitchFamily="18" charset="0"/>
                                  <a:ea typeface="Yu Mincho" panose="02020400000000000000" pitchFamily="18" charset="-128"/>
                                </a:rPr>
                                <m:t>𝐶𝑀𝑈</m:t>
                              </m:r>
                              <m:r>
                                <a:rPr lang="en-GB">
                                  <a:effectLst/>
                                  <a:latin typeface="Cambria Math" panose="02040503050406030204" pitchFamily="18" charset="0"/>
                                  <a:ea typeface="Yu Mincho" panose="02020400000000000000" pitchFamily="18" charset="-128"/>
                                </a:rPr>
                                <m:t>,</m:t>
                              </m:r>
                              <m:r>
                                <a:rPr lang="en-GB" i="1">
                                  <a:effectLst/>
                                  <a:latin typeface="Cambria Math" panose="02040503050406030204" pitchFamily="18" charset="0"/>
                                  <a:ea typeface="Yu Mincho" panose="02020400000000000000" pitchFamily="18" charset="-128"/>
                                </a:rPr>
                                <m:t>𝑡</m:t>
                              </m:r>
                            </m:e>
                          </m:d>
                          <m:r>
                            <a:rPr lang="en-GB">
                              <a:effectLst/>
                              <a:latin typeface="Cambria Math" panose="02040503050406030204" pitchFamily="18" charset="0"/>
                              <a:ea typeface="Yu Mincho" panose="02020400000000000000" pitchFamily="18" charset="-128"/>
                            </a:rPr>
                            <m:t>; </m:t>
                          </m:r>
                          <m:sSub>
                            <m:sSubPr>
                              <m:ctrlPr>
                                <a:rPr lang="en-BE" i="1">
                                  <a:effectLst/>
                                  <a:latin typeface="Cambria Math" panose="02040503050406030204" pitchFamily="18" charset="0"/>
                                  <a:ea typeface="Yu Mincho" panose="02020400000000000000" pitchFamily="18" charset="-128"/>
                                </a:rPr>
                              </m:ctrlPr>
                            </m:sSubPr>
                            <m:e>
                              <m:r>
                                <a:rPr lang="en-GB" i="1">
                                  <a:effectLst/>
                                  <a:latin typeface="Cambria Math" panose="02040503050406030204" pitchFamily="18" charset="0"/>
                                  <a:ea typeface="Yu Mincho" panose="02020400000000000000" pitchFamily="18" charset="-128"/>
                                </a:rPr>
                                <m:t>𝑉</m:t>
                              </m:r>
                            </m:e>
                            <m:sub>
                              <m:r>
                                <a:rPr lang="en-GB" i="1">
                                  <a:effectLst/>
                                  <a:latin typeface="Cambria Math" panose="02040503050406030204" pitchFamily="18" charset="0"/>
                                  <a:ea typeface="Yu Mincho" panose="02020400000000000000" pitchFamily="18" charset="-128"/>
                                </a:rPr>
                                <m:t>𝐴𝑐𝑡</m:t>
                              </m:r>
                            </m:sub>
                          </m:sSub>
                          <m:d>
                            <m:dPr>
                              <m:ctrlPr>
                                <a:rPr lang="en-BE" i="1">
                                  <a:effectLst/>
                                  <a:latin typeface="Cambria Math" panose="02040503050406030204" pitchFamily="18" charset="0"/>
                                  <a:ea typeface="Yu Mincho" panose="02020400000000000000" pitchFamily="18" charset="-128"/>
                                </a:rPr>
                              </m:ctrlPr>
                            </m:dPr>
                            <m:e>
                              <m:r>
                                <a:rPr lang="en-GB" i="1">
                                  <a:effectLst/>
                                  <a:latin typeface="Cambria Math" panose="02040503050406030204" pitchFamily="18" charset="0"/>
                                  <a:ea typeface="Yu Mincho" panose="02020400000000000000" pitchFamily="18" charset="-128"/>
                                </a:rPr>
                                <m:t>𝐶𝑀𝑈</m:t>
                              </m:r>
                              <m:r>
                                <a:rPr lang="en-GB">
                                  <a:effectLst/>
                                  <a:latin typeface="Cambria Math" panose="02040503050406030204" pitchFamily="18" charset="0"/>
                                  <a:ea typeface="Yu Mincho" panose="02020400000000000000" pitchFamily="18" charset="-128"/>
                                </a:rPr>
                                <m:t>,</m:t>
                              </m:r>
                              <m:r>
                                <a:rPr lang="en-GB" i="1">
                                  <a:effectLst/>
                                  <a:latin typeface="Cambria Math" panose="02040503050406030204" pitchFamily="18" charset="0"/>
                                  <a:ea typeface="Yu Mincho" panose="02020400000000000000" pitchFamily="18" charset="-128"/>
                                </a:rPr>
                                <m:t>𝑡</m:t>
                              </m:r>
                            </m:e>
                          </m:d>
                        </m:e>
                      </m:d>
                    </m:oMath>
                  </m:oMathPara>
                </a14:m>
                <a:endParaRPr lang="en-US"/>
              </a:p>
              <a:p>
                <a:pPr marL="0" indent="0">
                  <a:buNone/>
                </a:pPr>
                <a:endParaRPr lang="en-US"/>
              </a:p>
              <a:p>
                <a:pPr marL="0" indent="0">
                  <a:buNone/>
                </a:pPr>
                <a:r>
                  <a:rPr lang="en-US"/>
                  <a:t>Both the Available Capacity and the Proven Availability are </a:t>
                </a:r>
                <a:r>
                  <a:rPr lang="en-US" b="1"/>
                  <a:t>capped by the Remaining Maximum Capacity</a:t>
                </a:r>
                <a:r>
                  <a:rPr lang="en-US"/>
                  <a:t>, as these values can naturally not exceed this.</a:t>
                </a:r>
              </a:p>
            </p:txBody>
          </p:sp>
        </mc:Choice>
        <mc:Fallback xmlns="">
          <p:sp>
            <p:nvSpPr>
              <p:cNvPr id="53" name="Content Placeholder 2">
                <a:extLst>
                  <a:ext uri="{FF2B5EF4-FFF2-40B4-BE49-F238E27FC236}">
                    <a16:creationId xmlns:a16="http://schemas.microsoft.com/office/drawing/2014/main" id="{8CF0823E-AF88-DFAF-8171-B7AFA01CFA6E}"/>
                  </a:ext>
                </a:extLst>
              </p:cNvPr>
              <p:cNvSpPr txBox="1">
                <a:spLocks noRot="1" noChangeAspect="1" noMove="1" noResize="1" noEditPoints="1" noAdjustHandles="1" noChangeArrowheads="1" noChangeShapeType="1" noTextEdit="1"/>
              </p:cNvSpPr>
              <p:nvPr/>
            </p:nvSpPr>
            <p:spPr>
              <a:xfrm>
                <a:off x="6089794" y="2734258"/>
                <a:ext cx="5787245" cy="2906392"/>
              </a:xfrm>
              <a:prstGeom prst="rect">
                <a:avLst/>
              </a:prstGeom>
              <a:blipFill>
                <a:blip r:embed="rId3"/>
                <a:stretch>
                  <a:fillRect l="-632" r="-94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DF2DA2C-ED49-310A-01C4-88BCD30C9D27}"/>
              </a:ext>
            </a:extLst>
          </p:cNvPr>
          <p:cNvSpPr/>
          <p:nvPr/>
        </p:nvSpPr>
        <p:spPr>
          <a:xfrm>
            <a:off x="10593421" y="1704164"/>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108892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A9A4C07-E96A-2B1E-95D6-D76E6B9A3092}"/>
              </a:ext>
            </a:extLst>
          </p:cNvPr>
          <p:cNvSpPr>
            <a:spLocks noGrp="1"/>
          </p:cNvSpPr>
          <p:nvPr>
            <p:ph type="pic" sz="quarter" idx="10"/>
          </p:nvPr>
        </p:nvSpPr>
        <p:spPr/>
        <p:txBody>
          <a:bodyPr/>
          <a:lstStyle/>
          <a:p>
            <a:endParaRPr lang="en-BE"/>
          </a:p>
        </p:txBody>
      </p:sp>
      <p:sp>
        <p:nvSpPr>
          <p:cNvPr id="3" name="Title 2">
            <a:extLst>
              <a:ext uri="{FF2B5EF4-FFF2-40B4-BE49-F238E27FC236}">
                <a16:creationId xmlns:a16="http://schemas.microsoft.com/office/drawing/2014/main" id="{E35770F4-5D6B-117A-A573-2DD149E78940}"/>
              </a:ext>
            </a:extLst>
          </p:cNvPr>
          <p:cNvSpPr>
            <a:spLocks noGrp="1"/>
          </p:cNvSpPr>
          <p:nvPr>
            <p:ph type="title"/>
          </p:nvPr>
        </p:nvSpPr>
        <p:spPr>
          <a:xfrm>
            <a:off x="1310734" y="3124200"/>
            <a:ext cx="9534475" cy="609600"/>
          </a:xfrm>
        </p:spPr>
        <p:txBody>
          <a:bodyPr/>
          <a:lstStyle/>
          <a:p>
            <a:r>
              <a:rPr lang="en-US"/>
              <a:t>Note – AS corrections</a:t>
            </a:r>
            <a:endParaRPr lang="en-BE"/>
          </a:p>
        </p:txBody>
      </p:sp>
    </p:spTree>
    <p:extLst>
      <p:ext uri="{BB962C8B-B14F-4D97-AF65-F5344CB8AC3E}">
        <p14:creationId xmlns:p14="http://schemas.microsoft.com/office/powerpoint/2010/main" val="80948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21E2-E270-786F-149B-5457514A137A}"/>
              </a:ext>
            </a:extLst>
          </p:cNvPr>
          <p:cNvSpPr>
            <a:spLocks noGrp="1"/>
          </p:cNvSpPr>
          <p:nvPr>
            <p:ph type="title"/>
          </p:nvPr>
        </p:nvSpPr>
        <p:spPr>
          <a:xfrm>
            <a:off x="914400" y="862608"/>
            <a:ext cx="9448800" cy="766192"/>
          </a:xfrm>
        </p:spPr>
        <p:txBody>
          <a:bodyPr/>
          <a:lstStyle/>
          <a:p>
            <a:r>
              <a:rPr lang="en-GB" sz="3000">
                <a:latin typeface="Arial"/>
              </a:rPr>
              <a:t>Where can I find more information?</a:t>
            </a:r>
          </a:p>
        </p:txBody>
      </p:sp>
      <p:sp>
        <p:nvSpPr>
          <p:cNvPr id="3" name="Content Placeholder 2">
            <a:extLst>
              <a:ext uri="{FF2B5EF4-FFF2-40B4-BE49-F238E27FC236}">
                <a16:creationId xmlns:a16="http://schemas.microsoft.com/office/drawing/2014/main" id="{33FFAF5B-B4FF-8A44-30F2-B23E34DCC632}"/>
              </a:ext>
            </a:extLst>
          </p:cNvPr>
          <p:cNvSpPr>
            <a:spLocks noGrp="1"/>
          </p:cNvSpPr>
          <p:nvPr>
            <p:ph sz="half" idx="1"/>
          </p:nvPr>
        </p:nvSpPr>
        <p:spPr>
          <a:xfrm>
            <a:off x="1487488" y="2526206"/>
            <a:ext cx="2160240" cy="459368"/>
          </a:xfrm>
        </p:spPr>
        <p:txBody>
          <a:bodyPr/>
          <a:lstStyle/>
          <a:p>
            <a:pPr marL="0" indent="0" algn="ctr">
              <a:buNone/>
            </a:pPr>
            <a:r>
              <a:rPr lang="en-US" b="1">
                <a:latin typeface="Arial"/>
                <a:cs typeface="Arial"/>
              </a:rPr>
              <a:t>CRM Product sheet</a:t>
            </a:r>
            <a:endParaRPr lang="en-BE"/>
          </a:p>
        </p:txBody>
      </p:sp>
      <p:sp>
        <p:nvSpPr>
          <p:cNvPr id="5" name="Footer Placeholder 4">
            <a:extLst>
              <a:ext uri="{FF2B5EF4-FFF2-40B4-BE49-F238E27FC236}">
                <a16:creationId xmlns:a16="http://schemas.microsoft.com/office/drawing/2014/main" id="{0FBE1F1D-E882-482C-1637-2AD40ED9410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6" name="Slide Number Placeholder 5">
            <a:extLst>
              <a:ext uri="{FF2B5EF4-FFF2-40B4-BE49-F238E27FC236}">
                <a16:creationId xmlns:a16="http://schemas.microsoft.com/office/drawing/2014/main" id="{CC2755DF-98CA-3AB5-26B7-83B563A77E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
        <p:nvSpPr>
          <p:cNvPr id="8" name="Text Placeholder 7">
            <a:extLst>
              <a:ext uri="{FF2B5EF4-FFF2-40B4-BE49-F238E27FC236}">
                <a16:creationId xmlns:a16="http://schemas.microsoft.com/office/drawing/2014/main" id="{E6AFEC03-8A8E-A090-492B-72A8BE84AD1D}"/>
              </a:ext>
            </a:extLst>
          </p:cNvPr>
          <p:cNvSpPr>
            <a:spLocks noGrp="1"/>
          </p:cNvSpPr>
          <p:nvPr>
            <p:ph type="body" sz="quarter" idx="16"/>
          </p:nvPr>
        </p:nvSpPr>
        <p:spPr/>
        <p:txBody>
          <a:bodyPr/>
          <a:lstStyle/>
          <a:p>
            <a:endParaRPr lang="en-BE"/>
          </a:p>
        </p:txBody>
      </p:sp>
      <p:sp>
        <p:nvSpPr>
          <p:cNvPr id="9" name="Text Placeholder 14">
            <a:extLst>
              <a:ext uri="{FF2B5EF4-FFF2-40B4-BE49-F238E27FC236}">
                <a16:creationId xmlns:a16="http://schemas.microsoft.com/office/drawing/2014/main" id="{24D78B44-2550-115C-4FB1-84C8760CD999}"/>
              </a:ext>
            </a:extLst>
          </p:cNvPr>
          <p:cNvSpPr txBox="1">
            <a:spLocks/>
          </p:cNvSpPr>
          <p:nvPr/>
        </p:nvSpPr>
        <p:spPr>
          <a:xfrm>
            <a:off x="914400" y="1565568"/>
            <a:ext cx="8534400" cy="487362"/>
          </a:xfrm>
          <a:prstGeom prst="rect">
            <a:avLst/>
          </a:prstGeom>
        </p:spPr>
        <p:txBody>
          <a:bodyPr lIns="0"/>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l" defTabSz="521962"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394D55"/>
                </a:solidFill>
                <a:effectLst/>
                <a:uLnTx/>
                <a:uFillTx/>
                <a:latin typeface="Arial"/>
                <a:ea typeface="+mn-ea"/>
                <a:cs typeface="+mn-cs"/>
                <a:sym typeface="Helvetica Light"/>
              </a:rPr>
              <a:t>Elia has a dedicated webpage containing relevant information for CRM participation: </a:t>
            </a:r>
            <a:r>
              <a:rPr kumimoji="0" lang="en-US" sz="1600" b="1" i="0" u="none" strike="noStrike" kern="0" cap="none" spc="0" normalizeH="0" baseline="0" noProof="0">
                <a:ln>
                  <a:noFill/>
                </a:ln>
                <a:solidFill>
                  <a:srgbClr val="EF7D13"/>
                </a:solidFill>
                <a:effectLst/>
                <a:uLnTx/>
                <a:uFillTx/>
                <a:latin typeface="Arial"/>
                <a:ea typeface="+mn-ea"/>
                <a:cs typeface="+mn-cs"/>
                <a:sym typeface="Helvetica Light"/>
                <a:hlinkClick r:id="rId3">
                  <a:extLst>
                    <a:ext uri="{A12FA001-AC4F-418D-AE19-62706E023703}">
                      <ahyp:hlinkClr xmlns:ahyp="http://schemas.microsoft.com/office/drawing/2018/hyperlinkcolor" val="tx"/>
                    </a:ext>
                  </a:extLst>
                </a:hlinkClick>
              </a:rPr>
              <a:t>Capacity Remuneration Mechanism</a:t>
            </a:r>
            <a:endParaRPr kumimoji="0" lang="en-US" sz="1600" b="1" i="0" u="none" strike="noStrike" kern="0" cap="none" spc="0" normalizeH="0" baseline="0" noProof="0">
              <a:ln>
                <a:noFill/>
              </a:ln>
              <a:solidFill>
                <a:srgbClr val="EF7D13"/>
              </a:solidFill>
              <a:effectLst/>
              <a:uLnTx/>
              <a:uFillTx/>
              <a:latin typeface="Arial"/>
              <a:ea typeface="+mn-ea"/>
              <a:cs typeface="+mn-cs"/>
              <a:sym typeface="Helvetica Light"/>
            </a:endParaRPr>
          </a:p>
        </p:txBody>
      </p:sp>
      <p:sp>
        <p:nvSpPr>
          <p:cNvPr id="16" name="Content Placeholder 2">
            <a:extLst>
              <a:ext uri="{FF2B5EF4-FFF2-40B4-BE49-F238E27FC236}">
                <a16:creationId xmlns:a16="http://schemas.microsoft.com/office/drawing/2014/main" id="{193D1572-7803-7CA1-BD2E-56E2FE1A9C77}"/>
              </a:ext>
            </a:extLst>
          </p:cNvPr>
          <p:cNvSpPr txBox="1">
            <a:spLocks/>
          </p:cNvSpPr>
          <p:nvPr/>
        </p:nvSpPr>
        <p:spPr>
          <a:xfrm>
            <a:off x="5002866" y="2526206"/>
            <a:ext cx="2160240" cy="459368"/>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ctr" defTabSz="914400" rtl="0" eaLnBrk="1" fontAlgn="auto" latinLnBrk="0" hangingPunct="1">
              <a:lnSpc>
                <a:spcPct val="120000"/>
              </a:lnSpc>
              <a:spcBef>
                <a:spcPts val="0"/>
              </a:spcBef>
              <a:spcAft>
                <a:spcPts val="600"/>
              </a:spcAft>
              <a:buClr>
                <a:srgbClr val="FF7300"/>
              </a:buClr>
              <a:buSzPts val="1600"/>
              <a:buFont typeface="Arial" panose="020B0604020202020204" pitchFamily="34" charset="0"/>
              <a:buNone/>
              <a:tabLst/>
              <a:defRPr/>
            </a:pPr>
            <a:r>
              <a:rPr kumimoji="0" lang="en-US" sz="1600" b="1" i="0" u="none" strike="noStrike" kern="1200" cap="none" spc="0" normalizeH="0" baseline="0" noProof="0">
                <a:ln>
                  <a:noFill/>
                </a:ln>
                <a:solidFill>
                  <a:srgbClr val="394D55"/>
                </a:solidFill>
                <a:effectLst/>
                <a:uLnTx/>
                <a:uFillTx/>
                <a:latin typeface="Arial"/>
                <a:ea typeface="+mn-ea"/>
                <a:cs typeface="Arial"/>
              </a:rPr>
              <a:t>CRM Design notes</a:t>
            </a:r>
            <a:endParaRPr kumimoji="0" lang="en-BE" sz="1600" b="0" i="0" u="none" strike="noStrike" kern="1200" cap="none" spc="0" normalizeH="0" baseline="0" noProof="0">
              <a:ln>
                <a:noFill/>
              </a:ln>
              <a:solidFill>
                <a:srgbClr val="394D55"/>
              </a:solidFill>
              <a:effectLst/>
              <a:uLnTx/>
              <a:uFillTx/>
              <a:latin typeface="Arial" panose="020B0604020202020204" pitchFamily="34" charset="0"/>
              <a:ea typeface="+mn-ea"/>
              <a:cs typeface="+mn-cs"/>
            </a:endParaRPr>
          </a:p>
        </p:txBody>
      </p:sp>
      <p:sp>
        <p:nvSpPr>
          <p:cNvPr id="17" name="Content Placeholder 2">
            <a:extLst>
              <a:ext uri="{FF2B5EF4-FFF2-40B4-BE49-F238E27FC236}">
                <a16:creationId xmlns:a16="http://schemas.microsoft.com/office/drawing/2014/main" id="{D84658A7-1960-38BE-1FFD-6DA595A49802}"/>
              </a:ext>
            </a:extLst>
          </p:cNvPr>
          <p:cNvSpPr txBox="1">
            <a:spLocks/>
          </p:cNvSpPr>
          <p:nvPr/>
        </p:nvSpPr>
        <p:spPr>
          <a:xfrm>
            <a:off x="8298992" y="2526206"/>
            <a:ext cx="2549535" cy="459368"/>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ctr" defTabSz="914400" rtl="0" eaLnBrk="1" fontAlgn="auto" latinLnBrk="0" hangingPunct="1">
              <a:lnSpc>
                <a:spcPct val="120000"/>
              </a:lnSpc>
              <a:spcBef>
                <a:spcPts val="0"/>
              </a:spcBef>
              <a:spcAft>
                <a:spcPts val="600"/>
              </a:spcAft>
              <a:buClr>
                <a:srgbClr val="FF7300"/>
              </a:buClr>
              <a:buSzPts val="1600"/>
              <a:buFont typeface="Arial" panose="020B0604020202020204" pitchFamily="34" charset="0"/>
              <a:buNone/>
              <a:tabLst/>
              <a:defRPr/>
            </a:pPr>
            <a:r>
              <a:rPr kumimoji="0" lang="en-US" sz="1600" b="1" i="0" u="none" strike="noStrike" kern="1200" cap="none" spc="0" normalizeH="0" baseline="0" noProof="0">
                <a:ln>
                  <a:noFill/>
                </a:ln>
                <a:solidFill>
                  <a:srgbClr val="394D55"/>
                </a:solidFill>
                <a:effectLst/>
                <a:uLnTx/>
                <a:uFillTx/>
                <a:latin typeface="Arial"/>
                <a:ea typeface="+mn-ea"/>
                <a:cs typeface="Arial"/>
              </a:rPr>
              <a:t>CRM Functioning Rules</a:t>
            </a:r>
            <a:endParaRPr kumimoji="0" lang="en-BE" sz="1600" b="0" i="0" u="none" strike="noStrike" kern="1200" cap="none" spc="0" normalizeH="0" baseline="0" noProof="0">
              <a:ln>
                <a:noFill/>
              </a:ln>
              <a:solidFill>
                <a:srgbClr val="394D5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0739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0B58-BE07-1D2F-89ED-C7CF10460501}"/>
              </a:ext>
            </a:extLst>
          </p:cNvPr>
          <p:cNvSpPr>
            <a:spLocks noGrp="1"/>
          </p:cNvSpPr>
          <p:nvPr>
            <p:ph type="title"/>
          </p:nvPr>
        </p:nvSpPr>
        <p:spPr>
          <a:xfrm>
            <a:off x="914400" y="696864"/>
            <a:ext cx="9448800" cy="520436"/>
          </a:xfrm>
        </p:spPr>
        <p:txBody>
          <a:bodyPr/>
          <a:lstStyle/>
          <a:p>
            <a:r>
              <a:rPr lang="en-US"/>
              <a:t>Corrections for the participation to Ancillary Services</a:t>
            </a:r>
            <a:endParaRPr lang="en-BE"/>
          </a:p>
        </p:txBody>
      </p:sp>
      <p:sp>
        <p:nvSpPr>
          <p:cNvPr id="3" name="Content Placeholder 2">
            <a:extLst>
              <a:ext uri="{FF2B5EF4-FFF2-40B4-BE49-F238E27FC236}">
                <a16:creationId xmlns:a16="http://schemas.microsoft.com/office/drawing/2014/main" id="{C0374A8A-733C-322F-E5BD-1195BF6712F2}"/>
              </a:ext>
            </a:extLst>
          </p:cNvPr>
          <p:cNvSpPr>
            <a:spLocks noGrp="1"/>
          </p:cNvSpPr>
          <p:nvPr>
            <p:ph sz="quarter" idx="13"/>
          </p:nvPr>
        </p:nvSpPr>
        <p:spPr>
          <a:xfrm>
            <a:off x="914400" y="1232774"/>
            <a:ext cx="9792000" cy="520436"/>
          </a:xfrm>
        </p:spPr>
        <p:txBody>
          <a:bodyPr/>
          <a:lstStyle/>
          <a:p>
            <a:pPr marL="0" indent="0">
              <a:buNone/>
            </a:pPr>
            <a:r>
              <a:rPr lang="en-US"/>
              <a:t>Elia foresees a correction for the participation to both </a:t>
            </a:r>
            <a:r>
              <a:rPr lang="en-US" b="1"/>
              <a:t>Balancing</a:t>
            </a:r>
            <a:r>
              <a:rPr lang="en-US"/>
              <a:t> and </a:t>
            </a:r>
            <a:r>
              <a:rPr lang="en-US" b="1"/>
              <a:t>Redispatching</a:t>
            </a:r>
            <a:r>
              <a:rPr lang="en-US"/>
              <a:t> products:</a:t>
            </a:r>
            <a:endParaRPr lang="en-BE"/>
          </a:p>
        </p:txBody>
      </p:sp>
      <p:sp>
        <p:nvSpPr>
          <p:cNvPr id="4" name="Footer Placeholder 3">
            <a:extLst>
              <a:ext uri="{FF2B5EF4-FFF2-40B4-BE49-F238E27FC236}">
                <a16:creationId xmlns:a16="http://schemas.microsoft.com/office/drawing/2014/main" id="{4A0CEA1C-EA77-8A5C-F970-90F87114A5BF}"/>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FA7701BF-64DE-8A2F-432E-E365390BF6A4}"/>
              </a:ext>
            </a:extLst>
          </p:cNvPr>
          <p:cNvSpPr>
            <a:spLocks noGrp="1"/>
          </p:cNvSpPr>
          <p:nvPr>
            <p:ph type="sldNum" sz="quarter" idx="12"/>
          </p:nvPr>
        </p:nvSpPr>
        <p:spPr/>
        <p:txBody>
          <a:bodyPr/>
          <a:lstStyle/>
          <a:p>
            <a:fld id="{7C9AF4F6-8314-4173-B77E-ACDB3515A2E2}" type="slidenum">
              <a:rPr lang="en-GB" smtClean="0"/>
              <a:t>40</a:t>
            </a:fld>
            <a:endParaRPr lang="en-GB"/>
          </a:p>
        </p:txBody>
      </p:sp>
      <p:sp>
        <p:nvSpPr>
          <p:cNvPr id="6" name="Rectangle 5">
            <a:extLst>
              <a:ext uri="{FF2B5EF4-FFF2-40B4-BE49-F238E27FC236}">
                <a16:creationId xmlns:a16="http://schemas.microsoft.com/office/drawing/2014/main" id="{9060E6B4-276E-DF46-2490-D1DB119296AA}"/>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AA2DEF52-8BC4-A83E-71EB-A313F50C476F}"/>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
        <p:nvSpPr>
          <p:cNvPr id="8" name="Content Placeholder 2">
            <a:extLst>
              <a:ext uri="{FF2B5EF4-FFF2-40B4-BE49-F238E27FC236}">
                <a16:creationId xmlns:a16="http://schemas.microsoft.com/office/drawing/2014/main" id="{318CA048-AF34-F9F1-C4ED-52A9149F581F}"/>
              </a:ext>
            </a:extLst>
          </p:cNvPr>
          <p:cNvSpPr txBox="1">
            <a:spLocks/>
          </p:cNvSpPr>
          <p:nvPr/>
        </p:nvSpPr>
        <p:spPr>
          <a:xfrm>
            <a:off x="-369484" y="1712172"/>
            <a:ext cx="3308981" cy="595731"/>
          </a:xfrm>
          <a:prstGeom prst="rect">
            <a:avLst/>
          </a:prstGeom>
        </p:spPr>
        <p:txBody>
          <a:bodyPr vert="horz" wrap="square" lIns="91440" tIns="45720" rIns="91440" bIns="45720" rtlCol="0" anchor="ctr"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lgn="ctr">
              <a:buFont typeface="Arial" panose="020B0604020202020204" pitchFamily="34" charset="0"/>
              <a:buNone/>
            </a:pPr>
            <a:r>
              <a:rPr lang="en-US" b="1"/>
              <a:t>aFRR/mFRR</a:t>
            </a:r>
          </a:p>
        </p:txBody>
      </p:sp>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0D57824C-690A-A6A5-485B-DDB8E0126904}"/>
                  </a:ext>
                </a:extLst>
              </p:cNvPr>
              <p:cNvSpPr txBox="1">
                <a:spLocks/>
              </p:cNvSpPr>
              <p:nvPr/>
            </p:nvSpPr>
            <p:spPr>
              <a:xfrm>
                <a:off x="262450" y="2184097"/>
                <a:ext cx="4982739" cy="711484"/>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𝐶𝑜𝑟𝑟𝑒𝑐𝑡𝑖𝑜𝑛</m:t>
                          </m:r>
                          <m:r>
                            <a:rPr lang="en-US" sz="1400" b="0" i="1" smtClean="0">
                              <a:latin typeface="Cambria Math" panose="02040503050406030204" pitchFamily="18" charset="0"/>
                            </a:rPr>
                            <m:t> </m:t>
                          </m:r>
                        </m:sub>
                      </m:sSub>
                      <m:r>
                        <a:rPr lang="en-US" sz="1400" b="0" i="1" smtClean="0">
                          <a:latin typeface="Cambria Math" panose="02040503050406030204" pitchFamily="18" charset="0"/>
                        </a:rPr>
                        <m:t>=</m:t>
                      </m:r>
                      <m:r>
                        <a:rPr lang="en-US" sz="1400" b="0" i="1" smtClean="0">
                          <a:latin typeface="Cambria Math" panose="02040503050406030204" pitchFamily="18" charset="0"/>
                        </a:rPr>
                        <m:t>𝑀𝑎𝑥</m:t>
                      </m:r>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0; </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𝑅𝑒𝑠𝑒𝑟𝑣𝑎𝑡𝑖𝑜𝑛</m:t>
                              </m:r>
                              <m:r>
                                <a:rPr lang="en-US" sz="1400" b="0" i="1" smtClean="0">
                                  <a:latin typeface="Cambria Math" panose="02040503050406030204" pitchFamily="18" charset="0"/>
                                </a:rPr>
                                <m:t>,</m:t>
                              </m:r>
                              <m:r>
                                <a:rPr lang="en-US" sz="1400" b="0" i="1" smtClean="0">
                                  <a:latin typeface="Cambria Math" panose="02040503050406030204" pitchFamily="18" charset="0"/>
                                </a:rPr>
                                <m:t>𝑈𝑃</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𝑎𝑐𝑡𝑖𝑣𝑎𝑡𝑖𝑜𝑛</m:t>
                              </m:r>
                              <m:r>
                                <a:rPr lang="en-US" sz="1400" b="0" i="1" smtClean="0">
                                  <a:latin typeface="Cambria Math" panose="02040503050406030204" pitchFamily="18" charset="0"/>
                                </a:rPr>
                                <m:t>,</m:t>
                              </m:r>
                              <m:r>
                                <a:rPr lang="en-US" sz="1400" b="0" i="1" smtClean="0">
                                  <a:latin typeface="Cambria Math" panose="02040503050406030204" pitchFamily="18" charset="0"/>
                                </a:rPr>
                                <m:t>𝑈𝑃</m:t>
                              </m:r>
                            </m:sub>
                          </m:sSub>
                          <m:r>
                            <a:rPr lang="en-US" sz="1400" i="1" smtClean="0">
                              <a:latin typeface="Cambria Math" panose="02040503050406030204" pitchFamily="18" charset="0"/>
                            </a:rPr>
                            <m:t> </m:t>
                          </m:r>
                        </m:e>
                      </m:d>
                      <m:r>
                        <a:rPr lang="en-US" sz="1400" b="0" i="1" smtClean="0">
                          <a:latin typeface="Cambria Math" panose="02040503050406030204" pitchFamily="18" charset="0"/>
                        </a:rPr>
                        <m:t>+ </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𝐴𝑐𝑡𝑖𝑣𝑎𝑡𝑖𝑜𝑛</m:t>
                          </m:r>
                          <m:r>
                            <a:rPr lang="en-US" sz="1400" b="0" i="1" smtClean="0">
                              <a:latin typeface="Cambria Math" panose="02040503050406030204" pitchFamily="18" charset="0"/>
                            </a:rPr>
                            <m:t>,</m:t>
                          </m:r>
                          <m:r>
                            <a:rPr lang="en-US" sz="1400" b="0" i="1" smtClean="0">
                              <a:latin typeface="Cambria Math" panose="02040503050406030204" pitchFamily="18" charset="0"/>
                            </a:rPr>
                            <m:t>𝐷𝑂𝑊𝑁</m:t>
                          </m:r>
                        </m:sub>
                      </m:sSub>
                    </m:oMath>
                  </m:oMathPara>
                </a14:m>
                <a:endParaRPr lang="en-US" sz="1400"/>
              </a:p>
            </p:txBody>
          </p:sp>
        </mc:Choice>
        <mc:Fallback>
          <p:sp>
            <p:nvSpPr>
              <p:cNvPr id="9" name="Content Placeholder 2">
                <a:extLst>
                  <a:ext uri="{FF2B5EF4-FFF2-40B4-BE49-F238E27FC236}">
                    <a16:creationId xmlns:a16="http://schemas.microsoft.com/office/drawing/2014/main" id="{0D57824C-690A-A6A5-485B-DDB8E0126904}"/>
                  </a:ext>
                </a:extLst>
              </p:cNvPr>
              <p:cNvSpPr txBox="1">
                <a:spLocks noRot="1" noChangeAspect="1" noMove="1" noResize="1" noEditPoints="1" noAdjustHandles="1" noChangeArrowheads="1" noChangeShapeType="1" noTextEdit="1"/>
              </p:cNvSpPr>
              <p:nvPr/>
            </p:nvSpPr>
            <p:spPr>
              <a:xfrm>
                <a:off x="262450" y="2184097"/>
                <a:ext cx="4982739" cy="711484"/>
              </a:xfrm>
              <a:prstGeom prst="rect">
                <a:avLst/>
              </a:prstGeom>
              <a:blipFill>
                <a:blip r:embed="rId2"/>
                <a:stretch>
                  <a:fillRect/>
                </a:stretch>
              </a:blipFill>
            </p:spPr>
            <p:txBody>
              <a:bodyPr/>
              <a:lstStyle/>
              <a:p>
                <a:r>
                  <a:rPr lang="en-BE">
                    <a:noFill/>
                  </a:rPr>
                  <a:t> </a:t>
                </a:r>
              </a:p>
            </p:txBody>
          </p:sp>
        </mc:Fallback>
      </mc:AlternateContent>
      <p:sp>
        <p:nvSpPr>
          <p:cNvPr id="10" name="Content Placeholder 2">
            <a:extLst>
              <a:ext uri="{FF2B5EF4-FFF2-40B4-BE49-F238E27FC236}">
                <a16:creationId xmlns:a16="http://schemas.microsoft.com/office/drawing/2014/main" id="{9859EA89-AD8D-590C-EEAE-DEFBCEB5EC00}"/>
              </a:ext>
            </a:extLst>
          </p:cNvPr>
          <p:cNvSpPr txBox="1">
            <a:spLocks/>
          </p:cNvSpPr>
          <p:nvPr/>
        </p:nvSpPr>
        <p:spPr>
          <a:xfrm>
            <a:off x="5245189" y="3815090"/>
            <a:ext cx="1905000" cy="595731"/>
          </a:xfrm>
          <a:prstGeom prst="rect">
            <a:avLst/>
          </a:prstGeom>
        </p:spPr>
        <p:txBody>
          <a:bodyPr vert="horz" wrap="square" lIns="91440" tIns="45720" rIns="91440" bIns="45720" rtlCol="0" anchor="ctr"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lgn="ctr">
              <a:buFont typeface="Arial" panose="020B0604020202020204" pitchFamily="34" charset="0"/>
              <a:buNone/>
            </a:pPr>
            <a:r>
              <a:rPr lang="en-US" b="1"/>
              <a:t>FCR</a:t>
            </a:r>
          </a:p>
        </p:txBody>
      </p:sp>
      <p:cxnSp>
        <p:nvCxnSpPr>
          <p:cNvPr id="11" name="Straight Connector 10">
            <a:extLst>
              <a:ext uri="{FF2B5EF4-FFF2-40B4-BE49-F238E27FC236}">
                <a16:creationId xmlns:a16="http://schemas.microsoft.com/office/drawing/2014/main" id="{2CFA81AF-6754-A3F3-F9D1-43FE1EA7BAF3}"/>
              </a:ext>
            </a:extLst>
          </p:cNvPr>
          <p:cNvCxnSpPr/>
          <p:nvPr/>
        </p:nvCxnSpPr>
        <p:spPr>
          <a:xfrm>
            <a:off x="5721930" y="1838460"/>
            <a:ext cx="0" cy="404904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05D89F60-DED7-BA12-B635-9A34E226F905}"/>
              </a:ext>
            </a:extLst>
          </p:cNvPr>
          <p:cNvSpPr txBox="1">
            <a:spLocks/>
          </p:cNvSpPr>
          <p:nvPr/>
        </p:nvSpPr>
        <p:spPr>
          <a:xfrm>
            <a:off x="5638800" y="1823566"/>
            <a:ext cx="1905000" cy="595731"/>
          </a:xfrm>
          <a:prstGeom prst="rect">
            <a:avLst/>
          </a:prstGeom>
        </p:spPr>
        <p:txBody>
          <a:bodyPr vert="horz" wrap="square" lIns="91440" tIns="45720" rIns="91440" bIns="45720" rtlCol="0" anchor="ctr"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lgn="ctr">
              <a:buFont typeface="Arial" panose="020B0604020202020204" pitchFamily="34" charset="0"/>
              <a:buNone/>
            </a:pPr>
            <a:r>
              <a:rPr lang="en-US" b="1"/>
              <a:t>Redispatching</a:t>
            </a:r>
          </a:p>
        </p:txBody>
      </p:sp>
      <p:cxnSp>
        <p:nvCxnSpPr>
          <p:cNvPr id="14" name="Straight Connector 13">
            <a:extLst>
              <a:ext uri="{FF2B5EF4-FFF2-40B4-BE49-F238E27FC236}">
                <a16:creationId xmlns:a16="http://schemas.microsoft.com/office/drawing/2014/main" id="{0FEE4AC3-B694-D092-E9B6-CB818C08FE5F}"/>
              </a:ext>
            </a:extLst>
          </p:cNvPr>
          <p:cNvCxnSpPr>
            <a:cxnSpLocks/>
          </p:cNvCxnSpPr>
          <p:nvPr/>
        </p:nvCxnSpPr>
        <p:spPr>
          <a:xfrm>
            <a:off x="5721930" y="3769290"/>
            <a:ext cx="6037271"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55F24F7-D97E-535A-D373-9E83DD133186}"/>
              </a:ext>
            </a:extLst>
          </p:cNvPr>
          <p:cNvSpPr/>
          <p:nvPr/>
        </p:nvSpPr>
        <p:spPr>
          <a:xfrm>
            <a:off x="1604667" y="4371044"/>
            <a:ext cx="1055802" cy="1281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16" name="Rectangle 15">
            <a:extLst>
              <a:ext uri="{FF2B5EF4-FFF2-40B4-BE49-F238E27FC236}">
                <a16:creationId xmlns:a16="http://schemas.microsoft.com/office/drawing/2014/main" id="{6E6DA73A-9D1D-D383-D813-6033A0947917}"/>
              </a:ext>
            </a:extLst>
          </p:cNvPr>
          <p:cNvSpPr/>
          <p:nvPr/>
        </p:nvSpPr>
        <p:spPr>
          <a:xfrm>
            <a:off x="1604666" y="3240615"/>
            <a:ext cx="1055802" cy="5652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17" name="Rectangle 16">
            <a:extLst>
              <a:ext uri="{FF2B5EF4-FFF2-40B4-BE49-F238E27FC236}">
                <a16:creationId xmlns:a16="http://schemas.microsoft.com/office/drawing/2014/main" id="{FAC6CD51-32FB-5CC0-2F00-9ADFA934F765}"/>
              </a:ext>
            </a:extLst>
          </p:cNvPr>
          <p:cNvSpPr/>
          <p:nvPr/>
        </p:nvSpPr>
        <p:spPr>
          <a:xfrm>
            <a:off x="1604666" y="3805830"/>
            <a:ext cx="1055802" cy="565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18" name="TextBox 17">
            <a:extLst>
              <a:ext uri="{FF2B5EF4-FFF2-40B4-BE49-F238E27FC236}">
                <a16:creationId xmlns:a16="http://schemas.microsoft.com/office/drawing/2014/main" id="{7F458089-58FC-9B6A-E3D3-D62BBD809F92}"/>
              </a:ext>
            </a:extLst>
          </p:cNvPr>
          <p:cNvSpPr txBox="1"/>
          <p:nvPr/>
        </p:nvSpPr>
        <p:spPr>
          <a:xfrm>
            <a:off x="199908" y="3373365"/>
            <a:ext cx="1441567" cy="395925"/>
          </a:xfrm>
          <a:prstGeom prst="rect">
            <a:avLst/>
          </a:prstGeom>
          <a:noFill/>
        </p:spPr>
        <p:txBody>
          <a:bodyPr wrap="square" rtlCol="0" anchor="ctr">
            <a:noAutofit/>
          </a:bodyPr>
          <a:lstStyle/>
          <a:p>
            <a:pPr algn="ctr"/>
            <a:r>
              <a:rPr lang="en-US" sz="1400">
                <a:solidFill>
                  <a:srgbClr val="92D050"/>
                </a:solidFill>
              </a:rPr>
              <a:t>Reserved +</a:t>
            </a:r>
          </a:p>
          <a:p>
            <a:pPr algn="ctr"/>
            <a:r>
              <a:rPr lang="en-US" sz="1400">
                <a:solidFill>
                  <a:srgbClr val="92D050"/>
                </a:solidFill>
              </a:rPr>
              <a:t>not activated</a:t>
            </a:r>
            <a:endParaRPr lang="en-BE" sz="1400">
              <a:solidFill>
                <a:srgbClr val="92D050"/>
              </a:solidFill>
            </a:endParaRPr>
          </a:p>
        </p:txBody>
      </p:sp>
      <p:sp>
        <p:nvSpPr>
          <p:cNvPr id="19" name="TextBox 18">
            <a:extLst>
              <a:ext uri="{FF2B5EF4-FFF2-40B4-BE49-F238E27FC236}">
                <a16:creationId xmlns:a16="http://schemas.microsoft.com/office/drawing/2014/main" id="{DD7DEB64-E163-9ED5-2B6B-EFE75766DF77}"/>
              </a:ext>
            </a:extLst>
          </p:cNvPr>
          <p:cNvSpPr txBox="1"/>
          <p:nvPr/>
        </p:nvSpPr>
        <p:spPr>
          <a:xfrm>
            <a:off x="215945" y="3967253"/>
            <a:ext cx="1441567" cy="395925"/>
          </a:xfrm>
          <a:prstGeom prst="rect">
            <a:avLst/>
          </a:prstGeom>
          <a:noFill/>
        </p:spPr>
        <p:txBody>
          <a:bodyPr wrap="square" rtlCol="0" anchor="ctr">
            <a:noAutofit/>
          </a:bodyPr>
          <a:lstStyle/>
          <a:p>
            <a:pPr algn="ctr"/>
            <a:r>
              <a:rPr lang="en-US" sz="1400">
                <a:solidFill>
                  <a:schemeClr val="tx2"/>
                </a:solidFill>
              </a:rPr>
              <a:t>Reserved + </a:t>
            </a:r>
          </a:p>
          <a:p>
            <a:pPr algn="ctr"/>
            <a:r>
              <a:rPr lang="en-US" sz="1400">
                <a:solidFill>
                  <a:schemeClr val="tx2"/>
                </a:solidFill>
              </a:rPr>
              <a:t>activated</a:t>
            </a:r>
            <a:endParaRPr lang="en-BE" sz="1400">
              <a:solidFill>
                <a:schemeClr val="tx2"/>
              </a:solidFill>
            </a:endParaRPr>
          </a:p>
        </p:txBody>
      </p:sp>
      <p:sp>
        <p:nvSpPr>
          <p:cNvPr id="20" name="TextBox 19">
            <a:extLst>
              <a:ext uri="{FF2B5EF4-FFF2-40B4-BE49-F238E27FC236}">
                <a16:creationId xmlns:a16="http://schemas.microsoft.com/office/drawing/2014/main" id="{A4E917B2-A91C-AA5A-91BA-F0C41BF8EDE6}"/>
              </a:ext>
            </a:extLst>
          </p:cNvPr>
          <p:cNvSpPr txBox="1"/>
          <p:nvPr/>
        </p:nvSpPr>
        <p:spPr>
          <a:xfrm>
            <a:off x="215946" y="4778811"/>
            <a:ext cx="1441567" cy="395925"/>
          </a:xfrm>
          <a:prstGeom prst="rect">
            <a:avLst/>
          </a:prstGeom>
          <a:noFill/>
        </p:spPr>
        <p:txBody>
          <a:bodyPr wrap="square" rtlCol="0" anchor="ctr">
            <a:noAutofit/>
          </a:bodyPr>
          <a:lstStyle/>
          <a:p>
            <a:pPr algn="ctr"/>
            <a:r>
              <a:rPr lang="en-US" sz="1400">
                <a:solidFill>
                  <a:schemeClr val="bg2"/>
                </a:solidFill>
              </a:rPr>
              <a:t>Not reserved + </a:t>
            </a:r>
          </a:p>
          <a:p>
            <a:pPr algn="ctr"/>
            <a:r>
              <a:rPr lang="en-US" sz="1400">
                <a:solidFill>
                  <a:schemeClr val="bg2"/>
                </a:solidFill>
              </a:rPr>
              <a:t>activated</a:t>
            </a:r>
            <a:endParaRPr lang="en-BE" sz="1400">
              <a:solidFill>
                <a:schemeClr val="bg2"/>
              </a:solidFill>
            </a:endParaRPr>
          </a:p>
        </p:txBody>
      </p:sp>
      <p:sp>
        <p:nvSpPr>
          <p:cNvPr id="23" name="Right Brace 22">
            <a:extLst>
              <a:ext uri="{FF2B5EF4-FFF2-40B4-BE49-F238E27FC236}">
                <a16:creationId xmlns:a16="http://schemas.microsoft.com/office/drawing/2014/main" id="{A0462C48-5452-8025-AA01-50712306A36C}"/>
              </a:ext>
            </a:extLst>
          </p:cNvPr>
          <p:cNvSpPr/>
          <p:nvPr/>
        </p:nvSpPr>
        <p:spPr>
          <a:xfrm>
            <a:off x="2753803" y="3805830"/>
            <a:ext cx="215245" cy="1846683"/>
          </a:xfrm>
          <a:prstGeom prst="rightBrace">
            <a:avLst>
              <a:gd name="adj1" fmla="val 83655"/>
              <a:gd name="adj2" fmla="val 50000"/>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4" name="TextBox 23">
            <a:extLst>
              <a:ext uri="{FF2B5EF4-FFF2-40B4-BE49-F238E27FC236}">
                <a16:creationId xmlns:a16="http://schemas.microsoft.com/office/drawing/2014/main" id="{C4EF9D82-2BB5-5D9E-BBC4-FC5A43B62D53}"/>
              </a:ext>
            </a:extLst>
          </p:cNvPr>
          <p:cNvSpPr txBox="1"/>
          <p:nvPr/>
        </p:nvSpPr>
        <p:spPr>
          <a:xfrm>
            <a:off x="2939497" y="4359006"/>
            <a:ext cx="1830116" cy="1058403"/>
          </a:xfrm>
          <a:prstGeom prst="rect">
            <a:avLst/>
          </a:prstGeom>
          <a:noFill/>
        </p:spPr>
        <p:txBody>
          <a:bodyPr wrap="square" rtlCol="0">
            <a:noAutofit/>
          </a:bodyPr>
          <a:lstStyle/>
          <a:p>
            <a:pPr algn="ctr"/>
            <a:r>
              <a:rPr lang="en-US" sz="1400">
                <a:solidFill>
                  <a:schemeClr val="accent2"/>
                </a:solidFill>
              </a:rPr>
              <a:t>Measured power </a:t>
            </a:r>
          </a:p>
          <a:p>
            <a:pPr algn="ctr"/>
            <a:r>
              <a:rPr lang="en-US" sz="1400">
                <a:solidFill>
                  <a:schemeClr val="accent2"/>
                </a:solidFill>
              </a:rPr>
              <a:t>= </a:t>
            </a:r>
          </a:p>
          <a:p>
            <a:pPr algn="ctr"/>
            <a:r>
              <a:rPr lang="en-US" sz="1400">
                <a:solidFill>
                  <a:schemeClr val="accent2"/>
                </a:solidFill>
              </a:rPr>
              <a:t>Initial activated volume</a:t>
            </a:r>
            <a:endParaRPr lang="en-BE" sz="1400">
              <a:solidFill>
                <a:schemeClr val="accent2"/>
              </a:solidFill>
            </a:endParaRPr>
          </a:p>
        </p:txBody>
      </p:sp>
      <p:sp>
        <p:nvSpPr>
          <p:cNvPr id="26" name="Right Brace 25">
            <a:extLst>
              <a:ext uri="{FF2B5EF4-FFF2-40B4-BE49-F238E27FC236}">
                <a16:creationId xmlns:a16="http://schemas.microsoft.com/office/drawing/2014/main" id="{59B61118-AD94-1937-DBF3-982C2C178514}"/>
              </a:ext>
            </a:extLst>
          </p:cNvPr>
          <p:cNvSpPr/>
          <p:nvPr/>
        </p:nvSpPr>
        <p:spPr>
          <a:xfrm>
            <a:off x="2753803" y="3238395"/>
            <a:ext cx="215245" cy="565215"/>
          </a:xfrm>
          <a:prstGeom prst="rightBrace">
            <a:avLst>
              <a:gd name="adj1" fmla="val 83655"/>
              <a:gd name="adj2" fmla="val 50000"/>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7" name="TextBox 26">
            <a:extLst>
              <a:ext uri="{FF2B5EF4-FFF2-40B4-BE49-F238E27FC236}">
                <a16:creationId xmlns:a16="http://schemas.microsoft.com/office/drawing/2014/main" id="{6B5756F5-EF4E-120E-629B-AC7399D62D3C}"/>
              </a:ext>
            </a:extLst>
          </p:cNvPr>
          <p:cNvSpPr txBox="1"/>
          <p:nvPr/>
        </p:nvSpPr>
        <p:spPr>
          <a:xfrm>
            <a:off x="3041190" y="2984231"/>
            <a:ext cx="1711529" cy="983514"/>
          </a:xfrm>
          <a:prstGeom prst="rect">
            <a:avLst/>
          </a:prstGeom>
          <a:noFill/>
        </p:spPr>
        <p:txBody>
          <a:bodyPr wrap="square" rtlCol="0">
            <a:noAutofit/>
          </a:bodyPr>
          <a:lstStyle/>
          <a:p>
            <a:pPr algn="ctr"/>
            <a:r>
              <a:rPr lang="en-US" sz="1400">
                <a:solidFill>
                  <a:schemeClr val="accent2"/>
                </a:solidFill>
              </a:rPr>
              <a:t>Contracted but not activated</a:t>
            </a:r>
          </a:p>
          <a:p>
            <a:pPr algn="ctr"/>
            <a:r>
              <a:rPr lang="en-US" sz="1400">
                <a:solidFill>
                  <a:schemeClr val="accent2"/>
                </a:solidFill>
              </a:rPr>
              <a:t>=  correction volume</a:t>
            </a:r>
          </a:p>
        </p:txBody>
      </p:sp>
      <mc:AlternateContent xmlns:mc="http://schemas.openxmlformats.org/markup-compatibility/2006">
        <mc:Choice xmlns:a14="http://schemas.microsoft.com/office/drawing/2010/main" Requires="a14">
          <p:sp>
            <p:nvSpPr>
              <p:cNvPr id="31" name="Content Placeholder 2">
                <a:extLst>
                  <a:ext uri="{FF2B5EF4-FFF2-40B4-BE49-F238E27FC236}">
                    <a16:creationId xmlns:a16="http://schemas.microsoft.com/office/drawing/2014/main" id="{68905FE5-C6F0-D932-08BA-664F87FA9371}"/>
                  </a:ext>
                </a:extLst>
              </p:cNvPr>
              <p:cNvSpPr txBox="1">
                <a:spLocks/>
              </p:cNvSpPr>
              <p:nvPr/>
            </p:nvSpPr>
            <p:spPr>
              <a:xfrm>
                <a:off x="6197689" y="2324309"/>
                <a:ext cx="4389032" cy="491372"/>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𝐶𝑜𝑟𝑟𝑒𝑐𝑡𝑖𝑜𝑛</m:t>
                          </m:r>
                          <m:r>
                            <a:rPr lang="en-US" b="0" i="1" smtClean="0">
                              <a:latin typeface="Cambria Math" panose="02040503050406030204" pitchFamily="18" charset="0"/>
                            </a:rPr>
                            <m:t> </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𝑅𝐷</m:t>
                          </m:r>
                          <m:r>
                            <a:rPr lang="en-US" b="0" i="1" smtClean="0">
                              <a:latin typeface="Cambria Math" panose="02040503050406030204" pitchFamily="18" charset="0"/>
                            </a:rPr>
                            <m:t>,</m:t>
                          </m:r>
                          <m:r>
                            <a:rPr lang="en-US" b="0" i="1" smtClean="0">
                              <a:latin typeface="Cambria Math" panose="02040503050406030204" pitchFamily="18" charset="0"/>
                            </a:rPr>
                            <m:t>𝐷𝑂𝑊𝑁</m:t>
                          </m:r>
                        </m:sub>
                      </m:sSub>
                      <m:r>
                        <a:rPr lang="en-US" b="0" i="1" smtClean="0">
                          <a:latin typeface="Cambria Math" panose="02040503050406030204" pitchFamily="18" charset="0"/>
                        </a:rPr>
                        <m:t> </m:t>
                      </m:r>
                    </m:oMath>
                  </m:oMathPara>
                </a14:m>
                <a:endParaRPr lang="en-US"/>
              </a:p>
            </p:txBody>
          </p:sp>
        </mc:Choice>
        <mc:Fallback>
          <p:sp>
            <p:nvSpPr>
              <p:cNvPr id="31" name="Content Placeholder 2">
                <a:extLst>
                  <a:ext uri="{FF2B5EF4-FFF2-40B4-BE49-F238E27FC236}">
                    <a16:creationId xmlns:a16="http://schemas.microsoft.com/office/drawing/2014/main" id="{68905FE5-C6F0-D932-08BA-664F87FA9371}"/>
                  </a:ext>
                </a:extLst>
              </p:cNvPr>
              <p:cNvSpPr txBox="1">
                <a:spLocks noRot="1" noChangeAspect="1" noMove="1" noResize="1" noEditPoints="1" noAdjustHandles="1" noChangeArrowheads="1" noChangeShapeType="1" noTextEdit="1"/>
              </p:cNvSpPr>
              <p:nvPr/>
            </p:nvSpPr>
            <p:spPr>
              <a:xfrm>
                <a:off x="6197689" y="2324309"/>
                <a:ext cx="4389032" cy="491372"/>
              </a:xfrm>
              <a:prstGeom prst="rect">
                <a:avLst/>
              </a:prstGeom>
              <a:blipFill>
                <a:blip r:embed="rId3"/>
                <a:stretch>
                  <a:fillRect/>
                </a:stretch>
              </a:blipFill>
            </p:spPr>
            <p:txBody>
              <a:bodyPr/>
              <a:lstStyle/>
              <a:p>
                <a:r>
                  <a:rPr lang="en-BE">
                    <a:noFill/>
                  </a:rPr>
                  <a:t> </a:t>
                </a:r>
              </a:p>
            </p:txBody>
          </p:sp>
        </mc:Fallback>
      </mc:AlternateContent>
      <p:sp>
        <p:nvSpPr>
          <p:cNvPr id="32" name="Content Placeholder 2">
            <a:extLst>
              <a:ext uri="{FF2B5EF4-FFF2-40B4-BE49-F238E27FC236}">
                <a16:creationId xmlns:a16="http://schemas.microsoft.com/office/drawing/2014/main" id="{22537B34-A39B-1387-50B3-92982855E51E}"/>
              </a:ext>
            </a:extLst>
          </p:cNvPr>
          <p:cNvSpPr txBox="1">
            <a:spLocks/>
          </p:cNvSpPr>
          <p:nvPr/>
        </p:nvSpPr>
        <p:spPr>
          <a:xfrm>
            <a:off x="5867803" y="2911791"/>
            <a:ext cx="5831177" cy="787043"/>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t>Only Redispatching activations in the downward direction are accounted for, as these lower the measured power of the CMU</a:t>
            </a:r>
            <a:endParaRPr lang="en-BE"/>
          </a:p>
        </p:txBody>
      </p:sp>
      <mc:AlternateContent xmlns:mc="http://schemas.openxmlformats.org/markup-compatibility/2006">
        <mc:Choice xmlns:a14="http://schemas.microsoft.com/office/drawing/2010/main" Requires="a14">
          <p:sp>
            <p:nvSpPr>
              <p:cNvPr id="34" name="Content Placeholder 2">
                <a:extLst>
                  <a:ext uri="{FF2B5EF4-FFF2-40B4-BE49-F238E27FC236}">
                    <a16:creationId xmlns:a16="http://schemas.microsoft.com/office/drawing/2014/main" id="{337A8369-707B-79D0-CC43-41F121B5783B}"/>
                  </a:ext>
                </a:extLst>
              </p:cNvPr>
              <p:cNvSpPr txBox="1">
                <a:spLocks/>
              </p:cNvSpPr>
              <p:nvPr/>
            </p:nvSpPr>
            <p:spPr>
              <a:xfrm>
                <a:off x="6280297" y="4343873"/>
                <a:ext cx="4389032" cy="491372"/>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𝐶𝑜𝑟𝑟𝑒𝑐𝑡𝑖𝑜𝑛</m:t>
                          </m:r>
                          <m:r>
                            <a:rPr lang="en-US" b="0" i="1" smtClean="0">
                              <a:latin typeface="Cambria Math" panose="02040503050406030204" pitchFamily="18" charset="0"/>
                            </a:rPr>
                            <m:t> </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𝐹𝐶𝑅</m:t>
                          </m:r>
                        </m:sub>
                      </m:sSub>
                      <m:r>
                        <a:rPr lang="en-US" b="0" i="1" smtClean="0">
                          <a:latin typeface="Cambria Math" panose="02040503050406030204" pitchFamily="18" charset="0"/>
                        </a:rPr>
                        <m:t> </m:t>
                      </m:r>
                    </m:oMath>
                  </m:oMathPara>
                </a14:m>
                <a:endParaRPr lang="en-US"/>
              </a:p>
            </p:txBody>
          </p:sp>
        </mc:Choice>
        <mc:Fallback>
          <p:sp>
            <p:nvSpPr>
              <p:cNvPr id="34" name="Content Placeholder 2">
                <a:extLst>
                  <a:ext uri="{FF2B5EF4-FFF2-40B4-BE49-F238E27FC236}">
                    <a16:creationId xmlns:a16="http://schemas.microsoft.com/office/drawing/2014/main" id="{337A8369-707B-79D0-CC43-41F121B5783B}"/>
                  </a:ext>
                </a:extLst>
              </p:cNvPr>
              <p:cNvSpPr txBox="1">
                <a:spLocks noRot="1" noChangeAspect="1" noMove="1" noResize="1" noEditPoints="1" noAdjustHandles="1" noChangeArrowheads="1" noChangeShapeType="1" noTextEdit="1"/>
              </p:cNvSpPr>
              <p:nvPr/>
            </p:nvSpPr>
            <p:spPr>
              <a:xfrm>
                <a:off x="6280297" y="4343873"/>
                <a:ext cx="4389032" cy="491372"/>
              </a:xfrm>
              <a:prstGeom prst="rect">
                <a:avLst/>
              </a:prstGeom>
              <a:blipFill>
                <a:blip r:embed="rId4"/>
                <a:stretch>
                  <a:fillRect/>
                </a:stretch>
              </a:blipFill>
            </p:spPr>
            <p:txBody>
              <a:bodyPr/>
              <a:lstStyle/>
              <a:p>
                <a:r>
                  <a:rPr lang="en-BE">
                    <a:noFill/>
                  </a:rPr>
                  <a:t> </a:t>
                </a:r>
              </a:p>
            </p:txBody>
          </p:sp>
        </mc:Fallback>
      </mc:AlternateContent>
      <p:sp>
        <p:nvSpPr>
          <p:cNvPr id="35" name="Content Placeholder 2">
            <a:extLst>
              <a:ext uri="{FF2B5EF4-FFF2-40B4-BE49-F238E27FC236}">
                <a16:creationId xmlns:a16="http://schemas.microsoft.com/office/drawing/2014/main" id="{0A6D3EFF-2D2C-A053-D8B3-B0511346E8CD}"/>
              </a:ext>
            </a:extLst>
          </p:cNvPr>
          <p:cNvSpPr txBox="1">
            <a:spLocks/>
          </p:cNvSpPr>
          <p:nvPr/>
        </p:nvSpPr>
        <p:spPr>
          <a:xfrm>
            <a:off x="5869049" y="4895969"/>
            <a:ext cx="5831177" cy="961606"/>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t>Given that FCR is a symmetrical product, the CRM assumes a worst-case full downward activation, and therefore corrects for the entire contracted FCR volume</a:t>
            </a:r>
            <a:endParaRPr lang="en-BE"/>
          </a:p>
        </p:txBody>
      </p:sp>
    </p:spTree>
    <p:extLst>
      <p:ext uri="{BB962C8B-B14F-4D97-AF65-F5344CB8AC3E}">
        <p14:creationId xmlns:p14="http://schemas.microsoft.com/office/powerpoint/2010/main" val="3840903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A9A4C07-E96A-2B1E-95D6-D76E6B9A3092}"/>
              </a:ext>
            </a:extLst>
          </p:cNvPr>
          <p:cNvSpPr>
            <a:spLocks noGrp="1"/>
          </p:cNvSpPr>
          <p:nvPr>
            <p:ph type="pic" sz="quarter" idx="10"/>
          </p:nvPr>
        </p:nvSpPr>
        <p:spPr/>
        <p:txBody>
          <a:bodyPr/>
          <a:lstStyle/>
          <a:p>
            <a:endParaRPr lang="en-BE"/>
          </a:p>
        </p:txBody>
      </p:sp>
      <p:sp>
        <p:nvSpPr>
          <p:cNvPr id="3" name="Title 2">
            <a:extLst>
              <a:ext uri="{FF2B5EF4-FFF2-40B4-BE49-F238E27FC236}">
                <a16:creationId xmlns:a16="http://schemas.microsoft.com/office/drawing/2014/main" id="{E35770F4-5D6B-117A-A573-2DD149E78940}"/>
              </a:ext>
            </a:extLst>
          </p:cNvPr>
          <p:cNvSpPr>
            <a:spLocks noGrp="1"/>
          </p:cNvSpPr>
          <p:nvPr>
            <p:ph type="title"/>
          </p:nvPr>
        </p:nvSpPr>
        <p:spPr>
          <a:xfrm>
            <a:off x="1310734" y="3124200"/>
            <a:ext cx="9534475" cy="609600"/>
          </a:xfrm>
        </p:spPr>
        <p:txBody>
          <a:bodyPr/>
          <a:lstStyle/>
          <a:p>
            <a:r>
              <a:rPr lang="en-US"/>
              <a:t>Note – Baseline methodology</a:t>
            </a:r>
            <a:endParaRPr lang="en-BE"/>
          </a:p>
        </p:txBody>
      </p:sp>
    </p:spTree>
    <p:extLst>
      <p:ext uri="{BB962C8B-B14F-4D97-AF65-F5344CB8AC3E}">
        <p14:creationId xmlns:p14="http://schemas.microsoft.com/office/powerpoint/2010/main" val="339277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FD22-6BC8-2BB4-FFEA-3704696EBA5C}"/>
              </a:ext>
            </a:extLst>
          </p:cNvPr>
          <p:cNvSpPr>
            <a:spLocks noGrp="1"/>
          </p:cNvSpPr>
          <p:nvPr>
            <p:ph type="title"/>
          </p:nvPr>
        </p:nvSpPr>
        <p:spPr/>
        <p:txBody>
          <a:bodyPr/>
          <a:lstStyle/>
          <a:p>
            <a:r>
              <a:rPr lang="en-US"/>
              <a:t>Baseline methodology</a:t>
            </a:r>
            <a:endParaRPr lang="en-BE"/>
          </a:p>
        </p:txBody>
      </p:sp>
      <p:sp>
        <p:nvSpPr>
          <p:cNvPr id="3" name="Content Placeholder 2">
            <a:extLst>
              <a:ext uri="{FF2B5EF4-FFF2-40B4-BE49-F238E27FC236}">
                <a16:creationId xmlns:a16="http://schemas.microsoft.com/office/drawing/2014/main" id="{09A40B68-9A99-3202-22A2-A38984374C8A}"/>
              </a:ext>
            </a:extLst>
          </p:cNvPr>
          <p:cNvSpPr>
            <a:spLocks noGrp="1"/>
          </p:cNvSpPr>
          <p:nvPr>
            <p:ph sz="quarter" idx="13"/>
          </p:nvPr>
        </p:nvSpPr>
        <p:spPr>
          <a:xfrm>
            <a:off x="914400" y="1485008"/>
            <a:ext cx="9792000" cy="4365073"/>
          </a:xfrm>
        </p:spPr>
        <p:txBody>
          <a:bodyPr/>
          <a:lstStyle/>
          <a:p>
            <a:pPr marL="0" indent="0">
              <a:buNone/>
            </a:pPr>
            <a:r>
              <a:rPr lang="en-US"/>
              <a:t>Demand Side Management (DSM) Delivery Points, require the calculation of a baseline to determine the active volume.</a:t>
            </a:r>
          </a:p>
          <a:p>
            <a:pPr marL="0" indent="0">
              <a:buNone/>
            </a:pPr>
            <a:r>
              <a:rPr lang="en-US"/>
              <a:t>There are currently two baseline methodologies foreseen in the CRM: </a:t>
            </a:r>
          </a:p>
          <a:p>
            <a:pPr marL="0" indent="0">
              <a:buNone/>
            </a:pPr>
            <a:endParaRPr lang="en-US"/>
          </a:p>
          <a:p>
            <a:pPr marL="342900" indent="-342900">
              <a:buFont typeface="+mj-lt"/>
              <a:buAutoNum type="arabicPeriod"/>
            </a:pPr>
            <a:r>
              <a:rPr lang="en-US"/>
              <a:t>High X of Y Baseline</a:t>
            </a:r>
          </a:p>
          <a:p>
            <a:pPr lvl="1"/>
            <a:r>
              <a:rPr lang="en-US"/>
              <a:t>Baseline method based on historical consumption</a:t>
            </a:r>
          </a:p>
          <a:p>
            <a:pPr lvl="1"/>
            <a:r>
              <a:rPr lang="en-US"/>
              <a:t>Baseline value at MTU t is equal to average consumption on MTU t over previous similar days</a:t>
            </a:r>
          </a:p>
          <a:p>
            <a:pPr marL="342900" indent="-342900">
              <a:buFont typeface="+mj-lt"/>
              <a:buAutoNum type="arabicPeriod"/>
            </a:pPr>
            <a:r>
              <a:rPr lang="en-US"/>
              <a:t>Baseline declaration</a:t>
            </a:r>
          </a:p>
          <a:p>
            <a:pPr lvl="1"/>
            <a:r>
              <a:rPr lang="en-US"/>
              <a:t>The Capacity Provider himself submits a baseline value for his Delivery Points</a:t>
            </a:r>
          </a:p>
          <a:p>
            <a:pPr lvl="1"/>
            <a:r>
              <a:rPr lang="en-US"/>
              <a:t>If the baseline is accurate with respect to actual consumption (outside of activations) it is applied</a:t>
            </a:r>
          </a:p>
        </p:txBody>
      </p:sp>
      <p:sp>
        <p:nvSpPr>
          <p:cNvPr id="4" name="Footer Placeholder 3">
            <a:extLst>
              <a:ext uri="{FF2B5EF4-FFF2-40B4-BE49-F238E27FC236}">
                <a16:creationId xmlns:a16="http://schemas.microsoft.com/office/drawing/2014/main" id="{B471E8B7-30E0-5E57-6063-A8D92C1038BE}"/>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B1BACBD0-26E5-FD16-B3B6-AA5D65DACF8C}"/>
              </a:ext>
            </a:extLst>
          </p:cNvPr>
          <p:cNvSpPr>
            <a:spLocks noGrp="1"/>
          </p:cNvSpPr>
          <p:nvPr>
            <p:ph type="sldNum" sz="quarter" idx="12"/>
          </p:nvPr>
        </p:nvSpPr>
        <p:spPr/>
        <p:txBody>
          <a:bodyPr/>
          <a:lstStyle/>
          <a:p>
            <a:fld id="{7C9AF4F6-8314-4173-B77E-ACDB3515A2E2}" type="slidenum">
              <a:rPr lang="en-GB" smtClean="0"/>
              <a:t>42</a:t>
            </a:fld>
            <a:endParaRPr lang="en-GB"/>
          </a:p>
        </p:txBody>
      </p:sp>
      <p:sp>
        <p:nvSpPr>
          <p:cNvPr id="6" name="Rectangle 5">
            <a:extLst>
              <a:ext uri="{FF2B5EF4-FFF2-40B4-BE49-F238E27FC236}">
                <a16:creationId xmlns:a16="http://schemas.microsoft.com/office/drawing/2014/main" id="{0C2340B1-4EC0-3CAB-0D88-8E45DE79DF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86A2FAFB-6559-0BD4-2808-E55D3490358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Available Capacity</a:t>
            </a:r>
            <a:endParaRPr lang="en-BE" b="1">
              <a:solidFill>
                <a:schemeClr val="bg1"/>
              </a:solidFill>
            </a:endParaRPr>
          </a:p>
        </p:txBody>
      </p:sp>
    </p:spTree>
    <p:extLst>
      <p:ext uri="{BB962C8B-B14F-4D97-AF65-F5344CB8AC3E}">
        <p14:creationId xmlns:p14="http://schemas.microsoft.com/office/powerpoint/2010/main" val="3427136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929933"/>
            <a:ext cx="7562895" cy="609600"/>
          </a:xfrm>
        </p:spPr>
        <p:txBody>
          <a:bodyPr anchor="ctr"/>
          <a:lstStyle/>
          <a:p>
            <a:r>
              <a:rPr lang="en-US"/>
              <a:t>Obligated Capacity</a:t>
            </a:r>
            <a:endParaRPr lang="en-BE"/>
          </a:p>
        </p:txBody>
      </p:sp>
      <p:sp>
        <p:nvSpPr>
          <p:cNvPr id="3" name="Oval 2">
            <a:extLst>
              <a:ext uri="{FF2B5EF4-FFF2-40B4-BE49-F238E27FC236}">
                <a16:creationId xmlns:a16="http://schemas.microsoft.com/office/drawing/2014/main" id="{0EDF63FA-756F-9169-CD57-00C3D9C91FB0}"/>
              </a:ext>
            </a:extLst>
          </p:cNvPr>
          <p:cNvSpPr/>
          <p:nvPr/>
        </p:nvSpPr>
        <p:spPr>
          <a:xfrm>
            <a:off x="2357645" y="30404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3</a:t>
            </a:r>
            <a:endParaRPr lang="en-BE" sz="2000" b="1">
              <a:solidFill>
                <a:schemeClr val="accent2"/>
              </a:solidFill>
            </a:endParaRPr>
          </a:p>
        </p:txBody>
      </p:sp>
    </p:spTree>
    <p:extLst>
      <p:ext uri="{BB962C8B-B14F-4D97-AF65-F5344CB8AC3E}">
        <p14:creationId xmlns:p14="http://schemas.microsoft.com/office/powerpoint/2010/main" val="1602670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FD22-6BC8-2BB4-FFEA-3704696EBA5C}"/>
              </a:ext>
            </a:extLst>
          </p:cNvPr>
          <p:cNvSpPr>
            <a:spLocks noGrp="1"/>
          </p:cNvSpPr>
          <p:nvPr>
            <p:ph type="title"/>
          </p:nvPr>
        </p:nvSpPr>
        <p:spPr/>
        <p:txBody>
          <a:bodyPr/>
          <a:lstStyle/>
          <a:p>
            <a:r>
              <a:rPr lang="nl-BE" sz="2000" err="1"/>
              <a:t>During</a:t>
            </a:r>
            <a:r>
              <a:rPr lang="nl-BE" sz="2000"/>
              <a:t> AMT </a:t>
            </a:r>
            <a:r>
              <a:rPr lang="nl-BE" sz="2000" err="1"/>
              <a:t>Moments</a:t>
            </a:r>
            <a:r>
              <a:rPr lang="nl-BE" sz="2000"/>
              <a:t> </a:t>
            </a:r>
            <a:r>
              <a:rPr lang="nl-BE" sz="2000" err="1"/>
              <a:t>Obligated</a:t>
            </a:r>
            <a:r>
              <a:rPr lang="nl-BE" sz="2000"/>
              <a:t> </a:t>
            </a:r>
            <a:r>
              <a:rPr lang="nl-BE" sz="2000" err="1"/>
              <a:t>Capacity</a:t>
            </a:r>
            <a:r>
              <a:rPr lang="nl-BE" sz="2000"/>
              <a:t> is </a:t>
            </a:r>
            <a:r>
              <a:rPr lang="nl-BE" sz="2000" err="1"/>
              <a:t>calculated</a:t>
            </a:r>
            <a:endParaRPr lang="en-BE"/>
          </a:p>
        </p:txBody>
      </p:sp>
      <p:sp>
        <p:nvSpPr>
          <p:cNvPr id="3" name="Content Placeholder 2">
            <a:extLst>
              <a:ext uri="{FF2B5EF4-FFF2-40B4-BE49-F238E27FC236}">
                <a16:creationId xmlns:a16="http://schemas.microsoft.com/office/drawing/2014/main" id="{09A40B68-9A99-3202-22A2-A38984374C8A}"/>
              </a:ext>
            </a:extLst>
          </p:cNvPr>
          <p:cNvSpPr>
            <a:spLocks noGrp="1"/>
          </p:cNvSpPr>
          <p:nvPr>
            <p:ph sz="quarter" idx="13"/>
          </p:nvPr>
        </p:nvSpPr>
        <p:spPr>
          <a:xfrm>
            <a:off x="914400" y="1485009"/>
            <a:ext cx="9792000" cy="699258"/>
          </a:xfrm>
        </p:spPr>
        <p:txBody>
          <a:bodyPr/>
          <a:lstStyle/>
          <a:p>
            <a:pPr marL="0" indent="0">
              <a:buNone/>
            </a:pPr>
            <a:r>
              <a:rPr lang="en-US"/>
              <a:t>As mentioned before: the CRM remunerates Availability.</a:t>
            </a:r>
          </a:p>
          <a:p>
            <a:pPr marL="0" indent="0">
              <a:buNone/>
            </a:pPr>
            <a:r>
              <a:rPr lang="en-US"/>
              <a:t>The amount of Available Capacity that needs to be delivered is called the </a:t>
            </a:r>
            <a:r>
              <a:rPr lang="en-US" b="1"/>
              <a:t>Obligated Capacity</a:t>
            </a:r>
            <a:r>
              <a:rPr lang="en-US"/>
              <a:t>:</a:t>
            </a:r>
          </a:p>
        </p:txBody>
      </p:sp>
      <p:sp>
        <p:nvSpPr>
          <p:cNvPr id="4" name="Footer Placeholder 3">
            <a:extLst>
              <a:ext uri="{FF2B5EF4-FFF2-40B4-BE49-F238E27FC236}">
                <a16:creationId xmlns:a16="http://schemas.microsoft.com/office/drawing/2014/main" id="{B471E8B7-30E0-5E57-6063-A8D92C1038BE}"/>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B1BACBD0-26E5-FD16-B3B6-AA5D65DACF8C}"/>
              </a:ext>
            </a:extLst>
          </p:cNvPr>
          <p:cNvSpPr>
            <a:spLocks noGrp="1"/>
          </p:cNvSpPr>
          <p:nvPr>
            <p:ph type="sldNum" sz="quarter" idx="12"/>
          </p:nvPr>
        </p:nvSpPr>
        <p:spPr/>
        <p:txBody>
          <a:bodyPr/>
          <a:lstStyle/>
          <a:p>
            <a:fld id="{7C9AF4F6-8314-4173-B77E-ACDB3515A2E2}" type="slidenum">
              <a:rPr lang="en-GB" smtClean="0"/>
              <a:t>44</a:t>
            </a:fld>
            <a:endParaRPr lang="en-GB"/>
          </a:p>
        </p:txBody>
      </p:sp>
      <p:sp>
        <p:nvSpPr>
          <p:cNvPr id="6" name="Rectangle 5">
            <a:extLst>
              <a:ext uri="{FF2B5EF4-FFF2-40B4-BE49-F238E27FC236}">
                <a16:creationId xmlns:a16="http://schemas.microsoft.com/office/drawing/2014/main" id="{0C2340B1-4EC0-3CAB-0D88-8E45DE79DF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86A2FAFB-6559-0BD4-2808-E55D3490358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Obligated Capacity</a:t>
            </a:r>
            <a:endParaRPr lang="en-BE" b="1">
              <a:solidFill>
                <a:schemeClr val="bg1"/>
              </a:solidFill>
            </a:endParaRPr>
          </a:p>
        </p:txBody>
      </p:sp>
      <p:sp>
        <p:nvSpPr>
          <p:cNvPr id="8" name="Rectangle: Rounded Corners 7">
            <a:extLst>
              <a:ext uri="{FF2B5EF4-FFF2-40B4-BE49-F238E27FC236}">
                <a16:creationId xmlns:a16="http://schemas.microsoft.com/office/drawing/2014/main" id="{0E3303FC-0360-EEA4-B7B5-6BE8D9084CF9}"/>
              </a:ext>
            </a:extLst>
          </p:cNvPr>
          <p:cNvSpPr/>
          <p:nvPr/>
        </p:nvSpPr>
        <p:spPr>
          <a:xfrm>
            <a:off x="914400" y="2367858"/>
            <a:ext cx="9920748" cy="64647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a:solidFill>
                  <a:schemeClr val="bg2"/>
                </a:solidFill>
              </a:rPr>
              <a:t>Obligated Capacity is the minimum amount of Available Capacity a CMU must deliver to ensure its contracted obligations </a:t>
            </a:r>
          </a:p>
        </p:txBody>
      </p:sp>
      <p:sp>
        <p:nvSpPr>
          <p:cNvPr id="9" name="Content Placeholder 2">
            <a:extLst>
              <a:ext uri="{FF2B5EF4-FFF2-40B4-BE49-F238E27FC236}">
                <a16:creationId xmlns:a16="http://schemas.microsoft.com/office/drawing/2014/main" id="{A9806258-F1B1-A332-F3CF-721455705A4A}"/>
              </a:ext>
            </a:extLst>
          </p:cNvPr>
          <p:cNvSpPr txBox="1">
            <a:spLocks/>
          </p:cNvSpPr>
          <p:nvPr/>
        </p:nvSpPr>
        <p:spPr>
          <a:xfrm>
            <a:off x="914400" y="3197919"/>
            <a:ext cx="9792000" cy="2506689"/>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t>In case the CMU is not able to provide available capacity equal to or greater than its obligation this can lead to Missing Capacity.</a:t>
            </a:r>
          </a:p>
          <a:p>
            <a:pPr marL="0" indent="0">
              <a:buFont typeface="Arial" panose="020B0604020202020204" pitchFamily="34" charset="0"/>
              <a:buNone/>
            </a:pPr>
            <a:endParaRPr lang="en-US"/>
          </a:p>
          <a:p>
            <a:pPr marL="0" indent="0">
              <a:buFont typeface="Arial" panose="020B0604020202020204" pitchFamily="34" charset="0"/>
              <a:buNone/>
            </a:pPr>
            <a:r>
              <a:rPr lang="en-US"/>
              <a:t>The calculation of </a:t>
            </a:r>
            <a:r>
              <a:rPr lang="en-US" b="1"/>
              <a:t>Obligated Capacity depends on the type of CMU</a:t>
            </a:r>
            <a:r>
              <a:rPr lang="en-US"/>
              <a:t>:</a:t>
            </a:r>
          </a:p>
          <a:p>
            <a:pPr marL="630900" lvl="1" indent="-342900">
              <a:buFont typeface="+mj-lt"/>
              <a:buAutoNum type="alphaUcPeriod"/>
            </a:pPr>
            <a:r>
              <a:rPr lang="en-US"/>
              <a:t>Non-energy constrained CMUs – based on derated capacity</a:t>
            </a:r>
          </a:p>
          <a:p>
            <a:pPr marL="630900" lvl="1" indent="-342900">
              <a:buFont typeface="+mj-lt"/>
              <a:buAutoNum type="alphaUcPeriod"/>
            </a:pPr>
            <a:r>
              <a:rPr lang="en-US"/>
              <a:t>Energy Constrained CMUs – based on non-derated capacity</a:t>
            </a:r>
          </a:p>
        </p:txBody>
      </p:sp>
    </p:spTree>
    <p:extLst>
      <p:ext uri="{BB962C8B-B14F-4D97-AF65-F5344CB8AC3E}">
        <p14:creationId xmlns:p14="http://schemas.microsoft.com/office/powerpoint/2010/main" val="2143466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8C9F3DD-E758-1B64-592F-5F7983784667}"/>
              </a:ext>
            </a:extLst>
          </p:cNvPr>
          <p:cNvSpPr>
            <a:spLocks noGrp="1"/>
          </p:cNvSpPr>
          <p:nvPr>
            <p:ph type="pic" sz="quarter" idx="10"/>
          </p:nvPr>
        </p:nvSpPr>
        <p:spPr/>
        <p:txBody>
          <a:bodyPr/>
          <a:lstStyle/>
          <a:p>
            <a:endParaRPr lang="en-BE"/>
          </a:p>
        </p:txBody>
      </p:sp>
      <p:sp>
        <p:nvSpPr>
          <p:cNvPr id="3" name="Title 2">
            <a:extLst>
              <a:ext uri="{FF2B5EF4-FFF2-40B4-BE49-F238E27FC236}">
                <a16:creationId xmlns:a16="http://schemas.microsoft.com/office/drawing/2014/main" id="{7795F3A7-FF90-B797-D3AE-DFDF2D831C69}"/>
              </a:ext>
            </a:extLst>
          </p:cNvPr>
          <p:cNvSpPr>
            <a:spLocks noGrp="1"/>
          </p:cNvSpPr>
          <p:nvPr>
            <p:ph type="title"/>
          </p:nvPr>
        </p:nvSpPr>
        <p:spPr>
          <a:xfrm>
            <a:off x="1291360" y="3095140"/>
            <a:ext cx="7010400" cy="867520"/>
          </a:xfrm>
        </p:spPr>
        <p:txBody>
          <a:bodyPr/>
          <a:lstStyle/>
          <a:p>
            <a:r>
              <a:rPr lang="en-US"/>
              <a:t>Obligated Capacity for Non-energy Constrained CMUs</a:t>
            </a:r>
            <a:endParaRPr lang="en-BE"/>
          </a:p>
        </p:txBody>
      </p:sp>
      <p:sp>
        <p:nvSpPr>
          <p:cNvPr id="5" name="Oval 4">
            <a:extLst>
              <a:ext uri="{FF2B5EF4-FFF2-40B4-BE49-F238E27FC236}">
                <a16:creationId xmlns:a16="http://schemas.microsoft.com/office/drawing/2014/main" id="{33210653-440B-8005-FB90-D6B8E0B52EC8}"/>
              </a:ext>
            </a:extLst>
          </p:cNvPr>
          <p:cNvSpPr/>
          <p:nvPr/>
        </p:nvSpPr>
        <p:spPr>
          <a:xfrm>
            <a:off x="720231" y="3334633"/>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A</a:t>
            </a:r>
            <a:endParaRPr lang="en-BE" sz="2000" b="1">
              <a:solidFill>
                <a:schemeClr val="accent2"/>
              </a:solidFill>
            </a:endParaRPr>
          </a:p>
        </p:txBody>
      </p:sp>
    </p:spTree>
    <p:extLst>
      <p:ext uri="{BB962C8B-B14F-4D97-AF65-F5344CB8AC3E}">
        <p14:creationId xmlns:p14="http://schemas.microsoft.com/office/powerpoint/2010/main" val="842013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FD22-6BC8-2BB4-FFEA-3704696EBA5C}"/>
              </a:ext>
            </a:extLst>
          </p:cNvPr>
          <p:cNvSpPr>
            <a:spLocks noGrp="1"/>
          </p:cNvSpPr>
          <p:nvPr>
            <p:ph type="title"/>
          </p:nvPr>
        </p:nvSpPr>
        <p:spPr/>
        <p:txBody>
          <a:bodyPr/>
          <a:lstStyle/>
          <a:p>
            <a:r>
              <a:rPr lang="nl-BE" sz="2000" err="1"/>
              <a:t>Obligated</a:t>
            </a:r>
            <a:r>
              <a:rPr lang="nl-BE" sz="2000"/>
              <a:t> </a:t>
            </a:r>
            <a:r>
              <a:rPr lang="nl-BE" sz="2000" err="1"/>
              <a:t>Capacity</a:t>
            </a:r>
            <a:r>
              <a:rPr lang="nl-BE" sz="2000"/>
              <a:t> </a:t>
            </a:r>
            <a:r>
              <a:rPr lang="nl-BE" sz="2000" err="1"/>
              <a:t>for</a:t>
            </a:r>
            <a:r>
              <a:rPr lang="nl-BE" sz="2000"/>
              <a:t> Non-energy </a:t>
            </a:r>
            <a:r>
              <a:rPr lang="nl-BE" sz="2000" err="1"/>
              <a:t>Constrained</a:t>
            </a:r>
            <a:r>
              <a:rPr lang="nl-BE" sz="2000"/>
              <a:t> </a:t>
            </a:r>
            <a:r>
              <a:rPr lang="nl-BE" sz="2000" err="1"/>
              <a:t>CMUs</a:t>
            </a:r>
            <a:endParaRPr lang="en-BE"/>
          </a:p>
        </p:txBody>
      </p:sp>
      <p:sp>
        <p:nvSpPr>
          <p:cNvPr id="3" name="Content Placeholder 2">
            <a:extLst>
              <a:ext uri="{FF2B5EF4-FFF2-40B4-BE49-F238E27FC236}">
                <a16:creationId xmlns:a16="http://schemas.microsoft.com/office/drawing/2014/main" id="{09A40B68-9A99-3202-22A2-A38984374C8A}"/>
              </a:ext>
            </a:extLst>
          </p:cNvPr>
          <p:cNvSpPr>
            <a:spLocks noGrp="1"/>
          </p:cNvSpPr>
          <p:nvPr>
            <p:ph sz="quarter" idx="13"/>
          </p:nvPr>
        </p:nvSpPr>
        <p:spPr>
          <a:xfrm>
            <a:off x="914400" y="1485009"/>
            <a:ext cx="10363200" cy="414911"/>
          </a:xfrm>
        </p:spPr>
        <p:txBody>
          <a:bodyPr/>
          <a:lstStyle/>
          <a:p>
            <a:pPr marL="0" indent="0">
              <a:buNone/>
            </a:pPr>
            <a:r>
              <a:rPr lang="en-US"/>
              <a:t>The calculation of the Obligated Capacity for Non-energy Constrained CMUs is straightforward:</a:t>
            </a:r>
          </a:p>
        </p:txBody>
      </p:sp>
      <p:sp>
        <p:nvSpPr>
          <p:cNvPr id="4" name="Footer Placeholder 3">
            <a:extLst>
              <a:ext uri="{FF2B5EF4-FFF2-40B4-BE49-F238E27FC236}">
                <a16:creationId xmlns:a16="http://schemas.microsoft.com/office/drawing/2014/main" id="{B471E8B7-30E0-5E57-6063-A8D92C1038BE}"/>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B1BACBD0-26E5-FD16-B3B6-AA5D65DACF8C}"/>
              </a:ext>
            </a:extLst>
          </p:cNvPr>
          <p:cNvSpPr>
            <a:spLocks noGrp="1"/>
          </p:cNvSpPr>
          <p:nvPr>
            <p:ph type="sldNum" sz="quarter" idx="12"/>
          </p:nvPr>
        </p:nvSpPr>
        <p:spPr/>
        <p:txBody>
          <a:bodyPr/>
          <a:lstStyle/>
          <a:p>
            <a:fld id="{7C9AF4F6-8314-4173-B77E-ACDB3515A2E2}" type="slidenum">
              <a:rPr lang="en-GB" smtClean="0"/>
              <a:t>46</a:t>
            </a:fld>
            <a:endParaRPr lang="en-GB"/>
          </a:p>
        </p:txBody>
      </p:sp>
      <p:sp>
        <p:nvSpPr>
          <p:cNvPr id="6" name="Rectangle 5">
            <a:extLst>
              <a:ext uri="{FF2B5EF4-FFF2-40B4-BE49-F238E27FC236}">
                <a16:creationId xmlns:a16="http://schemas.microsoft.com/office/drawing/2014/main" id="{0C2340B1-4EC0-3CAB-0D88-8E45DE79DF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86A2FAFB-6559-0BD4-2808-E55D3490358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Obligated Capacity</a:t>
            </a:r>
            <a:endParaRPr lang="en-BE" b="1">
              <a:solidFill>
                <a:schemeClr val="bg1"/>
              </a:solidFill>
            </a:endParaRP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A9806258-F1B1-A332-F3CF-721455705A4A}"/>
                  </a:ext>
                </a:extLst>
              </p:cNvPr>
              <p:cNvSpPr txBox="1">
                <a:spLocks/>
              </p:cNvSpPr>
              <p:nvPr/>
            </p:nvSpPr>
            <p:spPr>
              <a:xfrm>
                <a:off x="914400" y="3429000"/>
                <a:ext cx="9792000" cy="2341880"/>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solidFill>
                      <a:schemeClr val="bg2"/>
                    </a:solidFill>
                  </a:rPr>
                  <a:t>(!) </a:t>
                </a:r>
                <a:r>
                  <a:rPr lang="en-US"/>
                  <a:t>On MTUs where the Capacity Provider declared Scheduled Maintenance, the Obligated Capacity is further reduced with the amount of Unavailable Capacity</a:t>
                </a:r>
              </a:p>
              <a:p>
                <a:pPr lvl="1">
                  <a:buFont typeface="Wingdings" panose="05000000000000000000" pitchFamily="2" charset="2"/>
                  <a:buChar char="Ø"/>
                </a:pPr>
                <a:r>
                  <a:rPr lang="en-US"/>
                  <a:t>Enables to the CMU to avoid penalties at times when the unit is under maintenance. </a:t>
                </a:r>
              </a:p>
              <a:p>
                <a:pPr lvl="1">
                  <a:buFont typeface="Wingdings" panose="05000000000000000000" pitchFamily="2" charset="2"/>
                  <a:buChar char="Ø"/>
                </a:pPr>
                <a:r>
                  <a:rPr lang="en-US"/>
                  <a:t>This leads to the following complete formula: </a:t>
                </a:r>
              </a:p>
              <a:p>
                <a:pPr marL="0" indent="0">
                  <a:buNone/>
                </a:pPr>
                <a14:m>
                  <m:oMathPara xmlns:m="http://schemas.openxmlformats.org/officeDocument/2006/math">
                    <m:oMathParaPr>
                      <m:jc m:val="centerGroup"/>
                    </m:oMathParaPr>
                    <m:oMath xmlns:m="http://schemas.openxmlformats.org/officeDocument/2006/math">
                      <m:sSub>
                        <m:sSubPr>
                          <m:ctrlPr>
                            <a:rPr lang="en-BE" sz="1400" i="1">
                              <a:latin typeface="Cambria Math" panose="02040503050406030204" pitchFamily="18" charset="0"/>
                            </a:rPr>
                          </m:ctrlPr>
                        </m:sSubPr>
                        <m:e>
                          <m:r>
                            <a:rPr lang="en-GB" sz="1400" i="1">
                              <a:latin typeface="Cambria Math" panose="02040503050406030204" pitchFamily="18" charset="0"/>
                            </a:rPr>
                            <m:t>𝑃</m:t>
                          </m:r>
                        </m:e>
                        <m:sub>
                          <m:r>
                            <a:rPr lang="en-GB" sz="1400" i="1">
                              <a:latin typeface="Cambria Math" panose="02040503050406030204" pitchFamily="18" charset="0"/>
                            </a:rPr>
                            <m:t>𝑂𝑏𝑙𝑖𝑔𝑎𝑡𝑒𝑑</m:t>
                          </m:r>
                        </m:sub>
                      </m:sSub>
                      <m:d>
                        <m:dPr>
                          <m:ctrlPr>
                            <a:rPr lang="en-BE" sz="1400" i="1">
                              <a:latin typeface="Cambria Math" panose="02040503050406030204" pitchFamily="18" charset="0"/>
                            </a:rPr>
                          </m:ctrlPr>
                        </m:dPr>
                        <m:e>
                          <m:r>
                            <a:rPr lang="en-GB" sz="1400" i="1">
                              <a:latin typeface="Cambria Math" panose="02040503050406030204" pitchFamily="18" charset="0"/>
                            </a:rPr>
                            <m:t>𝐶𝑀𝑈</m:t>
                          </m:r>
                          <m:r>
                            <a:rPr lang="en-GB" sz="1400">
                              <a:latin typeface="Cambria Math" panose="02040503050406030204" pitchFamily="18" charset="0"/>
                            </a:rPr>
                            <m:t>,</m:t>
                          </m:r>
                          <m:r>
                            <a:rPr lang="en-GB" sz="1400" i="1">
                              <a:latin typeface="Cambria Math" panose="02040503050406030204" pitchFamily="18" charset="0"/>
                            </a:rPr>
                            <m:t>𝑡</m:t>
                          </m:r>
                        </m:e>
                      </m:d>
                      <m:r>
                        <a:rPr lang="en-GB" sz="1400">
                          <a:latin typeface="Cambria Math" panose="02040503050406030204" pitchFamily="18" charset="0"/>
                        </a:rPr>
                        <m:t>=</m:t>
                      </m:r>
                      <m:r>
                        <a:rPr lang="en-GB" sz="1400" i="1">
                          <a:latin typeface="Cambria Math" panose="02040503050406030204" pitchFamily="18" charset="0"/>
                        </a:rPr>
                        <m:t>𝑇𝑜𝑡𝑎𝑙</m:t>
                      </m:r>
                      <m:r>
                        <a:rPr lang="en-GB" sz="1400">
                          <a:latin typeface="Cambria Math" panose="02040503050406030204" pitchFamily="18" charset="0"/>
                        </a:rPr>
                        <m:t> </m:t>
                      </m:r>
                      <m:r>
                        <a:rPr lang="en-GB" sz="1400" i="1">
                          <a:latin typeface="Cambria Math" panose="02040503050406030204" pitchFamily="18" charset="0"/>
                        </a:rPr>
                        <m:t>𝐶𝑜𝑛𝑡𝑟𝑎𝑐𝑡𝑒𝑑</m:t>
                      </m:r>
                      <m:r>
                        <a:rPr lang="en-GB" sz="1400">
                          <a:latin typeface="Cambria Math" panose="02040503050406030204" pitchFamily="18" charset="0"/>
                        </a:rPr>
                        <m:t> </m:t>
                      </m:r>
                      <m:r>
                        <a:rPr lang="en-GB" sz="1400" i="1">
                          <a:latin typeface="Cambria Math" panose="02040503050406030204" pitchFamily="18" charset="0"/>
                        </a:rPr>
                        <m:t>𝐶𝑎𝑝𝑎𝑐𝑖𝑡𝑦</m:t>
                      </m:r>
                      <m:d>
                        <m:dPr>
                          <m:ctrlPr>
                            <a:rPr lang="en-BE" sz="1400" i="1">
                              <a:latin typeface="Cambria Math" panose="02040503050406030204" pitchFamily="18" charset="0"/>
                            </a:rPr>
                          </m:ctrlPr>
                        </m:dPr>
                        <m:e>
                          <m:r>
                            <a:rPr lang="en-GB" sz="1400" i="1">
                              <a:latin typeface="Cambria Math" panose="02040503050406030204" pitchFamily="18" charset="0"/>
                            </a:rPr>
                            <m:t>𝐶𝑀𝑈</m:t>
                          </m:r>
                          <m:r>
                            <a:rPr lang="en-GB" sz="1400">
                              <a:latin typeface="Cambria Math" panose="02040503050406030204" pitchFamily="18" charset="0"/>
                            </a:rPr>
                            <m:t>,</m:t>
                          </m:r>
                          <m:r>
                            <a:rPr lang="en-GB" sz="1400" i="1">
                              <a:latin typeface="Cambria Math" panose="02040503050406030204" pitchFamily="18" charset="0"/>
                            </a:rPr>
                            <m:t>𝑡</m:t>
                          </m:r>
                        </m:e>
                      </m:d>
                      <m:r>
                        <a:rPr lang="en-GB" sz="1400" i="1">
                          <a:latin typeface="Cambria Math" panose="02040503050406030204" pitchFamily="18" charset="0"/>
                        </a:rPr>
                        <m:t>−</m:t>
                      </m:r>
                      <m:sSub>
                        <m:sSubPr>
                          <m:ctrlPr>
                            <a:rPr lang="en-BE" sz="1400" i="1">
                              <a:latin typeface="Cambria Math" panose="02040503050406030204" pitchFamily="18" charset="0"/>
                            </a:rPr>
                          </m:ctrlPr>
                        </m:sSubPr>
                        <m:e>
                          <m:r>
                            <a:rPr lang="en-GB" sz="1400" i="1">
                              <a:latin typeface="Cambria Math" panose="02040503050406030204" pitchFamily="18" charset="0"/>
                            </a:rPr>
                            <m:t>𝑃</m:t>
                          </m:r>
                        </m:e>
                        <m:sub>
                          <m:r>
                            <a:rPr lang="en-GB" sz="1400" i="1">
                              <a:latin typeface="Cambria Math" panose="02040503050406030204" pitchFamily="18" charset="0"/>
                            </a:rPr>
                            <m:t>𝐴𝑛𝑛𝑜𝑢𝑛𝑐𝑒𝑑</m:t>
                          </m:r>
                          <m:r>
                            <a:rPr lang="en-GB" sz="1400">
                              <a:latin typeface="Cambria Math" panose="02040503050406030204" pitchFamily="18" charset="0"/>
                            </a:rPr>
                            <m:t>,</m:t>
                          </m:r>
                          <m:r>
                            <a:rPr lang="en-GB" sz="1400" i="1">
                              <a:latin typeface="Cambria Math" panose="02040503050406030204" pitchFamily="18" charset="0"/>
                            </a:rPr>
                            <m:t>𝑈𝑛𝑎𝑣𝑎𝑖𝑙𝑎𝑏𝑙𝑒</m:t>
                          </m:r>
                          <m:r>
                            <a:rPr lang="en-GB" sz="1400">
                              <a:latin typeface="Cambria Math" panose="02040503050406030204" pitchFamily="18" charset="0"/>
                            </a:rPr>
                            <m:t>, </m:t>
                          </m:r>
                          <m:r>
                            <a:rPr lang="en-GB" sz="1400" i="1">
                              <a:latin typeface="Cambria Math" panose="02040503050406030204" pitchFamily="18" charset="0"/>
                            </a:rPr>
                            <m:t>𝑀𝑎𝑖𝑛𝑡𝑒𝑛𝑎𝑛𝑐𝑒</m:t>
                          </m:r>
                        </m:sub>
                      </m:sSub>
                      <m:d>
                        <m:dPr>
                          <m:ctrlPr>
                            <a:rPr lang="en-BE" sz="1400" i="1">
                              <a:latin typeface="Cambria Math" panose="02040503050406030204" pitchFamily="18" charset="0"/>
                            </a:rPr>
                          </m:ctrlPr>
                        </m:dPr>
                        <m:e>
                          <m:r>
                            <a:rPr lang="en-GB" sz="1400" i="1">
                              <a:latin typeface="Cambria Math" panose="02040503050406030204" pitchFamily="18" charset="0"/>
                            </a:rPr>
                            <m:t>𝐶𝑀𝑈</m:t>
                          </m:r>
                          <m:r>
                            <a:rPr lang="en-GB" sz="1400">
                              <a:latin typeface="Cambria Math" panose="02040503050406030204" pitchFamily="18" charset="0"/>
                            </a:rPr>
                            <m:t>,</m:t>
                          </m:r>
                          <m:r>
                            <a:rPr lang="en-GB" sz="1400" i="1">
                              <a:latin typeface="Cambria Math" panose="02040503050406030204" pitchFamily="18" charset="0"/>
                            </a:rPr>
                            <m:t>𝑡</m:t>
                          </m:r>
                        </m:e>
                      </m:d>
                      <m:r>
                        <a:rPr lang="en-GB" sz="1400" b="1">
                          <a:latin typeface="Cambria Math" panose="02040503050406030204" pitchFamily="18" charset="0"/>
                        </a:rPr>
                        <m:t>∙</m:t>
                      </m:r>
                      <m:r>
                        <a:rPr lang="en-GB" sz="1400" i="1">
                          <a:latin typeface="Cambria Math" panose="02040503050406030204" pitchFamily="18" charset="0"/>
                        </a:rPr>
                        <m:t>𝐷𝑒𝑟𝑎𝑡𝑖𝑛𝑔</m:t>
                      </m:r>
                      <m:r>
                        <a:rPr lang="en-GB" sz="1400">
                          <a:latin typeface="Cambria Math" panose="02040503050406030204" pitchFamily="18" charset="0"/>
                        </a:rPr>
                        <m:t> </m:t>
                      </m:r>
                      <m:r>
                        <a:rPr lang="en-GB" sz="1400" i="1">
                          <a:latin typeface="Cambria Math" panose="02040503050406030204" pitchFamily="18" charset="0"/>
                        </a:rPr>
                        <m:t>𝐹𝑎𝑐𝑡𝑜𝑟</m:t>
                      </m:r>
                      <m:r>
                        <a:rPr lang="en-GB" sz="1400">
                          <a:latin typeface="Cambria Math" panose="02040503050406030204" pitchFamily="18" charset="0"/>
                        </a:rPr>
                        <m:t>(</m:t>
                      </m:r>
                      <m:r>
                        <a:rPr lang="en-GB" sz="1400" i="1">
                          <a:latin typeface="Cambria Math" panose="02040503050406030204" pitchFamily="18" charset="0"/>
                        </a:rPr>
                        <m:t>𝐶𝑀𝑈</m:t>
                      </m:r>
                      <m:r>
                        <a:rPr lang="en-GB" sz="1400">
                          <a:latin typeface="Cambria Math" panose="02040503050406030204" pitchFamily="18" charset="0"/>
                        </a:rPr>
                        <m:t>, </m:t>
                      </m:r>
                      <m:r>
                        <a:rPr lang="en-GB" sz="1400" i="1">
                          <a:latin typeface="Cambria Math" panose="02040503050406030204" pitchFamily="18" charset="0"/>
                        </a:rPr>
                        <m:t>𝑡</m:t>
                      </m:r>
                      <m:r>
                        <a:rPr lang="en-GB" sz="1400">
                          <a:latin typeface="Cambria Math" panose="02040503050406030204" pitchFamily="18" charset="0"/>
                        </a:rPr>
                        <m:t>)</m:t>
                      </m:r>
                    </m:oMath>
                  </m:oMathPara>
                </a14:m>
                <a:endParaRPr lang="en-BE" sz="1400"/>
              </a:p>
            </p:txBody>
          </p:sp>
        </mc:Choice>
        <mc:Fallback xmlns="">
          <p:sp>
            <p:nvSpPr>
              <p:cNvPr id="9" name="Content Placeholder 2">
                <a:extLst>
                  <a:ext uri="{FF2B5EF4-FFF2-40B4-BE49-F238E27FC236}">
                    <a16:creationId xmlns:a16="http://schemas.microsoft.com/office/drawing/2014/main" id="{A9806258-F1B1-A332-F3CF-721455705A4A}"/>
                  </a:ext>
                </a:extLst>
              </p:cNvPr>
              <p:cNvSpPr txBox="1">
                <a:spLocks noRot="1" noChangeAspect="1" noMove="1" noResize="1" noEditPoints="1" noAdjustHandles="1" noChangeArrowheads="1" noChangeShapeType="1" noTextEdit="1"/>
              </p:cNvSpPr>
              <p:nvPr/>
            </p:nvSpPr>
            <p:spPr>
              <a:xfrm>
                <a:off x="914400" y="3429000"/>
                <a:ext cx="9792000" cy="2341880"/>
              </a:xfrm>
              <a:prstGeom prst="rect">
                <a:avLst/>
              </a:prstGeom>
              <a:blipFill>
                <a:blip r:embed="rId2"/>
                <a:stretch>
                  <a:fillRect l="-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B13E5951-2C99-203B-65FC-DEC02E971F30}"/>
                  </a:ext>
                </a:extLst>
              </p:cNvPr>
              <p:cNvSpPr/>
              <p:nvPr/>
            </p:nvSpPr>
            <p:spPr>
              <a:xfrm>
                <a:off x="914400" y="2115956"/>
                <a:ext cx="9920748" cy="98326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a:solidFill>
                      <a:schemeClr val="bg2"/>
                    </a:solidFill>
                  </a:rPr>
                  <a:t>Obligated Capacity is equal to the Total Contracted Capacity of the CMU:</a:t>
                </a:r>
              </a:p>
              <a:p>
                <a:pPr marL="0" indent="0">
                  <a:buNone/>
                </a:pPr>
                <a:endParaRPr lang="en-US">
                  <a:solidFill>
                    <a:schemeClr val="bg2"/>
                  </a:solidFill>
                </a:endParaRPr>
              </a:p>
              <a:p>
                <a:pPr marL="0" indent="0">
                  <a:buNone/>
                </a:pPr>
                <a14:m>
                  <m:oMathPara xmlns:m="http://schemas.openxmlformats.org/officeDocument/2006/math">
                    <m:oMathParaPr>
                      <m:jc m:val="centerGroup"/>
                    </m:oMathParaPr>
                    <m:oMath xmlns:m="http://schemas.openxmlformats.org/officeDocument/2006/math">
                      <m:sSub>
                        <m:sSubPr>
                          <m:ctrlPr>
                            <a:rPr lang="en-BE" i="1" smtClean="0">
                              <a:solidFill>
                                <a:schemeClr val="bg2"/>
                              </a:solidFill>
                              <a:effectLst/>
                              <a:latin typeface="Cambria Math" panose="02040503050406030204" pitchFamily="18" charset="0"/>
                              <a:ea typeface="Yu Mincho" panose="02020400000000000000" pitchFamily="18" charset="-128"/>
                            </a:rPr>
                          </m:ctrlPr>
                        </m:sSubPr>
                        <m:e>
                          <m:r>
                            <a:rPr lang="en-GB" i="1">
                              <a:solidFill>
                                <a:schemeClr val="bg2"/>
                              </a:solidFill>
                              <a:effectLst/>
                              <a:latin typeface="Cambria Math" panose="02040503050406030204" pitchFamily="18" charset="0"/>
                              <a:ea typeface="Yu Mincho" panose="02020400000000000000" pitchFamily="18" charset="-128"/>
                            </a:rPr>
                            <m:t>𝑃</m:t>
                          </m:r>
                        </m:e>
                        <m:sub>
                          <m:r>
                            <a:rPr lang="en-GB" i="1">
                              <a:solidFill>
                                <a:schemeClr val="bg2"/>
                              </a:solidFill>
                              <a:effectLst/>
                              <a:latin typeface="Cambria Math" panose="02040503050406030204" pitchFamily="18" charset="0"/>
                              <a:ea typeface="Yu Mincho" panose="02020400000000000000" pitchFamily="18" charset="-128"/>
                            </a:rPr>
                            <m:t>𝑂𝑏𝑙𝑖𝑔𝑎𝑡𝑒𝑑</m:t>
                          </m:r>
                        </m:sub>
                      </m:sSub>
                      <m:d>
                        <m:dPr>
                          <m:ctrlPr>
                            <a:rPr lang="en-BE" i="1" smtClean="0">
                              <a:solidFill>
                                <a:schemeClr val="bg2"/>
                              </a:solidFill>
                              <a:effectLst/>
                              <a:latin typeface="Cambria Math" panose="02040503050406030204" pitchFamily="18" charset="0"/>
                              <a:ea typeface="Yu Mincho" panose="02020400000000000000" pitchFamily="18" charset="-128"/>
                            </a:rPr>
                          </m:ctrlPr>
                        </m:dPr>
                        <m:e>
                          <m:r>
                            <a:rPr lang="en-GB" i="1">
                              <a:solidFill>
                                <a:schemeClr val="bg2"/>
                              </a:solidFill>
                              <a:effectLst/>
                              <a:latin typeface="Cambria Math" panose="02040503050406030204" pitchFamily="18" charset="0"/>
                              <a:ea typeface="Yu Mincho" panose="02020400000000000000" pitchFamily="18" charset="-128"/>
                            </a:rPr>
                            <m:t>𝐶𝑀𝑈</m:t>
                          </m:r>
                          <m:r>
                            <a:rPr lang="en-GB">
                              <a:solidFill>
                                <a:schemeClr val="bg2"/>
                              </a:solidFill>
                              <a:effectLst/>
                              <a:latin typeface="Cambria Math" panose="02040503050406030204" pitchFamily="18" charset="0"/>
                              <a:ea typeface="Yu Mincho" panose="02020400000000000000" pitchFamily="18" charset="-128"/>
                            </a:rPr>
                            <m:t>,</m:t>
                          </m:r>
                          <m:r>
                            <a:rPr lang="en-GB" i="1">
                              <a:solidFill>
                                <a:schemeClr val="bg2"/>
                              </a:solidFill>
                              <a:effectLst/>
                              <a:latin typeface="Cambria Math" panose="02040503050406030204" pitchFamily="18" charset="0"/>
                              <a:ea typeface="Yu Mincho" panose="02020400000000000000" pitchFamily="18" charset="-128"/>
                            </a:rPr>
                            <m:t>𝑡</m:t>
                          </m:r>
                        </m:e>
                      </m:d>
                      <m:r>
                        <a:rPr lang="en-GB">
                          <a:solidFill>
                            <a:schemeClr val="bg2"/>
                          </a:solidFill>
                          <a:effectLst/>
                          <a:latin typeface="Cambria Math" panose="02040503050406030204" pitchFamily="18" charset="0"/>
                          <a:ea typeface="Yu Mincho" panose="02020400000000000000" pitchFamily="18" charset="-128"/>
                        </a:rPr>
                        <m:t>=</m:t>
                      </m:r>
                      <m:r>
                        <a:rPr lang="en-GB" i="1">
                          <a:solidFill>
                            <a:schemeClr val="bg2"/>
                          </a:solidFill>
                          <a:effectLst/>
                          <a:latin typeface="Cambria Math" panose="02040503050406030204" pitchFamily="18" charset="0"/>
                          <a:ea typeface="Yu Mincho" panose="02020400000000000000" pitchFamily="18" charset="-128"/>
                        </a:rPr>
                        <m:t>𝑇𝑜𝑡𝑎𝑙</m:t>
                      </m:r>
                      <m:r>
                        <a:rPr lang="en-GB">
                          <a:solidFill>
                            <a:schemeClr val="bg2"/>
                          </a:solidFill>
                          <a:effectLst/>
                          <a:latin typeface="Cambria Math" panose="02040503050406030204" pitchFamily="18" charset="0"/>
                          <a:ea typeface="Yu Mincho" panose="02020400000000000000" pitchFamily="18" charset="-128"/>
                        </a:rPr>
                        <m:t> </m:t>
                      </m:r>
                      <m:r>
                        <a:rPr lang="en-GB" i="1">
                          <a:solidFill>
                            <a:schemeClr val="bg2"/>
                          </a:solidFill>
                          <a:effectLst/>
                          <a:latin typeface="Cambria Math" panose="02040503050406030204" pitchFamily="18" charset="0"/>
                          <a:ea typeface="Yu Mincho" panose="02020400000000000000" pitchFamily="18" charset="-128"/>
                        </a:rPr>
                        <m:t>𝐶𝑜𝑛𝑡𝑟𝑎𝑐𝑡𝑒𝑑</m:t>
                      </m:r>
                      <m:r>
                        <a:rPr lang="en-GB">
                          <a:solidFill>
                            <a:schemeClr val="bg2"/>
                          </a:solidFill>
                          <a:effectLst/>
                          <a:latin typeface="Cambria Math" panose="02040503050406030204" pitchFamily="18" charset="0"/>
                          <a:ea typeface="Yu Mincho" panose="02020400000000000000" pitchFamily="18" charset="-128"/>
                        </a:rPr>
                        <m:t> </m:t>
                      </m:r>
                      <m:r>
                        <a:rPr lang="en-GB" i="1">
                          <a:solidFill>
                            <a:schemeClr val="bg2"/>
                          </a:solidFill>
                          <a:effectLst/>
                          <a:latin typeface="Cambria Math" panose="02040503050406030204" pitchFamily="18" charset="0"/>
                          <a:ea typeface="Yu Mincho" panose="02020400000000000000" pitchFamily="18" charset="-128"/>
                        </a:rPr>
                        <m:t>𝐶𝑎𝑝𝑎𝑐𝑖𝑡𝑦</m:t>
                      </m:r>
                      <m:d>
                        <m:dPr>
                          <m:ctrlPr>
                            <a:rPr lang="en-BE" i="1">
                              <a:solidFill>
                                <a:schemeClr val="bg2"/>
                              </a:solidFill>
                              <a:effectLst/>
                              <a:latin typeface="Cambria Math" panose="02040503050406030204" pitchFamily="18" charset="0"/>
                              <a:ea typeface="Yu Mincho" panose="02020400000000000000" pitchFamily="18" charset="-128"/>
                            </a:rPr>
                          </m:ctrlPr>
                        </m:dPr>
                        <m:e>
                          <m:r>
                            <a:rPr lang="en-GB" i="1">
                              <a:solidFill>
                                <a:schemeClr val="bg2"/>
                              </a:solidFill>
                              <a:effectLst/>
                              <a:latin typeface="Cambria Math" panose="02040503050406030204" pitchFamily="18" charset="0"/>
                              <a:ea typeface="Yu Mincho" panose="02020400000000000000" pitchFamily="18" charset="-128"/>
                            </a:rPr>
                            <m:t>𝐶𝑀𝑈</m:t>
                          </m:r>
                          <m:r>
                            <a:rPr lang="en-GB">
                              <a:solidFill>
                                <a:schemeClr val="bg2"/>
                              </a:solidFill>
                              <a:effectLst/>
                              <a:latin typeface="Cambria Math" panose="02040503050406030204" pitchFamily="18" charset="0"/>
                              <a:ea typeface="Yu Mincho" panose="02020400000000000000" pitchFamily="18" charset="-128"/>
                            </a:rPr>
                            <m:t>,</m:t>
                          </m:r>
                          <m:r>
                            <a:rPr lang="en-GB" i="1">
                              <a:solidFill>
                                <a:schemeClr val="bg2"/>
                              </a:solidFill>
                              <a:effectLst/>
                              <a:latin typeface="Cambria Math" panose="02040503050406030204" pitchFamily="18" charset="0"/>
                              <a:ea typeface="Yu Mincho" panose="02020400000000000000" pitchFamily="18" charset="-128"/>
                            </a:rPr>
                            <m:t>𝑡</m:t>
                          </m:r>
                        </m:e>
                      </m:d>
                    </m:oMath>
                  </m:oMathPara>
                </a14:m>
                <a:endParaRPr lang="en-US">
                  <a:solidFill>
                    <a:schemeClr val="bg2"/>
                  </a:solidFill>
                </a:endParaRPr>
              </a:p>
            </p:txBody>
          </p:sp>
        </mc:Choice>
        <mc:Fallback xmlns="">
          <p:sp>
            <p:nvSpPr>
              <p:cNvPr id="10" name="Rectangle: Rounded Corners 9">
                <a:extLst>
                  <a:ext uri="{FF2B5EF4-FFF2-40B4-BE49-F238E27FC236}">
                    <a16:creationId xmlns:a16="http://schemas.microsoft.com/office/drawing/2014/main" id="{B13E5951-2C99-203B-65FC-DEC02E971F30}"/>
                  </a:ext>
                </a:extLst>
              </p:cNvPr>
              <p:cNvSpPr>
                <a:spLocks noRot="1" noChangeAspect="1" noMove="1" noResize="1" noEditPoints="1" noAdjustHandles="1" noChangeArrowheads="1" noChangeShapeType="1" noTextEdit="1"/>
              </p:cNvSpPr>
              <p:nvPr/>
            </p:nvSpPr>
            <p:spPr>
              <a:xfrm>
                <a:off x="914400" y="2115956"/>
                <a:ext cx="9920748" cy="983268"/>
              </a:xfrm>
              <a:prstGeom prst="roundRect">
                <a:avLst/>
              </a:prstGeom>
              <a:blipFill>
                <a:blip r:embed="rId3"/>
                <a:stretch>
                  <a:fillRect b="-1212"/>
                </a:stretch>
              </a:blipFill>
              <a:ln>
                <a:solidFill>
                  <a:schemeClr val="bg2"/>
                </a:solidFill>
              </a:ln>
            </p:spPr>
            <p:txBody>
              <a:bodyPr/>
              <a:lstStyle/>
              <a:p>
                <a:r>
                  <a:rPr lang="en-US">
                    <a:noFill/>
                  </a:rPr>
                  <a:t> </a:t>
                </a:r>
              </a:p>
            </p:txBody>
          </p:sp>
        </mc:Fallback>
      </mc:AlternateContent>
    </p:spTree>
    <p:extLst>
      <p:ext uri="{BB962C8B-B14F-4D97-AF65-F5344CB8AC3E}">
        <p14:creationId xmlns:p14="http://schemas.microsoft.com/office/powerpoint/2010/main" val="1515158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8C9F3DD-E758-1B64-592F-5F7983784667}"/>
              </a:ext>
            </a:extLst>
          </p:cNvPr>
          <p:cNvSpPr>
            <a:spLocks noGrp="1"/>
          </p:cNvSpPr>
          <p:nvPr>
            <p:ph type="pic" sz="quarter" idx="10"/>
          </p:nvPr>
        </p:nvSpPr>
        <p:spPr/>
        <p:txBody>
          <a:bodyPr/>
          <a:lstStyle/>
          <a:p>
            <a:endParaRPr lang="en-BE"/>
          </a:p>
        </p:txBody>
      </p:sp>
      <p:sp>
        <p:nvSpPr>
          <p:cNvPr id="3" name="Title 2">
            <a:extLst>
              <a:ext uri="{FF2B5EF4-FFF2-40B4-BE49-F238E27FC236}">
                <a16:creationId xmlns:a16="http://schemas.microsoft.com/office/drawing/2014/main" id="{7795F3A7-FF90-B797-D3AE-DFDF2D831C69}"/>
              </a:ext>
            </a:extLst>
          </p:cNvPr>
          <p:cNvSpPr>
            <a:spLocks noGrp="1"/>
          </p:cNvSpPr>
          <p:nvPr>
            <p:ph type="title"/>
          </p:nvPr>
        </p:nvSpPr>
        <p:spPr>
          <a:xfrm>
            <a:off x="1291360" y="3095140"/>
            <a:ext cx="7010400" cy="867520"/>
          </a:xfrm>
        </p:spPr>
        <p:txBody>
          <a:bodyPr/>
          <a:lstStyle/>
          <a:p>
            <a:r>
              <a:rPr lang="en-US"/>
              <a:t>Obligated Capacity for Energy Constrained CMUs</a:t>
            </a:r>
            <a:endParaRPr lang="en-BE"/>
          </a:p>
        </p:txBody>
      </p:sp>
      <p:sp>
        <p:nvSpPr>
          <p:cNvPr id="5" name="Oval 4">
            <a:extLst>
              <a:ext uri="{FF2B5EF4-FFF2-40B4-BE49-F238E27FC236}">
                <a16:creationId xmlns:a16="http://schemas.microsoft.com/office/drawing/2014/main" id="{33210653-440B-8005-FB90-D6B8E0B52EC8}"/>
              </a:ext>
            </a:extLst>
          </p:cNvPr>
          <p:cNvSpPr/>
          <p:nvPr/>
        </p:nvSpPr>
        <p:spPr>
          <a:xfrm>
            <a:off x="720231" y="3334633"/>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B</a:t>
            </a:r>
            <a:endParaRPr lang="en-BE" sz="2000" b="1">
              <a:solidFill>
                <a:schemeClr val="accent2"/>
              </a:solidFill>
            </a:endParaRPr>
          </a:p>
        </p:txBody>
      </p:sp>
    </p:spTree>
    <p:extLst>
      <p:ext uri="{BB962C8B-B14F-4D97-AF65-F5344CB8AC3E}">
        <p14:creationId xmlns:p14="http://schemas.microsoft.com/office/powerpoint/2010/main" val="619268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FD22-6BC8-2BB4-FFEA-3704696EBA5C}"/>
              </a:ext>
            </a:extLst>
          </p:cNvPr>
          <p:cNvSpPr>
            <a:spLocks noGrp="1"/>
          </p:cNvSpPr>
          <p:nvPr>
            <p:ph type="title"/>
          </p:nvPr>
        </p:nvSpPr>
        <p:spPr/>
        <p:txBody>
          <a:bodyPr/>
          <a:lstStyle/>
          <a:p>
            <a:r>
              <a:rPr lang="nl-BE" sz="2000" err="1"/>
              <a:t>Obligated</a:t>
            </a:r>
            <a:r>
              <a:rPr lang="nl-BE" sz="2000"/>
              <a:t> </a:t>
            </a:r>
            <a:r>
              <a:rPr lang="nl-BE" sz="2000" err="1"/>
              <a:t>Capacity</a:t>
            </a:r>
            <a:r>
              <a:rPr lang="nl-BE" sz="2000"/>
              <a:t> </a:t>
            </a:r>
            <a:r>
              <a:rPr lang="nl-BE" sz="2000" err="1"/>
              <a:t>for</a:t>
            </a:r>
            <a:r>
              <a:rPr lang="nl-BE" sz="2000"/>
              <a:t> Energy </a:t>
            </a:r>
            <a:r>
              <a:rPr lang="nl-BE" sz="2000" err="1"/>
              <a:t>Constrained</a:t>
            </a:r>
            <a:r>
              <a:rPr lang="nl-BE" sz="2000"/>
              <a:t> CMUs – </a:t>
            </a:r>
            <a:r>
              <a:rPr lang="nl-BE" sz="2000">
                <a:solidFill>
                  <a:srgbClr val="92D050"/>
                </a:solidFill>
              </a:rPr>
              <a:t>ex-ante transactions</a:t>
            </a:r>
            <a:endParaRPr lang="en-BE">
              <a:solidFill>
                <a:srgbClr val="92D050"/>
              </a:solidFill>
            </a:endParaRPr>
          </a:p>
        </p:txBody>
      </p:sp>
      <p:sp>
        <p:nvSpPr>
          <p:cNvPr id="3" name="Content Placeholder 2">
            <a:extLst>
              <a:ext uri="{FF2B5EF4-FFF2-40B4-BE49-F238E27FC236}">
                <a16:creationId xmlns:a16="http://schemas.microsoft.com/office/drawing/2014/main" id="{09A40B68-9A99-3202-22A2-A38984374C8A}"/>
              </a:ext>
            </a:extLst>
          </p:cNvPr>
          <p:cNvSpPr>
            <a:spLocks noGrp="1"/>
          </p:cNvSpPr>
          <p:nvPr>
            <p:ph sz="quarter" idx="13"/>
          </p:nvPr>
        </p:nvSpPr>
        <p:spPr>
          <a:xfrm>
            <a:off x="914400" y="1485009"/>
            <a:ext cx="10546080" cy="699258"/>
          </a:xfrm>
        </p:spPr>
        <p:txBody>
          <a:bodyPr/>
          <a:lstStyle/>
          <a:p>
            <a:pPr marL="0" indent="0">
              <a:buNone/>
            </a:pPr>
            <a:r>
              <a:rPr lang="en-US"/>
              <a:t>For Energy Constrained CMUs, the Obligated Capacity </a:t>
            </a:r>
            <a:r>
              <a:rPr lang="en-US" b="1"/>
              <a:t>following ex-ante transactions </a:t>
            </a:r>
            <a:r>
              <a:rPr lang="en-US"/>
              <a:t>is determined as follows: </a:t>
            </a:r>
          </a:p>
        </p:txBody>
      </p:sp>
      <p:sp>
        <p:nvSpPr>
          <p:cNvPr id="4" name="Footer Placeholder 3">
            <a:extLst>
              <a:ext uri="{FF2B5EF4-FFF2-40B4-BE49-F238E27FC236}">
                <a16:creationId xmlns:a16="http://schemas.microsoft.com/office/drawing/2014/main" id="{B471E8B7-30E0-5E57-6063-A8D92C1038BE}"/>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B1BACBD0-26E5-FD16-B3B6-AA5D65DACF8C}"/>
              </a:ext>
            </a:extLst>
          </p:cNvPr>
          <p:cNvSpPr>
            <a:spLocks noGrp="1"/>
          </p:cNvSpPr>
          <p:nvPr>
            <p:ph type="sldNum" sz="quarter" idx="12"/>
          </p:nvPr>
        </p:nvSpPr>
        <p:spPr/>
        <p:txBody>
          <a:bodyPr/>
          <a:lstStyle/>
          <a:p>
            <a:fld id="{7C9AF4F6-8314-4173-B77E-ACDB3515A2E2}" type="slidenum">
              <a:rPr lang="en-GB" smtClean="0"/>
              <a:t>48</a:t>
            </a:fld>
            <a:endParaRPr lang="en-GB"/>
          </a:p>
        </p:txBody>
      </p:sp>
      <p:sp>
        <p:nvSpPr>
          <p:cNvPr id="6" name="Rectangle 5">
            <a:extLst>
              <a:ext uri="{FF2B5EF4-FFF2-40B4-BE49-F238E27FC236}">
                <a16:creationId xmlns:a16="http://schemas.microsoft.com/office/drawing/2014/main" id="{0C2340B1-4EC0-3CAB-0D88-8E45DE79DF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86A2FAFB-6559-0BD4-2808-E55D3490358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Obligated Capacity</a:t>
            </a:r>
            <a:endParaRPr lang="en-BE" b="1">
              <a:solidFill>
                <a:schemeClr val="bg1"/>
              </a:solidFill>
            </a:endParaRPr>
          </a:p>
        </p:txBody>
      </p:sp>
      <p:sp>
        <p:nvSpPr>
          <p:cNvPr id="9" name="Content Placeholder 2">
            <a:extLst>
              <a:ext uri="{FF2B5EF4-FFF2-40B4-BE49-F238E27FC236}">
                <a16:creationId xmlns:a16="http://schemas.microsoft.com/office/drawing/2014/main" id="{A9806258-F1B1-A332-F3CF-721455705A4A}"/>
              </a:ext>
            </a:extLst>
          </p:cNvPr>
          <p:cNvSpPr txBox="1">
            <a:spLocks/>
          </p:cNvSpPr>
          <p:nvPr/>
        </p:nvSpPr>
        <p:spPr>
          <a:xfrm>
            <a:off x="978774" y="3602155"/>
            <a:ext cx="9792000" cy="2506689"/>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endParaRPr lang="en-US"/>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4F130A4B-565B-29E1-72BD-2940130D3AC2}"/>
                  </a:ext>
                </a:extLst>
              </p:cNvPr>
              <p:cNvSpPr/>
              <p:nvPr/>
            </p:nvSpPr>
            <p:spPr>
              <a:xfrm>
                <a:off x="914400" y="2009276"/>
                <a:ext cx="10363200" cy="1419724"/>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solidFill>
                      <a:srgbClr val="92D050"/>
                    </a:solidFill>
                  </a:rPr>
                  <a:t>Obligated Capacity is equal to the non-derated </a:t>
                </a:r>
                <a:r>
                  <a:rPr lang="en-US" b="1">
                    <a:solidFill>
                      <a:srgbClr val="92D050"/>
                    </a:solidFill>
                  </a:rPr>
                  <a:t>ex-ante</a:t>
                </a:r>
                <a:r>
                  <a:rPr lang="en-US">
                    <a:solidFill>
                      <a:srgbClr val="92D050"/>
                    </a:solidFill>
                  </a:rPr>
                  <a:t> Total Contracted Capacity of the CMU:</a:t>
                </a:r>
              </a:p>
              <a:p>
                <a:pPr marL="0" indent="0">
                  <a:buNone/>
                </a:pPr>
                <a:endParaRPr lang="en-US">
                  <a:solidFill>
                    <a:srgbClr val="92D050"/>
                  </a:solidFill>
                </a:endParaRPr>
              </a:p>
              <a:p>
                <a:pPr/>
                <a14:m>
                  <m:oMathPara xmlns:m="http://schemas.openxmlformats.org/officeDocument/2006/math">
                    <m:oMathParaPr>
                      <m:jc m:val="centerGroup"/>
                    </m:oMathParaPr>
                    <m:oMath xmlns:m="http://schemas.openxmlformats.org/officeDocument/2006/math">
                      <m:sSub>
                        <m:sSubPr>
                          <m:ctrlPr>
                            <a:rPr lang="en-BE" i="1" smtClean="0">
                              <a:solidFill>
                                <a:srgbClr val="92D050"/>
                              </a:solidFill>
                              <a:effectLst/>
                              <a:latin typeface="Cambria Math" panose="02040503050406030204" pitchFamily="18" charset="0"/>
                              <a:ea typeface="Yu Mincho" panose="02020400000000000000" pitchFamily="18" charset="-128"/>
                            </a:rPr>
                          </m:ctrlPr>
                        </m:sSubPr>
                        <m:e>
                          <m:r>
                            <a:rPr lang="en-GB" i="1">
                              <a:solidFill>
                                <a:srgbClr val="92D050"/>
                              </a:solidFill>
                              <a:effectLst/>
                              <a:latin typeface="Cambria Math" panose="02040503050406030204" pitchFamily="18" charset="0"/>
                              <a:ea typeface="Yu Mincho" panose="02020400000000000000" pitchFamily="18" charset="-128"/>
                            </a:rPr>
                            <m:t>𝑃</m:t>
                          </m:r>
                        </m:e>
                        <m:sub>
                          <m:r>
                            <a:rPr lang="en-GB" i="1">
                              <a:solidFill>
                                <a:srgbClr val="92D050"/>
                              </a:solidFill>
                              <a:effectLst/>
                              <a:latin typeface="Cambria Math" panose="02040503050406030204" pitchFamily="18" charset="0"/>
                              <a:ea typeface="Yu Mincho" panose="02020400000000000000" pitchFamily="18" charset="-128"/>
                            </a:rPr>
                            <m:t>𝑂𝑏𝑙𝑖𝑔𝑎𝑡𝑒𝑑</m:t>
                          </m:r>
                        </m:sub>
                      </m:sSub>
                      <m:d>
                        <m:dPr>
                          <m:ctrlPr>
                            <a:rPr lang="en-BE" i="1" smtClean="0">
                              <a:solidFill>
                                <a:srgbClr val="92D050"/>
                              </a:solidFill>
                              <a:effectLst/>
                              <a:latin typeface="Cambria Math" panose="02040503050406030204" pitchFamily="18" charset="0"/>
                              <a:ea typeface="Yu Mincho" panose="02020400000000000000" pitchFamily="18" charset="-128"/>
                            </a:rPr>
                          </m:ctrlPr>
                        </m:dPr>
                        <m:e>
                          <m:r>
                            <a:rPr lang="en-GB" i="1">
                              <a:solidFill>
                                <a:srgbClr val="92D050"/>
                              </a:solidFill>
                              <a:effectLst/>
                              <a:latin typeface="Cambria Math" panose="02040503050406030204" pitchFamily="18" charset="0"/>
                              <a:ea typeface="Yu Mincho" panose="02020400000000000000" pitchFamily="18" charset="-128"/>
                            </a:rPr>
                            <m:t>𝐶𝑀𝑈</m:t>
                          </m:r>
                          <m:r>
                            <a:rPr lang="en-GB">
                              <a:solidFill>
                                <a:srgbClr val="92D050"/>
                              </a:solidFill>
                              <a:effectLst/>
                              <a:latin typeface="Cambria Math" panose="02040503050406030204" pitchFamily="18" charset="0"/>
                              <a:ea typeface="Yu Mincho" panose="02020400000000000000" pitchFamily="18" charset="-128"/>
                            </a:rPr>
                            <m:t>,</m:t>
                          </m:r>
                          <m:r>
                            <a:rPr lang="en-GB" i="1">
                              <a:solidFill>
                                <a:srgbClr val="92D050"/>
                              </a:solidFill>
                              <a:effectLst/>
                              <a:latin typeface="Cambria Math" panose="02040503050406030204" pitchFamily="18" charset="0"/>
                              <a:ea typeface="Yu Mincho" panose="02020400000000000000" pitchFamily="18" charset="-128"/>
                            </a:rPr>
                            <m:t>𝑡</m:t>
                          </m:r>
                        </m:e>
                      </m:d>
                      <m:r>
                        <a:rPr lang="en-GB">
                          <a:solidFill>
                            <a:srgbClr val="92D050"/>
                          </a:solidFill>
                          <a:effectLst/>
                          <a:latin typeface="Cambria Math" panose="02040503050406030204" pitchFamily="18" charset="0"/>
                          <a:ea typeface="Yu Mincho" panose="02020400000000000000" pitchFamily="18" charset="-128"/>
                        </a:rPr>
                        <m:t>=</m:t>
                      </m:r>
                      <m:f>
                        <m:fPr>
                          <m:ctrlPr>
                            <a:rPr lang="en-US" b="0" i="1" smtClean="0">
                              <a:solidFill>
                                <a:srgbClr val="92D050"/>
                              </a:solidFill>
                              <a:effectLst/>
                              <a:latin typeface="Cambria Math" panose="02040503050406030204" pitchFamily="18" charset="0"/>
                              <a:ea typeface="Yu Mincho" panose="02020400000000000000" pitchFamily="18" charset="-128"/>
                            </a:rPr>
                          </m:ctrlPr>
                        </m:fPr>
                        <m:num>
                          <m:r>
                            <a:rPr lang="en-GB" i="1">
                              <a:solidFill>
                                <a:srgbClr val="92D050"/>
                              </a:solidFill>
                              <a:latin typeface="Cambria Math" panose="02040503050406030204" pitchFamily="18" charset="0"/>
                              <a:ea typeface="Yu Mincho" panose="02020400000000000000" pitchFamily="18" charset="-128"/>
                            </a:rPr>
                            <m:t>𝑇𝑜𝑡𝑎𝑙</m:t>
                          </m:r>
                          <m:r>
                            <a:rPr lang="en-GB">
                              <a:solidFill>
                                <a:srgbClr val="92D050"/>
                              </a:solidFill>
                              <a:latin typeface="Cambria Math" panose="02040503050406030204" pitchFamily="18" charset="0"/>
                              <a:ea typeface="Yu Mincho" panose="02020400000000000000" pitchFamily="18" charset="-128"/>
                            </a:rPr>
                            <m:t> </m:t>
                          </m:r>
                          <m:r>
                            <a:rPr lang="en-GB" i="1">
                              <a:solidFill>
                                <a:srgbClr val="92D050"/>
                              </a:solidFill>
                              <a:latin typeface="Cambria Math" panose="02040503050406030204" pitchFamily="18" charset="0"/>
                              <a:ea typeface="Yu Mincho" panose="02020400000000000000" pitchFamily="18" charset="-128"/>
                            </a:rPr>
                            <m:t>𝐶𝑜𝑛𝑡𝑟𝑎𝑐𝑡𝑒𝑑</m:t>
                          </m:r>
                          <m:r>
                            <a:rPr lang="en-US" b="0" i="1" smtClean="0">
                              <a:solidFill>
                                <a:srgbClr val="92D050"/>
                              </a:solidFill>
                              <a:latin typeface="Cambria Math" panose="02040503050406030204" pitchFamily="18" charset="0"/>
                              <a:ea typeface="Yu Mincho" panose="02020400000000000000" pitchFamily="18" charset="-128"/>
                            </a:rPr>
                            <m:t> </m:t>
                          </m:r>
                          <m:sSub>
                            <m:sSubPr>
                              <m:ctrlPr>
                                <a:rPr lang="en-US" b="0" i="1" smtClean="0">
                                  <a:solidFill>
                                    <a:srgbClr val="92D050"/>
                                  </a:solidFill>
                                  <a:latin typeface="Cambria Math" panose="02040503050406030204" pitchFamily="18" charset="0"/>
                                  <a:ea typeface="Yu Mincho" panose="02020400000000000000" pitchFamily="18" charset="-128"/>
                                </a:rPr>
                              </m:ctrlPr>
                            </m:sSubPr>
                            <m:e>
                              <m:r>
                                <a:rPr lang="en-GB" i="1">
                                  <a:solidFill>
                                    <a:srgbClr val="92D050"/>
                                  </a:solidFill>
                                  <a:latin typeface="Cambria Math" panose="02040503050406030204" pitchFamily="18" charset="0"/>
                                  <a:ea typeface="Yu Mincho" panose="02020400000000000000" pitchFamily="18" charset="-128"/>
                                </a:rPr>
                                <m:t>𝐶𝑎𝑝𝑎𝑐𝑖𝑡𝑦</m:t>
                              </m:r>
                            </m:e>
                            <m:sub>
                              <m:r>
                                <a:rPr lang="en-US" b="0" i="1" smtClean="0">
                                  <a:solidFill>
                                    <a:srgbClr val="92D050"/>
                                  </a:solidFill>
                                  <a:latin typeface="Cambria Math" panose="02040503050406030204" pitchFamily="18" charset="0"/>
                                  <a:ea typeface="Yu Mincho" panose="02020400000000000000" pitchFamily="18" charset="-128"/>
                                </a:rPr>
                                <m:t>𝑒𝑥</m:t>
                              </m:r>
                              <m:r>
                                <a:rPr lang="en-US" b="0" i="1" smtClean="0">
                                  <a:solidFill>
                                    <a:srgbClr val="92D050"/>
                                  </a:solidFill>
                                  <a:latin typeface="Cambria Math" panose="02040503050406030204" pitchFamily="18" charset="0"/>
                                  <a:ea typeface="Yu Mincho" panose="02020400000000000000" pitchFamily="18" charset="-128"/>
                                </a:rPr>
                                <m:t>−</m:t>
                              </m:r>
                              <m:r>
                                <a:rPr lang="en-US" b="0" i="1" smtClean="0">
                                  <a:solidFill>
                                    <a:srgbClr val="92D050"/>
                                  </a:solidFill>
                                  <a:latin typeface="Cambria Math" panose="02040503050406030204" pitchFamily="18" charset="0"/>
                                  <a:ea typeface="Yu Mincho" panose="02020400000000000000" pitchFamily="18" charset="-128"/>
                                </a:rPr>
                                <m:t>𝑎𝑛𝑡𝑒</m:t>
                              </m:r>
                            </m:sub>
                          </m:sSub>
                          <m:d>
                            <m:dPr>
                              <m:ctrlPr>
                                <a:rPr lang="en-BE" i="1">
                                  <a:solidFill>
                                    <a:srgbClr val="92D050"/>
                                  </a:solidFill>
                                  <a:effectLst/>
                                  <a:latin typeface="Cambria Math" panose="02040503050406030204" pitchFamily="18" charset="0"/>
                                  <a:ea typeface="Yu Mincho" panose="02020400000000000000" pitchFamily="18" charset="-128"/>
                                </a:rPr>
                              </m:ctrlPr>
                            </m:dPr>
                            <m:e>
                              <m:r>
                                <a:rPr lang="en-GB" i="1">
                                  <a:solidFill>
                                    <a:srgbClr val="92D050"/>
                                  </a:solidFill>
                                  <a:effectLst/>
                                  <a:latin typeface="Cambria Math" panose="02040503050406030204" pitchFamily="18" charset="0"/>
                                  <a:ea typeface="Yu Mincho" panose="02020400000000000000" pitchFamily="18" charset="-128"/>
                                </a:rPr>
                                <m:t>𝐶𝑀𝑈</m:t>
                              </m:r>
                              <m:r>
                                <a:rPr lang="en-GB">
                                  <a:solidFill>
                                    <a:srgbClr val="92D050"/>
                                  </a:solidFill>
                                  <a:effectLst/>
                                  <a:latin typeface="Cambria Math" panose="02040503050406030204" pitchFamily="18" charset="0"/>
                                  <a:ea typeface="Yu Mincho" panose="02020400000000000000" pitchFamily="18" charset="-128"/>
                                </a:rPr>
                                <m:t>,</m:t>
                              </m:r>
                              <m:r>
                                <a:rPr lang="en-GB" i="1">
                                  <a:solidFill>
                                    <a:srgbClr val="92D050"/>
                                  </a:solidFill>
                                  <a:effectLst/>
                                  <a:latin typeface="Cambria Math" panose="02040503050406030204" pitchFamily="18" charset="0"/>
                                  <a:ea typeface="Yu Mincho" panose="02020400000000000000" pitchFamily="18" charset="-128"/>
                                </a:rPr>
                                <m:t>𝑡</m:t>
                              </m:r>
                            </m:e>
                          </m:d>
                        </m:num>
                        <m:den>
                          <m:r>
                            <a:rPr lang="en-US" b="0" i="1" smtClean="0">
                              <a:solidFill>
                                <a:srgbClr val="92D050"/>
                              </a:solidFill>
                              <a:effectLst/>
                              <a:latin typeface="Cambria Math" panose="02040503050406030204" pitchFamily="18" charset="0"/>
                              <a:ea typeface="Yu Mincho" panose="02020400000000000000" pitchFamily="18" charset="-128"/>
                            </a:rPr>
                            <m:t>𝐷𝑒𝑟𝑎𝑡𝑖𝑛𝑔</m:t>
                          </m:r>
                          <m:r>
                            <a:rPr lang="en-US" b="0" i="1" smtClean="0">
                              <a:solidFill>
                                <a:srgbClr val="92D050"/>
                              </a:solidFill>
                              <a:effectLst/>
                              <a:latin typeface="Cambria Math" panose="02040503050406030204" pitchFamily="18" charset="0"/>
                              <a:ea typeface="Yu Mincho" panose="02020400000000000000" pitchFamily="18" charset="-128"/>
                            </a:rPr>
                            <m:t> </m:t>
                          </m:r>
                          <m:r>
                            <a:rPr lang="en-US" b="0" i="1" smtClean="0">
                              <a:solidFill>
                                <a:srgbClr val="92D050"/>
                              </a:solidFill>
                              <a:effectLst/>
                              <a:latin typeface="Cambria Math" panose="02040503050406030204" pitchFamily="18" charset="0"/>
                              <a:ea typeface="Yu Mincho" panose="02020400000000000000" pitchFamily="18" charset="-128"/>
                            </a:rPr>
                            <m:t>𝐹𝑎𝑐𝑡𝑜𝑟</m:t>
                          </m:r>
                          <m:r>
                            <a:rPr lang="en-US" b="0" i="1" smtClean="0">
                              <a:solidFill>
                                <a:srgbClr val="92D050"/>
                              </a:solidFill>
                              <a:effectLst/>
                              <a:latin typeface="Cambria Math" panose="02040503050406030204" pitchFamily="18" charset="0"/>
                              <a:ea typeface="Yu Mincho" panose="02020400000000000000" pitchFamily="18" charset="-128"/>
                            </a:rPr>
                            <m:t>(</m:t>
                          </m:r>
                          <m:r>
                            <a:rPr lang="en-US" b="0" i="1" smtClean="0">
                              <a:solidFill>
                                <a:srgbClr val="92D050"/>
                              </a:solidFill>
                              <a:effectLst/>
                              <a:latin typeface="Cambria Math" panose="02040503050406030204" pitchFamily="18" charset="0"/>
                              <a:ea typeface="Yu Mincho" panose="02020400000000000000" pitchFamily="18" charset="-128"/>
                            </a:rPr>
                            <m:t>𝐶𝑀𝑈</m:t>
                          </m:r>
                          <m:r>
                            <a:rPr lang="en-US" b="0" i="1" smtClean="0">
                              <a:solidFill>
                                <a:srgbClr val="92D050"/>
                              </a:solidFill>
                              <a:effectLst/>
                              <a:latin typeface="Cambria Math" panose="02040503050406030204" pitchFamily="18" charset="0"/>
                              <a:ea typeface="Yu Mincho" panose="02020400000000000000" pitchFamily="18" charset="-128"/>
                            </a:rPr>
                            <m:t>,</m:t>
                          </m:r>
                          <m:r>
                            <a:rPr lang="en-US" b="0" i="1" smtClean="0">
                              <a:solidFill>
                                <a:srgbClr val="92D050"/>
                              </a:solidFill>
                              <a:effectLst/>
                              <a:latin typeface="Cambria Math" panose="02040503050406030204" pitchFamily="18" charset="0"/>
                              <a:ea typeface="Yu Mincho" panose="02020400000000000000" pitchFamily="18" charset="-128"/>
                            </a:rPr>
                            <m:t>𝑡</m:t>
                          </m:r>
                          <m:r>
                            <a:rPr lang="en-US" b="0" i="1" smtClean="0">
                              <a:solidFill>
                                <a:srgbClr val="92D050"/>
                              </a:solidFill>
                              <a:effectLst/>
                              <a:latin typeface="Cambria Math" panose="02040503050406030204" pitchFamily="18" charset="0"/>
                              <a:ea typeface="Yu Mincho" panose="02020400000000000000" pitchFamily="18" charset="-128"/>
                            </a:rPr>
                            <m:t>)</m:t>
                          </m:r>
                        </m:den>
                      </m:f>
                    </m:oMath>
                  </m:oMathPara>
                </a14:m>
                <a:endParaRPr lang="en-US" b="0">
                  <a:solidFill>
                    <a:srgbClr val="92D050"/>
                  </a:solidFill>
                  <a:effectLst/>
                  <a:ea typeface="Yu Mincho" panose="02020400000000000000" pitchFamily="18" charset="-128"/>
                </a:endParaRPr>
              </a:p>
            </p:txBody>
          </p:sp>
        </mc:Choice>
        <mc:Fallback xmlns="">
          <p:sp>
            <p:nvSpPr>
              <p:cNvPr id="8" name="Rectangle: Rounded Corners 7">
                <a:extLst>
                  <a:ext uri="{FF2B5EF4-FFF2-40B4-BE49-F238E27FC236}">
                    <a16:creationId xmlns:a16="http://schemas.microsoft.com/office/drawing/2014/main" id="{4F130A4B-565B-29E1-72BD-2940130D3AC2}"/>
                  </a:ext>
                </a:extLst>
              </p:cNvPr>
              <p:cNvSpPr>
                <a:spLocks noRot="1" noChangeAspect="1" noMove="1" noResize="1" noEditPoints="1" noAdjustHandles="1" noChangeArrowheads="1" noChangeShapeType="1" noTextEdit="1"/>
              </p:cNvSpPr>
              <p:nvPr/>
            </p:nvSpPr>
            <p:spPr>
              <a:xfrm>
                <a:off x="914400" y="2009276"/>
                <a:ext cx="10363200" cy="1419724"/>
              </a:xfrm>
              <a:prstGeom prst="roundRect">
                <a:avLst/>
              </a:prstGeom>
              <a:blipFill>
                <a:blip r:embed="rId2"/>
                <a:stretch>
                  <a:fillRect/>
                </a:stretch>
              </a:blipFill>
              <a:ln>
                <a:solidFill>
                  <a:srgbClr val="92D050"/>
                </a:solidFill>
              </a:ln>
            </p:spPr>
            <p:txBody>
              <a:bodyPr/>
              <a:lstStyle/>
              <a:p>
                <a:r>
                  <a:rPr lang="en-US">
                    <a:noFill/>
                  </a:rPr>
                  <a:t> </a:t>
                </a:r>
              </a:p>
            </p:txBody>
          </p:sp>
        </mc:Fallback>
      </mc:AlternateContent>
      <p:sp>
        <p:nvSpPr>
          <p:cNvPr id="10" name="Content Placeholder 2">
            <a:extLst>
              <a:ext uri="{FF2B5EF4-FFF2-40B4-BE49-F238E27FC236}">
                <a16:creationId xmlns:a16="http://schemas.microsoft.com/office/drawing/2014/main" id="{71232769-1261-B352-CEEF-D78A498A2AC5}"/>
              </a:ext>
            </a:extLst>
          </p:cNvPr>
          <p:cNvSpPr txBox="1">
            <a:spLocks/>
          </p:cNvSpPr>
          <p:nvPr/>
        </p:nvSpPr>
        <p:spPr>
          <a:xfrm>
            <a:off x="914400" y="3653513"/>
            <a:ext cx="9792000" cy="1213127"/>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a:t>Several attention points are important for the determination of the obligated capacity: </a:t>
            </a:r>
          </a:p>
          <a:p>
            <a:pPr lvl="1">
              <a:buFont typeface="Wingdings" panose="05000000000000000000" pitchFamily="2" charset="2"/>
              <a:buChar char="Ø"/>
            </a:pPr>
            <a:r>
              <a:rPr lang="en-US"/>
              <a:t>The Obligated Capacity is </a:t>
            </a:r>
            <a:r>
              <a:rPr lang="en-US" b="1"/>
              <a:t>only imposed during a limited set of MTUs. </a:t>
            </a:r>
          </a:p>
        </p:txBody>
      </p:sp>
    </p:spTree>
    <p:extLst>
      <p:ext uri="{BB962C8B-B14F-4D97-AF65-F5344CB8AC3E}">
        <p14:creationId xmlns:p14="http://schemas.microsoft.com/office/powerpoint/2010/main" val="1195691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8AC10F5-425F-4529-9582-B70AA3AA13EB}"/>
              </a:ext>
            </a:extLst>
          </p:cNvPr>
          <p:cNvSpPr/>
          <p:nvPr/>
        </p:nvSpPr>
        <p:spPr>
          <a:xfrm>
            <a:off x="0" y="5911633"/>
            <a:ext cx="9296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CB16FD22-6BC8-2BB4-FFEA-3704696EBA5C}"/>
              </a:ext>
            </a:extLst>
          </p:cNvPr>
          <p:cNvSpPr>
            <a:spLocks noGrp="1"/>
          </p:cNvSpPr>
          <p:nvPr>
            <p:ph type="title"/>
          </p:nvPr>
        </p:nvSpPr>
        <p:spPr>
          <a:xfrm>
            <a:off x="914400" y="862608"/>
            <a:ext cx="9448800" cy="699413"/>
          </a:xfrm>
        </p:spPr>
        <p:txBody>
          <a:bodyPr/>
          <a:lstStyle/>
          <a:p>
            <a:r>
              <a:rPr lang="nl-BE" sz="2000"/>
              <a:t>The </a:t>
            </a:r>
            <a:r>
              <a:rPr lang="nl-BE" sz="2000" err="1"/>
              <a:t>Obligated</a:t>
            </a:r>
            <a:r>
              <a:rPr lang="nl-BE" sz="2000"/>
              <a:t> </a:t>
            </a:r>
            <a:r>
              <a:rPr lang="nl-BE" sz="2000" err="1"/>
              <a:t>Capacity</a:t>
            </a:r>
            <a:r>
              <a:rPr lang="nl-BE" sz="2000"/>
              <a:t> </a:t>
            </a:r>
            <a:r>
              <a:rPr lang="nl-BE" sz="2000" err="1"/>
              <a:t>related</a:t>
            </a:r>
            <a:r>
              <a:rPr lang="nl-BE" sz="2000"/>
              <a:t> </a:t>
            </a:r>
            <a:r>
              <a:rPr lang="nl-BE" sz="2000" err="1"/>
              <a:t>to</a:t>
            </a:r>
            <a:r>
              <a:rPr lang="nl-BE" sz="2000"/>
              <a:t> </a:t>
            </a:r>
            <a:r>
              <a:rPr lang="nl-BE" sz="2000">
                <a:solidFill>
                  <a:srgbClr val="92D050"/>
                </a:solidFill>
              </a:rPr>
              <a:t>ex-ante </a:t>
            </a:r>
            <a:r>
              <a:rPr lang="nl-BE" sz="2000"/>
              <a:t>transactions is </a:t>
            </a:r>
            <a:r>
              <a:rPr lang="nl-BE" sz="2000" err="1"/>
              <a:t>only</a:t>
            </a:r>
            <a:r>
              <a:rPr lang="nl-BE" sz="2000"/>
              <a:t> </a:t>
            </a:r>
            <a:r>
              <a:rPr lang="nl-BE" sz="2000" err="1"/>
              <a:t>imposed</a:t>
            </a:r>
            <a:r>
              <a:rPr lang="nl-BE" sz="2000"/>
              <a:t> on a </a:t>
            </a:r>
            <a:r>
              <a:rPr lang="nl-BE" sz="2000" err="1"/>
              <a:t>limited</a:t>
            </a:r>
            <a:r>
              <a:rPr lang="nl-BE" sz="2000"/>
              <a:t> set of MTUs</a:t>
            </a:r>
            <a:endParaRPr lang="en-BE"/>
          </a:p>
        </p:txBody>
      </p:sp>
      <p:sp>
        <p:nvSpPr>
          <p:cNvPr id="3" name="Content Placeholder 2">
            <a:extLst>
              <a:ext uri="{FF2B5EF4-FFF2-40B4-BE49-F238E27FC236}">
                <a16:creationId xmlns:a16="http://schemas.microsoft.com/office/drawing/2014/main" id="{09A40B68-9A99-3202-22A2-A38984374C8A}"/>
              </a:ext>
            </a:extLst>
          </p:cNvPr>
          <p:cNvSpPr>
            <a:spLocks noGrp="1"/>
          </p:cNvSpPr>
          <p:nvPr>
            <p:ph sz="quarter" idx="13"/>
          </p:nvPr>
        </p:nvSpPr>
        <p:spPr>
          <a:xfrm>
            <a:off x="914400" y="1579304"/>
            <a:ext cx="9792000" cy="1488162"/>
          </a:xfrm>
        </p:spPr>
        <p:txBody>
          <a:bodyPr/>
          <a:lstStyle/>
          <a:p>
            <a:pPr marL="0" indent="0">
              <a:buNone/>
            </a:pPr>
            <a:r>
              <a:rPr lang="en-US"/>
              <a:t>Energy Constrained CMUs are only required to deliver their Obligated Capacity on a limited set of MTUs</a:t>
            </a:r>
          </a:p>
          <a:p>
            <a:pPr lvl="1">
              <a:buFont typeface="Wingdings" panose="05000000000000000000" pitchFamily="2" charset="2"/>
              <a:buChar char="Ø"/>
            </a:pPr>
            <a:r>
              <a:rPr lang="en-US"/>
              <a:t>The amount of MTUs </a:t>
            </a:r>
            <a:r>
              <a:rPr lang="en-US" b="1"/>
              <a:t>depends on the SLA-level </a:t>
            </a:r>
            <a:r>
              <a:rPr lang="en-US"/>
              <a:t>chosen for the CMU</a:t>
            </a:r>
          </a:p>
          <a:p>
            <a:pPr lvl="1">
              <a:buFont typeface="Wingdings" panose="05000000000000000000" pitchFamily="2" charset="2"/>
              <a:buChar char="Ø"/>
            </a:pPr>
            <a:r>
              <a:rPr lang="en-US"/>
              <a:t>The MTUs during which the Obligated Capacity is required are called </a:t>
            </a:r>
            <a:r>
              <a:rPr lang="en-US" b="1"/>
              <a:t>SLA-MTUs</a:t>
            </a:r>
          </a:p>
          <a:p>
            <a:pPr lvl="1">
              <a:buFont typeface="Wingdings" panose="05000000000000000000" pitchFamily="2" charset="2"/>
              <a:buChar char="Ø"/>
            </a:pPr>
            <a:r>
              <a:rPr lang="en-US"/>
              <a:t>Outside of SLA MTUs the Obligated Capacity is equal to zero</a:t>
            </a:r>
          </a:p>
        </p:txBody>
      </p:sp>
      <p:sp>
        <p:nvSpPr>
          <p:cNvPr id="4" name="Footer Placeholder 3">
            <a:extLst>
              <a:ext uri="{FF2B5EF4-FFF2-40B4-BE49-F238E27FC236}">
                <a16:creationId xmlns:a16="http://schemas.microsoft.com/office/drawing/2014/main" id="{B471E8B7-30E0-5E57-6063-A8D92C1038BE}"/>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B1BACBD0-26E5-FD16-B3B6-AA5D65DACF8C}"/>
              </a:ext>
            </a:extLst>
          </p:cNvPr>
          <p:cNvSpPr>
            <a:spLocks noGrp="1"/>
          </p:cNvSpPr>
          <p:nvPr>
            <p:ph type="sldNum" sz="quarter" idx="12"/>
          </p:nvPr>
        </p:nvSpPr>
        <p:spPr/>
        <p:txBody>
          <a:bodyPr/>
          <a:lstStyle/>
          <a:p>
            <a:fld id="{7C9AF4F6-8314-4173-B77E-ACDB3515A2E2}" type="slidenum">
              <a:rPr lang="en-GB" smtClean="0"/>
              <a:t>49</a:t>
            </a:fld>
            <a:endParaRPr lang="en-GB"/>
          </a:p>
        </p:txBody>
      </p:sp>
      <p:sp>
        <p:nvSpPr>
          <p:cNvPr id="6" name="Rectangle 5">
            <a:extLst>
              <a:ext uri="{FF2B5EF4-FFF2-40B4-BE49-F238E27FC236}">
                <a16:creationId xmlns:a16="http://schemas.microsoft.com/office/drawing/2014/main" id="{0C2340B1-4EC0-3CAB-0D88-8E45DE79DF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86A2FAFB-6559-0BD4-2808-E55D3490358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Obligated Capacity</a:t>
            </a:r>
            <a:endParaRPr lang="en-BE" b="1">
              <a:solidFill>
                <a:schemeClr val="bg1"/>
              </a:solidFill>
            </a:endParaRPr>
          </a:p>
        </p:txBody>
      </p:sp>
      <p:sp>
        <p:nvSpPr>
          <p:cNvPr id="9" name="Content Placeholder 2">
            <a:extLst>
              <a:ext uri="{FF2B5EF4-FFF2-40B4-BE49-F238E27FC236}">
                <a16:creationId xmlns:a16="http://schemas.microsoft.com/office/drawing/2014/main" id="{A9806258-F1B1-A332-F3CF-721455705A4A}"/>
              </a:ext>
            </a:extLst>
          </p:cNvPr>
          <p:cNvSpPr txBox="1">
            <a:spLocks/>
          </p:cNvSpPr>
          <p:nvPr/>
        </p:nvSpPr>
        <p:spPr>
          <a:xfrm>
            <a:off x="914400" y="3123840"/>
            <a:ext cx="9792000" cy="414020"/>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b="1"/>
              <a:t>Example:</a:t>
            </a:r>
            <a:r>
              <a:rPr lang="en-US"/>
              <a:t> Obligated Capacity for an Energy Constrained CMU with an SLA-level of 3 </a:t>
            </a:r>
          </a:p>
        </p:txBody>
      </p:sp>
      <p:grpSp>
        <p:nvGrpSpPr>
          <p:cNvPr id="40" name="Group 39">
            <a:extLst>
              <a:ext uri="{FF2B5EF4-FFF2-40B4-BE49-F238E27FC236}">
                <a16:creationId xmlns:a16="http://schemas.microsoft.com/office/drawing/2014/main" id="{0862D525-C182-93DA-FF21-FFD8FDD810D7}"/>
              </a:ext>
            </a:extLst>
          </p:cNvPr>
          <p:cNvGrpSpPr/>
          <p:nvPr/>
        </p:nvGrpSpPr>
        <p:grpSpPr>
          <a:xfrm>
            <a:off x="942340" y="3596640"/>
            <a:ext cx="10040620" cy="2083792"/>
            <a:chOff x="942340" y="3911600"/>
            <a:chExt cx="10040620" cy="2083792"/>
          </a:xfrm>
        </p:grpSpPr>
        <p:cxnSp>
          <p:nvCxnSpPr>
            <p:cNvPr id="30" name="Straight Arrow Connector 29">
              <a:extLst>
                <a:ext uri="{FF2B5EF4-FFF2-40B4-BE49-F238E27FC236}">
                  <a16:creationId xmlns:a16="http://schemas.microsoft.com/office/drawing/2014/main" id="{CFCFB5DD-EE3F-5FC4-49A4-FE2AD8657008}"/>
                </a:ext>
              </a:extLst>
            </p:cNvPr>
            <p:cNvCxnSpPr/>
            <p:nvPr/>
          </p:nvCxnSpPr>
          <p:spPr>
            <a:xfrm flipV="1">
              <a:off x="6228080" y="4064000"/>
              <a:ext cx="525780" cy="80783"/>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F3357AE-9E19-10C0-5DEA-323EA759F3A7}"/>
                </a:ext>
              </a:extLst>
            </p:cNvPr>
            <p:cNvSpPr txBox="1"/>
            <p:nvPr/>
          </p:nvSpPr>
          <p:spPr>
            <a:xfrm>
              <a:off x="6753860" y="3911600"/>
              <a:ext cx="4229100" cy="502145"/>
            </a:xfrm>
            <a:prstGeom prst="rect">
              <a:avLst/>
            </a:prstGeom>
            <a:noFill/>
          </p:spPr>
          <p:txBody>
            <a:bodyPr wrap="square" rtlCol="0" anchor="ctr">
              <a:noAutofit/>
            </a:bodyPr>
            <a:lstStyle/>
            <a:p>
              <a:pPr algn="ctr"/>
              <a:r>
                <a:rPr lang="en-US" sz="1400" b="1">
                  <a:solidFill>
                    <a:srgbClr val="92D050"/>
                  </a:solidFill>
                </a:rPr>
                <a:t>Obligated Capacity to be delivered during SLA MTUs: Contracted Capacity/Derating Factor</a:t>
              </a:r>
              <a:endParaRPr lang="en-BE" sz="1400" b="1">
                <a:solidFill>
                  <a:srgbClr val="92D050"/>
                </a:solidFill>
              </a:endParaRPr>
            </a:p>
          </p:txBody>
        </p:sp>
        <p:cxnSp>
          <p:nvCxnSpPr>
            <p:cNvPr id="32" name="Straight Arrow Connector 31">
              <a:extLst>
                <a:ext uri="{FF2B5EF4-FFF2-40B4-BE49-F238E27FC236}">
                  <a16:creationId xmlns:a16="http://schemas.microsoft.com/office/drawing/2014/main" id="{429B2F1E-78FD-D2AC-CF84-B83DC411138B}"/>
                </a:ext>
              </a:extLst>
            </p:cNvPr>
            <p:cNvCxnSpPr/>
            <p:nvPr/>
          </p:nvCxnSpPr>
          <p:spPr>
            <a:xfrm flipV="1">
              <a:off x="7162800" y="4978647"/>
              <a:ext cx="525780" cy="8078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FA8DB91-D466-CE6E-446C-737E66227488}"/>
                </a:ext>
              </a:extLst>
            </p:cNvPr>
            <p:cNvSpPr txBox="1"/>
            <p:nvPr/>
          </p:nvSpPr>
          <p:spPr>
            <a:xfrm>
              <a:off x="7655560" y="4727574"/>
              <a:ext cx="3129280" cy="502145"/>
            </a:xfrm>
            <a:prstGeom prst="rect">
              <a:avLst/>
            </a:prstGeom>
            <a:noFill/>
          </p:spPr>
          <p:txBody>
            <a:bodyPr wrap="square" rtlCol="0" anchor="ctr">
              <a:noAutofit/>
            </a:bodyPr>
            <a:lstStyle/>
            <a:p>
              <a:pPr algn="ctr"/>
              <a:r>
                <a:rPr lang="en-US" sz="1400" b="1">
                  <a:solidFill>
                    <a:schemeClr val="bg2"/>
                  </a:solidFill>
                </a:rPr>
                <a:t>Obligated Capacity zero outside of SLA MTUs</a:t>
              </a:r>
              <a:endParaRPr lang="en-BE" sz="1400" b="1">
                <a:solidFill>
                  <a:schemeClr val="bg2"/>
                </a:solidFill>
              </a:endParaRPr>
            </a:p>
          </p:txBody>
        </p:sp>
        <p:grpSp>
          <p:nvGrpSpPr>
            <p:cNvPr id="39" name="Group 38">
              <a:extLst>
                <a:ext uri="{FF2B5EF4-FFF2-40B4-BE49-F238E27FC236}">
                  <a16:creationId xmlns:a16="http://schemas.microsoft.com/office/drawing/2014/main" id="{3D811D98-3BD5-9949-257F-5D547BA37AA9}"/>
                </a:ext>
              </a:extLst>
            </p:cNvPr>
            <p:cNvGrpSpPr/>
            <p:nvPr/>
          </p:nvGrpSpPr>
          <p:grpSpPr>
            <a:xfrm>
              <a:off x="942340" y="4144783"/>
              <a:ext cx="6220460" cy="1850609"/>
              <a:chOff x="-124460" y="4144783"/>
              <a:chExt cx="6220460" cy="1850609"/>
            </a:xfrm>
          </p:grpSpPr>
          <p:grpSp>
            <p:nvGrpSpPr>
              <p:cNvPr id="27" name="Group 26">
                <a:extLst>
                  <a:ext uri="{FF2B5EF4-FFF2-40B4-BE49-F238E27FC236}">
                    <a16:creationId xmlns:a16="http://schemas.microsoft.com/office/drawing/2014/main" id="{8FFFA080-C17A-912D-8C0F-4BA2C874EC72}"/>
                  </a:ext>
                </a:extLst>
              </p:cNvPr>
              <p:cNvGrpSpPr/>
              <p:nvPr/>
            </p:nvGrpSpPr>
            <p:grpSpPr>
              <a:xfrm>
                <a:off x="1539240" y="4144783"/>
                <a:ext cx="4556760" cy="1850609"/>
                <a:chOff x="2174240" y="4460240"/>
                <a:chExt cx="4556760" cy="1850609"/>
              </a:xfrm>
            </p:grpSpPr>
            <p:grpSp>
              <p:nvGrpSpPr>
                <p:cNvPr id="21" name="Group 20">
                  <a:extLst>
                    <a:ext uri="{FF2B5EF4-FFF2-40B4-BE49-F238E27FC236}">
                      <a16:creationId xmlns:a16="http://schemas.microsoft.com/office/drawing/2014/main" id="{F302CCE9-955D-B030-53F1-F4860B991E5F}"/>
                    </a:ext>
                  </a:extLst>
                </p:cNvPr>
                <p:cNvGrpSpPr/>
                <p:nvPr/>
              </p:nvGrpSpPr>
              <p:grpSpPr>
                <a:xfrm>
                  <a:off x="2174240" y="5390872"/>
                  <a:ext cx="4556760" cy="422136"/>
                  <a:chOff x="1981200" y="5157192"/>
                  <a:chExt cx="4556760" cy="422136"/>
                </a:xfrm>
              </p:grpSpPr>
              <p:sp>
                <p:nvSpPr>
                  <p:cNvPr id="8" name="Rectangle 7">
                    <a:extLst>
                      <a:ext uri="{FF2B5EF4-FFF2-40B4-BE49-F238E27FC236}">
                        <a16:creationId xmlns:a16="http://schemas.microsoft.com/office/drawing/2014/main" id="{F1AA4D1D-1D0B-2C24-72B9-C77AD392BADA}"/>
                      </a:ext>
                    </a:extLst>
                  </p:cNvPr>
                  <p:cNvSpPr/>
                  <p:nvPr/>
                </p:nvSpPr>
                <p:spPr>
                  <a:xfrm>
                    <a:off x="198120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accent2"/>
                      </a:solidFill>
                    </a:endParaRPr>
                  </a:p>
                </p:txBody>
              </p:sp>
              <p:sp>
                <p:nvSpPr>
                  <p:cNvPr id="10" name="Rectangle 9">
                    <a:extLst>
                      <a:ext uri="{FF2B5EF4-FFF2-40B4-BE49-F238E27FC236}">
                        <a16:creationId xmlns:a16="http://schemas.microsoft.com/office/drawing/2014/main" id="{1C1EE1FC-CAE4-27CD-2048-16AC8309FF6A}"/>
                      </a:ext>
                    </a:extLst>
                  </p:cNvPr>
                  <p:cNvSpPr/>
                  <p:nvPr/>
                </p:nvSpPr>
                <p:spPr>
                  <a:xfrm>
                    <a:off x="291592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accent2"/>
                      </a:solidFill>
                    </a:endParaRPr>
                  </a:p>
                </p:txBody>
              </p:sp>
              <p:sp>
                <p:nvSpPr>
                  <p:cNvPr id="11" name="Rectangle 10">
                    <a:extLst>
                      <a:ext uri="{FF2B5EF4-FFF2-40B4-BE49-F238E27FC236}">
                        <a16:creationId xmlns:a16="http://schemas.microsoft.com/office/drawing/2014/main" id="{DA7A22CC-CB26-60FB-52F6-A23942B302D6}"/>
                      </a:ext>
                    </a:extLst>
                  </p:cNvPr>
                  <p:cNvSpPr/>
                  <p:nvPr/>
                </p:nvSpPr>
                <p:spPr>
                  <a:xfrm>
                    <a:off x="385064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accent2"/>
                      </a:solidFill>
                    </a:endParaRPr>
                  </a:p>
                </p:txBody>
              </p:sp>
              <p:sp>
                <p:nvSpPr>
                  <p:cNvPr id="12" name="Rectangle 11">
                    <a:extLst>
                      <a:ext uri="{FF2B5EF4-FFF2-40B4-BE49-F238E27FC236}">
                        <a16:creationId xmlns:a16="http://schemas.microsoft.com/office/drawing/2014/main" id="{3AA0B46E-AAD1-A963-C455-3257B648CB86}"/>
                      </a:ext>
                    </a:extLst>
                  </p:cNvPr>
                  <p:cNvSpPr/>
                  <p:nvPr/>
                </p:nvSpPr>
                <p:spPr>
                  <a:xfrm>
                    <a:off x="478536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accent2"/>
                      </a:solidFill>
                    </a:endParaRPr>
                  </a:p>
                </p:txBody>
              </p:sp>
              <p:sp>
                <p:nvSpPr>
                  <p:cNvPr id="13" name="Rectangle 12">
                    <a:extLst>
                      <a:ext uri="{FF2B5EF4-FFF2-40B4-BE49-F238E27FC236}">
                        <a16:creationId xmlns:a16="http://schemas.microsoft.com/office/drawing/2014/main" id="{5D14311B-262C-4335-0891-C83ADBA0621C}"/>
                      </a:ext>
                    </a:extLst>
                  </p:cNvPr>
                  <p:cNvSpPr/>
                  <p:nvPr/>
                </p:nvSpPr>
                <p:spPr>
                  <a:xfrm>
                    <a:off x="572008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a:solidFill>
                        <a:schemeClr val="accent2"/>
                      </a:solidFill>
                    </a:endParaRPr>
                  </a:p>
                </p:txBody>
              </p:sp>
              <p:sp>
                <p:nvSpPr>
                  <p:cNvPr id="14" name="TextBox 13">
                    <a:extLst>
                      <a:ext uri="{FF2B5EF4-FFF2-40B4-BE49-F238E27FC236}">
                        <a16:creationId xmlns:a16="http://schemas.microsoft.com/office/drawing/2014/main" id="{9A295BF5-D244-F0DA-4A32-0B54A06C8EE9}"/>
                      </a:ext>
                    </a:extLst>
                  </p:cNvPr>
                  <p:cNvSpPr txBox="1"/>
                  <p:nvPr/>
                </p:nvSpPr>
                <p:spPr>
                  <a:xfrm>
                    <a:off x="1981200" y="5273536"/>
                    <a:ext cx="817880" cy="305792"/>
                  </a:xfrm>
                  <a:prstGeom prst="rect">
                    <a:avLst/>
                  </a:prstGeom>
                  <a:noFill/>
                </p:spPr>
                <p:txBody>
                  <a:bodyPr wrap="square" rtlCol="0" anchor="ctr">
                    <a:noAutofit/>
                  </a:bodyPr>
                  <a:lstStyle/>
                  <a:p>
                    <a:pPr algn="ctr"/>
                    <a:r>
                      <a:rPr lang="en-US" sz="1400" b="1">
                        <a:solidFill>
                          <a:schemeClr val="accent2"/>
                        </a:solidFill>
                      </a:rPr>
                      <a:t>MTU 1</a:t>
                    </a:r>
                    <a:endParaRPr lang="en-BE" sz="1400" b="1">
                      <a:solidFill>
                        <a:schemeClr val="accent2"/>
                      </a:solidFill>
                    </a:endParaRPr>
                  </a:p>
                </p:txBody>
              </p:sp>
              <p:sp>
                <p:nvSpPr>
                  <p:cNvPr id="15" name="TextBox 14">
                    <a:extLst>
                      <a:ext uri="{FF2B5EF4-FFF2-40B4-BE49-F238E27FC236}">
                        <a16:creationId xmlns:a16="http://schemas.microsoft.com/office/drawing/2014/main" id="{7BE55891-1421-7704-3750-ED23A81D0FEC}"/>
                      </a:ext>
                    </a:extLst>
                  </p:cNvPr>
                  <p:cNvSpPr txBox="1"/>
                  <p:nvPr/>
                </p:nvSpPr>
                <p:spPr>
                  <a:xfrm>
                    <a:off x="2915920" y="5273536"/>
                    <a:ext cx="817880" cy="305792"/>
                  </a:xfrm>
                  <a:prstGeom prst="rect">
                    <a:avLst/>
                  </a:prstGeom>
                  <a:noFill/>
                </p:spPr>
                <p:txBody>
                  <a:bodyPr wrap="square" rtlCol="0" anchor="ctr">
                    <a:noAutofit/>
                  </a:bodyPr>
                  <a:lstStyle/>
                  <a:p>
                    <a:pPr algn="ctr"/>
                    <a:r>
                      <a:rPr lang="en-US" sz="1400" b="1">
                        <a:solidFill>
                          <a:schemeClr val="accent2"/>
                        </a:solidFill>
                      </a:rPr>
                      <a:t>MTU 2</a:t>
                    </a:r>
                    <a:endParaRPr lang="en-BE" sz="1400" b="1">
                      <a:solidFill>
                        <a:schemeClr val="accent2"/>
                      </a:solidFill>
                    </a:endParaRPr>
                  </a:p>
                </p:txBody>
              </p:sp>
              <p:sp>
                <p:nvSpPr>
                  <p:cNvPr id="18" name="TextBox 17">
                    <a:extLst>
                      <a:ext uri="{FF2B5EF4-FFF2-40B4-BE49-F238E27FC236}">
                        <a16:creationId xmlns:a16="http://schemas.microsoft.com/office/drawing/2014/main" id="{B3754E72-6087-7E4F-4D82-7AB01C6FBDD8}"/>
                      </a:ext>
                    </a:extLst>
                  </p:cNvPr>
                  <p:cNvSpPr txBox="1"/>
                  <p:nvPr/>
                </p:nvSpPr>
                <p:spPr>
                  <a:xfrm>
                    <a:off x="3850640" y="5268952"/>
                    <a:ext cx="817880" cy="305792"/>
                  </a:xfrm>
                  <a:prstGeom prst="rect">
                    <a:avLst/>
                  </a:prstGeom>
                  <a:noFill/>
                </p:spPr>
                <p:txBody>
                  <a:bodyPr wrap="square" rtlCol="0" anchor="ctr">
                    <a:noAutofit/>
                  </a:bodyPr>
                  <a:lstStyle/>
                  <a:p>
                    <a:pPr algn="ctr"/>
                    <a:r>
                      <a:rPr lang="en-US" sz="1400" b="1">
                        <a:solidFill>
                          <a:schemeClr val="accent2"/>
                        </a:solidFill>
                      </a:rPr>
                      <a:t>MTU 3</a:t>
                    </a:r>
                    <a:endParaRPr lang="en-BE" sz="1400" b="1">
                      <a:solidFill>
                        <a:schemeClr val="accent2"/>
                      </a:solidFill>
                    </a:endParaRPr>
                  </a:p>
                </p:txBody>
              </p:sp>
              <p:sp>
                <p:nvSpPr>
                  <p:cNvPr id="19" name="TextBox 18">
                    <a:extLst>
                      <a:ext uri="{FF2B5EF4-FFF2-40B4-BE49-F238E27FC236}">
                        <a16:creationId xmlns:a16="http://schemas.microsoft.com/office/drawing/2014/main" id="{21EFF734-57FD-3BED-8D77-8B2622A6E2BA}"/>
                      </a:ext>
                    </a:extLst>
                  </p:cNvPr>
                  <p:cNvSpPr txBox="1"/>
                  <p:nvPr/>
                </p:nvSpPr>
                <p:spPr>
                  <a:xfrm>
                    <a:off x="4785360" y="5268952"/>
                    <a:ext cx="817880" cy="305792"/>
                  </a:xfrm>
                  <a:prstGeom prst="rect">
                    <a:avLst/>
                  </a:prstGeom>
                  <a:noFill/>
                </p:spPr>
                <p:txBody>
                  <a:bodyPr wrap="square" rtlCol="0" anchor="ctr">
                    <a:noAutofit/>
                  </a:bodyPr>
                  <a:lstStyle/>
                  <a:p>
                    <a:pPr algn="ctr"/>
                    <a:r>
                      <a:rPr lang="en-US" sz="1400" b="1">
                        <a:solidFill>
                          <a:schemeClr val="accent2"/>
                        </a:solidFill>
                      </a:rPr>
                      <a:t>MTU 4</a:t>
                    </a:r>
                    <a:endParaRPr lang="en-BE" sz="1400" b="1">
                      <a:solidFill>
                        <a:schemeClr val="accent2"/>
                      </a:solidFill>
                    </a:endParaRPr>
                  </a:p>
                </p:txBody>
              </p:sp>
              <p:sp>
                <p:nvSpPr>
                  <p:cNvPr id="20" name="TextBox 19">
                    <a:extLst>
                      <a:ext uri="{FF2B5EF4-FFF2-40B4-BE49-F238E27FC236}">
                        <a16:creationId xmlns:a16="http://schemas.microsoft.com/office/drawing/2014/main" id="{351E8CDB-70F4-7FD7-F132-8771D0DEC2C6}"/>
                      </a:ext>
                    </a:extLst>
                  </p:cNvPr>
                  <p:cNvSpPr txBox="1"/>
                  <p:nvPr/>
                </p:nvSpPr>
                <p:spPr>
                  <a:xfrm>
                    <a:off x="5720080" y="5268952"/>
                    <a:ext cx="817880" cy="305792"/>
                  </a:xfrm>
                  <a:prstGeom prst="rect">
                    <a:avLst/>
                  </a:prstGeom>
                  <a:noFill/>
                </p:spPr>
                <p:txBody>
                  <a:bodyPr wrap="square" rtlCol="0" anchor="ctr">
                    <a:noAutofit/>
                  </a:bodyPr>
                  <a:lstStyle/>
                  <a:p>
                    <a:pPr algn="ctr"/>
                    <a:r>
                      <a:rPr lang="en-US" sz="1400" b="1">
                        <a:solidFill>
                          <a:schemeClr val="accent2"/>
                        </a:solidFill>
                      </a:rPr>
                      <a:t>MTU 5</a:t>
                    </a:r>
                    <a:endParaRPr lang="en-BE" sz="1400" b="1">
                      <a:solidFill>
                        <a:schemeClr val="accent2"/>
                      </a:solidFill>
                    </a:endParaRPr>
                  </a:p>
                </p:txBody>
              </p:sp>
            </p:grpSp>
            <p:sp>
              <p:nvSpPr>
                <p:cNvPr id="22" name="Rectangle 21">
                  <a:extLst>
                    <a:ext uri="{FF2B5EF4-FFF2-40B4-BE49-F238E27FC236}">
                      <a16:creationId xmlns:a16="http://schemas.microsoft.com/office/drawing/2014/main" id="{002A6677-0FDD-5CD2-4A33-7E13A274E9DD}"/>
                    </a:ext>
                  </a:extLst>
                </p:cNvPr>
                <p:cNvSpPr/>
                <p:nvPr/>
              </p:nvSpPr>
              <p:spPr>
                <a:xfrm>
                  <a:off x="3108960" y="4460240"/>
                  <a:ext cx="817880" cy="926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3" name="Rectangle 22">
                  <a:extLst>
                    <a:ext uri="{FF2B5EF4-FFF2-40B4-BE49-F238E27FC236}">
                      <a16:creationId xmlns:a16="http://schemas.microsoft.com/office/drawing/2014/main" id="{1BFAE05B-0980-7E75-0464-8710A0ECA74A}"/>
                    </a:ext>
                  </a:extLst>
                </p:cNvPr>
                <p:cNvSpPr/>
                <p:nvPr/>
              </p:nvSpPr>
              <p:spPr>
                <a:xfrm>
                  <a:off x="4043680" y="4460240"/>
                  <a:ext cx="817880" cy="926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4" name="Rectangle 23">
                  <a:extLst>
                    <a:ext uri="{FF2B5EF4-FFF2-40B4-BE49-F238E27FC236}">
                      <a16:creationId xmlns:a16="http://schemas.microsoft.com/office/drawing/2014/main" id="{E72B1627-8F17-98CA-3B30-1D5FC8B9F321}"/>
                    </a:ext>
                  </a:extLst>
                </p:cNvPr>
                <p:cNvSpPr/>
                <p:nvPr/>
              </p:nvSpPr>
              <p:spPr>
                <a:xfrm>
                  <a:off x="4978400" y="4460240"/>
                  <a:ext cx="817880" cy="926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5" name="Right Brace 24">
                  <a:extLst>
                    <a:ext uri="{FF2B5EF4-FFF2-40B4-BE49-F238E27FC236}">
                      <a16:creationId xmlns:a16="http://schemas.microsoft.com/office/drawing/2014/main" id="{008DC983-02F2-6F31-D13F-3CEA084F57F3}"/>
                    </a:ext>
                  </a:extLst>
                </p:cNvPr>
                <p:cNvSpPr/>
                <p:nvPr/>
              </p:nvSpPr>
              <p:spPr>
                <a:xfrm rot="5400000">
                  <a:off x="4347486" y="4605514"/>
                  <a:ext cx="228600" cy="2668987"/>
                </a:xfrm>
                <a:prstGeom prst="rightBrace">
                  <a:avLst>
                    <a:gd name="adj1" fmla="val 40476"/>
                    <a:gd name="adj2" fmla="val 50000"/>
                  </a:avLst>
                </a:prstGeom>
                <a:ln w="28575">
                  <a:solidFill>
                    <a:srgbClr val="FF7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6" name="TextBox 25">
                  <a:extLst>
                    <a:ext uri="{FF2B5EF4-FFF2-40B4-BE49-F238E27FC236}">
                      <a16:creationId xmlns:a16="http://schemas.microsoft.com/office/drawing/2014/main" id="{1159F190-2701-D331-F731-C7C8F2692AF8}"/>
                    </a:ext>
                  </a:extLst>
                </p:cNvPr>
                <p:cNvSpPr txBox="1"/>
                <p:nvPr/>
              </p:nvSpPr>
              <p:spPr>
                <a:xfrm>
                  <a:off x="3521986" y="6082248"/>
                  <a:ext cx="1879600" cy="228601"/>
                </a:xfrm>
                <a:prstGeom prst="rect">
                  <a:avLst/>
                </a:prstGeom>
                <a:noFill/>
              </p:spPr>
              <p:txBody>
                <a:bodyPr wrap="square" rtlCol="0" anchor="ctr">
                  <a:noAutofit/>
                </a:bodyPr>
                <a:lstStyle/>
                <a:p>
                  <a:pPr algn="ctr"/>
                  <a:r>
                    <a:rPr lang="en-US" sz="1400" b="1">
                      <a:solidFill>
                        <a:schemeClr val="accent2"/>
                      </a:solidFill>
                    </a:rPr>
                    <a:t>SLA MTUs</a:t>
                  </a:r>
                  <a:endParaRPr lang="en-BE" sz="1400" b="1">
                    <a:solidFill>
                      <a:schemeClr val="accent2"/>
                    </a:solidFill>
                  </a:endParaRPr>
                </a:p>
              </p:txBody>
            </p:sp>
          </p:grpSp>
          <p:sp>
            <p:nvSpPr>
              <p:cNvPr id="38" name="TextBox 37">
                <a:extLst>
                  <a:ext uri="{FF2B5EF4-FFF2-40B4-BE49-F238E27FC236}">
                    <a16:creationId xmlns:a16="http://schemas.microsoft.com/office/drawing/2014/main" id="{AB45CA75-A7E9-4C5B-2F5B-0123642841C0}"/>
                  </a:ext>
                </a:extLst>
              </p:cNvPr>
              <p:cNvSpPr txBox="1"/>
              <p:nvPr/>
            </p:nvSpPr>
            <p:spPr>
              <a:xfrm>
                <a:off x="-124460" y="5019038"/>
                <a:ext cx="1879600" cy="228601"/>
              </a:xfrm>
              <a:prstGeom prst="rect">
                <a:avLst/>
              </a:prstGeom>
              <a:noFill/>
            </p:spPr>
            <p:txBody>
              <a:bodyPr wrap="square" rtlCol="0" anchor="ctr">
                <a:noAutofit/>
              </a:bodyPr>
              <a:lstStyle/>
              <a:p>
                <a:pPr algn="ctr"/>
                <a:r>
                  <a:rPr lang="en-US" sz="1400" b="1">
                    <a:solidFill>
                      <a:schemeClr val="accent2"/>
                    </a:solidFill>
                  </a:rPr>
                  <a:t>AMT Moment</a:t>
                </a:r>
                <a:endParaRPr lang="en-BE" sz="1400" b="1">
                  <a:solidFill>
                    <a:schemeClr val="accent2"/>
                  </a:solidFill>
                </a:endParaRPr>
              </a:p>
            </p:txBody>
          </p:sp>
        </p:grpSp>
      </p:grpSp>
      <p:sp>
        <p:nvSpPr>
          <p:cNvPr id="42" name="Content Placeholder 2">
            <a:extLst>
              <a:ext uri="{FF2B5EF4-FFF2-40B4-BE49-F238E27FC236}">
                <a16:creationId xmlns:a16="http://schemas.microsoft.com/office/drawing/2014/main" id="{2F41BB89-DC92-1DC4-2157-B1F69B775DA6}"/>
              </a:ext>
            </a:extLst>
          </p:cNvPr>
          <p:cNvSpPr txBox="1">
            <a:spLocks/>
          </p:cNvSpPr>
          <p:nvPr/>
        </p:nvSpPr>
        <p:spPr>
          <a:xfrm>
            <a:off x="992840" y="5723069"/>
            <a:ext cx="9792000" cy="626507"/>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r>
              <a:rPr lang="en-US" b="1">
                <a:solidFill>
                  <a:schemeClr val="bg2"/>
                </a:solidFill>
              </a:rPr>
              <a:t>(!) </a:t>
            </a:r>
            <a:r>
              <a:rPr lang="en-US"/>
              <a:t>Note – Energy Constrained CMUs are only expected to activate once per day, even if there would be more than one AMT moment occurring on the same day</a:t>
            </a:r>
            <a:endParaRPr lang="en-US">
              <a:solidFill>
                <a:schemeClr val="bg2"/>
              </a:solidFill>
            </a:endParaRPr>
          </a:p>
        </p:txBody>
      </p:sp>
    </p:spTree>
    <p:extLst>
      <p:ext uri="{BB962C8B-B14F-4D97-AF65-F5344CB8AC3E}">
        <p14:creationId xmlns:p14="http://schemas.microsoft.com/office/powerpoint/2010/main" val="1437990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95E7-9BBC-4157-8F5D-8E4D355503E5}"/>
              </a:ext>
            </a:extLst>
          </p:cNvPr>
          <p:cNvSpPr>
            <a:spLocks noGrp="1"/>
          </p:cNvSpPr>
          <p:nvPr>
            <p:ph type="title"/>
          </p:nvPr>
        </p:nvSpPr>
        <p:spPr>
          <a:xfrm>
            <a:off x="914398" y="914400"/>
            <a:ext cx="8534400" cy="487362"/>
          </a:xfrm>
        </p:spPr>
        <p:txBody>
          <a:bodyPr/>
          <a:lstStyle/>
          <a:p>
            <a:r>
              <a:rPr lang="en-GB" sz="3000"/>
              <a:t>The ‘simplified’ CRM lingo</a:t>
            </a:r>
          </a:p>
        </p:txBody>
      </p:sp>
      <p:sp>
        <p:nvSpPr>
          <p:cNvPr id="3" name="Text Placeholder 2">
            <a:extLst>
              <a:ext uri="{FF2B5EF4-FFF2-40B4-BE49-F238E27FC236}">
                <a16:creationId xmlns:a16="http://schemas.microsoft.com/office/drawing/2014/main" id="{E9F00000-E739-4A29-B41A-0DCC25038C17}"/>
              </a:ext>
            </a:extLst>
          </p:cNvPr>
          <p:cNvSpPr>
            <a:spLocks noGrp="1"/>
          </p:cNvSpPr>
          <p:nvPr>
            <p:ph type="body" sz="half" idx="2"/>
          </p:nvPr>
        </p:nvSpPr>
        <p:spPr>
          <a:xfrm>
            <a:off x="911423" y="1412777"/>
            <a:ext cx="8534400" cy="487362"/>
          </a:xfrm>
        </p:spPr>
        <p:txBody>
          <a:bodyPr/>
          <a:lstStyle/>
          <a:p>
            <a:endParaRPr lang="en-GB"/>
          </a:p>
        </p:txBody>
      </p:sp>
      <p:graphicFrame>
        <p:nvGraphicFramePr>
          <p:cNvPr id="9" name="Content Placeholder 5">
            <a:extLst>
              <a:ext uri="{FF2B5EF4-FFF2-40B4-BE49-F238E27FC236}">
                <a16:creationId xmlns:a16="http://schemas.microsoft.com/office/drawing/2014/main" id="{E6BF7092-2E89-490E-936F-948F5173D507}"/>
              </a:ext>
            </a:extLst>
          </p:cNvPr>
          <p:cNvGraphicFramePr>
            <a:graphicFrameLocks noGrp="1"/>
          </p:cNvGraphicFramePr>
          <p:nvPr>
            <p:ph type="tbl" sz="quarter" idx="14"/>
            <p:extLst>
              <p:ext uri="{D42A27DB-BD31-4B8C-83A1-F6EECF244321}">
                <p14:modId xmlns:p14="http://schemas.microsoft.com/office/powerpoint/2010/main" val="1015202989"/>
              </p:ext>
            </p:extLst>
          </p:nvPr>
        </p:nvGraphicFramePr>
        <p:xfrm>
          <a:off x="914400" y="1984262"/>
          <a:ext cx="9934127" cy="3763033"/>
        </p:xfrm>
        <a:graphic>
          <a:graphicData uri="http://schemas.openxmlformats.org/drawingml/2006/table">
            <a:tbl>
              <a:tblPr firstRow="1" bandRow="1">
                <a:tableStyleId>{5C22544A-7EE6-4342-B048-85BDC9FD1C3A}</a:tableStyleId>
              </a:tblPr>
              <a:tblGrid>
                <a:gridCol w="2351670">
                  <a:extLst>
                    <a:ext uri="{9D8B030D-6E8A-4147-A177-3AD203B41FA5}">
                      <a16:colId xmlns:a16="http://schemas.microsoft.com/office/drawing/2014/main" val="109452901"/>
                    </a:ext>
                  </a:extLst>
                </a:gridCol>
                <a:gridCol w="108424">
                  <a:extLst>
                    <a:ext uri="{9D8B030D-6E8A-4147-A177-3AD203B41FA5}">
                      <a16:colId xmlns:a16="http://schemas.microsoft.com/office/drawing/2014/main" val="1173412265"/>
                    </a:ext>
                  </a:extLst>
                </a:gridCol>
                <a:gridCol w="7365609">
                  <a:extLst>
                    <a:ext uri="{9D8B030D-6E8A-4147-A177-3AD203B41FA5}">
                      <a16:colId xmlns:a16="http://schemas.microsoft.com/office/drawing/2014/main" val="2594626295"/>
                    </a:ext>
                  </a:extLst>
                </a:gridCol>
                <a:gridCol w="108424">
                  <a:extLst>
                    <a:ext uri="{9D8B030D-6E8A-4147-A177-3AD203B41FA5}">
                      <a16:colId xmlns:a16="http://schemas.microsoft.com/office/drawing/2014/main" val="2453900358"/>
                    </a:ext>
                  </a:extLst>
                </a:gridCol>
              </a:tblGrid>
              <a:tr h="336958">
                <a:tc>
                  <a:txBody>
                    <a:bodyPr/>
                    <a:lstStyle/>
                    <a:p>
                      <a:r>
                        <a:rPr lang="en-GB" sz="1400" b="1" i="0" u="none" strike="noStrike" baseline="0">
                          <a:solidFill>
                            <a:srgbClr val="394D55"/>
                          </a:solidFill>
                          <a:latin typeface="Arial" panose="020B0604020202020204" pitchFamily="34" charset="0"/>
                          <a:cs typeface="Arial" panose="020B0604020202020204" pitchFamily="34" charset="0"/>
                        </a:rPr>
                        <a:t>TERM</a:t>
                      </a:r>
                      <a:endParaRPr lang="en-GB" sz="1400" b="1">
                        <a:solidFill>
                          <a:srgbClr val="394D55"/>
                        </a:solidFill>
                        <a:latin typeface="Arial" panose="020B0604020202020204" pitchFamily="34" charset="0"/>
                        <a:cs typeface="Arial" panose="020B0604020202020204" pitchFamily="34" charset="0"/>
                      </a:endParaRPr>
                    </a:p>
                  </a:txBody>
                  <a:tcPr marL="50767" marR="0" marT="29484" marB="29484">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r"/>
                      <a:endParaRPr lang="en-GB" sz="100" b="1">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lvl="0" algn="l"/>
                      <a:r>
                        <a:rPr lang="en-GB" sz="1400" b="1" i="0" u="none" strike="noStrike" baseline="0">
                          <a:solidFill>
                            <a:srgbClr val="394D55"/>
                          </a:solidFill>
                          <a:latin typeface="Arial" panose="020B0604020202020204" pitchFamily="34" charset="0"/>
                          <a:cs typeface="Arial" panose="020B0604020202020204" pitchFamily="34" charset="0"/>
                        </a:rPr>
                        <a:t>EXPLANATION</a:t>
                      </a:r>
                      <a:endParaRPr lang="en-GB" sz="1400" b="1">
                        <a:solidFill>
                          <a:srgbClr val="394D55"/>
                        </a:solidFill>
                        <a:latin typeface="Arial" panose="020B0604020202020204" pitchFamily="34" charset="0"/>
                        <a:cs typeface="Arial" panose="020B0604020202020204" pitchFamily="34" charset="0"/>
                      </a:endParaRP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r"/>
                      <a:endParaRPr lang="en-GB" sz="100" b="1">
                        <a:solidFill>
                          <a:srgbClr val="394D55"/>
                        </a:solidFill>
                        <a:latin typeface="Arial" panose="020B0604020202020204" pitchFamily="34" charset="0"/>
                        <a:cs typeface="Arial" panose="020B060402020202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8690478"/>
                  </a:ext>
                </a:extLst>
              </a:tr>
              <a:tr h="336958">
                <a:tc>
                  <a:txBody>
                    <a:bodyPr/>
                    <a:lstStyle/>
                    <a:p>
                      <a:r>
                        <a:rPr lang="en-GB" sz="1300" b="1" i="0" u="none" strike="noStrike" baseline="0">
                          <a:solidFill>
                            <a:srgbClr val="394D55"/>
                          </a:solidFill>
                          <a:latin typeface="Arial" panose="020B0604020202020204" pitchFamily="34" charset="0"/>
                          <a:cs typeface="Arial" panose="020B0604020202020204" pitchFamily="34" charset="0"/>
                        </a:rPr>
                        <a:t>CMU</a:t>
                      </a:r>
                      <a:endParaRPr lang="en-GB" sz="1300" b="1">
                        <a:solidFill>
                          <a:srgbClr val="394D55"/>
                        </a:solidFill>
                        <a:latin typeface="Arial" panose="020B0604020202020204" pitchFamily="34" charset="0"/>
                        <a:cs typeface="Arial" panose="020B0604020202020204" pitchFamily="34" charset="0"/>
                      </a:endParaRPr>
                    </a:p>
                  </a:txBody>
                  <a:tcPr marL="50767" marR="0" marT="29484" marB="29484">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b="1">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lvl="0" algn="l"/>
                      <a:r>
                        <a:rPr lang="en-GB" sz="1100" b="0">
                          <a:solidFill>
                            <a:srgbClr val="394D55"/>
                          </a:solidFill>
                          <a:latin typeface="Arial" panose="020B0604020202020204" pitchFamily="34" charset="0"/>
                          <a:cs typeface="Arial" panose="020B0604020202020204" pitchFamily="34" charset="0"/>
                        </a:rPr>
                        <a:t>Capacity Market Unit, A Capacity (« Individual CMU ») or several associated Capacities (« Aggregated CMU»).</a:t>
                      </a:r>
                      <a:endParaRPr lang="en-GB" sz="1100" b="1">
                        <a:solidFill>
                          <a:srgbClr val="394D55"/>
                        </a:solidFill>
                        <a:latin typeface="Arial" panose="020B0604020202020204" pitchFamily="34" charset="0"/>
                        <a:cs typeface="Arial" panose="020B0604020202020204" pitchFamily="34" charset="0"/>
                      </a:endParaRP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b="1">
                        <a:solidFill>
                          <a:srgbClr val="394D55"/>
                        </a:solidFill>
                        <a:latin typeface="Arial" panose="020B0604020202020204" pitchFamily="34" charset="0"/>
                        <a:cs typeface="Arial" panose="020B0604020202020204" pitchFamily="34" charset="0"/>
                      </a:endParaRPr>
                    </a:p>
                  </a:txBody>
                  <a:tcPr marL="0" marR="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5061380"/>
                  </a:ext>
                </a:extLst>
              </a:tr>
              <a:tr h="427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i="0" u="none" strike="noStrike" baseline="0">
                          <a:solidFill>
                            <a:srgbClr val="394D55"/>
                          </a:solidFill>
                          <a:latin typeface="Arial" panose="020B0604020202020204" pitchFamily="34" charset="0"/>
                          <a:cs typeface="Arial" panose="020B0604020202020204" pitchFamily="34" charset="0"/>
                        </a:rPr>
                        <a:t>Payback Obligation</a:t>
                      </a:r>
                      <a:endParaRPr lang="en-GB" sz="1300">
                        <a:solidFill>
                          <a:srgbClr val="394D55"/>
                        </a:solidFill>
                        <a:latin typeface="Arial" panose="020B0604020202020204" pitchFamily="34" charset="0"/>
                        <a:cs typeface="Arial" panose="020B0604020202020204" pitchFamily="34" charset="0"/>
                      </a:endParaRPr>
                    </a:p>
                  </a:txBody>
                  <a:tcPr marL="50767" marR="0" marT="29484" marB="29484">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rgbClr val="394D55"/>
                          </a:solidFill>
                          <a:latin typeface="Arial" panose="020B0604020202020204" pitchFamily="34" charset="0"/>
                          <a:cs typeface="Arial" panose="020B0604020202020204" pitchFamily="34" charset="0"/>
                        </a:rPr>
                        <a:t>The obligation to pay back an amount to Elia is the reference price exceeds the strike price </a:t>
                      </a:r>
                      <a:br>
                        <a:rPr lang="en-GB" sz="1100">
                          <a:solidFill>
                            <a:srgbClr val="394D55"/>
                          </a:solidFill>
                          <a:latin typeface="Arial" panose="020B0604020202020204" pitchFamily="34" charset="0"/>
                          <a:cs typeface="Arial" panose="020B0604020202020204" pitchFamily="34" charset="0"/>
                        </a:rPr>
                      </a:br>
                      <a:r>
                        <a:rPr lang="en-GB" sz="1100">
                          <a:solidFill>
                            <a:srgbClr val="394D55"/>
                          </a:solidFill>
                          <a:latin typeface="Arial" panose="020B0604020202020204" pitchFamily="34" charset="0"/>
                          <a:cs typeface="Arial" panose="020B0604020202020204" pitchFamily="34" charset="0"/>
                        </a:rPr>
                        <a:t>(i.e. the reliability option).</a:t>
                      </a: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2229424"/>
                  </a:ext>
                </a:extLst>
              </a:tr>
              <a:tr h="427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i="0" u="none" strike="noStrike" baseline="0">
                          <a:solidFill>
                            <a:srgbClr val="394D55"/>
                          </a:solidFill>
                          <a:latin typeface="Arial" panose="020B0604020202020204" pitchFamily="34" charset="0"/>
                          <a:cs typeface="Arial" panose="020B0604020202020204" pitchFamily="34" charset="0"/>
                        </a:rPr>
                        <a:t>Availability Monitoring</a:t>
                      </a:r>
                    </a:p>
                  </a:txBody>
                  <a:tcPr marL="50767" marR="0" marT="29484" marB="29484">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rgbClr val="394D55"/>
                          </a:solidFill>
                          <a:latin typeface="Arial" panose="020B0604020202020204" pitchFamily="34" charset="0"/>
                          <a:cs typeface="Arial" panose="020B0604020202020204" pitchFamily="34" charset="0"/>
                        </a:rPr>
                        <a:t>The process under which Elia confirms the contracted capacity is delivering its obligation.</a:t>
                      </a: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3226187"/>
                  </a:ext>
                </a:extLst>
              </a:tr>
              <a:tr h="451243">
                <a:tc>
                  <a:txBody>
                    <a:bodyPr/>
                    <a:lstStyle/>
                    <a:p>
                      <a:r>
                        <a:rPr lang="en-GB" sz="1300" b="1" i="0" u="none" strike="noStrike" baseline="0">
                          <a:solidFill>
                            <a:srgbClr val="394D55"/>
                          </a:solidFill>
                          <a:latin typeface="Arial" panose="020B0604020202020204" pitchFamily="34" charset="0"/>
                          <a:cs typeface="Arial" panose="020B0604020202020204" pitchFamily="34" charset="0"/>
                        </a:rPr>
                        <a:t>NRP</a:t>
                      </a:r>
                      <a:endParaRPr lang="en-GB" sz="1300">
                        <a:solidFill>
                          <a:srgbClr val="394D55"/>
                        </a:solidFill>
                        <a:latin typeface="Arial" panose="020B0604020202020204" pitchFamily="34" charset="0"/>
                        <a:cs typeface="Arial" panose="020B0604020202020204" pitchFamily="34" charset="0"/>
                      </a:endParaRPr>
                    </a:p>
                  </a:txBody>
                  <a:tcPr marL="50767" marR="0" marT="29484" marB="29484">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lvl="0" algn="l"/>
                      <a:r>
                        <a:rPr lang="en-GB" sz="1100">
                          <a:solidFill>
                            <a:srgbClr val="394D55"/>
                          </a:solidFill>
                          <a:latin typeface="Arial" panose="020B0604020202020204" pitchFamily="34" charset="0"/>
                          <a:cs typeface="Arial" panose="020B0604020202020204" pitchFamily="34" charset="0"/>
                        </a:rPr>
                        <a:t>The maximal nominal power that a capacity can provide to the system at any given moment, as declared by the CRM Candidate or as determined by ELIA or by the DSO the Prequalification Process.</a:t>
                      </a: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72122308"/>
                  </a:ext>
                </a:extLst>
              </a:tr>
              <a:tr h="451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solidFill>
                            <a:srgbClr val="394D55"/>
                          </a:solidFill>
                          <a:latin typeface="Arial" panose="020B0604020202020204" pitchFamily="34" charset="0"/>
                          <a:cs typeface="Arial" panose="020B0604020202020204" pitchFamily="34" charset="0"/>
                        </a:rPr>
                        <a:t>Remaining Maximum Capacity</a:t>
                      </a:r>
                    </a:p>
                  </a:txBody>
                  <a:tcPr marL="50767" marR="0" marT="29484" marB="29484">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rgbClr val="394D55"/>
                          </a:solidFill>
                          <a:latin typeface="Arial" panose="020B0604020202020204" pitchFamily="34" charset="0"/>
                          <a:cs typeface="Arial" panose="020B0604020202020204" pitchFamily="34" charset="0"/>
                        </a:rPr>
                        <a:t>The part of the NRP of a CMU that remains after taking into account the declaration of Unavailable Capacity from the Capacity Provider</a:t>
                      </a: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06869174"/>
                  </a:ext>
                </a:extLst>
              </a:tr>
              <a:tr h="427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solidFill>
                            <a:srgbClr val="394D55"/>
                          </a:solidFill>
                          <a:latin typeface="Arial" panose="020B0604020202020204" pitchFamily="34" charset="0"/>
                          <a:cs typeface="Arial" panose="020B0604020202020204" pitchFamily="34" charset="0"/>
                        </a:rPr>
                        <a:t>Daily Schedule CMU</a:t>
                      </a:r>
                    </a:p>
                  </a:txBody>
                  <a:tcPr marL="50767" marR="0" marT="29484" marB="29484">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rgbClr val="394D55"/>
                          </a:solidFill>
                          <a:latin typeface="Arial" panose="020B0604020202020204" pitchFamily="34" charset="0"/>
                          <a:cs typeface="Arial" panose="020B0604020202020204" pitchFamily="34" charset="0"/>
                        </a:rPr>
                        <a:t>A CMU that is also a Scheduling Agent. Its scheduling data is used for the Availability Monitoring process. &gt;&lt; Non-daily Schedule CMU.</a:t>
                      </a: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22492368"/>
                  </a:ext>
                </a:extLst>
              </a:tr>
              <a:tr h="427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solidFill>
                            <a:srgbClr val="394D55"/>
                          </a:solidFill>
                          <a:latin typeface="Arial" panose="020B0604020202020204" pitchFamily="34" charset="0"/>
                          <a:cs typeface="Arial" panose="020B0604020202020204" pitchFamily="34" charset="0"/>
                        </a:rPr>
                        <a:t>Energy Constrained CMU</a:t>
                      </a:r>
                    </a:p>
                  </a:txBody>
                  <a:tcPr marL="50767" marR="0" marT="29484" marB="29484">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rgbClr val="394D55"/>
                          </a:solidFill>
                          <a:latin typeface="Arial" panose="020B0604020202020204" pitchFamily="34" charset="0"/>
                          <a:cs typeface="Arial" panose="020B0604020202020204" pitchFamily="34" charset="0"/>
                        </a:rPr>
                        <a:t>A CMU that can only delivery energy (or reduce its consumption) for a limited period of time per day, as per its prequalification. &gt;&lt; Non-energy Constrained CMU.</a:t>
                      </a: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72776574"/>
                  </a:ext>
                </a:extLst>
              </a:tr>
              <a:tr h="427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solidFill>
                            <a:srgbClr val="394D55"/>
                          </a:solidFill>
                          <a:latin typeface="Arial" panose="020B0604020202020204" pitchFamily="34" charset="0"/>
                          <a:cs typeface="Arial" panose="020B0604020202020204" pitchFamily="34" charset="0"/>
                        </a:rPr>
                        <a:t>Secondary Market</a:t>
                      </a:r>
                    </a:p>
                  </a:txBody>
                  <a:tcPr marL="50767" marR="0" marT="29484" marB="29484">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rgbClr val="394D55"/>
                          </a:solidFill>
                          <a:latin typeface="Arial" panose="020B0604020202020204" pitchFamily="34" charset="0"/>
                          <a:cs typeface="Arial" panose="020B0604020202020204" pitchFamily="34" charset="0"/>
                        </a:rPr>
                        <a:t>The possibility for Capacity Providers to trade CRM Obligations.</a:t>
                      </a:r>
                    </a:p>
                  </a:txBody>
                  <a:tcPr marL="128950" marR="50767" marT="53492" marB="53492">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gn="r"/>
                      <a:endParaRPr lang="en-GB" sz="100">
                        <a:solidFill>
                          <a:srgbClr val="394D55"/>
                        </a:solidFill>
                        <a:latin typeface="Arial" panose="020B0604020202020204" pitchFamily="34" charset="0"/>
                        <a:cs typeface="Arial" panose="020B0604020202020204" pitchFamily="34"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36598251"/>
                  </a:ext>
                </a:extLst>
              </a:tr>
            </a:tbl>
          </a:graphicData>
        </a:graphic>
      </p:graphicFrame>
      <p:sp>
        <p:nvSpPr>
          <p:cNvPr id="4" name="Footer Placeholder 3">
            <a:extLst>
              <a:ext uri="{FF2B5EF4-FFF2-40B4-BE49-F238E27FC236}">
                <a16:creationId xmlns:a16="http://schemas.microsoft.com/office/drawing/2014/main" id="{A1A45E09-7B43-482F-9C50-70912A71347C}"/>
              </a:ext>
            </a:extLst>
          </p:cNvPr>
          <p:cNvSpPr>
            <a:spLocks noGrp="1"/>
          </p:cNvSpPr>
          <p:nvPr>
            <p:ph type="ftr" sz="quarter" idx="11"/>
          </p:nvPr>
        </p:nvSpPr>
        <p:spPr>
          <a:xfrm>
            <a:off x="9296400" y="6282000"/>
            <a:ext cx="2006600" cy="1968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5" name="Slide Number Placeholder 4">
            <a:extLst>
              <a:ext uri="{FF2B5EF4-FFF2-40B4-BE49-F238E27FC236}">
                <a16:creationId xmlns:a16="http://schemas.microsoft.com/office/drawing/2014/main" id="{69DC301F-20F1-4D47-9903-5A69FE0261F2}"/>
              </a:ext>
            </a:extLst>
          </p:cNvPr>
          <p:cNvSpPr>
            <a:spLocks noGrp="1"/>
          </p:cNvSpPr>
          <p:nvPr>
            <p:ph type="sldNum" sz="quarter" idx="12"/>
          </p:nvPr>
        </p:nvSpPr>
        <p:spPr>
          <a:xfrm>
            <a:off x="11556001" y="6248400"/>
            <a:ext cx="406400" cy="2286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Tree>
    <p:extLst>
      <p:ext uri="{BB962C8B-B14F-4D97-AF65-F5344CB8AC3E}">
        <p14:creationId xmlns:p14="http://schemas.microsoft.com/office/powerpoint/2010/main" val="3849663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D0DFFC-597E-EF78-B843-4713976E4198}"/>
              </a:ext>
            </a:extLst>
          </p:cNvPr>
          <p:cNvSpPr>
            <a:spLocks noGrp="1"/>
          </p:cNvSpPr>
          <p:nvPr>
            <p:ph type="ftr" sz="quarter" idx="3"/>
          </p:nvPr>
        </p:nvSpPr>
        <p:spPr/>
        <p:txBody>
          <a:bodyPr/>
          <a:lstStyle/>
          <a:p>
            <a:r>
              <a:rPr lang="en-US" spc="10">
                <a:solidFill>
                  <a:srgbClr val="394D55"/>
                </a:solidFill>
              </a:rPr>
              <a:t>CRM Detailed Info Session 2024</a:t>
            </a:r>
            <a:endParaRPr lang="en-GB"/>
          </a:p>
        </p:txBody>
      </p:sp>
      <p:sp>
        <p:nvSpPr>
          <p:cNvPr id="3" name="Title 2">
            <a:extLst>
              <a:ext uri="{FF2B5EF4-FFF2-40B4-BE49-F238E27FC236}">
                <a16:creationId xmlns:a16="http://schemas.microsoft.com/office/drawing/2014/main" id="{A8CCC441-FA08-5BF1-5E4F-B670E2E10C8D}"/>
              </a:ext>
            </a:extLst>
          </p:cNvPr>
          <p:cNvSpPr>
            <a:spLocks noGrp="1"/>
          </p:cNvSpPr>
          <p:nvPr>
            <p:ph type="title"/>
          </p:nvPr>
        </p:nvSpPr>
        <p:spPr>
          <a:xfrm>
            <a:off x="914400" y="795933"/>
            <a:ext cx="9448800" cy="838200"/>
          </a:xfrm>
        </p:spPr>
        <p:txBody>
          <a:bodyPr/>
          <a:lstStyle/>
          <a:p>
            <a:pPr algn="l"/>
            <a:r>
              <a:rPr lang="en-US" b="1">
                <a:solidFill>
                  <a:schemeClr val="accent2"/>
                </a:solidFill>
              </a:rPr>
              <a:t>Note - Selection of SLA MTUs</a:t>
            </a:r>
            <a:endParaRPr lang="en-BE" b="1">
              <a:solidFill>
                <a:schemeClr val="accent2"/>
              </a:solidFill>
            </a:endParaRPr>
          </a:p>
        </p:txBody>
      </p:sp>
      <p:sp>
        <p:nvSpPr>
          <p:cNvPr id="4" name="Slide Number Placeholder 3">
            <a:extLst>
              <a:ext uri="{FF2B5EF4-FFF2-40B4-BE49-F238E27FC236}">
                <a16:creationId xmlns:a16="http://schemas.microsoft.com/office/drawing/2014/main" id="{8C94EA59-A134-3218-54C0-9146A9D4FE9E}"/>
              </a:ext>
            </a:extLst>
          </p:cNvPr>
          <p:cNvSpPr>
            <a:spLocks noGrp="1"/>
          </p:cNvSpPr>
          <p:nvPr>
            <p:ph type="sldNum" sz="quarter" idx="4"/>
          </p:nvPr>
        </p:nvSpPr>
        <p:spPr/>
        <p:txBody>
          <a:bodyPr/>
          <a:lstStyle/>
          <a:p>
            <a:fld id="{AA9A3908-7F79-4C4B-AE42-4EC7140DD777}" type="slidenum">
              <a:rPr lang="de-DE" smtClean="0"/>
              <a:pPr/>
              <a:t>50</a:t>
            </a:fld>
            <a:endParaRPr lang="de-DE"/>
          </a:p>
        </p:txBody>
      </p:sp>
      <p:sp>
        <p:nvSpPr>
          <p:cNvPr id="8" name="Oval 7">
            <a:extLst>
              <a:ext uri="{FF2B5EF4-FFF2-40B4-BE49-F238E27FC236}">
                <a16:creationId xmlns:a16="http://schemas.microsoft.com/office/drawing/2014/main" id="{F8254E45-6462-1BA8-E2F3-993AD61443AB}"/>
              </a:ext>
            </a:extLst>
          </p:cNvPr>
          <p:cNvSpPr/>
          <p:nvPr/>
        </p:nvSpPr>
        <p:spPr>
          <a:xfrm>
            <a:off x="1805783" y="2526335"/>
            <a:ext cx="2700000" cy="2701256"/>
          </a:xfrm>
          <a:prstGeom prst="ellipse">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9" name="TextBox 8">
            <a:extLst>
              <a:ext uri="{FF2B5EF4-FFF2-40B4-BE49-F238E27FC236}">
                <a16:creationId xmlns:a16="http://schemas.microsoft.com/office/drawing/2014/main" id="{23FB2488-079A-E7DE-C489-3D3735AFD8B9}"/>
              </a:ext>
            </a:extLst>
          </p:cNvPr>
          <p:cNvSpPr txBox="1"/>
          <p:nvPr/>
        </p:nvSpPr>
        <p:spPr>
          <a:xfrm>
            <a:off x="2313445" y="3651428"/>
            <a:ext cx="1684676" cy="523220"/>
          </a:xfrm>
          <a:prstGeom prst="rect">
            <a:avLst/>
          </a:prstGeom>
          <a:noFill/>
        </p:spPr>
        <p:txBody>
          <a:bodyPr wrap="square" rtlCol="0">
            <a:spAutoFit/>
          </a:bodyPr>
          <a:lstStyle/>
          <a:p>
            <a:pPr algn="ctr"/>
            <a:r>
              <a:rPr lang="en-US" sz="1400">
                <a:solidFill>
                  <a:schemeClr val="accent2"/>
                </a:solidFill>
              </a:rPr>
              <a:t>All AMT MTUs occurring on a day</a:t>
            </a:r>
            <a:endParaRPr lang="nl-BE" sz="1400">
              <a:solidFill>
                <a:schemeClr val="accent2"/>
              </a:solidFill>
            </a:endParaRPr>
          </a:p>
        </p:txBody>
      </p:sp>
      <p:sp>
        <p:nvSpPr>
          <p:cNvPr id="10" name="Oval 9">
            <a:extLst>
              <a:ext uri="{FF2B5EF4-FFF2-40B4-BE49-F238E27FC236}">
                <a16:creationId xmlns:a16="http://schemas.microsoft.com/office/drawing/2014/main" id="{FB156AC6-C274-6720-94EE-98A0D8E4CB26}"/>
              </a:ext>
            </a:extLst>
          </p:cNvPr>
          <p:cNvSpPr/>
          <p:nvPr/>
        </p:nvSpPr>
        <p:spPr>
          <a:xfrm>
            <a:off x="5324840" y="2941038"/>
            <a:ext cx="1944178" cy="1944000"/>
          </a:xfrm>
          <a:prstGeom prst="ellipse">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TextBox 10">
            <a:extLst>
              <a:ext uri="{FF2B5EF4-FFF2-40B4-BE49-F238E27FC236}">
                <a16:creationId xmlns:a16="http://schemas.microsoft.com/office/drawing/2014/main" id="{73CE9B0B-53D6-975C-DC49-C1EC4C5DD356}"/>
              </a:ext>
            </a:extLst>
          </p:cNvPr>
          <p:cNvSpPr txBox="1"/>
          <p:nvPr/>
        </p:nvSpPr>
        <p:spPr>
          <a:xfrm>
            <a:off x="5454591" y="3615353"/>
            <a:ext cx="1684676" cy="738664"/>
          </a:xfrm>
          <a:prstGeom prst="rect">
            <a:avLst/>
          </a:prstGeom>
          <a:noFill/>
        </p:spPr>
        <p:txBody>
          <a:bodyPr wrap="square" rtlCol="0">
            <a:spAutoFit/>
          </a:bodyPr>
          <a:lstStyle/>
          <a:p>
            <a:pPr algn="ctr"/>
            <a:r>
              <a:rPr lang="en-US" sz="1400">
                <a:solidFill>
                  <a:schemeClr val="accent2"/>
                </a:solidFill>
              </a:rPr>
              <a:t>AMT MTUs where the unit actually activated</a:t>
            </a:r>
            <a:endParaRPr lang="nl-BE" sz="1400">
              <a:solidFill>
                <a:schemeClr val="accent2"/>
              </a:solidFill>
            </a:endParaRPr>
          </a:p>
        </p:txBody>
      </p:sp>
      <p:sp>
        <p:nvSpPr>
          <p:cNvPr id="12" name="Oval 11">
            <a:extLst>
              <a:ext uri="{FF2B5EF4-FFF2-40B4-BE49-F238E27FC236}">
                <a16:creationId xmlns:a16="http://schemas.microsoft.com/office/drawing/2014/main" id="{02F97E95-DD4E-AB4A-6436-D895877521A2}"/>
              </a:ext>
            </a:extLst>
          </p:cNvPr>
          <p:cNvSpPr/>
          <p:nvPr/>
        </p:nvSpPr>
        <p:spPr>
          <a:xfrm>
            <a:off x="8088075" y="3196408"/>
            <a:ext cx="1378800" cy="1377935"/>
          </a:xfrm>
          <a:prstGeom prst="ellipse">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3" name="TextBox 12">
            <a:extLst>
              <a:ext uri="{FF2B5EF4-FFF2-40B4-BE49-F238E27FC236}">
                <a16:creationId xmlns:a16="http://schemas.microsoft.com/office/drawing/2014/main" id="{93F4A548-FE4C-ABA8-A500-BF4ED1446EB1}"/>
              </a:ext>
            </a:extLst>
          </p:cNvPr>
          <p:cNvSpPr txBox="1"/>
          <p:nvPr/>
        </p:nvSpPr>
        <p:spPr>
          <a:xfrm>
            <a:off x="8088075" y="3330252"/>
            <a:ext cx="1378800" cy="1169551"/>
          </a:xfrm>
          <a:prstGeom prst="rect">
            <a:avLst/>
          </a:prstGeom>
          <a:noFill/>
        </p:spPr>
        <p:txBody>
          <a:bodyPr wrap="square" rtlCol="0">
            <a:spAutoFit/>
          </a:bodyPr>
          <a:lstStyle/>
          <a:p>
            <a:pPr algn="ctr"/>
            <a:r>
              <a:rPr lang="en-US" sz="1400">
                <a:solidFill>
                  <a:schemeClr val="accent2"/>
                </a:solidFill>
              </a:rPr>
              <a:t>Set of AMT MTUs with highest measured power</a:t>
            </a:r>
            <a:endParaRPr lang="nl-BE" sz="1400">
              <a:solidFill>
                <a:schemeClr val="accent2"/>
              </a:solidFill>
            </a:endParaRPr>
          </a:p>
        </p:txBody>
      </p:sp>
      <p:sp>
        <p:nvSpPr>
          <p:cNvPr id="14" name="Right Arrow 8">
            <a:extLst>
              <a:ext uri="{FF2B5EF4-FFF2-40B4-BE49-F238E27FC236}">
                <a16:creationId xmlns:a16="http://schemas.microsoft.com/office/drawing/2014/main" id="{B65270A1-C2FA-7181-8536-860F07670CB3}"/>
              </a:ext>
            </a:extLst>
          </p:cNvPr>
          <p:cNvSpPr/>
          <p:nvPr/>
        </p:nvSpPr>
        <p:spPr>
          <a:xfrm>
            <a:off x="4688254" y="3592542"/>
            <a:ext cx="606106" cy="555685"/>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17" name="Straight Connector 16">
            <a:extLst>
              <a:ext uri="{FF2B5EF4-FFF2-40B4-BE49-F238E27FC236}">
                <a16:creationId xmlns:a16="http://schemas.microsoft.com/office/drawing/2014/main" id="{28BDCD2C-2DBE-7DA1-50EC-72B70DFFCC93}"/>
              </a:ext>
            </a:extLst>
          </p:cNvPr>
          <p:cNvCxnSpPr>
            <a:cxnSpLocks/>
            <a:stCxn id="10" idx="1"/>
          </p:cNvCxnSpPr>
          <p:nvPr/>
        </p:nvCxnSpPr>
        <p:spPr>
          <a:xfrm flipV="1">
            <a:off x="5609558" y="1985818"/>
            <a:ext cx="0" cy="1239912"/>
          </a:xfrm>
          <a:prstGeom prst="line">
            <a:avLst/>
          </a:prstGeom>
          <a:ln>
            <a:solidFill>
              <a:schemeClr val="bg2"/>
            </a:solidFill>
          </a:ln>
          <a:effectLst/>
        </p:spPr>
        <p:style>
          <a:lnRef idx="2">
            <a:schemeClr val="accent3"/>
          </a:lnRef>
          <a:fillRef idx="0">
            <a:schemeClr val="accent3"/>
          </a:fillRef>
          <a:effectRef idx="1">
            <a:schemeClr val="accent3"/>
          </a:effectRef>
          <a:fontRef idx="minor">
            <a:schemeClr val="tx1"/>
          </a:fontRef>
        </p:style>
      </p:cxnSp>
      <p:cxnSp>
        <p:nvCxnSpPr>
          <p:cNvPr id="20" name="Straight Arrow Connector 19">
            <a:extLst>
              <a:ext uri="{FF2B5EF4-FFF2-40B4-BE49-F238E27FC236}">
                <a16:creationId xmlns:a16="http://schemas.microsoft.com/office/drawing/2014/main" id="{3104CDCB-CE9E-5D5D-09AF-08D6D6B05D34}"/>
              </a:ext>
            </a:extLst>
          </p:cNvPr>
          <p:cNvCxnSpPr/>
          <p:nvPr/>
        </p:nvCxnSpPr>
        <p:spPr>
          <a:xfrm>
            <a:off x="5609558" y="1985818"/>
            <a:ext cx="310951" cy="0"/>
          </a:xfrm>
          <a:prstGeom prst="straightConnector1">
            <a:avLst/>
          </a:prstGeom>
          <a:ln>
            <a:solidFill>
              <a:schemeClr val="bg2"/>
            </a:solidFill>
            <a:tailEnd type="triangle"/>
          </a:ln>
          <a:effectLst/>
        </p:spPr>
        <p:style>
          <a:lnRef idx="2">
            <a:schemeClr val="accent3"/>
          </a:lnRef>
          <a:fillRef idx="0">
            <a:schemeClr val="accent3"/>
          </a:fillRef>
          <a:effectRef idx="1">
            <a:schemeClr val="accent3"/>
          </a:effectRef>
          <a:fontRef idx="minor">
            <a:schemeClr val="tx1"/>
          </a:fontRef>
        </p:style>
      </p:cxnSp>
      <p:sp>
        <p:nvSpPr>
          <p:cNvPr id="21" name="TextBox 20">
            <a:extLst>
              <a:ext uri="{FF2B5EF4-FFF2-40B4-BE49-F238E27FC236}">
                <a16:creationId xmlns:a16="http://schemas.microsoft.com/office/drawing/2014/main" id="{A366264D-05DD-F9D4-C2DB-51FA363A7D0F}"/>
              </a:ext>
            </a:extLst>
          </p:cNvPr>
          <p:cNvSpPr txBox="1"/>
          <p:nvPr/>
        </p:nvSpPr>
        <p:spPr>
          <a:xfrm>
            <a:off x="5994403" y="1746988"/>
            <a:ext cx="4003035" cy="1015663"/>
          </a:xfrm>
          <a:prstGeom prst="rect">
            <a:avLst/>
          </a:prstGeom>
          <a:noFill/>
        </p:spPr>
        <p:txBody>
          <a:bodyPr wrap="square" rtlCol="0">
            <a:spAutoFit/>
          </a:bodyPr>
          <a:lstStyle/>
          <a:p>
            <a:pPr algn="l"/>
            <a:r>
              <a:rPr lang="en-US" sz="1200">
                <a:solidFill>
                  <a:schemeClr val="accent2"/>
                </a:solidFill>
              </a:rPr>
              <a:t>Determination of activation depends on type of CMU:</a:t>
            </a:r>
          </a:p>
          <a:p>
            <a:pPr marL="285750" indent="-285750" algn="l">
              <a:buClr>
                <a:schemeClr val="bg2"/>
              </a:buClr>
              <a:buFont typeface="Arial" panose="020B0604020202020204" pitchFamily="34" charset="0"/>
              <a:buChar char="•"/>
            </a:pPr>
            <a:r>
              <a:rPr lang="en-US" sz="1200" b="1">
                <a:solidFill>
                  <a:schemeClr val="accent2"/>
                </a:solidFill>
              </a:rPr>
              <a:t>Daily Schedule CMU</a:t>
            </a:r>
            <a:r>
              <a:rPr lang="en-US" sz="1200">
                <a:solidFill>
                  <a:schemeClr val="accent2"/>
                </a:solidFill>
              </a:rPr>
              <a:t>: Daily Schedule</a:t>
            </a:r>
          </a:p>
          <a:p>
            <a:pPr marL="285750" indent="-285750" algn="l">
              <a:buClr>
                <a:schemeClr val="bg2"/>
              </a:buClr>
              <a:buFont typeface="Arial" panose="020B0604020202020204" pitchFamily="34" charset="0"/>
              <a:buChar char="•"/>
            </a:pPr>
            <a:r>
              <a:rPr lang="en-US" sz="1200" b="1">
                <a:solidFill>
                  <a:schemeClr val="accent2"/>
                </a:solidFill>
              </a:rPr>
              <a:t>Non-daily Schedule CMU</a:t>
            </a:r>
            <a:r>
              <a:rPr lang="en-US" sz="1200">
                <a:solidFill>
                  <a:schemeClr val="accent2"/>
                </a:solidFill>
              </a:rPr>
              <a:t>: Required Volume</a:t>
            </a:r>
          </a:p>
          <a:p>
            <a:pPr algn="l">
              <a:buClr>
                <a:schemeClr val="bg2"/>
              </a:buClr>
            </a:pPr>
            <a:r>
              <a:rPr lang="en-US" sz="1200">
                <a:solidFill>
                  <a:schemeClr val="accent2"/>
                </a:solidFill>
              </a:rPr>
              <a:t>In case no activation took place, all AMT MTUs are retained</a:t>
            </a:r>
            <a:endParaRPr lang="en-BE" sz="1200">
              <a:solidFill>
                <a:schemeClr val="accent2"/>
              </a:solidFill>
            </a:endParaRPr>
          </a:p>
        </p:txBody>
      </p:sp>
      <p:sp>
        <p:nvSpPr>
          <p:cNvPr id="6" name="Rectangle 5">
            <a:extLst>
              <a:ext uri="{FF2B5EF4-FFF2-40B4-BE49-F238E27FC236}">
                <a16:creationId xmlns:a16="http://schemas.microsoft.com/office/drawing/2014/main" id="{34484E4A-195E-191D-0683-155E9D290795}"/>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599D6866-D1EE-721F-ED22-DE34D20ECAC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Obligated Capacity</a:t>
            </a:r>
            <a:endParaRPr lang="en-BE" b="1">
              <a:solidFill>
                <a:schemeClr val="bg1"/>
              </a:solidFill>
            </a:endParaRPr>
          </a:p>
        </p:txBody>
      </p:sp>
      <p:sp>
        <p:nvSpPr>
          <p:cNvPr id="16" name="Right Arrow 8">
            <a:extLst>
              <a:ext uri="{FF2B5EF4-FFF2-40B4-BE49-F238E27FC236}">
                <a16:creationId xmlns:a16="http://schemas.microsoft.com/office/drawing/2014/main" id="{6174B5D3-249D-251D-EA41-302BABC1836F}"/>
              </a:ext>
            </a:extLst>
          </p:cNvPr>
          <p:cNvSpPr/>
          <p:nvPr/>
        </p:nvSpPr>
        <p:spPr>
          <a:xfrm>
            <a:off x="7375493" y="3592542"/>
            <a:ext cx="606106" cy="555685"/>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76953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8AC10F5-425F-4529-9582-B70AA3AA13EB}"/>
              </a:ext>
            </a:extLst>
          </p:cNvPr>
          <p:cNvSpPr/>
          <p:nvPr/>
        </p:nvSpPr>
        <p:spPr>
          <a:xfrm>
            <a:off x="0" y="5911633"/>
            <a:ext cx="9296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2" name="Title 1">
            <a:extLst>
              <a:ext uri="{FF2B5EF4-FFF2-40B4-BE49-F238E27FC236}">
                <a16:creationId xmlns:a16="http://schemas.microsoft.com/office/drawing/2014/main" id="{CB16FD22-6BC8-2BB4-FFEA-3704696EBA5C}"/>
              </a:ext>
            </a:extLst>
          </p:cNvPr>
          <p:cNvSpPr>
            <a:spLocks noGrp="1"/>
          </p:cNvSpPr>
          <p:nvPr>
            <p:ph type="title"/>
          </p:nvPr>
        </p:nvSpPr>
        <p:spPr/>
        <p:txBody>
          <a:bodyPr/>
          <a:lstStyle/>
          <a:p>
            <a:r>
              <a:rPr lang="nl-BE" sz="2000" err="1"/>
              <a:t>Obligated</a:t>
            </a:r>
            <a:r>
              <a:rPr lang="nl-BE" sz="2000"/>
              <a:t> </a:t>
            </a:r>
            <a:r>
              <a:rPr lang="nl-BE" sz="2000" err="1"/>
              <a:t>Capacity</a:t>
            </a:r>
            <a:r>
              <a:rPr lang="nl-BE" sz="2000"/>
              <a:t> </a:t>
            </a:r>
            <a:r>
              <a:rPr lang="nl-BE" sz="2000" err="1"/>
              <a:t>for</a:t>
            </a:r>
            <a:r>
              <a:rPr lang="nl-BE" sz="2000"/>
              <a:t> Energy </a:t>
            </a:r>
            <a:r>
              <a:rPr lang="nl-BE" sz="2000" err="1"/>
              <a:t>Constrained</a:t>
            </a:r>
            <a:r>
              <a:rPr lang="nl-BE" sz="2000"/>
              <a:t> CMUs – </a:t>
            </a:r>
            <a:r>
              <a:rPr lang="nl-BE" sz="2000">
                <a:solidFill>
                  <a:schemeClr val="accent4">
                    <a:lumMod val="60000"/>
                    <a:lumOff val="40000"/>
                  </a:schemeClr>
                </a:solidFill>
              </a:rPr>
              <a:t>ex-post transactions</a:t>
            </a:r>
            <a:endParaRPr lang="en-BE">
              <a:solidFill>
                <a:schemeClr val="accent4">
                  <a:lumMod val="60000"/>
                  <a:lumOff val="40000"/>
                </a:schemeClr>
              </a:solidFill>
            </a:endParaRPr>
          </a:p>
        </p:txBody>
      </p:sp>
      <p:sp>
        <p:nvSpPr>
          <p:cNvPr id="3" name="Content Placeholder 2">
            <a:extLst>
              <a:ext uri="{FF2B5EF4-FFF2-40B4-BE49-F238E27FC236}">
                <a16:creationId xmlns:a16="http://schemas.microsoft.com/office/drawing/2014/main" id="{09A40B68-9A99-3202-22A2-A38984374C8A}"/>
              </a:ext>
            </a:extLst>
          </p:cNvPr>
          <p:cNvSpPr>
            <a:spLocks noGrp="1"/>
          </p:cNvSpPr>
          <p:nvPr>
            <p:ph sz="quarter" idx="13"/>
          </p:nvPr>
        </p:nvSpPr>
        <p:spPr>
          <a:xfrm>
            <a:off x="909320" y="1406040"/>
            <a:ext cx="9792000" cy="800717"/>
          </a:xfrm>
        </p:spPr>
        <p:txBody>
          <a:bodyPr/>
          <a:lstStyle/>
          <a:p>
            <a:pPr marL="0" indent="0">
              <a:buNone/>
            </a:pPr>
            <a:r>
              <a:rPr lang="en-US"/>
              <a:t>For obligations acquired on the Secondary Market in an ex-post transaction, the obligated capacity related to this contract is simply the contracted capacity (</a:t>
            </a:r>
            <a:r>
              <a:rPr lang="en-US" b="1"/>
              <a:t>not divided </a:t>
            </a:r>
            <a:r>
              <a:rPr lang="en-US"/>
              <a:t>by the derating factor): </a:t>
            </a:r>
          </a:p>
        </p:txBody>
      </p:sp>
      <p:sp>
        <p:nvSpPr>
          <p:cNvPr id="4" name="Footer Placeholder 3">
            <a:extLst>
              <a:ext uri="{FF2B5EF4-FFF2-40B4-BE49-F238E27FC236}">
                <a16:creationId xmlns:a16="http://schemas.microsoft.com/office/drawing/2014/main" id="{B471E8B7-30E0-5E57-6063-A8D92C1038B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5" name="Slide Number Placeholder 4">
            <a:extLst>
              <a:ext uri="{FF2B5EF4-FFF2-40B4-BE49-F238E27FC236}">
                <a16:creationId xmlns:a16="http://schemas.microsoft.com/office/drawing/2014/main" id="{B1BACBD0-26E5-FD16-B3B6-AA5D65DACF8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
        <p:nvSpPr>
          <p:cNvPr id="6" name="Rectangle 5">
            <a:extLst>
              <a:ext uri="{FF2B5EF4-FFF2-40B4-BE49-F238E27FC236}">
                <a16:creationId xmlns:a16="http://schemas.microsoft.com/office/drawing/2014/main" id="{0C2340B1-4EC0-3CAB-0D88-8E45DE79DF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Availability Monitoring</a:t>
            </a:r>
            <a:endParaRPr kumimoji="0" lang="en-BE" sz="1800" b="1"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86A2FAFB-6559-0BD4-2808-E55D3490358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3. Obligated Capacity</a:t>
            </a:r>
            <a:endParaRPr kumimoji="0" lang="en-BE" sz="1800" b="1" i="0" u="none" strike="noStrike" kern="1200" cap="none" spc="0" normalizeH="0" baseline="0" noProof="0">
              <a:ln>
                <a:noFill/>
              </a:ln>
              <a:solidFill>
                <a:srgbClr val="FFFFFF"/>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A9806258-F1B1-A332-F3CF-721455705A4A}"/>
              </a:ext>
            </a:extLst>
          </p:cNvPr>
          <p:cNvSpPr txBox="1">
            <a:spLocks/>
          </p:cNvSpPr>
          <p:nvPr/>
        </p:nvSpPr>
        <p:spPr>
          <a:xfrm>
            <a:off x="942340" y="3397673"/>
            <a:ext cx="9792000" cy="414020"/>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l" defTabSz="914400" rtl="0" eaLnBrk="1" fontAlgn="auto" latinLnBrk="0" hangingPunct="1">
              <a:lnSpc>
                <a:spcPct val="120000"/>
              </a:lnSpc>
              <a:spcBef>
                <a:spcPts val="0"/>
              </a:spcBef>
              <a:spcAft>
                <a:spcPts val="600"/>
              </a:spcAft>
              <a:buClr>
                <a:srgbClr val="FF7300"/>
              </a:buClr>
              <a:buSzPts val="1600"/>
              <a:buFont typeface="Arial" panose="020B0604020202020204" pitchFamily="34" charset="0"/>
              <a:buNone/>
              <a:tabLst/>
              <a:defRPr/>
            </a:pPr>
            <a:r>
              <a:rPr kumimoji="0" lang="en-US" sz="1600" b="1" i="0" u="none" strike="noStrike" kern="1200" cap="none" spc="0" normalizeH="0" baseline="0" noProof="0">
                <a:ln>
                  <a:noFill/>
                </a:ln>
                <a:solidFill>
                  <a:srgbClr val="394D55"/>
                </a:solidFill>
                <a:effectLst/>
                <a:uLnTx/>
                <a:uFillTx/>
                <a:latin typeface="Arial" panose="020B0604020202020204" pitchFamily="34" charset="0"/>
                <a:ea typeface="+mn-ea"/>
                <a:cs typeface="+mn-cs"/>
              </a:rPr>
              <a:t>Example:</a:t>
            </a: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mn-cs"/>
              </a:rPr>
              <a:t> Obligated Capacity for an Energy Constrained CMU with an SLA-level of 3 </a:t>
            </a:r>
          </a:p>
        </p:txBody>
      </p:sp>
      <p:grpSp>
        <p:nvGrpSpPr>
          <p:cNvPr id="40" name="Group 39">
            <a:extLst>
              <a:ext uri="{FF2B5EF4-FFF2-40B4-BE49-F238E27FC236}">
                <a16:creationId xmlns:a16="http://schemas.microsoft.com/office/drawing/2014/main" id="{0862D525-C182-93DA-FF21-FFD8FDD810D7}"/>
              </a:ext>
            </a:extLst>
          </p:cNvPr>
          <p:cNvGrpSpPr/>
          <p:nvPr/>
        </p:nvGrpSpPr>
        <p:grpSpPr>
          <a:xfrm>
            <a:off x="942340" y="4053665"/>
            <a:ext cx="9842500" cy="2083792"/>
            <a:chOff x="942340" y="3911600"/>
            <a:chExt cx="9842500" cy="2083792"/>
          </a:xfrm>
        </p:grpSpPr>
        <p:cxnSp>
          <p:nvCxnSpPr>
            <p:cNvPr id="30" name="Straight Arrow Connector 29">
              <a:extLst>
                <a:ext uri="{FF2B5EF4-FFF2-40B4-BE49-F238E27FC236}">
                  <a16:creationId xmlns:a16="http://schemas.microsoft.com/office/drawing/2014/main" id="{CFCFB5DD-EE3F-5FC4-49A4-FE2AD8657008}"/>
                </a:ext>
              </a:extLst>
            </p:cNvPr>
            <p:cNvCxnSpPr/>
            <p:nvPr/>
          </p:nvCxnSpPr>
          <p:spPr>
            <a:xfrm flipV="1">
              <a:off x="6228080" y="4064000"/>
              <a:ext cx="525780" cy="80783"/>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F3357AE-9E19-10C0-5DEA-323EA759F3A7}"/>
                </a:ext>
              </a:extLst>
            </p:cNvPr>
            <p:cNvSpPr txBox="1"/>
            <p:nvPr/>
          </p:nvSpPr>
          <p:spPr>
            <a:xfrm>
              <a:off x="6753860" y="3911600"/>
              <a:ext cx="3129280" cy="502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92D050"/>
                  </a:solidFill>
                  <a:effectLst/>
                  <a:uLnTx/>
                  <a:uFillTx/>
                  <a:latin typeface="Arial"/>
                  <a:ea typeface="+mn-ea"/>
                  <a:cs typeface="+mn-cs"/>
                </a:rPr>
                <a:t>Obligated Capacity to be delivered during SLA MTUs</a:t>
              </a:r>
              <a:endParaRPr kumimoji="0" lang="en-BE" sz="1400" i="0" u="none" strike="noStrike" kern="1200" cap="none" spc="0" normalizeH="0" baseline="0" noProof="0">
                <a:ln>
                  <a:noFill/>
                </a:ln>
                <a:solidFill>
                  <a:srgbClr val="92D050"/>
                </a:solidFill>
                <a:effectLst/>
                <a:uLnTx/>
                <a:uFillTx/>
                <a:latin typeface="Arial"/>
                <a:ea typeface="+mn-ea"/>
                <a:cs typeface="+mn-cs"/>
              </a:endParaRPr>
            </a:p>
          </p:txBody>
        </p:sp>
        <p:cxnSp>
          <p:nvCxnSpPr>
            <p:cNvPr id="32" name="Straight Arrow Connector 31">
              <a:extLst>
                <a:ext uri="{FF2B5EF4-FFF2-40B4-BE49-F238E27FC236}">
                  <a16:creationId xmlns:a16="http://schemas.microsoft.com/office/drawing/2014/main" id="{429B2F1E-78FD-D2AC-CF84-B83DC411138B}"/>
                </a:ext>
              </a:extLst>
            </p:cNvPr>
            <p:cNvCxnSpPr/>
            <p:nvPr/>
          </p:nvCxnSpPr>
          <p:spPr>
            <a:xfrm flipV="1">
              <a:off x="7162800" y="4978647"/>
              <a:ext cx="525780" cy="8078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FA8DB91-D466-CE6E-446C-737E66227488}"/>
                </a:ext>
              </a:extLst>
            </p:cNvPr>
            <p:cNvSpPr txBox="1"/>
            <p:nvPr/>
          </p:nvSpPr>
          <p:spPr>
            <a:xfrm>
              <a:off x="7655560" y="4727574"/>
              <a:ext cx="3129280" cy="502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7300"/>
                  </a:solidFill>
                  <a:effectLst/>
                  <a:uLnTx/>
                  <a:uFillTx/>
                  <a:latin typeface="Arial"/>
                  <a:ea typeface="+mn-ea"/>
                  <a:cs typeface="+mn-cs"/>
                </a:rPr>
                <a:t>Obligated Capacity zero outside of SLA MTUs</a:t>
              </a:r>
              <a:endParaRPr kumimoji="0" lang="en-BE" sz="1400" i="0" u="none" strike="noStrike" kern="1200" cap="none" spc="0" normalizeH="0" baseline="0" noProof="0">
                <a:ln>
                  <a:noFill/>
                </a:ln>
                <a:solidFill>
                  <a:srgbClr val="FF7300"/>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3D811D98-3BD5-9949-257F-5D547BA37AA9}"/>
                </a:ext>
              </a:extLst>
            </p:cNvPr>
            <p:cNvGrpSpPr/>
            <p:nvPr/>
          </p:nvGrpSpPr>
          <p:grpSpPr>
            <a:xfrm>
              <a:off x="942340" y="4144783"/>
              <a:ext cx="6220460" cy="1850609"/>
              <a:chOff x="-124460" y="4144783"/>
              <a:chExt cx="6220460" cy="1850609"/>
            </a:xfrm>
          </p:grpSpPr>
          <p:grpSp>
            <p:nvGrpSpPr>
              <p:cNvPr id="27" name="Group 26">
                <a:extLst>
                  <a:ext uri="{FF2B5EF4-FFF2-40B4-BE49-F238E27FC236}">
                    <a16:creationId xmlns:a16="http://schemas.microsoft.com/office/drawing/2014/main" id="{8FFFA080-C17A-912D-8C0F-4BA2C874EC72}"/>
                  </a:ext>
                </a:extLst>
              </p:cNvPr>
              <p:cNvGrpSpPr/>
              <p:nvPr/>
            </p:nvGrpSpPr>
            <p:grpSpPr>
              <a:xfrm>
                <a:off x="1539240" y="4144783"/>
                <a:ext cx="4556760" cy="1850609"/>
                <a:chOff x="2174240" y="4460240"/>
                <a:chExt cx="4556760" cy="1850609"/>
              </a:xfrm>
            </p:grpSpPr>
            <p:grpSp>
              <p:nvGrpSpPr>
                <p:cNvPr id="21" name="Group 20">
                  <a:extLst>
                    <a:ext uri="{FF2B5EF4-FFF2-40B4-BE49-F238E27FC236}">
                      <a16:creationId xmlns:a16="http://schemas.microsoft.com/office/drawing/2014/main" id="{F302CCE9-955D-B030-53F1-F4860B991E5F}"/>
                    </a:ext>
                  </a:extLst>
                </p:cNvPr>
                <p:cNvGrpSpPr/>
                <p:nvPr/>
              </p:nvGrpSpPr>
              <p:grpSpPr>
                <a:xfrm>
                  <a:off x="2174240" y="5390872"/>
                  <a:ext cx="4556760" cy="422136"/>
                  <a:chOff x="1981200" y="5157192"/>
                  <a:chExt cx="4556760" cy="422136"/>
                </a:xfrm>
              </p:grpSpPr>
              <p:sp>
                <p:nvSpPr>
                  <p:cNvPr id="8" name="Rectangle 7">
                    <a:extLst>
                      <a:ext uri="{FF2B5EF4-FFF2-40B4-BE49-F238E27FC236}">
                        <a16:creationId xmlns:a16="http://schemas.microsoft.com/office/drawing/2014/main" id="{F1AA4D1D-1D0B-2C24-72B9-C77AD392BADA}"/>
                      </a:ext>
                    </a:extLst>
                  </p:cNvPr>
                  <p:cNvSpPr/>
                  <p:nvPr/>
                </p:nvSpPr>
                <p:spPr>
                  <a:xfrm>
                    <a:off x="198120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10" name="Rectangle 9">
                    <a:extLst>
                      <a:ext uri="{FF2B5EF4-FFF2-40B4-BE49-F238E27FC236}">
                        <a16:creationId xmlns:a16="http://schemas.microsoft.com/office/drawing/2014/main" id="{1C1EE1FC-CAE4-27CD-2048-16AC8309FF6A}"/>
                      </a:ext>
                    </a:extLst>
                  </p:cNvPr>
                  <p:cNvSpPr/>
                  <p:nvPr/>
                </p:nvSpPr>
                <p:spPr>
                  <a:xfrm>
                    <a:off x="291592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A7A22CC-CB26-60FB-52F6-A23942B302D6}"/>
                      </a:ext>
                    </a:extLst>
                  </p:cNvPr>
                  <p:cNvSpPr/>
                  <p:nvPr/>
                </p:nvSpPr>
                <p:spPr>
                  <a:xfrm>
                    <a:off x="385064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3AA0B46E-AAD1-A963-C455-3257B648CB86}"/>
                      </a:ext>
                    </a:extLst>
                  </p:cNvPr>
                  <p:cNvSpPr/>
                  <p:nvPr/>
                </p:nvSpPr>
                <p:spPr>
                  <a:xfrm>
                    <a:off x="478536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5D14311B-262C-4335-0891-C83ADBA0621C}"/>
                      </a:ext>
                    </a:extLst>
                  </p:cNvPr>
                  <p:cNvSpPr/>
                  <p:nvPr/>
                </p:nvSpPr>
                <p:spPr>
                  <a:xfrm>
                    <a:off x="5720080" y="5157192"/>
                    <a:ext cx="817880" cy="111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14" name="TextBox 13">
                    <a:extLst>
                      <a:ext uri="{FF2B5EF4-FFF2-40B4-BE49-F238E27FC236}">
                        <a16:creationId xmlns:a16="http://schemas.microsoft.com/office/drawing/2014/main" id="{9A295BF5-D244-F0DA-4A32-0B54A06C8EE9}"/>
                      </a:ext>
                    </a:extLst>
                  </p:cNvPr>
                  <p:cNvSpPr txBox="1"/>
                  <p:nvPr/>
                </p:nvSpPr>
                <p:spPr>
                  <a:xfrm>
                    <a:off x="1981200" y="5273536"/>
                    <a:ext cx="817880" cy="3057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94D55"/>
                        </a:solidFill>
                        <a:effectLst/>
                        <a:uLnTx/>
                        <a:uFillTx/>
                        <a:latin typeface="Arial"/>
                        <a:ea typeface="+mn-ea"/>
                        <a:cs typeface="+mn-cs"/>
                      </a:rPr>
                      <a:t>MTU 1</a:t>
                    </a:r>
                    <a:endParaRPr kumimoji="0" lang="en-BE" sz="1400" b="1" i="0" u="none" strike="noStrike" kern="1200" cap="none" spc="0" normalizeH="0" baseline="0" noProof="0">
                      <a:ln>
                        <a:noFill/>
                      </a:ln>
                      <a:solidFill>
                        <a:srgbClr val="394D55"/>
                      </a:solidFill>
                      <a:effectLst/>
                      <a:uLnTx/>
                      <a:uFillTx/>
                      <a:latin typeface="Arial"/>
                      <a:ea typeface="+mn-ea"/>
                      <a:cs typeface="+mn-cs"/>
                    </a:endParaRPr>
                  </a:p>
                </p:txBody>
              </p:sp>
              <p:sp>
                <p:nvSpPr>
                  <p:cNvPr id="15" name="TextBox 14">
                    <a:extLst>
                      <a:ext uri="{FF2B5EF4-FFF2-40B4-BE49-F238E27FC236}">
                        <a16:creationId xmlns:a16="http://schemas.microsoft.com/office/drawing/2014/main" id="{7BE55891-1421-7704-3750-ED23A81D0FEC}"/>
                      </a:ext>
                    </a:extLst>
                  </p:cNvPr>
                  <p:cNvSpPr txBox="1"/>
                  <p:nvPr/>
                </p:nvSpPr>
                <p:spPr>
                  <a:xfrm>
                    <a:off x="2915920" y="5273536"/>
                    <a:ext cx="817880" cy="3057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94D55"/>
                        </a:solidFill>
                        <a:effectLst/>
                        <a:uLnTx/>
                        <a:uFillTx/>
                        <a:latin typeface="Arial"/>
                        <a:ea typeface="+mn-ea"/>
                        <a:cs typeface="+mn-cs"/>
                      </a:rPr>
                      <a:t>MTU 2</a:t>
                    </a:r>
                    <a:endParaRPr kumimoji="0" lang="en-BE" sz="1400" b="1" i="0" u="none" strike="noStrike" kern="1200" cap="none" spc="0" normalizeH="0" baseline="0" noProof="0">
                      <a:ln>
                        <a:noFill/>
                      </a:ln>
                      <a:solidFill>
                        <a:srgbClr val="394D55"/>
                      </a:solidFill>
                      <a:effectLst/>
                      <a:uLnTx/>
                      <a:uFillTx/>
                      <a:latin typeface="Arial"/>
                      <a:ea typeface="+mn-ea"/>
                      <a:cs typeface="+mn-cs"/>
                    </a:endParaRPr>
                  </a:p>
                </p:txBody>
              </p:sp>
              <p:sp>
                <p:nvSpPr>
                  <p:cNvPr id="18" name="TextBox 17">
                    <a:extLst>
                      <a:ext uri="{FF2B5EF4-FFF2-40B4-BE49-F238E27FC236}">
                        <a16:creationId xmlns:a16="http://schemas.microsoft.com/office/drawing/2014/main" id="{B3754E72-6087-7E4F-4D82-7AB01C6FBDD8}"/>
                      </a:ext>
                    </a:extLst>
                  </p:cNvPr>
                  <p:cNvSpPr txBox="1"/>
                  <p:nvPr/>
                </p:nvSpPr>
                <p:spPr>
                  <a:xfrm>
                    <a:off x="3850640" y="5268952"/>
                    <a:ext cx="817880" cy="3057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94D55"/>
                        </a:solidFill>
                        <a:effectLst/>
                        <a:uLnTx/>
                        <a:uFillTx/>
                        <a:latin typeface="Arial"/>
                        <a:ea typeface="+mn-ea"/>
                        <a:cs typeface="+mn-cs"/>
                      </a:rPr>
                      <a:t>MTU 3</a:t>
                    </a:r>
                    <a:endParaRPr kumimoji="0" lang="en-BE" sz="1400" b="1" i="0" u="none" strike="noStrike" kern="1200" cap="none" spc="0" normalizeH="0" baseline="0" noProof="0">
                      <a:ln>
                        <a:noFill/>
                      </a:ln>
                      <a:solidFill>
                        <a:srgbClr val="394D55"/>
                      </a:solidFill>
                      <a:effectLst/>
                      <a:uLnTx/>
                      <a:uFillTx/>
                      <a:latin typeface="Arial"/>
                      <a:ea typeface="+mn-ea"/>
                      <a:cs typeface="+mn-cs"/>
                    </a:endParaRPr>
                  </a:p>
                </p:txBody>
              </p:sp>
              <p:sp>
                <p:nvSpPr>
                  <p:cNvPr id="19" name="TextBox 18">
                    <a:extLst>
                      <a:ext uri="{FF2B5EF4-FFF2-40B4-BE49-F238E27FC236}">
                        <a16:creationId xmlns:a16="http://schemas.microsoft.com/office/drawing/2014/main" id="{21EFF734-57FD-3BED-8D77-8B2622A6E2BA}"/>
                      </a:ext>
                    </a:extLst>
                  </p:cNvPr>
                  <p:cNvSpPr txBox="1"/>
                  <p:nvPr/>
                </p:nvSpPr>
                <p:spPr>
                  <a:xfrm>
                    <a:off x="4785360" y="5268952"/>
                    <a:ext cx="817880" cy="3057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94D55"/>
                        </a:solidFill>
                        <a:effectLst/>
                        <a:uLnTx/>
                        <a:uFillTx/>
                        <a:latin typeface="Arial"/>
                        <a:ea typeface="+mn-ea"/>
                        <a:cs typeface="+mn-cs"/>
                      </a:rPr>
                      <a:t>MTU 4</a:t>
                    </a:r>
                    <a:endParaRPr kumimoji="0" lang="en-BE" sz="1400" b="1" i="0" u="none" strike="noStrike" kern="1200" cap="none" spc="0" normalizeH="0" baseline="0" noProof="0">
                      <a:ln>
                        <a:noFill/>
                      </a:ln>
                      <a:solidFill>
                        <a:srgbClr val="394D55"/>
                      </a:solidFill>
                      <a:effectLst/>
                      <a:uLnTx/>
                      <a:uFillTx/>
                      <a:latin typeface="Arial"/>
                      <a:ea typeface="+mn-ea"/>
                      <a:cs typeface="+mn-cs"/>
                    </a:endParaRPr>
                  </a:p>
                </p:txBody>
              </p:sp>
              <p:sp>
                <p:nvSpPr>
                  <p:cNvPr id="20" name="TextBox 19">
                    <a:extLst>
                      <a:ext uri="{FF2B5EF4-FFF2-40B4-BE49-F238E27FC236}">
                        <a16:creationId xmlns:a16="http://schemas.microsoft.com/office/drawing/2014/main" id="{351E8CDB-70F4-7FD7-F132-8771D0DEC2C6}"/>
                      </a:ext>
                    </a:extLst>
                  </p:cNvPr>
                  <p:cNvSpPr txBox="1"/>
                  <p:nvPr/>
                </p:nvSpPr>
                <p:spPr>
                  <a:xfrm>
                    <a:off x="5720080" y="5268952"/>
                    <a:ext cx="817880" cy="30579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94D55"/>
                        </a:solidFill>
                        <a:effectLst/>
                        <a:uLnTx/>
                        <a:uFillTx/>
                        <a:latin typeface="Arial"/>
                        <a:ea typeface="+mn-ea"/>
                        <a:cs typeface="+mn-cs"/>
                      </a:rPr>
                      <a:t>MTU 5</a:t>
                    </a:r>
                    <a:endParaRPr kumimoji="0" lang="en-BE" sz="1400" b="1" i="0" u="none" strike="noStrike" kern="1200" cap="none" spc="0" normalizeH="0" baseline="0" noProof="0">
                      <a:ln>
                        <a:noFill/>
                      </a:ln>
                      <a:solidFill>
                        <a:srgbClr val="394D55"/>
                      </a:solidFill>
                      <a:effectLst/>
                      <a:uLnTx/>
                      <a:uFillTx/>
                      <a:latin typeface="Arial"/>
                      <a:ea typeface="+mn-ea"/>
                      <a:cs typeface="+mn-cs"/>
                    </a:endParaRPr>
                  </a:p>
                </p:txBody>
              </p:sp>
            </p:grpSp>
            <p:sp>
              <p:nvSpPr>
                <p:cNvPr id="22" name="Rectangle 21">
                  <a:extLst>
                    <a:ext uri="{FF2B5EF4-FFF2-40B4-BE49-F238E27FC236}">
                      <a16:creationId xmlns:a16="http://schemas.microsoft.com/office/drawing/2014/main" id="{002A6677-0FDD-5CD2-4A33-7E13A274E9DD}"/>
                    </a:ext>
                  </a:extLst>
                </p:cNvPr>
                <p:cNvSpPr/>
                <p:nvPr/>
              </p:nvSpPr>
              <p:spPr>
                <a:xfrm>
                  <a:off x="3108960" y="4460240"/>
                  <a:ext cx="817880" cy="926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1BFAE05B-0980-7E75-0464-8710A0ECA74A}"/>
                    </a:ext>
                  </a:extLst>
                </p:cNvPr>
                <p:cNvSpPr/>
                <p:nvPr/>
              </p:nvSpPr>
              <p:spPr>
                <a:xfrm>
                  <a:off x="4043680" y="4460240"/>
                  <a:ext cx="817880" cy="926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72B1627-8F17-98CA-3B30-1D5FC8B9F321}"/>
                    </a:ext>
                  </a:extLst>
                </p:cNvPr>
                <p:cNvSpPr/>
                <p:nvPr/>
              </p:nvSpPr>
              <p:spPr>
                <a:xfrm>
                  <a:off x="4978400" y="4460240"/>
                  <a:ext cx="817880" cy="926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sp>
              <p:nvSpPr>
                <p:cNvPr id="25" name="Right Brace 24">
                  <a:extLst>
                    <a:ext uri="{FF2B5EF4-FFF2-40B4-BE49-F238E27FC236}">
                      <a16:creationId xmlns:a16="http://schemas.microsoft.com/office/drawing/2014/main" id="{008DC983-02F2-6F31-D13F-3CEA084F57F3}"/>
                    </a:ext>
                  </a:extLst>
                </p:cNvPr>
                <p:cNvSpPr/>
                <p:nvPr/>
              </p:nvSpPr>
              <p:spPr>
                <a:xfrm rot="5400000">
                  <a:off x="4347486" y="4605514"/>
                  <a:ext cx="228600" cy="2668987"/>
                </a:xfrm>
                <a:prstGeom prst="rightBrace">
                  <a:avLst>
                    <a:gd name="adj1" fmla="val 40476"/>
                    <a:gd name="adj2" fmla="val 50000"/>
                  </a:avLst>
                </a:prstGeom>
                <a:ln w="28575">
                  <a:solidFill>
                    <a:srgbClr val="FF73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1159F190-2701-D331-F731-C7C8F2692AF8}"/>
                    </a:ext>
                  </a:extLst>
                </p:cNvPr>
                <p:cNvSpPr txBox="1"/>
                <p:nvPr/>
              </p:nvSpPr>
              <p:spPr>
                <a:xfrm>
                  <a:off x="3521986" y="6082248"/>
                  <a:ext cx="1879600" cy="22860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94D55"/>
                      </a:solidFill>
                      <a:effectLst/>
                      <a:uLnTx/>
                      <a:uFillTx/>
                      <a:latin typeface="Arial"/>
                      <a:ea typeface="+mn-ea"/>
                      <a:cs typeface="+mn-cs"/>
                    </a:rPr>
                    <a:t>SLA MTUs</a:t>
                  </a:r>
                  <a:endParaRPr kumimoji="0" lang="en-BE" sz="1400" b="1" i="0" u="none" strike="noStrike" kern="1200" cap="none" spc="0" normalizeH="0" baseline="0" noProof="0">
                    <a:ln>
                      <a:noFill/>
                    </a:ln>
                    <a:solidFill>
                      <a:srgbClr val="394D55"/>
                    </a:solidFill>
                    <a:effectLst/>
                    <a:uLnTx/>
                    <a:uFillTx/>
                    <a:latin typeface="Arial"/>
                    <a:ea typeface="+mn-ea"/>
                    <a:cs typeface="+mn-cs"/>
                  </a:endParaRPr>
                </a:p>
              </p:txBody>
            </p:sp>
          </p:grpSp>
          <p:sp>
            <p:nvSpPr>
              <p:cNvPr id="38" name="TextBox 37">
                <a:extLst>
                  <a:ext uri="{FF2B5EF4-FFF2-40B4-BE49-F238E27FC236}">
                    <a16:creationId xmlns:a16="http://schemas.microsoft.com/office/drawing/2014/main" id="{AB45CA75-A7E9-4C5B-2F5B-0123642841C0}"/>
                  </a:ext>
                </a:extLst>
              </p:cNvPr>
              <p:cNvSpPr txBox="1"/>
              <p:nvPr/>
            </p:nvSpPr>
            <p:spPr>
              <a:xfrm>
                <a:off x="-124460" y="5019038"/>
                <a:ext cx="1879600" cy="22860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94D55"/>
                    </a:solidFill>
                    <a:effectLst/>
                    <a:uLnTx/>
                    <a:uFillTx/>
                    <a:latin typeface="Arial"/>
                    <a:ea typeface="+mn-ea"/>
                    <a:cs typeface="+mn-cs"/>
                  </a:rPr>
                  <a:t>AMT Moment</a:t>
                </a:r>
                <a:endParaRPr kumimoji="0" lang="en-BE" sz="1400" b="1" i="0" u="none" strike="noStrike" kern="1200" cap="none" spc="0" normalizeH="0" baseline="0" noProof="0">
                  <a:ln>
                    <a:noFill/>
                  </a:ln>
                  <a:solidFill>
                    <a:srgbClr val="394D55"/>
                  </a:solidFill>
                  <a:effectLst/>
                  <a:uLnTx/>
                  <a:uFillTx/>
                  <a:latin typeface="Arial"/>
                  <a:ea typeface="+mn-ea"/>
                  <a:cs typeface="+mn-cs"/>
                </a:endParaRPr>
              </a:p>
            </p:txBody>
          </p:sp>
        </p:grpSp>
      </p:gr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BC7C0E91-6426-F7F0-0541-432C5588898F}"/>
                  </a:ext>
                </a:extLst>
              </p:cNvPr>
              <p:cNvSpPr/>
              <p:nvPr/>
            </p:nvSpPr>
            <p:spPr>
              <a:xfrm>
                <a:off x="919480" y="2153663"/>
                <a:ext cx="10363200" cy="1164679"/>
              </a:xfrm>
              <a:prstGeom prst="round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solidFill>
                      <a:schemeClr val="accent4">
                        <a:lumMod val="60000"/>
                        <a:lumOff val="40000"/>
                      </a:schemeClr>
                    </a:solidFill>
                  </a:rPr>
                  <a:t>Obligated Capacity is equal to the </a:t>
                </a:r>
                <a:r>
                  <a:rPr lang="en-US" b="1">
                    <a:solidFill>
                      <a:schemeClr val="accent4">
                        <a:lumMod val="60000"/>
                        <a:lumOff val="40000"/>
                      </a:schemeClr>
                    </a:solidFill>
                  </a:rPr>
                  <a:t>ex-post</a:t>
                </a:r>
                <a:r>
                  <a:rPr lang="en-US">
                    <a:solidFill>
                      <a:schemeClr val="accent4">
                        <a:lumMod val="60000"/>
                        <a:lumOff val="40000"/>
                      </a:schemeClr>
                    </a:solidFill>
                  </a:rPr>
                  <a:t> Total Contracted Capacity of the CMU:</a:t>
                </a:r>
              </a:p>
              <a:p>
                <a:pPr marL="0" indent="0">
                  <a:buNone/>
                </a:pPr>
                <a:endParaRPr lang="en-US">
                  <a:solidFill>
                    <a:schemeClr val="accent4">
                      <a:lumMod val="60000"/>
                      <a:lumOff val="40000"/>
                    </a:schemeClr>
                  </a:solidFill>
                </a:endParaRPr>
              </a:p>
              <a:p>
                <a:pPr algn="ctr"/>
                <a14:m>
                  <m:oMath xmlns:m="http://schemas.openxmlformats.org/officeDocument/2006/math">
                    <m:sSub>
                      <m:sSubPr>
                        <m:ctrlPr>
                          <a:rPr lang="en-BE" i="1" smtClean="0">
                            <a:solidFill>
                              <a:schemeClr val="accent4">
                                <a:lumMod val="60000"/>
                                <a:lumOff val="40000"/>
                              </a:schemeClr>
                            </a:solidFill>
                            <a:effectLst/>
                            <a:latin typeface="Cambria Math" panose="02040503050406030204" pitchFamily="18" charset="0"/>
                            <a:ea typeface="Yu Mincho" panose="02020400000000000000" pitchFamily="18" charset="-128"/>
                          </a:rPr>
                        </m:ctrlPr>
                      </m:sSubPr>
                      <m:e>
                        <m:r>
                          <a:rPr lang="en-GB" i="1">
                            <a:solidFill>
                              <a:schemeClr val="accent4">
                                <a:lumMod val="60000"/>
                                <a:lumOff val="40000"/>
                              </a:schemeClr>
                            </a:solidFill>
                            <a:effectLst/>
                            <a:latin typeface="Cambria Math" panose="02040503050406030204" pitchFamily="18" charset="0"/>
                            <a:ea typeface="Yu Mincho" panose="02020400000000000000" pitchFamily="18" charset="-128"/>
                          </a:rPr>
                          <m:t>𝑃</m:t>
                        </m:r>
                      </m:e>
                      <m:sub>
                        <m:r>
                          <a:rPr lang="en-GB" i="1">
                            <a:solidFill>
                              <a:schemeClr val="accent4">
                                <a:lumMod val="60000"/>
                                <a:lumOff val="40000"/>
                              </a:schemeClr>
                            </a:solidFill>
                            <a:effectLst/>
                            <a:latin typeface="Cambria Math" panose="02040503050406030204" pitchFamily="18" charset="0"/>
                            <a:ea typeface="Yu Mincho" panose="02020400000000000000" pitchFamily="18" charset="-128"/>
                          </a:rPr>
                          <m:t>𝑂𝑏𝑙𝑖𝑔𝑎𝑡𝑒𝑑</m:t>
                        </m:r>
                      </m:sub>
                    </m:sSub>
                    <m:d>
                      <m:dPr>
                        <m:ctrlPr>
                          <a:rPr lang="en-BE" i="1" smtClean="0">
                            <a:solidFill>
                              <a:schemeClr val="accent4">
                                <a:lumMod val="60000"/>
                                <a:lumOff val="40000"/>
                              </a:schemeClr>
                            </a:solidFill>
                            <a:effectLst/>
                            <a:latin typeface="Cambria Math" panose="02040503050406030204" pitchFamily="18" charset="0"/>
                            <a:ea typeface="Yu Mincho" panose="02020400000000000000" pitchFamily="18" charset="-128"/>
                          </a:rPr>
                        </m:ctrlPr>
                      </m:dPr>
                      <m:e>
                        <m:r>
                          <a:rPr lang="en-GB" i="1">
                            <a:solidFill>
                              <a:schemeClr val="accent4">
                                <a:lumMod val="60000"/>
                                <a:lumOff val="40000"/>
                              </a:schemeClr>
                            </a:solidFill>
                            <a:effectLst/>
                            <a:latin typeface="Cambria Math" panose="02040503050406030204" pitchFamily="18" charset="0"/>
                            <a:ea typeface="Yu Mincho" panose="02020400000000000000" pitchFamily="18" charset="-128"/>
                          </a:rPr>
                          <m:t>𝐶𝑀𝑈</m:t>
                        </m:r>
                        <m:r>
                          <a:rPr lang="en-GB">
                            <a:solidFill>
                              <a:schemeClr val="accent4">
                                <a:lumMod val="60000"/>
                                <a:lumOff val="40000"/>
                              </a:schemeClr>
                            </a:solidFill>
                            <a:effectLst/>
                            <a:latin typeface="Cambria Math" panose="02040503050406030204" pitchFamily="18" charset="0"/>
                            <a:ea typeface="Yu Mincho" panose="02020400000000000000" pitchFamily="18" charset="-128"/>
                          </a:rPr>
                          <m:t>,</m:t>
                        </m:r>
                        <m:r>
                          <a:rPr lang="en-GB" i="1">
                            <a:solidFill>
                              <a:schemeClr val="accent4">
                                <a:lumMod val="60000"/>
                                <a:lumOff val="40000"/>
                              </a:schemeClr>
                            </a:solidFill>
                            <a:effectLst/>
                            <a:latin typeface="Cambria Math" panose="02040503050406030204" pitchFamily="18" charset="0"/>
                            <a:ea typeface="Yu Mincho" panose="02020400000000000000" pitchFamily="18" charset="-128"/>
                          </a:rPr>
                          <m:t>𝑡</m:t>
                        </m:r>
                      </m:e>
                    </m:d>
                    <m:r>
                      <a:rPr lang="en-GB">
                        <a:solidFill>
                          <a:schemeClr val="accent4">
                            <a:lumMod val="60000"/>
                            <a:lumOff val="40000"/>
                          </a:schemeClr>
                        </a:solidFill>
                        <a:effectLst/>
                        <a:latin typeface="Cambria Math" panose="02040503050406030204" pitchFamily="18" charset="0"/>
                        <a:ea typeface="Yu Mincho" panose="02020400000000000000" pitchFamily="18" charset="-128"/>
                      </a:rPr>
                      <m:t>=</m:t>
                    </m:r>
                  </m:oMath>
                </a14:m>
                <a:r>
                  <a:rPr lang="en-US" b="0">
                    <a:solidFill>
                      <a:schemeClr val="accent4">
                        <a:lumMod val="60000"/>
                        <a:lumOff val="40000"/>
                      </a:schemeClr>
                    </a:solidFill>
                    <a:effectLst/>
                    <a:ea typeface="Yu Mincho" panose="02020400000000000000" pitchFamily="18" charset="-128"/>
                  </a:rPr>
                  <a:t> </a:t>
                </a:r>
                <a14:m>
                  <m:oMath xmlns:m="http://schemas.openxmlformats.org/officeDocument/2006/math">
                    <m:r>
                      <a:rPr lang="en-GB" i="1">
                        <a:solidFill>
                          <a:schemeClr val="accent4">
                            <a:lumMod val="60000"/>
                            <a:lumOff val="40000"/>
                          </a:schemeClr>
                        </a:solidFill>
                        <a:latin typeface="Cambria Math" panose="02040503050406030204" pitchFamily="18" charset="0"/>
                        <a:ea typeface="Yu Mincho" panose="02020400000000000000" pitchFamily="18" charset="-128"/>
                      </a:rPr>
                      <m:t>𝑇𝑜𝑡𝑎𝑙</m:t>
                    </m:r>
                    <m:r>
                      <a:rPr lang="en-GB">
                        <a:solidFill>
                          <a:schemeClr val="accent4">
                            <a:lumMod val="60000"/>
                            <a:lumOff val="40000"/>
                          </a:schemeClr>
                        </a:solidFill>
                        <a:latin typeface="Cambria Math" panose="02040503050406030204" pitchFamily="18" charset="0"/>
                        <a:ea typeface="Yu Mincho" panose="02020400000000000000" pitchFamily="18" charset="-128"/>
                      </a:rPr>
                      <m:t> </m:t>
                    </m:r>
                    <m:r>
                      <a:rPr lang="en-GB" i="1">
                        <a:solidFill>
                          <a:schemeClr val="accent4">
                            <a:lumMod val="60000"/>
                            <a:lumOff val="40000"/>
                          </a:schemeClr>
                        </a:solidFill>
                        <a:latin typeface="Cambria Math" panose="02040503050406030204" pitchFamily="18" charset="0"/>
                        <a:ea typeface="Yu Mincho" panose="02020400000000000000" pitchFamily="18" charset="-128"/>
                      </a:rPr>
                      <m:t>𝐶𝑜𝑛𝑡𝑟𝑎𝑐𝑡𝑒𝑑</m:t>
                    </m:r>
                    <m:r>
                      <a:rPr lang="en-US" i="1">
                        <a:solidFill>
                          <a:schemeClr val="accent4">
                            <a:lumMod val="60000"/>
                            <a:lumOff val="40000"/>
                          </a:schemeClr>
                        </a:solidFill>
                        <a:latin typeface="Cambria Math" panose="02040503050406030204" pitchFamily="18" charset="0"/>
                        <a:ea typeface="Yu Mincho" panose="02020400000000000000" pitchFamily="18" charset="-128"/>
                      </a:rPr>
                      <m:t> </m:t>
                    </m:r>
                    <m:sSub>
                      <m:sSubPr>
                        <m:ctrlPr>
                          <a:rPr lang="en-US" i="1">
                            <a:solidFill>
                              <a:schemeClr val="accent4">
                                <a:lumMod val="60000"/>
                                <a:lumOff val="40000"/>
                              </a:schemeClr>
                            </a:solidFill>
                            <a:latin typeface="Cambria Math" panose="02040503050406030204" pitchFamily="18" charset="0"/>
                            <a:ea typeface="Yu Mincho" panose="02020400000000000000" pitchFamily="18" charset="-128"/>
                          </a:rPr>
                        </m:ctrlPr>
                      </m:sSubPr>
                      <m:e>
                        <m:r>
                          <a:rPr lang="en-GB" i="1">
                            <a:solidFill>
                              <a:schemeClr val="accent4">
                                <a:lumMod val="60000"/>
                                <a:lumOff val="40000"/>
                              </a:schemeClr>
                            </a:solidFill>
                            <a:latin typeface="Cambria Math" panose="02040503050406030204" pitchFamily="18" charset="0"/>
                            <a:ea typeface="Yu Mincho" panose="02020400000000000000" pitchFamily="18" charset="-128"/>
                          </a:rPr>
                          <m:t>𝐶𝑎𝑝𝑎𝑐𝑖𝑡𝑦</m:t>
                        </m:r>
                      </m:e>
                      <m:sub>
                        <m:r>
                          <a:rPr lang="en-US" i="1">
                            <a:solidFill>
                              <a:schemeClr val="accent4">
                                <a:lumMod val="60000"/>
                                <a:lumOff val="40000"/>
                              </a:schemeClr>
                            </a:solidFill>
                            <a:latin typeface="Cambria Math" panose="02040503050406030204" pitchFamily="18" charset="0"/>
                            <a:ea typeface="Yu Mincho" panose="02020400000000000000" pitchFamily="18" charset="-128"/>
                          </a:rPr>
                          <m:t>𝑒𝑥</m:t>
                        </m:r>
                        <m:r>
                          <a:rPr lang="en-US" i="1">
                            <a:solidFill>
                              <a:schemeClr val="accent4">
                                <a:lumMod val="60000"/>
                                <a:lumOff val="40000"/>
                              </a:schemeClr>
                            </a:solidFill>
                            <a:latin typeface="Cambria Math" panose="02040503050406030204" pitchFamily="18" charset="0"/>
                            <a:ea typeface="Yu Mincho" panose="02020400000000000000" pitchFamily="18" charset="-128"/>
                          </a:rPr>
                          <m:t>−</m:t>
                        </m:r>
                        <m:r>
                          <a:rPr lang="en-US" b="0" i="1" smtClean="0">
                            <a:solidFill>
                              <a:schemeClr val="accent4">
                                <a:lumMod val="60000"/>
                                <a:lumOff val="40000"/>
                              </a:schemeClr>
                            </a:solidFill>
                            <a:latin typeface="Cambria Math" panose="02040503050406030204" pitchFamily="18" charset="0"/>
                            <a:ea typeface="Yu Mincho" panose="02020400000000000000" pitchFamily="18" charset="-128"/>
                          </a:rPr>
                          <m:t>𝑝𝑜𝑠𝑡</m:t>
                        </m:r>
                      </m:sub>
                    </m:sSub>
                    <m:d>
                      <m:dPr>
                        <m:ctrlPr>
                          <a:rPr lang="en-BE" i="1">
                            <a:solidFill>
                              <a:schemeClr val="accent4">
                                <a:lumMod val="60000"/>
                                <a:lumOff val="40000"/>
                              </a:schemeClr>
                            </a:solidFill>
                            <a:latin typeface="Cambria Math" panose="02040503050406030204" pitchFamily="18" charset="0"/>
                            <a:ea typeface="Yu Mincho" panose="02020400000000000000" pitchFamily="18" charset="-128"/>
                          </a:rPr>
                        </m:ctrlPr>
                      </m:dPr>
                      <m:e>
                        <m:r>
                          <a:rPr lang="en-GB" i="1">
                            <a:solidFill>
                              <a:schemeClr val="accent4">
                                <a:lumMod val="60000"/>
                                <a:lumOff val="40000"/>
                              </a:schemeClr>
                            </a:solidFill>
                            <a:latin typeface="Cambria Math" panose="02040503050406030204" pitchFamily="18" charset="0"/>
                            <a:ea typeface="Yu Mincho" panose="02020400000000000000" pitchFamily="18" charset="-128"/>
                          </a:rPr>
                          <m:t>𝐶𝑀𝑈</m:t>
                        </m:r>
                        <m:r>
                          <a:rPr lang="en-GB">
                            <a:solidFill>
                              <a:schemeClr val="accent4">
                                <a:lumMod val="60000"/>
                                <a:lumOff val="40000"/>
                              </a:schemeClr>
                            </a:solidFill>
                            <a:latin typeface="Cambria Math" panose="02040503050406030204" pitchFamily="18" charset="0"/>
                            <a:ea typeface="Yu Mincho" panose="02020400000000000000" pitchFamily="18" charset="-128"/>
                          </a:rPr>
                          <m:t>,</m:t>
                        </m:r>
                        <m:r>
                          <a:rPr lang="en-GB" i="1">
                            <a:solidFill>
                              <a:schemeClr val="accent4">
                                <a:lumMod val="60000"/>
                                <a:lumOff val="40000"/>
                              </a:schemeClr>
                            </a:solidFill>
                            <a:latin typeface="Cambria Math" panose="02040503050406030204" pitchFamily="18" charset="0"/>
                            <a:ea typeface="Yu Mincho" panose="02020400000000000000" pitchFamily="18" charset="-128"/>
                          </a:rPr>
                          <m:t>𝑡</m:t>
                        </m:r>
                      </m:e>
                    </m:d>
                  </m:oMath>
                </a14:m>
                <a:endParaRPr lang="en-US" b="0">
                  <a:solidFill>
                    <a:schemeClr val="accent4">
                      <a:lumMod val="60000"/>
                      <a:lumOff val="40000"/>
                    </a:schemeClr>
                  </a:solidFill>
                  <a:effectLst/>
                  <a:ea typeface="Yu Mincho" panose="02020400000000000000" pitchFamily="18" charset="-128"/>
                </a:endParaRPr>
              </a:p>
            </p:txBody>
          </p:sp>
        </mc:Choice>
        <mc:Fallback xmlns="">
          <p:sp>
            <p:nvSpPr>
              <p:cNvPr id="16" name="Rectangle: Rounded Corners 15">
                <a:extLst>
                  <a:ext uri="{FF2B5EF4-FFF2-40B4-BE49-F238E27FC236}">
                    <a16:creationId xmlns:a16="http://schemas.microsoft.com/office/drawing/2014/main" id="{BC7C0E91-6426-F7F0-0541-432C5588898F}"/>
                  </a:ext>
                </a:extLst>
              </p:cNvPr>
              <p:cNvSpPr>
                <a:spLocks noRot="1" noChangeAspect="1" noMove="1" noResize="1" noEditPoints="1" noAdjustHandles="1" noChangeArrowheads="1" noChangeShapeType="1" noTextEdit="1"/>
              </p:cNvSpPr>
              <p:nvPr/>
            </p:nvSpPr>
            <p:spPr>
              <a:xfrm>
                <a:off x="919480" y="2153663"/>
                <a:ext cx="10363200" cy="1164679"/>
              </a:xfrm>
              <a:prstGeom prst="roundRect">
                <a:avLst/>
              </a:prstGeom>
              <a:blipFill>
                <a:blip r:embed="rId2"/>
                <a:stretch>
                  <a:fillRect/>
                </a:stretch>
              </a:blipFill>
              <a:ln>
                <a:solidFill>
                  <a:schemeClr val="accent4">
                    <a:lumMod val="60000"/>
                    <a:lumOff val="40000"/>
                  </a:schemeClr>
                </a:solid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D379A853-032F-96B6-59EB-4294820D2BF6}"/>
              </a:ext>
            </a:extLst>
          </p:cNvPr>
          <p:cNvSpPr/>
          <p:nvPr/>
        </p:nvSpPr>
        <p:spPr>
          <a:xfrm>
            <a:off x="2606040" y="4705174"/>
            <a:ext cx="817880" cy="50214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94D55"/>
              </a:solidFill>
              <a:effectLst/>
              <a:uLnTx/>
              <a:uFillTx/>
              <a:latin typeface="Arial"/>
              <a:ea typeface="+mn-ea"/>
              <a:cs typeface="+mn-cs"/>
            </a:endParaRPr>
          </a:p>
        </p:txBody>
      </p:sp>
      <p:cxnSp>
        <p:nvCxnSpPr>
          <p:cNvPr id="28" name="Straight Arrow Connector 27">
            <a:extLst>
              <a:ext uri="{FF2B5EF4-FFF2-40B4-BE49-F238E27FC236}">
                <a16:creationId xmlns:a16="http://schemas.microsoft.com/office/drawing/2014/main" id="{96A9A9D7-9E52-6394-4CD9-578CAFFF3AD1}"/>
              </a:ext>
            </a:extLst>
          </p:cNvPr>
          <p:cNvCxnSpPr>
            <a:cxnSpLocks/>
          </p:cNvCxnSpPr>
          <p:nvPr/>
        </p:nvCxnSpPr>
        <p:spPr>
          <a:xfrm flipH="1" flipV="1">
            <a:off x="2284730" y="4466326"/>
            <a:ext cx="321310" cy="206888"/>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5037D5A-5208-E6B7-8269-D44A5C9A9ED5}"/>
              </a:ext>
            </a:extLst>
          </p:cNvPr>
          <p:cNvSpPr txBox="1"/>
          <p:nvPr/>
        </p:nvSpPr>
        <p:spPr>
          <a:xfrm>
            <a:off x="548640" y="4001669"/>
            <a:ext cx="3129280" cy="502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chemeClr val="accent4">
                    <a:lumMod val="60000"/>
                    <a:lumOff val="40000"/>
                  </a:schemeClr>
                </a:solidFill>
                <a:effectLst/>
                <a:uLnTx/>
                <a:uFillTx/>
                <a:latin typeface="Arial"/>
                <a:ea typeface="+mn-ea"/>
                <a:cs typeface="+mn-cs"/>
              </a:rPr>
              <a:t>Obligated Capacity based on ex-post transactions</a:t>
            </a:r>
            <a:endParaRPr kumimoji="0" lang="en-BE" sz="1400" i="0" u="none" strike="noStrike" kern="1200" cap="none" spc="0" normalizeH="0" baseline="0" noProof="0">
              <a:ln>
                <a:noFill/>
              </a:ln>
              <a:solidFill>
                <a:schemeClr val="accent4">
                  <a:lumMod val="60000"/>
                  <a:lumOff val="40000"/>
                </a:schemeClr>
              </a:solidFill>
              <a:effectLst/>
              <a:uLnTx/>
              <a:uFillTx/>
              <a:latin typeface="Arial"/>
              <a:ea typeface="+mn-ea"/>
              <a:cs typeface="+mn-cs"/>
            </a:endParaRPr>
          </a:p>
        </p:txBody>
      </p:sp>
    </p:spTree>
    <p:extLst>
      <p:ext uri="{BB962C8B-B14F-4D97-AF65-F5344CB8AC3E}">
        <p14:creationId xmlns:p14="http://schemas.microsoft.com/office/powerpoint/2010/main" val="924900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FD22-6BC8-2BB4-FFEA-3704696EBA5C}"/>
              </a:ext>
            </a:extLst>
          </p:cNvPr>
          <p:cNvSpPr>
            <a:spLocks noGrp="1"/>
          </p:cNvSpPr>
          <p:nvPr>
            <p:ph type="title"/>
          </p:nvPr>
        </p:nvSpPr>
        <p:spPr/>
        <p:txBody>
          <a:bodyPr/>
          <a:lstStyle/>
          <a:p>
            <a:r>
              <a:rPr lang="nl-BE" sz="2000" err="1"/>
              <a:t>Obligated</a:t>
            </a:r>
            <a:r>
              <a:rPr lang="nl-BE" sz="2000"/>
              <a:t> </a:t>
            </a:r>
            <a:r>
              <a:rPr lang="nl-BE" sz="2000" err="1"/>
              <a:t>Capacity</a:t>
            </a:r>
            <a:r>
              <a:rPr lang="nl-BE" sz="2000"/>
              <a:t> </a:t>
            </a:r>
            <a:r>
              <a:rPr lang="nl-BE" sz="2000" err="1"/>
              <a:t>for</a:t>
            </a:r>
            <a:r>
              <a:rPr lang="nl-BE" sz="2000"/>
              <a:t> Energy </a:t>
            </a:r>
            <a:r>
              <a:rPr lang="nl-BE" sz="2000" err="1"/>
              <a:t>Constrained</a:t>
            </a:r>
            <a:r>
              <a:rPr lang="nl-BE" sz="2000"/>
              <a:t> CMUs – </a:t>
            </a:r>
            <a:r>
              <a:rPr lang="nl-BE" sz="2000" err="1"/>
              <a:t>combined</a:t>
            </a:r>
            <a:r>
              <a:rPr lang="nl-BE" sz="2000"/>
              <a:t> </a:t>
            </a:r>
            <a:r>
              <a:rPr lang="nl-BE" sz="2000" err="1"/>
              <a:t>formula</a:t>
            </a:r>
            <a:endParaRPr lang="en-BE"/>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A40B68-9A99-3202-22A2-A38984374C8A}"/>
                  </a:ext>
                </a:extLst>
              </p:cNvPr>
              <p:cNvSpPr>
                <a:spLocks noGrp="1"/>
              </p:cNvSpPr>
              <p:nvPr>
                <p:ph sz="quarter" idx="13"/>
              </p:nvPr>
            </p:nvSpPr>
            <p:spPr>
              <a:xfrm>
                <a:off x="914400" y="1485008"/>
                <a:ext cx="10546080" cy="3676271"/>
              </a:xfrm>
            </p:spPr>
            <p:txBody>
              <a:bodyPr/>
              <a:lstStyle/>
              <a:p>
                <a:pPr marL="0" indent="0">
                  <a:buNone/>
                </a:pPr>
                <a:r>
                  <a:rPr lang="en-US"/>
                  <a:t>Combining the formulas for both ex-ante and ex-post transactions yields the following resulting Obligated Capacity formula for Energy Constrained CMUs: </a:t>
                </a:r>
              </a:p>
              <a:p>
                <a:pPr marL="0" indent="0">
                  <a:buNone/>
                </a:pPr>
                <a:endParaRPr lang="en-US"/>
              </a:p>
              <a:p>
                <a:pPr marL="0" indent="0">
                  <a:buNone/>
                </a:pPr>
                <a14:m>
                  <m:oMathPara xmlns:m="http://schemas.openxmlformats.org/officeDocument/2006/math">
                    <m:oMathParaPr>
                      <m:jc m:val="centerGroup"/>
                    </m:oMathParaPr>
                    <m:oMath xmlns:m="http://schemas.openxmlformats.org/officeDocument/2006/math">
                      <m:sSub>
                        <m:sSubPr>
                          <m:ctrlPr>
                            <a:rPr lang="en-BE" i="1" smtClean="0">
                              <a:solidFill>
                                <a:schemeClr val="accent2"/>
                              </a:solidFill>
                              <a:effectLst/>
                              <a:latin typeface="Cambria Math" panose="02040503050406030204" pitchFamily="18" charset="0"/>
                              <a:ea typeface="Yu Mincho" panose="02020400000000000000" pitchFamily="18" charset="-128"/>
                            </a:rPr>
                          </m:ctrlPr>
                        </m:sSubPr>
                        <m:e>
                          <m:r>
                            <a:rPr lang="en-GB" i="1">
                              <a:solidFill>
                                <a:schemeClr val="accent2"/>
                              </a:solidFill>
                              <a:effectLst/>
                              <a:latin typeface="Cambria Math" panose="02040503050406030204" pitchFamily="18" charset="0"/>
                              <a:ea typeface="Yu Mincho" panose="02020400000000000000" pitchFamily="18" charset="-128"/>
                            </a:rPr>
                            <m:t>𝑃</m:t>
                          </m:r>
                        </m:e>
                        <m:sub>
                          <m:r>
                            <a:rPr lang="en-GB" i="1">
                              <a:solidFill>
                                <a:schemeClr val="accent2"/>
                              </a:solidFill>
                              <a:effectLst/>
                              <a:latin typeface="Cambria Math" panose="02040503050406030204" pitchFamily="18" charset="0"/>
                              <a:ea typeface="Yu Mincho" panose="02020400000000000000" pitchFamily="18" charset="-128"/>
                            </a:rPr>
                            <m:t>𝑂𝑏𝑙𝑖𝑔𝑎𝑡𝑒𝑑</m:t>
                          </m:r>
                        </m:sub>
                      </m:sSub>
                      <m:d>
                        <m:dPr>
                          <m:ctrlPr>
                            <a:rPr lang="en-BE" i="1" smtClean="0">
                              <a:solidFill>
                                <a:schemeClr val="accent2"/>
                              </a:solidFill>
                              <a:effectLst/>
                              <a:latin typeface="Cambria Math" panose="02040503050406030204" pitchFamily="18" charset="0"/>
                              <a:ea typeface="Yu Mincho" panose="02020400000000000000" pitchFamily="18" charset="-128"/>
                            </a:rPr>
                          </m:ctrlPr>
                        </m:dPr>
                        <m:e>
                          <m:r>
                            <a:rPr lang="en-GB" i="1">
                              <a:solidFill>
                                <a:schemeClr val="accent2"/>
                              </a:solidFill>
                              <a:effectLst/>
                              <a:latin typeface="Cambria Math" panose="02040503050406030204" pitchFamily="18" charset="0"/>
                              <a:ea typeface="Yu Mincho" panose="02020400000000000000" pitchFamily="18" charset="-128"/>
                            </a:rPr>
                            <m:t>𝐶𝑀𝑈</m:t>
                          </m:r>
                          <m:r>
                            <a:rPr lang="en-GB">
                              <a:solidFill>
                                <a:schemeClr val="accent2"/>
                              </a:solidFill>
                              <a:effectLst/>
                              <a:latin typeface="Cambria Math" panose="02040503050406030204" pitchFamily="18" charset="0"/>
                              <a:ea typeface="Yu Mincho" panose="02020400000000000000" pitchFamily="18" charset="-128"/>
                            </a:rPr>
                            <m:t>,</m:t>
                          </m:r>
                          <m:r>
                            <a:rPr lang="en-GB" i="1">
                              <a:solidFill>
                                <a:schemeClr val="accent2"/>
                              </a:solidFill>
                              <a:effectLst/>
                              <a:latin typeface="Cambria Math" panose="02040503050406030204" pitchFamily="18" charset="0"/>
                              <a:ea typeface="Yu Mincho" panose="02020400000000000000" pitchFamily="18" charset="-128"/>
                            </a:rPr>
                            <m:t>𝑡</m:t>
                          </m:r>
                        </m:e>
                      </m:d>
                      <m:r>
                        <a:rPr lang="en-GB">
                          <a:solidFill>
                            <a:schemeClr val="accent2"/>
                          </a:solidFill>
                          <a:effectLst/>
                          <a:latin typeface="Cambria Math" panose="02040503050406030204" pitchFamily="18" charset="0"/>
                          <a:ea typeface="Yu Mincho" panose="02020400000000000000" pitchFamily="18" charset="-128"/>
                        </a:rPr>
                        <m:t>=</m:t>
                      </m:r>
                      <m:f>
                        <m:fPr>
                          <m:ctrlPr>
                            <a:rPr lang="en-US" b="0" i="1" smtClean="0">
                              <a:solidFill>
                                <a:srgbClr val="92D050"/>
                              </a:solidFill>
                              <a:effectLst/>
                              <a:latin typeface="Cambria Math" panose="02040503050406030204" pitchFamily="18" charset="0"/>
                              <a:ea typeface="Yu Mincho" panose="02020400000000000000" pitchFamily="18" charset="-128"/>
                            </a:rPr>
                          </m:ctrlPr>
                        </m:fPr>
                        <m:num>
                          <m:r>
                            <a:rPr lang="en-GB" i="1">
                              <a:solidFill>
                                <a:srgbClr val="92D050"/>
                              </a:solidFill>
                              <a:latin typeface="Cambria Math" panose="02040503050406030204" pitchFamily="18" charset="0"/>
                              <a:ea typeface="Yu Mincho" panose="02020400000000000000" pitchFamily="18" charset="-128"/>
                            </a:rPr>
                            <m:t>𝑇𝑜𝑡𝑎𝑙</m:t>
                          </m:r>
                          <m:r>
                            <a:rPr lang="en-GB">
                              <a:solidFill>
                                <a:srgbClr val="92D050"/>
                              </a:solidFill>
                              <a:latin typeface="Cambria Math" panose="02040503050406030204" pitchFamily="18" charset="0"/>
                              <a:ea typeface="Yu Mincho" panose="02020400000000000000" pitchFamily="18" charset="-128"/>
                            </a:rPr>
                            <m:t> </m:t>
                          </m:r>
                          <m:r>
                            <a:rPr lang="en-GB" i="1">
                              <a:solidFill>
                                <a:srgbClr val="92D050"/>
                              </a:solidFill>
                              <a:latin typeface="Cambria Math" panose="02040503050406030204" pitchFamily="18" charset="0"/>
                              <a:ea typeface="Yu Mincho" panose="02020400000000000000" pitchFamily="18" charset="-128"/>
                            </a:rPr>
                            <m:t>𝐶𝑜𝑛𝑡𝑟𝑎𝑐𝑡𝑒𝑑</m:t>
                          </m:r>
                          <m:r>
                            <a:rPr lang="en-US" b="0" i="1" smtClean="0">
                              <a:solidFill>
                                <a:srgbClr val="92D050"/>
                              </a:solidFill>
                              <a:latin typeface="Cambria Math" panose="02040503050406030204" pitchFamily="18" charset="0"/>
                              <a:ea typeface="Yu Mincho" panose="02020400000000000000" pitchFamily="18" charset="-128"/>
                            </a:rPr>
                            <m:t> </m:t>
                          </m:r>
                          <m:sSub>
                            <m:sSubPr>
                              <m:ctrlPr>
                                <a:rPr lang="en-US" b="0" i="1" smtClean="0">
                                  <a:solidFill>
                                    <a:srgbClr val="92D050"/>
                                  </a:solidFill>
                                  <a:latin typeface="Cambria Math" panose="02040503050406030204" pitchFamily="18" charset="0"/>
                                  <a:ea typeface="Yu Mincho" panose="02020400000000000000" pitchFamily="18" charset="-128"/>
                                </a:rPr>
                              </m:ctrlPr>
                            </m:sSubPr>
                            <m:e>
                              <m:r>
                                <a:rPr lang="en-GB" i="1">
                                  <a:solidFill>
                                    <a:srgbClr val="92D050"/>
                                  </a:solidFill>
                                  <a:latin typeface="Cambria Math" panose="02040503050406030204" pitchFamily="18" charset="0"/>
                                  <a:ea typeface="Yu Mincho" panose="02020400000000000000" pitchFamily="18" charset="-128"/>
                                </a:rPr>
                                <m:t>𝐶𝑎𝑝𝑎𝑐𝑖𝑡𝑦</m:t>
                              </m:r>
                            </m:e>
                            <m:sub>
                              <m:r>
                                <a:rPr lang="en-US" b="0" i="1" smtClean="0">
                                  <a:solidFill>
                                    <a:srgbClr val="92D050"/>
                                  </a:solidFill>
                                  <a:latin typeface="Cambria Math" panose="02040503050406030204" pitchFamily="18" charset="0"/>
                                  <a:ea typeface="Yu Mincho" panose="02020400000000000000" pitchFamily="18" charset="-128"/>
                                </a:rPr>
                                <m:t>𝑒𝑥</m:t>
                              </m:r>
                              <m:r>
                                <a:rPr lang="en-US" b="0" i="1" smtClean="0">
                                  <a:solidFill>
                                    <a:srgbClr val="92D050"/>
                                  </a:solidFill>
                                  <a:latin typeface="Cambria Math" panose="02040503050406030204" pitchFamily="18" charset="0"/>
                                  <a:ea typeface="Yu Mincho" panose="02020400000000000000" pitchFamily="18" charset="-128"/>
                                </a:rPr>
                                <m:t>−</m:t>
                              </m:r>
                              <m:r>
                                <a:rPr lang="en-US" b="0" i="1" smtClean="0">
                                  <a:solidFill>
                                    <a:srgbClr val="92D050"/>
                                  </a:solidFill>
                                  <a:latin typeface="Cambria Math" panose="02040503050406030204" pitchFamily="18" charset="0"/>
                                  <a:ea typeface="Yu Mincho" panose="02020400000000000000" pitchFamily="18" charset="-128"/>
                                </a:rPr>
                                <m:t>𝑎𝑛𝑡𝑒</m:t>
                              </m:r>
                            </m:sub>
                          </m:sSub>
                          <m:d>
                            <m:dPr>
                              <m:ctrlPr>
                                <a:rPr lang="en-BE" i="1">
                                  <a:solidFill>
                                    <a:srgbClr val="92D050"/>
                                  </a:solidFill>
                                  <a:effectLst/>
                                  <a:latin typeface="Cambria Math" panose="02040503050406030204" pitchFamily="18" charset="0"/>
                                  <a:ea typeface="Yu Mincho" panose="02020400000000000000" pitchFamily="18" charset="-128"/>
                                </a:rPr>
                              </m:ctrlPr>
                            </m:dPr>
                            <m:e>
                              <m:r>
                                <a:rPr lang="en-GB" i="1">
                                  <a:solidFill>
                                    <a:srgbClr val="92D050"/>
                                  </a:solidFill>
                                  <a:effectLst/>
                                  <a:latin typeface="Cambria Math" panose="02040503050406030204" pitchFamily="18" charset="0"/>
                                  <a:ea typeface="Yu Mincho" panose="02020400000000000000" pitchFamily="18" charset="-128"/>
                                </a:rPr>
                                <m:t>𝐶𝑀𝑈</m:t>
                              </m:r>
                              <m:r>
                                <a:rPr lang="en-GB">
                                  <a:solidFill>
                                    <a:srgbClr val="92D050"/>
                                  </a:solidFill>
                                  <a:effectLst/>
                                  <a:latin typeface="Cambria Math" panose="02040503050406030204" pitchFamily="18" charset="0"/>
                                  <a:ea typeface="Yu Mincho" panose="02020400000000000000" pitchFamily="18" charset="-128"/>
                                </a:rPr>
                                <m:t>,</m:t>
                              </m:r>
                              <m:r>
                                <a:rPr lang="en-GB" i="1">
                                  <a:solidFill>
                                    <a:srgbClr val="92D050"/>
                                  </a:solidFill>
                                  <a:effectLst/>
                                  <a:latin typeface="Cambria Math" panose="02040503050406030204" pitchFamily="18" charset="0"/>
                                  <a:ea typeface="Yu Mincho" panose="02020400000000000000" pitchFamily="18" charset="-128"/>
                                </a:rPr>
                                <m:t>𝑡</m:t>
                              </m:r>
                            </m:e>
                          </m:d>
                        </m:num>
                        <m:den>
                          <m:r>
                            <a:rPr lang="en-US" b="0" i="1" smtClean="0">
                              <a:solidFill>
                                <a:srgbClr val="92D050"/>
                              </a:solidFill>
                              <a:effectLst/>
                              <a:latin typeface="Cambria Math" panose="02040503050406030204" pitchFamily="18" charset="0"/>
                              <a:ea typeface="Yu Mincho" panose="02020400000000000000" pitchFamily="18" charset="-128"/>
                            </a:rPr>
                            <m:t>𝐷𝑒𝑟𝑎𝑡𝑖𝑛𝑔</m:t>
                          </m:r>
                          <m:r>
                            <a:rPr lang="en-US" b="0" i="1" smtClean="0">
                              <a:solidFill>
                                <a:srgbClr val="92D050"/>
                              </a:solidFill>
                              <a:effectLst/>
                              <a:latin typeface="Cambria Math" panose="02040503050406030204" pitchFamily="18" charset="0"/>
                              <a:ea typeface="Yu Mincho" panose="02020400000000000000" pitchFamily="18" charset="-128"/>
                            </a:rPr>
                            <m:t> </m:t>
                          </m:r>
                          <m:r>
                            <a:rPr lang="en-US" b="0" i="1" smtClean="0">
                              <a:solidFill>
                                <a:srgbClr val="92D050"/>
                              </a:solidFill>
                              <a:effectLst/>
                              <a:latin typeface="Cambria Math" panose="02040503050406030204" pitchFamily="18" charset="0"/>
                              <a:ea typeface="Yu Mincho" panose="02020400000000000000" pitchFamily="18" charset="-128"/>
                            </a:rPr>
                            <m:t>𝐹𝑎𝑐𝑡𝑜𝑟</m:t>
                          </m:r>
                          <m:r>
                            <a:rPr lang="en-US" b="0" i="1" smtClean="0">
                              <a:solidFill>
                                <a:srgbClr val="92D050"/>
                              </a:solidFill>
                              <a:effectLst/>
                              <a:latin typeface="Cambria Math" panose="02040503050406030204" pitchFamily="18" charset="0"/>
                              <a:ea typeface="Yu Mincho" panose="02020400000000000000" pitchFamily="18" charset="-128"/>
                            </a:rPr>
                            <m:t>(</m:t>
                          </m:r>
                          <m:r>
                            <a:rPr lang="en-US" b="0" i="1" smtClean="0">
                              <a:solidFill>
                                <a:srgbClr val="92D050"/>
                              </a:solidFill>
                              <a:effectLst/>
                              <a:latin typeface="Cambria Math" panose="02040503050406030204" pitchFamily="18" charset="0"/>
                              <a:ea typeface="Yu Mincho" panose="02020400000000000000" pitchFamily="18" charset="-128"/>
                            </a:rPr>
                            <m:t>𝐶𝑀𝑈</m:t>
                          </m:r>
                          <m:r>
                            <a:rPr lang="en-US" b="0" i="1" smtClean="0">
                              <a:solidFill>
                                <a:srgbClr val="92D050"/>
                              </a:solidFill>
                              <a:effectLst/>
                              <a:latin typeface="Cambria Math" panose="02040503050406030204" pitchFamily="18" charset="0"/>
                              <a:ea typeface="Yu Mincho" panose="02020400000000000000" pitchFamily="18" charset="-128"/>
                            </a:rPr>
                            <m:t>,</m:t>
                          </m:r>
                          <m:r>
                            <a:rPr lang="en-US" b="0" i="1" smtClean="0">
                              <a:solidFill>
                                <a:srgbClr val="92D050"/>
                              </a:solidFill>
                              <a:effectLst/>
                              <a:latin typeface="Cambria Math" panose="02040503050406030204" pitchFamily="18" charset="0"/>
                              <a:ea typeface="Yu Mincho" panose="02020400000000000000" pitchFamily="18" charset="-128"/>
                            </a:rPr>
                            <m:t>𝑡</m:t>
                          </m:r>
                          <m:r>
                            <a:rPr lang="en-US" b="0" i="1" smtClean="0">
                              <a:solidFill>
                                <a:srgbClr val="92D050"/>
                              </a:solidFill>
                              <a:effectLst/>
                              <a:latin typeface="Cambria Math" panose="02040503050406030204" pitchFamily="18" charset="0"/>
                              <a:ea typeface="Yu Mincho" panose="02020400000000000000" pitchFamily="18" charset="-128"/>
                            </a:rPr>
                            <m:t>)</m:t>
                          </m:r>
                        </m:den>
                      </m:f>
                      <m:r>
                        <a:rPr lang="en-US" b="0" i="1" smtClean="0">
                          <a:solidFill>
                            <a:schemeClr val="accent2"/>
                          </a:solidFill>
                          <a:effectLst/>
                          <a:latin typeface="Cambria Math" panose="02040503050406030204" pitchFamily="18" charset="0"/>
                          <a:ea typeface="Yu Mincho" panose="02020400000000000000" pitchFamily="18" charset="-128"/>
                        </a:rPr>
                        <m:t>+</m:t>
                      </m:r>
                      <m:r>
                        <a:rPr lang="en-GB" i="1" smtClean="0">
                          <a:solidFill>
                            <a:schemeClr val="accent4">
                              <a:lumMod val="60000"/>
                              <a:lumOff val="40000"/>
                            </a:schemeClr>
                          </a:solidFill>
                          <a:latin typeface="Cambria Math" panose="02040503050406030204" pitchFamily="18" charset="0"/>
                          <a:ea typeface="Yu Mincho" panose="02020400000000000000" pitchFamily="18" charset="-128"/>
                        </a:rPr>
                        <m:t>𝑇𝑜𝑡𝑎𝑙</m:t>
                      </m:r>
                      <m:r>
                        <a:rPr lang="en-GB">
                          <a:solidFill>
                            <a:schemeClr val="accent4">
                              <a:lumMod val="60000"/>
                              <a:lumOff val="40000"/>
                            </a:schemeClr>
                          </a:solidFill>
                          <a:latin typeface="Cambria Math" panose="02040503050406030204" pitchFamily="18" charset="0"/>
                          <a:ea typeface="Yu Mincho" panose="02020400000000000000" pitchFamily="18" charset="-128"/>
                        </a:rPr>
                        <m:t> </m:t>
                      </m:r>
                      <m:r>
                        <a:rPr lang="en-GB" i="1">
                          <a:solidFill>
                            <a:schemeClr val="accent4">
                              <a:lumMod val="60000"/>
                              <a:lumOff val="40000"/>
                            </a:schemeClr>
                          </a:solidFill>
                          <a:latin typeface="Cambria Math" panose="02040503050406030204" pitchFamily="18" charset="0"/>
                          <a:ea typeface="Yu Mincho" panose="02020400000000000000" pitchFamily="18" charset="-128"/>
                        </a:rPr>
                        <m:t>𝐶𝑜𝑛𝑡𝑟𝑎𝑐𝑡𝑒𝑑</m:t>
                      </m:r>
                      <m:r>
                        <a:rPr lang="en-US" i="1">
                          <a:solidFill>
                            <a:schemeClr val="accent4">
                              <a:lumMod val="60000"/>
                              <a:lumOff val="40000"/>
                            </a:schemeClr>
                          </a:solidFill>
                          <a:latin typeface="Cambria Math" panose="02040503050406030204" pitchFamily="18" charset="0"/>
                          <a:ea typeface="Yu Mincho" panose="02020400000000000000" pitchFamily="18" charset="-128"/>
                        </a:rPr>
                        <m:t> </m:t>
                      </m:r>
                      <m:sSub>
                        <m:sSubPr>
                          <m:ctrlPr>
                            <a:rPr lang="en-US" i="1">
                              <a:solidFill>
                                <a:schemeClr val="accent4">
                                  <a:lumMod val="60000"/>
                                  <a:lumOff val="40000"/>
                                </a:schemeClr>
                              </a:solidFill>
                              <a:latin typeface="Cambria Math" panose="02040503050406030204" pitchFamily="18" charset="0"/>
                              <a:ea typeface="Yu Mincho" panose="02020400000000000000" pitchFamily="18" charset="-128"/>
                            </a:rPr>
                          </m:ctrlPr>
                        </m:sSubPr>
                        <m:e>
                          <m:r>
                            <a:rPr lang="en-GB" i="1">
                              <a:solidFill>
                                <a:schemeClr val="accent4">
                                  <a:lumMod val="60000"/>
                                  <a:lumOff val="40000"/>
                                </a:schemeClr>
                              </a:solidFill>
                              <a:latin typeface="Cambria Math" panose="02040503050406030204" pitchFamily="18" charset="0"/>
                              <a:ea typeface="Yu Mincho" panose="02020400000000000000" pitchFamily="18" charset="-128"/>
                            </a:rPr>
                            <m:t>𝐶𝑎𝑝𝑎𝑐𝑖𝑡𝑦</m:t>
                          </m:r>
                        </m:e>
                        <m:sub>
                          <m:r>
                            <a:rPr lang="en-US" i="1">
                              <a:solidFill>
                                <a:schemeClr val="accent4">
                                  <a:lumMod val="60000"/>
                                  <a:lumOff val="40000"/>
                                </a:schemeClr>
                              </a:solidFill>
                              <a:latin typeface="Cambria Math" panose="02040503050406030204" pitchFamily="18" charset="0"/>
                              <a:ea typeface="Yu Mincho" panose="02020400000000000000" pitchFamily="18" charset="-128"/>
                            </a:rPr>
                            <m:t>𝑒𝑥</m:t>
                          </m:r>
                          <m:r>
                            <a:rPr lang="en-US" i="1">
                              <a:solidFill>
                                <a:schemeClr val="accent4">
                                  <a:lumMod val="60000"/>
                                  <a:lumOff val="40000"/>
                                </a:schemeClr>
                              </a:solidFill>
                              <a:latin typeface="Cambria Math" panose="02040503050406030204" pitchFamily="18" charset="0"/>
                              <a:ea typeface="Yu Mincho" panose="02020400000000000000" pitchFamily="18" charset="-128"/>
                            </a:rPr>
                            <m:t>−</m:t>
                          </m:r>
                          <m:r>
                            <a:rPr lang="en-US" i="1">
                              <a:solidFill>
                                <a:schemeClr val="accent4">
                                  <a:lumMod val="60000"/>
                                  <a:lumOff val="40000"/>
                                </a:schemeClr>
                              </a:solidFill>
                              <a:latin typeface="Cambria Math" panose="02040503050406030204" pitchFamily="18" charset="0"/>
                              <a:ea typeface="Yu Mincho" panose="02020400000000000000" pitchFamily="18" charset="-128"/>
                            </a:rPr>
                            <m:t>𝑝𝑜𝑠𝑡</m:t>
                          </m:r>
                        </m:sub>
                      </m:sSub>
                      <m:d>
                        <m:dPr>
                          <m:ctrlPr>
                            <a:rPr lang="en-BE" i="1">
                              <a:solidFill>
                                <a:schemeClr val="accent4">
                                  <a:lumMod val="60000"/>
                                  <a:lumOff val="40000"/>
                                </a:schemeClr>
                              </a:solidFill>
                              <a:latin typeface="Cambria Math" panose="02040503050406030204" pitchFamily="18" charset="0"/>
                              <a:ea typeface="Yu Mincho" panose="02020400000000000000" pitchFamily="18" charset="-128"/>
                            </a:rPr>
                          </m:ctrlPr>
                        </m:dPr>
                        <m:e>
                          <m:r>
                            <a:rPr lang="en-GB" i="1">
                              <a:solidFill>
                                <a:schemeClr val="accent4">
                                  <a:lumMod val="60000"/>
                                  <a:lumOff val="40000"/>
                                </a:schemeClr>
                              </a:solidFill>
                              <a:latin typeface="Cambria Math" panose="02040503050406030204" pitchFamily="18" charset="0"/>
                              <a:ea typeface="Yu Mincho" panose="02020400000000000000" pitchFamily="18" charset="-128"/>
                            </a:rPr>
                            <m:t>𝐶𝑀𝑈</m:t>
                          </m:r>
                          <m:r>
                            <a:rPr lang="en-GB">
                              <a:solidFill>
                                <a:schemeClr val="accent4">
                                  <a:lumMod val="60000"/>
                                  <a:lumOff val="40000"/>
                                </a:schemeClr>
                              </a:solidFill>
                              <a:latin typeface="Cambria Math" panose="02040503050406030204" pitchFamily="18" charset="0"/>
                              <a:ea typeface="Yu Mincho" panose="02020400000000000000" pitchFamily="18" charset="-128"/>
                            </a:rPr>
                            <m:t>,</m:t>
                          </m:r>
                          <m:r>
                            <a:rPr lang="en-GB" i="1">
                              <a:solidFill>
                                <a:schemeClr val="accent4">
                                  <a:lumMod val="60000"/>
                                  <a:lumOff val="40000"/>
                                </a:schemeClr>
                              </a:solidFill>
                              <a:latin typeface="Cambria Math" panose="02040503050406030204" pitchFamily="18" charset="0"/>
                              <a:ea typeface="Yu Mincho" panose="02020400000000000000" pitchFamily="18" charset="-128"/>
                            </a:rPr>
                            <m:t>𝑡</m:t>
                          </m:r>
                        </m:e>
                      </m:d>
                      <m:r>
                        <a:rPr lang="en-US" b="0" i="1" smtClean="0">
                          <a:solidFill>
                            <a:schemeClr val="accent2"/>
                          </a:solidFill>
                          <a:latin typeface="Cambria Math" panose="02040503050406030204" pitchFamily="18" charset="0"/>
                          <a:ea typeface="Yu Mincho" panose="02020400000000000000" pitchFamily="18" charset="-128"/>
                        </a:rPr>
                        <m:t>−</m:t>
                      </m:r>
                      <m:sSub>
                        <m:sSubPr>
                          <m:ctrlPr>
                            <a:rPr lang="en-BE"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𝐴𝑛𝑛𝑜𝑢𝑛𝑐𝑒𝑑</m:t>
                          </m:r>
                          <m:r>
                            <a:rPr lang="en-GB">
                              <a:latin typeface="Cambria Math" panose="02040503050406030204" pitchFamily="18" charset="0"/>
                            </a:rPr>
                            <m:t>,</m:t>
                          </m:r>
                          <m:r>
                            <a:rPr lang="en-GB" i="1">
                              <a:latin typeface="Cambria Math" panose="02040503050406030204" pitchFamily="18" charset="0"/>
                            </a:rPr>
                            <m:t>𝑈𝑛𝑎𝑣𝑎𝑖𝑙𝑎𝑏𝑙𝑒</m:t>
                          </m:r>
                          <m:r>
                            <a:rPr lang="en-GB">
                              <a:latin typeface="Cambria Math" panose="02040503050406030204" pitchFamily="18" charset="0"/>
                            </a:rPr>
                            <m:t>, </m:t>
                          </m:r>
                          <m:r>
                            <a:rPr lang="en-GB" i="1">
                              <a:latin typeface="Cambria Math" panose="02040503050406030204" pitchFamily="18" charset="0"/>
                            </a:rPr>
                            <m:t>𝑀𝑎𝑖𝑛𝑡𝑒𝑛𝑎𝑛𝑐𝑒</m:t>
                          </m:r>
                        </m:sub>
                      </m:sSub>
                      <m:d>
                        <m:dPr>
                          <m:ctrlPr>
                            <a:rPr lang="en-BE" i="1">
                              <a:latin typeface="Cambria Math" panose="02040503050406030204" pitchFamily="18" charset="0"/>
                            </a:rPr>
                          </m:ctrlPr>
                        </m:dPr>
                        <m:e>
                          <m:r>
                            <a:rPr lang="en-GB" i="1">
                              <a:latin typeface="Cambria Math" panose="02040503050406030204" pitchFamily="18" charset="0"/>
                            </a:rPr>
                            <m:t>𝐶𝑀𝑈</m:t>
                          </m:r>
                          <m:r>
                            <a:rPr lang="en-GB">
                              <a:latin typeface="Cambria Math" panose="02040503050406030204" pitchFamily="18" charset="0"/>
                            </a:rPr>
                            <m:t>,</m:t>
                          </m:r>
                          <m:r>
                            <a:rPr lang="en-GB" i="1">
                              <a:latin typeface="Cambria Math" panose="02040503050406030204" pitchFamily="18" charset="0"/>
                            </a:rPr>
                            <m:t>𝑡</m:t>
                          </m:r>
                        </m:e>
                      </m:d>
                      <m:r>
                        <a:rPr lang="en-GB" b="1">
                          <a:latin typeface="Cambria Math" panose="02040503050406030204" pitchFamily="18" charset="0"/>
                        </a:rPr>
                        <m:t>∙</m:t>
                      </m:r>
                      <m:r>
                        <a:rPr lang="en-GB" i="1">
                          <a:latin typeface="Cambria Math" panose="02040503050406030204" pitchFamily="18" charset="0"/>
                        </a:rPr>
                        <m:t>𝐷𝑒𝑟𝑎𝑡𝑖𝑛𝑔</m:t>
                      </m:r>
                      <m:r>
                        <a:rPr lang="en-GB">
                          <a:latin typeface="Cambria Math" panose="02040503050406030204" pitchFamily="18" charset="0"/>
                        </a:rPr>
                        <m:t> </m:t>
                      </m:r>
                      <m:r>
                        <a:rPr lang="en-GB" i="1">
                          <a:latin typeface="Cambria Math" panose="02040503050406030204" pitchFamily="18" charset="0"/>
                        </a:rPr>
                        <m:t>𝐹𝑎𝑐𝑡𝑜𝑟</m:t>
                      </m:r>
                      <m:r>
                        <a:rPr lang="en-GB">
                          <a:latin typeface="Cambria Math" panose="02040503050406030204" pitchFamily="18" charset="0"/>
                        </a:rPr>
                        <m:t>(</m:t>
                      </m:r>
                      <m:r>
                        <a:rPr lang="en-GB" i="1">
                          <a:latin typeface="Cambria Math" panose="02040503050406030204" pitchFamily="18" charset="0"/>
                        </a:rPr>
                        <m:t>𝐶𝑀𝑈</m:t>
                      </m:r>
                      <m:r>
                        <a:rPr lang="en-GB">
                          <a:latin typeface="Cambria Math" panose="02040503050406030204" pitchFamily="18" charset="0"/>
                        </a:rPr>
                        <m:t>, </m:t>
                      </m:r>
                      <m:r>
                        <a:rPr lang="en-GB" i="1">
                          <a:latin typeface="Cambria Math" panose="02040503050406030204" pitchFamily="18" charset="0"/>
                        </a:rPr>
                        <m:t>𝑡</m:t>
                      </m:r>
                      <m:r>
                        <a:rPr lang="en-GB">
                          <a:latin typeface="Cambria Math" panose="02040503050406030204" pitchFamily="18" charset="0"/>
                        </a:rPr>
                        <m:t>)</m:t>
                      </m:r>
                    </m:oMath>
                  </m:oMathPara>
                </a14:m>
                <a:endParaRPr lang="en-US"/>
              </a:p>
              <a:p>
                <a:pPr marL="0" indent="0">
                  <a:buNone/>
                </a:pPr>
                <a:endParaRPr lang="en-US"/>
              </a:p>
              <a:p>
                <a:pPr marL="0" indent="0">
                  <a:buNone/>
                </a:pPr>
                <a:r>
                  <a:rPr lang="en-US">
                    <a:solidFill>
                      <a:schemeClr val="bg2"/>
                    </a:solidFill>
                  </a:rPr>
                  <a:t>(!) </a:t>
                </a:r>
                <a:r>
                  <a:rPr lang="en-US" err="1"/>
                  <a:t>Simillar</a:t>
                </a:r>
                <a:r>
                  <a:rPr lang="en-US"/>
                  <a:t> to non-energy constrained CMUs, on MTUs where the Capacity Provider declared Scheduled Maintenance, the Obligated Capacity is further reduced with the amount of Unavailable Capacity</a:t>
                </a:r>
              </a:p>
            </p:txBody>
          </p:sp>
        </mc:Choice>
        <mc:Fallback xmlns="">
          <p:sp>
            <p:nvSpPr>
              <p:cNvPr id="3" name="Content Placeholder 2">
                <a:extLst>
                  <a:ext uri="{FF2B5EF4-FFF2-40B4-BE49-F238E27FC236}">
                    <a16:creationId xmlns:a16="http://schemas.microsoft.com/office/drawing/2014/main" id="{09A40B68-9A99-3202-22A2-A38984374C8A}"/>
                  </a:ext>
                </a:extLst>
              </p:cNvPr>
              <p:cNvSpPr>
                <a:spLocks noGrp="1" noRot="1" noChangeAspect="1" noMove="1" noResize="1" noEditPoints="1" noAdjustHandles="1" noChangeArrowheads="1" noChangeShapeType="1" noTextEdit="1"/>
              </p:cNvSpPr>
              <p:nvPr>
                <p:ph sz="quarter" idx="13"/>
              </p:nvPr>
            </p:nvSpPr>
            <p:spPr>
              <a:xfrm>
                <a:off x="914400" y="1485008"/>
                <a:ext cx="10546080" cy="3676271"/>
              </a:xfrm>
              <a:blipFill>
                <a:blip r:embed="rId2"/>
                <a:stretch>
                  <a:fillRect l="-28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471E8B7-30E0-5E57-6063-A8D92C1038BE}"/>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B1BACBD0-26E5-FD16-B3B6-AA5D65DACF8C}"/>
              </a:ext>
            </a:extLst>
          </p:cNvPr>
          <p:cNvSpPr>
            <a:spLocks noGrp="1"/>
          </p:cNvSpPr>
          <p:nvPr>
            <p:ph type="sldNum" sz="quarter" idx="12"/>
          </p:nvPr>
        </p:nvSpPr>
        <p:spPr/>
        <p:txBody>
          <a:bodyPr/>
          <a:lstStyle/>
          <a:p>
            <a:fld id="{7C9AF4F6-8314-4173-B77E-ACDB3515A2E2}" type="slidenum">
              <a:rPr lang="en-GB" smtClean="0"/>
              <a:t>52</a:t>
            </a:fld>
            <a:endParaRPr lang="en-GB"/>
          </a:p>
        </p:txBody>
      </p:sp>
      <p:sp>
        <p:nvSpPr>
          <p:cNvPr id="6" name="Rectangle 5">
            <a:extLst>
              <a:ext uri="{FF2B5EF4-FFF2-40B4-BE49-F238E27FC236}">
                <a16:creationId xmlns:a16="http://schemas.microsoft.com/office/drawing/2014/main" id="{0C2340B1-4EC0-3CAB-0D88-8E45DE79DF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Monitoring</a:t>
            </a:r>
            <a:endParaRPr lang="en-BE" b="1">
              <a:solidFill>
                <a:schemeClr val="bg1"/>
              </a:solidFill>
            </a:endParaRPr>
          </a:p>
        </p:txBody>
      </p:sp>
      <p:sp>
        <p:nvSpPr>
          <p:cNvPr id="7" name="Rectangle 6">
            <a:extLst>
              <a:ext uri="{FF2B5EF4-FFF2-40B4-BE49-F238E27FC236}">
                <a16:creationId xmlns:a16="http://schemas.microsoft.com/office/drawing/2014/main" id="{86A2FAFB-6559-0BD4-2808-E55D3490358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Obligated Capacity</a:t>
            </a:r>
            <a:endParaRPr lang="en-BE" b="1">
              <a:solidFill>
                <a:schemeClr val="bg1"/>
              </a:solidFill>
            </a:endParaRPr>
          </a:p>
        </p:txBody>
      </p:sp>
      <p:sp>
        <p:nvSpPr>
          <p:cNvPr id="9" name="Content Placeholder 2">
            <a:extLst>
              <a:ext uri="{FF2B5EF4-FFF2-40B4-BE49-F238E27FC236}">
                <a16:creationId xmlns:a16="http://schemas.microsoft.com/office/drawing/2014/main" id="{A9806258-F1B1-A332-F3CF-721455705A4A}"/>
              </a:ext>
            </a:extLst>
          </p:cNvPr>
          <p:cNvSpPr txBox="1">
            <a:spLocks/>
          </p:cNvSpPr>
          <p:nvPr/>
        </p:nvSpPr>
        <p:spPr>
          <a:xfrm>
            <a:off x="978774" y="3602155"/>
            <a:ext cx="9792000" cy="2506689"/>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3508315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8DE0-DFBC-95C4-7A08-511A7DF57B9C}"/>
              </a:ext>
            </a:extLst>
          </p:cNvPr>
          <p:cNvSpPr>
            <a:spLocks noGrp="1"/>
          </p:cNvSpPr>
          <p:nvPr>
            <p:ph type="title"/>
          </p:nvPr>
        </p:nvSpPr>
        <p:spPr>
          <a:xfrm>
            <a:off x="914400" y="355942"/>
            <a:ext cx="9448800" cy="838200"/>
          </a:xfrm>
        </p:spPr>
        <p:txBody>
          <a:bodyPr/>
          <a:lstStyle/>
          <a:p>
            <a:r>
              <a:rPr lang="en-US"/>
              <a:t>Availability Obligation – structure</a:t>
            </a:r>
            <a:endParaRPr lang="en-BE"/>
          </a:p>
        </p:txBody>
      </p:sp>
      <p:sp>
        <p:nvSpPr>
          <p:cNvPr id="3" name="Content Placeholder 2">
            <a:extLst>
              <a:ext uri="{FF2B5EF4-FFF2-40B4-BE49-F238E27FC236}">
                <a16:creationId xmlns:a16="http://schemas.microsoft.com/office/drawing/2014/main" id="{12E6E9D8-A277-3206-0E0A-032C745B3B5E}"/>
              </a:ext>
            </a:extLst>
          </p:cNvPr>
          <p:cNvSpPr>
            <a:spLocks noGrp="1"/>
          </p:cNvSpPr>
          <p:nvPr>
            <p:ph sz="quarter" idx="13"/>
          </p:nvPr>
        </p:nvSpPr>
        <p:spPr>
          <a:xfrm>
            <a:off x="914400" y="1004755"/>
            <a:ext cx="9792000" cy="1181854"/>
          </a:xfrm>
        </p:spPr>
        <p:txBody>
          <a:bodyPr/>
          <a:lstStyle/>
          <a:p>
            <a:pPr marL="0" indent="0">
              <a:buNone/>
            </a:pPr>
            <a:r>
              <a:rPr lang="en-US"/>
              <a:t>The availability obligation consists of two main elements</a:t>
            </a:r>
          </a:p>
          <a:p>
            <a:pPr marL="630900" lvl="1" indent="-342900">
              <a:buFont typeface="+mj-lt"/>
              <a:buAutoNum type="arabicPeriod"/>
            </a:pPr>
            <a:r>
              <a:rPr lang="en-US"/>
              <a:t>Availability Monitoring – To monitor whether the CMU contributes to adequacy</a:t>
            </a:r>
          </a:p>
          <a:p>
            <a:pPr marL="630900" lvl="1" indent="-342900">
              <a:buFont typeface="+mj-lt"/>
              <a:buAutoNum type="arabicPeriod"/>
            </a:pPr>
            <a:r>
              <a:rPr lang="en-US"/>
              <a:t>Availability testing – To ensure that CMUs that were not observed can deliver too</a:t>
            </a:r>
          </a:p>
          <a:p>
            <a:pPr marL="630900" lvl="1" indent="-342900">
              <a:buFont typeface="+mj-lt"/>
              <a:buAutoNum type="arabicPeriod"/>
            </a:pPr>
            <a:endParaRPr lang="en-US"/>
          </a:p>
          <a:p>
            <a:pPr lvl="1">
              <a:buFont typeface="Wingdings" panose="05000000000000000000" pitchFamily="2" charset="2"/>
              <a:buChar char="Ø"/>
            </a:pPr>
            <a:endParaRPr lang="en-BE"/>
          </a:p>
        </p:txBody>
      </p:sp>
      <p:sp>
        <p:nvSpPr>
          <p:cNvPr id="4" name="Footer Placeholder 3">
            <a:extLst>
              <a:ext uri="{FF2B5EF4-FFF2-40B4-BE49-F238E27FC236}">
                <a16:creationId xmlns:a16="http://schemas.microsoft.com/office/drawing/2014/main" id="{2D0ED01E-7762-8C67-61EF-0CFE51F60C09}"/>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0C9564FE-AF79-867A-8238-F4C0FC9472CC}"/>
              </a:ext>
            </a:extLst>
          </p:cNvPr>
          <p:cNvSpPr>
            <a:spLocks noGrp="1"/>
          </p:cNvSpPr>
          <p:nvPr>
            <p:ph type="sldNum" sz="quarter" idx="12"/>
          </p:nvPr>
        </p:nvSpPr>
        <p:spPr/>
        <p:txBody>
          <a:bodyPr/>
          <a:lstStyle/>
          <a:p>
            <a:fld id="{7C9AF4F6-8314-4173-B77E-ACDB3515A2E2}" type="slidenum">
              <a:rPr lang="en-GB" smtClean="0"/>
              <a:t>53</a:t>
            </a:fld>
            <a:endParaRPr lang="en-GB"/>
          </a:p>
        </p:txBody>
      </p:sp>
      <p:sp>
        <p:nvSpPr>
          <p:cNvPr id="8" name="Rectangle: Rounded Corners 7">
            <a:extLst>
              <a:ext uri="{FF2B5EF4-FFF2-40B4-BE49-F238E27FC236}">
                <a16:creationId xmlns:a16="http://schemas.microsoft.com/office/drawing/2014/main" id="{94601CCC-C3A1-0C7A-2E9C-11535F100143}"/>
              </a:ext>
            </a:extLst>
          </p:cNvPr>
          <p:cNvSpPr/>
          <p:nvPr/>
        </p:nvSpPr>
        <p:spPr>
          <a:xfrm>
            <a:off x="4585252" y="2350764"/>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Obligation</a:t>
            </a:r>
          </a:p>
        </p:txBody>
      </p:sp>
      <p:sp>
        <p:nvSpPr>
          <p:cNvPr id="9" name="Rectangle: Rounded Corners 8">
            <a:extLst>
              <a:ext uri="{FF2B5EF4-FFF2-40B4-BE49-F238E27FC236}">
                <a16:creationId xmlns:a16="http://schemas.microsoft.com/office/drawing/2014/main" id="{8AA33C4A-7490-A414-7E2C-67C7BCBD9584}"/>
              </a:ext>
            </a:extLst>
          </p:cNvPr>
          <p:cNvSpPr/>
          <p:nvPr/>
        </p:nvSpPr>
        <p:spPr>
          <a:xfrm>
            <a:off x="6623455" y="4268618"/>
            <a:ext cx="3021496" cy="3885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Test Moments</a:t>
            </a:r>
          </a:p>
        </p:txBody>
      </p:sp>
      <p:sp>
        <p:nvSpPr>
          <p:cNvPr id="12" name="Rectangle: Rounded Corners 11">
            <a:extLst>
              <a:ext uri="{FF2B5EF4-FFF2-40B4-BE49-F238E27FC236}">
                <a16:creationId xmlns:a16="http://schemas.microsoft.com/office/drawing/2014/main" id="{0B253234-E51D-FD27-1E2B-E45092E54F67}"/>
              </a:ext>
            </a:extLst>
          </p:cNvPr>
          <p:cNvSpPr/>
          <p:nvPr/>
        </p:nvSpPr>
        <p:spPr>
          <a:xfrm>
            <a:off x="2547051" y="3515758"/>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Monitoring</a:t>
            </a:r>
          </a:p>
        </p:txBody>
      </p:sp>
      <p:sp>
        <p:nvSpPr>
          <p:cNvPr id="13" name="Rectangle: Rounded Corners 12">
            <a:extLst>
              <a:ext uri="{FF2B5EF4-FFF2-40B4-BE49-F238E27FC236}">
                <a16:creationId xmlns:a16="http://schemas.microsoft.com/office/drawing/2014/main" id="{1C4FFC4C-8374-C1DA-87A9-76B439E5130B}"/>
              </a:ext>
            </a:extLst>
          </p:cNvPr>
          <p:cNvSpPr/>
          <p:nvPr/>
        </p:nvSpPr>
        <p:spPr>
          <a:xfrm>
            <a:off x="6623455" y="3515758"/>
            <a:ext cx="3021496" cy="63157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Availability Testing</a:t>
            </a:r>
          </a:p>
        </p:txBody>
      </p:sp>
      <p:cxnSp>
        <p:nvCxnSpPr>
          <p:cNvPr id="15" name="Straight Arrow Connector 14">
            <a:extLst>
              <a:ext uri="{FF2B5EF4-FFF2-40B4-BE49-F238E27FC236}">
                <a16:creationId xmlns:a16="http://schemas.microsoft.com/office/drawing/2014/main" id="{0A8F560A-4187-AFD2-65EF-1033C377B603}"/>
              </a:ext>
            </a:extLst>
          </p:cNvPr>
          <p:cNvCxnSpPr/>
          <p:nvPr/>
        </p:nvCxnSpPr>
        <p:spPr>
          <a:xfrm flipH="1">
            <a:off x="4870174" y="2982338"/>
            <a:ext cx="308113" cy="53342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486853-1757-8B82-1E48-98F25C0C7B1C}"/>
              </a:ext>
            </a:extLst>
          </p:cNvPr>
          <p:cNvCxnSpPr>
            <a:cxnSpLocks/>
          </p:cNvCxnSpPr>
          <p:nvPr/>
        </p:nvCxnSpPr>
        <p:spPr>
          <a:xfrm>
            <a:off x="7167771" y="2971790"/>
            <a:ext cx="333639" cy="543968"/>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25CFAAB1-4527-CC0B-4EF6-C34207E34BC8}"/>
              </a:ext>
            </a:extLst>
          </p:cNvPr>
          <p:cNvSpPr/>
          <p:nvPr/>
        </p:nvSpPr>
        <p:spPr>
          <a:xfrm>
            <a:off x="6623455" y="4724960"/>
            <a:ext cx="3021496" cy="3885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Available capacity</a:t>
            </a:r>
          </a:p>
        </p:txBody>
      </p:sp>
      <p:sp>
        <p:nvSpPr>
          <p:cNvPr id="19" name="Rectangle: Rounded Corners 18">
            <a:extLst>
              <a:ext uri="{FF2B5EF4-FFF2-40B4-BE49-F238E27FC236}">
                <a16:creationId xmlns:a16="http://schemas.microsoft.com/office/drawing/2014/main" id="{7A43CB95-6300-7900-2EA2-739B9C1190DF}"/>
              </a:ext>
            </a:extLst>
          </p:cNvPr>
          <p:cNvSpPr/>
          <p:nvPr/>
        </p:nvSpPr>
        <p:spPr>
          <a:xfrm>
            <a:off x="6623455" y="5187693"/>
            <a:ext cx="3021496" cy="3885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Obligated capacity</a:t>
            </a:r>
          </a:p>
        </p:txBody>
      </p:sp>
      <p:sp>
        <p:nvSpPr>
          <p:cNvPr id="20" name="Oval 19">
            <a:extLst>
              <a:ext uri="{FF2B5EF4-FFF2-40B4-BE49-F238E27FC236}">
                <a16:creationId xmlns:a16="http://schemas.microsoft.com/office/drawing/2014/main" id="{7598D05F-12D9-89AA-E916-E4110D31C360}"/>
              </a:ext>
            </a:extLst>
          </p:cNvPr>
          <p:cNvSpPr/>
          <p:nvPr/>
        </p:nvSpPr>
        <p:spPr>
          <a:xfrm>
            <a:off x="9796670" y="4268728"/>
            <a:ext cx="423655" cy="38853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sp>
        <p:nvSpPr>
          <p:cNvPr id="21" name="Oval 20">
            <a:extLst>
              <a:ext uri="{FF2B5EF4-FFF2-40B4-BE49-F238E27FC236}">
                <a16:creationId xmlns:a16="http://schemas.microsoft.com/office/drawing/2014/main" id="{DC38A25D-3B6D-1A47-AF66-30CDE0BFBEC4}"/>
              </a:ext>
            </a:extLst>
          </p:cNvPr>
          <p:cNvSpPr/>
          <p:nvPr/>
        </p:nvSpPr>
        <p:spPr>
          <a:xfrm>
            <a:off x="9796669" y="4721619"/>
            <a:ext cx="423655" cy="38853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2</a:t>
            </a:r>
            <a:endParaRPr lang="en-BE" sz="2000" b="1">
              <a:solidFill>
                <a:schemeClr val="accent2"/>
              </a:solidFill>
            </a:endParaRPr>
          </a:p>
        </p:txBody>
      </p:sp>
      <p:sp>
        <p:nvSpPr>
          <p:cNvPr id="22" name="Oval 21">
            <a:extLst>
              <a:ext uri="{FF2B5EF4-FFF2-40B4-BE49-F238E27FC236}">
                <a16:creationId xmlns:a16="http://schemas.microsoft.com/office/drawing/2014/main" id="{DC91E5BD-67AA-2E80-8D4D-C223D57A521E}"/>
              </a:ext>
            </a:extLst>
          </p:cNvPr>
          <p:cNvSpPr/>
          <p:nvPr/>
        </p:nvSpPr>
        <p:spPr>
          <a:xfrm>
            <a:off x="9796669" y="5184352"/>
            <a:ext cx="423655" cy="38853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3</a:t>
            </a:r>
            <a:endParaRPr lang="en-BE" sz="2000" b="1">
              <a:solidFill>
                <a:schemeClr val="accent2"/>
              </a:solidFill>
            </a:endParaRPr>
          </a:p>
        </p:txBody>
      </p:sp>
      <p:sp>
        <p:nvSpPr>
          <p:cNvPr id="23" name="Rectangle: Rounded Corners 22">
            <a:extLst>
              <a:ext uri="{FF2B5EF4-FFF2-40B4-BE49-F238E27FC236}">
                <a16:creationId xmlns:a16="http://schemas.microsoft.com/office/drawing/2014/main" id="{C4058398-B9F1-A74E-6D70-847A255CD794}"/>
              </a:ext>
            </a:extLst>
          </p:cNvPr>
          <p:cNvSpPr/>
          <p:nvPr/>
        </p:nvSpPr>
        <p:spPr>
          <a:xfrm>
            <a:off x="2547051" y="5650426"/>
            <a:ext cx="7097900"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Missing capacity</a:t>
            </a:r>
          </a:p>
        </p:txBody>
      </p:sp>
      <p:sp>
        <p:nvSpPr>
          <p:cNvPr id="6" name="Rectangle: Rounded Corners 5">
            <a:extLst>
              <a:ext uri="{FF2B5EF4-FFF2-40B4-BE49-F238E27FC236}">
                <a16:creationId xmlns:a16="http://schemas.microsoft.com/office/drawing/2014/main" id="{6111D0DF-7D43-B5ED-319E-C45E9F58B2D5}"/>
              </a:ext>
            </a:extLst>
          </p:cNvPr>
          <p:cNvSpPr/>
          <p:nvPr/>
        </p:nvSpPr>
        <p:spPr>
          <a:xfrm>
            <a:off x="2547049" y="4265277"/>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AMT Moments</a:t>
            </a:r>
          </a:p>
        </p:txBody>
      </p:sp>
      <p:sp>
        <p:nvSpPr>
          <p:cNvPr id="7" name="Rectangle: Rounded Corners 6">
            <a:extLst>
              <a:ext uri="{FF2B5EF4-FFF2-40B4-BE49-F238E27FC236}">
                <a16:creationId xmlns:a16="http://schemas.microsoft.com/office/drawing/2014/main" id="{F88D5C26-D8DE-2AAA-18F4-D7DCE7D07ABC}"/>
              </a:ext>
            </a:extLst>
          </p:cNvPr>
          <p:cNvSpPr/>
          <p:nvPr/>
        </p:nvSpPr>
        <p:spPr>
          <a:xfrm>
            <a:off x="2547049" y="4721619"/>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Available capacity</a:t>
            </a:r>
          </a:p>
        </p:txBody>
      </p:sp>
      <p:sp>
        <p:nvSpPr>
          <p:cNvPr id="10" name="Rectangle: Rounded Corners 9">
            <a:extLst>
              <a:ext uri="{FF2B5EF4-FFF2-40B4-BE49-F238E27FC236}">
                <a16:creationId xmlns:a16="http://schemas.microsoft.com/office/drawing/2014/main" id="{072B9F7C-EE9F-8644-ED0B-F3B64527EEAE}"/>
              </a:ext>
            </a:extLst>
          </p:cNvPr>
          <p:cNvSpPr/>
          <p:nvPr/>
        </p:nvSpPr>
        <p:spPr>
          <a:xfrm>
            <a:off x="2547049" y="5184352"/>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Obligated capacity</a:t>
            </a:r>
          </a:p>
        </p:txBody>
      </p:sp>
    </p:spTree>
    <p:extLst>
      <p:ext uri="{BB962C8B-B14F-4D97-AF65-F5344CB8AC3E}">
        <p14:creationId xmlns:p14="http://schemas.microsoft.com/office/powerpoint/2010/main" val="2446196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929933"/>
            <a:ext cx="7562895" cy="609600"/>
          </a:xfrm>
        </p:spPr>
        <p:txBody>
          <a:bodyPr anchor="ctr"/>
          <a:lstStyle/>
          <a:p>
            <a:r>
              <a:rPr lang="en-US"/>
              <a:t>Test Moments</a:t>
            </a:r>
            <a:endParaRPr lang="en-BE"/>
          </a:p>
        </p:txBody>
      </p:sp>
      <p:sp>
        <p:nvSpPr>
          <p:cNvPr id="3" name="Oval 2">
            <a:extLst>
              <a:ext uri="{FF2B5EF4-FFF2-40B4-BE49-F238E27FC236}">
                <a16:creationId xmlns:a16="http://schemas.microsoft.com/office/drawing/2014/main" id="{0EDF63FA-756F-9169-CD57-00C3D9C91FB0}"/>
              </a:ext>
            </a:extLst>
          </p:cNvPr>
          <p:cNvSpPr/>
          <p:nvPr/>
        </p:nvSpPr>
        <p:spPr>
          <a:xfrm>
            <a:off x="2357645" y="30404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spTree>
    <p:extLst>
      <p:ext uri="{BB962C8B-B14F-4D97-AF65-F5344CB8AC3E}">
        <p14:creationId xmlns:p14="http://schemas.microsoft.com/office/powerpoint/2010/main" val="2682693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4034" y="667172"/>
            <a:ext cx="9448800" cy="838200"/>
          </a:xfrm>
        </p:spPr>
        <p:txBody>
          <a:bodyPr>
            <a:normAutofit/>
          </a:bodyPr>
          <a:lstStyle/>
          <a:p>
            <a:r>
              <a:rPr lang="en-US" sz="2000" b="1"/>
              <a:t>Availability Monitoring alone is not enough</a:t>
            </a:r>
            <a:endParaRPr lang="nl-BE" sz="2000" b="1"/>
          </a:p>
        </p:txBody>
      </p:sp>
      <p:sp>
        <p:nvSpPr>
          <p:cNvPr id="4" name="Slide Number Placeholder 3"/>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55</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3" name="Footer Placeholder 1">
            <a:extLst>
              <a:ext uri="{FF2B5EF4-FFF2-40B4-BE49-F238E27FC236}">
                <a16:creationId xmlns:a16="http://schemas.microsoft.com/office/drawing/2014/main" id="{B846DFAA-985B-4798-9E3D-17CD92E678CA}"/>
              </a:ext>
            </a:extLst>
          </p:cNvPr>
          <p:cNvSpPr>
            <a:spLocks noGrp="1"/>
          </p:cNvSpPr>
          <p:nvPr>
            <p:ph type="ftr" sz="quarter" idx="3"/>
          </p:nvPr>
        </p:nvSpPr>
        <p:spPr>
          <a:xfrm>
            <a:off x="9296400" y="6282000"/>
            <a:ext cx="2006600" cy="1968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Launch Session – Multi-CRM &amp; Availability Obligation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14" name="Text Placeholder 2"/>
          <p:cNvSpPr>
            <a:spLocks noGrp="1"/>
          </p:cNvSpPr>
          <p:nvPr>
            <p:ph type="body" sz="quarter" idx="11"/>
          </p:nvPr>
        </p:nvSpPr>
        <p:spPr>
          <a:xfrm>
            <a:off x="941660" y="1315953"/>
            <a:ext cx="10361340" cy="5074732"/>
          </a:xfrm>
        </p:spPr>
        <p:txBody>
          <a:bodyPr/>
          <a:lstStyle/>
          <a:p>
            <a:pPr marL="285750" indent="-285750">
              <a:buFont typeface="Arial" panose="020B0604020202020204" pitchFamily="34" charset="0"/>
              <a:buChar char="•"/>
            </a:pPr>
            <a:r>
              <a:rPr lang="en-US"/>
              <a:t>The distinction between Proven and Unproven Availability allows CMUs to be considered as available when </a:t>
            </a:r>
            <a:br>
              <a:rPr lang="en-US"/>
            </a:br>
            <a:r>
              <a:rPr lang="en-US"/>
              <a:t>their variable costs are not covered</a:t>
            </a:r>
          </a:p>
          <a:p>
            <a:pPr marL="285750" indent="-285750">
              <a:buFont typeface="Arial" panose="020B0604020202020204" pitchFamily="34" charset="0"/>
              <a:buChar char="•"/>
            </a:pPr>
            <a:r>
              <a:rPr lang="en-US"/>
              <a:t>Hypothetically, a Non-daily Schedule CMU could consistently declare very high prices </a:t>
            </a:r>
          </a:p>
          <a:p>
            <a:pPr marL="1007100" lvl="1" indent="-285750">
              <a:buFont typeface="Arial" panose="020B0604020202020204" pitchFamily="34" charset="0"/>
              <a:buChar char="•"/>
            </a:pPr>
            <a:r>
              <a:rPr lang="en-US"/>
              <a:t>This results in a Required Volume = 0</a:t>
            </a:r>
          </a:p>
          <a:p>
            <a:pPr marL="1007100" lvl="1" indent="-285750">
              <a:buFont typeface="Arial" panose="020B0604020202020204" pitchFamily="34" charset="0"/>
              <a:buChar char="•"/>
            </a:pPr>
            <a:r>
              <a:rPr lang="en-US"/>
              <a:t>The CMU then always has an Available Capacity equal to its NRP, but all of this is Unproven Availability</a:t>
            </a:r>
          </a:p>
          <a:p>
            <a:pPr marL="285750" indent="-285750">
              <a:buFont typeface="Arial" panose="020B0604020202020204" pitchFamily="34" charset="0"/>
              <a:buChar char="•"/>
            </a:pPr>
            <a:r>
              <a:rPr lang="en-US"/>
              <a:t>The Capacity Provider would then receive remuneration without ever proving that he is really available</a:t>
            </a:r>
          </a:p>
          <a:p>
            <a:pPr marL="285750" indent="-285750">
              <a:buFont typeface="Wingdings" panose="05000000000000000000" pitchFamily="2" charset="2"/>
              <a:buChar char="Ø"/>
            </a:pPr>
            <a:r>
              <a:rPr lang="en-US"/>
              <a:t>Need for a complimentary mechanism </a:t>
            </a:r>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2" name="Rectangle 1">
            <a:extLst>
              <a:ext uri="{FF2B5EF4-FFF2-40B4-BE49-F238E27FC236}">
                <a16:creationId xmlns:a16="http://schemas.microsoft.com/office/drawing/2014/main" id="{76D69547-9DBD-6A98-644C-C7007E3DC72E}"/>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5" name="Rectangle 4">
            <a:extLst>
              <a:ext uri="{FF2B5EF4-FFF2-40B4-BE49-F238E27FC236}">
                <a16:creationId xmlns:a16="http://schemas.microsoft.com/office/drawing/2014/main" id="{34B4FEB9-F256-2CA3-6DD9-F4192F3A1C80}"/>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1. Test Moments</a:t>
            </a:r>
            <a:endParaRPr lang="en-BE" b="1">
              <a:solidFill>
                <a:schemeClr val="bg1"/>
              </a:solidFill>
            </a:endParaRPr>
          </a:p>
        </p:txBody>
      </p:sp>
    </p:spTree>
    <p:extLst>
      <p:ext uri="{BB962C8B-B14F-4D97-AF65-F5344CB8AC3E}">
        <p14:creationId xmlns:p14="http://schemas.microsoft.com/office/powerpoint/2010/main" val="1922280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4034" y="686222"/>
            <a:ext cx="9448800" cy="838200"/>
          </a:xfrm>
        </p:spPr>
        <p:txBody>
          <a:bodyPr>
            <a:normAutofit/>
          </a:bodyPr>
          <a:lstStyle/>
          <a:p>
            <a:r>
              <a:rPr lang="en-US" sz="2000" b="1"/>
              <a:t>Availability Testing is used when Availability cannot be directly monitored</a:t>
            </a:r>
            <a:endParaRPr lang="nl-BE" sz="2000" b="1"/>
          </a:p>
        </p:txBody>
      </p:sp>
      <p:sp>
        <p:nvSpPr>
          <p:cNvPr id="4" name="Slide Number Placeholder 3"/>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9" name="Text Placeholder 8"/>
          <p:cNvSpPr>
            <a:spLocks noGrp="1"/>
          </p:cNvSpPr>
          <p:nvPr>
            <p:ph type="body" sz="quarter" idx="11"/>
          </p:nvPr>
        </p:nvSpPr>
        <p:spPr>
          <a:xfrm>
            <a:off x="1127448" y="1495296"/>
            <a:ext cx="9577064" cy="3636000"/>
          </a:xfrm>
        </p:spPr>
        <p:txBody>
          <a:bodyPr/>
          <a:lstStyle/>
          <a:p>
            <a:r>
              <a:rPr lang="en-US" sz="1400" b="1">
                <a:solidFill>
                  <a:schemeClr val="accent3"/>
                </a:solidFill>
              </a:rPr>
              <a:t>Objective of Availability Tests:</a:t>
            </a:r>
          </a:p>
          <a:p>
            <a:pPr marL="285750" indent="-285750">
              <a:lnSpc>
                <a:spcPct val="100000"/>
              </a:lnSpc>
              <a:buFont typeface="Wingdings" panose="05000000000000000000" pitchFamily="2" charset="2"/>
              <a:buChar char="ü"/>
            </a:pPr>
            <a:r>
              <a:rPr lang="en-US" sz="1400"/>
              <a:t>Complementary to Availability Monitoring</a:t>
            </a:r>
          </a:p>
          <a:p>
            <a:pPr marL="285750" indent="-285750">
              <a:lnSpc>
                <a:spcPct val="100000"/>
              </a:lnSpc>
              <a:buFont typeface="Wingdings" panose="05000000000000000000" pitchFamily="2" charset="2"/>
              <a:buChar char="ü"/>
            </a:pPr>
            <a:r>
              <a:rPr lang="en-US" sz="1400"/>
              <a:t>For “Unproven” capacity</a:t>
            </a:r>
          </a:p>
          <a:p>
            <a:pPr marL="285750" indent="-285750">
              <a:lnSpc>
                <a:spcPct val="100000"/>
              </a:lnSpc>
              <a:buFont typeface="Wingdings" panose="05000000000000000000" pitchFamily="2" charset="2"/>
              <a:buChar char="ü"/>
            </a:pPr>
            <a:r>
              <a:rPr lang="en-US" sz="1400"/>
              <a:t>Capability to react to surprise signal in day-ahead</a:t>
            </a:r>
          </a:p>
          <a:p>
            <a:pPr marL="285750" indent="-285750">
              <a:lnSpc>
                <a:spcPct val="100000"/>
              </a:lnSpc>
              <a:buFont typeface="Wingdings" panose="05000000000000000000" pitchFamily="2" charset="2"/>
              <a:buChar char="ü"/>
            </a:pPr>
            <a:endParaRPr lang="en-US" sz="1400"/>
          </a:p>
          <a:p>
            <a:r>
              <a:rPr lang="en-US" sz="1400" b="1">
                <a:solidFill>
                  <a:schemeClr val="accent3"/>
                </a:solidFill>
              </a:rPr>
              <a:t>Principles for selection:</a:t>
            </a:r>
          </a:p>
          <a:p>
            <a:pPr marL="285750" indent="-285750">
              <a:lnSpc>
                <a:spcPct val="100000"/>
              </a:lnSpc>
              <a:buFont typeface="Wingdings" panose="05000000000000000000" pitchFamily="2" charset="2"/>
              <a:buChar char="ü"/>
            </a:pPr>
            <a:r>
              <a:rPr lang="en-US" sz="1400"/>
              <a:t>Low Proven Availability in monitoring</a:t>
            </a:r>
          </a:p>
          <a:p>
            <a:pPr marL="285750" indent="-285750">
              <a:lnSpc>
                <a:spcPct val="100000"/>
              </a:lnSpc>
              <a:buFont typeface="Wingdings" panose="05000000000000000000" pitchFamily="2" charset="2"/>
              <a:buChar char="ü"/>
            </a:pPr>
            <a:r>
              <a:rPr lang="en-US" sz="1400"/>
              <a:t>Previously failed Availability Tests</a:t>
            </a:r>
          </a:p>
          <a:p>
            <a:pPr marL="285750" indent="-285750">
              <a:lnSpc>
                <a:spcPct val="100000"/>
              </a:lnSpc>
              <a:buFont typeface="Wingdings" panose="05000000000000000000" pitchFamily="2" charset="2"/>
              <a:buChar char="ü"/>
            </a:pPr>
            <a:r>
              <a:rPr lang="en-US" sz="1400"/>
              <a:t>Missing Capacity in monitoring</a:t>
            </a:r>
          </a:p>
          <a:p>
            <a:pPr marL="285750" indent="-285750">
              <a:lnSpc>
                <a:spcPct val="100000"/>
              </a:lnSpc>
              <a:buFont typeface="Wingdings" panose="05000000000000000000" pitchFamily="2" charset="2"/>
              <a:buChar char="ü"/>
            </a:pPr>
            <a:r>
              <a:rPr lang="en-US" sz="1400"/>
              <a:t>Poor correlation between (Partial) Declared Prices and measured output in the delivery Point</a:t>
            </a:r>
          </a:p>
          <a:p>
            <a:pPr marL="285750" indent="-285750">
              <a:lnSpc>
                <a:spcPct val="100000"/>
              </a:lnSpc>
              <a:buFont typeface="Wingdings" panose="05000000000000000000" pitchFamily="2" charset="2"/>
              <a:buChar char="ü"/>
            </a:pPr>
            <a:r>
              <a:rPr lang="en-US" sz="1400"/>
              <a:t>Avoid days with particularly low risk on adequacy</a:t>
            </a:r>
            <a:endParaRPr lang="nl-BE" sz="1400"/>
          </a:p>
          <a:p>
            <a:pPr>
              <a:lnSpc>
                <a:spcPct val="100000"/>
              </a:lnSpc>
            </a:pPr>
            <a:endParaRPr lang="nl-BE" sz="1400"/>
          </a:p>
        </p:txBody>
      </p:sp>
      <p:pic>
        <p:nvPicPr>
          <p:cNvPr id="10" name="Picture 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0931" y="1412776"/>
            <a:ext cx="504056" cy="504056"/>
          </a:xfrm>
          <a:prstGeom prst="rect">
            <a:avLst/>
          </a:prstGeom>
        </p:spPr>
      </p:pic>
      <p:pic>
        <p:nvPicPr>
          <p:cNvPr id="11" name="Picture 10"/>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0479" y="3140968"/>
            <a:ext cx="584961" cy="584961"/>
          </a:xfrm>
          <a:prstGeom prst="rect">
            <a:avLst/>
          </a:prstGeom>
        </p:spPr>
      </p:pic>
      <p:sp>
        <p:nvSpPr>
          <p:cNvPr id="12" name="Text Placeholder 5"/>
          <p:cNvSpPr txBox="1">
            <a:spLocks/>
          </p:cNvSpPr>
          <p:nvPr/>
        </p:nvSpPr>
        <p:spPr>
          <a:xfrm>
            <a:off x="912512" y="5552025"/>
            <a:ext cx="9792000" cy="611955"/>
          </a:xfrm>
          <a:prstGeom prst="rect">
            <a:avLst/>
          </a:prstGeom>
          <a:solidFill>
            <a:schemeClr val="bg1"/>
          </a:solidFill>
          <a:ln>
            <a:solidFill>
              <a:schemeClr val="bg2"/>
            </a:solidFill>
            <a:prstDash val="sysDot"/>
          </a:ln>
        </p:spPr>
        <p:txBody>
          <a:bodyPr anchor="ctr">
            <a:normAutofit/>
          </a:bodyPr>
          <a:lstStyle>
            <a:lvl1pPr marL="12700" marR="5080" indent="0">
              <a:lnSpc>
                <a:spcPct val="100000"/>
              </a:lnSpc>
              <a:spcBef>
                <a:spcPts val="819"/>
              </a:spcBef>
              <a:buClr>
                <a:srgbClr val="FF7300"/>
              </a:buClr>
              <a:buFont typeface="Arial"/>
              <a:buNone/>
              <a:tabLst>
                <a:tab pos="237490" algn="l"/>
              </a:tabLst>
              <a:defRPr lang="fr-BE" sz="2000" b="1" baseline="0" dirty="0">
                <a:solidFill>
                  <a:schemeClr val="bg2"/>
                </a:solidFill>
                <a:latin typeface="Arial"/>
                <a:ea typeface="+mj-ea"/>
                <a:cs typeface="Aria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12700" marR="5080" lvl="0" indent="0" algn="l" defTabSz="457200" rtl="0" eaLnBrk="1" fontAlgn="auto" latinLnBrk="0" hangingPunct="1">
              <a:lnSpc>
                <a:spcPct val="100000"/>
              </a:lnSpc>
              <a:spcBef>
                <a:spcPts val="819"/>
              </a:spcBef>
              <a:spcAft>
                <a:spcPts val="0"/>
              </a:spcAft>
              <a:buClr>
                <a:srgbClr val="FF7300"/>
              </a:buClr>
              <a:buSzTx/>
              <a:buFont typeface="Arial"/>
              <a:buNone/>
              <a:tabLst>
                <a:tab pos="237490" algn="l"/>
              </a:tabLst>
              <a:defRPr/>
            </a:pPr>
            <a:r>
              <a:rPr kumimoji="0" lang="en-US" sz="1400" b="1" i="0" u="none" strike="noStrike" kern="1200" cap="none" spc="0" normalizeH="0" baseline="0" noProof="0">
                <a:ln>
                  <a:noFill/>
                </a:ln>
                <a:solidFill>
                  <a:srgbClr val="FF7300"/>
                </a:solidFill>
                <a:effectLst/>
                <a:uLnTx/>
                <a:uFillTx/>
                <a:latin typeface="Arial"/>
                <a:ea typeface="+mj-ea"/>
                <a:cs typeface="Arial"/>
              </a:rPr>
              <a:t>The final selection procedure for testing moments is designed to accurately measure availability, but is not disclosed publically to ensure market parties cannot specifically prepare for them</a:t>
            </a:r>
            <a:endParaRPr kumimoji="0" lang="nl-BE" sz="1400" b="1" i="0" u="none" strike="noStrike" kern="1200" cap="none" spc="0" normalizeH="0" baseline="0" noProof="0">
              <a:ln>
                <a:noFill/>
              </a:ln>
              <a:solidFill>
                <a:srgbClr val="FF7300"/>
              </a:solidFill>
              <a:effectLst/>
              <a:uLnTx/>
              <a:uFillTx/>
              <a:latin typeface="Arial"/>
              <a:ea typeface="+mj-ea"/>
              <a:cs typeface="Arial"/>
            </a:endParaRPr>
          </a:p>
        </p:txBody>
      </p:sp>
      <p:sp>
        <p:nvSpPr>
          <p:cNvPr id="5" name="Rectangle 4"/>
          <p:cNvSpPr/>
          <p:nvPr/>
        </p:nvSpPr>
        <p:spPr>
          <a:xfrm>
            <a:off x="6744072" y="1525743"/>
            <a:ext cx="4536504" cy="1847767"/>
          </a:xfrm>
          <a:prstGeom prst="rect">
            <a:avLst/>
          </a:prstGeom>
          <a:ln>
            <a:solidFill>
              <a:schemeClr val="accent1"/>
            </a:solidFill>
            <a:prstDash val="sysDot"/>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394D55"/>
                </a:solidFill>
                <a:effectLst/>
                <a:uLnTx/>
                <a:uFillTx/>
                <a:latin typeface="Arial"/>
                <a:ea typeface="+mn-ea"/>
                <a:cs typeface="+mn-cs"/>
              </a:rPr>
              <a:t>From Availability Obligation introduction:</a:t>
            </a:r>
          </a:p>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1400" b="1" i="1" u="none" strike="noStrike" kern="1200" cap="none" spc="0" normalizeH="0" baseline="0" noProof="0">
                <a:ln>
                  <a:noFill/>
                </a:ln>
                <a:solidFill>
                  <a:srgbClr val="394D55"/>
                </a:solidFill>
                <a:effectLst/>
                <a:uLnTx/>
                <a:uFillTx/>
                <a:latin typeface="Arial"/>
                <a:ea typeface="+mn-ea"/>
                <a:cs typeface="+mn-cs"/>
              </a:rPr>
              <a:t>“</a:t>
            </a:r>
            <a:r>
              <a:rPr kumimoji="0" lang="en-US" sz="1400" b="0" i="1" u="none" strike="noStrike" kern="1200" cap="none" spc="0" normalizeH="0" baseline="0" noProof="0">
                <a:ln>
                  <a:noFill/>
                </a:ln>
                <a:solidFill>
                  <a:srgbClr val="394D55"/>
                </a:solidFill>
                <a:effectLst/>
                <a:uLnTx/>
                <a:uFillTx/>
                <a:latin typeface="Arial"/>
                <a:ea typeface="+mn-ea"/>
                <a:cs typeface="+mn-cs"/>
              </a:rPr>
              <a:t>Section 9.5 describes the Availability Tests, as a complementary tool to the Availability Monitoring to verify whether the Capacity Provider has committed to the obligation.”</a:t>
            </a:r>
          </a:p>
          <a:p>
            <a:pPr marL="171450" marR="0" lvl="0" indent="-171450" algn="l" defTabSz="457200" rtl="0" eaLnBrk="1" fontAlgn="auto" latinLnBrk="0" hangingPunct="1">
              <a:lnSpc>
                <a:spcPct val="100000"/>
              </a:lnSpc>
              <a:spcBef>
                <a:spcPts val="600"/>
              </a:spcBef>
              <a:spcAft>
                <a:spcPts val="0"/>
              </a:spcAft>
              <a:buClr>
                <a:srgbClr val="E85422"/>
              </a:buClr>
              <a:buSzTx/>
              <a:buFont typeface="Wingdings" panose="05000000000000000000" pitchFamily="2" charset="2"/>
              <a:buChar char="à"/>
              <a:tabLst/>
              <a:defRPr/>
            </a:pPr>
            <a:r>
              <a:rPr kumimoji="0" lang="en-US" sz="1400" b="0" i="0" u="none" strike="noStrike" kern="1200" cap="none" spc="0" normalizeH="0" baseline="0" noProof="0">
                <a:ln>
                  <a:noFill/>
                </a:ln>
                <a:solidFill>
                  <a:srgbClr val="394D55"/>
                </a:solidFill>
                <a:effectLst/>
                <a:uLnTx/>
                <a:uFillTx/>
                <a:latin typeface="Arial"/>
                <a:ea typeface="+mn-ea"/>
                <a:cs typeface="+mn-cs"/>
              </a:rPr>
              <a:t> Availability testing is not meant to be “on top of” monitoring, but rather as a </a:t>
            </a:r>
            <a:r>
              <a:rPr kumimoji="0" lang="en-US" sz="1400" b="1" i="0" u="none" strike="noStrike" kern="1200" cap="none" spc="0" normalizeH="0" baseline="0" noProof="0">
                <a:ln>
                  <a:noFill/>
                </a:ln>
                <a:solidFill>
                  <a:srgbClr val="394D55"/>
                </a:solidFill>
                <a:effectLst/>
                <a:uLnTx/>
                <a:uFillTx/>
                <a:latin typeface="Arial"/>
                <a:ea typeface="+mn-ea"/>
                <a:cs typeface="+mn-cs"/>
              </a:rPr>
              <a:t>last resort</a:t>
            </a:r>
            <a:r>
              <a:rPr kumimoji="0" lang="en-US" sz="1400" b="0" i="0" u="none" strike="noStrike" kern="1200" cap="none" spc="0" normalizeH="0" baseline="0" noProof="0">
                <a:ln>
                  <a:noFill/>
                </a:ln>
                <a:solidFill>
                  <a:srgbClr val="394D55"/>
                </a:solidFill>
                <a:effectLst/>
                <a:uLnTx/>
                <a:uFillTx/>
                <a:latin typeface="Arial"/>
                <a:ea typeface="+mn-ea"/>
                <a:cs typeface="+mn-cs"/>
              </a:rPr>
              <a:t>.</a:t>
            </a:r>
            <a:r>
              <a:rPr kumimoji="0" lang="en-US" sz="1400" b="0" i="1" u="none" strike="noStrike" kern="1200" cap="none" spc="0" normalizeH="0" baseline="0" noProof="0">
                <a:ln>
                  <a:noFill/>
                </a:ln>
                <a:solidFill>
                  <a:srgbClr val="394D55"/>
                </a:solidFill>
                <a:effectLst/>
                <a:uLnTx/>
                <a:uFillTx/>
                <a:latin typeface="Arial"/>
                <a:ea typeface="+mn-ea"/>
                <a:cs typeface="+mn-cs"/>
              </a:rPr>
              <a:t> </a:t>
            </a:r>
            <a:endParaRPr kumimoji="0" lang="nl-BE" sz="1400" b="1" i="1" u="none" strike="noStrike" kern="1200" cap="none" spc="0" normalizeH="0" baseline="0" noProof="0">
              <a:ln>
                <a:noFill/>
              </a:ln>
              <a:solidFill>
                <a:srgbClr val="394D55"/>
              </a:solidFill>
              <a:effectLst/>
              <a:uLnTx/>
              <a:uFillTx/>
              <a:latin typeface="Arial"/>
              <a:ea typeface="+mn-ea"/>
              <a:cs typeface="+mn-cs"/>
            </a:endParaRPr>
          </a:p>
        </p:txBody>
      </p:sp>
      <p:sp>
        <p:nvSpPr>
          <p:cNvPr id="13" name="Footer Placeholder 1">
            <a:extLst>
              <a:ext uri="{FF2B5EF4-FFF2-40B4-BE49-F238E27FC236}">
                <a16:creationId xmlns:a16="http://schemas.microsoft.com/office/drawing/2014/main" id="{B846DFAA-985B-4798-9E3D-17CD92E678CA}"/>
              </a:ext>
            </a:extLst>
          </p:cNvPr>
          <p:cNvSpPr>
            <a:spLocks noGrp="1"/>
          </p:cNvSpPr>
          <p:nvPr>
            <p:ph type="ftr" sz="quarter" idx="3"/>
          </p:nvPr>
        </p:nvSpPr>
        <p:spPr>
          <a:xfrm>
            <a:off x="9296400" y="6282000"/>
            <a:ext cx="2006600" cy="1968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Launch Session – Multi-CRM &amp; Availability Obligation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6" name="Rectangle 5">
            <a:extLst>
              <a:ext uri="{FF2B5EF4-FFF2-40B4-BE49-F238E27FC236}">
                <a16:creationId xmlns:a16="http://schemas.microsoft.com/office/drawing/2014/main" id="{EF806AA4-82DA-518D-5C50-9CC5352C717A}"/>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7" name="Rectangle 6">
            <a:extLst>
              <a:ext uri="{FF2B5EF4-FFF2-40B4-BE49-F238E27FC236}">
                <a16:creationId xmlns:a16="http://schemas.microsoft.com/office/drawing/2014/main" id="{455D250E-09D5-205B-B3DD-19CB93D1516C}"/>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1. Test Moments</a:t>
            </a:r>
            <a:endParaRPr lang="en-BE" b="1">
              <a:solidFill>
                <a:schemeClr val="bg1"/>
              </a:solidFill>
            </a:endParaRPr>
          </a:p>
        </p:txBody>
      </p:sp>
    </p:spTree>
    <p:extLst>
      <p:ext uri="{BB962C8B-B14F-4D97-AF65-F5344CB8AC3E}">
        <p14:creationId xmlns:p14="http://schemas.microsoft.com/office/powerpoint/2010/main" val="2237089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539408"/>
            <a:ext cx="7562895" cy="2318342"/>
          </a:xfrm>
        </p:spPr>
        <p:txBody>
          <a:bodyPr anchor="ctr"/>
          <a:lstStyle/>
          <a:p>
            <a:r>
              <a:rPr lang="en-US"/>
              <a:t>Available Capacity</a:t>
            </a:r>
            <a:br>
              <a:rPr lang="en-US"/>
            </a:br>
            <a:br>
              <a:rPr lang="en-US"/>
            </a:br>
            <a:r>
              <a:rPr lang="en-US"/>
              <a:t>Obligated Capacity</a:t>
            </a:r>
            <a:endParaRPr lang="en-BE"/>
          </a:p>
        </p:txBody>
      </p:sp>
      <p:sp>
        <p:nvSpPr>
          <p:cNvPr id="3" name="Oval 2">
            <a:extLst>
              <a:ext uri="{FF2B5EF4-FFF2-40B4-BE49-F238E27FC236}">
                <a16:creationId xmlns:a16="http://schemas.microsoft.com/office/drawing/2014/main" id="{0EDF63FA-756F-9169-CD57-00C3D9C91FB0}"/>
              </a:ext>
            </a:extLst>
          </p:cNvPr>
          <p:cNvSpPr/>
          <p:nvPr/>
        </p:nvSpPr>
        <p:spPr>
          <a:xfrm>
            <a:off x="2357645" y="30404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2</a:t>
            </a:r>
            <a:endParaRPr lang="en-BE" sz="2000" b="1">
              <a:solidFill>
                <a:schemeClr val="accent2"/>
              </a:solidFill>
            </a:endParaRPr>
          </a:p>
        </p:txBody>
      </p:sp>
      <p:sp>
        <p:nvSpPr>
          <p:cNvPr id="4" name="Oval 3">
            <a:extLst>
              <a:ext uri="{FF2B5EF4-FFF2-40B4-BE49-F238E27FC236}">
                <a16:creationId xmlns:a16="http://schemas.microsoft.com/office/drawing/2014/main" id="{A30707D3-DD76-EBB5-EC25-347FEDAA4639}"/>
              </a:ext>
            </a:extLst>
          </p:cNvPr>
          <p:cNvSpPr/>
          <p:nvPr/>
        </p:nvSpPr>
        <p:spPr>
          <a:xfrm>
            <a:off x="2357645" y="3945341"/>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3</a:t>
            </a:r>
            <a:endParaRPr lang="en-BE" sz="2000" b="1">
              <a:solidFill>
                <a:schemeClr val="accent2"/>
              </a:solidFill>
            </a:endParaRPr>
          </a:p>
        </p:txBody>
      </p:sp>
    </p:spTree>
    <p:extLst>
      <p:ext uri="{BB962C8B-B14F-4D97-AF65-F5344CB8AC3E}">
        <p14:creationId xmlns:p14="http://schemas.microsoft.com/office/powerpoint/2010/main" val="3681819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4034" y="667172"/>
            <a:ext cx="9448800" cy="838200"/>
          </a:xfrm>
        </p:spPr>
        <p:txBody>
          <a:bodyPr>
            <a:normAutofit/>
          </a:bodyPr>
          <a:lstStyle/>
          <a:p>
            <a:r>
              <a:rPr lang="en-US" sz="2000" b="1"/>
              <a:t>Principles of Availability Testing</a:t>
            </a:r>
            <a:endParaRPr lang="nl-BE" sz="2000" b="1"/>
          </a:p>
        </p:txBody>
      </p:sp>
      <p:sp>
        <p:nvSpPr>
          <p:cNvPr id="4" name="Slide Number Placeholder 3"/>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58</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3" name="Footer Placeholder 1">
            <a:extLst>
              <a:ext uri="{FF2B5EF4-FFF2-40B4-BE49-F238E27FC236}">
                <a16:creationId xmlns:a16="http://schemas.microsoft.com/office/drawing/2014/main" id="{B846DFAA-985B-4798-9E3D-17CD92E678CA}"/>
              </a:ext>
            </a:extLst>
          </p:cNvPr>
          <p:cNvSpPr>
            <a:spLocks noGrp="1"/>
          </p:cNvSpPr>
          <p:nvPr>
            <p:ph type="ftr" sz="quarter" idx="3"/>
          </p:nvPr>
        </p:nvSpPr>
        <p:spPr>
          <a:xfrm>
            <a:off x="9296400" y="6282000"/>
            <a:ext cx="2006600" cy="1968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Launch Session – Multi-CRM &amp; Availability Obligation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14" name="Text Placeholder 2"/>
              <p:cNvSpPr>
                <a:spLocks noGrp="1"/>
              </p:cNvSpPr>
              <p:nvPr>
                <p:ph type="body" sz="quarter" idx="11"/>
              </p:nvPr>
            </p:nvSpPr>
            <p:spPr>
              <a:xfrm>
                <a:off x="941660" y="1315953"/>
                <a:ext cx="10361340" cy="5074732"/>
              </a:xfrm>
            </p:spPr>
            <p:txBody>
              <a:bodyPr/>
              <a:lstStyle/>
              <a:p>
                <a:pPr marL="285750" indent="-285750">
                  <a:buFont typeface="Arial" panose="020B0604020202020204" pitchFamily="34" charset="0"/>
                  <a:buChar char="•"/>
                </a:pPr>
                <a:r>
                  <a:rPr lang="en-US"/>
                  <a:t>A Capacity Provider is notified on day D-1 between 09:00 and 09:30 that he will be tested</a:t>
                </a:r>
              </a:p>
              <a:p>
                <a:pPr marL="1007100" lvl="1" indent="-285750">
                  <a:buFont typeface="Arial" panose="020B0604020202020204" pitchFamily="34" charset="0"/>
                  <a:buChar char="•"/>
                </a:pPr>
                <a:r>
                  <a:rPr lang="en-US"/>
                  <a:t>The notification includes the start and end time of the Availability Test</a:t>
                </a:r>
              </a:p>
              <a:p>
                <a:pPr marL="1007100" lvl="1" indent="-285750">
                  <a:buFont typeface="Arial" panose="020B0604020202020204" pitchFamily="34" charset="0"/>
                  <a:buChar char="•"/>
                </a:pPr>
                <a:r>
                  <a:rPr lang="en-US"/>
                  <a:t>The duration of the Testis either one quarter hour, or the full SLA in case a previous Test failed</a:t>
                </a:r>
              </a:p>
              <a:p>
                <a:pPr marL="285750" indent="-285750">
                  <a:buFont typeface="Arial" panose="020B0604020202020204" pitchFamily="34" charset="0"/>
                  <a:buChar char="•"/>
                </a:pPr>
                <a:r>
                  <a:rPr lang="en-US"/>
                  <a:t>On day D, the Capacity Provider must provide Available Capacity equal to at least its Obligated Capacity </a:t>
                </a:r>
                <a:br>
                  <a:rPr lang="en-US"/>
                </a:br>
                <a:r>
                  <a:rPr lang="en-US"/>
                  <a:t>during the Test moment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a:t>
                </a:r>
                <a:r>
                  <a:rPr lang="en-US" b="1"/>
                  <a:t>Available Capacity </a:t>
                </a:r>
                <a:r>
                  <a:rPr lang="en-US"/>
                  <a:t>is based on the Measured Power</a:t>
                </a:r>
              </a:p>
              <a:p>
                <a:pPr marL="1007100" lvl="1" indent="-285750">
                  <a:buFont typeface="Arial" panose="020B0604020202020204" pitchFamily="34" charset="0"/>
                  <a:buChar char="•"/>
                </a:pPr>
                <a:r>
                  <a:rPr lang="en-US"/>
                  <a:t>Not based on nominations or Unproven Availability: Elia wants solid proof</a:t>
                </a:r>
              </a:p>
              <a:p>
                <a:pPr marL="1007100" lvl="1" indent="-285750">
                  <a:buFont typeface="Arial" panose="020B0604020202020204" pitchFamily="34" charset="0"/>
                  <a:buChar char="•"/>
                </a:pPr>
                <a:r>
                  <a:rPr lang="en-US"/>
                  <a:t>Is still adapted for Ancillary Services and </a:t>
                </a:r>
                <a:r>
                  <a:rPr lang="en-US" err="1"/>
                  <a:t>Redispatching</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a:t>
                </a:r>
                <a:r>
                  <a:rPr lang="en-US" b="1"/>
                  <a:t>Obligated Capacity </a:t>
                </a:r>
                <a:r>
                  <a:rPr lang="en-US"/>
                  <a:t>is equal to</a:t>
                </a:r>
                <a:br>
                  <a:rPr lang="en-US"/>
                </a:br>
                <a:endParaRPr lang="en-US"/>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𝑀𝐼𝑁</m:t>
                      </m:r>
                      <m:r>
                        <a:rPr lang="en-US" b="0" i="1" smtClean="0">
                          <a:latin typeface="Cambria Math" panose="02040503050406030204" pitchFamily="18" charset="0"/>
                        </a:rPr>
                        <m:t>(</m:t>
                      </m:r>
                      <m:r>
                        <a:rPr lang="en-US" b="0" i="1" smtClean="0">
                          <a:latin typeface="Cambria Math" panose="02040503050406030204" pitchFamily="18" charset="0"/>
                        </a:rPr>
                        <m:t>𝑁𝑅𝑃</m:t>
                      </m:r>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𝑈𝑛𝑎𝑣𝑎𝑖𝑙𝑎𝑏𝑙𝑒</m:t>
                          </m:r>
                          <m:r>
                            <a:rPr lang="en-US" b="0" i="1" smtClean="0">
                              <a:latin typeface="Cambria Math" panose="02040503050406030204" pitchFamily="18" charset="0"/>
                            </a:rPr>
                            <m:t>,</m:t>
                          </m:r>
                          <m:r>
                            <a:rPr lang="en-US" b="0" i="1" smtClean="0">
                              <a:latin typeface="Cambria Math" panose="02040503050406030204" pitchFamily="18" charset="0"/>
                            </a:rPr>
                            <m:t>𝐴𝑛𝑛𝑜𝑢𝑛𝑐𝑒𝑑</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𝐶𝑜𝑛𝑡𝑟𝑎𝑐𝑡𝑒𝑑</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r>
                            <a:rPr lang="en-US" b="0" i="1" smtClean="0">
                              <a:latin typeface="Cambria Math" panose="02040503050406030204" pitchFamily="18" charset="0"/>
                            </a:rPr>
                            <m:t>(</m:t>
                          </m:r>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b="0" i="1" smtClean="0">
                              <a:latin typeface="Cambria Math" panose="02040503050406030204" pitchFamily="18" charset="0"/>
                            </a:rPr>
                            <m:t>𝐷𝑒𝑟𝑎𝑡𝑖𝑛𝑔</m:t>
                          </m:r>
                          <m:r>
                            <a:rPr lang="en-US" b="0" i="1" smtClean="0">
                              <a:latin typeface="Cambria Math" panose="02040503050406030204" pitchFamily="18" charset="0"/>
                            </a:rPr>
                            <m:t> </m:t>
                          </m:r>
                          <m:r>
                            <a:rPr lang="en-US" b="0" i="1" smtClean="0">
                              <a:latin typeface="Cambria Math" panose="02040503050406030204" pitchFamily="18" charset="0"/>
                            </a:rPr>
                            <m:t>𝐹𝑎𝑐𝑡𝑜𝑟</m:t>
                          </m:r>
                          <m:r>
                            <a:rPr lang="en-US" b="0" i="1" smtClean="0">
                              <a:latin typeface="Cambria Math" panose="02040503050406030204" pitchFamily="18" charset="0"/>
                            </a:rPr>
                            <m:t>(</m:t>
                          </m:r>
                          <m:r>
                            <a:rPr lang="en-US" b="0" i="1" smtClean="0">
                              <a:latin typeface="Cambria Math" panose="02040503050406030204" pitchFamily="18" charset="0"/>
                            </a:rPr>
                            <m:t>𝐶𝑀𝑈</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den>
                      </m:f>
                    </m:oMath>
                  </m:oMathPara>
                </a14:m>
                <a:endParaRPr lang="en-US"/>
              </a:p>
              <a:p>
                <a:pPr marL="285750" indent="-285750">
                  <a:buFont typeface="Arial" panose="020B0604020202020204" pitchFamily="34" charset="0"/>
                  <a:buChar char="•"/>
                </a:pPr>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mc:Choice>
        <mc:Fallback xmlns="">
          <p:sp>
            <p:nvSpPr>
              <p:cNvPr id="14" name="Text Placeholder 2"/>
              <p:cNvSpPr>
                <a:spLocks noGrp="1" noRot="1" noChangeAspect="1" noMove="1" noResize="1" noEditPoints="1" noAdjustHandles="1" noChangeArrowheads="1" noChangeShapeType="1" noTextEdit="1"/>
              </p:cNvSpPr>
              <p:nvPr>
                <p:ph type="body" sz="quarter" idx="11"/>
              </p:nvPr>
            </p:nvSpPr>
            <p:spPr>
              <a:xfrm>
                <a:off x="941660" y="1315953"/>
                <a:ext cx="10361340" cy="5074732"/>
              </a:xfrm>
              <a:blipFill>
                <a:blip r:embed="rId3"/>
                <a:stretch>
                  <a:fillRect l="-1118" t="-84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60AD7059-1244-1C51-3FF9-382DAD014B7C}"/>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6" name="Rectangle 5">
            <a:extLst>
              <a:ext uri="{FF2B5EF4-FFF2-40B4-BE49-F238E27FC236}">
                <a16:creationId xmlns:a16="http://schemas.microsoft.com/office/drawing/2014/main" id="{728F0D97-3FDD-5CD2-7D65-A269E33454F9}"/>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Obligated Capacity</a:t>
            </a:r>
            <a:endParaRPr lang="en-BE" b="1">
              <a:solidFill>
                <a:schemeClr val="bg1"/>
              </a:solidFill>
            </a:endParaRPr>
          </a:p>
        </p:txBody>
      </p:sp>
      <p:sp>
        <p:nvSpPr>
          <p:cNvPr id="7" name="Rectangle 6">
            <a:extLst>
              <a:ext uri="{FF2B5EF4-FFF2-40B4-BE49-F238E27FC236}">
                <a16:creationId xmlns:a16="http://schemas.microsoft.com/office/drawing/2014/main" id="{9DF86D77-DF18-662D-827B-72B26350C4CB}"/>
              </a:ext>
            </a:extLst>
          </p:cNvPr>
          <p:cNvSpPr/>
          <p:nvPr/>
        </p:nvSpPr>
        <p:spPr>
          <a:xfrm>
            <a:off x="51816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Available Capacity</a:t>
            </a:r>
            <a:endParaRPr lang="en-BE" b="1">
              <a:solidFill>
                <a:schemeClr val="bg1"/>
              </a:solidFill>
            </a:endParaRPr>
          </a:p>
        </p:txBody>
      </p:sp>
      <p:sp>
        <p:nvSpPr>
          <p:cNvPr id="2" name="Rectangle 1">
            <a:extLst>
              <a:ext uri="{FF2B5EF4-FFF2-40B4-BE49-F238E27FC236}">
                <a16:creationId xmlns:a16="http://schemas.microsoft.com/office/drawing/2014/main" id="{EBA72FEA-D156-2913-AADA-71629F5620E0}"/>
              </a:ext>
            </a:extLst>
          </p:cNvPr>
          <p:cNvSpPr/>
          <p:nvPr/>
        </p:nvSpPr>
        <p:spPr>
          <a:xfrm>
            <a:off x="10593421" y="5380114"/>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1642156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929933"/>
            <a:ext cx="7562895" cy="609600"/>
          </a:xfrm>
        </p:spPr>
        <p:txBody>
          <a:bodyPr anchor="ctr"/>
          <a:lstStyle/>
          <a:p>
            <a:r>
              <a:rPr lang="en-US"/>
              <a:t>Missing Capacity</a:t>
            </a:r>
            <a:endParaRPr lang="en-BE"/>
          </a:p>
        </p:txBody>
      </p:sp>
    </p:spTree>
    <p:extLst>
      <p:ext uri="{BB962C8B-B14F-4D97-AF65-F5344CB8AC3E}">
        <p14:creationId xmlns:p14="http://schemas.microsoft.com/office/powerpoint/2010/main" val="342209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ext Placeholder 2"/>
          <p:cNvSpPr>
            <a:spLocks noGrp="1"/>
          </p:cNvSpPr>
          <p:nvPr>
            <p:ph type="body" sz="quarter" idx="14"/>
          </p:nvPr>
        </p:nvSpPr>
        <p:spPr>
          <a:xfrm>
            <a:off x="1145286" y="3568939"/>
            <a:ext cx="5417875" cy="1343025"/>
          </a:xfrm>
        </p:spPr>
        <p:txBody>
          <a:bodyPr anchor="b"/>
          <a:lstStyle/>
          <a:p>
            <a:r>
              <a:rPr lang="en-US" sz="2000"/>
              <a:t>Purpose of Today’s session</a:t>
            </a:r>
          </a:p>
          <a:p>
            <a:r>
              <a:rPr lang="en-US" sz="2000"/>
              <a:t>Right to remuneration</a:t>
            </a:r>
            <a:br>
              <a:rPr lang="en-US" sz="2000"/>
            </a:br>
            <a:r>
              <a:rPr lang="en-US" sz="2000"/>
              <a:t>Availability Obligation</a:t>
            </a:r>
          </a:p>
          <a:p>
            <a:pPr marL="457200" lvl="1" indent="0">
              <a:buClr>
                <a:schemeClr val="bg2"/>
              </a:buClr>
              <a:buNone/>
            </a:pPr>
            <a:r>
              <a:rPr lang="en-US" sz="1050">
                <a:solidFill>
                  <a:schemeClr val="tx1"/>
                </a:solidFill>
                <a:cs typeface="Arial"/>
              </a:rPr>
              <a:t>Availability monitoring</a:t>
            </a:r>
          </a:p>
          <a:p>
            <a:pPr marL="457200" lvl="1" indent="0">
              <a:buClr>
                <a:schemeClr val="bg2"/>
              </a:buClr>
              <a:buNone/>
            </a:pPr>
            <a:r>
              <a:rPr lang="en-US" sz="1050">
                <a:solidFill>
                  <a:schemeClr val="tx1"/>
                </a:solidFill>
                <a:cs typeface="Arial"/>
              </a:rPr>
              <a:t>Availability Testing</a:t>
            </a:r>
          </a:p>
          <a:p>
            <a:pPr marL="457200" lvl="1" indent="0">
              <a:buClr>
                <a:schemeClr val="bg2"/>
              </a:buClr>
              <a:buNone/>
            </a:pPr>
            <a:r>
              <a:rPr lang="en-US" sz="1050">
                <a:solidFill>
                  <a:schemeClr val="tx1"/>
                </a:solidFill>
                <a:cs typeface="Arial"/>
              </a:rPr>
              <a:t>Unavailability Penalties</a:t>
            </a:r>
          </a:p>
          <a:p>
            <a:r>
              <a:rPr lang="en-US" sz="2000"/>
              <a:t>Payback Obligation</a:t>
            </a:r>
          </a:p>
          <a:p>
            <a:r>
              <a:rPr kumimoji="0" lang="en-US" sz="2000" b="0" i="0" u="none" strike="noStrike" kern="1200" cap="none" spc="0" normalizeH="0" baseline="0" noProof="0">
                <a:ln>
                  <a:noFill/>
                </a:ln>
                <a:effectLst/>
                <a:uLnTx/>
                <a:uFillTx/>
                <a:ea typeface="+mn-ea"/>
                <a:cs typeface="+mn-cs"/>
              </a:rPr>
              <a:t>Secondary Market</a:t>
            </a:r>
            <a:br>
              <a:rPr kumimoji="0" lang="en-US" sz="2000" b="0" i="0" u="none" strike="noStrike" kern="1200" cap="none" spc="0" normalizeH="0" baseline="0" noProof="0">
                <a:ln>
                  <a:noFill/>
                </a:ln>
                <a:effectLst/>
                <a:uLnTx/>
                <a:uFillTx/>
                <a:ea typeface="+mn-ea"/>
                <a:cs typeface="+mn-cs"/>
              </a:rPr>
            </a:br>
            <a:r>
              <a:rPr kumimoji="0" lang="en-US" sz="2000" b="0" i="0" u="none" strike="noStrike" kern="1200" cap="none" spc="0" normalizeH="0" baseline="0" noProof="0">
                <a:ln>
                  <a:noFill/>
                </a:ln>
                <a:effectLst/>
                <a:uLnTx/>
                <a:uFillTx/>
                <a:ea typeface="+mn-ea"/>
                <a:cs typeface="+mn-cs"/>
              </a:rPr>
              <a:t>Final notes</a:t>
            </a:r>
          </a:p>
        </p:txBody>
      </p:sp>
      <p:sp>
        <p:nvSpPr>
          <p:cNvPr id="4" name="Footer Placeholder 3"/>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Helvetica Light"/>
              </a:rPr>
              <a:t>CRM Detailed Info Session 2024</a:t>
            </a:r>
            <a:endParaRPr kumimoji="0" lang="en-GB" sz="900" b="0" i="0" u="none" strike="noStrike" kern="1200" cap="none" spc="0" normalizeH="0" baseline="0" noProof="0">
              <a:ln>
                <a:noFill/>
              </a:ln>
              <a:solidFill>
                <a:srgbClr val="FFFFFF"/>
              </a:solidFill>
              <a:effectLst/>
              <a:uLnTx/>
              <a:uFillTx/>
              <a:latin typeface="Helvetica Light"/>
            </a:endParaRPr>
          </a:p>
        </p:txBody>
      </p:sp>
      <p:sp>
        <p:nvSpPr>
          <p:cNvPr id="5" name="Slide Number Placeholder 4"/>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D4DCE-9EA5-6C43-B983-F83FEB84A798}" type="slidenum">
              <a:rPr kumimoji="0" lang="en-GB" sz="900" b="1" i="0" u="none" strike="noStrike" kern="1200" cap="none" spc="0" normalizeH="0" baseline="0" noProof="0" smtClean="0">
                <a:ln>
                  <a:noFill/>
                </a:ln>
                <a:solidFill>
                  <a:srgbClr val="FFFFFF"/>
                </a:solidFill>
                <a:effectLst/>
                <a:uLnTx/>
                <a:uFillTx/>
                <a:latin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1" i="0" u="none" strike="noStrike" kern="1200" cap="none" spc="0" normalizeH="0" baseline="0" noProof="0">
              <a:ln>
                <a:noFill/>
              </a:ln>
              <a:solidFill>
                <a:srgbClr val="FFFFFF"/>
              </a:solidFill>
              <a:effectLst/>
              <a:uLnTx/>
              <a:uFillTx/>
              <a:latin typeface="Helvetica Light"/>
            </a:endParaRPr>
          </a:p>
        </p:txBody>
      </p:sp>
      <p:sp>
        <p:nvSpPr>
          <p:cNvPr id="2" name="TextBox 1">
            <a:extLst>
              <a:ext uri="{FF2B5EF4-FFF2-40B4-BE49-F238E27FC236}">
                <a16:creationId xmlns:a16="http://schemas.microsoft.com/office/drawing/2014/main" id="{E545E6B5-06FA-E630-3839-062872C17A09}"/>
              </a:ext>
            </a:extLst>
          </p:cNvPr>
          <p:cNvSpPr txBox="1"/>
          <p:nvPr/>
        </p:nvSpPr>
        <p:spPr>
          <a:xfrm>
            <a:off x="990000" y="647956"/>
            <a:ext cx="5417875" cy="70323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4378" tIns="104378" rIns="104378" bIns="104378" numCol="1" spcCol="38100" rtlCol="0" anchor="t">
            <a:spAutoFit/>
          </a:bodyPr>
          <a:lstStyle/>
          <a:p>
            <a:pPr marL="0" marR="0" indent="0" algn="l" defTabSz="1043923"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effectLst/>
                <a:uFillTx/>
                <a:latin typeface="+mn-lt"/>
                <a:ea typeface="+mn-ea"/>
                <a:cs typeface="+mn-cs"/>
                <a:sym typeface="Helvetica Light"/>
              </a:rPr>
              <a:t>Today’s Detailed Session</a:t>
            </a:r>
            <a:endParaRPr kumimoji="0" lang="en-BE" sz="3200" b="0" i="0" u="none" strike="noStrike" cap="none" spc="0" normalizeH="0" baseline="0">
              <a:ln>
                <a:noFill/>
              </a:ln>
              <a:effectLst/>
              <a:uFillTx/>
              <a:latin typeface="+mn-lt"/>
              <a:ea typeface="+mn-ea"/>
              <a:cs typeface="+mn-cs"/>
              <a:sym typeface="Helvetica Light"/>
            </a:endParaRPr>
          </a:p>
        </p:txBody>
      </p:sp>
    </p:spTree>
    <p:extLst>
      <p:ext uri="{BB962C8B-B14F-4D97-AF65-F5344CB8AC3E}">
        <p14:creationId xmlns:p14="http://schemas.microsoft.com/office/powerpoint/2010/main" val="242022889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8DE0-DFBC-95C4-7A08-511A7DF57B9C}"/>
              </a:ext>
            </a:extLst>
          </p:cNvPr>
          <p:cNvSpPr>
            <a:spLocks noGrp="1"/>
          </p:cNvSpPr>
          <p:nvPr>
            <p:ph type="title"/>
          </p:nvPr>
        </p:nvSpPr>
        <p:spPr>
          <a:xfrm>
            <a:off x="914400" y="355942"/>
            <a:ext cx="9448800" cy="838200"/>
          </a:xfrm>
        </p:spPr>
        <p:txBody>
          <a:bodyPr/>
          <a:lstStyle/>
          <a:p>
            <a:r>
              <a:rPr lang="en-US"/>
              <a:t>Availability Obligation – structure</a:t>
            </a:r>
            <a:endParaRPr lang="en-BE"/>
          </a:p>
        </p:txBody>
      </p:sp>
      <p:sp>
        <p:nvSpPr>
          <p:cNvPr id="3" name="Content Placeholder 2">
            <a:extLst>
              <a:ext uri="{FF2B5EF4-FFF2-40B4-BE49-F238E27FC236}">
                <a16:creationId xmlns:a16="http://schemas.microsoft.com/office/drawing/2014/main" id="{12E6E9D8-A277-3206-0E0A-032C745B3B5E}"/>
              </a:ext>
            </a:extLst>
          </p:cNvPr>
          <p:cNvSpPr>
            <a:spLocks noGrp="1"/>
          </p:cNvSpPr>
          <p:nvPr>
            <p:ph sz="quarter" idx="13"/>
          </p:nvPr>
        </p:nvSpPr>
        <p:spPr>
          <a:xfrm>
            <a:off x="914400" y="1004755"/>
            <a:ext cx="9792000" cy="1181854"/>
          </a:xfrm>
        </p:spPr>
        <p:txBody>
          <a:bodyPr/>
          <a:lstStyle/>
          <a:p>
            <a:pPr marL="0" indent="0">
              <a:buNone/>
            </a:pPr>
            <a:r>
              <a:rPr lang="en-US"/>
              <a:t>The availability obligation consists of two main elements</a:t>
            </a:r>
          </a:p>
          <a:p>
            <a:pPr marL="630900" lvl="1" indent="-342900">
              <a:buFont typeface="+mj-lt"/>
              <a:buAutoNum type="arabicPeriod"/>
            </a:pPr>
            <a:r>
              <a:rPr lang="en-US"/>
              <a:t>Availability Monitoring – To monitor whether the CMU contributes to adequacy</a:t>
            </a:r>
          </a:p>
          <a:p>
            <a:pPr marL="630900" lvl="1" indent="-342900">
              <a:buFont typeface="+mj-lt"/>
              <a:buAutoNum type="arabicPeriod"/>
            </a:pPr>
            <a:r>
              <a:rPr lang="en-US"/>
              <a:t>Availability testing – To ensure that CMUs that were not observed can deliver too</a:t>
            </a:r>
          </a:p>
          <a:p>
            <a:pPr marL="630900" lvl="1" indent="-342900">
              <a:buFont typeface="+mj-lt"/>
              <a:buAutoNum type="arabicPeriod"/>
            </a:pPr>
            <a:endParaRPr lang="en-US"/>
          </a:p>
          <a:p>
            <a:pPr lvl="1">
              <a:buFont typeface="Wingdings" panose="05000000000000000000" pitchFamily="2" charset="2"/>
              <a:buChar char="Ø"/>
            </a:pPr>
            <a:endParaRPr lang="en-BE"/>
          </a:p>
        </p:txBody>
      </p:sp>
      <p:sp>
        <p:nvSpPr>
          <p:cNvPr id="4" name="Footer Placeholder 3">
            <a:extLst>
              <a:ext uri="{FF2B5EF4-FFF2-40B4-BE49-F238E27FC236}">
                <a16:creationId xmlns:a16="http://schemas.microsoft.com/office/drawing/2014/main" id="{2D0ED01E-7762-8C67-61EF-0CFE51F60C09}"/>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0C9564FE-AF79-867A-8238-F4C0FC9472CC}"/>
              </a:ext>
            </a:extLst>
          </p:cNvPr>
          <p:cNvSpPr>
            <a:spLocks noGrp="1"/>
          </p:cNvSpPr>
          <p:nvPr>
            <p:ph type="sldNum" sz="quarter" idx="12"/>
          </p:nvPr>
        </p:nvSpPr>
        <p:spPr/>
        <p:txBody>
          <a:bodyPr/>
          <a:lstStyle/>
          <a:p>
            <a:fld id="{7C9AF4F6-8314-4173-B77E-ACDB3515A2E2}" type="slidenum">
              <a:rPr lang="en-GB" smtClean="0"/>
              <a:t>60</a:t>
            </a:fld>
            <a:endParaRPr lang="en-GB"/>
          </a:p>
        </p:txBody>
      </p:sp>
      <p:sp>
        <p:nvSpPr>
          <p:cNvPr id="8" name="Rectangle: Rounded Corners 7">
            <a:extLst>
              <a:ext uri="{FF2B5EF4-FFF2-40B4-BE49-F238E27FC236}">
                <a16:creationId xmlns:a16="http://schemas.microsoft.com/office/drawing/2014/main" id="{94601CCC-C3A1-0C7A-2E9C-11535F100143}"/>
              </a:ext>
            </a:extLst>
          </p:cNvPr>
          <p:cNvSpPr/>
          <p:nvPr/>
        </p:nvSpPr>
        <p:spPr>
          <a:xfrm>
            <a:off x="4585252" y="2350764"/>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Obligation</a:t>
            </a:r>
          </a:p>
        </p:txBody>
      </p:sp>
      <p:sp>
        <p:nvSpPr>
          <p:cNvPr id="9" name="Rectangle: Rounded Corners 8">
            <a:extLst>
              <a:ext uri="{FF2B5EF4-FFF2-40B4-BE49-F238E27FC236}">
                <a16:creationId xmlns:a16="http://schemas.microsoft.com/office/drawing/2014/main" id="{8AA33C4A-7490-A414-7E2C-67C7BCBD9584}"/>
              </a:ext>
            </a:extLst>
          </p:cNvPr>
          <p:cNvSpPr/>
          <p:nvPr/>
        </p:nvSpPr>
        <p:spPr>
          <a:xfrm>
            <a:off x="6623455" y="4268618"/>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Test Moments</a:t>
            </a:r>
          </a:p>
        </p:txBody>
      </p:sp>
      <p:sp>
        <p:nvSpPr>
          <p:cNvPr id="12" name="Rectangle: Rounded Corners 11">
            <a:extLst>
              <a:ext uri="{FF2B5EF4-FFF2-40B4-BE49-F238E27FC236}">
                <a16:creationId xmlns:a16="http://schemas.microsoft.com/office/drawing/2014/main" id="{0B253234-E51D-FD27-1E2B-E45092E54F67}"/>
              </a:ext>
            </a:extLst>
          </p:cNvPr>
          <p:cNvSpPr/>
          <p:nvPr/>
        </p:nvSpPr>
        <p:spPr>
          <a:xfrm>
            <a:off x="2547051" y="3515758"/>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Monitoring</a:t>
            </a:r>
          </a:p>
        </p:txBody>
      </p:sp>
      <p:sp>
        <p:nvSpPr>
          <p:cNvPr id="13" name="Rectangle: Rounded Corners 12">
            <a:extLst>
              <a:ext uri="{FF2B5EF4-FFF2-40B4-BE49-F238E27FC236}">
                <a16:creationId xmlns:a16="http://schemas.microsoft.com/office/drawing/2014/main" id="{1C4FFC4C-8374-C1DA-87A9-76B439E5130B}"/>
              </a:ext>
            </a:extLst>
          </p:cNvPr>
          <p:cNvSpPr/>
          <p:nvPr/>
        </p:nvSpPr>
        <p:spPr>
          <a:xfrm>
            <a:off x="6623455" y="3515758"/>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Testing</a:t>
            </a:r>
          </a:p>
        </p:txBody>
      </p:sp>
      <p:cxnSp>
        <p:nvCxnSpPr>
          <p:cNvPr id="15" name="Straight Arrow Connector 14">
            <a:extLst>
              <a:ext uri="{FF2B5EF4-FFF2-40B4-BE49-F238E27FC236}">
                <a16:creationId xmlns:a16="http://schemas.microsoft.com/office/drawing/2014/main" id="{0A8F560A-4187-AFD2-65EF-1033C377B603}"/>
              </a:ext>
            </a:extLst>
          </p:cNvPr>
          <p:cNvCxnSpPr/>
          <p:nvPr/>
        </p:nvCxnSpPr>
        <p:spPr>
          <a:xfrm flipH="1">
            <a:off x="4870174" y="2982338"/>
            <a:ext cx="308113" cy="53342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9486853-1757-8B82-1E48-98F25C0C7B1C}"/>
              </a:ext>
            </a:extLst>
          </p:cNvPr>
          <p:cNvCxnSpPr>
            <a:cxnSpLocks/>
          </p:cNvCxnSpPr>
          <p:nvPr/>
        </p:nvCxnSpPr>
        <p:spPr>
          <a:xfrm>
            <a:off x="7167771" y="2971790"/>
            <a:ext cx="333639" cy="543968"/>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25CFAAB1-4527-CC0B-4EF6-C34207E34BC8}"/>
              </a:ext>
            </a:extLst>
          </p:cNvPr>
          <p:cNvSpPr/>
          <p:nvPr/>
        </p:nvSpPr>
        <p:spPr>
          <a:xfrm>
            <a:off x="6623455" y="4724960"/>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Available capacity</a:t>
            </a:r>
          </a:p>
        </p:txBody>
      </p:sp>
      <p:sp>
        <p:nvSpPr>
          <p:cNvPr id="19" name="Rectangle: Rounded Corners 18">
            <a:extLst>
              <a:ext uri="{FF2B5EF4-FFF2-40B4-BE49-F238E27FC236}">
                <a16:creationId xmlns:a16="http://schemas.microsoft.com/office/drawing/2014/main" id="{7A43CB95-6300-7900-2EA2-739B9C1190DF}"/>
              </a:ext>
            </a:extLst>
          </p:cNvPr>
          <p:cNvSpPr/>
          <p:nvPr/>
        </p:nvSpPr>
        <p:spPr>
          <a:xfrm>
            <a:off x="6623455" y="5187693"/>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Obligated capacity</a:t>
            </a:r>
          </a:p>
        </p:txBody>
      </p:sp>
      <p:sp>
        <p:nvSpPr>
          <p:cNvPr id="23" name="Rectangle: Rounded Corners 22">
            <a:extLst>
              <a:ext uri="{FF2B5EF4-FFF2-40B4-BE49-F238E27FC236}">
                <a16:creationId xmlns:a16="http://schemas.microsoft.com/office/drawing/2014/main" id="{C4058398-B9F1-A74E-6D70-847A255CD794}"/>
              </a:ext>
            </a:extLst>
          </p:cNvPr>
          <p:cNvSpPr/>
          <p:nvPr/>
        </p:nvSpPr>
        <p:spPr>
          <a:xfrm>
            <a:off x="2547051" y="5650426"/>
            <a:ext cx="7097900" cy="38853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Missing capacity</a:t>
            </a:r>
          </a:p>
        </p:txBody>
      </p:sp>
      <p:sp>
        <p:nvSpPr>
          <p:cNvPr id="6" name="Rectangle: Rounded Corners 5">
            <a:extLst>
              <a:ext uri="{FF2B5EF4-FFF2-40B4-BE49-F238E27FC236}">
                <a16:creationId xmlns:a16="http://schemas.microsoft.com/office/drawing/2014/main" id="{6111D0DF-7D43-B5ED-319E-C45E9F58B2D5}"/>
              </a:ext>
            </a:extLst>
          </p:cNvPr>
          <p:cNvSpPr/>
          <p:nvPr/>
        </p:nvSpPr>
        <p:spPr>
          <a:xfrm>
            <a:off x="2547049" y="4265277"/>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AMT Moments</a:t>
            </a:r>
          </a:p>
        </p:txBody>
      </p:sp>
      <p:sp>
        <p:nvSpPr>
          <p:cNvPr id="7" name="Rectangle: Rounded Corners 6">
            <a:extLst>
              <a:ext uri="{FF2B5EF4-FFF2-40B4-BE49-F238E27FC236}">
                <a16:creationId xmlns:a16="http://schemas.microsoft.com/office/drawing/2014/main" id="{F88D5C26-D8DE-2AAA-18F4-D7DCE7D07ABC}"/>
              </a:ext>
            </a:extLst>
          </p:cNvPr>
          <p:cNvSpPr/>
          <p:nvPr/>
        </p:nvSpPr>
        <p:spPr>
          <a:xfrm>
            <a:off x="2547049" y="4721619"/>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Available capacity</a:t>
            </a:r>
          </a:p>
        </p:txBody>
      </p:sp>
      <p:sp>
        <p:nvSpPr>
          <p:cNvPr id="10" name="Rectangle: Rounded Corners 9">
            <a:extLst>
              <a:ext uri="{FF2B5EF4-FFF2-40B4-BE49-F238E27FC236}">
                <a16:creationId xmlns:a16="http://schemas.microsoft.com/office/drawing/2014/main" id="{072B9F7C-EE9F-8644-ED0B-F3B64527EEAE}"/>
              </a:ext>
            </a:extLst>
          </p:cNvPr>
          <p:cNvSpPr/>
          <p:nvPr/>
        </p:nvSpPr>
        <p:spPr>
          <a:xfrm>
            <a:off x="2547049" y="5184352"/>
            <a:ext cx="3021496" cy="3885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Obligated capacity</a:t>
            </a:r>
          </a:p>
        </p:txBody>
      </p:sp>
    </p:spTree>
    <p:extLst>
      <p:ext uri="{BB962C8B-B14F-4D97-AF65-F5344CB8AC3E}">
        <p14:creationId xmlns:p14="http://schemas.microsoft.com/office/powerpoint/2010/main" val="1411193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9BE246-7350-3762-8033-ED1C7933A3A9}"/>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03960C89-C3C6-6B76-1983-3E25A1C55D4F}"/>
              </a:ext>
            </a:extLst>
          </p:cNvPr>
          <p:cNvSpPr>
            <a:spLocks noGrp="1"/>
          </p:cNvSpPr>
          <p:nvPr>
            <p:ph type="title"/>
          </p:nvPr>
        </p:nvSpPr>
        <p:spPr>
          <a:xfrm>
            <a:off x="914400" y="681633"/>
            <a:ext cx="9448800" cy="838200"/>
          </a:xfrm>
        </p:spPr>
        <p:txBody>
          <a:bodyPr/>
          <a:lstStyle/>
          <a:p>
            <a:r>
              <a:rPr lang="en-US"/>
              <a:t>When a CMU fails to cover its Obligated Capacity, Missing Capacity is detected</a:t>
            </a:r>
            <a:endParaRPr lang="en-BE"/>
          </a:p>
        </p:txBody>
      </p:sp>
      <p:sp>
        <p:nvSpPr>
          <p:cNvPr id="4" name="Slide Number Placeholder 3">
            <a:extLst>
              <a:ext uri="{FF2B5EF4-FFF2-40B4-BE49-F238E27FC236}">
                <a16:creationId xmlns:a16="http://schemas.microsoft.com/office/drawing/2014/main" id="{6F76FBE2-69DD-9A7E-29FB-7DB3327BFDD3}"/>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61</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mc:Choice xmlns:a14="http://schemas.microsoft.com/office/drawing/2010/main" Requires="a14">
          <p:sp>
            <p:nvSpPr>
              <p:cNvPr id="5" name="Text Placeholder 4">
                <a:extLst>
                  <a:ext uri="{FF2B5EF4-FFF2-40B4-BE49-F238E27FC236}">
                    <a16:creationId xmlns:a16="http://schemas.microsoft.com/office/drawing/2014/main" id="{7757E31B-E365-935D-EEC4-5D7811DF0332}"/>
                  </a:ext>
                </a:extLst>
              </p:cNvPr>
              <p:cNvSpPr>
                <a:spLocks noGrp="1"/>
              </p:cNvSpPr>
              <p:nvPr>
                <p:ph type="body" sz="quarter" idx="11"/>
              </p:nvPr>
            </p:nvSpPr>
            <p:spPr>
              <a:xfrm>
                <a:off x="914400" y="1952600"/>
                <a:ext cx="10246936" cy="3636000"/>
              </a:xfrm>
            </p:spPr>
            <p:txBody>
              <a:bodyPr/>
              <a:lstStyle/>
              <a:p>
                <a:r>
                  <a:rPr lang="en-US"/>
                  <a:t>Missing Capacity can be determined in two ways:</a:t>
                </a:r>
              </a:p>
              <a:p>
                <a:pPr marL="285750" lvl="1" indent="-285750">
                  <a:buFont typeface="Arial" panose="020B0604020202020204" pitchFamily="34" charset="0"/>
                  <a:buChar char="•"/>
                </a:pPr>
                <a:r>
                  <a:rPr lang="en-US"/>
                  <a:t>Not enough </a:t>
                </a:r>
                <a:r>
                  <a:rPr lang="en-US" b="1"/>
                  <a:t>Available Capacity </a:t>
                </a:r>
                <a:r>
                  <a:rPr lang="en-US"/>
                  <a:t>to cover the </a:t>
                </a:r>
                <a:r>
                  <a:rPr lang="en-US" b="1"/>
                  <a:t>Obligated Capacity</a:t>
                </a:r>
                <a:r>
                  <a:rPr lang="en-US"/>
                  <a:t>: </a:t>
                </a:r>
                <a14:m>
                  <m:oMath xmlns:m="http://schemas.openxmlformats.org/officeDocument/2006/math">
                    <m:r>
                      <a:rPr lang="en-US" b="0" i="1" smtClean="0">
                        <a:latin typeface="Cambria Math" panose="02040503050406030204" pitchFamily="18" charset="0"/>
                      </a:rPr>
                      <m:t>𝑀𝑎𝑥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𝑜𝑏𝑙𝑖𝑔𝑎𝑡𝑒𝑑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𝐴𝑣𝑎𝑖𝑙𝑎𝑏𝑙𝑒</m:t>
                        </m:r>
                      </m:sub>
                    </m:sSub>
                    <m:r>
                      <a:rPr lang="en-US" b="0" i="1" smtClean="0">
                        <a:latin typeface="Cambria Math" panose="02040503050406030204" pitchFamily="18" charset="0"/>
                      </a:rPr>
                      <m:t>;0)</m:t>
                    </m:r>
                  </m:oMath>
                </a14:m>
                <a:endParaRPr lang="en-US"/>
              </a:p>
              <a:p>
                <a:pPr marL="285750" lvl="1" indent="-285750">
                  <a:buFont typeface="Arial" panose="020B0604020202020204" pitchFamily="34" charset="0"/>
                  <a:buChar char="•"/>
                </a:pPr>
                <a:r>
                  <a:rPr lang="en-US"/>
                  <a:t>Not enough </a:t>
                </a:r>
                <a:r>
                  <a:rPr lang="en-US" b="1"/>
                  <a:t>Proven Availability </a:t>
                </a:r>
                <a:r>
                  <a:rPr lang="en-US"/>
                  <a:t>to cover the </a:t>
                </a:r>
                <a:r>
                  <a:rPr lang="en-US" b="1" u="sng"/>
                  <a:t>ex-post</a:t>
                </a:r>
                <a:r>
                  <a:rPr lang="en-US" b="1"/>
                  <a:t> Contracted Capacity</a:t>
                </a:r>
                <a:r>
                  <a:rPr lang="en-US"/>
                  <a:t>: </a:t>
                </a:r>
                <a14:m>
                  <m:oMath xmlns:m="http://schemas.openxmlformats.org/officeDocument/2006/math">
                    <m:r>
                      <a:rPr lang="en-US" b="0" i="1" smtClean="0">
                        <a:latin typeface="Cambria Math" panose="02040503050406030204" pitchFamily="18" charset="0"/>
                      </a:rPr>
                      <m:t>𝑀𝑎𝑥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𝐶𝑜𝑛𝑡𝑟𝑎𝑐𝑡𝑒𝑑</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e>
                      <m:sub>
                        <m:r>
                          <a:rPr lang="en-US" b="0" i="1" smtClean="0">
                            <a:latin typeface="Cambria Math" panose="02040503050406030204" pitchFamily="18" charset="0"/>
                          </a:rPr>
                          <m:t>𝑒𝑥</m:t>
                        </m:r>
                        <m:r>
                          <a:rPr lang="en-US" b="0" i="1" smtClean="0">
                            <a:latin typeface="Cambria Math" panose="02040503050406030204" pitchFamily="18" charset="0"/>
                          </a:rPr>
                          <m:t>−</m:t>
                        </m:r>
                        <m:r>
                          <a:rPr lang="en-US" b="0" i="1" smtClean="0">
                            <a:latin typeface="Cambria Math" panose="02040503050406030204" pitchFamily="18" charset="0"/>
                          </a:rPr>
                          <m:t>𝑝𝑜𝑠𝑡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𝑃𝑟𝑜𝑣𝑒𝑛</m:t>
                        </m:r>
                      </m:sub>
                    </m:sSub>
                    <m:r>
                      <a:rPr lang="en-US" b="0" i="1" smtClean="0">
                        <a:latin typeface="Cambria Math" panose="02040503050406030204" pitchFamily="18" charset="0"/>
                      </a:rPr>
                      <m:t>;0)</m:t>
                    </m:r>
                  </m:oMath>
                </a14:m>
                <a:endParaRPr lang="en-US"/>
              </a:p>
              <a:p>
                <a:endParaRPr lang="en-US"/>
              </a:p>
              <a:p>
                <a:r>
                  <a:rPr lang="en-US"/>
                  <a:t>This is combined in the general formula for Missing Capacity:</a:t>
                </a:r>
                <a:br>
                  <a:rPr lang="en-US"/>
                </a:br>
                <a:br>
                  <a:rPr lang="en-US"/>
                </a:br>
                <a:endParaRPr lang="en-US"/>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𝑀𝑖𝑠𝑠𝑖𝑛𝑔</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r>
                        <a:rPr lang="en-US" b="0" i="1" smtClean="0">
                          <a:latin typeface="Cambria Math" panose="02040503050406030204" pitchFamily="18" charset="0"/>
                        </a:rPr>
                        <m:t>=</m:t>
                      </m:r>
                      <m:r>
                        <a:rPr lang="en-US" b="0" i="1" smtClean="0">
                          <a:latin typeface="Cambria Math" panose="02040503050406030204" pitchFamily="18" charset="0"/>
                        </a:rPr>
                        <m:t>𝑀𝑎𝑥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𝑂𝑏𝑙𝑖𝑔𝑎𝑡𝑒𝑑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𝐴𝑣𝑎𝑖𝑙𝑎𝑏𝑙𝑒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𝐶𝑜𝑛𝑡𝑟𝑎𝑐𝑡𝑒𝑑</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e>
                        <m:sub>
                          <m:r>
                            <a:rPr lang="en-US" b="0" i="1" smtClean="0">
                              <a:latin typeface="Cambria Math" panose="02040503050406030204" pitchFamily="18" charset="0"/>
                            </a:rPr>
                            <m:t>𝑒𝑥</m:t>
                          </m:r>
                          <m:r>
                            <a:rPr lang="en-US" b="0" i="1" smtClean="0">
                              <a:latin typeface="Cambria Math" panose="02040503050406030204" pitchFamily="18" charset="0"/>
                            </a:rPr>
                            <m:t>−</m:t>
                          </m:r>
                          <m:r>
                            <a:rPr lang="en-US" b="0" i="1" smtClean="0">
                              <a:latin typeface="Cambria Math" panose="02040503050406030204" pitchFamily="18" charset="0"/>
                            </a:rPr>
                            <m:t>𝑝𝑜𝑠𝑡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𝑝𝑟𝑜𝑣𝑒𝑛</m:t>
                          </m:r>
                        </m:sub>
                      </m:sSub>
                      <m:r>
                        <a:rPr lang="en-US" b="0" i="1" smtClean="0">
                          <a:latin typeface="Cambria Math" panose="02040503050406030204" pitchFamily="18" charset="0"/>
                        </a:rPr>
                        <m:t>;0)</m:t>
                      </m:r>
                    </m:oMath>
                  </m:oMathPara>
                </a14:m>
                <a:endParaRPr lang="en-US"/>
              </a:p>
            </p:txBody>
          </p:sp>
        </mc:Choice>
        <mc:Fallback>
          <p:sp>
            <p:nvSpPr>
              <p:cNvPr id="5" name="Text Placeholder 4">
                <a:extLst>
                  <a:ext uri="{FF2B5EF4-FFF2-40B4-BE49-F238E27FC236}">
                    <a16:creationId xmlns:a16="http://schemas.microsoft.com/office/drawing/2014/main" id="{7757E31B-E365-935D-EEC4-5D7811DF0332}"/>
                  </a:ext>
                </a:extLst>
              </p:cNvPr>
              <p:cNvSpPr>
                <a:spLocks noGrp="1" noRot="1" noChangeAspect="1" noMove="1" noResize="1" noEditPoints="1" noAdjustHandles="1" noChangeArrowheads="1" noChangeShapeType="1" noTextEdit="1"/>
              </p:cNvSpPr>
              <p:nvPr>
                <p:ph type="body" sz="quarter" idx="11"/>
              </p:nvPr>
            </p:nvSpPr>
            <p:spPr>
              <a:xfrm>
                <a:off x="914400" y="1952600"/>
                <a:ext cx="10246936" cy="3636000"/>
              </a:xfrm>
              <a:blipFill>
                <a:blip r:embed="rId2"/>
                <a:stretch>
                  <a:fillRect l="-297"/>
                </a:stretch>
              </a:blipFill>
            </p:spPr>
            <p:txBody>
              <a:bodyPr/>
              <a:lstStyle/>
              <a:p>
                <a:r>
                  <a:rPr lang="en-BE">
                    <a:noFill/>
                  </a:rPr>
                  <a:t> </a:t>
                </a:r>
              </a:p>
            </p:txBody>
          </p:sp>
        </mc:Fallback>
      </mc:AlternateContent>
      <p:sp>
        <p:nvSpPr>
          <p:cNvPr id="6" name="Oval 5">
            <a:extLst>
              <a:ext uri="{FF2B5EF4-FFF2-40B4-BE49-F238E27FC236}">
                <a16:creationId xmlns:a16="http://schemas.microsoft.com/office/drawing/2014/main" id="{C94FE581-5E92-1879-A834-F48BB7419FAC}"/>
              </a:ext>
            </a:extLst>
          </p:cNvPr>
          <p:cNvSpPr/>
          <p:nvPr/>
        </p:nvSpPr>
        <p:spPr>
          <a:xfrm>
            <a:off x="9008368" y="2343014"/>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FF532B93-D4B2-53C7-32E1-4CDB5B83C933}"/>
              </a:ext>
            </a:extLst>
          </p:cNvPr>
          <p:cNvSpPr txBox="1"/>
          <p:nvPr/>
        </p:nvSpPr>
        <p:spPr>
          <a:xfrm>
            <a:off x="9021470" y="2350565"/>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5F007455-3622-B125-F0E7-3BE85F4F4034}"/>
              </a:ext>
            </a:extLst>
          </p:cNvPr>
          <p:cNvSpPr/>
          <p:nvPr/>
        </p:nvSpPr>
        <p:spPr>
          <a:xfrm>
            <a:off x="11048474" y="2679666"/>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83938DDA-AF52-717C-F83D-F1CD72425203}"/>
              </a:ext>
            </a:extLst>
          </p:cNvPr>
          <p:cNvSpPr txBox="1"/>
          <p:nvPr/>
        </p:nvSpPr>
        <p:spPr>
          <a:xfrm>
            <a:off x="11061576" y="2687217"/>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endParaRPr kumimoji="0" lang="nl-BE" sz="1600" b="1" i="0" u="none" strike="noStrike" kern="1200" cap="none" spc="0" normalizeH="0" baseline="0" noProof="0" err="1">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CBAC6978-BEE5-37FB-39BC-B8B0D91DD3E5}"/>
              </a:ext>
            </a:extLst>
          </p:cNvPr>
          <p:cNvSpPr/>
          <p:nvPr/>
        </p:nvSpPr>
        <p:spPr>
          <a:xfrm>
            <a:off x="5300260" y="4033070"/>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7C4FC3B2-06D2-2DE3-C96E-9BBFC40CEB63}"/>
              </a:ext>
            </a:extLst>
          </p:cNvPr>
          <p:cNvSpPr txBox="1"/>
          <p:nvPr/>
        </p:nvSpPr>
        <p:spPr>
          <a:xfrm>
            <a:off x="5313362" y="4040621"/>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4CA3DEE9-7B85-AB63-B45F-A016808CF73B}"/>
              </a:ext>
            </a:extLst>
          </p:cNvPr>
          <p:cNvSpPr/>
          <p:nvPr/>
        </p:nvSpPr>
        <p:spPr>
          <a:xfrm>
            <a:off x="8343805" y="4033070"/>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74D4CD5B-B171-A313-726D-D1A7AAC640E3}"/>
              </a:ext>
            </a:extLst>
          </p:cNvPr>
          <p:cNvSpPr txBox="1"/>
          <p:nvPr/>
        </p:nvSpPr>
        <p:spPr>
          <a:xfrm>
            <a:off x="8356907" y="4040621"/>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endParaRPr kumimoji="0" lang="nl-BE" sz="1600" b="1" i="0" u="none" strike="noStrike" kern="1200" cap="none" spc="0" normalizeH="0" baseline="0" noProof="0" err="1">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93B0908-57B2-3167-F61A-3450AFC786D9}"/>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16" name="Rectangle 15">
            <a:extLst>
              <a:ext uri="{FF2B5EF4-FFF2-40B4-BE49-F238E27FC236}">
                <a16:creationId xmlns:a16="http://schemas.microsoft.com/office/drawing/2014/main" id="{AC3F4216-24E0-9F39-71E2-9019F851C545}"/>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Tree>
    <p:extLst>
      <p:ext uri="{BB962C8B-B14F-4D97-AF65-F5344CB8AC3E}">
        <p14:creationId xmlns:p14="http://schemas.microsoft.com/office/powerpoint/2010/main" val="2824726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11C593-C078-F5A5-1060-B83FC2052C07}"/>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E82C4553-EC24-A703-D1DF-7AF54FFF5F42}"/>
              </a:ext>
            </a:extLst>
          </p:cNvPr>
          <p:cNvSpPr>
            <a:spLocks noGrp="1"/>
          </p:cNvSpPr>
          <p:nvPr>
            <p:ph type="title"/>
          </p:nvPr>
        </p:nvSpPr>
        <p:spPr>
          <a:xfrm>
            <a:off x="914400" y="634008"/>
            <a:ext cx="9448800" cy="838200"/>
          </a:xfrm>
        </p:spPr>
        <p:txBody>
          <a:bodyPr/>
          <a:lstStyle/>
          <a:p>
            <a:r>
              <a:rPr lang="en-US"/>
              <a:t>Missing Capacity</a:t>
            </a:r>
            <a:br>
              <a:rPr lang="en-US"/>
            </a:br>
            <a:r>
              <a:rPr lang="en-US" sz="1800" b="0"/>
              <a:t>practical examples</a:t>
            </a:r>
            <a:endParaRPr lang="en-BE"/>
          </a:p>
        </p:txBody>
      </p:sp>
      <p:sp>
        <p:nvSpPr>
          <p:cNvPr id="4" name="Slide Number Placeholder 3">
            <a:extLst>
              <a:ext uri="{FF2B5EF4-FFF2-40B4-BE49-F238E27FC236}">
                <a16:creationId xmlns:a16="http://schemas.microsoft.com/office/drawing/2014/main" id="{6A4D096B-6F54-5C03-920C-AC1471674E6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6" name="Rectangle 5">
            <a:extLst>
              <a:ext uri="{FF2B5EF4-FFF2-40B4-BE49-F238E27FC236}">
                <a16:creationId xmlns:a16="http://schemas.microsoft.com/office/drawing/2014/main" id="{FB67E3EE-BCCC-4561-317D-B8B133EC9F6E}"/>
              </a:ext>
            </a:extLst>
          </p:cNvPr>
          <p:cNvSpPr/>
          <p:nvPr/>
        </p:nvSpPr>
        <p:spPr>
          <a:xfrm>
            <a:off x="914400" y="1700810"/>
            <a:ext cx="638142" cy="10652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8F49EBF-DEF9-9055-950E-8B21C91859A8}"/>
              </a:ext>
            </a:extLst>
          </p:cNvPr>
          <p:cNvSpPr/>
          <p:nvPr/>
        </p:nvSpPr>
        <p:spPr>
          <a:xfrm>
            <a:off x="1634897" y="1700808"/>
            <a:ext cx="638142" cy="7298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E1ACA4C5-4572-7045-140B-672C1F9FFFE9}"/>
              </a:ext>
            </a:extLst>
          </p:cNvPr>
          <p:cNvSpPr/>
          <p:nvPr/>
        </p:nvSpPr>
        <p:spPr>
          <a:xfrm>
            <a:off x="2760375" y="2179782"/>
            <a:ext cx="638142" cy="5862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E85422"/>
              </a:solidFill>
              <a:effectLst/>
              <a:uLnTx/>
              <a:uFillTx/>
              <a:latin typeface="Arial"/>
              <a:ea typeface="+mn-ea"/>
              <a:cs typeface="+mn-cs"/>
            </a:endParaRPr>
          </a:p>
        </p:txBody>
      </p:sp>
      <p:sp>
        <p:nvSpPr>
          <p:cNvPr id="9" name="Rectangle 8">
            <a:extLst>
              <a:ext uri="{FF2B5EF4-FFF2-40B4-BE49-F238E27FC236}">
                <a16:creationId xmlns:a16="http://schemas.microsoft.com/office/drawing/2014/main" id="{49FDF42B-2EF1-CE78-AC5D-D8B0A1FA23ED}"/>
              </a:ext>
            </a:extLst>
          </p:cNvPr>
          <p:cNvSpPr/>
          <p:nvPr/>
        </p:nvSpPr>
        <p:spPr>
          <a:xfrm>
            <a:off x="3480872" y="2179782"/>
            <a:ext cx="638142" cy="5862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E85422"/>
              </a:solidFill>
              <a:effectLst/>
              <a:uLnTx/>
              <a:uFillTx/>
              <a:latin typeface="Arial"/>
              <a:ea typeface="+mn-ea"/>
              <a:cs typeface="+mn-cs"/>
            </a:endParaRPr>
          </a:p>
        </p:txBody>
      </p:sp>
      <p:sp>
        <p:nvSpPr>
          <p:cNvPr id="10" name="TextBox 9">
            <a:extLst>
              <a:ext uri="{FF2B5EF4-FFF2-40B4-BE49-F238E27FC236}">
                <a16:creationId xmlns:a16="http://schemas.microsoft.com/office/drawing/2014/main" id="{15683DCF-6FFF-218E-7202-AC6AFFAAB00B}"/>
              </a:ext>
            </a:extLst>
          </p:cNvPr>
          <p:cNvSpPr txBox="1"/>
          <p:nvPr/>
        </p:nvSpPr>
        <p:spPr>
          <a:xfrm>
            <a:off x="873222" y="1976526"/>
            <a:ext cx="7204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Obligated </a:t>
            </a:r>
            <a:br>
              <a:rPr kumimoji="0" lang="en-US" sz="900" b="1" i="0" u="none" strike="noStrike" kern="1200" cap="none" spc="0" normalizeH="0" baseline="0" noProof="0">
                <a:ln>
                  <a:noFill/>
                </a:ln>
                <a:solidFill>
                  <a:srgbClr val="FFFFFF"/>
                </a:solidFill>
                <a:effectLst/>
                <a:uLnTx/>
                <a:uFillTx/>
                <a:latin typeface="Arial"/>
                <a:ea typeface="+mn-ea"/>
                <a:cs typeface="+mn-cs"/>
              </a:rPr>
            </a:br>
            <a:r>
              <a:rPr kumimoji="0" lang="en-US" sz="900" b="1" i="0" u="none" strike="noStrike" kern="1200" cap="none" spc="0" normalizeH="0" baseline="0" noProof="0">
                <a:ln>
                  <a:noFill/>
                </a:ln>
                <a:solidFill>
                  <a:srgbClr val="FFFFFF"/>
                </a:solidFill>
                <a:effectLst/>
                <a:uLnTx/>
                <a:uFillTx/>
                <a:latin typeface="Arial"/>
                <a:ea typeface="+mn-ea"/>
                <a:cs typeface="+mn-cs"/>
              </a:rPr>
              <a:t>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CF58EF15-CFD1-18D8-597C-A25F92BB4D41}"/>
              </a:ext>
            </a:extLst>
          </p:cNvPr>
          <p:cNvSpPr txBox="1"/>
          <p:nvPr/>
        </p:nvSpPr>
        <p:spPr>
          <a:xfrm>
            <a:off x="1593719" y="1881066"/>
            <a:ext cx="7204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Available 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5FAA1F0D-4C4C-1C1E-DBE2-AB091BAA4778}"/>
              </a:ext>
            </a:extLst>
          </p:cNvPr>
          <p:cNvSpPr txBox="1"/>
          <p:nvPr/>
        </p:nvSpPr>
        <p:spPr>
          <a:xfrm>
            <a:off x="2673017" y="2214353"/>
            <a:ext cx="827568"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Ex-post Contracted 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61EB5032-781E-5330-D22B-EF6EC0C8020D}"/>
              </a:ext>
            </a:extLst>
          </p:cNvPr>
          <p:cNvSpPr txBox="1"/>
          <p:nvPr/>
        </p:nvSpPr>
        <p:spPr>
          <a:xfrm>
            <a:off x="3393515" y="2262608"/>
            <a:ext cx="8275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Proven Availability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D58EBCA7-D8EE-5AC4-10F7-0C536EE8F2A3}"/>
              </a:ext>
            </a:extLst>
          </p:cNvPr>
          <p:cNvSpPr/>
          <p:nvPr/>
        </p:nvSpPr>
        <p:spPr>
          <a:xfrm>
            <a:off x="909398" y="2944203"/>
            <a:ext cx="638142" cy="10652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8E78AFA6-A750-8009-8111-89335C1F8C07}"/>
              </a:ext>
            </a:extLst>
          </p:cNvPr>
          <p:cNvSpPr/>
          <p:nvPr/>
        </p:nvSpPr>
        <p:spPr>
          <a:xfrm>
            <a:off x="1629895" y="2944200"/>
            <a:ext cx="638142" cy="10652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619EC5B-02F3-D76B-FC86-728F9AF1805C}"/>
              </a:ext>
            </a:extLst>
          </p:cNvPr>
          <p:cNvSpPr/>
          <p:nvPr/>
        </p:nvSpPr>
        <p:spPr>
          <a:xfrm>
            <a:off x="2755373" y="2944200"/>
            <a:ext cx="638142" cy="10652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E85422"/>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669CEFD8-CB9C-FEB4-7EA4-7F7E0B0508DD}"/>
              </a:ext>
            </a:extLst>
          </p:cNvPr>
          <p:cNvSpPr/>
          <p:nvPr/>
        </p:nvSpPr>
        <p:spPr>
          <a:xfrm>
            <a:off x="3475870" y="2964957"/>
            <a:ext cx="638142" cy="5862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E85422"/>
              </a:solidFill>
              <a:effectLst/>
              <a:uLnTx/>
              <a:uFillTx/>
              <a:latin typeface="Arial"/>
              <a:ea typeface="+mn-ea"/>
              <a:cs typeface="+mn-cs"/>
            </a:endParaRPr>
          </a:p>
        </p:txBody>
      </p:sp>
      <p:sp>
        <p:nvSpPr>
          <p:cNvPr id="18" name="TextBox 17">
            <a:extLst>
              <a:ext uri="{FF2B5EF4-FFF2-40B4-BE49-F238E27FC236}">
                <a16:creationId xmlns:a16="http://schemas.microsoft.com/office/drawing/2014/main" id="{1F57D039-A787-8D03-E707-0611959FA33D}"/>
              </a:ext>
            </a:extLst>
          </p:cNvPr>
          <p:cNvSpPr txBox="1"/>
          <p:nvPr/>
        </p:nvSpPr>
        <p:spPr>
          <a:xfrm>
            <a:off x="868220" y="3219919"/>
            <a:ext cx="7204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Obligated </a:t>
            </a:r>
            <a:br>
              <a:rPr kumimoji="0" lang="en-US" sz="900" b="1" i="0" u="none" strike="noStrike" kern="1200" cap="none" spc="0" normalizeH="0" baseline="0" noProof="0">
                <a:ln>
                  <a:noFill/>
                </a:ln>
                <a:solidFill>
                  <a:srgbClr val="FFFFFF"/>
                </a:solidFill>
                <a:effectLst/>
                <a:uLnTx/>
                <a:uFillTx/>
                <a:latin typeface="Arial"/>
                <a:ea typeface="+mn-ea"/>
                <a:cs typeface="+mn-cs"/>
              </a:rPr>
            </a:br>
            <a:r>
              <a:rPr kumimoji="0" lang="en-US" sz="900" b="1" i="0" u="none" strike="noStrike" kern="1200" cap="none" spc="0" normalizeH="0" baseline="0" noProof="0">
                <a:ln>
                  <a:noFill/>
                </a:ln>
                <a:solidFill>
                  <a:srgbClr val="FFFFFF"/>
                </a:solidFill>
                <a:effectLst/>
                <a:uLnTx/>
                <a:uFillTx/>
                <a:latin typeface="Arial"/>
                <a:ea typeface="+mn-ea"/>
                <a:cs typeface="+mn-cs"/>
              </a:rPr>
              <a:t>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3F57E666-BA5C-5A6F-F959-13C33699F719}"/>
              </a:ext>
            </a:extLst>
          </p:cNvPr>
          <p:cNvSpPr txBox="1"/>
          <p:nvPr/>
        </p:nvSpPr>
        <p:spPr>
          <a:xfrm>
            <a:off x="1587269" y="3238509"/>
            <a:ext cx="7204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Available 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A9478D1E-CED1-3ACB-1F87-BE46B3ABEEC8}"/>
              </a:ext>
            </a:extLst>
          </p:cNvPr>
          <p:cNvSpPr txBox="1"/>
          <p:nvPr/>
        </p:nvSpPr>
        <p:spPr>
          <a:xfrm>
            <a:off x="2668015" y="3171419"/>
            <a:ext cx="827568"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Ex-post Contracted 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0E1414B8-5E27-7814-CB0F-7F6438B8F11E}"/>
              </a:ext>
            </a:extLst>
          </p:cNvPr>
          <p:cNvSpPr txBox="1"/>
          <p:nvPr/>
        </p:nvSpPr>
        <p:spPr>
          <a:xfrm>
            <a:off x="3388513" y="3071894"/>
            <a:ext cx="8275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Proven Availability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D9B58162-7FA8-EBA9-98B2-D42144CE2F6E}"/>
              </a:ext>
            </a:extLst>
          </p:cNvPr>
          <p:cNvSpPr/>
          <p:nvPr/>
        </p:nvSpPr>
        <p:spPr>
          <a:xfrm>
            <a:off x="904396" y="4173018"/>
            <a:ext cx="638142" cy="10652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1239AAD9-F7F9-B974-862C-22199B98D7BB}"/>
              </a:ext>
            </a:extLst>
          </p:cNvPr>
          <p:cNvSpPr/>
          <p:nvPr/>
        </p:nvSpPr>
        <p:spPr>
          <a:xfrm>
            <a:off x="1624893" y="4173015"/>
            <a:ext cx="638142" cy="8245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52FA450-FF72-E134-4009-859DAED55C46}"/>
              </a:ext>
            </a:extLst>
          </p:cNvPr>
          <p:cNvSpPr/>
          <p:nvPr/>
        </p:nvSpPr>
        <p:spPr>
          <a:xfrm>
            <a:off x="2750371" y="4173015"/>
            <a:ext cx="638142" cy="10652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E85422"/>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7D2B6E74-9E48-4F65-0950-94D016F328A6}"/>
              </a:ext>
            </a:extLst>
          </p:cNvPr>
          <p:cNvSpPr/>
          <p:nvPr/>
        </p:nvSpPr>
        <p:spPr>
          <a:xfrm>
            <a:off x="3470868" y="4193772"/>
            <a:ext cx="638142" cy="5862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E85422"/>
              </a:solidFill>
              <a:effectLst/>
              <a:uLnTx/>
              <a:uFillTx/>
              <a:latin typeface="Arial"/>
              <a:ea typeface="+mn-ea"/>
              <a:cs typeface="+mn-cs"/>
            </a:endParaRPr>
          </a:p>
        </p:txBody>
      </p:sp>
      <p:sp>
        <p:nvSpPr>
          <p:cNvPr id="26" name="TextBox 25">
            <a:extLst>
              <a:ext uri="{FF2B5EF4-FFF2-40B4-BE49-F238E27FC236}">
                <a16:creationId xmlns:a16="http://schemas.microsoft.com/office/drawing/2014/main" id="{B2A62FD2-A1B2-E576-0B4B-7D08EF84CFEB}"/>
              </a:ext>
            </a:extLst>
          </p:cNvPr>
          <p:cNvSpPr txBox="1"/>
          <p:nvPr/>
        </p:nvSpPr>
        <p:spPr>
          <a:xfrm>
            <a:off x="863218" y="4448734"/>
            <a:ext cx="7204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Obligated </a:t>
            </a:r>
            <a:br>
              <a:rPr kumimoji="0" lang="en-US" sz="900" b="1" i="0" u="none" strike="noStrike" kern="1200" cap="none" spc="0" normalizeH="0" baseline="0" noProof="0">
                <a:ln>
                  <a:noFill/>
                </a:ln>
                <a:solidFill>
                  <a:srgbClr val="FFFFFF"/>
                </a:solidFill>
                <a:effectLst/>
                <a:uLnTx/>
                <a:uFillTx/>
                <a:latin typeface="Arial"/>
                <a:ea typeface="+mn-ea"/>
                <a:cs typeface="+mn-cs"/>
              </a:rPr>
            </a:br>
            <a:r>
              <a:rPr kumimoji="0" lang="en-US" sz="900" b="1" i="0" u="none" strike="noStrike" kern="1200" cap="none" spc="0" normalizeH="0" baseline="0" noProof="0">
                <a:ln>
                  <a:noFill/>
                </a:ln>
                <a:solidFill>
                  <a:srgbClr val="FFFFFF"/>
                </a:solidFill>
                <a:effectLst/>
                <a:uLnTx/>
                <a:uFillTx/>
                <a:latin typeface="Arial"/>
                <a:ea typeface="+mn-ea"/>
                <a:cs typeface="+mn-cs"/>
              </a:rPr>
              <a:t>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6FF0A587-9EBB-FE23-1EA7-B63903EE93E3}"/>
              </a:ext>
            </a:extLst>
          </p:cNvPr>
          <p:cNvSpPr txBox="1"/>
          <p:nvPr/>
        </p:nvSpPr>
        <p:spPr>
          <a:xfrm>
            <a:off x="1582267" y="4467324"/>
            <a:ext cx="7204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Available 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38D884BB-2383-D2E3-149A-51E1B3ACDBA7}"/>
              </a:ext>
            </a:extLst>
          </p:cNvPr>
          <p:cNvSpPr txBox="1"/>
          <p:nvPr/>
        </p:nvSpPr>
        <p:spPr>
          <a:xfrm>
            <a:off x="2653960" y="4400234"/>
            <a:ext cx="827568"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Ex-post Contracted 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AD37C66E-3D25-E600-1381-7AB168C981FB}"/>
              </a:ext>
            </a:extLst>
          </p:cNvPr>
          <p:cNvSpPr txBox="1"/>
          <p:nvPr/>
        </p:nvSpPr>
        <p:spPr>
          <a:xfrm>
            <a:off x="3383511" y="4300709"/>
            <a:ext cx="8275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Proven Availability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cxnSp>
        <p:nvCxnSpPr>
          <p:cNvPr id="30" name="Straight Arrow Connector 29">
            <a:extLst>
              <a:ext uri="{FF2B5EF4-FFF2-40B4-BE49-F238E27FC236}">
                <a16:creationId xmlns:a16="http://schemas.microsoft.com/office/drawing/2014/main" id="{8F03F94E-0EBD-BCE3-A76E-1EBC3F721758}"/>
              </a:ext>
            </a:extLst>
          </p:cNvPr>
          <p:cNvCxnSpPr>
            <a:cxnSpLocks/>
          </p:cNvCxnSpPr>
          <p:nvPr/>
        </p:nvCxnSpPr>
        <p:spPr>
          <a:xfrm>
            <a:off x="1930400" y="2430656"/>
            <a:ext cx="0" cy="335382"/>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0C558035-5542-C1CF-D2D5-F211A2A10E19}"/>
              </a:ext>
            </a:extLst>
          </p:cNvPr>
          <p:cNvCxnSpPr>
            <a:cxnSpLocks/>
          </p:cNvCxnSpPr>
          <p:nvPr/>
        </p:nvCxnSpPr>
        <p:spPr>
          <a:xfrm>
            <a:off x="3763818" y="3551213"/>
            <a:ext cx="0" cy="458216"/>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0B393B5E-1BCA-10A2-A149-62EFFB7DA3C3}"/>
              </a:ext>
            </a:extLst>
          </p:cNvPr>
          <p:cNvCxnSpPr>
            <a:cxnSpLocks/>
          </p:cNvCxnSpPr>
          <p:nvPr/>
        </p:nvCxnSpPr>
        <p:spPr>
          <a:xfrm>
            <a:off x="1921163" y="5006112"/>
            <a:ext cx="0" cy="240145"/>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38CC4D96-DA3A-CDE1-C2E4-0F0F3267F6E3}"/>
              </a:ext>
            </a:extLst>
          </p:cNvPr>
          <p:cNvCxnSpPr>
            <a:cxnSpLocks/>
          </p:cNvCxnSpPr>
          <p:nvPr/>
        </p:nvCxnSpPr>
        <p:spPr>
          <a:xfrm flipH="1">
            <a:off x="3763818" y="4787992"/>
            <a:ext cx="13854" cy="458265"/>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FB7B7668-31F3-63DF-FA5A-9E7D5DBF77D6}"/>
              </a:ext>
            </a:extLst>
          </p:cNvPr>
          <p:cNvSpPr/>
          <p:nvPr/>
        </p:nvSpPr>
        <p:spPr>
          <a:xfrm>
            <a:off x="904396" y="5337774"/>
            <a:ext cx="638142" cy="10652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B3D2D0D8-9A8D-08CF-F90E-D5DD85DC138C}"/>
              </a:ext>
            </a:extLst>
          </p:cNvPr>
          <p:cNvSpPr/>
          <p:nvPr/>
        </p:nvSpPr>
        <p:spPr>
          <a:xfrm>
            <a:off x="1624893" y="5337771"/>
            <a:ext cx="638142" cy="12622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BA7CB704-8960-4190-4D50-F4EB251608E8}"/>
              </a:ext>
            </a:extLst>
          </p:cNvPr>
          <p:cNvSpPr/>
          <p:nvPr/>
        </p:nvSpPr>
        <p:spPr>
          <a:xfrm>
            <a:off x="2750371" y="5732011"/>
            <a:ext cx="638142" cy="67099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E85422"/>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EFD7166E-2969-07BA-5EE0-C926C7220F6F}"/>
              </a:ext>
            </a:extLst>
          </p:cNvPr>
          <p:cNvSpPr/>
          <p:nvPr/>
        </p:nvSpPr>
        <p:spPr>
          <a:xfrm>
            <a:off x="3480872" y="5732011"/>
            <a:ext cx="638142" cy="85410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E85422"/>
              </a:solidFill>
              <a:effectLst/>
              <a:uLnTx/>
              <a:uFillTx/>
              <a:latin typeface="Arial"/>
              <a:ea typeface="+mn-ea"/>
              <a:cs typeface="+mn-cs"/>
            </a:endParaRPr>
          </a:p>
        </p:txBody>
      </p:sp>
      <p:sp>
        <p:nvSpPr>
          <p:cNvPr id="38" name="TextBox 37">
            <a:extLst>
              <a:ext uri="{FF2B5EF4-FFF2-40B4-BE49-F238E27FC236}">
                <a16:creationId xmlns:a16="http://schemas.microsoft.com/office/drawing/2014/main" id="{8F547CA0-456F-05A3-5049-90D38A85FC24}"/>
              </a:ext>
            </a:extLst>
          </p:cNvPr>
          <p:cNvSpPr txBox="1"/>
          <p:nvPr/>
        </p:nvSpPr>
        <p:spPr>
          <a:xfrm>
            <a:off x="863218" y="5613490"/>
            <a:ext cx="7204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Obligated </a:t>
            </a:r>
            <a:br>
              <a:rPr kumimoji="0" lang="en-US" sz="900" b="1" i="0" u="none" strike="noStrike" kern="1200" cap="none" spc="0" normalizeH="0" baseline="0" noProof="0">
                <a:ln>
                  <a:noFill/>
                </a:ln>
                <a:solidFill>
                  <a:srgbClr val="FFFFFF"/>
                </a:solidFill>
                <a:effectLst/>
                <a:uLnTx/>
                <a:uFillTx/>
                <a:latin typeface="Arial"/>
                <a:ea typeface="+mn-ea"/>
                <a:cs typeface="+mn-cs"/>
              </a:rPr>
            </a:br>
            <a:r>
              <a:rPr kumimoji="0" lang="en-US" sz="900" b="1" i="0" u="none" strike="noStrike" kern="1200" cap="none" spc="0" normalizeH="0" baseline="0" noProof="0">
                <a:ln>
                  <a:noFill/>
                </a:ln>
                <a:solidFill>
                  <a:srgbClr val="FFFFFF"/>
                </a:solidFill>
                <a:effectLst/>
                <a:uLnTx/>
                <a:uFillTx/>
                <a:latin typeface="Arial"/>
                <a:ea typeface="+mn-ea"/>
                <a:cs typeface="+mn-cs"/>
              </a:rPr>
              <a:t>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39" name="TextBox 38">
            <a:extLst>
              <a:ext uri="{FF2B5EF4-FFF2-40B4-BE49-F238E27FC236}">
                <a16:creationId xmlns:a16="http://schemas.microsoft.com/office/drawing/2014/main" id="{04CC9038-5353-410A-D8D6-98A2779A03B3}"/>
              </a:ext>
            </a:extLst>
          </p:cNvPr>
          <p:cNvSpPr txBox="1"/>
          <p:nvPr/>
        </p:nvSpPr>
        <p:spPr>
          <a:xfrm>
            <a:off x="1582267" y="5632080"/>
            <a:ext cx="7204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Available 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40" name="TextBox 39">
            <a:extLst>
              <a:ext uri="{FF2B5EF4-FFF2-40B4-BE49-F238E27FC236}">
                <a16:creationId xmlns:a16="http://schemas.microsoft.com/office/drawing/2014/main" id="{10E833A4-9E35-9553-67D5-F40BAFAE891E}"/>
              </a:ext>
            </a:extLst>
          </p:cNvPr>
          <p:cNvSpPr txBox="1"/>
          <p:nvPr/>
        </p:nvSpPr>
        <p:spPr>
          <a:xfrm>
            <a:off x="2653960" y="5773217"/>
            <a:ext cx="827568"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Ex-post Contracted Capacity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p:sp>
        <p:nvSpPr>
          <p:cNvPr id="41" name="TextBox 40">
            <a:extLst>
              <a:ext uri="{FF2B5EF4-FFF2-40B4-BE49-F238E27FC236}">
                <a16:creationId xmlns:a16="http://schemas.microsoft.com/office/drawing/2014/main" id="{3E5CBE4D-C267-35E7-292E-7E1C2C876587}"/>
              </a:ext>
            </a:extLst>
          </p:cNvPr>
          <p:cNvSpPr txBox="1"/>
          <p:nvPr/>
        </p:nvSpPr>
        <p:spPr>
          <a:xfrm>
            <a:off x="3393515" y="5857054"/>
            <a:ext cx="8275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Proven Availability</a:t>
            </a:r>
            <a:endParaRPr kumimoji="0" lang="en-BE" sz="900" b="1" i="0" u="none" strike="noStrike" kern="1200" cap="none" spc="0" normalizeH="0" baseline="0" noProof="0" err="1">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2D7FD05F-8BCA-486A-6574-F61FCB50C803}"/>
                  </a:ext>
                </a:extLst>
              </p:cNvPr>
              <p:cNvSpPr txBox="1"/>
              <p:nvPr/>
            </p:nvSpPr>
            <p:spPr>
              <a:xfrm>
                <a:off x="5208236" y="1940024"/>
                <a:ext cx="5654880" cy="9716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4D55"/>
                    </a:solidFill>
                    <a:effectLst/>
                    <a:uLnTx/>
                    <a:uFillTx/>
                    <a:latin typeface="Arial"/>
                    <a:ea typeface="+mn-ea"/>
                    <a:cs typeface="+mn-cs"/>
                  </a:rPr>
                  <a:t>Obligated Capacity is not covered by Available Capacity; Ex-post Contracted Capacity is covered by Proven Availability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srgbClr val="394D55"/>
                    </a:solidFill>
                    <a:effectLst/>
                    <a:uLnTx/>
                    <a:uFillTx/>
                    <a:latin typeface="Arial"/>
                    <a:ea typeface="+mn-ea"/>
                    <a:cs typeface="+mn-cs"/>
                    <a:sym typeface="Wingdings" panose="05000000000000000000" pitchFamily="2" charset="2"/>
                  </a:rPr>
                  <a:t>The difference between </a:t>
                </a:r>
                <a14:m>
                  <m:oMath xmlns:m="http://schemas.openxmlformats.org/officeDocument/2006/math">
                    <m:sSub>
                      <m:sSubPr>
                        <m:ctrlP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sym typeface="Wingdings" panose="05000000000000000000" pitchFamily="2" charset="2"/>
                          </a:rPr>
                        </m:ctrlPr>
                      </m:sSubPr>
                      <m:e>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sym typeface="Wingdings" panose="05000000000000000000" pitchFamily="2" charset="2"/>
                          </a:rPr>
                          <m:t>𝑃</m:t>
                        </m:r>
                      </m:e>
                      <m:sub>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sym typeface="Wingdings" panose="05000000000000000000" pitchFamily="2" charset="2"/>
                          </a:rPr>
                          <m:t>𝑂𝑏𝑙𝑖𝑔𝑎𝑡𝑒𝑑</m:t>
                        </m:r>
                      </m:sub>
                    </m:sSub>
                  </m:oMath>
                </a14:m>
                <a:r>
                  <a:rPr kumimoji="0" lang="en-US" sz="1400" b="0" i="0" u="none" strike="noStrike" kern="1200" cap="none" spc="0" normalizeH="0" baseline="0" noProof="0">
                    <a:ln>
                      <a:noFill/>
                    </a:ln>
                    <a:solidFill>
                      <a:srgbClr val="394D55"/>
                    </a:solidFill>
                    <a:effectLst/>
                    <a:uLnTx/>
                    <a:uFillTx/>
                    <a:latin typeface="Arial"/>
                    <a:ea typeface="+mn-ea"/>
                    <a:cs typeface="+mn-cs"/>
                  </a:rPr>
                  <a:t> and </a:t>
                </a:r>
                <a14:m>
                  <m:oMath xmlns:m="http://schemas.openxmlformats.org/officeDocument/2006/math">
                    <m:sSub>
                      <m:sSubPr>
                        <m:ctrlP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rPr>
                          <m:t>𝑃</m:t>
                        </m:r>
                      </m:e>
                      <m:sub>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rPr>
                          <m:t>𝐴𝑣𝑎𝑖𝑙𝑎𝑏𝑙𝑒</m:t>
                        </m:r>
                      </m:sub>
                    </m:sSub>
                  </m:oMath>
                </a14:m>
                <a:r>
                  <a:rPr kumimoji="0" lang="en-US" sz="1400" b="0" i="0" u="none" strike="noStrike" kern="1200" cap="none" spc="0" normalizeH="0" baseline="0" noProof="0">
                    <a:ln>
                      <a:noFill/>
                    </a:ln>
                    <a:solidFill>
                      <a:srgbClr val="394D55"/>
                    </a:solidFill>
                    <a:effectLst/>
                    <a:uLnTx/>
                    <a:uFillTx/>
                    <a:latin typeface="Arial"/>
                    <a:ea typeface="+mn-ea"/>
                    <a:cs typeface="+mn-cs"/>
                  </a:rPr>
                  <a:t> sets the Missing Capacity</a:t>
                </a:r>
                <a:endParaRPr kumimoji="0" lang="en-BE" sz="1400" b="0" i="0" u="none" strike="noStrike" kern="1200" cap="none" spc="0" normalizeH="0" baseline="0" noProof="0">
                  <a:ln>
                    <a:noFill/>
                  </a:ln>
                  <a:solidFill>
                    <a:srgbClr val="394D55"/>
                  </a:solidFill>
                  <a:effectLst/>
                  <a:uLnTx/>
                  <a:uFillTx/>
                  <a:latin typeface="Arial"/>
                  <a:ea typeface="+mn-ea"/>
                  <a:cs typeface="+mn-cs"/>
                </a:endParaRPr>
              </a:p>
            </p:txBody>
          </p:sp>
        </mc:Choice>
        <mc:Fallback>
          <p:sp>
            <p:nvSpPr>
              <p:cNvPr id="57" name="TextBox 56">
                <a:extLst>
                  <a:ext uri="{FF2B5EF4-FFF2-40B4-BE49-F238E27FC236}">
                    <a16:creationId xmlns:a16="http://schemas.microsoft.com/office/drawing/2014/main" id="{2D7FD05F-8BCA-486A-6574-F61FCB50C803}"/>
                  </a:ext>
                </a:extLst>
              </p:cNvPr>
              <p:cNvSpPr txBox="1">
                <a:spLocks noRot="1" noChangeAspect="1" noMove="1" noResize="1" noEditPoints="1" noAdjustHandles="1" noChangeArrowheads="1" noChangeShapeType="1" noTextEdit="1"/>
              </p:cNvSpPr>
              <p:nvPr/>
            </p:nvSpPr>
            <p:spPr>
              <a:xfrm>
                <a:off x="5208236" y="1940024"/>
                <a:ext cx="5654880" cy="971613"/>
              </a:xfrm>
              <a:prstGeom prst="rect">
                <a:avLst/>
              </a:prstGeom>
              <a:blipFill>
                <a:blip r:embed="rId2"/>
                <a:stretch>
                  <a:fillRect l="-323" t="-1250" b="-5625"/>
                </a:stretch>
              </a:blipFill>
            </p:spPr>
            <p:txBody>
              <a:bodyPr/>
              <a:lstStyle/>
              <a:p>
                <a:r>
                  <a:rPr lang="en-BE">
                    <a:noFill/>
                  </a:rPr>
                  <a:t> </a:t>
                </a:r>
              </a:p>
            </p:txBody>
          </p:sp>
        </mc:Fallback>
      </mc:AlternateContent>
      <p:sp>
        <p:nvSpPr>
          <p:cNvPr id="58" name="Oval 57">
            <a:extLst>
              <a:ext uri="{FF2B5EF4-FFF2-40B4-BE49-F238E27FC236}">
                <a16:creationId xmlns:a16="http://schemas.microsoft.com/office/drawing/2014/main" id="{A6B9310B-B0AC-4EA8-6F3E-BAE28E86997A}"/>
              </a:ext>
            </a:extLst>
          </p:cNvPr>
          <p:cNvSpPr/>
          <p:nvPr/>
        </p:nvSpPr>
        <p:spPr>
          <a:xfrm>
            <a:off x="306742" y="1965817"/>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TextBox 58">
            <a:extLst>
              <a:ext uri="{FF2B5EF4-FFF2-40B4-BE49-F238E27FC236}">
                <a16:creationId xmlns:a16="http://schemas.microsoft.com/office/drawing/2014/main" id="{E1FC2835-1870-34AA-6E97-A8E1B83944C7}"/>
              </a:ext>
            </a:extLst>
          </p:cNvPr>
          <p:cNvSpPr txBox="1"/>
          <p:nvPr/>
        </p:nvSpPr>
        <p:spPr>
          <a:xfrm>
            <a:off x="319844" y="1973368"/>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BCC6C128-C641-BBC7-8B30-7451E35E0A66}"/>
              </a:ext>
            </a:extLst>
          </p:cNvPr>
          <p:cNvSpPr/>
          <p:nvPr/>
        </p:nvSpPr>
        <p:spPr>
          <a:xfrm>
            <a:off x="312181" y="3243482"/>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TextBox 60">
            <a:extLst>
              <a:ext uri="{FF2B5EF4-FFF2-40B4-BE49-F238E27FC236}">
                <a16:creationId xmlns:a16="http://schemas.microsoft.com/office/drawing/2014/main" id="{7765BD58-E07C-CF29-31B8-FF47BE87F8A0}"/>
              </a:ext>
            </a:extLst>
          </p:cNvPr>
          <p:cNvSpPr txBox="1"/>
          <p:nvPr/>
        </p:nvSpPr>
        <p:spPr>
          <a:xfrm>
            <a:off x="325283" y="3251033"/>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CDEE6F94-5F56-B881-DC2D-823299AC14A8}"/>
              </a:ext>
            </a:extLst>
          </p:cNvPr>
          <p:cNvSpPr/>
          <p:nvPr/>
        </p:nvSpPr>
        <p:spPr>
          <a:xfrm>
            <a:off x="308957" y="4513596"/>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TextBox 62">
            <a:extLst>
              <a:ext uri="{FF2B5EF4-FFF2-40B4-BE49-F238E27FC236}">
                <a16:creationId xmlns:a16="http://schemas.microsoft.com/office/drawing/2014/main" id="{4234808B-A7C7-8CBE-F82D-FC59EC36ED72}"/>
              </a:ext>
            </a:extLst>
          </p:cNvPr>
          <p:cNvSpPr txBox="1"/>
          <p:nvPr/>
        </p:nvSpPr>
        <p:spPr>
          <a:xfrm>
            <a:off x="322059" y="4521147"/>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3</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575A0FF0-6465-73C8-160C-987F52ADA645}"/>
              </a:ext>
            </a:extLst>
          </p:cNvPr>
          <p:cNvSpPr/>
          <p:nvPr/>
        </p:nvSpPr>
        <p:spPr>
          <a:xfrm>
            <a:off x="311788" y="5738372"/>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TextBox 64">
            <a:extLst>
              <a:ext uri="{FF2B5EF4-FFF2-40B4-BE49-F238E27FC236}">
                <a16:creationId xmlns:a16="http://schemas.microsoft.com/office/drawing/2014/main" id="{59346A9B-E42A-074D-C01C-11242E06D27E}"/>
              </a:ext>
            </a:extLst>
          </p:cNvPr>
          <p:cNvSpPr txBox="1"/>
          <p:nvPr/>
        </p:nvSpPr>
        <p:spPr>
          <a:xfrm>
            <a:off x="324890" y="5745923"/>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4</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66" name="TextBox 65">
                <a:extLst>
                  <a:ext uri="{FF2B5EF4-FFF2-40B4-BE49-F238E27FC236}">
                    <a16:creationId xmlns:a16="http://schemas.microsoft.com/office/drawing/2014/main" id="{B85F5882-7421-9822-7465-21430BE39951}"/>
                  </a:ext>
                </a:extLst>
              </p:cNvPr>
              <p:cNvSpPr txBox="1"/>
              <p:nvPr/>
            </p:nvSpPr>
            <p:spPr>
              <a:xfrm>
                <a:off x="5208239" y="3117101"/>
                <a:ext cx="5742787" cy="970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4D55"/>
                    </a:solidFill>
                    <a:effectLst/>
                    <a:uLnTx/>
                    <a:uFillTx/>
                    <a:latin typeface="Arial"/>
                    <a:ea typeface="+mn-ea"/>
                    <a:cs typeface="+mn-cs"/>
                  </a:rPr>
                  <a:t>Obligated Capacity is covered by Available Capacity; Ex-post Contracted Capacity is not covered by Proven Availability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srgbClr val="394D55"/>
                    </a:solidFill>
                    <a:effectLst/>
                    <a:uLnTx/>
                    <a:uFillTx/>
                    <a:latin typeface="Arial"/>
                    <a:ea typeface="+mn-ea"/>
                    <a:cs typeface="+mn-cs"/>
                    <a:sym typeface="Wingdings" panose="05000000000000000000" pitchFamily="2" charset="2"/>
                  </a:rPr>
                  <a:t>The difference between </a:t>
                </a:r>
                <a14:m>
                  <m:oMath xmlns:m="http://schemas.openxmlformats.org/officeDocument/2006/math">
                    <m:sSub>
                      <m:sSubPr>
                        <m:ctrlP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sym typeface="Wingdings" panose="05000000000000000000" pitchFamily="2" charset="2"/>
                          </a:rPr>
                        </m:ctrlPr>
                      </m:sSubPr>
                      <m:e>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sym typeface="Wingdings" panose="05000000000000000000" pitchFamily="2" charset="2"/>
                          </a:rPr>
                          <m:t>𝐶𝐶</m:t>
                        </m:r>
                      </m:e>
                      <m:sub>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sym typeface="Wingdings" panose="05000000000000000000" pitchFamily="2" charset="2"/>
                          </a:rPr>
                          <m:t>𝑒𝑥</m:t>
                        </m:r>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sym typeface="Wingdings" panose="05000000000000000000" pitchFamily="2" charset="2"/>
                          </a:rPr>
                          <m:t>−</m:t>
                        </m:r>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sym typeface="Wingdings" panose="05000000000000000000" pitchFamily="2" charset="2"/>
                          </a:rPr>
                          <m:t>𝑝𝑜𝑠𝑡</m:t>
                        </m:r>
                      </m:sub>
                    </m:sSub>
                  </m:oMath>
                </a14:m>
                <a:r>
                  <a:rPr kumimoji="0" lang="en-US" sz="1400" b="0" i="0" u="none" strike="noStrike" kern="1200" cap="none" spc="0" normalizeH="0" baseline="0" noProof="0">
                    <a:ln>
                      <a:noFill/>
                    </a:ln>
                    <a:solidFill>
                      <a:srgbClr val="394D55"/>
                    </a:solidFill>
                    <a:effectLst/>
                    <a:uLnTx/>
                    <a:uFillTx/>
                    <a:latin typeface="Arial"/>
                    <a:ea typeface="+mn-ea"/>
                    <a:cs typeface="+mn-cs"/>
                  </a:rPr>
                  <a:t> and </a:t>
                </a:r>
                <a14:m>
                  <m:oMath xmlns:m="http://schemas.openxmlformats.org/officeDocument/2006/math">
                    <m:sSub>
                      <m:sSubPr>
                        <m:ctrlP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rPr>
                          <m:t>𝑃</m:t>
                        </m:r>
                      </m:e>
                      <m:sub>
                        <m:r>
                          <a:rPr kumimoji="0" lang="en-US" sz="1400" b="0" i="1" u="none" strike="noStrike" kern="1200" cap="none" spc="0" normalizeH="0" baseline="0" noProof="0" smtClean="0">
                            <a:ln>
                              <a:noFill/>
                            </a:ln>
                            <a:solidFill>
                              <a:srgbClr val="394D55"/>
                            </a:solidFill>
                            <a:effectLst/>
                            <a:uLnTx/>
                            <a:uFillTx/>
                            <a:latin typeface="Cambria Math" panose="02040503050406030204" pitchFamily="18" charset="0"/>
                            <a:ea typeface="+mn-ea"/>
                            <a:cs typeface="+mn-cs"/>
                          </a:rPr>
                          <m:t>𝑃𝑟𝑜𝑣𝑒𝑛</m:t>
                        </m:r>
                      </m:sub>
                    </m:sSub>
                  </m:oMath>
                </a14:m>
                <a:r>
                  <a:rPr kumimoji="0" lang="en-US" sz="1400" b="0" i="0" u="none" strike="noStrike" kern="1200" cap="none" spc="0" normalizeH="0" baseline="0" noProof="0">
                    <a:ln>
                      <a:noFill/>
                    </a:ln>
                    <a:solidFill>
                      <a:srgbClr val="394D55"/>
                    </a:solidFill>
                    <a:effectLst/>
                    <a:uLnTx/>
                    <a:uFillTx/>
                    <a:latin typeface="Arial"/>
                    <a:ea typeface="+mn-ea"/>
                    <a:cs typeface="+mn-cs"/>
                  </a:rPr>
                  <a:t> sets the Missing Capacity</a:t>
                </a:r>
                <a:endParaRPr kumimoji="0" lang="en-BE" sz="1400" b="0" i="0" u="none" strike="noStrike" kern="1200" cap="none" spc="0" normalizeH="0" baseline="0" noProof="0" err="1">
                  <a:ln>
                    <a:noFill/>
                  </a:ln>
                  <a:solidFill>
                    <a:srgbClr val="394D55"/>
                  </a:solidFill>
                  <a:effectLst/>
                  <a:uLnTx/>
                  <a:uFillTx/>
                  <a:latin typeface="Arial"/>
                  <a:ea typeface="+mn-ea"/>
                  <a:cs typeface="+mn-cs"/>
                </a:endParaRPr>
              </a:p>
            </p:txBody>
          </p:sp>
        </mc:Choice>
        <mc:Fallback>
          <p:sp>
            <p:nvSpPr>
              <p:cNvPr id="66" name="TextBox 65">
                <a:extLst>
                  <a:ext uri="{FF2B5EF4-FFF2-40B4-BE49-F238E27FC236}">
                    <a16:creationId xmlns:a16="http://schemas.microsoft.com/office/drawing/2014/main" id="{B85F5882-7421-9822-7465-21430BE39951}"/>
                  </a:ext>
                </a:extLst>
              </p:cNvPr>
              <p:cNvSpPr txBox="1">
                <a:spLocks noRot="1" noChangeAspect="1" noMove="1" noResize="1" noEditPoints="1" noAdjustHandles="1" noChangeArrowheads="1" noChangeShapeType="1" noTextEdit="1"/>
              </p:cNvSpPr>
              <p:nvPr/>
            </p:nvSpPr>
            <p:spPr>
              <a:xfrm>
                <a:off x="5208239" y="3117101"/>
                <a:ext cx="5742787" cy="970715"/>
              </a:xfrm>
              <a:prstGeom prst="rect">
                <a:avLst/>
              </a:prstGeom>
              <a:blipFill>
                <a:blip r:embed="rId3"/>
                <a:stretch>
                  <a:fillRect l="-318" t="-625" b="-5625"/>
                </a:stretch>
              </a:blipFill>
            </p:spPr>
            <p:txBody>
              <a:bodyPr/>
              <a:lstStyle/>
              <a:p>
                <a:r>
                  <a:rPr lang="en-BE">
                    <a:noFill/>
                  </a:rPr>
                  <a:t> </a:t>
                </a:r>
              </a:p>
            </p:txBody>
          </p:sp>
        </mc:Fallback>
      </mc:AlternateContent>
      <p:sp>
        <p:nvSpPr>
          <p:cNvPr id="67" name="TextBox 66">
            <a:extLst>
              <a:ext uri="{FF2B5EF4-FFF2-40B4-BE49-F238E27FC236}">
                <a16:creationId xmlns:a16="http://schemas.microsoft.com/office/drawing/2014/main" id="{24B2E03B-6332-EB88-21E4-28ADFEFDB395}"/>
              </a:ext>
            </a:extLst>
          </p:cNvPr>
          <p:cNvSpPr txBox="1"/>
          <p:nvPr/>
        </p:nvSpPr>
        <p:spPr>
          <a:xfrm>
            <a:off x="5208238" y="4322960"/>
            <a:ext cx="574278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4D55"/>
                </a:solidFill>
                <a:effectLst/>
                <a:uLnTx/>
                <a:uFillTx/>
                <a:latin typeface="Arial"/>
                <a:ea typeface="+mn-ea"/>
                <a:cs typeface="+mn-cs"/>
              </a:rPr>
              <a:t>Both the Obligated Capacity and the Ex-post Contracted Capacity are not covered by either Available Capacity or Proven Availability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srgbClr val="394D55"/>
                </a:solidFill>
                <a:effectLst/>
                <a:uLnTx/>
                <a:uFillTx/>
                <a:latin typeface="Arial"/>
                <a:ea typeface="+mn-ea"/>
                <a:cs typeface="+mn-cs"/>
                <a:sym typeface="Wingdings" panose="05000000000000000000" pitchFamily="2" charset="2"/>
              </a:rPr>
              <a:t>The maximum between the two</a:t>
            </a:r>
            <a:r>
              <a:rPr kumimoji="0" lang="en-US" sz="1400" b="0" i="0" u="none" strike="noStrike" kern="1200" cap="none" spc="0" normalizeH="0" baseline="0" noProof="0">
                <a:ln>
                  <a:noFill/>
                </a:ln>
                <a:solidFill>
                  <a:srgbClr val="394D55"/>
                </a:solidFill>
                <a:effectLst/>
                <a:uLnTx/>
                <a:uFillTx/>
                <a:latin typeface="Arial"/>
                <a:ea typeface="+mn-ea"/>
                <a:cs typeface="+mn-cs"/>
              </a:rPr>
              <a:t> sets the Missing Capacity</a:t>
            </a:r>
            <a:endParaRPr kumimoji="0" lang="en-BE" sz="1400" b="0" i="0" u="none" strike="noStrike" kern="1200" cap="none" spc="0" normalizeH="0" baseline="0" noProof="0" err="1">
              <a:ln>
                <a:noFill/>
              </a:ln>
              <a:solidFill>
                <a:srgbClr val="394D55"/>
              </a:solidFill>
              <a:effectLst/>
              <a:uLnTx/>
              <a:uFillTx/>
              <a:latin typeface="Arial"/>
              <a:ea typeface="+mn-ea"/>
              <a:cs typeface="+mn-cs"/>
            </a:endParaRPr>
          </a:p>
        </p:txBody>
      </p:sp>
      <p:sp>
        <p:nvSpPr>
          <p:cNvPr id="68" name="TextBox 67">
            <a:extLst>
              <a:ext uri="{FF2B5EF4-FFF2-40B4-BE49-F238E27FC236}">
                <a16:creationId xmlns:a16="http://schemas.microsoft.com/office/drawing/2014/main" id="{5D1E9E06-7E66-C36F-C1E3-F3832484B864}"/>
              </a:ext>
            </a:extLst>
          </p:cNvPr>
          <p:cNvSpPr txBox="1"/>
          <p:nvPr/>
        </p:nvSpPr>
        <p:spPr>
          <a:xfrm>
            <a:off x="5208236" y="5362679"/>
            <a:ext cx="5742787"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4D55"/>
                </a:solidFill>
                <a:effectLst/>
                <a:uLnTx/>
                <a:uFillTx/>
                <a:latin typeface="Arial"/>
                <a:ea typeface="+mn-ea"/>
                <a:cs typeface="+mn-cs"/>
              </a:rPr>
              <a:t>Both the Obligated Capacity and the Ex-post Contracted Capacity are covered</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srgbClr val="394D55"/>
                </a:solidFill>
                <a:effectLst/>
                <a:uLnTx/>
                <a:uFillTx/>
                <a:latin typeface="Arial"/>
                <a:ea typeface="+mn-ea"/>
                <a:cs typeface="+mn-cs"/>
                <a:sym typeface="Wingdings" panose="05000000000000000000" pitchFamily="2" charset="2"/>
              </a:rPr>
              <a:t>No Missing Capacity </a:t>
            </a:r>
            <a:endParaRPr kumimoji="0" lang="en-BE" sz="1400" b="0" i="0" u="none" strike="noStrike" kern="1200" cap="none" spc="0" normalizeH="0" baseline="0" noProof="0">
              <a:ln>
                <a:noFill/>
              </a:ln>
              <a:solidFill>
                <a:srgbClr val="394D55"/>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927E7E02-A976-10B8-8A16-1CC9C02521D2}"/>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43" name="Rectangle 42">
            <a:extLst>
              <a:ext uri="{FF2B5EF4-FFF2-40B4-BE49-F238E27FC236}">
                <a16:creationId xmlns:a16="http://schemas.microsoft.com/office/drawing/2014/main" id="{E42301E6-4A5D-5D17-3E77-DB454F80335A}"/>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Tree>
    <p:extLst>
      <p:ext uri="{BB962C8B-B14F-4D97-AF65-F5344CB8AC3E}">
        <p14:creationId xmlns:p14="http://schemas.microsoft.com/office/powerpoint/2010/main" val="742629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068718-8EAD-BE91-0713-A266BA163965}"/>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DBCD3250-A1E5-DC53-8753-6E3C346A06D6}"/>
              </a:ext>
            </a:extLst>
          </p:cNvPr>
          <p:cNvSpPr>
            <a:spLocks noGrp="1"/>
          </p:cNvSpPr>
          <p:nvPr>
            <p:ph type="title"/>
          </p:nvPr>
        </p:nvSpPr>
        <p:spPr>
          <a:xfrm>
            <a:off x="914400" y="662583"/>
            <a:ext cx="9448800" cy="838200"/>
          </a:xfrm>
        </p:spPr>
        <p:txBody>
          <a:bodyPr/>
          <a:lstStyle/>
          <a:p>
            <a:r>
              <a:rPr lang="en-US"/>
              <a:t>Elements of the Unavailability Penalty</a:t>
            </a:r>
            <a:endParaRPr lang="en-BE"/>
          </a:p>
        </p:txBody>
      </p:sp>
      <p:sp>
        <p:nvSpPr>
          <p:cNvPr id="4" name="Slide Number Placeholder 3">
            <a:extLst>
              <a:ext uri="{FF2B5EF4-FFF2-40B4-BE49-F238E27FC236}">
                <a16:creationId xmlns:a16="http://schemas.microsoft.com/office/drawing/2014/main" id="{35BF11C3-CA55-320A-3A18-608F8F1409D7}"/>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63</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F6784E2A-6F25-04CE-E0B8-B99182BE3B4D}"/>
                  </a:ext>
                </a:extLst>
              </p:cNvPr>
              <p:cNvSpPr>
                <a:spLocks noGrp="1"/>
              </p:cNvSpPr>
              <p:nvPr>
                <p:ph type="body" sz="quarter" idx="11"/>
              </p:nvPr>
            </p:nvSpPr>
            <p:spPr/>
            <p:txBody>
              <a:bodyPr/>
              <a:lstStyle/>
              <a:p>
                <a:pPr marL="285750" indent="-285750">
                  <a:buFont typeface="Arial" panose="020B0604020202020204" pitchFamily="34" charset="0"/>
                  <a:buChar char="•"/>
                </a:pPr>
                <a:r>
                  <a:rPr lang="en-US"/>
                  <a:t>Unannounced Missing Capacity &amp; Announced Missing Capacity</a:t>
                </a:r>
              </a:p>
              <a:p>
                <a:pPr marL="285750" indent="-285750">
                  <a:buFont typeface="Arial" panose="020B0604020202020204" pitchFamily="34" charset="0"/>
                  <a:buChar char="•"/>
                </a:pPr>
                <a:r>
                  <a:rPr lang="en-US"/>
                  <a:t>Penalty Factor </a:t>
                </a:r>
                <a14:m>
                  <m:oMath xmlns:m="http://schemas.openxmlformats.org/officeDocument/2006/math">
                    <m:r>
                      <a:rPr lang="en-US" i="1" dirty="0" smtClean="0">
                        <a:latin typeface="Cambria Math" panose="02040503050406030204" pitchFamily="18" charset="0"/>
                      </a:rPr>
                      <m:t>𝑋</m:t>
                    </m:r>
                  </m:oMath>
                </a14:m>
                <a:endParaRPr lang="en-US"/>
              </a:p>
              <a:p>
                <a:pPr marL="285750" indent="-285750">
                  <a:buFont typeface="Arial" panose="020B0604020202020204" pitchFamily="34" charset="0"/>
                  <a:buChar char="•"/>
                </a:pPr>
                <a:r>
                  <a:rPr lang="en-US"/>
                  <a:t>Weighted contract value</a:t>
                </a:r>
              </a:p>
              <a:p>
                <a:pPr marL="285750" indent="-285750">
                  <a:buFont typeface="Arial" panose="020B0604020202020204" pitchFamily="34" charset="0"/>
                  <a:buChar char="•"/>
                </a:pPr>
                <a:endParaRPr lang="en-BE"/>
              </a:p>
            </p:txBody>
          </p:sp>
        </mc:Choice>
        <mc:Fallback xmlns="">
          <p:sp>
            <p:nvSpPr>
              <p:cNvPr id="5" name="Text Placeholder 4">
                <a:extLst>
                  <a:ext uri="{FF2B5EF4-FFF2-40B4-BE49-F238E27FC236}">
                    <a16:creationId xmlns:a16="http://schemas.microsoft.com/office/drawing/2014/main" id="{F6784E2A-6F25-04CE-E0B8-B99182BE3B4D}"/>
                  </a:ext>
                </a:extLst>
              </p:cNvPr>
              <p:cNvSpPr>
                <a:spLocks noGrp="1" noRot="1" noChangeAspect="1" noMove="1" noResize="1" noEditPoints="1" noAdjustHandles="1" noChangeArrowheads="1" noChangeShapeType="1" noTextEdit="1"/>
              </p:cNvSpPr>
              <p:nvPr>
                <p:ph type="body" sz="quarter" idx="11"/>
              </p:nvPr>
            </p:nvSpPr>
            <p:spPr>
              <a:blipFill>
                <a:blip r:embed="rId2"/>
                <a:stretch>
                  <a:fillRect l="-249"/>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50AEC840-9FEB-08D6-EC58-EF92803B909D}"/>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8" name="Rectangle 7">
            <a:extLst>
              <a:ext uri="{FF2B5EF4-FFF2-40B4-BE49-F238E27FC236}">
                <a16:creationId xmlns:a16="http://schemas.microsoft.com/office/drawing/2014/main" id="{2D97F2C2-4E3B-0385-19F7-DA5A919727DD}"/>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Tree>
    <p:extLst>
      <p:ext uri="{BB962C8B-B14F-4D97-AF65-F5344CB8AC3E}">
        <p14:creationId xmlns:p14="http://schemas.microsoft.com/office/powerpoint/2010/main" val="1699260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9756C3-C2DB-C483-2CB4-E9B09B73CF6C}"/>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794E9EA4-F121-A410-4ECF-066561D03ADC}"/>
              </a:ext>
            </a:extLst>
          </p:cNvPr>
          <p:cNvSpPr>
            <a:spLocks noGrp="1"/>
          </p:cNvSpPr>
          <p:nvPr>
            <p:ph type="title"/>
          </p:nvPr>
        </p:nvSpPr>
        <p:spPr>
          <a:xfrm>
            <a:off x="914400" y="643533"/>
            <a:ext cx="9448800" cy="838200"/>
          </a:xfrm>
        </p:spPr>
        <p:txBody>
          <a:bodyPr/>
          <a:lstStyle/>
          <a:p>
            <a:r>
              <a:rPr lang="en-US"/>
              <a:t>The Missing Capacity can either be Announced or Unannounced</a:t>
            </a:r>
            <a:endParaRPr lang="en-BE"/>
          </a:p>
        </p:txBody>
      </p:sp>
      <p:sp>
        <p:nvSpPr>
          <p:cNvPr id="4" name="Slide Number Placeholder 3">
            <a:extLst>
              <a:ext uri="{FF2B5EF4-FFF2-40B4-BE49-F238E27FC236}">
                <a16:creationId xmlns:a16="http://schemas.microsoft.com/office/drawing/2014/main" id="{FAFAA030-E102-F1F7-BBB5-2C86ECD288D1}"/>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64</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mc:Choice xmlns:a14="http://schemas.microsoft.com/office/drawing/2010/main" Requires="a14">
          <p:sp>
            <p:nvSpPr>
              <p:cNvPr id="5" name="Text Placeholder 4">
                <a:extLst>
                  <a:ext uri="{FF2B5EF4-FFF2-40B4-BE49-F238E27FC236}">
                    <a16:creationId xmlns:a16="http://schemas.microsoft.com/office/drawing/2014/main" id="{6DF4D07B-98E5-9D5E-3A3A-5D191A8A0C27}"/>
                  </a:ext>
                </a:extLst>
              </p:cNvPr>
              <p:cNvSpPr>
                <a:spLocks noGrp="1"/>
              </p:cNvSpPr>
              <p:nvPr>
                <p:ph type="body" sz="quarter" idx="11"/>
              </p:nvPr>
            </p:nvSpPr>
            <p:spPr>
              <a:xfrm>
                <a:off x="914400" y="1952600"/>
                <a:ext cx="10388600" cy="3636000"/>
              </a:xfrm>
            </p:spPr>
            <p:txBody>
              <a:bodyPr/>
              <a:lstStyle/>
              <a:p>
                <a:pPr marL="285750" indent="-285750">
                  <a:buFont typeface="Arial" panose="020B0604020202020204" pitchFamily="34" charset="0"/>
                  <a:buChar char="•"/>
                </a:pPr>
                <a:r>
                  <a:rPr lang="en-US"/>
                  <a:t>The classification takes place based on the notifications of Announced </a:t>
                </a:r>
                <a:r>
                  <a:rPr lang="en-US" err="1"/>
                  <a:t>Unavailabilities</a:t>
                </a:r>
                <a:endParaRPr lang="en-US"/>
              </a:p>
              <a:p>
                <a:pPr marL="285750" indent="-285750">
                  <a:buFont typeface="Arial" panose="020B0604020202020204" pitchFamily="34" charset="0"/>
                  <a:buChar char="•"/>
                </a:pPr>
                <a:r>
                  <a:rPr lang="en-US"/>
                  <a:t>Announced Missing Capacity is penalized less severely; as such Capacity Providers have an incentive to accurately notify this</a:t>
                </a:r>
              </a:p>
              <a:p>
                <a:pPr marL="285750" indent="-285750">
                  <a:buFont typeface="Arial" panose="020B0604020202020204" pitchFamily="34" charset="0"/>
                  <a:buChar char="•"/>
                </a:pPr>
                <a:r>
                  <a:rPr lang="en-US" b="1"/>
                  <a:t>Announced Missing Capacity </a:t>
                </a:r>
                <a:r>
                  <a:rPr lang="en-US"/>
                  <a:t>is the amount of Missing Capacity covered by the Announced </a:t>
                </a:r>
                <a:r>
                  <a:rPr lang="en-US" err="1"/>
                  <a:t>Unavailabilities</a:t>
                </a:r>
                <a:br>
                  <a:rPr lang="en-US"/>
                </a:br>
                <a:endParaRPr lang="en-US"/>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𝐴𝑀𝐶</m:t>
                      </m:r>
                      <m:r>
                        <a:rPr lang="en-US" b="0" i="1" smtClean="0">
                          <a:latin typeface="Cambria Math" panose="02040503050406030204" pitchFamily="18" charset="0"/>
                        </a:rPr>
                        <m:t>=</m:t>
                      </m:r>
                      <m:r>
                        <a:rPr lang="en-US" b="0" i="1" smtClean="0">
                          <a:latin typeface="Cambria Math" panose="02040503050406030204" pitchFamily="18" charset="0"/>
                        </a:rPr>
                        <m:t>𝑀𝑖𝑛</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𝑈𝑛𝑎𝑣𝑎𝑖𝑙𝑎𝑏𝑙𝑒</m:t>
                              </m:r>
                              <m:r>
                                <a:rPr lang="en-US" b="0" i="1" smtClean="0">
                                  <a:latin typeface="Cambria Math" panose="02040503050406030204" pitchFamily="18" charset="0"/>
                                </a:rPr>
                                <m:t>,</m:t>
                              </m:r>
                              <m:r>
                                <a:rPr lang="en-US" b="0" i="1" smtClean="0">
                                  <a:latin typeface="Cambria Math" panose="02040503050406030204" pitchFamily="18" charset="0"/>
                                </a:rPr>
                                <m:t>𝐴𝑛𝑛𝑜𝑢𝑛𝑐𝑒𝑑</m:t>
                              </m:r>
                            </m:sub>
                          </m:sSub>
                          <m:r>
                            <a:rPr lang="en-US" b="0" i="1" smtClean="0">
                              <a:latin typeface="Cambria Math" panose="02040503050406030204" pitchFamily="18" charset="0"/>
                            </a:rPr>
                            <m:t>;</m:t>
                          </m:r>
                          <m:r>
                            <a:rPr lang="en-US" b="0" i="1" smtClean="0">
                              <a:latin typeface="Cambria Math" panose="02040503050406030204" pitchFamily="18" charset="0"/>
                            </a:rPr>
                            <m:t>𝑀𝐶</m:t>
                          </m:r>
                        </m:e>
                      </m:d>
                    </m:oMath>
                  </m:oMathPara>
                </a14:m>
                <a:br>
                  <a:rPr lang="en-US"/>
                </a:br>
                <a:endParaRPr lang="en-US"/>
              </a:p>
              <a:p>
                <a:pPr marL="285750" indent="-285750">
                  <a:buFont typeface="Arial" panose="020B0604020202020204" pitchFamily="34" charset="0"/>
                  <a:buChar char="•"/>
                </a:pPr>
                <a:r>
                  <a:rPr lang="en-US" b="1"/>
                  <a:t>Unannounced Missing Capacity </a:t>
                </a:r>
                <a:r>
                  <a:rPr lang="en-US"/>
                  <a:t>is the remaining proportion of the Missing Capacity</a:t>
                </a:r>
                <a:br>
                  <a:rPr lang="en-US"/>
                </a:br>
                <a:endParaRPr lang="en-US"/>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𝑈𝑀𝐶</m:t>
                      </m:r>
                      <m:r>
                        <a:rPr lang="en-US" b="0" i="1" smtClean="0">
                          <a:latin typeface="Cambria Math" panose="02040503050406030204" pitchFamily="18" charset="0"/>
                        </a:rPr>
                        <m:t>=</m:t>
                      </m:r>
                      <m:r>
                        <a:rPr lang="en-US" b="0" i="1" smtClean="0">
                          <a:latin typeface="Cambria Math" panose="02040503050406030204" pitchFamily="18" charset="0"/>
                        </a:rPr>
                        <m:t>𝑚𝑎𝑥</m:t>
                      </m:r>
                      <m:r>
                        <a:rPr lang="en-US" b="0" i="1" smtClean="0">
                          <a:latin typeface="Cambria Math" panose="02040503050406030204" pitchFamily="18" charset="0"/>
                        </a:rPr>
                        <m:t>⁡(</m:t>
                      </m:r>
                      <m:r>
                        <a:rPr lang="en-US" b="0" i="1" smtClean="0">
                          <a:latin typeface="Cambria Math" panose="02040503050406030204" pitchFamily="18" charset="0"/>
                        </a:rPr>
                        <m:t>𝑀𝐶</m:t>
                      </m:r>
                      <m:r>
                        <a:rPr lang="en-US" b="0" i="1" smtClean="0">
                          <a:latin typeface="Cambria Math" panose="02040503050406030204" pitchFamily="18" charset="0"/>
                        </a:rPr>
                        <m:t>−</m:t>
                      </m:r>
                      <m:r>
                        <a:rPr lang="en-US" b="0" i="1" smtClean="0">
                          <a:latin typeface="Cambria Math" panose="02040503050406030204" pitchFamily="18" charset="0"/>
                        </a:rPr>
                        <m:t>𝐴𝑀𝐶</m:t>
                      </m:r>
                      <m:r>
                        <a:rPr lang="en-US" b="0" i="1" smtClean="0">
                          <a:latin typeface="Cambria Math" panose="02040503050406030204" pitchFamily="18" charset="0"/>
                        </a:rPr>
                        <m:t>)</m:t>
                      </m:r>
                    </m:oMath>
                  </m:oMathPara>
                </a14:m>
                <a:endParaRPr lang="en-US" i="1"/>
              </a:p>
              <a:p>
                <a:pPr marL="285750" indent="-285750">
                  <a:buFont typeface="Arial" panose="020B0604020202020204" pitchFamily="34" charset="0"/>
                  <a:buChar char="!"/>
                </a:pPr>
                <a:r>
                  <a:rPr lang="en-US" b="1">
                    <a:solidFill>
                      <a:srgbClr val="FF0000"/>
                    </a:solidFill>
                  </a:rPr>
                  <a:t>Missing Capacity during Scheduled Maintenance is always considered as Unannounced</a:t>
                </a:r>
                <a:endParaRPr lang="en-BE" b="1">
                  <a:solidFill>
                    <a:srgbClr val="FF0000"/>
                  </a:solidFill>
                </a:endParaRPr>
              </a:p>
            </p:txBody>
          </p:sp>
        </mc:Choice>
        <mc:Fallback>
          <p:sp>
            <p:nvSpPr>
              <p:cNvPr id="5" name="Text Placeholder 4">
                <a:extLst>
                  <a:ext uri="{FF2B5EF4-FFF2-40B4-BE49-F238E27FC236}">
                    <a16:creationId xmlns:a16="http://schemas.microsoft.com/office/drawing/2014/main" id="{6DF4D07B-98E5-9D5E-3A3A-5D191A8A0C27}"/>
                  </a:ext>
                </a:extLst>
              </p:cNvPr>
              <p:cNvSpPr>
                <a:spLocks noGrp="1" noRot="1" noChangeAspect="1" noMove="1" noResize="1" noEditPoints="1" noAdjustHandles="1" noChangeArrowheads="1" noChangeShapeType="1" noTextEdit="1"/>
              </p:cNvSpPr>
              <p:nvPr>
                <p:ph type="body" sz="quarter" idx="11"/>
              </p:nvPr>
            </p:nvSpPr>
            <p:spPr>
              <a:xfrm>
                <a:off x="914400" y="1952600"/>
                <a:ext cx="10388600" cy="3636000"/>
              </a:xfrm>
              <a:blipFill>
                <a:blip r:embed="rId2"/>
                <a:stretch>
                  <a:fillRect l="-235"/>
                </a:stretch>
              </a:blipFill>
            </p:spPr>
            <p:txBody>
              <a:bodyPr/>
              <a:lstStyle/>
              <a:p>
                <a:r>
                  <a:rPr lang="en-BE">
                    <a:noFill/>
                  </a:rPr>
                  <a:t> </a:t>
                </a:r>
              </a:p>
            </p:txBody>
          </p:sp>
        </mc:Fallback>
      </mc:AlternateContent>
      <p:sp>
        <p:nvSpPr>
          <p:cNvPr id="7" name="Rectangle 6">
            <a:extLst>
              <a:ext uri="{FF2B5EF4-FFF2-40B4-BE49-F238E27FC236}">
                <a16:creationId xmlns:a16="http://schemas.microsoft.com/office/drawing/2014/main" id="{4A0932FD-AC9C-CA9D-5211-C27938436F14}"/>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8" name="Rectangle 7">
            <a:extLst>
              <a:ext uri="{FF2B5EF4-FFF2-40B4-BE49-F238E27FC236}">
                <a16:creationId xmlns:a16="http://schemas.microsoft.com/office/drawing/2014/main" id="{66B04C75-4B40-D584-A91C-0D86891EB09A}"/>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
        <p:nvSpPr>
          <p:cNvPr id="9" name="Rectangle 8">
            <a:extLst>
              <a:ext uri="{FF2B5EF4-FFF2-40B4-BE49-F238E27FC236}">
                <a16:creationId xmlns:a16="http://schemas.microsoft.com/office/drawing/2014/main" id="{CF5A18B2-12D4-7C50-8CC4-84892F81B76F}"/>
              </a:ext>
            </a:extLst>
          </p:cNvPr>
          <p:cNvSpPr/>
          <p:nvPr/>
        </p:nvSpPr>
        <p:spPr>
          <a:xfrm>
            <a:off x="5181600" y="0"/>
            <a:ext cx="25146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UMC &amp; AMC</a:t>
            </a:r>
            <a:endParaRPr lang="en-BE" b="1">
              <a:solidFill>
                <a:schemeClr val="bg1"/>
              </a:solidFill>
            </a:endParaRPr>
          </a:p>
        </p:txBody>
      </p:sp>
    </p:spTree>
    <p:extLst>
      <p:ext uri="{BB962C8B-B14F-4D97-AF65-F5344CB8AC3E}">
        <p14:creationId xmlns:p14="http://schemas.microsoft.com/office/powerpoint/2010/main" val="1218357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37788A-72FC-E63C-C46A-CB8DA8021D70}"/>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5630954C-7A2D-4A8F-9FD8-E0020C3F3798}"/>
              </a:ext>
            </a:extLst>
          </p:cNvPr>
          <p:cNvSpPr>
            <a:spLocks noGrp="1"/>
          </p:cNvSpPr>
          <p:nvPr>
            <p:ph type="title"/>
          </p:nvPr>
        </p:nvSpPr>
        <p:spPr>
          <a:xfrm>
            <a:off x="914400" y="662583"/>
            <a:ext cx="9448800" cy="838200"/>
          </a:xfrm>
        </p:spPr>
        <p:txBody>
          <a:bodyPr/>
          <a:lstStyle/>
          <a:p>
            <a:r>
              <a:rPr lang="en-US"/>
              <a:t>The Penalty Factor reflects the severity of the Missing Capacity</a:t>
            </a:r>
            <a:endParaRPr lang="en-BE"/>
          </a:p>
        </p:txBody>
      </p:sp>
      <p:sp>
        <p:nvSpPr>
          <p:cNvPr id="4" name="Slide Number Placeholder 3">
            <a:extLst>
              <a:ext uri="{FF2B5EF4-FFF2-40B4-BE49-F238E27FC236}">
                <a16:creationId xmlns:a16="http://schemas.microsoft.com/office/drawing/2014/main" id="{ABDFBAF2-4F15-1F52-FFB6-DA0D1A410EE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65</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graphicFrame>
        <p:nvGraphicFramePr>
          <p:cNvPr id="6" name="Table 6">
            <a:extLst>
              <a:ext uri="{FF2B5EF4-FFF2-40B4-BE49-F238E27FC236}">
                <a16:creationId xmlns:a16="http://schemas.microsoft.com/office/drawing/2014/main" id="{BA7A2F46-ABEF-AB6C-211A-FB8B693EFD48}"/>
              </a:ext>
            </a:extLst>
          </p:cNvPr>
          <p:cNvGraphicFramePr>
            <a:graphicFrameLocks noGrp="1"/>
          </p:cNvGraphicFramePr>
          <p:nvPr/>
        </p:nvGraphicFramePr>
        <p:xfrm>
          <a:off x="1425417" y="2313077"/>
          <a:ext cx="8127999" cy="1889760"/>
        </p:xfrm>
        <a:graphic>
          <a:graphicData uri="http://schemas.openxmlformats.org/drawingml/2006/table">
            <a:tbl>
              <a:tblPr firstRow="1" firstCol="1" bandRow="1">
                <a:tableStyleId>{9D7B26C5-4107-4FEC-AEDC-1716B250A1EF}</a:tableStyleId>
              </a:tblPr>
              <a:tblGrid>
                <a:gridCol w="2709333">
                  <a:extLst>
                    <a:ext uri="{9D8B030D-6E8A-4147-A177-3AD203B41FA5}">
                      <a16:colId xmlns:a16="http://schemas.microsoft.com/office/drawing/2014/main" val="3103800099"/>
                    </a:ext>
                  </a:extLst>
                </a:gridCol>
                <a:gridCol w="2709333">
                  <a:extLst>
                    <a:ext uri="{9D8B030D-6E8A-4147-A177-3AD203B41FA5}">
                      <a16:colId xmlns:a16="http://schemas.microsoft.com/office/drawing/2014/main" val="3477592218"/>
                    </a:ext>
                  </a:extLst>
                </a:gridCol>
                <a:gridCol w="2709333">
                  <a:extLst>
                    <a:ext uri="{9D8B030D-6E8A-4147-A177-3AD203B41FA5}">
                      <a16:colId xmlns:a16="http://schemas.microsoft.com/office/drawing/2014/main" val="962311620"/>
                    </a:ext>
                  </a:extLst>
                </a:gridCol>
              </a:tblGrid>
              <a:tr h="370840">
                <a:tc>
                  <a:txBody>
                    <a:bodyPr/>
                    <a:lstStyle/>
                    <a:p>
                      <a:endParaRPr lang="en-BE"/>
                    </a:p>
                  </a:txBody>
                  <a:tcPr/>
                </a:tc>
                <a:tc>
                  <a:txBody>
                    <a:bodyPr/>
                    <a:lstStyle/>
                    <a:p>
                      <a:pPr algn="ctr"/>
                      <a:r>
                        <a:rPr lang="en-US"/>
                        <a:t>Winter Period</a:t>
                      </a:r>
                      <a:br>
                        <a:rPr lang="en-US"/>
                      </a:br>
                      <a:r>
                        <a:rPr lang="en-US" sz="1600"/>
                        <a:t>01/11/20xx – 31/03/20xx</a:t>
                      </a:r>
                      <a:endParaRPr lang="en-BE"/>
                    </a:p>
                  </a:txBody>
                  <a:tcPr/>
                </a:tc>
                <a:tc>
                  <a:txBody>
                    <a:bodyPr/>
                    <a:lstStyle/>
                    <a:p>
                      <a:pPr algn="ctr"/>
                      <a:r>
                        <a:rPr lang="en-US"/>
                        <a:t>Summer Period</a:t>
                      </a:r>
                      <a:br>
                        <a:rPr lang="en-US"/>
                      </a:br>
                      <a:r>
                        <a:rPr lang="en-US" sz="1600"/>
                        <a:t>01/04/20xx – 31/10/20xx</a:t>
                      </a:r>
                      <a:endParaRPr lang="en-BE"/>
                    </a:p>
                  </a:txBody>
                  <a:tcPr/>
                </a:tc>
                <a:extLst>
                  <a:ext uri="{0D108BD9-81ED-4DB2-BD59-A6C34878D82A}">
                    <a16:rowId xmlns:a16="http://schemas.microsoft.com/office/drawing/2014/main" val="879323583"/>
                  </a:ext>
                </a:extLst>
              </a:tr>
              <a:tr h="370840">
                <a:tc>
                  <a:txBody>
                    <a:bodyPr/>
                    <a:lstStyle/>
                    <a:p>
                      <a:pPr algn="ctr"/>
                      <a:r>
                        <a:rPr lang="en-US"/>
                        <a:t>Announced Missing Capacity</a:t>
                      </a:r>
                      <a:endParaRPr lang="en-BE"/>
                    </a:p>
                  </a:txBody>
                  <a:tcPr/>
                </a:tc>
                <a:tc>
                  <a:txBody>
                    <a:bodyPr/>
                    <a:lstStyle/>
                    <a:p>
                      <a:pPr algn="ctr"/>
                      <a:r>
                        <a:rPr lang="en-US"/>
                        <a:t>0,9</a:t>
                      </a:r>
                      <a:endParaRPr lang="en-BE"/>
                    </a:p>
                  </a:txBody>
                  <a:tcPr anchor="ctr"/>
                </a:tc>
                <a:tc>
                  <a:txBody>
                    <a:bodyPr/>
                    <a:lstStyle/>
                    <a:p>
                      <a:pPr algn="ctr"/>
                      <a:r>
                        <a:rPr lang="en-US"/>
                        <a:t>0</a:t>
                      </a:r>
                      <a:endParaRPr lang="en-BE"/>
                    </a:p>
                  </a:txBody>
                  <a:tcPr anchor="ctr"/>
                </a:tc>
                <a:extLst>
                  <a:ext uri="{0D108BD9-81ED-4DB2-BD59-A6C34878D82A}">
                    <a16:rowId xmlns:a16="http://schemas.microsoft.com/office/drawing/2014/main" val="1718555229"/>
                  </a:ext>
                </a:extLst>
              </a:tr>
              <a:tr h="370840">
                <a:tc>
                  <a:txBody>
                    <a:bodyPr/>
                    <a:lstStyle/>
                    <a:p>
                      <a:pPr algn="ctr"/>
                      <a:r>
                        <a:rPr lang="en-US"/>
                        <a:t>Unannounced Missing Capacity</a:t>
                      </a:r>
                      <a:endParaRPr lang="en-BE"/>
                    </a:p>
                  </a:txBody>
                  <a:tcPr/>
                </a:tc>
                <a:tc>
                  <a:txBody>
                    <a:bodyPr/>
                    <a:lstStyle/>
                    <a:p>
                      <a:pPr algn="ctr"/>
                      <a:r>
                        <a:rPr lang="en-US"/>
                        <a:t>1,4</a:t>
                      </a:r>
                      <a:endParaRPr lang="en-BE"/>
                    </a:p>
                  </a:txBody>
                  <a:tcPr anchor="ctr"/>
                </a:tc>
                <a:tc>
                  <a:txBody>
                    <a:bodyPr/>
                    <a:lstStyle/>
                    <a:p>
                      <a:pPr algn="ctr"/>
                      <a:r>
                        <a:rPr lang="en-US"/>
                        <a:t>0,5</a:t>
                      </a:r>
                      <a:endParaRPr lang="en-BE"/>
                    </a:p>
                  </a:txBody>
                  <a:tcPr anchor="ctr"/>
                </a:tc>
                <a:extLst>
                  <a:ext uri="{0D108BD9-81ED-4DB2-BD59-A6C34878D82A}">
                    <a16:rowId xmlns:a16="http://schemas.microsoft.com/office/drawing/2014/main" val="2024701662"/>
                  </a:ext>
                </a:extLst>
              </a:tr>
            </a:tbl>
          </a:graphicData>
        </a:graphic>
      </p:graphicFrame>
      <p:sp>
        <p:nvSpPr>
          <p:cNvPr id="7" name="Rectangle 6">
            <a:extLst>
              <a:ext uri="{FF2B5EF4-FFF2-40B4-BE49-F238E27FC236}">
                <a16:creationId xmlns:a16="http://schemas.microsoft.com/office/drawing/2014/main" id="{5BCEBE65-BBF7-96DB-3E11-AA869BC2C81C}"/>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8" name="Rectangle 7">
            <a:extLst>
              <a:ext uri="{FF2B5EF4-FFF2-40B4-BE49-F238E27FC236}">
                <a16:creationId xmlns:a16="http://schemas.microsoft.com/office/drawing/2014/main" id="{AF982C37-5503-C59B-87BC-0AE07D703DF9}"/>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986F6CE-426F-BBAB-B8D4-D8ADBD432C0C}"/>
                  </a:ext>
                </a:extLst>
              </p:cNvPr>
              <p:cNvSpPr/>
              <p:nvPr/>
            </p:nvSpPr>
            <p:spPr>
              <a:xfrm>
                <a:off x="5181600" y="0"/>
                <a:ext cx="25146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Penalty Factor </a:t>
                </a:r>
                <a14:m>
                  <m:oMath xmlns:m="http://schemas.openxmlformats.org/officeDocument/2006/math">
                    <m:r>
                      <a:rPr lang="en-US" b="1" i="1" dirty="0" smtClean="0">
                        <a:solidFill>
                          <a:schemeClr val="bg1"/>
                        </a:solidFill>
                        <a:latin typeface="Cambria Math" panose="02040503050406030204" pitchFamily="18" charset="0"/>
                      </a:rPr>
                      <m:t>𝑿</m:t>
                    </m:r>
                  </m:oMath>
                </a14:m>
                <a:endParaRPr lang="en-BE" b="1">
                  <a:solidFill>
                    <a:schemeClr val="bg1"/>
                  </a:solidFill>
                </a:endParaRPr>
              </a:p>
            </p:txBody>
          </p:sp>
        </mc:Choice>
        <mc:Fallback xmlns="">
          <p:sp>
            <p:nvSpPr>
              <p:cNvPr id="9" name="Rectangle 8">
                <a:extLst>
                  <a:ext uri="{FF2B5EF4-FFF2-40B4-BE49-F238E27FC236}">
                    <a16:creationId xmlns:a16="http://schemas.microsoft.com/office/drawing/2014/main" id="{1986F6CE-426F-BBAB-B8D4-D8ADBD432C0C}"/>
                  </a:ext>
                </a:extLst>
              </p:cNvPr>
              <p:cNvSpPr>
                <a:spLocks noRot="1" noChangeAspect="1" noMove="1" noResize="1" noEditPoints="1" noAdjustHandles="1" noChangeArrowheads="1" noChangeShapeType="1" noTextEdit="1"/>
              </p:cNvSpPr>
              <p:nvPr/>
            </p:nvSpPr>
            <p:spPr>
              <a:xfrm>
                <a:off x="5181600" y="0"/>
                <a:ext cx="2514600" cy="379150"/>
              </a:xfrm>
              <a:prstGeom prst="rect">
                <a:avLst/>
              </a:prstGeom>
              <a:blipFill>
                <a:blip r:embed="rId2"/>
                <a:stretch>
                  <a:fillRect l="-1937" t="-6452" b="-2419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149605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A7954C-D4A8-D6DA-38DA-40649351E571}"/>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1F487E55-B326-177C-0C7E-81C7EDECA30F}"/>
              </a:ext>
            </a:extLst>
          </p:cNvPr>
          <p:cNvSpPr>
            <a:spLocks noGrp="1"/>
          </p:cNvSpPr>
          <p:nvPr>
            <p:ph type="title"/>
          </p:nvPr>
        </p:nvSpPr>
        <p:spPr>
          <a:xfrm>
            <a:off x="914400" y="672108"/>
            <a:ext cx="9448800" cy="838200"/>
          </a:xfrm>
        </p:spPr>
        <p:txBody>
          <a:bodyPr/>
          <a:lstStyle/>
          <a:p>
            <a:r>
              <a:rPr lang="en-US"/>
              <a:t>A CMU’s Unavailability Penalty varies in function of its remuneration</a:t>
            </a:r>
            <a:endParaRPr lang="en-BE"/>
          </a:p>
        </p:txBody>
      </p:sp>
      <p:sp>
        <p:nvSpPr>
          <p:cNvPr id="4" name="Slide Number Placeholder 3">
            <a:extLst>
              <a:ext uri="{FF2B5EF4-FFF2-40B4-BE49-F238E27FC236}">
                <a16:creationId xmlns:a16="http://schemas.microsoft.com/office/drawing/2014/main" id="{D7C07ACF-204D-D75F-8444-F2BD1E1C2872}"/>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66</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mc:Choice xmlns:a14="http://schemas.microsoft.com/office/drawing/2010/main" Requires="a14">
          <p:sp>
            <p:nvSpPr>
              <p:cNvPr id="5" name="Text Placeholder 4">
                <a:extLst>
                  <a:ext uri="{FF2B5EF4-FFF2-40B4-BE49-F238E27FC236}">
                    <a16:creationId xmlns:a16="http://schemas.microsoft.com/office/drawing/2014/main" id="{60C62B1A-AB45-5ECE-DF52-80D75D7A9B2B}"/>
                  </a:ext>
                </a:extLst>
              </p:cNvPr>
              <p:cNvSpPr>
                <a:spLocks noGrp="1"/>
              </p:cNvSpPr>
              <p:nvPr>
                <p:ph type="body" sz="quarter" idx="11"/>
              </p:nvPr>
            </p:nvSpPr>
            <p:spPr/>
            <p:txBody>
              <a:bodyPr/>
              <a:lstStyle/>
              <a:p>
                <a:pPr marL="285750" indent="-285750">
                  <a:buFont typeface="Arial" panose="020B0604020202020204" pitchFamily="34" charset="0"/>
                  <a:buChar char="•"/>
                </a:pPr>
                <a:r>
                  <a:rPr lang="en-US"/>
                  <a:t>A CMU’s penalty depends on its remuneration. But what happens when a CMU has multiple contracts with different remunerations?</a:t>
                </a:r>
              </a:p>
              <a:p>
                <a:pPr marL="285750" indent="-285750">
                  <a:buFont typeface="Wingdings" panose="05000000000000000000" pitchFamily="2" charset="2"/>
                  <a:buChar char="Ø"/>
                </a:pPr>
                <a:r>
                  <a:rPr lang="en-US"/>
                  <a:t>We calculate the volume-weighted average of all contracts:</a:t>
                </a:r>
                <a:br>
                  <a:rPr lang="en-US"/>
                </a:br>
                <a:endParaRPr lang="en-US"/>
              </a:p>
              <a:p>
                <a:pPr/>
                <a14:m>
                  <m:oMathPara xmlns:m="http://schemas.openxmlformats.org/officeDocument/2006/math">
                    <m:oMathParaPr>
                      <m:jc m:val="centerGroup"/>
                    </m:oMathParaPr>
                    <m:oMath xmlns:m="http://schemas.openxmlformats.org/officeDocument/2006/math">
                      <m:f>
                        <m:fPr>
                          <m:ctrlPr>
                            <a:rPr lang="en-BE" i="1" smtClean="0">
                              <a:latin typeface="Cambria Math" panose="02040503050406030204" pitchFamily="18" charset="0"/>
                            </a:rPr>
                          </m:ctrlPr>
                        </m:fPr>
                        <m:num>
                          <m:nary>
                            <m:naryPr>
                              <m:chr m:val="∑"/>
                              <m:supHide m:val="on"/>
                              <m:ctrlPr>
                                <a:rPr lang="en-BE" i="1" smtClean="0">
                                  <a:latin typeface="Cambria Math" panose="02040503050406030204" pitchFamily="18" charset="0"/>
                                </a:rPr>
                              </m:ctrlPr>
                            </m:naryPr>
                            <m:sub>
                              <m:r>
                                <m:rPr>
                                  <m:brk m:alnAt="7"/>
                                </m:rPr>
                                <a:rPr lang="en-US" b="0" i="1" smtClean="0">
                                  <a:latin typeface="Cambria Math" panose="02040503050406030204" pitchFamily="18" charset="0"/>
                                </a:rPr>
                                <m:t>𝑁</m:t>
                              </m:r>
                            </m:sub>
                            <m:sup/>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𝐶𝑎𝑝𝑎𝑐𝑖𝑡𝑦</m:t>
                                  </m:r>
                                  <m:r>
                                    <a:rPr lang="en-US" b="0" i="1" smtClean="0">
                                      <a:latin typeface="Cambria Math" panose="02040503050406030204" pitchFamily="18" charset="0"/>
                                    </a:rPr>
                                    <m:t> </m:t>
                                  </m:r>
                                  <m:r>
                                    <a:rPr lang="en-US" b="0" i="1" smtClean="0">
                                      <a:latin typeface="Cambria Math" panose="02040503050406030204" pitchFamily="18" charset="0"/>
                                    </a:rPr>
                                    <m:t>𝑅𝑒𝑚𝑢𝑛𝑒𝑟𝑎𝑡𝑖𝑜𝑛</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𝐶𝑜𝑛𝑡𝑟𝑎𝑐𝑡𝑒𝑑</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num>
                        <m:den>
                          <m:nary>
                            <m:naryPr>
                              <m:chr m:val="∑"/>
                              <m:limLoc m:val="subSup"/>
                              <m:supHide m:val="on"/>
                              <m:ctrlPr>
                                <a:rPr lang="en-BE" i="1" smtClean="0">
                                  <a:latin typeface="Cambria Math" panose="02040503050406030204" pitchFamily="18" charset="0"/>
                                </a:rPr>
                              </m:ctrlPr>
                            </m:naryPr>
                            <m:sub>
                              <m:r>
                                <m:rPr>
                                  <m:brk m:alnAt="9"/>
                                </m:rPr>
                                <a:rPr lang="en-US" b="0" i="1" smtClean="0">
                                  <a:latin typeface="Cambria Math" panose="02040503050406030204" pitchFamily="18" charset="0"/>
                                </a:rPr>
                                <m:t>𝑁</m:t>
                              </m:r>
                            </m:sub>
                            <m:sup/>
                            <m:e>
                              <m:sSub>
                                <m:sSubPr>
                                  <m:ctrlPr>
                                    <a:rPr lang="en-BE" i="1" smtClean="0">
                                      <a:latin typeface="Cambria Math" panose="02040503050406030204" pitchFamily="18" charset="0"/>
                                    </a:rPr>
                                  </m:ctrlPr>
                                </m:sSubPr>
                                <m:e>
                                  <m:r>
                                    <a:rPr lang="en-US" b="0" i="1" smtClean="0">
                                      <a:latin typeface="Cambria Math" panose="02040503050406030204" pitchFamily="18" charset="0"/>
                                    </a:rPr>
                                    <m:t>𝐶𝑜𝑛𝑡𝑟𝑎𝑐𝑡𝑒𝑑</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e>
                                <m:sub>
                                  <m:r>
                                    <a:rPr lang="en-US" b="0" i="1" smtClean="0">
                                      <a:latin typeface="Cambria Math" panose="02040503050406030204" pitchFamily="18" charset="0"/>
                                    </a:rPr>
                                    <m:t>𝑖</m:t>
                                  </m:r>
                                </m:sub>
                              </m:sSub>
                            </m:e>
                          </m:nary>
                        </m:den>
                      </m:f>
                    </m:oMath>
                  </m:oMathPara>
                </a14:m>
                <a:endParaRPr lang="en-US"/>
              </a:p>
              <a:p>
                <a:r>
                  <a:rPr lang="en-US"/>
                  <a:t>		Where:</a:t>
                </a:r>
              </a:p>
              <a:p>
                <a:pPr marL="1007100" lvl="1" indent="-285750">
                  <a:buFont typeface="Arial" panose="020B0604020202020204" pitchFamily="34" charset="0"/>
                  <a:buChar char="•"/>
                </a:pPr>
                <a14:m>
                  <m:oMath xmlns:m="http://schemas.openxmlformats.org/officeDocument/2006/math">
                    <m:r>
                      <a:rPr lang="en-US" i="1" dirty="0" smtClean="0">
                        <a:latin typeface="Cambria Math" panose="02040503050406030204" pitchFamily="18" charset="0"/>
                      </a:rPr>
                      <m:t>𝑁</m:t>
                    </m:r>
                  </m:oMath>
                </a14:m>
                <a:r>
                  <a:rPr lang="en-US"/>
                  <a:t> is the number of transactions (Primary or Secondary) with a Transaction Period covering the moment for which the penalty is calculated</a:t>
                </a:r>
              </a:p>
              <a:p>
                <a:pPr marL="1007100" lvl="1" indent="-285750">
                  <a:buFont typeface="Arial" panose="020B0604020202020204" pitchFamily="34" charset="0"/>
                  <a:buChar char="•"/>
                </a:pPr>
                <a14:m>
                  <m:oMath xmlns:m="http://schemas.openxmlformats.org/officeDocument/2006/math">
                    <m:sSub>
                      <m:sSubPr>
                        <m:ctrlPr>
                          <a:rPr lang="en-BE" i="1" smtClean="0">
                            <a:latin typeface="Cambria Math" panose="02040503050406030204" pitchFamily="18" charset="0"/>
                          </a:rPr>
                        </m:ctrlPr>
                      </m:sSubPr>
                      <m:e>
                        <m:r>
                          <a:rPr lang="en-US" b="0" i="1" smtClean="0">
                            <a:latin typeface="Cambria Math" panose="02040503050406030204" pitchFamily="18" charset="0"/>
                          </a:rPr>
                          <m:t>𝐶𝑎𝑝𝑎𝑐𝑖𝑡𝑦</m:t>
                        </m:r>
                        <m:r>
                          <a:rPr lang="en-US" b="0" i="1" smtClean="0">
                            <a:latin typeface="Cambria Math" panose="02040503050406030204" pitchFamily="18" charset="0"/>
                          </a:rPr>
                          <m:t> </m:t>
                        </m:r>
                        <m:r>
                          <a:rPr lang="en-US" b="0" i="1" smtClean="0">
                            <a:latin typeface="Cambria Math" panose="02040503050406030204" pitchFamily="18" charset="0"/>
                          </a:rPr>
                          <m:t>𝑅𝑒𝑚𝑢𝑛𝑒𝑟𝑎𝑡𝑖𝑜𝑛</m:t>
                        </m:r>
                      </m:e>
                      <m:sub>
                        <m:r>
                          <a:rPr lang="en-US" b="0" i="1" smtClean="0">
                            <a:latin typeface="Cambria Math" panose="02040503050406030204" pitchFamily="18" charset="0"/>
                          </a:rPr>
                          <m:t>𝑖</m:t>
                        </m:r>
                      </m:sub>
                    </m:sSub>
                  </m:oMath>
                </a14:m>
                <a:r>
                  <a:rPr lang="en-US"/>
                  <a:t> is the Capacity Remuneration from the Contract for Transaction </a:t>
                </a:r>
                <a14:m>
                  <m:oMath xmlns:m="http://schemas.openxmlformats.org/officeDocument/2006/math">
                    <m:r>
                      <a:rPr lang="en-US" b="0" i="1" smtClean="0">
                        <a:latin typeface="Cambria Math" panose="02040503050406030204" pitchFamily="18" charset="0"/>
                      </a:rPr>
                      <m:t>𝑖</m:t>
                    </m:r>
                  </m:oMath>
                </a14:m>
                <a:endParaRPr lang="en-US"/>
              </a:p>
              <a:p>
                <a:pPr marL="1007100" lvl="1" indent="-285750">
                  <a:buFont typeface="Arial" panose="020B0604020202020204" pitchFamily="34" charset="0"/>
                  <a:buChar char="•"/>
                </a:pPr>
                <a14:m>
                  <m:oMath xmlns:m="http://schemas.openxmlformats.org/officeDocument/2006/math">
                    <m:sSub>
                      <m:sSubPr>
                        <m:ctrlPr>
                          <a:rPr lang="en-BE" i="1" smtClean="0">
                            <a:latin typeface="Cambria Math" panose="02040503050406030204" pitchFamily="18" charset="0"/>
                          </a:rPr>
                        </m:ctrlPr>
                      </m:sSubPr>
                      <m:e>
                        <m:r>
                          <a:rPr lang="en-US" b="0" i="1" smtClean="0">
                            <a:latin typeface="Cambria Math" panose="02040503050406030204" pitchFamily="18" charset="0"/>
                          </a:rPr>
                          <m:t>𝐶𝑜𝑛𝑡𝑟𝑎𝑐𝑡𝑒𝑑</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e>
                      <m:sub>
                        <m:r>
                          <a:rPr lang="en-US" b="0" i="1" smtClean="0">
                            <a:latin typeface="Cambria Math" panose="02040503050406030204" pitchFamily="18" charset="0"/>
                          </a:rPr>
                          <m:t>𝑖</m:t>
                        </m:r>
                      </m:sub>
                    </m:sSub>
                  </m:oMath>
                </a14:m>
                <a:r>
                  <a:rPr lang="en-US"/>
                  <a:t> is the Contracted Capacity from the Contract for Transaction </a:t>
                </a:r>
                <a14:m>
                  <m:oMath xmlns:m="http://schemas.openxmlformats.org/officeDocument/2006/math">
                    <m:r>
                      <a:rPr lang="en-US" b="0" i="1" smtClean="0">
                        <a:latin typeface="Cambria Math" panose="02040503050406030204" pitchFamily="18" charset="0"/>
                      </a:rPr>
                      <m:t>𝑖</m:t>
                    </m:r>
                  </m:oMath>
                </a14:m>
                <a:endParaRPr lang="en-BE"/>
              </a:p>
            </p:txBody>
          </p:sp>
        </mc:Choice>
        <mc:Fallback>
          <p:sp>
            <p:nvSpPr>
              <p:cNvPr id="5" name="Text Placeholder 4">
                <a:extLst>
                  <a:ext uri="{FF2B5EF4-FFF2-40B4-BE49-F238E27FC236}">
                    <a16:creationId xmlns:a16="http://schemas.microsoft.com/office/drawing/2014/main" id="{60C62B1A-AB45-5ECE-DF52-80D75D7A9B2B}"/>
                  </a:ext>
                </a:extLst>
              </p:cNvPr>
              <p:cNvSpPr>
                <a:spLocks noGrp="1" noRot="1" noChangeAspect="1" noMove="1" noResize="1" noEditPoints="1" noAdjustHandles="1" noChangeArrowheads="1" noChangeShapeType="1" noTextEdit="1"/>
              </p:cNvSpPr>
              <p:nvPr>
                <p:ph type="body" sz="quarter" idx="11"/>
              </p:nvPr>
            </p:nvSpPr>
            <p:spPr>
              <a:blipFill>
                <a:blip r:embed="rId2"/>
                <a:stretch>
                  <a:fillRect l="-249"/>
                </a:stretch>
              </a:blipFill>
            </p:spPr>
            <p:txBody>
              <a:bodyPr/>
              <a:lstStyle/>
              <a:p>
                <a:r>
                  <a:rPr lang="en-BE">
                    <a:noFill/>
                  </a:rPr>
                  <a:t> </a:t>
                </a:r>
              </a:p>
            </p:txBody>
          </p:sp>
        </mc:Fallback>
      </mc:AlternateContent>
      <p:sp>
        <p:nvSpPr>
          <p:cNvPr id="7" name="Rectangle 6">
            <a:extLst>
              <a:ext uri="{FF2B5EF4-FFF2-40B4-BE49-F238E27FC236}">
                <a16:creationId xmlns:a16="http://schemas.microsoft.com/office/drawing/2014/main" id="{C582CDC7-A0E3-037B-0B2A-2DBA4B6846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8" name="Rectangle 7">
            <a:extLst>
              <a:ext uri="{FF2B5EF4-FFF2-40B4-BE49-F238E27FC236}">
                <a16:creationId xmlns:a16="http://schemas.microsoft.com/office/drawing/2014/main" id="{6DD6063A-31CB-41D9-99B7-E00B86677614}"/>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
        <p:nvSpPr>
          <p:cNvPr id="9" name="Rectangle 8">
            <a:extLst>
              <a:ext uri="{FF2B5EF4-FFF2-40B4-BE49-F238E27FC236}">
                <a16:creationId xmlns:a16="http://schemas.microsoft.com/office/drawing/2014/main" id="{2F6FD585-F7A5-331C-D212-92627816CE6A}"/>
              </a:ext>
            </a:extLst>
          </p:cNvPr>
          <p:cNvSpPr/>
          <p:nvPr/>
        </p:nvSpPr>
        <p:spPr>
          <a:xfrm>
            <a:off x="5181600" y="0"/>
            <a:ext cx="29337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Weighted Contract Value</a:t>
            </a:r>
            <a:endParaRPr lang="en-BE" b="1">
              <a:solidFill>
                <a:schemeClr val="bg1"/>
              </a:solidFill>
            </a:endParaRPr>
          </a:p>
        </p:txBody>
      </p:sp>
    </p:spTree>
    <p:extLst>
      <p:ext uri="{BB962C8B-B14F-4D97-AF65-F5344CB8AC3E}">
        <p14:creationId xmlns:p14="http://schemas.microsoft.com/office/powerpoint/2010/main" val="32788283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0" name="Title 2"/>
          <p:cNvSpPr txBox="1">
            <a:spLocks/>
          </p:cNvSpPr>
          <p:nvPr/>
        </p:nvSpPr>
        <p:spPr>
          <a:xfrm>
            <a:off x="914400" y="605433"/>
            <a:ext cx="9448800" cy="838200"/>
          </a:xfrm>
          <a:prstGeom prst="rect">
            <a:avLst/>
          </a:prstGeom>
        </p:spPr>
        <p:txBody>
          <a:bodyPr vert="horz" lIns="0" tIns="45720" rIns="0" bIns="0" rtlCol="0" anchor="t">
            <a:norm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b="1">
                <a:solidFill>
                  <a:schemeClr val="accent2"/>
                </a:solidFill>
                <a:cs typeface="Arial"/>
              </a:rPr>
              <a:t>Weighted contract value</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1600">
                <a:solidFill>
                  <a:srgbClr val="000000"/>
                </a:solidFill>
                <a:latin typeface="Arial"/>
              </a:rPr>
              <a:t>Practical example</a:t>
            </a:r>
            <a:endParaRPr kumimoji="0" lang="en-US" sz="1600" i="0" u="none" strike="noStrike" kern="1200" cap="none" spc="0" normalizeH="0" baseline="0" noProof="0">
              <a:ln>
                <a:noFill/>
              </a:ln>
              <a:solidFill>
                <a:srgbClr val="000000"/>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nl-BE" sz="2000" b="0" i="0" u="none" strike="noStrike" kern="1200" cap="none" spc="0" normalizeH="0" baseline="0" noProof="0">
              <a:ln>
                <a:noFill/>
              </a:ln>
              <a:solidFill>
                <a:srgbClr val="000000"/>
              </a:solidFill>
              <a:effectLst/>
              <a:uLnTx/>
              <a:uFillTx/>
              <a:latin typeface="Arial"/>
              <a:ea typeface="+mj-ea"/>
              <a:cs typeface="+mj-cs"/>
            </a:endParaRPr>
          </a:p>
        </p:txBody>
      </p:sp>
      <mc:AlternateContent xmlns:mc="http://schemas.openxmlformats.org/markup-compatibility/2006">
        <mc:Choice xmlns:a14="http://schemas.microsoft.com/office/drawing/2010/main" Requires="a14">
          <p:sp>
            <p:nvSpPr>
              <p:cNvPr id="3" name="Text Placeholder 4">
                <a:extLst>
                  <a:ext uri="{FF2B5EF4-FFF2-40B4-BE49-F238E27FC236}">
                    <a16:creationId xmlns:a16="http://schemas.microsoft.com/office/drawing/2014/main" id="{1810FC95-B7C8-B928-D7AF-BBCA15310A22}"/>
                  </a:ext>
                </a:extLst>
              </p:cNvPr>
              <p:cNvSpPr txBox="1">
                <a:spLocks/>
              </p:cNvSpPr>
              <p:nvPr/>
            </p:nvSpPr>
            <p:spPr>
              <a:xfrm>
                <a:off x="914400" y="1700808"/>
                <a:ext cx="11036174" cy="331618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b="0" kern="1200">
                    <a:solidFill>
                      <a:schemeClr val="accent2"/>
                    </a:solidFill>
                    <a:latin typeface="Arial" panose="020B0604020202020204" pitchFamily="34" charset="0"/>
                    <a:ea typeface="+mn-ea"/>
                    <a:cs typeface="Arial" panose="020B0604020202020204" pitchFamily="34" charset="0"/>
                  </a:defRPr>
                </a:lvl1pPr>
                <a:lvl2pPr marL="721350" indent="0" algn="l" defTabSz="457200" rtl="0" eaLnBrk="1" latinLnBrk="0" hangingPunct="1">
                  <a:lnSpc>
                    <a:spcPts val="1500"/>
                  </a:lnSpc>
                  <a:spcBef>
                    <a:spcPts val="1000"/>
                  </a:spcBef>
                  <a:buClr>
                    <a:srgbClr val="FF7300"/>
                  </a:buClr>
                  <a:buFont typeface="Arial" panose="020B0604020202020204" pitchFamily="34" charset="0"/>
                  <a:buNone/>
                  <a:defRPr sz="1400" kern="1200">
                    <a:solidFill>
                      <a:schemeClr val="tx2"/>
                    </a:solidFill>
                    <a:latin typeface="Arial" panose="020B0604020202020204" pitchFamily="34" charset="0"/>
                    <a:ea typeface="+mn-ea"/>
                    <a:cs typeface="Arial" panose="020B0604020202020204" pitchFamily="34" charset="0"/>
                  </a:defRPr>
                </a:lvl2pPr>
                <a:lvl3pPr marL="1143000" indent="-216000" algn="l" defTabSz="457200" rtl="0" eaLnBrk="1" latinLnBrk="0" hangingPunct="1">
                  <a:spcBef>
                    <a:spcPts val="100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ts val="1000"/>
                  </a:spcBef>
                  <a:buClr>
                    <a:srgbClr val="FF7300"/>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a:t>A CMU has 2 contracts that cover an MTU </a:t>
                </a:r>
                <a14:m>
                  <m:oMath xmlns:m="http://schemas.openxmlformats.org/officeDocument/2006/math">
                    <m:r>
                      <a:rPr lang="en-US" b="0" i="1" smtClean="0">
                        <a:latin typeface="Cambria Math" panose="02040503050406030204" pitchFamily="18" charset="0"/>
                      </a:rPr>
                      <m:t>𝑡</m:t>
                    </m:r>
                  </m:oMath>
                </a14:m>
                <a:r>
                  <a:rPr lang="en-US"/>
                  <a:t> for which a penalty is calculated</a:t>
                </a:r>
              </a:p>
              <a:p>
                <a:pPr marL="1007100" lvl="1" indent="-285750">
                  <a:buFont typeface="Arial" panose="020B0604020202020204" pitchFamily="34" charset="0"/>
                  <a:buChar char="•"/>
                </a:pPr>
                <a:r>
                  <a:rPr lang="en-US"/>
                  <a:t>Transaction 1: 100 MW @ 30 000 €/MW/y</a:t>
                </a:r>
              </a:p>
              <a:p>
                <a:pPr marL="1007100" lvl="1" indent="-285750">
                  <a:buFont typeface="Arial" panose="020B0604020202020204" pitchFamily="34" charset="0"/>
                  <a:buChar char="•"/>
                </a:pPr>
                <a:r>
                  <a:rPr lang="en-US"/>
                  <a:t>Transaction 2: 10 MW @ 10 000 €/MW/y</a:t>
                </a:r>
              </a:p>
              <a:p>
                <a:pPr marL="1007100" lvl="1" indent="-285750">
                  <a:buFont typeface="Arial" panose="020B0604020202020204" pitchFamily="34" charset="0"/>
                  <a:buChar char="•"/>
                </a:pPr>
                <a:endParaRPr lang="en-US"/>
              </a:p>
              <a:p>
                <a:pPr marL="285750" indent="-285750">
                  <a:buFont typeface="Wingdings" panose="05000000000000000000" pitchFamily="2" charset="2"/>
                  <a:buChar char="Ø"/>
                </a:pPr>
                <a:r>
                  <a:rPr lang="en-US"/>
                  <a:t>Weighted contract value is calculated as</a:t>
                </a:r>
                <a:br>
                  <a:rPr lang="en-US"/>
                </a:br>
                <a:endParaRPr lang="en-US"/>
              </a:p>
              <a:p>
                <a:pPr marL="266700">
                  <a:tabLst>
                    <a:tab pos="266700" algn="l"/>
                  </a:tabLst>
                </a:pPr>
                <a14:m>
                  <m:oMathPara xmlns:m="http://schemas.openxmlformats.org/officeDocument/2006/math">
                    <m:oMathParaPr>
                      <m:jc m:val="left"/>
                    </m:oMathParaPr>
                    <m:oMath xmlns:m="http://schemas.openxmlformats.org/officeDocument/2006/math">
                      <m:f>
                        <m:fPr>
                          <m:ctrlPr>
                            <a:rPr lang="en-BE"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1" smtClean="0">
                                  <a:latin typeface="Cambria Math" panose="02040503050406030204" pitchFamily="18" charset="0"/>
                                </a:rPr>
                                <m:t>100 ∗30 000</m:t>
                              </m:r>
                            </m:e>
                          </m:d>
                          <m:r>
                            <a:rPr lang="en-US" b="0" i="1" smtClean="0">
                              <a:latin typeface="Cambria Math" panose="02040503050406030204" pitchFamily="18" charset="0"/>
                            </a:rPr>
                            <m:t>+(10∗10 000)</m:t>
                          </m:r>
                        </m:num>
                        <m:den>
                          <m:r>
                            <a:rPr lang="en-US" b="0" i="1" smtClean="0">
                              <a:latin typeface="Cambria Math" panose="02040503050406030204" pitchFamily="18" charset="0"/>
                            </a:rPr>
                            <m:t>(100+10)</m:t>
                          </m:r>
                        </m:den>
                      </m:f>
                      <m:r>
                        <a:rPr lang="en-US" b="0" i="1" smtClean="0">
                          <a:latin typeface="Cambria Math" panose="02040503050406030204" pitchFamily="18" charset="0"/>
                        </a:rPr>
                        <m:t>=28 180</m:t>
                      </m:r>
                    </m:oMath>
                  </m:oMathPara>
                </a14:m>
                <a:endParaRPr lang="en-BE"/>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p:txBody>
          </p:sp>
        </mc:Choice>
        <mc:Fallback>
          <p:sp>
            <p:nvSpPr>
              <p:cNvPr id="3" name="Text Placeholder 4">
                <a:extLst>
                  <a:ext uri="{FF2B5EF4-FFF2-40B4-BE49-F238E27FC236}">
                    <a16:creationId xmlns:a16="http://schemas.microsoft.com/office/drawing/2014/main" id="{1810FC95-B7C8-B928-D7AF-BBCA15310A22}"/>
                  </a:ext>
                </a:extLst>
              </p:cNvPr>
              <p:cNvSpPr txBox="1">
                <a:spLocks noRot="1" noChangeAspect="1" noMove="1" noResize="1" noEditPoints="1" noAdjustHandles="1" noChangeArrowheads="1" noChangeShapeType="1" noTextEdit="1"/>
              </p:cNvSpPr>
              <p:nvPr/>
            </p:nvSpPr>
            <p:spPr>
              <a:xfrm>
                <a:off x="914400" y="1700808"/>
                <a:ext cx="11036174" cy="3316180"/>
              </a:xfrm>
              <a:prstGeom prst="rect">
                <a:avLst/>
              </a:prstGeom>
              <a:blipFill>
                <a:blip r:embed="rId2"/>
                <a:stretch>
                  <a:fillRect l="-221"/>
                </a:stretch>
              </a:blipFill>
            </p:spPr>
            <p:txBody>
              <a:bodyPr/>
              <a:lstStyle/>
              <a:p>
                <a:r>
                  <a:rPr lang="en-BE">
                    <a:noFill/>
                  </a:rPr>
                  <a:t> </a:t>
                </a:r>
              </a:p>
            </p:txBody>
          </p:sp>
        </mc:Fallback>
      </mc:AlternateContent>
      <p:sp>
        <p:nvSpPr>
          <p:cNvPr id="8" name="Rectangle 7">
            <a:extLst>
              <a:ext uri="{FF2B5EF4-FFF2-40B4-BE49-F238E27FC236}">
                <a16:creationId xmlns:a16="http://schemas.microsoft.com/office/drawing/2014/main" id="{3AEF7E55-E5B8-82E4-39EA-892BC2DD6047}"/>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9" name="Rectangle 8">
            <a:extLst>
              <a:ext uri="{FF2B5EF4-FFF2-40B4-BE49-F238E27FC236}">
                <a16:creationId xmlns:a16="http://schemas.microsoft.com/office/drawing/2014/main" id="{B0D48AF9-750F-7C4A-F339-F56D42025711}"/>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
        <p:nvSpPr>
          <p:cNvPr id="11" name="Rectangle 10">
            <a:extLst>
              <a:ext uri="{FF2B5EF4-FFF2-40B4-BE49-F238E27FC236}">
                <a16:creationId xmlns:a16="http://schemas.microsoft.com/office/drawing/2014/main" id="{EF480C42-079C-28A8-E0CE-7E3AD111749E}"/>
              </a:ext>
            </a:extLst>
          </p:cNvPr>
          <p:cNvSpPr/>
          <p:nvPr/>
        </p:nvSpPr>
        <p:spPr>
          <a:xfrm>
            <a:off x="5181600" y="0"/>
            <a:ext cx="29337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Weighted Contract Value</a:t>
            </a:r>
            <a:endParaRPr lang="en-BE" b="1">
              <a:solidFill>
                <a:schemeClr val="bg1"/>
              </a:solidFill>
            </a:endParaRPr>
          </a:p>
        </p:txBody>
      </p:sp>
    </p:spTree>
    <p:extLst>
      <p:ext uri="{BB962C8B-B14F-4D97-AF65-F5344CB8AC3E}">
        <p14:creationId xmlns:p14="http://schemas.microsoft.com/office/powerpoint/2010/main" val="31735718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154C9D-A3E0-7B96-A0B0-14923C9F31C9}"/>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Title of presentation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3" name="Title 2">
            <a:extLst>
              <a:ext uri="{FF2B5EF4-FFF2-40B4-BE49-F238E27FC236}">
                <a16:creationId xmlns:a16="http://schemas.microsoft.com/office/drawing/2014/main" id="{1F09B07F-64C4-BFE2-3B13-EAEDE0B5787E}"/>
              </a:ext>
            </a:extLst>
          </p:cNvPr>
          <p:cNvSpPr>
            <a:spLocks noGrp="1"/>
          </p:cNvSpPr>
          <p:nvPr>
            <p:ph type="title"/>
          </p:nvPr>
        </p:nvSpPr>
        <p:spPr>
          <a:xfrm>
            <a:off x="914400" y="634008"/>
            <a:ext cx="9448800" cy="838200"/>
          </a:xfrm>
        </p:spPr>
        <p:txBody>
          <a:bodyPr/>
          <a:lstStyle/>
          <a:p>
            <a:r>
              <a:rPr lang="en-US"/>
              <a:t>The Unavailability Penalty formula</a:t>
            </a:r>
            <a:endParaRPr lang="en-BE"/>
          </a:p>
        </p:txBody>
      </p:sp>
      <p:sp>
        <p:nvSpPr>
          <p:cNvPr id="4" name="Slide Number Placeholder 3">
            <a:extLst>
              <a:ext uri="{FF2B5EF4-FFF2-40B4-BE49-F238E27FC236}">
                <a16:creationId xmlns:a16="http://schemas.microsoft.com/office/drawing/2014/main" id="{089BE8F3-9051-633A-4327-BF05A8F21FAE}"/>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68</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mc:Choice xmlns:a14="http://schemas.microsoft.com/office/drawing/2010/main" Requires="a14">
          <p:sp>
            <p:nvSpPr>
              <p:cNvPr id="5" name="Text Placeholder 4">
                <a:extLst>
                  <a:ext uri="{FF2B5EF4-FFF2-40B4-BE49-F238E27FC236}">
                    <a16:creationId xmlns:a16="http://schemas.microsoft.com/office/drawing/2014/main" id="{01719967-940C-32E8-E77E-6ED758BF8289}"/>
                  </a:ext>
                </a:extLst>
              </p:cNvPr>
              <p:cNvSpPr>
                <a:spLocks noGrp="1"/>
              </p:cNvSpPr>
              <p:nvPr>
                <p:ph type="body" sz="quarter" idx="11"/>
              </p:nvPr>
            </p:nvSpPr>
            <p:spPr>
              <a:xfrm>
                <a:off x="851026" y="1819747"/>
                <a:ext cx="11036174" cy="3316180"/>
              </a:xfrm>
            </p:spPr>
            <p:txBody>
              <a:bodyPr/>
              <a:lstStyle/>
              <a:p>
                <a:pPr/>
                <a14:m>
                  <m:oMathPara xmlns:m="http://schemas.openxmlformats.org/officeDocument/2006/math">
                    <m:oMathParaPr>
                      <m:jc m:val="centerGroup"/>
                    </m:oMathParaPr>
                    <m:oMath xmlns:m="http://schemas.openxmlformats.org/officeDocument/2006/math">
                      <m:f>
                        <m:fPr>
                          <m:ctrlPr>
                            <a:rPr lang="en-BE"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𝑈𝑃</m:t>
                          </m:r>
                        </m:den>
                      </m:f>
                      <m:r>
                        <a:rPr lang="en-US" b="0" i="1" smtClean="0">
                          <a:latin typeface="Cambria Math" panose="02040503050406030204" pitchFamily="18" charset="0"/>
                        </a:rPr>
                        <m:t>[</m:t>
                      </m:r>
                      <m:nary>
                        <m:naryPr>
                          <m:chr m:val="∑"/>
                          <m:supHide m:val="on"/>
                          <m:ctrlPr>
                            <a:rPr lang="en-BE"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sub>
                        <m:sup/>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𝑋</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𝑤𝑒𝑖𝑔h𝑡𝑒𝑑</m:t>
                              </m:r>
                              <m:r>
                                <a:rPr lang="en-US" b="0" i="1" smtClean="0">
                                  <a:latin typeface="Cambria Math" panose="02040503050406030204" pitchFamily="18" charset="0"/>
                                </a:rPr>
                                <m:t> </m:t>
                              </m:r>
                              <m:r>
                                <a:rPr lang="en-US" b="0" i="1" smtClean="0">
                                  <a:latin typeface="Cambria Math" panose="02040503050406030204" pitchFamily="18" charset="0"/>
                                </a:rPr>
                                <m:t>𝑐𝑜𝑛𝑡𝑟𝑎𝑐𝑡</m:t>
                              </m:r>
                              <m:r>
                                <a:rPr lang="en-US" b="0" i="1" smtClean="0">
                                  <a:latin typeface="Cambria Math" panose="02040503050406030204" pitchFamily="18" charset="0"/>
                                </a:rPr>
                                <m:t> </m:t>
                              </m:r>
                              <m:r>
                                <a:rPr lang="en-US" b="0" i="1" smtClean="0">
                                  <a:latin typeface="Cambria Math" panose="02040503050406030204" pitchFamily="18" charset="0"/>
                                </a:rPr>
                                <m:t>𝑣𝑎𝑙𝑢𝑒</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𝑈𝑀𝐶</m:t>
                              </m:r>
                            </m:e>
                            <m:sub>
                              <m:r>
                                <a:rPr lang="en-US" b="0" i="1" smtClean="0">
                                  <a:latin typeface="Cambria Math" panose="02040503050406030204" pitchFamily="18" charset="0"/>
                                </a:rPr>
                                <m:t>𝑡</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𝑇</m:t>
                              </m:r>
                            </m:sup>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𝑋</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𝑤𝑒𝑖𝑔h𝑡𝑒𝑑</m:t>
                                  </m:r>
                                  <m:r>
                                    <a:rPr lang="en-US" b="0" i="1" smtClean="0">
                                      <a:latin typeface="Cambria Math" panose="02040503050406030204" pitchFamily="18" charset="0"/>
                                    </a:rPr>
                                    <m:t> </m:t>
                                  </m:r>
                                  <m:r>
                                    <a:rPr lang="en-US" b="0" i="1" smtClean="0">
                                      <a:latin typeface="Cambria Math" panose="02040503050406030204" pitchFamily="18" charset="0"/>
                                    </a:rPr>
                                    <m:t>𝑐𝑜𝑛𝑡𝑟𝑎𝑐𝑡</m:t>
                                  </m:r>
                                  <m:r>
                                    <a:rPr lang="en-US" b="0" i="1" smtClean="0">
                                      <a:latin typeface="Cambria Math" panose="02040503050406030204" pitchFamily="18" charset="0"/>
                                    </a:rPr>
                                    <m:t> </m:t>
                                  </m:r>
                                  <m:r>
                                    <a:rPr lang="en-US" b="0" i="1" smtClean="0">
                                      <a:latin typeface="Cambria Math" panose="02040503050406030204" pitchFamily="18" charset="0"/>
                                    </a:rPr>
                                    <m:t>𝑣𝑎𝑙𝑢𝑒</m:t>
                                  </m:r>
                                </m:e>
                                <m:sub>
                                  <m:r>
                                    <a:rPr lang="en-US" b="0" i="1" smtClean="0">
                                      <a:latin typeface="Cambria Math" panose="02040503050406030204" pitchFamily="18" charset="0"/>
                                    </a:rPr>
                                    <m:t>𝑡</m:t>
                                  </m:r>
                                </m:sub>
                              </m:sSub>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𝐴𝑀𝐶</m:t>
                              </m:r>
                            </m:e>
                            <m:sub>
                              <m:r>
                                <a:rPr lang="en-US" b="0" i="1" smtClean="0">
                                  <a:latin typeface="Cambria Math" panose="02040503050406030204" pitchFamily="18" charset="0"/>
                                </a:rPr>
                                <m:t>𝑡</m:t>
                              </m:r>
                            </m:sub>
                          </m:sSub>
                        </m:e>
                      </m:nary>
                      <m:r>
                        <a:rPr lang="en-US" b="0" i="1" smtClean="0">
                          <a:latin typeface="Cambria Math" panose="02040503050406030204" pitchFamily="18" charset="0"/>
                        </a:rPr>
                        <m:t>]</m:t>
                      </m:r>
                    </m:oMath>
                  </m:oMathPara>
                </a14:m>
                <a:endParaRPr lang="en-US"/>
              </a:p>
              <a:p>
                <a:endParaRPr lang="en-US"/>
              </a:p>
              <a:p>
                <a:endParaRPr lang="en-US"/>
              </a:p>
              <a:p>
                <a:r>
                  <a:rPr lang="en-US"/>
                  <a:t>			 </a:t>
                </a:r>
                <a14:m>
                  <m:oMath xmlns:m="http://schemas.openxmlformats.org/officeDocument/2006/math">
                    <m:r>
                      <a:rPr lang="en-US" i="1" dirty="0" smtClean="0">
                        <a:latin typeface="Cambria Math" panose="02040503050406030204" pitchFamily="18" charset="0"/>
                      </a:rPr>
                      <m:t>𝑄</m:t>
                    </m:r>
                  </m:oMath>
                </a14:m>
                <a:r>
                  <a:rPr lang="en-US"/>
                  <a:t> is the amount of MTUs of the AMT Moment for which a penalty is calculated</a:t>
                </a:r>
                <a:endParaRPr lang="en-US" i="1">
                  <a:latin typeface="Cambria Math" panose="02040503050406030204" pitchFamily="18" charset="0"/>
                </a:endParaRPr>
              </a:p>
              <a:p>
                <a:pPr marL="990600"/>
                <a14:m>
                  <m:oMath xmlns:m="http://schemas.openxmlformats.org/officeDocument/2006/math">
                    <m:r>
                      <a:rPr lang="en-US" i="1" dirty="0" smtClean="0">
                        <a:latin typeface="Cambria Math" panose="02040503050406030204" pitchFamily="18" charset="0"/>
                      </a:rPr>
                      <m:t>𝑈𝑃</m:t>
                    </m:r>
                  </m:oMath>
                </a14:m>
                <a:r>
                  <a:rPr lang="en-US"/>
                  <a:t> is a fixed value, always equal to 15</a:t>
                </a:r>
              </a:p>
              <a:p>
                <a:pPr marL="990600"/>
                <a14:m>
                  <m:oMath xmlns:m="http://schemas.openxmlformats.org/officeDocument/2006/math">
                    <m:r>
                      <a:rPr lang="en-US" i="1" dirty="0" smtClean="0">
                        <a:latin typeface="Cambria Math" panose="02040503050406030204" pitchFamily="18" charset="0"/>
                      </a:rPr>
                      <m:t>𝑇</m:t>
                    </m:r>
                  </m:oMath>
                </a14:m>
                <a:r>
                  <a:rPr lang="en-US"/>
                  <a:t> is the set of MTUs of the AMT Moment for which a penalty is calculated</a:t>
                </a:r>
                <a:endParaRPr lang="en-BE"/>
              </a:p>
            </p:txBody>
          </p:sp>
        </mc:Choice>
        <mc:Fallback>
          <p:sp>
            <p:nvSpPr>
              <p:cNvPr id="5" name="Text Placeholder 4">
                <a:extLst>
                  <a:ext uri="{FF2B5EF4-FFF2-40B4-BE49-F238E27FC236}">
                    <a16:creationId xmlns:a16="http://schemas.microsoft.com/office/drawing/2014/main" id="{01719967-940C-32E8-E77E-6ED758BF8289}"/>
                  </a:ext>
                </a:extLst>
              </p:cNvPr>
              <p:cNvSpPr>
                <a:spLocks noGrp="1" noRot="1" noChangeAspect="1" noMove="1" noResize="1" noEditPoints="1" noAdjustHandles="1" noChangeArrowheads="1" noChangeShapeType="1" noTextEdit="1"/>
              </p:cNvSpPr>
              <p:nvPr>
                <p:ph type="body" sz="quarter" idx="11"/>
              </p:nvPr>
            </p:nvSpPr>
            <p:spPr>
              <a:xfrm>
                <a:off x="851026" y="1819747"/>
                <a:ext cx="11036174" cy="3316180"/>
              </a:xfrm>
              <a:blipFill>
                <a:blip r:embed="rId2"/>
                <a:stretch>
                  <a:fillRect t="-31066"/>
                </a:stretch>
              </a:blipFill>
            </p:spPr>
            <p:txBody>
              <a:bodyPr/>
              <a:lstStyle/>
              <a:p>
                <a:r>
                  <a:rPr lang="en-BE">
                    <a:noFill/>
                  </a:rPr>
                  <a:t> </a:t>
                </a:r>
              </a:p>
            </p:txBody>
          </p:sp>
        </mc:Fallback>
      </mc:AlternateContent>
      <p:sp>
        <p:nvSpPr>
          <p:cNvPr id="6" name="Oval 5">
            <a:extLst>
              <a:ext uri="{FF2B5EF4-FFF2-40B4-BE49-F238E27FC236}">
                <a16:creationId xmlns:a16="http://schemas.microsoft.com/office/drawing/2014/main" id="{AF96D664-74C9-CB99-B556-5BA5C074ECD7}"/>
              </a:ext>
            </a:extLst>
          </p:cNvPr>
          <p:cNvSpPr/>
          <p:nvPr/>
        </p:nvSpPr>
        <p:spPr>
          <a:xfrm>
            <a:off x="1646655" y="2301525"/>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9F0E1D8E-A28E-BD4F-1EC5-6B7FC2795210}"/>
              </a:ext>
            </a:extLst>
          </p:cNvPr>
          <p:cNvSpPr txBox="1"/>
          <p:nvPr/>
        </p:nvSpPr>
        <p:spPr>
          <a:xfrm>
            <a:off x="1659757" y="2309076"/>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0A641E64-CBE2-7C10-0A3E-FA43441E2AA6}"/>
              </a:ext>
            </a:extLst>
          </p:cNvPr>
          <p:cNvSpPr/>
          <p:nvPr/>
        </p:nvSpPr>
        <p:spPr>
          <a:xfrm>
            <a:off x="2045008" y="2301525"/>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2C1ADB54-9465-70B7-A5E2-C5B9D9912E6C}"/>
              </a:ext>
            </a:extLst>
          </p:cNvPr>
          <p:cNvSpPr txBox="1"/>
          <p:nvPr/>
        </p:nvSpPr>
        <p:spPr>
          <a:xfrm>
            <a:off x="2058110" y="2309076"/>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4B7BD49E-D681-E314-DB2D-4B6973385F53}"/>
              </a:ext>
            </a:extLst>
          </p:cNvPr>
          <p:cNvSpPr/>
          <p:nvPr/>
        </p:nvSpPr>
        <p:spPr>
          <a:xfrm>
            <a:off x="2425253" y="1259647"/>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E69301C1-34B7-1C82-1C53-48E17D507525}"/>
              </a:ext>
            </a:extLst>
          </p:cNvPr>
          <p:cNvSpPr txBox="1"/>
          <p:nvPr/>
        </p:nvSpPr>
        <p:spPr>
          <a:xfrm>
            <a:off x="2438355" y="1267198"/>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3</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8F3E97D0-7BAF-5503-CC0A-EA741C3066BF}"/>
              </a:ext>
            </a:extLst>
          </p:cNvPr>
          <p:cNvGrpSpPr/>
          <p:nvPr/>
        </p:nvGrpSpPr>
        <p:grpSpPr>
          <a:xfrm>
            <a:off x="1430631" y="3144450"/>
            <a:ext cx="288032" cy="284550"/>
            <a:chOff x="1430631" y="3144450"/>
            <a:chExt cx="288032" cy="284550"/>
          </a:xfrm>
        </p:grpSpPr>
        <p:sp>
          <p:nvSpPr>
            <p:cNvPr id="12" name="Oval 11">
              <a:extLst>
                <a:ext uri="{FF2B5EF4-FFF2-40B4-BE49-F238E27FC236}">
                  <a16:creationId xmlns:a16="http://schemas.microsoft.com/office/drawing/2014/main" id="{72BCE973-C9ED-B367-F8B3-74410887232E}"/>
                </a:ext>
              </a:extLst>
            </p:cNvPr>
            <p:cNvSpPr/>
            <p:nvPr/>
          </p:nvSpPr>
          <p:spPr>
            <a:xfrm>
              <a:off x="1430631" y="3144450"/>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42BD1669-0529-528F-7765-BF1109E99EE7}"/>
                </a:ext>
              </a:extLst>
            </p:cNvPr>
            <p:cNvSpPr txBox="1"/>
            <p:nvPr/>
          </p:nvSpPr>
          <p:spPr>
            <a:xfrm>
              <a:off x="1434208" y="3152001"/>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grpSp>
      <p:sp>
        <p:nvSpPr>
          <p:cNvPr id="14" name="Oval 13">
            <a:extLst>
              <a:ext uri="{FF2B5EF4-FFF2-40B4-BE49-F238E27FC236}">
                <a16:creationId xmlns:a16="http://schemas.microsoft.com/office/drawing/2014/main" id="{F820E7F3-67F7-E112-BAC7-A28C7AAD77A1}"/>
              </a:ext>
            </a:extLst>
          </p:cNvPr>
          <p:cNvSpPr/>
          <p:nvPr/>
        </p:nvSpPr>
        <p:spPr>
          <a:xfrm>
            <a:off x="1417529" y="3554203"/>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5A8E28E6-C6C8-EA3F-0E2C-D6531B156057}"/>
              </a:ext>
            </a:extLst>
          </p:cNvPr>
          <p:cNvSpPr txBox="1"/>
          <p:nvPr/>
        </p:nvSpPr>
        <p:spPr>
          <a:xfrm>
            <a:off x="1430631" y="3561754"/>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48C69BC5-F9B5-627B-DCDC-5EA003DFB2D0}"/>
              </a:ext>
            </a:extLst>
          </p:cNvPr>
          <p:cNvSpPr/>
          <p:nvPr/>
        </p:nvSpPr>
        <p:spPr>
          <a:xfrm>
            <a:off x="1417529" y="3950141"/>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D8432DD9-4BC5-A154-C598-E99AA8EB8982}"/>
              </a:ext>
            </a:extLst>
          </p:cNvPr>
          <p:cNvSpPr txBox="1"/>
          <p:nvPr/>
        </p:nvSpPr>
        <p:spPr>
          <a:xfrm>
            <a:off x="1430631" y="3957692"/>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3</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78CA0D7F-3EF0-9C9E-3B73-7804F5BFDAC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21" name="Rectangle 20">
            <a:extLst>
              <a:ext uri="{FF2B5EF4-FFF2-40B4-BE49-F238E27FC236}">
                <a16:creationId xmlns:a16="http://schemas.microsoft.com/office/drawing/2014/main" id="{3C77FA56-8BB6-9748-29B3-9FA42004F27B}"/>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
        <p:nvSpPr>
          <p:cNvPr id="19" name="Rectangle 18">
            <a:extLst>
              <a:ext uri="{FF2B5EF4-FFF2-40B4-BE49-F238E27FC236}">
                <a16:creationId xmlns:a16="http://schemas.microsoft.com/office/drawing/2014/main" id="{4F3E718A-AE6B-2547-06D9-74FF7548E920}"/>
              </a:ext>
            </a:extLst>
          </p:cNvPr>
          <p:cNvSpPr/>
          <p:nvPr/>
        </p:nvSpPr>
        <p:spPr>
          <a:xfrm>
            <a:off x="5983321" y="562019"/>
            <a:ext cx="1449422" cy="573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Topic part of CREG PC</a:t>
            </a:r>
            <a:endParaRPr lang="en-BE">
              <a:solidFill>
                <a:schemeClr val="bg1"/>
              </a:solidFill>
            </a:endParaRPr>
          </a:p>
        </p:txBody>
      </p:sp>
    </p:spTree>
    <p:extLst>
      <p:ext uri="{BB962C8B-B14F-4D97-AF65-F5344CB8AC3E}">
        <p14:creationId xmlns:p14="http://schemas.microsoft.com/office/powerpoint/2010/main" val="1296989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0" name="Title 2"/>
          <p:cNvSpPr txBox="1">
            <a:spLocks/>
          </p:cNvSpPr>
          <p:nvPr/>
        </p:nvSpPr>
        <p:spPr>
          <a:xfrm>
            <a:off x="914400" y="576858"/>
            <a:ext cx="9448800" cy="838200"/>
          </a:xfrm>
          <a:prstGeom prst="rect">
            <a:avLst/>
          </a:prstGeom>
        </p:spPr>
        <p:txBody>
          <a:bodyPr vert="horz" lIns="0" tIns="45720" rIns="0" bIns="0" rtlCol="0" anchor="t">
            <a:norm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b="1">
                <a:solidFill>
                  <a:schemeClr val="accent2"/>
                </a:solidFill>
                <a:cs typeface="Arial"/>
              </a:rPr>
              <a:t>Example – Unavailability Penalty</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1600">
                <a:solidFill>
                  <a:srgbClr val="000000"/>
                </a:solidFill>
                <a:latin typeface="Arial"/>
              </a:rPr>
              <a:t>Practical example 1</a:t>
            </a:r>
            <a:endParaRPr kumimoji="0" lang="en-US" sz="1600" i="0" u="none" strike="noStrike" kern="1200" cap="none" spc="0" normalizeH="0" baseline="0" noProof="0">
              <a:ln>
                <a:noFill/>
              </a:ln>
              <a:solidFill>
                <a:srgbClr val="000000"/>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nl-BE" sz="2000" b="0" i="0" u="none" strike="noStrike" kern="1200" cap="none" spc="0" normalizeH="0" baseline="0" noProof="0">
              <a:ln>
                <a:noFill/>
              </a:ln>
              <a:solidFill>
                <a:srgbClr val="000000"/>
              </a:solidFill>
              <a:effectLst/>
              <a:uLnTx/>
              <a:uFillTx/>
              <a:latin typeface="Arial"/>
              <a:ea typeface="+mj-ea"/>
              <a:cs typeface="+mj-cs"/>
            </a:endParaRPr>
          </a:p>
        </p:txBody>
      </p:sp>
      <mc:AlternateContent xmlns:mc="http://schemas.openxmlformats.org/markup-compatibility/2006">
        <mc:Choice xmlns:a14="http://schemas.microsoft.com/office/drawing/2010/main" Requires="a14">
          <p:sp>
            <p:nvSpPr>
              <p:cNvPr id="3" name="Text Placeholder 4">
                <a:extLst>
                  <a:ext uri="{FF2B5EF4-FFF2-40B4-BE49-F238E27FC236}">
                    <a16:creationId xmlns:a16="http://schemas.microsoft.com/office/drawing/2014/main" id="{1810FC95-B7C8-B928-D7AF-BBCA15310A22}"/>
                  </a:ext>
                </a:extLst>
              </p:cNvPr>
              <p:cNvSpPr txBox="1">
                <a:spLocks/>
              </p:cNvSpPr>
              <p:nvPr/>
            </p:nvSpPr>
            <p:spPr>
              <a:xfrm>
                <a:off x="914400" y="1700808"/>
                <a:ext cx="11036174" cy="331618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b="0" kern="1200">
                    <a:solidFill>
                      <a:schemeClr val="accent2"/>
                    </a:solidFill>
                    <a:latin typeface="Arial" panose="020B0604020202020204" pitchFamily="34" charset="0"/>
                    <a:ea typeface="+mn-ea"/>
                    <a:cs typeface="Arial" panose="020B0604020202020204" pitchFamily="34" charset="0"/>
                  </a:defRPr>
                </a:lvl1pPr>
                <a:lvl2pPr marL="721350" indent="0" algn="l" defTabSz="457200" rtl="0" eaLnBrk="1" latinLnBrk="0" hangingPunct="1">
                  <a:lnSpc>
                    <a:spcPts val="1500"/>
                  </a:lnSpc>
                  <a:spcBef>
                    <a:spcPts val="1000"/>
                  </a:spcBef>
                  <a:buClr>
                    <a:srgbClr val="FF7300"/>
                  </a:buClr>
                  <a:buFont typeface="Arial" panose="020B0604020202020204" pitchFamily="34" charset="0"/>
                  <a:buNone/>
                  <a:defRPr sz="1400" kern="1200">
                    <a:solidFill>
                      <a:schemeClr val="tx2"/>
                    </a:solidFill>
                    <a:latin typeface="Arial" panose="020B0604020202020204" pitchFamily="34" charset="0"/>
                    <a:ea typeface="+mn-ea"/>
                    <a:cs typeface="Arial" panose="020B0604020202020204" pitchFamily="34" charset="0"/>
                  </a:defRPr>
                </a:lvl2pPr>
                <a:lvl3pPr marL="1143000" indent="-216000" algn="l" defTabSz="457200" rtl="0" eaLnBrk="1" latinLnBrk="0" hangingPunct="1">
                  <a:spcBef>
                    <a:spcPts val="100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ts val="1000"/>
                  </a:spcBef>
                  <a:buClr>
                    <a:srgbClr val="FF7300"/>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Weighted contract value = 28 180 €/MW</a:t>
                </a: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AMT Moment took place during winter</a:t>
                </a: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AMT Moment spanning 2 MTUs with the following Missing Capacities:</a:t>
                </a: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285750" marR="5080" lvl="0" indent="-285750" algn="l" defTabSz="457200" rtl="0" eaLnBrk="1" fontAlgn="auto" latinLnBrk="0" hangingPunct="1">
                  <a:lnSpc>
                    <a:spcPts val="2320"/>
                  </a:lnSpc>
                  <a:spcBef>
                    <a:spcPts val="1000"/>
                  </a:spcBef>
                  <a:spcAft>
                    <a:spcPts val="0"/>
                  </a:spcAft>
                  <a:buClr>
                    <a:srgbClr val="FF7300"/>
                  </a:buClr>
                  <a:buSzTx/>
                  <a:buFont typeface="Wingdings" panose="05000000000000000000" pitchFamily="2" charset="2"/>
                  <a:buChar char="Ø"/>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Unavailability Penalty is calculated as</a:t>
                </a:r>
                <a:b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989013" marR="5080" lvl="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14:m>
                  <m:oMathPara xmlns:m="http://schemas.openxmlformats.org/officeDocument/2006/math">
                    <m:oMathParaPr>
                      <m:jc m:val="left"/>
                    </m:oMathParaPr>
                    <m:oMath xmlns:m="http://schemas.openxmlformats.org/officeDocument/2006/math">
                      <m:f>
                        <m:fPr>
                          <m:ctrlP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ctrlPr>
                        </m:fPr>
                        <m:num>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1</m:t>
                          </m:r>
                        </m:num>
                        <m:den>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2∗15</m:t>
                          </m:r>
                        </m:den>
                      </m:f>
                      <m:d>
                        <m:dPr>
                          <m:begChr m:val="["/>
                          <m:endChr m:val="]"/>
                          <m:ctrlP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ctrlPr>
                        </m:dPr>
                        <m:e>
                          <m:d>
                            <m:dPr>
                              <m:ctrlP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ctrlPr>
                            </m:dPr>
                            <m:e>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1+0,9</m:t>
                              </m:r>
                            </m:e>
                          </m:d>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∗28 180∗20+</m:t>
                          </m:r>
                          <m:d>
                            <m:dPr>
                              <m:ctrlP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ctrlPr>
                            </m:dPr>
                            <m:e>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1+0,9</m:t>
                              </m:r>
                            </m:e>
                          </m:d>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∗28 180∗30+0+0</m:t>
                          </m:r>
                        </m:e>
                      </m:d>
                    </m:oMath>
                  </m:oMathPara>
                </a14:m>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=74 037 €</m:t>
                      </m:r>
                    </m:oMath>
                  </m:oMathPara>
                </a14:m>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p:txBody>
          </p:sp>
        </mc:Choice>
        <mc:Fallback>
          <p:sp>
            <p:nvSpPr>
              <p:cNvPr id="3" name="Text Placeholder 4">
                <a:extLst>
                  <a:ext uri="{FF2B5EF4-FFF2-40B4-BE49-F238E27FC236}">
                    <a16:creationId xmlns:a16="http://schemas.microsoft.com/office/drawing/2014/main" id="{1810FC95-B7C8-B928-D7AF-BBCA15310A22}"/>
                  </a:ext>
                </a:extLst>
              </p:cNvPr>
              <p:cNvSpPr txBox="1">
                <a:spLocks noRot="1" noChangeAspect="1" noMove="1" noResize="1" noEditPoints="1" noAdjustHandles="1" noChangeArrowheads="1" noChangeShapeType="1" noTextEdit="1"/>
              </p:cNvSpPr>
              <p:nvPr/>
            </p:nvSpPr>
            <p:spPr>
              <a:xfrm>
                <a:off x="914400" y="1700808"/>
                <a:ext cx="11036174" cy="3316180"/>
              </a:xfrm>
              <a:prstGeom prst="rect">
                <a:avLst/>
              </a:prstGeom>
              <a:blipFill>
                <a:blip r:embed="rId2"/>
                <a:stretch>
                  <a:fillRect l="-221" b="-12316"/>
                </a:stretch>
              </a:blipFill>
            </p:spPr>
            <p:txBody>
              <a:bodyPr/>
              <a:lstStyle/>
              <a:p>
                <a:r>
                  <a:rPr lang="en-BE">
                    <a:noFill/>
                  </a:rPr>
                  <a:t> </a:t>
                </a:r>
              </a:p>
            </p:txBody>
          </p:sp>
        </mc:Fallback>
      </mc:AlternateContent>
      <p:graphicFrame>
        <p:nvGraphicFramePr>
          <p:cNvPr id="8" name="Table 7">
            <a:extLst>
              <a:ext uri="{FF2B5EF4-FFF2-40B4-BE49-F238E27FC236}">
                <a16:creationId xmlns:a16="http://schemas.microsoft.com/office/drawing/2014/main" id="{3057D33C-9302-2E35-85E4-D9936F534492}"/>
              </a:ext>
            </a:extLst>
          </p:cNvPr>
          <p:cNvGraphicFramePr>
            <a:graphicFrameLocks noGrp="1"/>
          </p:cNvGraphicFramePr>
          <p:nvPr/>
        </p:nvGraphicFramePr>
        <p:xfrm>
          <a:off x="1311564" y="2994891"/>
          <a:ext cx="4876800" cy="1112520"/>
        </p:xfrm>
        <a:graphic>
          <a:graphicData uri="http://schemas.openxmlformats.org/drawingml/2006/table">
            <a:tbl>
              <a:tblPr firstRow="1" firstCol="1" bandRow="1"/>
              <a:tblGrid>
                <a:gridCol w="1625600">
                  <a:extLst>
                    <a:ext uri="{9D8B030D-6E8A-4147-A177-3AD203B41FA5}">
                      <a16:colId xmlns:a16="http://schemas.microsoft.com/office/drawing/2014/main" val="3970109778"/>
                    </a:ext>
                  </a:extLst>
                </a:gridCol>
                <a:gridCol w="1625600">
                  <a:extLst>
                    <a:ext uri="{9D8B030D-6E8A-4147-A177-3AD203B41FA5}">
                      <a16:colId xmlns:a16="http://schemas.microsoft.com/office/drawing/2014/main" val="850092515"/>
                    </a:ext>
                  </a:extLst>
                </a:gridCol>
                <a:gridCol w="1625600">
                  <a:extLst>
                    <a:ext uri="{9D8B030D-6E8A-4147-A177-3AD203B41FA5}">
                      <a16:colId xmlns:a16="http://schemas.microsoft.com/office/drawing/2014/main" val="862774716"/>
                    </a:ext>
                  </a:extLst>
                </a:gridCol>
              </a:tblGrid>
              <a:tr h="370840">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endParaRPr lang="en-BE"/>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MTU 1</a:t>
                      </a:r>
                      <a:endParaRPr lang="en-BE"/>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MTU 2</a:t>
                      </a:r>
                      <a:endParaRPr lang="en-BE"/>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54758853"/>
                  </a:ext>
                </a:extLst>
              </a:tr>
              <a:tr h="370840">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AMC</a:t>
                      </a:r>
                      <a:endParaRPr lang="en-BE"/>
                    </a:p>
                  </a:txBody>
                  <a:tcP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20</a:t>
                      </a:r>
                      <a:endParaRPr lang="en-BE"/>
                    </a:p>
                  </a:txBody>
                  <a:tcP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30</a:t>
                      </a:r>
                      <a:endParaRPr lang="en-BE"/>
                    </a:p>
                  </a:txBody>
                  <a:tcP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extLst>
                  <a:ext uri="{0D108BD9-81ED-4DB2-BD59-A6C34878D82A}">
                    <a16:rowId xmlns:a16="http://schemas.microsoft.com/office/drawing/2014/main" val="3193921678"/>
                  </a:ext>
                </a:extLst>
              </a:tr>
              <a:tr h="370840">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UMC</a:t>
                      </a:r>
                      <a:endParaRPr lang="en-BE"/>
                    </a:p>
                  </a:txBody>
                  <a:tcPr>
                    <a:lnL>
                      <a:noFill/>
                    </a:lnL>
                    <a:lnR>
                      <a:noFill/>
                    </a:lnR>
                    <a:lnT>
                      <a:no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0</a:t>
                      </a:r>
                      <a:endParaRPr lang="en-BE"/>
                    </a:p>
                  </a:txBody>
                  <a:tcPr>
                    <a:lnL>
                      <a:noFill/>
                    </a:lnL>
                    <a:lnR>
                      <a:noFill/>
                    </a:lnR>
                    <a:lnT>
                      <a:no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0</a:t>
                      </a:r>
                      <a:endParaRPr lang="en-BE"/>
                    </a:p>
                  </a:txBody>
                  <a:tcPr>
                    <a:lnL>
                      <a:noFill/>
                    </a:lnL>
                    <a:lnR>
                      <a:noFill/>
                    </a:lnR>
                    <a:lnT>
                      <a:no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65832499"/>
                  </a:ext>
                </a:extLst>
              </a:tr>
            </a:tbl>
          </a:graphicData>
        </a:graphic>
      </p:graphicFrame>
      <p:sp>
        <p:nvSpPr>
          <p:cNvPr id="9" name="Rectangle 8">
            <a:extLst>
              <a:ext uri="{FF2B5EF4-FFF2-40B4-BE49-F238E27FC236}">
                <a16:creationId xmlns:a16="http://schemas.microsoft.com/office/drawing/2014/main" id="{CB1411CF-E17C-019A-BEB8-70E8744760BC}"/>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11" name="Rectangle 10">
            <a:extLst>
              <a:ext uri="{FF2B5EF4-FFF2-40B4-BE49-F238E27FC236}">
                <a16:creationId xmlns:a16="http://schemas.microsoft.com/office/drawing/2014/main" id="{CB67D3AB-1216-DC58-5800-E112AD7C9DD3}"/>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Tree>
    <p:extLst>
      <p:ext uri="{BB962C8B-B14F-4D97-AF65-F5344CB8AC3E}">
        <p14:creationId xmlns:p14="http://schemas.microsoft.com/office/powerpoint/2010/main" val="550920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4D314F-DA2D-74A0-8427-585467C48586}"/>
              </a:ext>
            </a:extLst>
          </p:cNvPr>
          <p:cNvSpPr>
            <a:spLocks noGrp="1"/>
          </p:cNvSpPr>
          <p:nvPr>
            <p:ph type="ftr" sz="quarter" idx="16"/>
          </p:nvPr>
        </p:nvSpPr>
        <p:spPr/>
        <p:txBody>
          <a:bodyPr/>
          <a:lstStyle/>
          <a:p>
            <a:r>
              <a:rPr lang="en-US"/>
              <a:t>CRM Detailed Info Session 2024</a:t>
            </a:r>
            <a:endParaRPr lang="en-GB"/>
          </a:p>
        </p:txBody>
      </p:sp>
      <p:sp>
        <p:nvSpPr>
          <p:cNvPr id="5" name="Slide Number Placeholder 4">
            <a:extLst>
              <a:ext uri="{FF2B5EF4-FFF2-40B4-BE49-F238E27FC236}">
                <a16:creationId xmlns:a16="http://schemas.microsoft.com/office/drawing/2014/main" id="{59B45EEE-2375-0366-1CBC-28A3D7D49936}"/>
              </a:ext>
            </a:extLst>
          </p:cNvPr>
          <p:cNvSpPr>
            <a:spLocks noGrp="1"/>
          </p:cNvSpPr>
          <p:nvPr>
            <p:ph type="sldNum" sz="quarter" idx="17"/>
          </p:nvPr>
        </p:nvSpPr>
        <p:spPr/>
        <p:txBody>
          <a:bodyPr/>
          <a:lstStyle/>
          <a:p>
            <a:fld id="{1B4D4DCE-9EA5-6C43-B983-F83FEB84A798}" type="slidenum">
              <a:rPr lang="en-GB" smtClean="0"/>
              <a:pPr/>
              <a:t>7</a:t>
            </a:fld>
            <a:endParaRPr lang="en-GB"/>
          </a:p>
        </p:txBody>
      </p:sp>
      <p:sp>
        <p:nvSpPr>
          <p:cNvPr id="6" name="Text Placeholder 2">
            <a:extLst>
              <a:ext uri="{FF2B5EF4-FFF2-40B4-BE49-F238E27FC236}">
                <a16:creationId xmlns:a16="http://schemas.microsoft.com/office/drawing/2014/main" id="{B2B35780-B670-5496-471A-428A40541BA3}"/>
              </a:ext>
            </a:extLst>
          </p:cNvPr>
          <p:cNvSpPr txBox="1">
            <a:spLocks/>
          </p:cNvSpPr>
          <p:nvPr/>
        </p:nvSpPr>
        <p:spPr>
          <a:xfrm>
            <a:off x="1145286" y="4570451"/>
            <a:ext cx="5417875" cy="1343025"/>
          </a:xfrm>
          <a:prstGeom prst="rect">
            <a:avLst/>
          </a:prstGeom>
          <a:ln w="25400">
            <a:miter lim="400000"/>
          </a:ln>
          <a:extLst>
            <a:ext uri="{C572A759-6A51-4108-AA02-DFA0A04FC94B}">
              <ma14:wrappingTextBoxFlag xmlns:ma14="http://schemas.microsoft.com/office/mac/drawingml/2011/main" xmlns="" val="1"/>
            </a:ext>
          </a:extLst>
        </p:spPr>
        <p:txBody>
          <a:bodyPr lIns="0" tIns="0" rIns="0" bIns="0" anchor="b">
            <a:noAutofit/>
          </a:bodyPr>
          <a:lstStyle>
            <a:lvl1pPr marL="0" marR="0" indent="0" algn="l" defTabSz="521962" eaLnBrk="1" latinLnBrk="0" hangingPunct="1">
              <a:lnSpc>
                <a:spcPct val="120000"/>
              </a:lnSpc>
              <a:spcBef>
                <a:spcPts val="450"/>
              </a:spcBef>
              <a:spcAft>
                <a:spcPts val="0"/>
              </a:spcAft>
              <a:buClr>
                <a:schemeClr val="accent3"/>
              </a:buClr>
              <a:buSzPct val="100000"/>
              <a:buFont typeface="Arial" charset="0"/>
              <a:buNone/>
              <a:tabLst/>
              <a:defRPr sz="3200" b="0" i="0" u="none" strike="noStrike" cap="none" spc="0" baseline="0">
                <a:ln>
                  <a:noFill/>
                </a:ln>
                <a:solidFill>
                  <a:schemeClr val="tx1"/>
                </a:solidFill>
                <a:uFillTx/>
                <a:latin typeface="+mn-lt"/>
                <a:ea typeface="+mn-ea"/>
                <a:cs typeface="+mn-cs"/>
                <a:sym typeface="Helvetica Light"/>
              </a:defRPr>
            </a:lvl1pPr>
            <a:lvl2pPr marL="216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2pPr>
            <a:lvl3pPr marL="324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3pPr>
            <a:lvl4pPr marL="432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4pPr>
            <a:lvl5pPr marL="540000" marR="0" indent="-108000" algn="l" defTabSz="521962" eaLnBrk="1" latinLnBrk="0" hangingPunct="1">
              <a:lnSpc>
                <a:spcPct val="120000"/>
              </a:lnSpc>
              <a:spcBef>
                <a:spcPts val="450"/>
              </a:spcBef>
              <a:spcAft>
                <a:spcPts val="0"/>
              </a:spcAft>
              <a:buClr>
                <a:schemeClr val="accent3"/>
              </a:buClr>
              <a:buSzPct val="100000"/>
              <a:buFont typeface="Arial" charset="0"/>
              <a:buChar char="•"/>
              <a:tabLst/>
              <a:defRPr sz="1400" b="0" i="0" u="none" strike="noStrike" cap="none" spc="0" baseline="0">
                <a:ln>
                  <a:noFill/>
                </a:ln>
                <a:solidFill>
                  <a:schemeClr val="bg2"/>
                </a:solidFill>
                <a:uFillTx/>
                <a:latin typeface="+mn-lt"/>
                <a:ea typeface="+mn-ea"/>
                <a:cs typeface="+mn-cs"/>
                <a:sym typeface="Helvetica Light"/>
              </a:defRPr>
            </a:lvl5pPr>
            <a:lvl6pPr marL="15544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6pPr>
            <a:lvl7pPr marL="17830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7pPr>
            <a:lvl8pPr marL="20116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8pPr>
            <a:lvl9pPr marL="2240280" marR="0" indent="-411480" algn="l" defTabSz="521962" eaLnBrk="1" latinLnBrk="0" hangingPunct="1">
              <a:lnSpc>
                <a:spcPct val="100000"/>
              </a:lnSpc>
              <a:spcBef>
                <a:spcPts val="850"/>
              </a:spcBef>
              <a:spcAft>
                <a:spcPts val="0"/>
              </a:spcAft>
              <a:buClrTx/>
              <a:buSzPct val="100000"/>
              <a:buFont typeface="Arial"/>
              <a:buChar char="•"/>
              <a:tabLst/>
              <a:defRPr sz="3600" b="0" i="0" u="none" strike="noStrike" cap="none" spc="0" baseline="0">
                <a:ln>
                  <a:noFill/>
                </a:ln>
                <a:solidFill>
                  <a:srgbClr val="F28000"/>
                </a:solidFill>
                <a:uFillTx/>
                <a:latin typeface="+mn-lt"/>
                <a:ea typeface="+mn-ea"/>
                <a:cs typeface="+mn-cs"/>
                <a:sym typeface="Helvetica Light"/>
              </a:defRPr>
            </a:lvl9pPr>
          </a:lstStyle>
          <a:p>
            <a:r>
              <a:rPr lang="en-US" sz="2000" b="1"/>
              <a:t>Purpose of Today’s session</a:t>
            </a:r>
          </a:p>
          <a:p>
            <a:r>
              <a:rPr lang="en-US" sz="2000">
                <a:solidFill>
                  <a:schemeClr val="tx1">
                    <a:lumMod val="75000"/>
                  </a:schemeClr>
                </a:solidFill>
              </a:rPr>
              <a:t>Right to remuneration</a:t>
            </a:r>
            <a:br>
              <a:rPr lang="en-US" sz="2000">
                <a:solidFill>
                  <a:schemeClr val="tx1">
                    <a:lumMod val="75000"/>
                  </a:schemeClr>
                </a:solidFill>
              </a:rPr>
            </a:br>
            <a:r>
              <a:rPr lang="en-US" sz="2000">
                <a:solidFill>
                  <a:schemeClr val="tx1">
                    <a:lumMod val="75000"/>
                  </a:schemeClr>
                </a:solidFill>
              </a:rPr>
              <a:t>Availability Obligation</a:t>
            </a:r>
          </a:p>
          <a:p>
            <a:pPr marL="457200" lvl="1" indent="0">
              <a:buClr>
                <a:schemeClr val="bg2"/>
              </a:buClr>
              <a:buNone/>
            </a:pPr>
            <a:r>
              <a:rPr lang="en-US" sz="1050">
                <a:solidFill>
                  <a:schemeClr val="tx1">
                    <a:lumMod val="75000"/>
                  </a:schemeClr>
                </a:solidFill>
                <a:cs typeface="Arial"/>
              </a:rPr>
              <a:t>Availability monitoring</a:t>
            </a:r>
          </a:p>
          <a:p>
            <a:pPr marL="457200" lvl="1" indent="0">
              <a:buClr>
                <a:schemeClr val="bg2"/>
              </a:buClr>
              <a:buNone/>
            </a:pPr>
            <a:r>
              <a:rPr lang="en-US" sz="1050">
                <a:solidFill>
                  <a:schemeClr val="tx1">
                    <a:lumMod val="75000"/>
                  </a:schemeClr>
                </a:solidFill>
                <a:cs typeface="Arial"/>
              </a:rPr>
              <a:t>Availability Testing</a:t>
            </a:r>
          </a:p>
          <a:p>
            <a:pPr marL="457200" lvl="1" indent="0">
              <a:buClr>
                <a:schemeClr val="bg2"/>
              </a:buClr>
              <a:buNone/>
            </a:pPr>
            <a:r>
              <a:rPr lang="en-US" sz="1050">
                <a:solidFill>
                  <a:schemeClr val="tx1">
                    <a:lumMod val="75000"/>
                  </a:schemeClr>
                </a:solidFill>
                <a:cs typeface="Arial"/>
              </a:rPr>
              <a:t>Unavailability Penalties</a:t>
            </a:r>
          </a:p>
          <a:p>
            <a:r>
              <a:rPr lang="en-US" sz="2000">
                <a:solidFill>
                  <a:schemeClr val="tx1">
                    <a:lumMod val="75000"/>
                  </a:schemeClr>
                </a:solidFill>
              </a:rPr>
              <a:t>Payback Obligation</a:t>
            </a:r>
          </a:p>
          <a:p>
            <a:r>
              <a:rPr kumimoji="0" lang="en-US" sz="2000" b="0" i="0" u="none" strike="noStrike" kern="1200" cap="none" spc="0" normalizeH="0" baseline="0" noProof="0" err="1">
                <a:ln>
                  <a:noFill/>
                </a:ln>
                <a:solidFill>
                  <a:schemeClr val="tx1">
                    <a:lumMod val="75000"/>
                  </a:schemeClr>
                </a:solidFill>
                <a:effectLst/>
                <a:uLnTx/>
                <a:uFillTx/>
                <a:ea typeface="+mn-ea"/>
                <a:cs typeface="+mn-cs"/>
              </a:rPr>
              <a:t>Seconda</a:t>
            </a:r>
            <a:r>
              <a:rPr lang="en-US" sz="2000" err="1">
                <a:solidFill>
                  <a:schemeClr val="tx1">
                    <a:lumMod val="75000"/>
                  </a:schemeClr>
                </a:solidFill>
              </a:rPr>
              <a:t>ry</a:t>
            </a:r>
            <a:r>
              <a:rPr lang="en-US" sz="2000">
                <a:solidFill>
                  <a:schemeClr val="tx1">
                    <a:lumMod val="75000"/>
                  </a:schemeClr>
                </a:solidFill>
              </a:rPr>
              <a:t> Market</a:t>
            </a:r>
            <a:br>
              <a:rPr kumimoji="0" lang="en-US" sz="2000" b="0" i="0" u="none" strike="noStrike" kern="1200" cap="none" spc="0" normalizeH="0" baseline="0" noProof="0">
                <a:ln>
                  <a:noFill/>
                </a:ln>
                <a:solidFill>
                  <a:schemeClr val="tx1">
                    <a:lumMod val="75000"/>
                  </a:schemeClr>
                </a:solidFill>
                <a:effectLst/>
                <a:uLnTx/>
                <a:uFillTx/>
                <a:ea typeface="+mn-ea"/>
                <a:cs typeface="+mn-cs"/>
              </a:rPr>
            </a:br>
            <a:r>
              <a:rPr kumimoji="0" lang="en-US" sz="2000" b="0" i="0" u="none" strike="noStrike" kern="1200" cap="none" spc="0" normalizeH="0" baseline="0" noProof="0">
                <a:ln>
                  <a:noFill/>
                </a:ln>
                <a:solidFill>
                  <a:schemeClr val="tx1">
                    <a:lumMod val="75000"/>
                  </a:schemeClr>
                </a:solidFill>
                <a:effectLst/>
                <a:uLnTx/>
                <a:uFillTx/>
                <a:ea typeface="+mn-ea"/>
                <a:cs typeface="+mn-cs"/>
              </a:rPr>
              <a:t>Final notes</a:t>
            </a:r>
          </a:p>
        </p:txBody>
      </p:sp>
    </p:spTree>
    <p:extLst>
      <p:ext uri="{BB962C8B-B14F-4D97-AF65-F5344CB8AC3E}">
        <p14:creationId xmlns:p14="http://schemas.microsoft.com/office/powerpoint/2010/main" val="279140611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0" name="Title 2"/>
          <p:cNvSpPr txBox="1">
            <a:spLocks/>
          </p:cNvSpPr>
          <p:nvPr/>
        </p:nvSpPr>
        <p:spPr>
          <a:xfrm>
            <a:off x="914400" y="557808"/>
            <a:ext cx="9448800" cy="838200"/>
          </a:xfrm>
          <a:prstGeom prst="rect">
            <a:avLst/>
          </a:prstGeom>
        </p:spPr>
        <p:txBody>
          <a:bodyPr vert="horz" lIns="0" tIns="45720" rIns="0" bIns="0" rtlCol="0" anchor="t">
            <a:normAutofit/>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b="1">
                <a:solidFill>
                  <a:schemeClr val="accent2"/>
                </a:solidFill>
                <a:cs typeface="Arial"/>
              </a:rPr>
              <a:t>Example – Unavailability Penalty</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1600">
                <a:solidFill>
                  <a:srgbClr val="000000"/>
                </a:solidFill>
                <a:latin typeface="Arial"/>
              </a:rPr>
              <a:t>Practical example 2</a:t>
            </a:r>
            <a:endParaRPr kumimoji="0" lang="en-US" sz="1600" i="0" u="none" strike="noStrike" kern="1200" cap="none" spc="0" normalizeH="0" baseline="0" noProof="0">
              <a:ln>
                <a:noFill/>
              </a:ln>
              <a:solidFill>
                <a:srgbClr val="000000"/>
              </a:solidFill>
              <a:effectLst/>
              <a:uLnTx/>
              <a:uFillTx/>
              <a:latin typeface="Arial"/>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nl-BE" sz="2000" b="0" i="0" u="none" strike="noStrike" kern="1200" cap="none" spc="0" normalizeH="0" baseline="0" noProof="0">
              <a:ln>
                <a:noFill/>
              </a:ln>
              <a:solidFill>
                <a:srgbClr val="000000"/>
              </a:solidFill>
              <a:effectLst/>
              <a:uLnTx/>
              <a:uFillTx/>
              <a:latin typeface="Arial"/>
              <a:ea typeface="+mj-ea"/>
              <a:cs typeface="+mj-cs"/>
            </a:endParaRP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2D25F866-7B56-558D-CD19-8CE180D736B0}"/>
                  </a:ext>
                </a:extLst>
              </p:cNvPr>
              <p:cNvSpPr txBox="1">
                <a:spLocks/>
              </p:cNvSpPr>
              <p:nvPr/>
            </p:nvSpPr>
            <p:spPr>
              <a:xfrm>
                <a:off x="914400" y="1704235"/>
                <a:ext cx="11036174" cy="3316180"/>
              </a:xfrm>
              <a:prstGeom prst="rect">
                <a:avLst/>
              </a:prstGeom>
            </p:spPr>
            <p:txBody>
              <a:bodyPr/>
              <a:lstStyle>
                <a:lvl1pPr marL="0" marR="508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sz="1600" b="0" kern="1200">
                    <a:solidFill>
                      <a:schemeClr val="accent2"/>
                    </a:solidFill>
                    <a:latin typeface="Arial" panose="020B0604020202020204" pitchFamily="34" charset="0"/>
                    <a:ea typeface="+mn-ea"/>
                    <a:cs typeface="Arial" panose="020B0604020202020204" pitchFamily="34" charset="0"/>
                  </a:defRPr>
                </a:lvl1pPr>
                <a:lvl2pPr marL="721350" indent="0" algn="l" defTabSz="457200" rtl="0" eaLnBrk="1" latinLnBrk="0" hangingPunct="1">
                  <a:lnSpc>
                    <a:spcPts val="1500"/>
                  </a:lnSpc>
                  <a:spcBef>
                    <a:spcPts val="1000"/>
                  </a:spcBef>
                  <a:buClr>
                    <a:srgbClr val="FF7300"/>
                  </a:buClr>
                  <a:buFont typeface="Arial" panose="020B0604020202020204" pitchFamily="34" charset="0"/>
                  <a:buNone/>
                  <a:defRPr sz="1400" kern="1200">
                    <a:solidFill>
                      <a:schemeClr val="tx2"/>
                    </a:solidFill>
                    <a:latin typeface="Arial" panose="020B0604020202020204" pitchFamily="34" charset="0"/>
                    <a:ea typeface="+mn-ea"/>
                    <a:cs typeface="Arial" panose="020B0604020202020204" pitchFamily="34" charset="0"/>
                  </a:defRPr>
                </a:lvl2pPr>
                <a:lvl3pPr marL="1143000" indent="-216000" algn="l" defTabSz="457200" rtl="0" eaLnBrk="1" latinLnBrk="0" hangingPunct="1">
                  <a:spcBef>
                    <a:spcPts val="100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ts val="1000"/>
                  </a:spcBef>
                  <a:buClr>
                    <a:srgbClr val="FF7300"/>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Weighted contract value = 28 180 €/MW</a:t>
                </a: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AMT Moment took place during summer</a:t>
                </a: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AMT Moment spanning 3 MTUs with the following Missing Capacities:</a:t>
                </a: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285750" marR="5080" lvl="0" indent="-285750" algn="l" defTabSz="457200" rtl="0" eaLnBrk="1" fontAlgn="auto" latinLnBrk="0" hangingPunct="1">
                  <a:lnSpc>
                    <a:spcPts val="2320"/>
                  </a:lnSpc>
                  <a:spcBef>
                    <a:spcPts val="1000"/>
                  </a:spcBef>
                  <a:spcAft>
                    <a:spcPts val="0"/>
                  </a:spcAft>
                  <a:buClr>
                    <a:srgbClr val="FF7300"/>
                  </a:buClr>
                  <a:buSzTx/>
                  <a:buFont typeface="Wingdings" panose="05000000000000000000" pitchFamily="2" charset="2"/>
                  <a:buChar char="Ø"/>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Unavailability Penalty is calculated as</a:t>
                </a:r>
                <a:b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720725" marR="5080" lvl="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14:m>
                  <m:oMathPara xmlns:m="http://schemas.openxmlformats.org/officeDocument/2006/math">
                    <m:oMathParaPr>
                      <m:jc m:val="left"/>
                    </m:oMathParaPr>
                    <m:oMath xmlns:m="http://schemas.openxmlformats.org/officeDocument/2006/math">
                      <m:f>
                        <m:fPr>
                          <m:ctrlP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ctrlPr>
                        </m:fPr>
                        <m:num>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1</m:t>
                          </m:r>
                        </m:num>
                        <m:den>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3∗15</m:t>
                          </m:r>
                        </m:den>
                      </m:f>
                      <m:d>
                        <m:dPr>
                          <m:begChr m:val="["/>
                          <m:endChr m:val="]"/>
                          <m:ctrlP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ctrlPr>
                        </m:dPr>
                        <m:e>
                          <m:d>
                            <m:dPr>
                              <m:ctrlP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ctrlPr>
                            </m:dPr>
                            <m:e>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1+0</m:t>
                              </m:r>
                            </m:e>
                          </m:d>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∗28 180∗20+0+0+0+0+</m:t>
                          </m:r>
                          <m:d>
                            <m:dPr>
                              <m:ctrlP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ctrlPr>
                            </m:dPr>
                            <m:e>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1+0,5</m:t>
                              </m:r>
                            </m:e>
                          </m:d>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∗28 180∗50</m:t>
                          </m:r>
                        </m:e>
                      </m:d>
                    </m:oMath>
                  </m:oMathPara>
                </a14:m>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0" marR="5080" lvl="0" indent="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None/>
                  <a:tabLst>
                    <a:tab pos="237490" algn="l"/>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394D55"/>
                          </a:solidFill>
                          <a:effectLst/>
                          <a:uLnTx/>
                          <a:uFillTx/>
                          <a:latin typeface="Cambria Math" panose="02040503050406030204" pitchFamily="18" charset="0"/>
                          <a:ea typeface="+mn-ea"/>
                        </a:rPr>
                        <m:t>=46 157 €</m:t>
                      </m:r>
                    </m:oMath>
                  </m:oMathPara>
                </a14:m>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a:p>
                <a:pPr marL="285750" marR="5080" lvl="0" indent="-28575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p:txBody>
          </p:sp>
        </mc:Choice>
        <mc:Fallback xmlns="">
          <p:sp>
            <p:nvSpPr>
              <p:cNvPr id="5" name="Text Placeholder 4">
                <a:extLst>
                  <a:ext uri="{FF2B5EF4-FFF2-40B4-BE49-F238E27FC236}">
                    <a16:creationId xmlns:a16="http://schemas.microsoft.com/office/drawing/2014/main" id="{2D25F866-7B56-558D-CD19-8CE180D736B0}"/>
                  </a:ext>
                </a:extLst>
              </p:cNvPr>
              <p:cNvSpPr txBox="1">
                <a:spLocks noRot="1" noChangeAspect="1" noMove="1" noResize="1" noEditPoints="1" noAdjustHandles="1" noChangeArrowheads="1" noChangeShapeType="1" noTextEdit="1"/>
              </p:cNvSpPr>
              <p:nvPr/>
            </p:nvSpPr>
            <p:spPr>
              <a:xfrm>
                <a:off x="914400" y="1704235"/>
                <a:ext cx="11036174" cy="3316180"/>
              </a:xfrm>
              <a:prstGeom prst="rect">
                <a:avLst/>
              </a:prstGeom>
              <a:blipFill>
                <a:blip r:embed="rId2"/>
                <a:stretch>
                  <a:fillRect l="-221" b="-12316"/>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54E12473-6338-3B36-5E8A-513C363F9C77}"/>
              </a:ext>
            </a:extLst>
          </p:cNvPr>
          <p:cNvGraphicFramePr>
            <a:graphicFrameLocks noGrp="1"/>
          </p:cNvGraphicFramePr>
          <p:nvPr>
            <p:extLst>
              <p:ext uri="{D42A27DB-BD31-4B8C-83A1-F6EECF244321}">
                <p14:modId xmlns:p14="http://schemas.microsoft.com/office/powerpoint/2010/main" val="1051472315"/>
              </p:ext>
            </p:extLst>
          </p:nvPr>
        </p:nvGraphicFramePr>
        <p:xfrm>
          <a:off x="1333500" y="3022600"/>
          <a:ext cx="4876800" cy="1112520"/>
        </p:xfrm>
        <a:graphic>
          <a:graphicData uri="http://schemas.openxmlformats.org/drawingml/2006/table">
            <a:tbl>
              <a:tblPr firstRow="1" firstCol="1" bandRow="1"/>
              <a:tblGrid>
                <a:gridCol w="1219200">
                  <a:extLst>
                    <a:ext uri="{9D8B030D-6E8A-4147-A177-3AD203B41FA5}">
                      <a16:colId xmlns:a16="http://schemas.microsoft.com/office/drawing/2014/main" val="1607869691"/>
                    </a:ext>
                  </a:extLst>
                </a:gridCol>
                <a:gridCol w="1219200">
                  <a:extLst>
                    <a:ext uri="{9D8B030D-6E8A-4147-A177-3AD203B41FA5}">
                      <a16:colId xmlns:a16="http://schemas.microsoft.com/office/drawing/2014/main" val="2270932229"/>
                    </a:ext>
                  </a:extLst>
                </a:gridCol>
                <a:gridCol w="1219200">
                  <a:extLst>
                    <a:ext uri="{9D8B030D-6E8A-4147-A177-3AD203B41FA5}">
                      <a16:colId xmlns:a16="http://schemas.microsoft.com/office/drawing/2014/main" val="4276437535"/>
                    </a:ext>
                  </a:extLst>
                </a:gridCol>
                <a:gridCol w="1219200">
                  <a:extLst>
                    <a:ext uri="{9D8B030D-6E8A-4147-A177-3AD203B41FA5}">
                      <a16:colId xmlns:a16="http://schemas.microsoft.com/office/drawing/2014/main" val="3897743625"/>
                    </a:ext>
                  </a:extLst>
                </a:gridCol>
              </a:tblGrid>
              <a:tr h="370840">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endParaRPr lang="en-BE"/>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MTU 1</a:t>
                      </a:r>
                      <a:endParaRPr lang="en-BE"/>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MTU 2</a:t>
                      </a:r>
                      <a:endParaRPr lang="en-BE"/>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MTU 3</a:t>
                      </a:r>
                      <a:endParaRPr lang="en-BE"/>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52920165"/>
                  </a:ext>
                </a:extLst>
              </a:tr>
              <a:tr h="370840">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AMC</a:t>
                      </a:r>
                      <a:endParaRPr lang="en-BE"/>
                    </a:p>
                  </a:txBody>
                  <a:tcP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20</a:t>
                      </a:r>
                      <a:endParaRPr lang="en-BE"/>
                    </a:p>
                  </a:txBody>
                  <a:tcP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0</a:t>
                      </a:r>
                      <a:endParaRPr lang="en-BE"/>
                    </a:p>
                  </a:txBody>
                  <a:tcP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0</a:t>
                      </a:r>
                      <a:endParaRPr lang="en-BE"/>
                    </a:p>
                  </a:txBody>
                  <a:tcP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extLst>
                  <a:ext uri="{0D108BD9-81ED-4DB2-BD59-A6C34878D82A}">
                    <a16:rowId xmlns:a16="http://schemas.microsoft.com/office/drawing/2014/main" val="4049411364"/>
                  </a:ext>
                </a:extLst>
              </a:tr>
              <a:tr h="370840">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algn="ctr"/>
                      <a:r>
                        <a:rPr lang="en-US"/>
                        <a:t>UMC</a:t>
                      </a:r>
                      <a:endParaRPr lang="en-BE"/>
                    </a:p>
                  </a:txBody>
                  <a:tcPr>
                    <a:lnL>
                      <a:noFill/>
                    </a:lnL>
                    <a:lnR>
                      <a:noFill/>
                    </a:lnR>
                    <a:lnT>
                      <a:no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0</a:t>
                      </a:r>
                      <a:endParaRPr lang="en-BE"/>
                    </a:p>
                  </a:txBody>
                  <a:tcPr>
                    <a:lnL>
                      <a:noFill/>
                    </a:lnL>
                    <a:lnR>
                      <a:noFill/>
                    </a:lnR>
                    <a:lnT>
                      <a:no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0</a:t>
                      </a:r>
                      <a:endParaRPr lang="en-BE"/>
                    </a:p>
                  </a:txBody>
                  <a:tcPr>
                    <a:lnL>
                      <a:noFill/>
                    </a:lnL>
                    <a:lnR>
                      <a:noFill/>
                    </a:lnR>
                    <a:lnT>
                      <a:noFill/>
                    </a:lnT>
                    <a:lnB w="12700" cmpd="sng">
                      <a:solidFill>
                        <a:srgbClr val="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a:t>50</a:t>
                      </a:r>
                      <a:endParaRPr lang="en-BE"/>
                    </a:p>
                  </a:txBody>
                  <a:tcPr>
                    <a:lnL>
                      <a:noFill/>
                    </a:lnL>
                    <a:lnR>
                      <a:noFill/>
                    </a:lnR>
                    <a:lnT>
                      <a:no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08904505"/>
                  </a:ext>
                </a:extLst>
              </a:tr>
            </a:tbl>
          </a:graphicData>
        </a:graphic>
      </p:graphicFrame>
      <p:sp>
        <p:nvSpPr>
          <p:cNvPr id="9" name="Rectangle 8">
            <a:extLst>
              <a:ext uri="{FF2B5EF4-FFF2-40B4-BE49-F238E27FC236}">
                <a16:creationId xmlns:a16="http://schemas.microsoft.com/office/drawing/2014/main" id="{643F6236-3C4A-42F0-E2DF-E2848EA2583D}"/>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11" name="Rectangle 10">
            <a:extLst>
              <a:ext uri="{FF2B5EF4-FFF2-40B4-BE49-F238E27FC236}">
                <a16:creationId xmlns:a16="http://schemas.microsoft.com/office/drawing/2014/main" id="{F42C8CFD-C893-4352-8BF1-A5742B4BEDEB}"/>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Tree>
    <p:extLst>
      <p:ext uri="{BB962C8B-B14F-4D97-AF65-F5344CB8AC3E}">
        <p14:creationId xmlns:p14="http://schemas.microsoft.com/office/powerpoint/2010/main" val="1021900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a:spLocks noGrp="1"/>
          </p:cNvSpPr>
          <p:nvPr>
            <p:ph type="body" sz="quarter" idx="11"/>
          </p:nvPr>
        </p:nvSpPr>
        <p:spPr>
          <a:xfrm>
            <a:off x="941660" y="1315953"/>
            <a:ext cx="10361340" cy="5074732"/>
          </a:xfrm>
        </p:spPr>
        <p:txBody>
          <a:bodyPr/>
          <a:lstStyle/>
          <a:p>
            <a:pPr marL="285750" indent="-285750">
              <a:buFont typeface="Arial" panose="020B0604020202020204" pitchFamily="34" charset="0"/>
              <a:buChar char="•"/>
            </a:pPr>
            <a:r>
              <a:rPr lang="en-US"/>
              <a:t>Yearly cap:</a:t>
            </a:r>
          </a:p>
          <a:p>
            <a:pPr marL="1007100" lvl="1" indent="-285750">
              <a:buFont typeface="Arial" panose="020B0604020202020204" pitchFamily="34" charset="0"/>
              <a:buChar char="•"/>
            </a:pPr>
            <a:r>
              <a:rPr lang="en-US"/>
              <a:t>The total amount of applied Unavailability Penalties over one Delivery Year cannot exceed the total amount of </a:t>
            </a:r>
            <a:br>
              <a:rPr lang="en-US"/>
            </a:br>
            <a:r>
              <a:rPr lang="en-US"/>
              <a:t>Capacity remuneration received by the CMU over the entire Delivery Year</a:t>
            </a:r>
          </a:p>
          <a:p>
            <a:pPr marL="285750" indent="-285750">
              <a:buFont typeface="Arial" panose="020B0604020202020204" pitchFamily="34" charset="0"/>
              <a:buChar char="•"/>
            </a:pPr>
            <a:r>
              <a:rPr lang="en-US"/>
              <a:t>Monthly cap:</a:t>
            </a:r>
          </a:p>
          <a:p>
            <a:pPr marL="1007100" lvl="1" indent="-285750">
              <a:buFont typeface="Arial" panose="020B0604020202020204" pitchFamily="34" charset="0"/>
              <a:buChar char="•"/>
            </a:pPr>
            <a:r>
              <a:rPr lang="en-US"/>
              <a:t>The total amount of applied Unavailability Penalties over one month cannot exceed 20% of the total amount of </a:t>
            </a:r>
            <a:br>
              <a:rPr lang="en-US"/>
            </a:br>
            <a:r>
              <a:rPr lang="en-US"/>
              <a:t>Capacity Remuneration received by the CMU over the entire Delivery Year </a:t>
            </a:r>
          </a:p>
          <a:p>
            <a:pPr marL="285750" indent="-285750">
              <a:buFont typeface="Arial" panose="020B0604020202020204" pitchFamily="34" charset="0"/>
              <a:buChar char="•"/>
            </a:pPr>
            <a:endParaRPr lang="en-US" b="1"/>
          </a:p>
          <a:p>
            <a:pPr marL="285750" indent="-285750">
              <a:buFont typeface="Arial" panose="020B0604020202020204" pitchFamily="34" charset="0"/>
              <a:buChar char="•"/>
            </a:pPr>
            <a:r>
              <a:rPr lang="en-US" b="1"/>
              <a:t>This only applies to Transactions on the Primary Market, or a Secondary Market Transaction </a:t>
            </a:r>
            <a:br>
              <a:rPr lang="en-US" b="1"/>
            </a:br>
            <a:r>
              <a:rPr lang="en-US" b="1"/>
              <a:t>covering the entire Delivery Period</a:t>
            </a:r>
          </a:p>
          <a:p>
            <a:pPr marL="285750" indent="-285750">
              <a:buFont typeface="Wingdings" panose="05000000000000000000" pitchFamily="2" charset="2"/>
              <a:buChar char="Ø"/>
            </a:pPr>
            <a:r>
              <a:rPr lang="en-US"/>
              <a:t>The caps are calculated for each CMU at the start of the Delivery Period</a:t>
            </a:r>
          </a:p>
          <a:p>
            <a:pPr marL="285750" indent="-285750">
              <a:buFont typeface="Arial" panose="020B0604020202020204" pitchFamily="34" charset="0"/>
              <a:buChar char="•"/>
            </a:pPr>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Title 2"/>
          <p:cNvSpPr>
            <a:spLocks noGrp="1"/>
          </p:cNvSpPr>
          <p:nvPr>
            <p:ph type="title"/>
          </p:nvPr>
        </p:nvSpPr>
        <p:spPr>
          <a:xfrm>
            <a:off x="974034" y="657647"/>
            <a:ext cx="9448800" cy="838200"/>
          </a:xfrm>
        </p:spPr>
        <p:txBody>
          <a:bodyPr>
            <a:normAutofit/>
          </a:bodyPr>
          <a:lstStyle/>
          <a:p>
            <a:r>
              <a:rPr lang="en-US" sz="2000" b="1"/>
              <a:t>Penalty Cap</a:t>
            </a:r>
            <a:endParaRPr lang="nl-BE" sz="2000" b="1"/>
          </a:p>
        </p:txBody>
      </p:sp>
      <p:sp>
        <p:nvSpPr>
          <p:cNvPr id="4" name="Slide Number Placeholder 3"/>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71</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3" name="Footer Placeholder 1">
            <a:extLst>
              <a:ext uri="{FF2B5EF4-FFF2-40B4-BE49-F238E27FC236}">
                <a16:creationId xmlns:a16="http://schemas.microsoft.com/office/drawing/2014/main" id="{B846DFAA-985B-4798-9E3D-17CD92E678CA}"/>
              </a:ext>
            </a:extLst>
          </p:cNvPr>
          <p:cNvSpPr>
            <a:spLocks noGrp="1"/>
          </p:cNvSpPr>
          <p:nvPr>
            <p:ph type="ftr" sz="quarter" idx="3"/>
          </p:nvPr>
        </p:nvSpPr>
        <p:spPr>
          <a:xfrm>
            <a:off x="9296400" y="6282000"/>
            <a:ext cx="2006600" cy="1968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Launch Session – Multi-CRM &amp; Availability Obligation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5" name="Rectangle 4">
            <a:extLst>
              <a:ext uri="{FF2B5EF4-FFF2-40B4-BE49-F238E27FC236}">
                <a16:creationId xmlns:a16="http://schemas.microsoft.com/office/drawing/2014/main" id="{D1B94EF9-3CB1-0E17-AF65-EDEB48A3C08B}"/>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6" name="Rectangle 5">
            <a:extLst>
              <a:ext uri="{FF2B5EF4-FFF2-40B4-BE49-F238E27FC236}">
                <a16:creationId xmlns:a16="http://schemas.microsoft.com/office/drawing/2014/main" id="{E899A1BF-B454-330B-CA2C-E64C19E6CCA7}"/>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Tree>
    <p:extLst>
      <p:ext uri="{BB962C8B-B14F-4D97-AF65-F5344CB8AC3E}">
        <p14:creationId xmlns:p14="http://schemas.microsoft.com/office/powerpoint/2010/main" val="41946299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4864" y="1592580"/>
            <a:ext cx="7408032" cy="2026920"/>
          </a:xfrm>
          <a:prstGeom prst="rect">
            <a:avLst/>
          </a:prstGeom>
        </p:spPr>
      </p:pic>
      <mc:AlternateContent xmlns:mc="http://schemas.openxmlformats.org/markup-compatibility/2006">
        <mc:Choice xmlns:a14="http://schemas.microsoft.com/office/drawing/2010/main" Requires="a14">
          <p:sp>
            <p:nvSpPr>
              <p:cNvPr id="14" name="Text Placeholder 2"/>
              <p:cNvSpPr>
                <a:spLocks noGrp="1"/>
              </p:cNvSpPr>
              <p:nvPr>
                <p:ph type="body" sz="quarter" idx="11"/>
              </p:nvPr>
            </p:nvSpPr>
            <p:spPr>
              <a:xfrm>
                <a:off x="941660" y="1315953"/>
                <a:ext cx="10361340" cy="5074732"/>
              </a:xfrm>
            </p:spPr>
            <p:txBody>
              <a:bodyPr/>
              <a:lstStyle/>
              <a:p>
                <a:pPr marL="285750" indent="-285750">
                  <a:buFont typeface="Arial" panose="020B0604020202020204" pitchFamily="34" charset="0"/>
                  <a:buChar char="•"/>
                </a:pPr>
                <a:r>
                  <a:rPr lang="en-US"/>
                  <a:t>The Capacity Provider receives a monthly activity report that includes information on the CMU’s performance </a:t>
                </a:r>
                <a:br>
                  <a:rPr lang="en-US"/>
                </a:br>
                <a:r>
                  <a:rPr lang="en-US"/>
                  <a:t>during AMT Moments and Availability Tests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 AMT Moments and/or Availability Tests take place during a certain month </a:t>
                </a:r>
                <a14:m>
                  <m:oMath xmlns:m="http://schemas.openxmlformats.org/officeDocument/2006/math">
                    <m:r>
                      <a:rPr lang="en-US" b="0" i="1" smtClean="0">
                        <a:latin typeface="Cambria Math" panose="02040503050406030204" pitchFamily="18" charset="0"/>
                      </a:rPr>
                      <m:t>𝑀</m:t>
                    </m:r>
                  </m:oMath>
                </a14:m>
                <a:endParaRPr lang="en-US"/>
              </a:p>
              <a:p>
                <a:pPr marL="285750" indent="-285750">
                  <a:buFont typeface="Arial" panose="020B0604020202020204" pitchFamily="34" charset="0"/>
                  <a:buChar char="•"/>
                </a:pPr>
                <a:r>
                  <a:rPr lang="en-US"/>
                  <a:t>The measuring data is validated, which can take until the end of month </a:t>
                </a:r>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+1</m:t>
                    </m:r>
                  </m:oMath>
                </a14:m>
                <a:endParaRPr lang="en-US"/>
              </a:p>
              <a:p>
                <a:pPr marL="285750" indent="-285750">
                  <a:buFont typeface="Arial" panose="020B0604020202020204" pitchFamily="34" charset="0"/>
                  <a:buChar char="•"/>
                </a:pPr>
                <a:r>
                  <a:rPr lang="en-US"/>
                  <a:t>The Activity report is sent on the 15</a:t>
                </a:r>
                <a:r>
                  <a:rPr lang="en-US" baseline="30000"/>
                  <a:t>th</a:t>
                </a:r>
                <a:r>
                  <a:rPr lang="en-US"/>
                  <a:t> of month </a:t>
                </a:r>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+2</m:t>
                    </m:r>
                  </m:oMath>
                </a14:m>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mc:Choice>
        <mc:Fallback>
          <p:sp>
            <p:nvSpPr>
              <p:cNvPr id="14" name="Text Placeholder 2"/>
              <p:cNvSpPr>
                <a:spLocks noGrp="1" noRot="1" noChangeAspect="1" noMove="1" noResize="1" noEditPoints="1" noAdjustHandles="1" noChangeArrowheads="1" noChangeShapeType="1" noTextEdit="1"/>
              </p:cNvSpPr>
              <p:nvPr>
                <p:ph type="body" sz="quarter" idx="11"/>
              </p:nvPr>
            </p:nvSpPr>
            <p:spPr>
              <a:xfrm>
                <a:off x="941660" y="1315953"/>
                <a:ext cx="10361340" cy="5074732"/>
              </a:xfrm>
              <a:blipFill>
                <a:blip r:embed="rId4"/>
                <a:stretch>
                  <a:fillRect l="-235"/>
                </a:stretch>
              </a:blipFill>
            </p:spPr>
            <p:txBody>
              <a:bodyPr/>
              <a:lstStyle/>
              <a:p>
                <a:r>
                  <a:rPr lang="en-BE">
                    <a:noFill/>
                  </a:rPr>
                  <a:t> </a:t>
                </a:r>
              </a:p>
            </p:txBody>
          </p:sp>
        </mc:Fallback>
      </mc:AlternateContent>
      <p:sp>
        <p:nvSpPr>
          <p:cNvPr id="3" name="Title 2"/>
          <p:cNvSpPr>
            <a:spLocks noGrp="1"/>
          </p:cNvSpPr>
          <p:nvPr>
            <p:ph type="title"/>
          </p:nvPr>
        </p:nvSpPr>
        <p:spPr>
          <a:xfrm>
            <a:off x="974034" y="657647"/>
            <a:ext cx="9448800" cy="838200"/>
          </a:xfrm>
        </p:spPr>
        <p:txBody>
          <a:bodyPr>
            <a:normAutofit/>
          </a:bodyPr>
          <a:lstStyle/>
          <a:p>
            <a:r>
              <a:rPr lang="en-US" sz="2000" b="1"/>
              <a:t>Notification of the Unavailability Penalties</a:t>
            </a:r>
            <a:endParaRPr lang="nl-BE" sz="2000" b="1"/>
          </a:p>
        </p:txBody>
      </p:sp>
      <p:sp>
        <p:nvSpPr>
          <p:cNvPr id="4" name="Slide Number Placeholder 3"/>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72</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3" name="Footer Placeholder 1">
            <a:extLst>
              <a:ext uri="{FF2B5EF4-FFF2-40B4-BE49-F238E27FC236}">
                <a16:creationId xmlns:a16="http://schemas.microsoft.com/office/drawing/2014/main" id="{B846DFAA-985B-4798-9E3D-17CD92E678CA}"/>
              </a:ext>
            </a:extLst>
          </p:cNvPr>
          <p:cNvSpPr>
            <a:spLocks noGrp="1"/>
          </p:cNvSpPr>
          <p:nvPr>
            <p:ph type="ftr" sz="quarter" idx="3"/>
          </p:nvPr>
        </p:nvSpPr>
        <p:spPr>
          <a:xfrm>
            <a:off x="9296400" y="6282000"/>
            <a:ext cx="2006600" cy="1968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Launch Session – Multi-CRM &amp; Availability Obligation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848939" y="3702824"/>
            <a:ext cx="250190" cy="300990"/>
          </a:xfrm>
          <a:prstGeom prst="rect">
            <a:avLst/>
          </a:prstGeom>
          <a:noFill/>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848939" y="4130675"/>
            <a:ext cx="251460" cy="303530"/>
          </a:xfrm>
          <a:prstGeom prst="rect">
            <a:avLst/>
          </a:prstGeom>
          <a:noFill/>
        </p:spPr>
      </p:pic>
      <p:pic>
        <p:nvPicPr>
          <p:cNvPr id="9" name="Picture 8"/>
          <p:cNvPicPr/>
          <p:nvPr/>
        </p:nvPicPr>
        <p:blipFill>
          <a:blip r:embed="rId7">
            <a:extLst>
              <a:ext uri="{28A0092B-C50C-407E-A947-70E740481C1C}">
                <a14:useLocalDpi xmlns:a14="http://schemas.microsoft.com/office/drawing/2010/main" val="0"/>
              </a:ext>
            </a:extLst>
          </a:blip>
          <a:srcRect/>
          <a:stretch>
            <a:fillRect/>
          </a:stretch>
        </p:blipFill>
        <p:spPr bwMode="auto">
          <a:xfrm>
            <a:off x="848939" y="4561066"/>
            <a:ext cx="251460" cy="303530"/>
          </a:xfrm>
          <a:prstGeom prst="rect">
            <a:avLst/>
          </a:prstGeom>
          <a:noFill/>
        </p:spPr>
      </p:pic>
      <p:sp>
        <p:nvSpPr>
          <p:cNvPr id="6" name="Rectangle 5">
            <a:extLst>
              <a:ext uri="{FF2B5EF4-FFF2-40B4-BE49-F238E27FC236}">
                <a16:creationId xmlns:a16="http://schemas.microsoft.com/office/drawing/2014/main" id="{F83C94AB-45A2-5C42-04D6-1A28ED1E732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10" name="Rectangle 9">
            <a:extLst>
              <a:ext uri="{FF2B5EF4-FFF2-40B4-BE49-F238E27FC236}">
                <a16:creationId xmlns:a16="http://schemas.microsoft.com/office/drawing/2014/main" id="{75BCFEB6-CBF0-F792-AFF3-211C979799BB}"/>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Tree>
    <p:extLst>
      <p:ext uri="{BB962C8B-B14F-4D97-AF65-F5344CB8AC3E}">
        <p14:creationId xmlns:p14="http://schemas.microsoft.com/office/powerpoint/2010/main" val="2861181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a:spLocks noGrp="1"/>
          </p:cNvSpPr>
          <p:nvPr>
            <p:ph type="body" sz="quarter" idx="11"/>
          </p:nvPr>
        </p:nvSpPr>
        <p:spPr>
          <a:xfrm>
            <a:off x="941660" y="1315953"/>
            <a:ext cx="10361340" cy="5074732"/>
          </a:xfrm>
        </p:spPr>
        <p:txBody>
          <a:bodyPr/>
          <a:lstStyle/>
          <a:p>
            <a:pPr marL="285750" indent="-285750">
              <a:buFont typeface="Arial" panose="020B0604020202020204" pitchFamily="34" charset="0"/>
              <a:buChar char="•"/>
            </a:pPr>
            <a:r>
              <a:rPr lang="en-US"/>
              <a:t>In case of repeated determinations of Missing Capacity, the CMU will incur a downwards revision of its </a:t>
            </a:r>
            <a:br>
              <a:rPr lang="en-US"/>
            </a:br>
            <a:r>
              <a:rPr lang="en-US"/>
              <a:t>Monthly Remuneration</a:t>
            </a:r>
          </a:p>
          <a:p>
            <a:pPr marL="285750" indent="-285750">
              <a:buFont typeface="Arial" panose="020B0604020202020204" pitchFamily="34" charset="0"/>
              <a:buChar char="•"/>
            </a:pPr>
            <a:r>
              <a:rPr lang="en-US"/>
              <a:t>This happens when </a:t>
            </a:r>
            <a:r>
              <a:rPr lang="en-US" b="1"/>
              <a:t>Missing Capacity </a:t>
            </a:r>
            <a:r>
              <a:rPr lang="en-US"/>
              <a:t>has been determined </a:t>
            </a:r>
            <a:r>
              <a:rPr lang="en-US" b="1"/>
              <a:t>on three separate occasions </a:t>
            </a:r>
            <a:r>
              <a:rPr lang="en-US"/>
              <a:t>throughout the </a:t>
            </a:r>
            <a:br>
              <a:rPr lang="en-US"/>
            </a:br>
            <a:r>
              <a:rPr lang="en-US"/>
              <a:t>same Delivery Period</a:t>
            </a:r>
          </a:p>
          <a:p>
            <a:pPr marL="1007100" lvl="1" indent="-285750">
              <a:buFont typeface="Arial" panose="020B0604020202020204" pitchFamily="34" charset="0"/>
              <a:buChar char="•"/>
            </a:pPr>
            <a:r>
              <a:rPr lang="en-US"/>
              <a:t>The Missing Capacity </a:t>
            </a:r>
            <a:r>
              <a:rPr lang="en-US" b="1"/>
              <a:t>must exceed 20% </a:t>
            </a:r>
            <a:r>
              <a:rPr lang="en-US"/>
              <a:t>of the Obligated Capacity</a:t>
            </a:r>
          </a:p>
          <a:p>
            <a:pPr marL="285750" indent="-285750">
              <a:buFont typeface="Arial" panose="020B0604020202020204" pitchFamily="34" charset="0"/>
              <a:buChar char="•"/>
            </a:pPr>
            <a:r>
              <a:rPr lang="en-US"/>
              <a:t>For practical reasons, the CMU will continue receiving its original remuneration at the end of the month. </a:t>
            </a:r>
            <a:br>
              <a:rPr lang="en-US"/>
            </a:br>
            <a:r>
              <a:rPr lang="en-US"/>
              <a:t>The Downwards Revision is added as an extra penalty in the monthly report</a:t>
            </a:r>
          </a:p>
          <a:p>
            <a:pPr marL="285750" indent="-285750">
              <a:buFont typeface="Arial" panose="020B0604020202020204" pitchFamily="34" charset="0"/>
              <a:buChar char="•"/>
            </a:pPr>
            <a:r>
              <a:rPr lang="en-US"/>
              <a:t>Despite its lower remuneration, the CMU is still subject to the same Availability Obligation </a:t>
            </a:r>
            <a:br>
              <a:rPr lang="en-US"/>
            </a:br>
            <a:r>
              <a:rPr lang="en-US"/>
              <a:t>(i.e. Obligated Capacity does not change)</a:t>
            </a:r>
          </a:p>
          <a:p>
            <a:pPr marL="285750" indent="-285750">
              <a:buFont typeface="Arial" panose="020B0604020202020204" pitchFamily="34" charset="0"/>
              <a:buChar char="•"/>
            </a:pPr>
            <a:r>
              <a:rPr lang="en-US"/>
              <a:t>The downwards revision is equal to the maximum ratio of the three concerned Missing Capacities and </a:t>
            </a:r>
            <a:br>
              <a:rPr lang="en-US"/>
            </a:br>
            <a:r>
              <a:rPr lang="en-US"/>
              <a:t>the Obligated Capacities</a:t>
            </a:r>
          </a:p>
          <a:p>
            <a:pPr marL="285750" indent="-285750">
              <a:buFont typeface="Arial" panose="020B0604020202020204" pitchFamily="34" charset="0"/>
              <a:buChar char="•"/>
            </a:pPr>
            <a:r>
              <a:rPr lang="en-US"/>
              <a:t>The Capacity Provider can </a:t>
            </a:r>
            <a:r>
              <a:rPr lang="en-US" b="1"/>
              <a:t>reinstate</a:t>
            </a:r>
            <a:r>
              <a:rPr lang="en-US"/>
              <a:t> the original Monthly Remuneration by successfully providing its </a:t>
            </a:r>
            <a:br>
              <a:rPr lang="en-US"/>
            </a:br>
            <a:r>
              <a:rPr lang="en-US"/>
              <a:t>Obligated Capacity </a:t>
            </a:r>
            <a:r>
              <a:rPr lang="en-US" b="1"/>
              <a:t>on 3 consecutive occasions</a:t>
            </a:r>
          </a:p>
          <a:p>
            <a:pPr marL="285750" indent="-285750">
              <a:buFont typeface="Arial" panose="020B0604020202020204" pitchFamily="34" charset="0"/>
              <a:buChar char="•"/>
            </a:pPr>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Title 2"/>
          <p:cNvSpPr>
            <a:spLocks noGrp="1"/>
          </p:cNvSpPr>
          <p:nvPr>
            <p:ph type="title"/>
          </p:nvPr>
        </p:nvSpPr>
        <p:spPr>
          <a:xfrm>
            <a:off x="974034" y="657647"/>
            <a:ext cx="9448800" cy="838200"/>
          </a:xfrm>
        </p:spPr>
        <p:txBody>
          <a:bodyPr>
            <a:normAutofit/>
          </a:bodyPr>
          <a:lstStyle/>
          <a:p>
            <a:r>
              <a:rPr lang="en-US" sz="2000" b="1"/>
              <a:t>Escalation procedure</a:t>
            </a:r>
            <a:endParaRPr lang="nl-BE" sz="2000" b="1"/>
          </a:p>
        </p:txBody>
      </p:sp>
      <p:sp>
        <p:nvSpPr>
          <p:cNvPr id="4" name="Slide Number Placeholder 3"/>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73</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3" name="Footer Placeholder 1">
            <a:extLst>
              <a:ext uri="{FF2B5EF4-FFF2-40B4-BE49-F238E27FC236}">
                <a16:creationId xmlns:a16="http://schemas.microsoft.com/office/drawing/2014/main" id="{B846DFAA-985B-4798-9E3D-17CD92E678CA}"/>
              </a:ext>
            </a:extLst>
          </p:cNvPr>
          <p:cNvSpPr>
            <a:spLocks noGrp="1"/>
          </p:cNvSpPr>
          <p:nvPr>
            <p:ph type="ftr" sz="quarter" idx="3"/>
          </p:nvPr>
        </p:nvSpPr>
        <p:spPr>
          <a:xfrm>
            <a:off x="9296400" y="6282000"/>
            <a:ext cx="2006600" cy="1968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Arial"/>
                <a:ea typeface="+mn-ea"/>
                <a:cs typeface="Arial"/>
              </a:rPr>
              <a:t>Launch Session – Multi-CRM &amp; Availability Obligation</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5" name="Rectangle 4">
            <a:extLst>
              <a:ext uri="{FF2B5EF4-FFF2-40B4-BE49-F238E27FC236}">
                <a16:creationId xmlns:a16="http://schemas.microsoft.com/office/drawing/2014/main" id="{48C18895-61E6-97C5-120C-6A9BECA102F1}"/>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Availability Testing</a:t>
            </a:r>
            <a:endParaRPr lang="en-BE" b="1">
              <a:solidFill>
                <a:schemeClr val="bg1"/>
              </a:solidFill>
            </a:endParaRPr>
          </a:p>
        </p:txBody>
      </p:sp>
      <p:sp>
        <p:nvSpPr>
          <p:cNvPr id="6" name="Rectangle 5">
            <a:extLst>
              <a:ext uri="{FF2B5EF4-FFF2-40B4-BE49-F238E27FC236}">
                <a16:creationId xmlns:a16="http://schemas.microsoft.com/office/drawing/2014/main" id="{53268F12-59EB-D70A-67D8-BF5C283F9DD7}"/>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Missing Capacity</a:t>
            </a:r>
            <a:endParaRPr lang="en-BE" b="1">
              <a:solidFill>
                <a:schemeClr val="bg1"/>
              </a:solidFill>
            </a:endParaRPr>
          </a:p>
        </p:txBody>
      </p:sp>
    </p:spTree>
    <p:extLst>
      <p:ext uri="{BB962C8B-B14F-4D97-AF65-F5344CB8AC3E}">
        <p14:creationId xmlns:p14="http://schemas.microsoft.com/office/powerpoint/2010/main" val="1517070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D338-32C9-5F17-B28A-C8F9444A5171}"/>
              </a:ext>
            </a:extLst>
          </p:cNvPr>
          <p:cNvSpPr>
            <a:spLocks noGrp="1"/>
          </p:cNvSpPr>
          <p:nvPr>
            <p:ph type="title"/>
          </p:nvPr>
        </p:nvSpPr>
        <p:spPr/>
        <p:txBody>
          <a:bodyPr/>
          <a:lstStyle/>
          <a:p>
            <a:r>
              <a:rPr lang="en-US"/>
              <a:t>Payback Obligation</a:t>
            </a:r>
            <a:endParaRPr lang="en-BE"/>
          </a:p>
        </p:txBody>
      </p:sp>
      <p:sp>
        <p:nvSpPr>
          <p:cNvPr id="3" name="Text Placeholder 2">
            <a:extLst>
              <a:ext uri="{FF2B5EF4-FFF2-40B4-BE49-F238E27FC236}">
                <a16:creationId xmlns:a16="http://schemas.microsoft.com/office/drawing/2014/main" id="{3150F473-80C8-77EB-1442-722E8B977788}"/>
              </a:ext>
            </a:extLst>
          </p:cNvPr>
          <p:cNvSpPr>
            <a:spLocks noGrp="1"/>
          </p:cNvSpPr>
          <p:nvPr>
            <p:ph type="body" idx="1"/>
          </p:nvPr>
        </p:nvSpPr>
        <p:spPr/>
        <p:txBody>
          <a:bodyPr/>
          <a:lstStyle/>
          <a:p>
            <a:endParaRPr lang="en-BE"/>
          </a:p>
        </p:txBody>
      </p:sp>
    </p:spTree>
    <p:extLst>
      <p:ext uri="{BB962C8B-B14F-4D97-AF65-F5344CB8AC3E}">
        <p14:creationId xmlns:p14="http://schemas.microsoft.com/office/powerpoint/2010/main" val="35806107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ADB-D263-0799-911C-3D0B486FA892}"/>
              </a:ext>
            </a:extLst>
          </p:cNvPr>
          <p:cNvSpPr>
            <a:spLocks noGrp="1"/>
          </p:cNvSpPr>
          <p:nvPr>
            <p:ph type="title"/>
          </p:nvPr>
        </p:nvSpPr>
        <p:spPr>
          <a:xfrm>
            <a:off x="914400" y="686138"/>
            <a:ext cx="9448800" cy="838200"/>
          </a:xfrm>
        </p:spPr>
        <p:txBody>
          <a:bodyPr/>
          <a:lstStyle/>
          <a:p>
            <a:r>
              <a:rPr lang="en-US"/>
              <a:t>Obligations – Payback Obligation</a:t>
            </a:r>
            <a:endParaRPr lang="en-BE"/>
          </a:p>
        </p:txBody>
      </p:sp>
      <p:sp>
        <p:nvSpPr>
          <p:cNvPr id="3" name="Content Placeholder 2">
            <a:extLst>
              <a:ext uri="{FF2B5EF4-FFF2-40B4-BE49-F238E27FC236}">
                <a16:creationId xmlns:a16="http://schemas.microsoft.com/office/drawing/2014/main" id="{CEDF3D24-9E46-F11A-193E-2CD2195C8A10}"/>
              </a:ext>
            </a:extLst>
          </p:cNvPr>
          <p:cNvSpPr>
            <a:spLocks noGrp="1"/>
          </p:cNvSpPr>
          <p:nvPr>
            <p:ph sz="quarter" idx="13"/>
          </p:nvPr>
        </p:nvSpPr>
        <p:spPr>
          <a:xfrm>
            <a:off x="914400" y="1351293"/>
            <a:ext cx="9792000" cy="1160331"/>
          </a:xfrm>
        </p:spPr>
        <p:txBody>
          <a:bodyPr/>
          <a:lstStyle/>
          <a:p>
            <a:pPr>
              <a:buFont typeface="Wingdings" panose="05000000000000000000" pitchFamily="2" charset="2"/>
              <a:buChar char="Ø"/>
            </a:pPr>
            <a:r>
              <a:rPr lang="en-US"/>
              <a:t>Signing a CRM contract also comes with two obligations: </a:t>
            </a:r>
          </a:p>
          <a:p>
            <a:pPr marL="630900" lvl="1" indent="-342900">
              <a:buFont typeface="+mj-lt"/>
              <a:buAutoNum type="arabicPeriod"/>
            </a:pPr>
            <a:r>
              <a:rPr lang="en-US"/>
              <a:t>The Availability Obligation</a:t>
            </a:r>
            <a:endParaRPr lang="en-US">
              <a:solidFill>
                <a:schemeClr val="bg2"/>
              </a:solidFill>
            </a:endParaRPr>
          </a:p>
          <a:p>
            <a:pPr marL="630900" lvl="1" indent="-342900">
              <a:buFont typeface="+mj-lt"/>
              <a:buAutoNum type="arabicPeriod"/>
            </a:pPr>
            <a:r>
              <a:rPr lang="en-US"/>
              <a:t>The Payback Obligation </a:t>
            </a:r>
            <a:r>
              <a:rPr lang="en-US">
                <a:solidFill>
                  <a:schemeClr val="bg2"/>
                </a:solidFill>
                <a:sym typeface="Wingdings" panose="05000000000000000000" pitchFamily="2" charset="2"/>
              </a:rPr>
              <a:t> next</a:t>
            </a:r>
            <a:endParaRPr lang="en-BE"/>
          </a:p>
        </p:txBody>
      </p:sp>
      <p:sp>
        <p:nvSpPr>
          <p:cNvPr id="4" name="Footer Placeholder 3">
            <a:extLst>
              <a:ext uri="{FF2B5EF4-FFF2-40B4-BE49-F238E27FC236}">
                <a16:creationId xmlns:a16="http://schemas.microsoft.com/office/drawing/2014/main" id="{56251A01-DF8B-5719-563C-02414FEE7556}"/>
              </a:ext>
            </a:extLst>
          </p:cNvPr>
          <p:cNvSpPr>
            <a:spLocks noGrp="1"/>
          </p:cNvSpPr>
          <p:nvPr>
            <p:ph type="ftr" sz="quarter" idx="11"/>
          </p:nvPr>
        </p:nvSpPr>
        <p:spPr/>
        <p:txBody>
          <a:bodyPr/>
          <a:lstStyle/>
          <a:p>
            <a:r>
              <a:rPr lang="en-GB">
                <a:solidFill>
                  <a:srgbClr val="394D55"/>
                </a:solidFill>
                <a:latin typeface="Helvetica" pitchFamily="2" charset="0"/>
              </a:rPr>
              <a:t>CRM General Info Session 2025</a:t>
            </a:r>
          </a:p>
        </p:txBody>
      </p:sp>
      <p:sp>
        <p:nvSpPr>
          <p:cNvPr id="5" name="Slide Number Placeholder 4">
            <a:extLst>
              <a:ext uri="{FF2B5EF4-FFF2-40B4-BE49-F238E27FC236}">
                <a16:creationId xmlns:a16="http://schemas.microsoft.com/office/drawing/2014/main" id="{42C8E596-B846-8516-BCD6-E87945F9D95E}"/>
              </a:ext>
            </a:extLst>
          </p:cNvPr>
          <p:cNvSpPr>
            <a:spLocks noGrp="1"/>
          </p:cNvSpPr>
          <p:nvPr>
            <p:ph type="sldNum" sz="quarter" idx="12"/>
          </p:nvPr>
        </p:nvSpPr>
        <p:spPr/>
        <p:txBody>
          <a:bodyPr/>
          <a:lstStyle/>
          <a:p>
            <a:fld id="{7C9AF4F6-8314-4173-B77E-ACDB3515A2E2}" type="slidenum">
              <a:rPr lang="en-GB" smtClean="0"/>
              <a:t>75</a:t>
            </a:fld>
            <a:endParaRPr lang="en-GB"/>
          </a:p>
        </p:txBody>
      </p:sp>
      <p:grpSp>
        <p:nvGrpSpPr>
          <p:cNvPr id="14" name="Group 13">
            <a:extLst>
              <a:ext uri="{FF2B5EF4-FFF2-40B4-BE49-F238E27FC236}">
                <a16:creationId xmlns:a16="http://schemas.microsoft.com/office/drawing/2014/main" id="{E3DEDFA5-24E0-69C8-8003-6A60BDCB708D}"/>
              </a:ext>
            </a:extLst>
          </p:cNvPr>
          <p:cNvGrpSpPr/>
          <p:nvPr/>
        </p:nvGrpSpPr>
        <p:grpSpPr>
          <a:xfrm>
            <a:off x="2831973" y="2751922"/>
            <a:ext cx="6195392" cy="2665287"/>
            <a:chOff x="2712704" y="2299252"/>
            <a:chExt cx="6195392" cy="2665287"/>
          </a:xfrm>
        </p:grpSpPr>
        <p:sp>
          <p:nvSpPr>
            <p:cNvPr id="7" name="Rectangle: Rounded Corners 6">
              <a:extLst>
                <a:ext uri="{FF2B5EF4-FFF2-40B4-BE49-F238E27FC236}">
                  <a16:creationId xmlns:a16="http://schemas.microsoft.com/office/drawing/2014/main" id="{26D68607-944C-7D54-65C6-4EE9DE94DA2E}"/>
                </a:ext>
              </a:extLst>
            </p:cNvPr>
            <p:cNvSpPr/>
            <p:nvPr/>
          </p:nvSpPr>
          <p:spPr>
            <a:xfrm>
              <a:off x="2712704" y="2713383"/>
              <a:ext cx="3021496" cy="14312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Remuneration</a:t>
              </a:r>
              <a:endParaRPr lang="en-BE" b="1">
                <a:solidFill>
                  <a:schemeClr val="accent2"/>
                </a:solidFill>
              </a:endParaRPr>
            </a:p>
          </p:txBody>
        </p:sp>
        <p:sp>
          <p:nvSpPr>
            <p:cNvPr id="8" name="Rectangle: Rounded Corners 7">
              <a:extLst>
                <a:ext uri="{FF2B5EF4-FFF2-40B4-BE49-F238E27FC236}">
                  <a16:creationId xmlns:a16="http://schemas.microsoft.com/office/drawing/2014/main" id="{DC6D26F1-D091-8E0F-839B-209C722BC4C3}"/>
                </a:ext>
              </a:extLst>
            </p:cNvPr>
            <p:cNvSpPr/>
            <p:nvPr/>
          </p:nvSpPr>
          <p:spPr>
            <a:xfrm>
              <a:off x="5886600" y="2713383"/>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Availability Obligation</a:t>
              </a:r>
            </a:p>
          </p:txBody>
        </p:sp>
        <p:sp>
          <p:nvSpPr>
            <p:cNvPr id="9" name="Rectangle: Rounded Corners 8">
              <a:extLst>
                <a:ext uri="{FF2B5EF4-FFF2-40B4-BE49-F238E27FC236}">
                  <a16:creationId xmlns:a16="http://schemas.microsoft.com/office/drawing/2014/main" id="{5DBF4D21-199C-A3B9-5B6A-83D62E74F0D9}"/>
                </a:ext>
              </a:extLst>
            </p:cNvPr>
            <p:cNvSpPr/>
            <p:nvPr/>
          </p:nvSpPr>
          <p:spPr>
            <a:xfrm>
              <a:off x="2712704" y="4332965"/>
              <a:ext cx="6195392"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2"/>
                  </a:solidFill>
                </a:rPr>
                <a:t>Secondary Market</a:t>
              </a:r>
            </a:p>
          </p:txBody>
        </p:sp>
        <p:sp>
          <p:nvSpPr>
            <p:cNvPr id="10" name="TextBox 9">
              <a:extLst>
                <a:ext uri="{FF2B5EF4-FFF2-40B4-BE49-F238E27FC236}">
                  <a16:creationId xmlns:a16="http://schemas.microsoft.com/office/drawing/2014/main" id="{9040C314-8964-53FD-3BBB-A75273A99D10}"/>
                </a:ext>
              </a:extLst>
            </p:cNvPr>
            <p:cNvSpPr txBox="1"/>
            <p:nvPr/>
          </p:nvSpPr>
          <p:spPr>
            <a:xfrm>
              <a:off x="3433291" y="2299252"/>
              <a:ext cx="1580321" cy="377687"/>
            </a:xfrm>
            <a:prstGeom prst="rect">
              <a:avLst/>
            </a:prstGeom>
            <a:noFill/>
          </p:spPr>
          <p:txBody>
            <a:bodyPr wrap="square" rtlCol="0">
              <a:noAutofit/>
            </a:bodyPr>
            <a:lstStyle/>
            <a:p>
              <a:pPr algn="ctr"/>
              <a:r>
                <a:rPr lang="en-US" b="1">
                  <a:solidFill>
                    <a:schemeClr val="accent2"/>
                  </a:solidFill>
                </a:rPr>
                <a:t>Rights</a:t>
              </a:r>
              <a:endParaRPr lang="en-BE" b="1">
                <a:solidFill>
                  <a:schemeClr val="accent2"/>
                </a:solidFill>
              </a:endParaRPr>
            </a:p>
          </p:txBody>
        </p:sp>
        <p:sp>
          <p:nvSpPr>
            <p:cNvPr id="11" name="TextBox 10">
              <a:extLst>
                <a:ext uri="{FF2B5EF4-FFF2-40B4-BE49-F238E27FC236}">
                  <a16:creationId xmlns:a16="http://schemas.microsoft.com/office/drawing/2014/main" id="{0F79A11D-D6BC-240E-73AF-8611D4BC1237}"/>
                </a:ext>
              </a:extLst>
            </p:cNvPr>
            <p:cNvSpPr txBox="1"/>
            <p:nvPr/>
          </p:nvSpPr>
          <p:spPr>
            <a:xfrm>
              <a:off x="6607186" y="2299252"/>
              <a:ext cx="1580321" cy="377687"/>
            </a:xfrm>
            <a:prstGeom prst="rect">
              <a:avLst/>
            </a:prstGeom>
            <a:noFill/>
          </p:spPr>
          <p:txBody>
            <a:bodyPr wrap="square" rtlCol="0">
              <a:noAutofit/>
            </a:bodyPr>
            <a:lstStyle/>
            <a:p>
              <a:pPr algn="ctr"/>
              <a:r>
                <a:rPr lang="en-US" b="1">
                  <a:solidFill>
                    <a:schemeClr val="bg2"/>
                  </a:solidFill>
                </a:rPr>
                <a:t>Obligations</a:t>
              </a:r>
              <a:endParaRPr lang="en-BE" b="1">
                <a:solidFill>
                  <a:schemeClr val="bg2"/>
                </a:solidFill>
              </a:endParaRPr>
            </a:p>
          </p:txBody>
        </p:sp>
        <p:sp>
          <p:nvSpPr>
            <p:cNvPr id="12" name="Rectangle: Rounded Corners 11">
              <a:extLst>
                <a:ext uri="{FF2B5EF4-FFF2-40B4-BE49-F238E27FC236}">
                  <a16:creationId xmlns:a16="http://schemas.microsoft.com/office/drawing/2014/main" id="{619C3398-1C51-00B7-D09A-EE1FA2B21D46}"/>
                </a:ext>
              </a:extLst>
            </p:cNvPr>
            <p:cNvSpPr/>
            <p:nvPr/>
          </p:nvSpPr>
          <p:spPr>
            <a:xfrm>
              <a:off x="5886599" y="3513044"/>
              <a:ext cx="3021496" cy="63157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Payback Obligation</a:t>
              </a:r>
            </a:p>
          </p:txBody>
        </p:sp>
      </p:grpSp>
    </p:spTree>
    <p:extLst>
      <p:ext uri="{BB962C8B-B14F-4D97-AF65-F5344CB8AC3E}">
        <p14:creationId xmlns:p14="http://schemas.microsoft.com/office/powerpoint/2010/main" val="1802555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3" name="TextBox 12"/>
          <p:cNvSpPr txBox="1"/>
          <p:nvPr/>
        </p:nvSpPr>
        <p:spPr>
          <a:xfrm>
            <a:off x="845020" y="1061507"/>
            <a:ext cx="10820400" cy="502982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2189" tIns="52189" rIns="52189" bIns="52189" numCol="1" spcCol="76200" rtlCol="0" anchor="t">
            <a:spAutoFit/>
          </a:bodyPr>
          <a:lstStyle/>
          <a:p>
            <a:pPr defTabSz="521962" hangingPunct="0">
              <a:defRPr/>
            </a:pPr>
            <a:r>
              <a:rPr kumimoji="0" lang="en-GB" sz="1600" b="1" i="0" u="none" strike="noStrike" kern="0" cap="none" spc="0" normalizeH="0" baseline="0" noProof="0">
                <a:ln>
                  <a:noFill/>
                </a:ln>
                <a:solidFill>
                  <a:srgbClr val="46535B"/>
                </a:solidFill>
                <a:effectLst/>
                <a:uLnTx/>
                <a:uFillTx/>
                <a:latin typeface="Arial"/>
                <a:ea typeface="+mn-ea"/>
                <a:cs typeface="+mn-cs"/>
                <a:sym typeface="Helvetica Light"/>
              </a:rPr>
              <a:t>In a </a:t>
            </a:r>
            <a:r>
              <a:rPr lang="en-GB" sz="1600" b="1" kern="0">
                <a:solidFill>
                  <a:srgbClr val="46535B"/>
                </a:solidFill>
                <a:latin typeface="Arial"/>
                <a:sym typeface="Helvetica Light"/>
              </a:rPr>
              <a:t>mechanism with a reliability</a:t>
            </a:r>
            <a:r>
              <a:rPr kumimoji="0" lang="en-GB" sz="1600" b="1" i="0" u="none" strike="noStrike" kern="0" cap="none" spc="0" normalizeH="0" baseline="0" noProof="0">
                <a:ln>
                  <a:noFill/>
                </a:ln>
                <a:solidFill>
                  <a:srgbClr val="46535B"/>
                </a:solidFill>
                <a:effectLst/>
                <a:uLnTx/>
                <a:uFillTx/>
                <a:latin typeface="Arial"/>
                <a:ea typeface="+mn-ea"/>
                <a:cs typeface="+mn-cs"/>
                <a:sym typeface="Helvetica Light"/>
              </a:rPr>
              <a:t> option</a:t>
            </a:r>
            <a:r>
              <a:rPr kumimoji="0" lang="en-GB" sz="1600" b="0" i="0" u="none" strike="noStrike" kern="0" cap="none" spc="0" normalizeH="0" baseline="0" noProof="0">
                <a:ln>
                  <a:noFill/>
                </a:ln>
                <a:solidFill>
                  <a:srgbClr val="46535B"/>
                </a:solidFill>
                <a:effectLst/>
                <a:uLnTx/>
                <a:uFillTx/>
                <a:latin typeface="Arial"/>
                <a:ea typeface="+mn-ea"/>
                <a:cs typeface="+mn-cs"/>
                <a:sym typeface="Helvetica Light"/>
              </a:rPr>
              <a:t>, the capacity provider receives a capacity remuneration but is obliged to payback money to society whenever the reference energy spot price (e.g. day-ahead price) exceeds a pre-defined strike price.</a:t>
            </a: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46535B"/>
              </a:solidFill>
              <a:effectLst/>
              <a:uLnTx/>
              <a:uFillTx/>
              <a:latin typeface="Arial"/>
              <a:ea typeface="+mn-ea"/>
              <a:cs typeface="+mn-cs"/>
              <a:sym typeface="Helvetica Light"/>
            </a:endParaRPr>
          </a:p>
          <a:p>
            <a:pPr marL="0" marR="0" lvl="0" indent="0" algn="l" defTabSz="521962"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46535B"/>
                </a:solidFill>
                <a:effectLst/>
                <a:uLnTx/>
                <a:uFillTx/>
                <a:latin typeface="Arial"/>
                <a:ea typeface="+mn-ea"/>
                <a:cs typeface="+mn-cs"/>
                <a:sym typeface="Helvetica Light"/>
              </a:rPr>
              <a:t>Such approach has two advantages for society:</a:t>
            </a:r>
            <a:endParaRPr lang="en-US" sz="1600" b="0" i="0" u="none" strike="noStrike" kern="0" cap="none" spc="0" normalizeH="0" baseline="0" noProof="0">
              <a:ln>
                <a:noFill/>
              </a:ln>
              <a:solidFill>
                <a:srgbClr val="46535B"/>
              </a:solidFill>
              <a:effectLst/>
              <a:uLnTx/>
              <a:uFillTx/>
              <a:latin typeface="Arial"/>
              <a:cs typeface="Arial"/>
            </a:endParaRPr>
          </a:p>
          <a:p>
            <a:pPr marL="285750" indent="-285750" defTabSz="521962" hangingPunct="0">
              <a:buClr>
                <a:schemeClr val="bg2"/>
              </a:buClr>
              <a:buFont typeface="Arial" panose="020B0604020202020204" pitchFamily="34" charset="0"/>
              <a:buChar char="•"/>
              <a:defRPr/>
            </a:pPr>
            <a:r>
              <a:rPr kumimoji="0" lang="en-US" sz="1600" b="1" i="0" u="none" strike="noStrike" kern="0" cap="none" spc="0" normalizeH="0" baseline="0" noProof="0">
                <a:ln>
                  <a:noFill/>
                </a:ln>
                <a:solidFill>
                  <a:srgbClr val="46535B"/>
                </a:solidFill>
                <a:effectLst/>
                <a:uLnTx/>
                <a:uFillTx/>
                <a:latin typeface="Arial"/>
                <a:ea typeface="+mn-ea"/>
                <a:cs typeface="+mn-cs"/>
                <a:sym typeface="Helvetica Light"/>
              </a:rPr>
              <a:t>Avoiding windfall profits</a:t>
            </a:r>
            <a:r>
              <a:rPr kumimoji="0" lang="en-US" sz="1600" b="0" i="0" u="none" strike="noStrike" kern="0" cap="none" spc="0" normalizeH="0" baseline="0" noProof="0">
                <a:ln>
                  <a:noFill/>
                </a:ln>
                <a:solidFill>
                  <a:srgbClr val="46535B"/>
                </a:solidFill>
                <a:effectLst/>
                <a:uLnTx/>
                <a:uFillTx/>
                <a:latin typeface="Arial"/>
                <a:ea typeface="+mn-ea"/>
                <a:cs typeface="+mn-cs"/>
                <a:sym typeface="Helvetica Light"/>
              </a:rPr>
              <a:t>: as the capacity provider already receives a capacity remuneration on top of its ‘normal’ energy market revenues </a:t>
            </a:r>
            <a:r>
              <a:rPr lang="en-US" sz="1600" kern="0">
                <a:solidFill>
                  <a:srgbClr val="46535B"/>
                </a:solidFill>
                <a:latin typeface="Arial"/>
                <a:sym typeface="Helvetica Light"/>
              </a:rPr>
              <a:t>(</a:t>
            </a:r>
            <a:r>
              <a:rPr kumimoji="0" lang="en-US" sz="1600" b="0" i="0" u="none" strike="noStrike" kern="0" cap="none" spc="0" normalizeH="0" baseline="0" noProof="0">
                <a:ln>
                  <a:noFill/>
                </a:ln>
                <a:solidFill>
                  <a:srgbClr val="46535B"/>
                </a:solidFill>
                <a:effectLst/>
                <a:uLnTx/>
                <a:uFillTx/>
                <a:latin typeface="Arial"/>
                <a:ea typeface="+mn-ea"/>
                <a:cs typeface="+mn-cs"/>
                <a:sym typeface="Helvetica Light"/>
              </a:rPr>
              <a:t>which should cover all its </a:t>
            </a:r>
            <a:r>
              <a:rPr lang="en-US" sz="1600" kern="0">
                <a:solidFill>
                  <a:srgbClr val="46535B"/>
                </a:solidFill>
                <a:latin typeface="Arial"/>
                <a:sym typeface="Helvetica Light"/>
              </a:rPr>
              <a:t>fixed costs),</a:t>
            </a:r>
            <a:r>
              <a:rPr kumimoji="0" lang="en-US" sz="1600" b="0" i="0" u="none" strike="noStrike" kern="0" cap="none" spc="0" normalizeH="0" baseline="0" noProof="0">
                <a:ln>
                  <a:noFill/>
                </a:ln>
                <a:solidFill>
                  <a:srgbClr val="46535B"/>
                </a:solidFill>
                <a:effectLst/>
                <a:uLnTx/>
                <a:uFillTx/>
                <a:latin typeface="Arial"/>
                <a:ea typeface="+mn-ea"/>
                <a:cs typeface="+mn-cs"/>
                <a:sym typeface="Helvetica Light"/>
              </a:rPr>
              <a:t> extreme energy prices would provide him with an extra, double remuneration. This would constitute a windfall profit.</a:t>
            </a:r>
            <a:r>
              <a:rPr lang="en-US" sz="1600" kern="0">
                <a:solidFill>
                  <a:srgbClr val="46535B"/>
                </a:solidFill>
                <a:latin typeface="Arial"/>
                <a:sym typeface="Helvetica Light"/>
              </a:rPr>
              <a:t> </a:t>
            </a:r>
            <a:endParaRPr lang="en-US" sz="1600" kern="0">
              <a:solidFill>
                <a:srgbClr val="46535B"/>
              </a:solidFill>
              <a:latin typeface="Arial"/>
              <a:cs typeface="Arial"/>
            </a:endParaRPr>
          </a:p>
          <a:p>
            <a:pPr marL="285750" indent="-285750" defTabSz="521962">
              <a:buClr>
                <a:schemeClr val="bg2"/>
              </a:buClr>
              <a:buFont typeface="Arial" panose="020B0604020202020204" pitchFamily="34" charset="0"/>
              <a:buChar char="•"/>
              <a:defRPr/>
            </a:pPr>
            <a:r>
              <a:rPr kumimoji="0" lang="en-US" sz="1600" b="1" i="0" u="none" strike="noStrike" kern="0" cap="none" spc="0" normalizeH="0" baseline="0" noProof="0">
                <a:ln>
                  <a:noFill/>
                </a:ln>
                <a:solidFill>
                  <a:srgbClr val="46535B"/>
                </a:solidFill>
                <a:effectLst/>
                <a:uLnTx/>
                <a:uFillTx/>
                <a:latin typeface="Arial"/>
                <a:ea typeface="+mn-ea"/>
                <a:cs typeface="+mn-cs"/>
                <a:sym typeface="Helvetica Light"/>
              </a:rPr>
              <a:t>Strengthening incentive to deliver on SoS-obligations</a:t>
            </a:r>
            <a:r>
              <a:rPr kumimoji="0" lang="en-US" sz="1600" b="0" i="0" u="none" strike="noStrike" kern="0" cap="none" spc="0" normalizeH="0" baseline="0" noProof="0">
                <a:ln>
                  <a:noFill/>
                </a:ln>
                <a:solidFill>
                  <a:srgbClr val="46535B"/>
                </a:solidFill>
                <a:effectLst/>
                <a:uLnTx/>
                <a:uFillTx/>
                <a:latin typeface="Arial"/>
                <a:ea typeface="+mn-ea"/>
                <a:cs typeface="+mn-cs"/>
                <a:sym typeface="Helvetica Light"/>
              </a:rPr>
              <a:t>: as capacity providers are obliged to payback when the energy price exceeds the strike price and those moments are strongly correlated with moment of (near-)scarcity, there is an extra incentive for capacity providers to be available for the system at such moments.</a:t>
            </a:r>
            <a:endParaRPr lang="en-US" sz="1600" b="0" i="0" u="none" strike="noStrike" kern="0" cap="none" spc="0" normalizeH="0" baseline="0" noProof="0">
              <a:ln>
                <a:noFill/>
              </a:ln>
              <a:solidFill>
                <a:srgbClr val="46535B"/>
              </a:solidFill>
              <a:effectLst/>
              <a:uLnTx/>
              <a:uFillTx/>
              <a:latin typeface="Arial"/>
              <a:cs typeface="Arial"/>
            </a:endParaRPr>
          </a:p>
        </p:txBody>
      </p:sp>
      <p:sp>
        <p:nvSpPr>
          <p:cNvPr id="15" name="Title 2"/>
          <p:cNvSpPr txBox="1">
            <a:spLocks/>
          </p:cNvSpPr>
          <p:nvPr/>
        </p:nvSpPr>
        <p:spPr>
          <a:xfrm>
            <a:off x="918950" y="325075"/>
            <a:ext cx="9448800" cy="838200"/>
          </a:xfrm>
          <a:prstGeom prst="rect">
            <a:avLst/>
          </a:prstGeom>
        </p:spPr>
        <p:txBody>
          <a:bodyPr vert="horz" lIns="0" tIns="45720" rIns="0" bIns="0" rtlCol="0" anchor="t" anchorCtr="0">
            <a:normAutofit/>
          </a:bodyPr>
          <a:lstStyle>
            <a:lvl1pPr eaLnBrk="1" hangingPunct="1">
              <a:defRPr sz="2200">
                <a:solidFill>
                  <a:srgbClr val="000000"/>
                </a:solidFill>
                <a:latin typeface="+mj-lt"/>
                <a:ea typeface="+mj-ea"/>
                <a:cs typeface="+mj-cs"/>
              </a:defRPr>
            </a:lvl1pPr>
          </a:lstStyle>
          <a:p>
            <a:pPr>
              <a:defRPr/>
            </a:pPr>
            <a:r>
              <a:rPr lang="en-US" b="1" kern="0">
                <a:solidFill>
                  <a:schemeClr val="tx2">
                    <a:lumMod val="50000"/>
                  </a:schemeClr>
                </a:solidFill>
                <a:latin typeface="Arial"/>
              </a:rPr>
              <a:t>Payback Obligation</a:t>
            </a:r>
            <a:endParaRPr lang="nl-BE" b="1" kern="0">
              <a:solidFill>
                <a:schemeClr val="tx2">
                  <a:lumMod val="50000"/>
                </a:schemeClr>
              </a:solidFill>
              <a:latin typeface="Arial"/>
              <a:cs typeface="Arial"/>
            </a:endParaRPr>
          </a:p>
        </p:txBody>
      </p:sp>
      <p:pic>
        <p:nvPicPr>
          <p:cNvPr id="5" name="Picture 4">
            <a:extLst>
              <a:ext uri="{FF2B5EF4-FFF2-40B4-BE49-F238E27FC236}">
                <a16:creationId xmlns:a16="http://schemas.microsoft.com/office/drawing/2014/main" id="{BAE2F95E-CD97-7E2B-ACF0-8C944E3E1023}"/>
              </a:ext>
            </a:extLst>
          </p:cNvPr>
          <p:cNvPicPr>
            <a:picLocks noChangeAspect="1"/>
          </p:cNvPicPr>
          <p:nvPr/>
        </p:nvPicPr>
        <p:blipFill>
          <a:blip r:embed="rId2"/>
          <a:stretch>
            <a:fillRect/>
          </a:stretch>
        </p:blipFill>
        <p:spPr>
          <a:xfrm>
            <a:off x="2695575" y="1825296"/>
            <a:ext cx="5439313" cy="2404042"/>
          </a:xfrm>
          <a:prstGeom prst="rect">
            <a:avLst/>
          </a:prstGeom>
        </p:spPr>
      </p:pic>
    </p:spTree>
    <p:extLst>
      <p:ext uri="{BB962C8B-B14F-4D97-AF65-F5344CB8AC3E}">
        <p14:creationId xmlns:p14="http://schemas.microsoft.com/office/powerpoint/2010/main" val="11608388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5" name="Title 2"/>
          <p:cNvSpPr txBox="1">
            <a:spLocks/>
          </p:cNvSpPr>
          <p:nvPr/>
        </p:nvSpPr>
        <p:spPr>
          <a:xfrm>
            <a:off x="918950" y="325075"/>
            <a:ext cx="9448800" cy="838200"/>
          </a:xfrm>
          <a:prstGeom prst="rect">
            <a:avLst/>
          </a:prstGeom>
        </p:spPr>
        <p:txBody>
          <a:bodyPr vert="horz" lIns="0" tIns="45720" rIns="0" bIns="0" rtlCol="0" anchor="t" anchorCtr="0">
            <a:normAutofit/>
          </a:bodyPr>
          <a:lstStyle>
            <a:lvl1pPr eaLnBrk="1" hangingPunct="1">
              <a:defRPr sz="2200">
                <a:solidFill>
                  <a:srgbClr val="000000"/>
                </a:solidFill>
                <a:latin typeface="+mj-lt"/>
                <a:ea typeface="+mj-ea"/>
                <a:cs typeface="+mj-cs"/>
              </a:defRPr>
            </a:lvl1pPr>
          </a:lstStyle>
          <a:p>
            <a:pPr>
              <a:defRPr/>
            </a:pPr>
            <a:r>
              <a:rPr lang="en-US" b="1" kern="0">
                <a:solidFill>
                  <a:schemeClr val="tx2">
                    <a:lumMod val="50000"/>
                  </a:schemeClr>
                </a:solidFill>
                <a:latin typeface="Arial"/>
              </a:rPr>
              <a:t>Elements of the Payback Obligation</a:t>
            </a:r>
            <a:endParaRPr lang="nl-BE" b="1" kern="0">
              <a:solidFill>
                <a:schemeClr val="tx2">
                  <a:lumMod val="50000"/>
                </a:schemeClr>
              </a:solidFill>
              <a:latin typeface="Arial"/>
              <a:cs typeface="Arial"/>
            </a:endParaRPr>
          </a:p>
        </p:txBody>
      </p:sp>
      <p:pic>
        <p:nvPicPr>
          <p:cNvPr id="3" name="Picture 2">
            <a:extLst>
              <a:ext uri="{FF2B5EF4-FFF2-40B4-BE49-F238E27FC236}">
                <a16:creationId xmlns:a16="http://schemas.microsoft.com/office/drawing/2014/main" id="{EBE0C1E8-F692-28CF-591E-1594FA5A3294}"/>
              </a:ext>
            </a:extLst>
          </p:cNvPr>
          <p:cNvPicPr>
            <a:picLocks noChangeAspect="1"/>
          </p:cNvPicPr>
          <p:nvPr/>
        </p:nvPicPr>
        <p:blipFill>
          <a:blip r:embed="rId2"/>
          <a:stretch>
            <a:fillRect/>
          </a:stretch>
        </p:blipFill>
        <p:spPr>
          <a:xfrm>
            <a:off x="557000" y="2674814"/>
            <a:ext cx="4880610" cy="3287836"/>
          </a:xfrm>
          <a:prstGeom prst="rect">
            <a:avLst/>
          </a:prstGeom>
        </p:spPr>
      </p:pic>
      <p:grpSp>
        <p:nvGrpSpPr>
          <p:cNvPr id="6" name="Group 5">
            <a:extLst>
              <a:ext uri="{FF2B5EF4-FFF2-40B4-BE49-F238E27FC236}">
                <a16:creationId xmlns:a16="http://schemas.microsoft.com/office/drawing/2014/main" id="{20EA4CC5-DC31-9E83-5C4A-6AE90E0BD381}"/>
              </a:ext>
            </a:extLst>
          </p:cNvPr>
          <p:cNvGrpSpPr/>
          <p:nvPr/>
        </p:nvGrpSpPr>
        <p:grpSpPr>
          <a:xfrm>
            <a:off x="935331" y="2350368"/>
            <a:ext cx="288032" cy="284550"/>
            <a:chOff x="1430631" y="3144450"/>
            <a:chExt cx="288032" cy="284550"/>
          </a:xfrm>
        </p:grpSpPr>
        <p:sp>
          <p:nvSpPr>
            <p:cNvPr id="7" name="Oval 6">
              <a:extLst>
                <a:ext uri="{FF2B5EF4-FFF2-40B4-BE49-F238E27FC236}">
                  <a16:creationId xmlns:a16="http://schemas.microsoft.com/office/drawing/2014/main" id="{9D1CCC8F-2F94-D2B2-1895-3AFE3903D4F9}"/>
                </a:ext>
              </a:extLst>
            </p:cNvPr>
            <p:cNvSpPr/>
            <p:nvPr/>
          </p:nvSpPr>
          <p:spPr>
            <a:xfrm>
              <a:off x="1430631" y="3144450"/>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891BD4AA-4243-1DD1-7E9C-9732AEC39F33}"/>
                </a:ext>
              </a:extLst>
            </p:cNvPr>
            <p:cNvSpPr txBox="1"/>
            <p:nvPr/>
          </p:nvSpPr>
          <p:spPr>
            <a:xfrm>
              <a:off x="1434208" y="3152001"/>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grpSp>
      <p:sp>
        <p:nvSpPr>
          <p:cNvPr id="9" name="Oval 8">
            <a:extLst>
              <a:ext uri="{FF2B5EF4-FFF2-40B4-BE49-F238E27FC236}">
                <a16:creationId xmlns:a16="http://schemas.microsoft.com/office/drawing/2014/main" id="{B770A6F9-4B38-2BAA-1095-5648DF868A3F}"/>
              </a:ext>
            </a:extLst>
          </p:cNvPr>
          <p:cNvSpPr/>
          <p:nvPr/>
        </p:nvSpPr>
        <p:spPr>
          <a:xfrm>
            <a:off x="5454988" y="4230478"/>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CFE8FF5D-2038-4B0A-C2B6-D4850ECC6CDF}"/>
              </a:ext>
            </a:extLst>
          </p:cNvPr>
          <p:cNvSpPr txBox="1"/>
          <p:nvPr/>
        </p:nvSpPr>
        <p:spPr>
          <a:xfrm>
            <a:off x="5468090" y="4238029"/>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FFE0432E-8698-1123-905A-E2BF9B85D953}"/>
              </a:ext>
            </a:extLst>
          </p:cNvPr>
          <p:cNvSpPr/>
          <p:nvPr/>
        </p:nvSpPr>
        <p:spPr>
          <a:xfrm>
            <a:off x="5454988" y="5597966"/>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B4EA94C7-C2F8-89ED-EB7A-E2F1C4636208}"/>
              </a:ext>
            </a:extLst>
          </p:cNvPr>
          <p:cNvSpPr txBox="1"/>
          <p:nvPr/>
        </p:nvSpPr>
        <p:spPr>
          <a:xfrm>
            <a:off x="5468090" y="5605517"/>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3</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70956C2-9AD4-EC22-31DA-B9F077CB9291}"/>
                  </a:ext>
                </a:extLst>
              </p:cNvPr>
              <p:cNvSpPr txBox="1"/>
              <p:nvPr/>
            </p:nvSpPr>
            <p:spPr>
              <a:xfrm>
                <a:off x="838200" y="1203171"/>
                <a:ext cx="11220450" cy="862737"/>
              </a:xfrm>
              <a:prstGeom prst="rect">
                <a:avLst/>
              </a:prstGeom>
              <a:noFill/>
            </p:spPr>
            <p:txBody>
              <a:bodyPr wrap="square" rtlCol="0">
                <a:spAutoFit/>
              </a:bodyPr>
              <a:lstStyle/>
              <a:p>
                <a:pPr algn="l"/>
                <a:r>
                  <a:rPr lang="en-US" sz="1600">
                    <a:solidFill>
                      <a:schemeClr val="accent2"/>
                    </a:solidFill>
                  </a:rPr>
                  <a:t>In a simplified view, the total Payback is equal to</a:t>
                </a:r>
                <a14:m>
                  <m:oMath xmlns:m="http://schemas.openxmlformats.org/officeDocument/2006/math">
                    <m:r>
                      <a:rPr lang="en-US" sz="1600" b="0" i="0" smtClean="0">
                        <a:solidFill>
                          <a:schemeClr val="accent2"/>
                        </a:solidFill>
                        <a:latin typeface="Cambria Math" panose="02040503050406030204" pitchFamily="18" charset="0"/>
                      </a:rPr>
                      <m:t> </m:t>
                    </m:r>
                  </m:oMath>
                </a14:m>
                <a:endParaRPr lang="en-US" sz="1600" b="0" i="0">
                  <a:solidFill>
                    <a:schemeClr val="accent2"/>
                  </a:solidFill>
                  <a:latin typeface="Cambria Math" panose="02040503050406030204" pitchFamily="18" charset="0"/>
                </a:endParaRPr>
              </a:p>
              <a:p>
                <a:pPr algn="l"/>
                <a:endParaRPr lang="en-US" sz="1600" b="0" i="0">
                  <a:solidFill>
                    <a:schemeClr val="accent2"/>
                  </a:solidFill>
                  <a:latin typeface="Cambria Math" panose="02040503050406030204" pitchFamily="18" charset="0"/>
                </a:endParaRPr>
              </a:p>
              <a:p>
                <a:pPr algn="l"/>
                <a14:m>
                  <m:oMathPara xmlns:m="http://schemas.openxmlformats.org/officeDocument/2006/math">
                    <m:oMathParaPr>
                      <m:jc m:val="centerGroup"/>
                    </m:oMathParaPr>
                    <m:oMath xmlns:m="http://schemas.openxmlformats.org/officeDocument/2006/math">
                      <m:func>
                        <m:funcPr>
                          <m:ctrlPr>
                            <a:rPr lang="en-US" sz="1600" b="0" i="1" smtClean="0">
                              <a:solidFill>
                                <a:schemeClr val="accent2"/>
                              </a:solidFill>
                              <a:latin typeface="Cambria Math" panose="02040503050406030204" pitchFamily="18" charset="0"/>
                            </a:rPr>
                          </m:ctrlPr>
                        </m:funcPr>
                        <m:fName>
                          <m:r>
                            <m:rPr>
                              <m:sty m:val="p"/>
                            </m:rPr>
                            <a:rPr lang="en-US" sz="1600" b="0" i="0" smtClean="0">
                              <a:solidFill>
                                <a:schemeClr val="accent2"/>
                              </a:solidFill>
                              <a:latin typeface="Cambria Math" panose="02040503050406030204" pitchFamily="18" charset="0"/>
                            </a:rPr>
                            <m:t>max</m:t>
                          </m:r>
                        </m:fName>
                        <m:e>
                          <m:d>
                            <m:dPr>
                              <m:ctrlPr>
                                <a:rPr lang="en-US" sz="1600" b="0" i="1" smtClean="0">
                                  <a:solidFill>
                                    <a:schemeClr val="accent2"/>
                                  </a:solidFill>
                                  <a:latin typeface="Cambria Math" panose="02040503050406030204" pitchFamily="18" charset="0"/>
                                </a:rPr>
                              </m:ctrlPr>
                            </m:dPr>
                            <m:e>
                              <m:d>
                                <m:dPr>
                                  <m:ctrlPr>
                                    <a:rPr lang="en-US" sz="1600" b="0" i="1" smtClean="0">
                                      <a:solidFill>
                                        <a:schemeClr val="accent2"/>
                                      </a:solidFill>
                                      <a:latin typeface="Cambria Math" panose="02040503050406030204" pitchFamily="18" charset="0"/>
                                    </a:rPr>
                                  </m:ctrlPr>
                                </m:dPr>
                                <m:e>
                                  <m:r>
                                    <a:rPr lang="en-US" sz="1600" b="0" i="1" smtClean="0">
                                      <a:solidFill>
                                        <a:schemeClr val="accent2"/>
                                      </a:solidFill>
                                      <a:latin typeface="Cambria Math" panose="02040503050406030204" pitchFamily="18" charset="0"/>
                                    </a:rPr>
                                    <m:t>𝑅𝑒𝑓𝑒𝑟𝑒𝑛𝑐𝑒</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𝑃𝑟𝑖𝑐𝑒</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𝑆𝑡𝑟𝑖𝑘𝑒</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𝑃𝑟𝑖𝑐𝑒</m:t>
                                  </m:r>
                                </m:e>
                              </m:d>
                              <m:r>
                                <a:rPr lang="en-US" sz="1600" b="0" i="1" smtClean="0">
                                  <a:solidFill>
                                    <a:schemeClr val="accent2"/>
                                  </a:solidFill>
                                  <a:latin typeface="Cambria Math" panose="02040503050406030204" pitchFamily="18" charset="0"/>
                                </a:rPr>
                                <m:t>;0</m:t>
                              </m:r>
                            </m:e>
                          </m:d>
                        </m:e>
                      </m:func>
                      <m:r>
                        <a:rPr lang="en-US" sz="1600" b="0" i="1" smtClean="0">
                          <a:solidFill>
                            <a:schemeClr val="accent2"/>
                          </a:solidFill>
                          <a:latin typeface="Cambria Math" panose="02040503050406030204" pitchFamily="18" charset="0"/>
                          <a:ea typeface="Cambria Math" panose="02040503050406030204" pitchFamily="18" charset="0"/>
                        </a:rPr>
                        <m:t>×</m:t>
                      </m:r>
                      <m:r>
                        <a:rPr lang="en-US" sz="1600" b="0" i="1" smtClean="0">
                          <a:solidFill>
                            <a:schemeClr val="accent2"/>
                          </a:solidFill>
                          <a:latin typeface="Cambria Math" panose="02040503050406030204" pitchFamily="18" charset="0"/>
                          <a:ea typeface="Cambria Math" panose="02040503050406030204" pitchFamily="18" charset="0"/>
                        </a:rPr>
                        <m:t>𝑉𝑜𝑙𝑢𝑚𝑒</m:t>
                      </m:r>
                      <m:r>
                        <a:rPr lang="en-US" sz="1600" b="0" i="1" smtClean="0">
                          <a:solidFill>
                            <a:schemeClr val="accent2"/>
                          </a:solidFill>
                          <a:latin typeface="Cambria Math" panose="02040503050406030204" pitchFamily="18" charset="0"/>
                          <a:ea typeface="Cambria Math" panose="02040503050406030204" pitchFamily="18" charset="0"/>
                        </a:rPr>
                        <m:t> </m:t>
                      </m:r>
                      <m:r>
                        <a:rPr lang="en-US" sz="1600" b="0" i="1" smtClean="0">
                          <a:solidFill>
                            <a:schemeClr val="accent2"/>
                          </a:solidFill>
                          <a:latin typeface="Cambria Math" panose="02040503050406030204" pitchFamily="18" charset="0"/>
                          <a:ea typeface="Cambria Math" panose="02040503050406030204" pitchFamily="18" charset="0"/>
                        </a:rPr>
                        <m:t>𝑠𝑢𝑏𝑗𝑒𝑐𝑡</m:t>
                      </m:r>
                      <m:r>
                        <a:rPr lang="en-US" sz="1600" b="0" i="1" smtClean="0">
                          <a:solidFill>
                            <a:schemeClr val="accent2"/>
                          </a:solidFill>
                          <a:latin typeface="Cambria Math" panose="02040503050406030204" pitchFamily="18" charset="0"/>
                          <a:ea typeface="Cambria Math" panose="02040503050406030204" pitchFamily="18" charset="0"/>
                        </a:rPr>
                        <m:t> </m:t>
                      </m:r>
                      <m:r>
                        <a:rPr lang="en-US" sz="1600" b="0" i="1" smtClean="0">
                          <a:solidFill>
                            <a:schemeClr val="accent2"/>
                          </a:solidFill>
                          <a:latin typeface="Cambria Math" panose="02040503050406030204" pitchFamily="18" charset="0"/>
                          <a:ea typeface="Cambria Math" panose="02040503050406030204" pitchFamily="18" charset="0"/>
                        </a:rPr>
                        <m:t>𝑡𝑜</m:t>
                      </m:r>
                      <m:r>
                        <a:rPr lang="en-US" sz="1600" b="0" i="1" smtClean="0">
                          <a:solidFill>
                            <a:schemeClr val="accent2"/>
                          </a:solidFill>
                          <a:latin typeface="Cambria Math" panose="02040503050406030204" pitchFamily="18" charset="0"/>
                          <a:ea typeface="Cambria Math" panose="02040503050406030204" pitchFamily="18" charset="0"/>
                        </a:rPr>
                        <m:t> </m:t>
                      </m:r>
                      <m:r>
                        <a:rPr lang="en-US" sz="1600" b="0" i="1" smtClean="0">
                          <a:solidFill>
                            <a:schemeClr val="accent2"/>
                          </a:solidFill>
                          <a:latin typeface="Cambria Math" panose="02040503050406030204" pitchFamily="18" charset="0"/>
                          <a:ea typeface="Cambria Math" panose="02040503050406030204" pitchFamily="18" charset="0"/>
                        </a:rPr>
                        <m:t>𝑃𝑎𝑦𝑏𝑎𝑐𝑘</m:t>
                      </m:r>
                      <m:r>
                        <a:rPr lang="en-US" sz="1600" b="0" i="1" smtClean="0">
                          <a:solidFill>
                            <a:schemeClr val="accent2"/>
                          </a:solidFill>
                          <a:latin typeface="Cambria Math" panose="02040503050406030204" pitchFamily="18" charset="0"/>
                          <a:ea typeface="Cambria Math" panose="02040503050406030204" pitchFamily="18" charset="0"/>
                        </a:rPr>
                        <m:t> </m:t>
                      </m:r>
                      <m:r>
                        <a:rPr lang="en-US" sz="1600" b="0" i="1" smtClean="0">
                          <a:solidFill>
                            <a:schemeClr val="accent2"/>
                          </a:solidFill>
                          <a:latin typeface="Cambria Math" panose="02040503050406030204" pitchFamily="18" charset="0"/>
                          <a:ea typeface="Cambria Math" panose="02040503050406030204" pitchFamily="18" charset="0"/>
                        </a:rPr>
                        <m:t>𝑂𝑏𝑙𝑖𝑔𝑎𝑡𝑖𝑜𝑛</m:t>
                      </m:r>
                    </m:oMath>
                  </m:oMathPara>
                </a14:m>
                <a:endParaRPr lang="en-BE" sz="1600" err="1">
                  <a:solidFill>
                    <a:schemeClr val="accent2"/>
                  </a:solidFill>
                </a:endParaRPr>
              </a:p>
            </p:txBody>
          </p:sp>
        </mc:Choice>
        <mc:Fallback>
          <p:sp>
            <p:nvSpPr>
              <p:cNvPr id="14" name="TextBox 13">
                <a:extLst>
                  <a:ext uri="{FF2B5EF4-FFF2-40B4-BE49-F238E27FC236}">
                    <a16:creationId xmlns:a16="http://schemas.microsoft.com/office/drawing/2014/main" id="{E70956C2-9AD4-EC22-31DA-B9F077CB9291}"/>
                  </a:ext>
                </a:extLst>
              </p:cNvPr>
              <p:cNvSpPr txBox="1">
                <a:spLocks noRot="1" noChangeAspect="1" noMove="1" noResize="1" noEditPoints="1" noAdjustHandles="1" noChangeArrowheads="1" noChangeShapeType="1" noTextEdit="1"/>
              </p:cNvSpPr>
              <p:nvPr/>
            </p:nvSpPr>
            <p:spPr>
              <a:xfrm>
                <a:off x="838200" y="1203171"/>
                <a:ext cx="11220450" cy="862737"/>
              </a:xfrm>
              <a:prstGeom prst="rect">
                <a:avLst/>
              </a:prstGeom>
              <a:blipFill>
                <a:blip r:embed="rId3"/>
                <a:stretch>
                  <a:fillRect l="-326" t="-2113" b="-2113"/>
                </a:stretch>
              </a:blipFill>
            </p:spPr>
            <p:txBody>
              <a:bodyPr/>
              <a:lstStyle/>
              <a:p>
                <a:r>
                  <a:rPr lang="en-BE">
                    <a:noFill/>
                  </a:rPr>
                  <a:t> </a:t>
                </a:r>
              </a:p>
            </p:txBody>
          </p:sp>
        </mc:Fallback>
      </mc:AlternateContent>
      <p:sp>
        <p:nvSpPr>
          <p:cNvPr id="16" name="TextBox 15">
            <a:extLst>
              <a:ext uri="{FF2B5EF4-FFF2-40B4-BE49-F238E27FC236}">
                <a16:creationId xmlns:a16="http://schemas.microsoft.com/office/drawing/2014/main" id="{B7CB40CF-C361-CB92-EBC2-5E84AA9F4F44}"/>
              </a:ext>
            </a:extLst>
          </p:cNvPr>
          <p:cNvSpPr txBox="1"/>
          <p:nvPr/>
        </p:nvSpPr>
        <p:spPr>
          <a:xfrm>
            <a:off x="6429375" y="2486025"/>
            <a:ext cx="5419725" cy="2062103"/>
          </a:xfrm>
          <a:prstGeom prst="rect">
            <a:avLst/>
          </a:prstGeom>
          <a:noFill/>
        </p:spPr>
        <p:txBody>
          <a:bodyPr wrap="square" rtlCol="0">
            <a:spAutoFit/>
          </a:bodyPr>
          <a:lstStyle/>
          <a:p>
            <a:pPr algn="l"/>
            <a:r>
              <a:rPr lang="en-US" sz="1600">
                <a:solidFill>
                  <a:schemeClr val="accent2"/>
                </a:solidFill>
              </a:rPr>
              <a:t>We’ll have a look at each element of this formula:</a:t>
            </a:r>
          </a:p>
          <a:p>
            <a:pPr algn="l"/>
            <a:endParaRPr lang="en-US" sz="1600">
              <a:solidFill>
                <a:schemeClr val="accent2"/>
              </a:solidFill>
            </a:endParaRPr>
          </a:p>
          <a:p>
            <a:pPr marL="285750" indent="-285750" algn="l">
              <a:buFont typeface="Arial" panose="020B0604020202020204" pitchFamily="34" charset="0"/>
              <a:buChar char="•"/>
            </a:pPr>
            <a:r>
              <a:rPr lang="en-US" sz="1600">
                <a:solidFill>
                  <a:schemeClr val="accent2"/>
                </a:solidFill>
              </a:rPr>
              <a:t>The Reference Price</a:t>
            </a:r>
          </a:p>
          <a:p>
            <a:pPr marL="285750" indent="-285750" algn="l">
              <a:buFont typeface="Arial" panose="020B0604020202020204" pitchFamily="34" charset="0"/>
              <a:buChar char="•"/>
            </a:pPr>
            <a:endParaRPr lang="en-US" sz="1600">
              <a:solidFill>
                <a:schemeClr val="accent2"/>
              </a:solidFill>
            </a:endParaRPr>
          </a:p>
          <a:p>
            <a:pPr marL="285750" indent="-285750" algn="l">
              <a:buFont typeface="Arial" panose="020B0604020202020204" pitchFamily="34" charset="0"/>
              <a:buChar char="•"/>
            </a:pPr>
            <a:r>
              <a:rPr lang="en-US" sz="1600">
                <a:solidFill>
                  <a:schemeClr val="accent2"/>
                </a:solidFill>
              </a:rPr>
              <a:t>The Strike Price</a:t>
            </a:r>
          </a:p>
          <a:p>
            <a:pPr marL="285750" indent="-285750" algn="l">
              <a:buFont typeface="Arial" panose="020B0604020202020204" pitchFamily="34" charset="0"/>
              <a:buChar char="•"/>
            </a:pPr>
            <a:endParaRPr lang="en-US" sz="1600">
              <a:solidFill>
                <a:schemeClr val="accent2"/>
              </a:solidFill>
            </a:endParaRPr>
          </a:p>
          <a:p>
            <a:pPr marL="285750" indent="-285750" algn="l">
              <a:buFont typeface="Arial" panose="020B0604020202020204" pitchFamily="34" charset="0"/>
              <a:buChar char="•"/>
            </a:pPr>
            <a:r>
              <a:rPr lang="en-US" sz="1600">
                <a:solidFill>
                  <a:schemeClr val="accent2"/>
                </a:solidFill>
              </a:rPr>
              <a:t>The volume that is subject to the Payback Obligation</a:t>
            </a:r>
          </a:p>
          <a:p>
            <a:pPr marL="285750" indent="-285750" algn="l">
              <a:buFont typeface="Arial" panose="020B0604020202020204" pitchFamily="34" charset="0"/>
              <a:buChar char="•"/>
            </a:pPr>
            <a:endParaRPr lang="en-US" sz="1600">
              <a:solidFill>
                <a:schemeClr val="accent2"/>
              </a:solidFill>
            </a:endParaRPr>
          </a:p>
        </p:txBody>
      </p:sp>
      <p:grpSp>
        <p:nvGrpSpPr>
          <p:cNvPr id="17" name="Group 16">
            <a:extLst>
              <a:ext uri="{FF2B5EF4-FFF2-40B4-BE49-F238E27FC236}">
                <a16:creationId xmlns:a16="http://schemas.microsoft.com/office/drawing/2014/main" id="{304C6AF9-B123-2F3F-0ED0-EDBE2BD25B4A}"/>
              </a:ext>
            </a:extLst>
          </p:cNvPr>
          <p:cNvGrpSpPr/>
          <p:nvPr/>
        </p:nvGrpSpPr>
        <p:grpSpPr>
          <a:xfrm>
            <a:off x="6414488" y="3005918"/>
            <a:ext cx="288032" cy="284550"/>
            <a:chOff x="1430631" y="3144450"/>
            <a:chExt cx="288032" cy="284550"/>
          </a:xfrm>
        </p:grpSpPr>
        <p:sp>
          <p:nvSpPr>
            <p:cNvPr id="18" name="Oval 17">
              <a:extLst>
                <a:ext uri="{FF2B5EF4-FFF2-40B4-BE49-F238E27FC236}">
                  <a16:creationId xmlns:a16="http://schemas.microsoft.com/office/drawing/2014/main" id="{5C80D73C-C3CA-E530-2A05-CBDB68C644E9}"/>
                </a:ext>
              </a:extLst>
            </p:cNvPr>
            <p:cNvSpPr/>
            <p:nvPr/>
          </p:nvSpPr>
          <p:spPr>
            <a:xfrm>
              <a:off x="1430631" y="3144450"/>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99C0D93B-FE36-B7D4-7029-9885CAEDA36E}"/>
                </a:ext>
              </a:extLst>
            </p:cNvPr>
            <p:cNvSpPr txBox="1"/>
            <p:nvPr/>
          </p:nvSpPr>
          <p:spPr>
            <a:xfrm>
              <a:off x="1434208" y="3152001"/>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1</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grpSp>
      <p:sp>
        <p:nvSpPr>
          <p:cNvPr id="20" name="Oval 19">
            <a:extLst>
              <a:ext uri="{FF2B5EF4-FFF2-40B4-BE49-F238E27FC236}">
                <a16:creationId xmlns:a16="http://schemas.microsoft.com/office/drawing/2014/main" id="{4879396D-EB7E-7CB0-5176-455807FE6E20}"/>
              </a:ext>
            </a:extLst>
          </p:cNvPr>
          <p:cNvSpPr/>
          <p:nvPr/>
        </p:nvSpPr>
        <p:spPr>
          <a:xfrm>
            <a:off x="6416273" y="3495675"/>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93E39E99-8A19-2458-F2F0-29D32365FAAA}"/>
              </a:ext>
            </a:extLst>
          </p:cNvPr>
          <p:cNvSpPr txBox="1"/>
          <p:nvPr/>
        </p:nvSpPr>
        <p:spPr>
          <a:xfrm>
            <a:off x="6429375" y="3503226"/>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2</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C0537A5A-3207-74F7-C3D9-6B66755FBA5B}"/>
              </a:ext>
            </a:extLst>
          </p:cNvPr>
          <p:cNvSpPr/>
          <p:nvPr/>
        </p:nvSpPr>
        <p:spPr>
          <a:xfrm>
            <a:off x="6416273" y="3990778"/>
            <a:ext cx="288032" cy="284550"/>
          </a:xfrm>
          <a:prstGeom prst="ellipse">
            <a:avLst/>
          </a:prstGeom>
          <a:solidFill>
            <a:schemeClr val="bg2"/>
          </a:solidFill>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644B216B-F658-F197-11CE-19CEFDFD3008}"/>
              </a:ext>
            </a:extLst>
          </p:cNvPr>
          <p:cNvSpPr txBox="1"/>
          <p:nvPr/>
        </p:nvSpPr>
        <p:spPr>
          <a:xfrm>
            <a:off x="6429375" y="3998329"/>
            <a:ext cx="216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3</a:t>
            </a:r>
            <a:endParaRPr kumimoji="0" lang="nl-BE" sz="16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78587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929933"/>
            <a:ext cx="7562895" cy="609600"/>
          </a:xfrm>
        </p:spPr>
        <p:txBody>
          <a:bodyPr anchor="ctr"/>
          <a:lstStyle/>
          <a:p>
            <a:r>
              <a:rPr lang="en-US"/>
              <a:t>Reference Price</a:t>
            </a:r>
            <a:endParaRPr lang="en-BE"/>
          </a:p>
        </p:txBody>
      </p:sp>
      <p:sp>
        <p:nvSpPr>
          <p:cNvPr id="3" name="Oval 2">
            <a:extLst>
              <a:ext uri="{FF2B5EF4-FFF2-40B4-BE49-F238E27FC236}">
                <a16:creationId xmlns:a16="http://schemas.microsoft.com/office/drawing/2014/main" id="{0EDF63FA-756F-9169-CD57-00C3D9C91FB0}"/>
              </a:ext>
            </a:extLst>
          </p:cNvPr>
          <p:cNvSpPr/>
          <p:nvPr/>
        </p:nvSpPr>
        <p:spPr>
          <a:xfrm>
            <a:off x="2357645" y="30404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94D55"/>
                </a:solidFill>
                <a:effectLst/>
                <a:uLnTx/>
                <a:uFillTx/>
                <a:latin typeface="Arial"/>
                <a:ea typeface="+mn-ea"/>
                <a:cs typeface="+mn-cs"/>
              </a:rPr>
              <a:t>1</a:t>
            </a:r>
            <a:endParaRPr kumimoji="0" lang="en-BE" sz="2000" b="1" i="0" u="none" strike="noStrike" kern="1200" cap="none" spc="0" normalizeH="0" baseline="0" noProof="0">
              <a:ln>
                <a:noFill/>
              </a:ln>
              <a:solidFill>
                <a:srgbClr val="394D55"/>
              </a:solidFill>
              <a:effectLst/>
              <a:uLnTx/>
              <a:uFillTx/>
              <a:latin typeface="Arial"/>
              <a:ea typeface="+mn-ea"/>
              <a:cs typeface="+mn-cs"/>
            </a:endParaRPr>
          </a:p>
        </p:txBody>
      </p:sp>
    </p:spTree>
    <p:extLst>
      <p:ext uri="{BB962C8B-B14F-4D97-AF65-F5344CB8AC3E}">
        <p14:creationId xmlns:p14="http://schemas.microsoft.com/office/powerpoint/2010/main" val="42565856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41660" y="1344528"/>
            <a:ext cx="10361340" cy="5074732"/>
          </a:xfrm>
        </p:spPr>
        <p:txBody>
          <a:bodyPr/>
          <a:lstStyle/>
          <a:p>
            <a:pPr marL="285750" indent="-285750">
              <a:buFont typeface="Arial" panose="020B0604020202020204" pitchFamily="34" charset="0"/>
              <a:buChar char="•"/>
            </a:pPr>
            <a:r>
              <a:rPr lang="en-US"/>
              <a:t>The </a:t>
            </a:r>
            <a:r>
              <a:rPr lang="en-US" b="1"/>
              <a:t>Day-Ahead price </a:t>
            </a:r>
            <a:r>
              <a:rPr lang="en-US"/>
              <a:t>is used for this purpose:</a:t>
            </a:r>
          </a:p>
          <a:p>
            <a:pPr marL="1007100" lvl="1" indent="-285750">
              <a:buFont typeface="Arial" panose="020B0604020202020204" pitchFamily="34" charset="0"/>
              <a:buChar char="•"/>
            </a:pPr>
            <a:r>
              <a:rPr lang="en-US"/>
              <a:t>Relevant signal related to adequacy</a:t>
            </a:r>
          </a:p>
          <a:p>
            <a:pPr marL="1007100" lvl="1" indent="-285750">
              <a:buFont typeface="Arial" panose="020B0604020202020204" pitchFamily="34" charset="0"/>
              <a:buChar char="•"/>
            </a:pPr>
            <a:r>
              <a:rPr lang="en-US"/>
              <a:t>Liquid and transparent market</a:t>
            </a:r>
          </a:p>
          <a:p>
            <a:pPr marL="1007100" lvl="1" indent="-285750">
              <a:buFont typeface="Arial" panose="020B0604020202020204" pitchFamily="34" charset="0"/>
              <a:buChar char="•"/>
            </a:pPr>
            <a:r>
              <a:rPr lang="en-US"/>
              <a:t>Technology neutral</a:t>
            </a:r>
          </a:p>
          <a:p>
            <a:pPr marL="285750" indent="-285750">
              <a:buFont typeface="Arial" panose="020B0604020202020204" pitchFamily="34" charset="0"/>
              <a:buChar char="•"/>
            </a:pPr>
            <a:r>
              <a:rPr lang="en-US"/>
              <a:t>The Day-Ahead price faced by a unit depends on its choice of NEMO. In the CRM IT Interface, the Capacity </a:t>
            </a:r>
            <a:br>
              <a:rPr lang="en-US"/>
            </a:br>
            <a:r>
              <a:rPr lang="en-US"/>
              <a:t>Provider can select the NEMO he wishes to use</a:t>
            </a:r>
          </a:p>
          <a:p>
            <a:endParaRPr lang="en-US"/>
          </a:p>
          <a:p>
            <a:pPr marL="285750" indent="-285750">
              <a:buFont typeface="Arial" panose="020B0604020202020204" pitchFamily="34" charset="0"/>
              <a:buChar char="•"/>
            </a:pPr>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16" name="Title 1">
            <a:extLst>
              <a:ext uri="{FF2B5EF4-FFF2-40B4-BE49-F238E27FC236}">
                <a16:creationId xmlns:a16="http://schemas.microsoft.com/office/drawing/2014/main" id="{1D859558-8764-0D4B-6B69-5FACD8965C5C}"/>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An accurate </a:t>
            </a:r>
            <a:r>
              <a:rPr lang="nl-BE" b="1" err="1">
                <a:solidFill>
                  <a:schemeClr val="tx2">
                    <a:lumMod val="50000"/>
                  </a:schemeClr>
                </a:solidFill>
                <a:latin typeface="Arial"/>
              </a:rPr>
              <a:t>metric</a:t>
            </a:r>
            <a:r>
              <a:rPr lang="nl-BE" b="1">
                <a:solidFill>
                  <a:schemeClr val="tx2">
                    <a:lumMod val="50000"/>
                  </a:schemeClr>
                </a:solidFill>
                <a:latin typeface="Arial"/>
              </a:rPr>
              <a:t> is </a:t>
            </a:r>
            <a:r>
              <a:rPr lang="nl-BE" b="1" err="1">
                <a:solidFill>
                  <a:schemeClr val="tx2">
                    <a:lumMod val="50000"/>
                  </a:schemeClr>
                </a:solidFill>
                <a:latin typeface="Arial"/>
              </a:rPr>
              <a:t>needed</a:t>
            </a:r>
            <a:r>
              <a:rPr lang="nl-BE" b="1">
                <a:solidFill>
                  <a:schemeClr val="tx2">
                    <a:lumMod val="50000"/>
                  </a:schemeClr>
                </a:solidFill>
                <a:latin typeface="Arial"/>
              </a:rPr>
              <a:t> </a:t>
            </a:r>
            <a:r>
              <a:rPr lang="nl-BE" b="1" err="1">
                <a:solidFill>
                  <a:schemeClr val="tx2">
                    <a:lumMod val="50000"/>
                  </a:schemeClr>
                </a:solidFill>
                <a:latin typeface="Arial"/>
              </a:rPr>
              <a:t>that</a:t>
            </a:r>
            <a:r>
              <a:rPr lang="nl-BE" b="1">
                <a:solidFill>
                  <a:schemeClr val="tx2">
                    <a:lumMod val="50000"/>
                  </a:schemeClr>
                </a:solidFill>
                <a:latin typeface="Arial"/>
              </a:rPr>
              <a:t> </a:t>
            </a:r>
            <a:r>
              <a:rPr lang="nl-BE" b="1" err="1">
                <a:solidFill>
                  <a:schemeClr val="tx2">
                    <a:lumMod val="50000"/>
                  </a:schemeClr>
                </a:solidFill>
                <a:latin typeface="Arial"/>
              </a:rPr>
              <a:t>reflects</a:t>
            </a:r>
            <a:r>
              <a:rPr lang="nl-BE" b="1">
                <a:solidFill>
                  <a:schemeClr val="tx2">
                    <a:lumMod val="50000"/>
                  </a:schemeClr>
                </a:solidFill>
                <a:latin typeface="Arial"/>
              </a:rPr>
              <a:t> a </a:t>
            </a:r>
            <a:r>
              <a:rPr lang="nl-BE" b="1" err="1">
                <a:solidFill>
                  <a:schemeClr val="tx2">
                    <a:lumMod val="50000"/>
                  </a:schemeClr>
                </a:solidFill>
                <a:latin typeface="Arial"/>
              </a:rPr>
              <a:t>unit’s</a:t>
            </a:r>
            <a:r>
              <a:rPr lang="nl-BE" b="1">
                <a:solidFill>
                  <a:schemeClr val="tx2">
                    <a:lumMod val="50000"/>
                  </a:schemeClr>
                </a:solidFill>
                <a:latin typeface="Arial"/>
              </a:rPr>
              <a:t> </a:t>
            </a:r>
            <a:r>
              <a:rPr lang="nl-BE" b="1" err="1">
                <a:solidFill>
                  <a:schemeClr val="tx2">
                    <a:lumMod val="50000"/>
                  </a:schemeClr>
                </a:solidFill>
                <a:latin typeface="Arial"/>
              </a:rPr>
              <a:t>revenues</a:t>
            </a:r>
            <a:endParaRPr lang="en-BE" b="1">
              <a:solidFill>
                <a:schemeClr val="tx2">
                  <a:lumMod val="50000"/>
                </a:schemeClr>
              </a:solidFill>
              <a:latin typeface="Arial"/>
            </a:endParaRPr>
          </a:p>
        </p:txBody>
      </p:sp>
      <p:sp>
        <p:nvSpPr>
          <p:cNvPr id="17" name="Rectangle 16">
            <a:extLst>
              <a:ext uri="{FF2B5EF4-FFF2-40B4-BE49-F238E27FC236}">
                <a16:creationId xmlns:a16="http://schemas.microsoft.com/office/drawing/2014/main" id="{CE340278-8A8D-DD56-EF5A-3CB5DD616A10}"/>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18" name="Rectangle 17">
            <a:extLst>
              <a:ext uri="{FF2B5EF4-FFF2-40B4-BE49-F238E27FC236}">
                <a16:creationId xmlns:a16="http://schemas.microsoft.com/office/drawing/2014/main" id="{456EFA30-4C10-2B63-3A67-CBB4D81837C5}"/>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1. Reference Price</a:t>
            </a:r>
            <a:endParaRPr lang="en-BE" b="1">
              <a:solidFill>
                <a:schemeClr val="bg1"/>
              </a:solidFill>
            </a:endParaRPr>
          </a:p>
        </p:txBody>
      </p:sp>
    </p:spTree>
    <p:extLst>
      <p:ext uri="{BB962C8B-B14F-4D97-AF65-F5344CB8AC3E}">
        <p14:creationId xmlns:p14="http://schemas.microsoft.com/office/powerpoint/2010/main" val="2572885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F3882E-F15A-5F69-F41E-289A6833F960}"/>
              </a:ext>
            </a:extLst>
          </p:cNvPr>
          <p:cNvSpPr>
            <a:spLocks noGrp="1"/>
          </p:cNvSpPr>
          <p:nvPr>
            <p:ph type="ftr" sz="quarter" idx="3"/>
          </p:nvPr>
        </p:nvSpPr>
        <p:spPr/>
        <p:txBody>
          <a:bodyPr/>
          <a:lstStyle/>
          <a:p>
            <a:r>
              <a:rPr lang="en-US" spc="10">
                <a:solidFill>
                  <a:srgbClr val="394D55"/>
                </a:solidFill>
              </a:rPr>
              <a:t>CRM Detailed Info Session 2024</a:t>
            </a:r>
            <a:endParaRPr lang="en-GB"/>
          </a:p>
        </p:txBody>
      </p:sp>
      <p:sp>
        <p:nvSpPr>
          <p:cNvPr id="3" name="Title 2">
            <a:extLst>
              <a:ext uri="{FF2B5EF4-FFF2-40B4-BE49-F238E27FC236}">
                <a16:creationId xmlns:a16="http://schemas.microsoft.com/office/drawing/2014/main" id="{6A386F8C-2ACD-0878-5B26-464290267D3F}"/>
              </a:ext>
            </a:extLst>
          </p:cNvPr>
          <p:cNvSpPr>
            <a:spLocks noGrp="1"/>
          </p:cNvSpPr>
          <p:nvPr>
            <p:ph type="title"/>
          </p:nvPr>
        </p:nvSpPr>
        <p:spPr>
          <a:xfrm>
            <a:off x="914399" y="862608"/>
            <a:ext cx="10284311" cy="838200"/>
          </a:xfrm>
        </p:spPr>
        <p:txBody>
          <a:bodyPr>
            <a:normAutofit/>
          </a:bodyPr>
          <a:lstStyle/>
          <a:p>
            <a:pPr algn="l"/>
            <a:r>
              <a:rPr lang="en-US" sz="2000" b="1"/>
              <a:t>The purpose of Today’s session is to provide energy market players with the knowledge required to prepare their participation to the CRM </a:t>
            </a:r>
            <a:endParaRPr lang="en-BE" sz="2000" b="1"/>
          </a:p>
        </p:txBody>
      </p:sp>
      <p:sp>
        <p:nvSpPr>
          <p:cNvPr id="4" name="Slide Number Placeholder 3">
            <a:extLst>
              <a:ext uri="{FF2B5EF4-FFF2-40B4-BE49-F238E27FC236}">
                <a16:creationId xmlns:a16="http://schemas.microsoft.com/office/drawing/2014/main" id="{1F918BC8-0DE6-24B5-C62D-64DFD2BC641A}"/>
              </a:ext>
            </a:extLst>
          </p:cNvPr>
          <p:cNvSpPr>
            <a:spLocks noGrp="1"/>
          </p:cNvSpPr>
          <p:nvPr>
            <p:ph type="sldNum" sz="quarter" idx="4"/>
          </p:nvPr>
        </p:nvSpPr>
        <p:spPr/>
        <p:txBody>
          <a:bodyPr/>
          <a:lstStyle/>
          <a:p>
            <a:fld id="{AA9A3908-7F79-4C4B-AE42-4EC7140DD777}" type="slidenum">
              <a:rPr lang="de-DE" smtClean="0"/>
              <a:pPr/>
              <a:t>8</a:t>
            </a:fld>
            <a:endParaRPr lang="de-DE"/>
          </a:p>
        </p:txBody>
      </p:sp>
      <p:sp>
        <p:nvSpPr>
          <p:cNvPr id="7" name="TextBox 6">
            <a:extLst>
              <a:ext uri="{FF2B5EF4-FFF2-40B4-BE49-F238E27FC236}">
                <a16:creationId xmlns:a16="http://schemas.microsoft.com/office/drawing/2014/main" id="{44BE23C0-2B7F-E49F-3F10-FADB7F88C3EE}"/>
              </a:ext>
            </a:extLst>
          </p:cNvPr>
          <p:cNvSpPr txBox="1"/>
          <p:nvPr/>
        </p:nvSpPr>
        <p:spPr>
          <a:xfrm>
            <a:off x="-325120" y="1883688"/>
            <a:ext cx="10180320" cy="1754326"/>
          </a:xfrm>
          <a:prstGeom prst="rect">
            <a:avLst/>
          </a:prstGeom>
          <a:noFill/>
        </p:spPr>
        <p:txBody>
          <a:bodyPr wrap="square">
            <a:spAutoFit/>
          </a:bodyPr>
          <a:lstStyle/>
          <a:p>
            <a:pPr marL="1143000" lvl="2"/>
            <a:r>
              <a:rPr lang="en-US"/>
              <a:t>Today’s session is</a:t>
            </a:r>
          </a:p>
          <a:p>
            <a:pPr marL="1428750" lvl="2" indent="-285750">
              <a:buFont typeface="Arial" panose="020B0604020202020204" pitchFamily="34" charset="0"/>
              <a:buChar char="•"/>
            </a:pPr>
            <a:r>
              <a:rPr lang="en-US" b="1"/>
              <a:t>In-depth, </a:t>
            </a:r>
            <a:r>
              <a:rPr lang="en-US"/>
              <a:t>the session is focused on more complex subject matter and will go into all details and minutiae needed to prepare your participation.</a:t>
            </a:r>
          </a:p>
          <a:p>
            <a:pPr marL="1428750" lvl="2" indent="-285750">
              <a:buFont typeface="Arial" panose="020B0604020202020204" pitchFamily="34" charset="0"/>
              <a:buChar char="•"/>
            </a:pPr>
            <a:r>
              <a:rPr lang="en-US" b="1"/>
              <a:t>Non-exhaustive</a:t>
            </a:r>
            <a:r>
              <a:rPr lang="en-US"/>
              <a:t>, not all intricacies of the CRM will be covered, as the session will only focus on rights, obligations and risk management for CRM participants</a:t>
            </a:r>
          </a:p>
          <a:p>
            <a:pPr marL="1428750" lvl="2" indent="-285750">
              <a:buFont typeface="Arial" panose="020B0604020202020204" pitchFamily="34" charset="0"/>
              <a:buChar char="•"/>
            </a:pPr>
            <a:r>
              <a:rPr lang="en-US" b="1"/>
              <a:t>Applied</a:t>
            </a:r>
            <a:r>
              <a:rPr lang="en-US"/>
              <a:t>, the session will not only cover theory, but will provide example cases.</a:t>
            </a:r>
            <a:endParaRPr lang="en-US" b="1"/>
          </a:p>
        </p:txBody>
      </p:sp>
    </p:spTree>
    <p:extLst>
      <p:ext uri="{BB962C8B-B14F-4D97-AF65-F5344CB8AC3E}">
        <p14:creationId xmlns:p14="http://schemas.microsoft.com/office/powerpoint/2010/main" val="26762705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929933"/>
            <a:ext cx="7562895" cy="609600"/>
          </a:xfrm>
        </p:spPr>
        <p:txBody>
          <a:bodyPr anchor="ctr"/>
          <a:lstStyle/>
          <a:p>
            <a:r>
              <a:rPr lang="en-US"/>
              <a:t>Strike Price</a:t>
            </a:r>
            <a:endParaRPr lang="en-BE"/>
          </a:p>
        </p:txBody>
      </p:sp>
      <p:sp>
        <p:nvSpPr>
          <p:cNvPr id="3" name="Oval 2">
            <a:extLst>
              <a:ext uri="{FF2B5EF4-FFF2-40B4-BE49-F238E27FC236}">
                <a16:creationId xmlns:a16="http://schemas.microsoft.com/office/drawing/2014/main" id="{0EDF63FA-756F-9169-CD57-00C3D9C91FB0}"/>
              </a:ext>
            </a:extLst>
          </p:cNvPr>
          <p:cNvSpPr/>
          <p:nvPr/>
        </p:nvSpPr>
        <p:spPr>
          <a:xfrm>
            <a:off x="2357645" y="30404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394D55"/>
                </a:solidFill>
                <a:latin typeface="Arial"/>
              </a:rPr>
              <a:t>2</a:t>
            </a:r>
            <a:endParaRPr kumimoji="0" lang="en-BE" sz="2000" b="1" i="0" u="none" strike="noStrike" kern="1200" cap="none" spc="0" normalizeH="0" baseline="0" noProof="0">
              <a:ln>
                <a:noFill/>
              </a:ln>
              <a:solidFill>
                <a:srgbClr val="394D55"/>
              </a:solidFill>
              <a:effectLst/>
              <a:uLnTx/>
              <a:uFillTx/>
              <a:latin typeface="Arial"/>
              <a:ea typeface="+mn-ea"/>
              <a:cs typeface="+mn-cs"/>
            </a:endParaRPr>
          </a:p>
        </p:txBody>
      </p:sp>
    </p:spTree>
    <p:extLst>
      <p:ext uri="{BB962C8B-B14F-4D97-AF65-F5344CB8AC3E}">
        <p14:creationId xmlns:p14="http://schemas.microsoft.com/office/powerpoint/2010/main" val="3786168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41660" y="1315953"/>
            <a:ext cx="10361340" cy="5074732"/>
          </a:xfrm>
        </p:spPr>
        <p:txBody>
          <a:bodyPr/>
          <a:lstStyle/>
          <a:p>
            <a:pPr marL="285750" indent="-285750">
              <a:buFont typeface="Arial" panose="020B0604020202020204" pitchFamily="34" charset="0"/>
              <a:buChar char="•"/>
            </a:pPr>
            <a:r>
              <a:rPr lang="en-US"/>
              <a:t>The Strike Price represents the price threshold [€/MWh] above which revenues are deemed excessive</a:t>
            </a:r>
          </a:p>
          <a:p>
            <a:pPr marL="285750" indent="-285750">
              <a:buFont typeface="Arial" panose="020B0604020202020204" pitchFamily="34" charset="0"/>
              <a:buChar char="•"/>
            </a:pPr>
            <a:r>
              <a:rPr lang="en-US"/>
              <a:t>Based on historical Day-Ahead prices</a:t>
            </a:r>
          </a:p>
          <a:p>
            <a:pPr marL="285750" indent="-285750">
              <a:buFont typeface="Arial" panose="020B0604020202020204" pitchFamily="34" charset="0"/>
              <a:buChar char="•"/>
            </a:pPr>
            <a:r>
              <a:rPr lang="en-US"/>
              <a:t>Crucial Auction parameter: Capacity Providers need to know its value to be able to submit accurate bids</a:t>
            </a:r>
          </a:p>
          <a:p>
            <a:pPr marL="285750" indent="-285750">
              <a:buFont typeface="Arial" panose="020B0604020202020204" pitchFamily="34" charset="0"/>
              <a:buChar char="•"/>
            </a:pPr>
            <a:r>
              <a:rPr lang="en-US"/>
              <a:t>Long lead time between (e.g. Y-4) Auction and Delivery Period: prices might structurally change between </a:t>
            </a:r>
            <a:br>
              <a:rPr lang="en-US"/>
            </a:br>
            <a:r>
              <a:rPr lang="en-US"/>
              <a:t>calibration and delivery</a:t>
            </a:r>
          </a:p>
          <a:p>
            <a:pPr marL="285750" indent="-285750">
              <a:buFont typeface="Wingdings" panose="05000000000000000000" pitchFamily="2" charset="2"/>
              <a:buChar char="Ø"/>
            </a:pPr>
            <a:r>
              <a:rPr lang="en-US"/>
              <a:t>The </a:t>
            </a:r>
            <a:r>
              <a:rPr lang="en-US" b="1"/>
              <a:t>Strike Price </a:t>
            </a:r>
            <a:r>
              <a:rPr lang="en-US"/>
              <a:t>is set by the Minister as an Auction parameter</a:t>
            </a:r>
          </a:p>
          <a:p>
            <a:pPr marL="285750" indent="-285750">
              <a:buFont typeface="Wingdings" panose="05000000000000000000" pitchFamily="2" charset="2"/>
              <a:buChar char="Ø"/>
            </a:pPr>
            <a:r>
              <a:rPr lang="en-US"/>
              <a:t>An actualization process takes place, resulting in the </a:t>
            </a:r>
            <a:r>
              <a:rPr lang="en-US" b="1"/>
              <a:t>Actualized Strike Price </a:t>
            </a:r>
            <a:r>
              <a:rPr lang="en-US"/>
              <a:t>during the Delivery Period</a:t>
            </a:r>
          </a:p>
          <a:p>
            <a:endParaRPr lang="en-US"/>
          </a:p>
          <a:p>
            <a:pPr marL="285750" indent="-285750">
              <a:buFont typeface="Arial" panose="020B0604020202020204" pitchFamily="34" charset="0"/>
              <a:buChar char="•"/>
            </a:pPr>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7" name="Rectangle 6">
            <a:extLst>
              <a:ext uri="{FF2B5EF4-FFF2-40B4-BE49-F238E27FC236}">
                <a16:creationId xmlns:a16="http://schemas.microsoft.com/office/drawing/2014/main" id="{AC170843-9804-4D3B-540B-8FE8187DCCBB}"/>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8" name="Rectangle 7">
            <a:extLst>
              <a:ext uri="{FF2B5EF4-FFF2-40B4-BE49-F238E27FC236}">
                <a16:creationId xmlns:a16="http://schemas.microsoft.com/office/drawing/2014/main" id="{CBBCC840-9621-5381-788B-78CEEFA6D871}"/>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Strike Price</a:t>
            </a:r>
            <a:endParaRPr lang="en-BE" b="1">
              <a:solidFill>
                <a:schemeClr val="bg1"/>
              </a:solidFill>
            </a:endParaRPr>
          </a:p>
        </p:txBody>
      </p:sp>
      <p:sp>
        <p:nvSpPr>
          <p:cNvPr id="9" name="Title 1">
            <a:extLst>
              <a:ext uri="{FF2B5EF4-FFF2-40B4-BE49-F238E27FC236}">
                <a16:creationId xmlns:a16="http://schemas.microsoft.com/office/drawing/2014/main" id="{17D44BF1-B231-C361-4E77-538A12EEFE07}"/>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Characteristics</a:t>
            </a:r>
            <a:r>
              <a:rPr lang="nl-BE" b="1">
                <a:solidFill>
                  <a:schemeClr val="tx2">
                    <a:lumMod val="50000"/>
                  </a:schemeClr>
                </a:solidFill>
                <a:latin typeface="Arial"/>
              </a:rPr>
              <a:t> of </a:t>
            </a:r>
            <a:r>
              <a:rPr lang="nl-BE" b="1" err="1">
                <a:solidFill>
                  <a:schemeClr val="tx2">
                    <a:lumMod val="50000"/>
                  </a:schemeClr>
                </a:solidFill>
                <a:latin typeface="Arial"/>
              </a:rPr>
              <a:t>the</a:t>
            </a:r>
            <a:r>
              <a:rPr lang="nl-BE" b="1">
                <a:solidFill>
                  <a:schemeClr val="tx2">
                    <a:lumMod val="50000"/>
                  </a:schemeClr>
                </a:solidFill>
                <a:latin typeface="Arial"/>
              </a:rPr>
              <a:t> Strike Price</a:t>
            </a:r>
            <a:endParaRPr lang="en-BE" b="1">
              <a:solidFill>
                <a:schemeClr val="tx2">
                  <a:lumMod val="50000"/>
                </a:schemeClr>
              </a:solidFill>
              <a:latin typeface="Arial"/>
            </a:endParaRPr>
          </a:p>
        </p:txBody>
      </p:sp>
    </p:spTree>
    <p:extLst>
      <p:ext uri="{BB962C8B-B14F-4D97-AF65-F5344CB8AC3E}">
        <p14:creationId xmlns:p14="http://schemas.microsoft.com/office/powerpoint/2010/main" val="2893421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CB0916-FCB7-13A8-0F70-4F674903BDD7}"/>
              </a:ext>
            </a:extLst>
          </p:cNvPr>
          <p:cNvSpPr/>
          <p:nvPr/>
        </p:nvSpPr>
        <p:spPr>
          <a:xfrm>
            <a:off x="-1" y="5542682"/>
            <a:ext cx="12068175" cy="12295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CE243549-D161-6950-9700-F80C0CD90C9C}"/>
              </a:ext>
            </a:extLst>
          </p:cNvPr>
          <p:cNvSpPr/>
          <p:nvPr/>
        </p:nvSpPr>
        <p:spPr>
          <a:xfrm>
            <a:off x="3095625" y="1156482"/>
            <a:ext cx="3562350" cy="3044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26B1FDEC-F77C-4CE0-4382-BF80F21E8C8B}"/>
              </a:ext>
            </a:extLst>
          </p:cNvPr>
          <p:cNvSpPr/>
          <p:nvPr/>
        </p:nvSpPr>
        <p:spPr>
          <a:xfrm>
            <a:off x="3507334" y="4086225"/>
            <a:ext cx="3562350" cy="1074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Box 18">
            <a:extLst>
              <a:ext uri="{FF2B5EF4-FFF2-40B4-BE49-F238E27FC236}">
                <a16:creationId xmlns:a16="http://schemas.microsoft.com/office/drawing/2014/main" id="{BE067DD3-B9CE-6516-F5F0-D16D449C1147}"/>
              </a:ext>
            </a:extLst>
          </p:cNvPr>
          <p:cNvSpPr txBox="1"/>
          <p:nvPr/>
        </p:nvSpPr>
        <p:spPr>
          <a:xfrm>
            <a:off x="1023619" y="2729991"/>
            <a:ext cx="332790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394D55"/>
                </a:solidFill>
                <a:effectLst/>
                <a:uLnTx/>
                <a:uFillTx/>
              </a:rPr>
              <a:t>At the time of the auction</a:t>
            </a:r>
            <a:endParaRPr kumimoji="0" lang="nl-BE" sz="1600" b="0" i="0" u="none" strike="noStrike" kern="0" cap="none" spc="0" normalizeH="0" baseline="0" noProof="0">
              <a:ln>
                <a:noFill/>
              </a:ln>
              <a:solidFill>
                <a:srgbClr val="394D55"/>
              </a:solidFill>
              <a:effectLst/>
              <a:uLnTx/>
              <a:uFillTx/>
            </a:endParaRPr>
          </a:p>
        </p:txBody>
      </p:sp>
      <p:sp>
        <p:nvSpPr>
          <p:cNvPr id="20" name="TextBox 19">
            <a:extLst>
              <a:ext uri="{FF2B5EF4-FFF2-40B4-BE49-F238E27FC236}">
                <a16:creationId xmlns:a16="http://schemas.microsoft.com/office/drawing/2014/main" id="{19B5D7C9-8C62-A901-47E8-A45D2C497C17}"/>
              </a:ext>
            </a:extLst>
          </p:cNvPr>
          <p:cNvSpPr txBox="1"/>
          <p:nvPr/>
        </p:nvSpPr>
        <p:spPr>
          <a:xfrm>
            <a:off x="1023619" y="4496562"/>
            <a:ext cx="332790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394D55"/>
                </a:solidFill>
                <a:effectLst/>
                <a:uLnTx/>
                <a:uFillTx/>
              </a:rPr>
              <a:t>During delivery</a:t>
            </a:r>
            <a:endParaRPr kumimoji="0" lang="nl-BE" sz="1600" b="0" i="0" u="none" strike="noStrike" kern="0" cap="none" spc="0" normalizeH="0" baseline="0" noProof="0" err="1">
              <a:ln>
                <a:noFill/>
              </a:ln>
              <a:solidFill>
                <a:srgbClr val="394D55"/>
              </a:solidFill>
              <a:effectLst/>
              <a:uLnTx/>
              <a:uFillTx/>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7FABAF4-E61C-7D09-E277-C8F0EDBF7B30}"/>
                  </a:ext>
                </a:extLst>
              </p:cNvPr>
              <p:cNvSpPr txBox="1"/>
              <p:nvPr/>
            </p:nvSpPr>
            <p:spPr>
              <a:xfrm>
                <a:off x="1064560" y="3173742"/>
                <a:ext cx="3529514" cy="592342"/>
              </a:xfrm>
              <a:prstGeom prst="rect">
                <a:avLst/>
              </a:prstGeom>
              <a:noFill/>
              <a:ln>
                <a:solidFill>
                  <a:srgbClr val="FF73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𝐹𝑖𝑥𝑒𝑑</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𝑐𝑜𝑚𝑝𝑜𝑛𝑒𝑛𝑡</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𝑐𝑎𝑙𝑖𝑏𝑟𝑎𝑡𝑒𝑑</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𝑠𝑡𝑟𝑖𝑘𝑒</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𝑝𝑟𝑖𝑐𝑒</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𝑎𝑣𝑒𝑟𝑎𝑔𝑒</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𝐷𝐴</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𝑝𝑟𝑖𝑐𝑒𝑠</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𝑓𝑜𝑟</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𝑡h𝑒</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𝑐𝑎𝑙𝑖𝑏𝑟𝑎𝑡𝑖𝑜𝑛</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𝑝𝑒𝑟𝑖𝑜𝑑</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oMath>
                  </m:oMathPara>
                </a14:m>
                <a:endParaRPr kumimoji="0" lang="nl-BE" sz="1100" b="0" i="0" u="none" strike="noStrike" kern="0" cap="none" spc="0" normalizeH="0" baseline="0" noProof="0">
                  <a:ln>
                    <a:noFill/>
                  </a:ln>
                  <a:solidFill>
                    <a:srgbClr val="000000"/>
                  </a:solidFill>
                  <a:effectLst/>
                  <a:uLnTx/>
                  <a:uFillTx/>
                </a:endParaRPr>
              </a:p>
            </p:txBody>
          </p:sp>
        </mc:Choice>
        <mc:Fallback xmlns="">
          <p:sp>
            <p:nvSpPr>
              <p:cNvPr id="21" name="TextBox 20">
                <a:extLst>
                  <a:ext uri="{FF2B5EF4-FFF2-40B4-BE49-F238E27FC236}">
                    <a16:creationId xmlns:a16="http://schemas.microsoft.com/office/drawing/2014/main" id="{E7FABAF4-E61C-7D09-E277-C8F0EDBF7B30}"/>
                  </a:ext>
                </a:extLst>
              </p:cNvPr>
              <p:cNvSpPr txBox="1">
                <a:spLocks noRot="1" noChangeAspect="1" noMove="1" noResize="1" noEditPoints="1" noAdjustHandles="1" noChangeArrowheads="1" noChangeShapeType="1" noTextEdit="1"/>
              </p:cNvSpPr>
              <p:nvPr/>
            </p:nvSpPr>
            <p:spPr>
              <a:xfrm>
                <a:off x="1064560" y="3173742"/>
                <a:ext cx="3529514" cy="592342"/>
              </a:xfrm>
              <a:prstGeom prst="rect">
                <a:avLst/>
              </a:prstGeom>
              <a:blipFill>
                <a:blip r:embed="rId2"/>
                <a:stretch>
                  <a:fillRect b="-1010"/>
                </a:stretch>
              </a:blipFill>
              <a:ln>
                <a:solidFill>
                  <a:srgbClr val="FF7300"/>
                </a:solid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B6289028-E179-F59F-4605-99F663D426C9}"/>
              </a:ext>
            </a:extLst>
          </p:cNvPr>
          <p:cNvSpPr txBox="1"/>
          <p:nvPr/>
        </p:nvSpPr>
        <p:spPr>
          <a:xfrm>
            <a:off x="-176099" y="1202273"/>
            <a:ext cx="11221510" cy="738664"/>
          </a:xfrm>
          <a:prstGeom prst="rect">
            <a:avLst/>
          </a:prstGeom>
          <a:noFill/>
        </p:spPr>
        <p:txBody>
          <a:bodyPr wrap="square">
            <a:spAutoFit/>
          </a:bodyPr>
          <a:lstStyle/>
          <a:p>
            <a:pPr marL="1292225" lvl="1" indent="-285750">
              <a:buClr>
                <a:srgbClr val="FF7300"/>
              </a:buClr>
              <a:buFont typeface="Arial" panose="020B0604020202020204" pitchFamily="34" charset="0"/>
              <a:buChar char="•"/>
            </a:pPr>
            <a:r>
              <a:rPr lang="en-US" sz="1400">
                <a:solidFill>
                  <a:srgbClr val="258998">
                    <a:lumMod val="50000"/>
                  </a:srgbClr>
                </a:solidFill>
                <a:cs typeface="Arial"/>
              </a:rPr>
              <a:t>A</a:t>
            </a:r>
            <a:r>
              <a:rPr lang="en-US" sz="1400" b="1">
                <a:solidFill>
                  <a:srgbClr val="258998">
                    <a:lumMod val="50000"/>
                  </a:srgbClr>
                </a:solidFill>
                <a:cs typeface="Arial"/>
              </a:rPr>
              <a:t> monthly</a:t>
            </a:r>
            <a:r>
              <a:rPr lang="en-US" sz="1400">
                <a:solidFill>
                  <a:srgbClr val="258998">
                    <a:lumMod val="50000"/>
                  </a:srgbClr>
                </a:solidFill>
                <a:cs typeface="Arial"/>
              </a:rPr>
              <a:t> ex-post actualization of the strike price based on monthly DA prices (i.e. strike price of September is set by DA prices of September). </a:t>
            </a:r>
          </a:p>
          <a:p>
            <a:pPr marL="1292225" lvl="1" indent="-285750">
              <a:buClr>
                <a:srgbClr val="FF7300"/>
              </a:buClr>
              <a:buFont typeface="Arial" panose="020B0604020202020204" pitchFamily="34" charset="0"/>
              <a:buChar char="•"/>
            </a:pPr>
            <a:r>
              <a:rPr lang="en-US" sz="1400">
                <a:solidFill>
                  <a:srgbClr val="258998">
                    <a:lumMod val="50000"/>
                  </a:srgbClr>
                </a:solidFill>
                <a:cs typeface="Arial"/>
              </a:rPr>
              <a:t>This actualization would apply from </a:t>
            </a:r>
            <a:r>
              <a:rPr lang="en-US" sz="1400" b="1">
                <a:solidFill>
                  <a:srgbClr val="258998">
                    <a:lumMod val="50000"/>
                  </a:srgbClr>
                </a:solidFill>
                <a:cs typeface="Arial"/>
              </a:rPr>
              <a:t>the first delivery year </a:t>
            </a:r>
            <a:r>
              <a:rPr lang="en-US" sz="1400">
                <a:solidFill>
                  <a:srgbClr val="258998">
                    <a:lumMod val="50000"/>
                  </a:srgbClr>
                </a:solidFill>
                <a:cs typeface="Arial"/>
              </a:rPr>
              <a:t>and to </a:t>
            </a:r>
            <a:r>
              <a:rPr lang="en-US" sz="1400" b="1">
                <a:solidFill>
                  <a:srgbClr val="258998">
                    <a:lumMod val="50000"/>
                  </a:srgbClr>
                </a:solidFill>
                <a:cs typeface="Arial"/>
              </a:rPr>
              <a:t>single &amp; pluriannual contracts</a:t>
            </a:r>
            <a:r>
              <a:rPr lang="en-US" sz="1400">
                <a:solidFill>
                  <a:srgbClr val="258998">
                    <a:lumMod val="50000"/>
                  </a:srgbClr>
                </a:solidFill>
                <a:cs typeface="Arial"/>
              </a:rPr>
              <a:t>.</a:t>
            </a:r>
          </a:p>
        </p:txBody>
      </p:sp>
      <p:pic>
        <p:nvPicPr>
          <p:cNvPr id="23" name="Picture 22">
            <a:extLst>
              <a:ext uri="{FF2B5EF4-FFF2-40B4-BE49-F238E27FC236}">
                <a16:creationId xmlns:a16="http://schemas.microsoft.com/office/drawing/2014/main" id="{5D13DAC4-D5BC-93FE-E77A-5710934FD032}"/>
              </a:ext>
            </a:extLst>
          </p:cNvPr>
          <p:cNvPicPr>
            <a:picLocks noChangeAspect="1"/>
          </p:cNvPicPr>
          <p:nvPr/>
        </p:nvPicPr>
        <p:blipFill>
          <a:blip r:embed="rId3"/>
          <a:stretch>
            <a:fillRect/>
          </a:stretch>
        </p:blipFill>
        <p:spPr>
          <a:xfrm>
            <a:off x="5736447" y="2298718"/>
            <a:ext cx="5730737" cy="3688400"/>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7BAE528-1D4D-BC39-D36A-7E0466158ED9}"/>
                  </a:ext>
                </a:extLst>
              </p:cNvPr>
              <p:cNvSpPr txBox="1"/>
              <p:nvPr/>
            </p:nvSpPr>
            <p:spPr>
              <a:xfrm>
                <a:off x="1064560" y="4897930"/>
                <a:ext cx="3529514" cy="426976"/>
              </a:xfrm>
              <a:prstGeom prst="rect">
                <a:avLst/>
              </a:prstGeom>
              <a:noFill/>
              <a:ln>
                <a:solidFill>
                  <a:srgbClr val="FF73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𝑉𝑎𝑟𝑖𝑎𝑏𝑙𝑒</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𝑐𝑜𝑚𝑝𝑜𝑛𝑒𝑛𝑡</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𝑎𝑣𝑒𝑟𝑎𝑔𝑒</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𝐷𝐴</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𝑝𝑟𝑖𝑐𝑒𝑠</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𝑓𝑜𝑟</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𝑚𝑜𝑛𝑡h</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 </m:t>
                      </m:r>
                      <m:r>
                        <a:rPr kumimoji="0" lang="en-US" sz="1100" b="0" i="1" u="none" strike="noStrike" kern="0" cap="none" spc="0" normalizeH="0" baseline="0" noProof="0" smtClean="0">
                          <a:ln>
                            <a:noFill/>
                          </a:ln>
                          <a:solidFill>
                            <a:srgbClr val="000000"/>
                          </a:solidFill>
                          <a:effectLst/>
                          <a:uLnTx/>
                          <a:uFillTx/>
                          <a:latin typeface="Cambria Math" panose="02040503050406030204" pitchFamily="18" charset="0"/>
                        </a:rPr>
                        <m:t>𝑚</m:t>
                      </m:r>
                    </m:oMath>
                  </m:oMathPara>
                </a14:m>
                <a:endParaRPr kumimoji="0" lang="nl-BE" sz="1100" b="0" i="0" u="none" strike="noStrike" kern="0" cap="none" spc="0" normalizeH="0" baseline="0" noProof="0">
                  <a:ln>
                    <a:noFill/>
                  </a:ln>
                  <a:solidFill>
                    <a:srgbClr val="000000"/>
                  </a:solidFill>
                  <a:effectLst/>
                  <a:uLnTx/>
                  <a:uFillTx/>
                </a:endParaRPr>
              </a:p>
            </p:txBody>
          </p:sp>
        </mc:Choice>
        <mc:Fallback xmlns="">
          <p:sp>
            <p:nvSpPr>
              <p:cNvPr id="24" name="TextBox 23">
                <a:extLst>
                  <a:ext uri="{FF2B5EF4-FFF2-40B4-BE49-F238E27FC236}">
                    <a16:creationId xmlns:a16="http://schemas.microsoft.com/office/drawing/2014/main" id="{27BAE528-1D4D-BC39-D36A-7E0466158ED9}"/>
                  </a:ext>
                </a:extLst>
              </p:cNvPr>
              <p:cNvSpPr txBox="1">
                <a:spLocks noRot="1" noChangeAspect="1" noMove="1" noResize="1" noEditPoints="1" noAdjustHandles="1" noChangeArrowheads="1" noChangeShapeType="1" noTextEdit="1"/>
              </p:cNvSpPr>
              <p:nvPr/>
            </p:nvSpPr>
            <p:spPr>
              <a:xfrm>
                <a:off x="1064560" y="4897930"/>
                <a:ext cx="3529514" cy="426976"/>
              </a:xfrm>
              <a:prstGeom prst="rect">
                <a:avLst/>
              </a:prstGeom>
              <a:blipFill>
                <a:blip r:embed="rId4"/>
                <a:stretch>
                  <a:fillRect b="-1370"/>
                </a:stretch>
              </a:blipFill>
              <a:ln>
                <a:solidFill>
                  <a:srgbClr val="FF7300"/>
                </a:solidFill>
              </a:ln>
            </p:spPr>
            <p:txBody>
              <a:bodyPr/>
              <a:lstStyle/>
              <a:p>
                <a:r>
                  <a:rPr lang="en-US">
                    <a:noFill/>
                  </a:rPr>
                  <a:t> </a:t>
                </a:r>
              </a:p>
            </p:txBody>
          </p:sp>
        </mc:Fallback>
      </mc:AlternateContent>
      <p:sp>
        <p:nvSpPr>
          <p:cNvPr id="2" name="Rectangle 1">
            <a:extLst>
              <a:ext uri="{FF2B5EF4-FFF2-40B4-BE49-F238E27FC236}">
                <a16:creationId xmlns:a16="http://schemas.microsoft.com/office/drawing/2014/main" id="{76DCBAB4-194C-CE2C-D538-807FFD246AC8}"/>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4" name="Rectangle 3">
            <a:extLst>
              <a:ext uri="{FF2B5EF4-FFF2-40B4-BE49-F238E27FC236}">
                <a16:creationId xmlns:a16="http://schemas.microsoft.com/office/drawing/2014/main" id="{B8D8801B-9C93-A7E6-C3C5-27E6E35DF37D}"/>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Strike Price</a:t>
            </a:r>
            <a:endParaRPr lang="en-BE" b="1">
              <a:solidFill>
                <a:schemeClr val="bg1"/>
              </a:solidFill>
            </a:endParaRPr>
          </a:p>
        </p:txBody>
      </p:sp>
      <p:sp>
        <p:nvSpPr>
          <p:cNvPr id="5" name="Title 1">
            <a:extLst>
              <a:ext uri="{FF2B5EF4-FFF2-40B4-BE49-F238E27FC236}">
                <a16:creationId xmlns:a16="http://schemas.microsoft.com/office/drawing/2014/main" id="{27FBD3DB-DA8C-A24B-EC9A-5FA997C8BB11}"/>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Actualization</a:t>
            </a:r>
            <a:r>
              <a:rPr lang="nl-BE" b="1">
                <a:solidFill>
                  <a:schemeClr val="tx2">
                    <a:lumMod val="50000"/>
                  </a:schemeClr>
                </a:solidFill>
                <a:latin typeface="Arial"/>
              </a:rPr>
              <a:t> of </a:t>
            </a:r>
            <a:r>
              <a:rPr lang="nl-BE" b="1" err="1">
                <a:solidFill>
                  <a:schemeClr val="tx2">
                    <a:lumMod val="50000"/>
                  </a:schemeClr>
                </a:solidFill>
                <a:latin typeface="Arial"/>
              </a:rPr>
              <a:t>the</a:t>
            </a:r>
            <a:r>
              <a:rPr lang="nl-BE" b="1">
                <a:solidFill>
                  <a:schemeClr val="tx2">
                    <a:lumMod val="50000"/>
                  </a:schemeClr>
                </a:solidFill>
                <a:latin typeface="Arial"/>
              </a:rPr>
              <a:t> Strike Price</a:t>
            </a:r>
            <a:endParaRPr lang="en-BE" b="1">
              <a:solidFill>
                <a:schemeClr val="tx2">
                  <a:lumMod val="50000"/>
                </a:schemeClr>
              </a:solidFill>
              <a:latin typeface="Arial"/>
            </a:endParaRPr>
          </a:p>
        </p:txBody>
      </p:sp>
    </p:spTree>
    <p:extLst>
      <p:ext uri="{BB962C8B-B14F-4D97-AF65-F5344CB8AC3E}">
        <p14:creationId xmlns:p14="http://schemas.microsoft.com/office/powerpoint/2010/main" val="34850833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CB0916-FCB7-13A8-0F70-4F674903BDD7}"/>
              </a:ext>
            </a:extLst>
          </p:cNvPr>
          <p:cNvSpPr/>
          <p:nvPr/>
        </p:nvSpPr>
        <p:spPr>
          <a:xfrm>
            <a:off x="-1" y="5542682"/>
            <a:ext cx="12068175" cy="12295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CE243549-D161-6950-9700-F80C0CD90C9C}"/>
              </a:ext>
            </a:extLst>
          </p:cNvPr>
          <p:cNvSpPr/>
          <p:nvPr/>
        </p:nvSpPr>
        <p:spPr>
          <a:xfrm>
            <a:off x="3095625" y="1156482"/>
            <a:ext cx="3562350" cy="3044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Text Placeholder 3">
            <a:extLst>
              <a:ext uri="{FF2B5EF4-FFF2-40B4-BE49-F238E27FC236}">
                <a16:creationId xmlns:a16="http://schemas.microsoft.com/office/drawing/2014/main" id="{CADBCE58-8511-C1AE-04DE-2692CCF69313}"/>
              </a:ext>
            </a:extLst>
          </p:cNvPr>
          <p:cNvSpPr txBox="1">
            <a:spLocks/>
          </p:cNvSpPr>
          <p:nvPr/>
        </p:nvSpPr>
        <p:spPr>
          <a:xfrm>
            <a:off x="8031134" y="1952600"/>
            <a:ext cx="3186919" cy="3636639"/>
          </a:xfrm>
          <a:prstGeom prst="rect">
            <a:avLst/>
          </a:prstGeom>
        </p:spPr>
        <p:txBody>
          <a:bodyPr/>
          <a:lstStyle>
            <a:lvl1pPr marL="285750" marR="5080" indent="-285750" algn="l" defTabSz="457200" rtl="0" eaLnBrk="1" latinLnBrk="0" hangingPunct="1">
              <a:lnSpc>
                <a:spcPts val="2320"/>
              </a:lnSpc>
              <a:spcBef>
                <a:spcPts val="1000"/>
              </a:spcBef>
              <a:buClr>
                <a:schemeClr val="bg2"/>
              </a:buClr>
              <a:buFont typeface="Arial" panose="020B0604020202020204" pitchFamily="34" charset="0"/>
              <a:buChar char="–"/>
              <a:tabLst>
                <a:tab pos="237490" algn="l"/>
              </a:tabLst>
              <a:defRPr sz="1600" b="0" kern="1200">
                <a:solidFill>
                  <a:schemeClr val="accent2"/>
                </a:solidFill>
                <a:latin typeface="Arial" panose="020B0604020202020204" pitchFamily="34" charset="0"/>
                <a:ea typeface="+mn-ea"/>
                <a:cs typeface="Arial" panose="020B0604020202020204" pitchFamily="34" charset="0"/>
              </a:defRPr>
            </a:lvl1pPr>
            <a:lvl2pPr marL="1007100" indent="-285750" algn="l" defTabSz="457200" rtl="0" eaLnBrk="1" latinLnBrk="0" hangingPunct="1">
              <a:lnSpc>
                <a:spcPts val="1500"/>
              </a:lnSpc>
              <a:spcBef>
                <a:spcPts val="1000"/>
              </a:spcBef>
              <a:buClr>
                <a:schemeClr val="bg2"/>
              </a:buClr>
              <a:buFont typeface="Arial" panose="020B0604020202020204" pitchFamily="34" charset="0"/>
              <a:buChar char="–"/>
              <a:defRPr sz="1400" kern="1200">
                <a:solidFill>
                  <a:schemeClr val="accent2"/>
                </a:solidFill>
                <a:latin typeface="Arial" panose="020B0604020202020204" pitchFamily="34" charset="0"/>
                <a:ea typeface="+mn-ea"/>
                <a:cs typeface="Arial" panose="020B0604020202020204" pitchFamily="34" charset="0"/>
              </a:defRPr>
            </a:lvl2pPr>
            <a:lvl3pPr marL="1143000" indent="-216000" algn="l" defTabSz="457200" rtl="0" eaLnBrk="1" latinLnBrk="0" hangingPunct="1">
              <a:spcBef>
                <a:spcPts val="1000"/>
              </a:spcBef>
              <a:buClr>
                <a:schemeClr val="bg2"/>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ts val="1000"/>
              </a:spcBef>
              <a:buClr>
                <a:srgbClr val="FF7300"/>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5080" lvl="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The fixed component should remain relatively stable throughout time</a:t>
            </a:r>
          </a:p>
          <a:p>
            <a:pPr marR="5080" lvl="0" algn="l" defTabSz="457200" rtl="0" eaLnBrk="1" fontAlgn="auto" latinLnBrk="0" hangingPunct="1">
              <a:lnSpc>
                <a:spcPts val="2320"/>
              </a:lnSpc>
              <a:spcBef>
                <a:spcPts val="1000"/>
              </a:spcBef>
              <a:spcAft>
                <a:spcPts val="0"/>
              </a:spcAft>
              <a:buClr>
                <a:srgbClr val="FF7300"/>
              </a:buClr>
              <a:buSzTx/>
              <a:buFont typeface="Arial" panose="020B0604020202020204" pitchFamily="34" charset="0"/>
              <a:buChar char="•"/>
              <a:tabLst>
                <a:tab pos="237490" algn="l"/>
              </a:tabLst>
              <a:defRPr/>
            </a:pPr>
            <a:r>
              <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rPr>
              <a:t>For the upcoming auctions it will be set by MD on 31/03 (within the range shown on slide)</a:t>
            </a:r>
            <a:endParaRPr kumimoji="0" lang="en-BE" sz="1600" b="0" i="0" u="none" strike="noStrike" kern="1200" cap="none" spc="0" normalizeH="0" baseline="0" noProof="0">
              <a:ln>
                <a:noFill/>
              </a:ln>
              <a:solidFill>
                <a:srgbClr val="394D55"/>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726BE8A5-F153-966F-CCD9-32D8DEFB06C7}"/>
              </a:ext>
            </a:extLst>
          </p:cNvPr>
          <p:cNvPicPr>
            <a:picLocks noChangeAspect="1"/>
          </p:cNvPicPr>
          <p:nvPr/>
        </p:nvPicPr>
        <p:blipFill>
          <a:blip r:embed="rId2"/>
          <a:stretch>
            <a:fillRect/>
          </a:stretch>
        </p:blipFill>
        <p:spPr>
          <a:xfrm>
            <a:off x="627657" y="1444839"/>
            <a:ext cx="7476443" cy="4144400"/>
          </a:xfrm>
          <a:prstGeom prst="rect">
            <a:avLst/>
          </a:prstGeom>
        </p:spPr>
      </p:pic>
      <p:sp>
        <p:nvSpPr>
          <p:cNvPr id="2" name="Rectangle 1">
            <a:extLst>
              <a:ext uri="{FF2B5EF4-FFF2-40B4-BE49-F238E27FC236}">
                <a16:creationId xmlns:a16="http://schemas.microsoft.com/office/drawing/2014/main" id="{52DDB2B2-4492-A0CD-FC64-1AF2EF91CC7A}"/>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4" name="Rectangle 3">
            <a:extLst>
              <a:ext uri="{FF2B5EF4-FFF2-40B4-BE49-F238E27FC236}">
                <a16:creationId xmlns:a16="http://schemas.microsoft.com/office/drawing/2014/main" id="{21C6154A-6748-AB8D-229E-EC6D39B16FD7}"/>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Strike Price</a:t>
            </a:r>
            <a:endParaRPr lang="en-BE" b="1">
              <a:solidFill>
                <a:schemeClr val="bg1"/>
              </a:solidFill>
            </a:endParaRPr>
          </a:p>
        </p:txBody>
      </p:sp>
      <p:sp>
        <p:nvSpPr>
          <p:cNvPr id="9" name="Title 1">
            <a:extLst>
              <a:ext uri="{FF2B5EF4-FFF2-40B4-BE49-F238E27FC236}">
                <a16:creationId xmlns:a16="http://schemas.microsoft.com/office/drawing/2014/main" id="{C462275A-9DF1-014F-7913-50ACA0BA81F3}"/>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Evolution</a:t>
            </a:r>
            <a:r>
              <a:rPr lang="nl-BE" b="1">
                <a:solidFill>
                  <a:schemeClr val="tx2">
                    <a:lumMod val="50000"/>
                  </a:schemeClr>
                </a:solidFill>
                <a:latin typeface="Arial"/>
              </a:rPr>
              <a:t> of Strike Price </a:t>
            </a:r>
            <a:r>
              <a:rPr lang="nl-BE" b="1" err="1">
                <a:solidFill>
                  <a:schemeClr val="tx2">
                    <a:lumMod val="50000"/>
                  </a:schemeClr>
                </a:solidFill>
                <a:latin typeface="Arial"/>
              </a:rPr>
              <a:t>and</a:t>
            </a:r>
            <a:r>
              <a:rPr lang="nl-BE" b="1">
                <a:solidFill>
                  <a:schemeClr val="tx2">
                    <a:lumMod val="50000"/>
                  </a:schemeClr>
                </a:solidFill>
                <a:latin typeface="Arial"/>
              </a:rPr>
              <a:t> </a:t>
            </a:r>
            <a:r>
              <a:rPr lang="nl-BE" b="1" err="1">
                <a:solidFill>
                  <a:schemeClr val="tx2">
                    <a:lumMod val="50000"/>
                  </a:schemeClr>
                </a:solidFill>
                <a:latin typeface="Arial"/>
              </a:rPr>
              <a:t>fixed</a:t>
            </a:r>
            <a:r>
              <a:rPr lang="nl-BE" b="1">
                <a:solidFill>
                  <a:schemeClr val="tx2">
                    <a:lumMod val="50000"/>
                  </a:schemeClr>
                </a:solidFill>
                <a:latin typeface="Arial"/>
              </a:rPr>
              <a:t> component</a:t>
            </a:r>
            <a:endParaRPr lang="en-BE" b="1">
              <a:solidFill>
                <a:schemeClr val="tx2">
                  <a:lumMod val="50000"/>
                </a:schemeClr>
              </a:solidFill>
              <a:latin typeface="Arial"/>
            </a:endParaRPr>
          </a:p>
        </p:txBody>
      </p:sp>
      <p:sp>
        <p:nvSpPr>
          <p:cNvPr id="10" name="Rectangle 9">
            <a:extLst>
              <a:ext uri="{FF2B5EF4-FFF2-40B4-BE49-F238E27FC236}">
                <a16:creationId xmlns:a16="http://schemas.microsoft.com/office/drawing/2014/main" id="{AC3D76D9-FAB3-3E9B-20A5-288192391F4A}"/>
              </a:ext>
            </a:extLst>
          </p:cNvPr>
          <p:cNvSpPr/>
          <p:nvPr/>
        </p:nvSpPr>
        <p:spPr>
          <a:xfrm>
            <a:off x="1543049" y="1514475"/>
            <a:ext cx="5381625" cy="43812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4880701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CB0916-FCB7-13A8-0F70-4F674903BDD7}"/>
              </a:ext>
            </a:extLst>
          </p:cNvPr>
          <p:cNvSpPr/>
          <p:nvPr/>
        </p:nvSpPr>
        <p:spPr>
          <a:xfrm>
            <a:off x="-1" y="5542682"/>
            <a:ext cx="12068175" cy="12295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52DDB2B2-4492-A0CD-FC64-1AF2EF91CC7A}"/>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4" name="Rectangle 3">
            <a:extLst>
              <a:ext uri="{FF2B5EF4-FFF2-40B4-BE49-F238E27FC236}">
                <a16:creationId xmlns:a16="http://schemas.microsoft.com/office/drawing/2014/main" id="{21C6154A-6748-AB8D-229E-EC6D39B16FD7}"/>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Strike Price</a:t>
            </a:r>
            <a:endParaRPr lang="en-BE" b="1">
              <a:solidFill>
                <a:schemeClr val="bg1"/>
              </a:solidFill>
            </a:endParaRPr>
          </a:p>
        </p:txBody>
      </p:sp>
      <p:sp>
        <p:nvSpPr>
          <p:cNvPr id="9" name="Title 1">
            <a:extLst>
              <a:ext uri="{FF2B5EF4-FFF2-40B4-BE49-F238E27FC236}">
                <a16:creationId xmlns:a16="http://schemas.microsoft.com/office/drawing/2014/main" id="{C462275A-9DF1-014F-7913-50ACA0BA81F3}"/>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Example</a:t>
            </a:r>
            <a:r>
              <a:rPr lang="nl-BE" b="1">
                <a:solidFill>
                  <a:schemeClr val="tx2">
                    <a:lumMod val="50000"/>
                  </a:schemeClr>
                </a:solidFill>
                <a:latin typeface="Arial"/>
              </a:rPr>
              <a:t> – </a:t>
            </a:r>
            <a:r>
              <a:rPr lang="nl-BE" b="1" err="1">
                <a:solidFill>
                  <a:schemeClr val="tx2">
                    <a:lumMod val="50000"/>
                  </a:schemeClr>
                </a:solidFill>
                <a:latin typeface="Arial"/>
              </a:rPr>
              <a:t>Actualization</a:t>
            </a:r>
            <a:r>
              <a:rPr lang="nl-BE" b="1">
                <a:solidFill>
                  <a:schemeClr val="tx2">
                    <a:lumMod val="50000"/>
                  </a:schemeClr>
                </a:solidFill>
                <a:latin typeface="Arial"/>
              </a:rPr>
              <a:t> of </a:t>
            </a:r>
            <a:r>
              <a:rPr lang="nl-BE" b="1" err="1">
                <a:solidFill>
                  <a:schemeClr val="tx2">
                    <a:lumMod val="50000"/>
                  </a:schemeClr>
                </a:solidFill>
                <a:latin typeface="Arial"/>
              </a:rPr>
              <a:t>the</a:t>
            </a:r>
            <a:r>
              <a:rPr lang="nl-BE" b="1">
                <a:solidFill>
                  <a:schemeClr val="tx2">
                    <a:lumMod val="50000"/>
                  </a:schemeClr>
                </a:solidFill>
                <a:latin typeface="Arial"/>
              </a:rPr>
              <a:t> Strike Price</a:t>
            </a:r>
            <a:endParaRPr lang="en-BE" b="1">
              <a:solidFill>
                <a:schemeClr val="tx2">
                  <a:lumMod val="50000"/>
                </a:schemeClr>
              </a:solidFill>
              <a:latin typeface="Arial"/>
            </a:endParaRPr>
          </a:p>
        </p:txBody>
      </p:sp>
      <p:sp>
        <p:nvSpPr>
          <p:cNvPr id="10" name="Rectangle 9">
            <a:extLst>
              <a:ext uri="{FF2B5EF4-FFF2-40B4-BE49-F238E27FC236}">
                <a16:creationId xmlns:a16="http://schemas.microsoft.com/office/drawing/2014/main" id="{AC3D76D9-FAB3-3E9B-20A5-288192391F4A}"/>
              </a:ext>
            </a:extLst>
          </p:cNvPr>
          <p:cNvSpPr/>
          <p:nvPr/>
        </p:nvSpPr>
        <p:spPr>
          <a:xfrm>
            <a:off x="1543049" y="1514475"/>
            <a:ext cx="5381625" cy="43812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C4FF6C48-BEF5-26DE-544B-F67492B452B5}"/>
              </a:ext>
            </a:extLst>
          </p:cNvPr>
          <p:cNvSpPr txBox="1"/>
          <p:nvPr/>
        </p:nvSpPr>
        <p:spPr>
          <a:xfrm>
            <a:off x="914400" y="1514475"/>
            <a:ext cx="5381625" cy="1893339"/>
          </a:xfrm>
          <a:prstGeom prst="rect">
            <a:avLst/>
          </a:prstGeom>
          <a:noFill/>
        </p:spPr>
        <p:txBody>
          <a:bodyPr wrap="square">
            <a:spAutoFit/>
          </a:bodyPr>
          <a:lstStyle/>
          <a:p>
            <a:pPr marL="285750" indent="-285750">
              <a:lnSpc>
                <a:spcPct val="150000"/>
              </a:lnSpc>
              <a:buClr>
                <a:schemeClr val="bg2"/>
              </a:buClr>
              <a:buFont typeface="Arial" panose="020B0604020202020204" pitchFamily="34" charset="0"/>
              <a:buChar char="•"/>
            </a:pPr>
            <a:r>
              <a:rPr lang="en-US" sz="1600">
                <a:solidFill>
                  <a:schemeClr val="tx1">
                    <a:lumMod val="65000"/>
                    <a:lumOff val="35000"/>
                  </a:schemeClr>
                </a:solidFill>
              </a:rPr>
              <a:t>A CMU has a Transaction with Strike Price 400 €/MWh</a:t>
            </a:r>
          </a:p>
          <a:p>
            <a:pPr marL="285750" indent="-285750">
              <a:lnSpc>
                <a:spcPct val="150000"/>
              </a:lnSpc>
              <a:buClr>
                <a:schemeClr val="bg2"/>
              </a:buClr>
              <a:buFont typeface="Arial" panose="020B0604020202020204" pitchFamily="34" charset="0"/>
              <a:buChar char="•"/>
            </a:pPr>
            <a:r>
              <a:rPr lang="en-US" sz="1600">
                <a:solidFill>
                  <a:schemeClr val="tx1">
                    <a:lumMod val="65000"/>
                    <a:lumOff val="35000"/>
                  </a:schemeClr>
                </a:solidFill>
              </a:rPr>
              <a:t>The resulting fixed component is equal to </a:t>
            </a:r>
            <a:r>
              <a:rPr lang="en-US" sz="1600" b="1">
                <a:solidFill>
                  <a:schemeClr val="tx1">
                    <a:lumMod val="65000"/>
                    <a:lumOff val="35000"/>
                  </a:schemeClr>
                </a:solidFill>
              </a:rPr>
              <a:t>300 €/MWh</a:t>
            </a:r>
          </a:p>
          <a:p>
            <a:pPr marL="285750" indent="-285750">
              <a:lnSpc>
                <a:spcPct val="150000"/>
              </a:lnSpc>
              <a:buClr>
                <a:schemeClr val="bg2"/>
              </a:buClr>
              <a:buFont typeface="Arial" panose="020B0604020202020204" pitchFamily="34" charset="0"/>
              <a:buChar char="•"/>
            </a:pPr>
            <a:r>
              <a:rPr lang="en-US" sz="1600">
                <a:solidFill>
                  <a:schemeClr val="tx1">
                    <a:lumMod val="65000"/>
                    <a:lumOff val="35000"/>
                  </a:schemeClr>
                </a:solidFill>
              </a:rPr>
              <a:t>The variable component varies throughout the year</a:t>
            </a:r>
          </a:p>
          <a:p>
            <a:pPr marL="285750" indent="-285750">
              <a:lnSpc>
                <a:spcPct val="150000"/>
              </a:lnSpc>
              <a:buClr>
                <a:schemeClr val="bg2"/>
              </a:buClr>
              <a:buFont typeface="Arial" panose="020B0604020202020204" pitchFamily="34" charset="0"/>
              <a:buChar char="•"/>
            </a:pPr>
            <a:r>
              <a:rPr lang="en-US" sz="1600">
                <a:solidFill>
                  <a:schemeClr val="tx1">
                    <a:lumMod val="65000"/>
                    <a:lumOff val="35000"/>
                  </a:schemeClr>
                </a:solidFill>
              </a:rPr>
              <a:t>The resulting Actualized Strike Price is as follows</a:t>
            </a:r>
          </a:p>
        </p:txBody>
      </p:sp>
      <p:pic>
        <p:nvPicPr>
          <p:cNvPr id="11" name="Picture 10">
            <a:extLst>
              <a:ext uri="{FF2B5EF4-FFF2-40B4-BE49-F238E27FC236}">
                <a16:creationId xmlns:a16="http://schemas.microsoft.com/office/drawing/2014/main" id="{44F4CD9D-A395-203B-959F-BC42E8B858B4}"/>
              </a:ext>
            </a:extLst>
          </p:cNvPr>
          <p:cNvPicPr>
            <a:picLocks noChangeAspect="1"/>
          </p:cNvPicPr>
          <p:nvPr/>
        </p:nvPicPr>
        <p:blipFill>
          <a:blip r:embed="rId2"/>
          <a:stretch>
            <a:fillRect/>
          </a:stretch>
        </p:blipFill>
        <p:spPr>
          <a:xfrm>
            <a:off x="1319014" y="3546229"/>
            <a:ext cx="4572396" cy="2737341"/>
          </a:xfrm>
          <a:prstGeom prst="rect">
            <a:avLst/>
          </a:prstGeom>
        </p:spPr>
      </p:pic>
      <p:sp>
        <p:nvSpPr>
          <p:cNvPr id="13" name="TextBox 12">
            <a:extLst>
              <a:ext uri="{FF2B5EF4-FFF2-40B4-BE49-F238E27FC236}">
                <a16:creationId xmlns:a16="http://schemas.microsoft.com/office/drawing/2014/main" id="{DE0CE888-28E8-5DF9-DC5C-69EEA169B6B2}"/>
              </a:ext>
            </a:extLst>
          </p:cNvPr>
          <p:cNvSpPr txBox="1"/>
          <p:nvPr/>
        </p:nvSpPr>
        <p:spPr>
          <a:xfrm>
            <a:off x="6562725" y="1514475"/>
            <a:ext cx="5381625" cy="1893339"/>
          </a:xfrm>
          <a:prstGeom prst="rect">
            <a:avLst/>
          </a:prstGeom>
          <a:noFill/>
        </p:spPr>
        <p:txBody>
          <a:bodyPr wrap="square">
            <a:spAutoFit/>
          </a:bodyPr>
          <a:lstStyle/>
          <a:p>
            <a:pPr marL="285750" indent="-285750">
              <a:lnSpc>
                <a:spcPct val="150000"/>
              </a:lnSpc>
              <a:buClr>
                <a:schemeClr val="bg2"/>
              </a:buClr>
              <a:buFont typeface="Arial" panose="020B0604020202020204" pitchFamily="34" charset="0"/>
              <a:buChar char="•"/>
            </a:pPr>
            <a:r>
              <a:rPr lang="en-US" sz="1600">
                <a:solidFill>
                  <a:schemeClr val="tx1">
                    <a:lumMod val="65000"/>
                    <a:lumOff val="35000"/>
                  </a:schemeClr>
                </a:solidFill>
              </a:rPr>
              <a:t>The same CMU obtains a second Transaction, this time with a Strike Price of 390 €/MWh</a:t>
            </a:r>
          </a:p>
          <a:p>
            <a:pPr marL="285750" indent="-285750">
              <a:lnSpc>
                <a:spcPct val="150000"/>
              </a:lnSpc>
              <a:buClr>
                <a:schemeClr val="bg2"/>
              </a:buClr>
              <a:buFont typeface="Arial" panose="020B0604020202020204" pitchFamily="34" charset="0"/>
              <a:buChar char="•"/>
            </a:pPr>
            <a:r>
              <a:rPr lang="en-US" sz="1600">
                <a:solidFill>
                  <a:schemeClr val="tx1">
                    <a:lumMod val="65000"/>
                    <a:lumOff val="35000"/>
                  </a:schemeClr>
                </a:solidFill>
              </a:rPr>
              <a:t>The resulting fixed component is equal to </a:t>
            </a:r>
            <a:r>
              <a:rPr lang="en-US" sz="1600" b="1">
                <a:solidFill>
                  <a:schemeClr val="tx1">
                    <a:lumMod val="65000"/>
                    <a:lumOff val="35000"/>
                  </a:schemeClr>
                </a:solidFill>
              </a:rPr>
              <a:t>250 €/MWh</a:t>
            </a:r>
          </a:p>
          <a:p>
            <a:pPr marL="285750" indent="-285750">
              <a:lnSpc>
                <a:spcPct val="150000"/>
              </a:lnSpc>
              <a:buClr>
                <a:schemeClr val="bg2"/>
              </a:buClr>
              <a:buFont typeface="Arial" panose="020B0604020202020204" pitchFamily="34" charset="0"/>
              <a:buChar char="•"/>
            </a:pPr>
            <a:r>
              <a:rPr lang="en-US" sz="1600">
                <a:solidFill>
                  <a:schemeClr val="tx1">
                    <a:lumMod val="65000"/>
                    <a:lumOff val="35000"/>
                  </a:schemeClr>
                </a:solidFill>
              </a:rPr>
              <a:t>The variable component varies throughout the year</a:t>
            </a:r>
          </a:p>
          <a:p>
            <a:pPr marL="285750" indent="-285750">
              <a:lnSpc>
                <a:spcPct val="150000"/>
              </a:lnSpc>
              <a:buClr>
                <a:schemeClr val="bg2"/>
              </a:buClr>
              <a:buFont typeface="Arial" panose="020B0604020202020204" pitchFamily="34" charset="0"/>
              <a:buChar char="•"/>
            </a:pPr>
            <a:r>
              <a:rPr lang="en-US" sz="1600">
                <a:solidFill>
                  <a:schemeClr val="tx1">
                    <a:lumMod val="65000"/>
                    <a:lumOff val="35000"/>
                  </a:schemeClr>
                </a:solidFill>
              </a:rPr>
              <a:t>The resulting Actualized Strike Price is as follows</a:t>
            </a:r>
          </a:p>
        </p:txBody>
      </p:sp>
      <p:pic>
        <p:nvPicPr>
          <p:cNvPr id="14" name="Picture 13">
            <a:extLst>
              <a:ext uri="{FF2B5EF4-FFF2-40B4-BE49-F238E27FC236}">
                <a16:creationId xmlns:a16="http://schemas.microsoft.com/office/drawing/2014/main" id="{3B9C3923-74B0-84CD-C69A-E95202745194}"/>
              </a:ext>
            </a:extLst>
          </p:cNvPr>
          <p:cNvPicPr>
            <a:picLocks noChangeAspect="1"/>
          </p:cNvPicPr>
          <p:nvPr/>
        </p:nvPicPr>
        <p:blipFill>
          <a:blip r:embed="rId3"/>
          <a:stretch>
            <a:fillRect/>
          </a:stretch>
        </p:blipFill>
        <p:spPr>
          <a:xfrm>
            <a:off x="6924674" y="3546228"/>
            <a:ext cx="4572396" cy="2737341"/>
          </a:xfrm>
          <a:prstGeom prst="rect">
            <a:avLst/>
          </a:prstGeom>
        </p:spPr>
      </p:pic>
      <p:cxnSp>
        <p:nvCxnSpPr>
          <p:cNvPr id="16" name="Straight Connector 15">
            <a:extLst>
              <a:ext uri="{FF2B5EF4-FFF2-40B4-BE49-F238E27FC236}">
                <a16:creationId xmlns:a16="http://schemas.microsoft.com/office/drawing/2014/main" id="{79C32340-A63A-920C-0550-FD2AA39CD65A}"/>
              </a:ext>
            </a:extLst>
          </p:cNvPr>
          <p:cNvCxnSpPr/>
          <p:nvPr/>
        </p:nvCxnSpPr>
        <p:spPr>
          <a:xfrm>
            <a:off x="6391275" y="1624608"/>
            <a:ext cx="0" cy="412849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4538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The variable component, and as such the Actualized Strike Price, is only know ex-post</a:t>
            </a:r>
          </a:p>
          <a:p>
            <a:pPr marL="285750" indent="-285750">
              <a:buFont typeface="Arial" panose="020B0604020202020204" pitchFamily="34" charset="0"/>
              <a:buChar char="•"/>
            </a:pPr>
            <a:r>
              <a:rPr lang="en-US"/>
              <a:t>In the monthly delivery activity report, the final value for that month’s Actualized Strike Price is included</a:t>
            </a:r>
          </a:p>
          <a:p>
            <a:pPr marL="285750" indent="-285750">
              <a:buFont typeface="Arial" panose="020B0604020202020204" pitchFamily="34" charset="0"/>
              <a:buChar char="•"/>
            </a:pPr>
            <a:r>
              <a:rPr lang="en-US"/>
              <a:t>For each Transaction separately, when its Actualized Strike Price is exceeded the Payback Obligation is applied based on the Contracted Capacity of that Transaction</a:t>
            </a:r>
          </a:p>
          <a:p>
            <a:pPr marL="285750" indent="-285750">
              <a:buFont typeface="Arial" panose="020B0604020202020204" pitchFamily="34" charset="0"/>
              <a:buChar char="•"/>
            </a:pPr>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7" name="Rectangle 6">
            <a:extLst>
              <a:ext uri="{FF2B5EF4-FFF2-40B4-BE49-F238E27FC236}">
                <a16:creationId xmlns:a16="http://schemas.microsoft.com/office/drawing/2014/main" id="{E73E1435-EF47-1AD3-B58B-693336BB7337}"/>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8" name="Rectangle 7">
            <a:extLst>
              <a:ext uri="{FF2B5EF4-FFF2-40B4-BE49-F238E27FC236}">
                <a16:creationId xmlns:a16="http://schemas.microsoft.com/office/drawing/2014/main" id="{6A533CD7-4EEF-3646-C985-B6693216DFE1}"/>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2. Strike Price</a:t>
            </a:r>
            <a:endParaRPr lang="en-BE" b="1">
              <a:solidFill>
                <a:schemeClr val="bg1"/>
              </a:solidFill>
            </a:endParaRPr>
          </a:p>
        </p:txBody>
      </p:sp>
      <p:sp>
        <p:nvSpPr>
          <p:cNvPr id="9" name="Title 1">
            <a:extLst>
              <a:ext uri="{FF2B5EF4-FFF2-40B4-BE49-F238E27FC236}">
                <a16:creationId xmlns:a16="http://schemas.microsoft.com/office/drawing/2014/main" id="{A5478C4C-62F0-F4C3-D256-0C75D2E606DC}"/>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Practical </a:t>
            </a:r>
            <a:r>
              <a:rPr lang="nl-BE" b="1" err="1">
                <a:solidFill>
                  <a:schemeClr val="tx2">
                    <a:lumMod val="50000"/>
                  </a:schemeClr>
                </a:solidFill>
                <a:latin typeface="Arial"/>
              </a:rPr>
              <a:t>considerations</a:t>
            </a:r>
            <a:r>
              <a:rPr lang="nl-BE" b="1">
                <a:solidFill>
                  <a:schemeClr val="tx2">
                    <a:lumMod val="50000"/>
                  </a:schemeClr>
                </a:solidFill>
                <a:latin typeface="Arial"/>
              </a:rPr>
              <a:t> </a:t>
            </a:r>
            <a:r>
              <a:rPr lang="nl-BE" b="1" err="1">
                <a:solidFill>
                  <a:schemeClr val="tx2">
                    <a:lumMod val="50000"/>
                  </a:schemeClr>
                </a:solidFill>
                <a:latin typeface="Arial"/>
              </a:rPr>
              <a:t>for</a:t>
            </a:r>
            <a:r>
              <a:rPr lang="nl-BE" b="1">
                <a:solidFill>
                  <a:schemeClr val="tx2">
                    <a:lumMod val="50000"/>
                  </a:schemeClr>
                </a:solidFill>
                <a:latin typeface="Arial"/>
              </a:rPr>
              <a:t> </a:t>
            </a:r>
            <a:r>
              <a:rPr lang="nl-BE" b="1" err="1">
                <a:solidFill>
                  <a:schemeClr val="tx2">
                    <a:lumMod val="50000"/>
                  </a:schemeClr>
                </a:solidFill>
                <a:latin typeface="Arial"/>
              </a:rPr>
              <a:t>the</a:t>
            </a:r>
            <a:r>
              <a:rPr lang="nl-BE" b="1">
                <a:solidFill>
                  <a:schemeClr val="tx2">
                    <a:lumMod val="50000"/>
                  </a:schemeClr>
                </a:solidFill>
                <a:latin typeface="Arial"/>
              </a:rPr>
              <a:t> Strike Price</a:t>
            </a:r>
            <a:endParaRPr lang="en-BE" b="1">
              <a:solidFill>
                <a:schemeClr val="tx2">
                  <a:lumMod val="50000"/>
                </a:schemeClr>
              </a:solidFill>
              <a:latin typeface="Arial"/>
            </a:endParaRPr>
          </a:p>
        </p:txBody>
      </p:sp>
    </p:spTree>
    <p:extLst>
      <p:ext uri="{BB962C8B-B14F-4D97-AF65-F5344CB8AC3E}">
        <p14:creationId xmlns:p14="http://schemas.microsoft.com/office/powerpoint/2010/main" val="24771664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4F54-1158-95BD-508C-C2BB0F5B7104}"/>
              </a:ext>
            </a:extLst>
          </p:cNvPr>
          <p:cNvSpPr>
            <a:spLocks noGrp="1"/>
          </p:cNvSpPr>
          <p:nvPr>
            <p:ph type="title"/>
          </p:nvPr>
        </p:nvSpPr>
        <p:spPr>
          <a:xfrm>
            <a:off x="3002400" y="2929933"/>
            <a:ext cx="7562895" cy="609600"/>
          </a:xfrm>
        </p:spPr>
        <p:txBody>
          <a:bodyPr anchor="ctr"/>
          <a:lstStyle/>
          <a:p>
            <a:r>
              <a:rPr lang="en-US"/>
              <a:t>Volume</a:t>
            </a:r>
            <a:endParaRPr lang="en-BE"/>
          </a:p>
        </p:txBody>
      </p:sp>
      <p:sp>
        <p:nvSpPr>
          <p:cNvPr id="3" name="Oval 2">
            <a:extLst>
              <a:ext uri="{FF2B5EF4-FFF2-40B4-BE49-F238E27FC236}">
                <a16:creationId xmlns:a16="http://schemas.microsoft.com/office/drawing/2014/main" id="{0EDF63FA-756F-9169-CD57-00C3D9C91FB0}"/>
              </a:ext>
            </a:extLst>
          </p:cNvPr>
          <p:cNvSpPr/>
          <p:nvPr/>
        </p:nvSpPr>
        <p:spPr>
          <a:xfrm>
            <a:off x="2357645" y="3040466"/>
            <a:ext cx="423655" cy="38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394D55"/>
                </a:solidFill>
                <a:latin typeface="Arial"/>
              </a:rPr>
              <a:t>3</a:t>
            </a:r>
            <a:endParaRPr kumimoji="0" lang="en-BE" sz="2000" b="1" i="0" u="none" strike="noStrike" kern="1200" cap="none" spc="0" normalizeH="0" baseline="0" noProof="0">
              <a:ln>
                <a:noFill/>
              </a:ln>
              <a:solidFill>
                <a:srgbClr val="394D55"/>
              </a:solidFill>
              <a:effectLst/>
              <a:uLnTx/>
              <a:uFillTx/>
              <a:latin typeface="Arial"/>
              <a:ea typeface="+mn-ea"/>
              <a:cs typeface="+mn-cs"/>
            </a:endParaRPr>
          </a:p>
        </p:txBody>
      </p:sp>
    </p:spTree>
    <p:extLst>
      <p:ext uri="{BB962C8B-B14F-4D97-AF65-F5344CB8AC3E}">
        <p14:creationId xmlns:p14="http://schemas.microsoft.com/office/powerpoint/2010/main" val="3495744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642577"/>
            <a:ext cx="10361340" cy="5074732"/>
          </a:xfrm>
        </p:spPr>
        <p:txBody>
          <a:bodyPr wrap="square"/>
          <a:lstStyle/>
          <a:p>
            <a:pPr marL="285750" indent="-285750">
              <a:buFont typeface="Arial" panose="020B0604020202020204" pitchFamily="34" charset="0"/>
              <a:buChar char="•"/>
            </a:pPr>
            <a:r>
              <a:rPr lang="en-US"/>
              <a:t>Similar to the (Actualized) Strike Price, it is evaluated for each Transaction separately</a:t>
            </a:r>
          </a:p>
          <a:p>
            <a:pPr marL="285750" indent="-285750">
              <a:buFont typeface="Arial" panose="020B0604020202020204" pitchFamily="34" charset="0"/>
              <a:buChar char="•"/>
            </a:pPr>
            <a:r>
              <a:rPr lang="en-US"/>
              <a:t>Both Transactions from the Primary and the Secondary Market are taken into account</a:t>
            </a:r>
          </a:p>
          <a:p>
            <a:pPr marL="285750" indent="-285750">
              <a:buFont typeface="Arial" panose="020B0604020202020204" pitchFamily="34" charset="0"/>
              <a:buChar char="•"/>
            </a:pPr>
            <a:r>
              <a:rPr lang="en-US"/>
              <a:t>In some cases, not all Contracted Capacity subject to the Payback Obligation:</a:t>
            </a:r>
          </a:p>
          <a:p>
            <a:pPr marL="1007100" lvl="1" indent="-285750">
              <a:buFont typeface="Arial" panose="020B0604020202020204" pitchFamily="34" charset="0"/>
              <a:buChar char="•"/>
            </a:pPr>
            <a:r>
              <a:rPr lang="en-US"/>
              <a:t>Unavailable Capacity is taken into account via the Availability Ratio</a:t>
            </a:r>
          </a:p>
          <a:p>
            <a:pPr marL="1007100" lvl="1" indent="-285750">
              <a:buFont typeface="Arial" panose="020B0604020202020204" pitchFamily="34" charset="0"/>
              <a:buChar char="•"/>
            </a:pPr>
            <a:r>
              <a:rPr lang="en-US"/>
              <a:t>Exemptions apply for DSM and storage capacity</a:t>
            </a:r>
          </a:p>
          <a:p>
            <a:pPr marL="1007100" lvl="1" indent="-285750">
              <a:buFont typeface="Arial" panose="020B0604020202020204" pitchFamily="34" charset="0"/>
              <a:buChar char="•"/>
            </a:pPr>
            <a:endParaRPr lang="en-US"/>
          </a:p>
          <a:p>
            <a:pPr marL="285750" indent="-285750">
              <a:buFont typeface="Arial" panose="020B0604020202020204" pitchFamily="34" charset="0"/>
              <a:buChar char="•"/>
            </a:pPr>
            <a:r>
              <a:rPr lang="en-US"/>
              <a:t>Elia makes the distinction between</a:t>
            </a:r>
          </a:p>
          <a:p>
            <a:pPr marL="1064250" lvl="1" indent="-342900">
              <a:buFont typeface="+mj-lt"/>
              <a:buAutoNum type="alphaUcPeriod"/>
            </a:pPr>
            <a:r>
              <a:rPr lang="en-US"/>
              <a:t>Non-energy Constrained CMUs</a:t>
            </a:r>
          </a:p>
          <a:p>
            <a:pPr marL="1064250" lvl="1" indent="-342900">
              <a:buFont typeface="+mj-lt"/>
              <a:buAutoNum type="alphaUcPeriod"/>
            </a:pPr>
            <a:r>
              <a:rPr lang="en-US"/>
              <a:t>Energy Constrained CMUs: ex-ante Transactions</a:t>
            </a:r>
          </a:p>
          <a:p>
            <a:pPr marL="1064250" lvl="1" indent="-342900">
              <a:buFont typeface="+mj-lt"/>
              <a:buAutoNum type="alphaUcPeriod"/>
            </a:pPr>
            <a:r>
              <a:rPr lang="en-US"/>
              <a:t>Energy Constrained CMUs: ex-post Transactions</a:t>
            </a:r>
          </a:p>
          <a:p>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B3FD1FCD-F62A-45B2-4E1F-007FFAED4B71}"/>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Rectangle 5">
            <a:extLst>
              <a:ext uri="{FF2B5EF4-FFF2-40B4-BE49-F238E27FC236}">
                <a16:creationId xmlns:a16="http://schemas.microsoft.com/office/drawing/2014/main" id="{3AC9A509-5AF6-B363-D082-EC165C9FBDC4}"/>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9" name="Title 1">
            <a:extLst>
              <a:ext uri="{FF2B5EF4-FFF2-40B4-BE49-F238E27FC236}">
                <a16:creationId xmlns:a16="http://schemas.microsoft.com/office/drawing/2014/main" id="{281C113D-0D5A-92A8-83E7-94DDD73D0136}"/>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The volume subject </a:t>
            </a:r>
            <a:r>
              <a:rPr lang="nl-BE" b="1" err="1">
                <a:solidFill>
                  <a:schemeClr val="tx2">
                    <a:lumMod val="50000"/>
                  </a:schemeClr>
                </a:solidFill>
                <a:latin typeface="Arial"/>
              </a:rPr>
              <a:t>to</a:t>
            </a:r>
            <a:r>
              <a:rPr lang="nl-BE" b="1">
                <a:solidFill>
                  <a:schemeClr val="tx2">
                    <a:lumMod val="50000"/>
                  </a:schemeClr>
                </a:solidFill>
                <a:latin typeface="Arial"/>
              </a:rPr>
              <a:t> the </a:t>
            </a:r>
            <a:r>
              <a:rPr lang="nl-BE" b="1" err="1">
                <a:solidFill>
                  <a:schemeClr val="tx2">
                    <a:lumMod val="50000"/>
                  </a:schemeClr>
                </a:solidFill>
                <a:latin typeface="Arial"/>
              </a:rPr>
              <a:t>Payback</a:t>
            </a:r>
            <a:r>
              <a:rPr lang="nl-BE" b="1">
                <a:solidFill>
                  <a:schemeClr val="tx2">
                    <a:lumMod val="50000"/>
                  </a:schemeClr>
                </a:solidFill>
                <a:latin typeface="Arial"/>
              </a:rPr>
              <a:t> </a:t>
            </a:r>
            <a:r>
              <a:rPr lang="nl-BE" b="1" err="1">
                <a:solidFill>
                  <a:schemeClr val="tx2">
                    <a:lumMod val="50000"/>
                  </a:schemeClr>
                </a:solidFill>
                <a:latin typeface="Arial"/>
              </a:rPr>
              <a:t>Obligation</a:t>
            </a:r>
            <a:r>
              <a:rPr lang="nl-BE" b="1">
                <a:solidFill>
                  <a:schemeClr val="tx2">
                    <a:lumMod val="50000"/>
                  </a:schemeClr>
                </a:solidFill>
                <a:latin typeface="Arial"/>
              </a:rPr>
              <a:t> </a:t>
            </a:r>
            <a:r>
              <a:rPr lang="nl-BE" b="1" err="1">
                <a:solidFill>
                  <a:schemeClr val="tx2">
                    <a:lumMod val="50000"/>
                  </a:schemeClr>
                </a:solidFill>
                <a:latin typeface="Arial"/>
              </a:rPr>
              <a:t>depends</a:t>
            </a:r>
            <a:r>
              <a:rPr lang="nl-BE" b="1">
                <a:solidFill>
                  <a:schemeClr val="tx2">
                    <a:lumMod val="50000"/>
                  </a:schemeClr>
                </a:solidFill>
                <a:latin typeface="Arial"/>
              </a:rPr>
              <a:t> on the </a:t>
            </a:r>
            <a:r>
              <a:rPr lang="nl-BE" b="1" err="1">
                <a:solidFill>
                  <a:schemeClr val="tx2">
                    <a:lumMod val="50000"/>
                  </a:schemeClr>
                </a:solidFill>
                <a:latin typeface="Arial"/>
              </a:rPr>
              <a:t>Contracted</a:t>
            </a:r>
            <a:r>
              <a:rPr lang="nl-BE" b="1">
                <a:solidFill>
                  <a:schemeClr val="tx2">
                    <a:lumMod val="50000"/>
                  </a:schemeClr>
                </a:solidFill>
                <a:latin typeface="Arial"/>
              </a:rPr>
              <a:t> </a:t>
            </a:r>
            <a:r>
              <a:rPr lang="nl-BE" b="1" err="1">
                <a:solidFill>
                  <a:schemeClr val="tx2">
                    <a:lumMod val="50000"/>
                  </a:schemeClr>
                </a:solidFill>
                <a:latin typeface="Arial"/>
              </a:rPr>
              <a:t>Capacity</a:t>
            </a:r>
            <a:endParaRPr lang="en-BE" b="1">
              <a:solidFill>
                <a:schemeClr val="tx2">
                  <a:lumMod val="50000"/>
                </a:schemeClr>
              </a:solidFill>
              <a:latin typeface="Arial"/>
            </a:endParaRPr>
          </a:p>
        </p:txBody>
      </p:sp>
    </p:spTree>
    <p:extLst>
      <p:ext uri="{BB962C8B-B14F-4D97-AF65-F5344CB8AC3E}">
        <p14:creationId xmlns:p14="http://schemas.microsoft.com/office/powerpoint/2010/main" val="20099335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FD22-6BC8-2BB4-FFEA-3704696EBA5C}"/>
              </a:ext>
            </a:extLst>
          </p:cNvPr>
          <p:cNvSpPr>
            <a:spLocks noGrp="1"/>
          </p:cNvSpPr>
          <p:nvPr>
            <p:ph type="title"/>
          </p:nvPr>
        </p:nvSpPr>
        <p:spPr/>
        <p:txBody>
          <a:bodyPr/>
          <a:lstStyle/>
          <a:p>
            <a:r>
              <a:rPr lang="nl-BE" sz="2000" err="1">
                <a:solidFill>
                  <a:schemeClr val="tx2">
                    <a:lumMod val="50000"/>
                  </a:schemeClr>
                </a:solidFill>
                <a:latin typeface="Arial"/>
              </a:rPr>
              <a:t>Payback</a:t>
            </a:r>
            <a:r>
              <a:rPr lang="nl-BE" sz="2000">
                <a:solidFill>
                  <a:schemeClr val="tx2">
                    <a:lumMod val="50000"/>
                  </a:schemeClr>
                </a:solidFill>
                <a:latin typeface="Arial"/>
              </a:rPr>
              <a:t> </a:t>
            </a:r>
            <a:r>
              <a:rPr lang="nl-BE" sz="2000" err="1">
                <a:solidFill>
                  <a:schemeClr val="tx2">
                    <a:lumMod val="50000"/>
                  </a:schemeClr>
                </a:solidFill>
                <a:latin typeface="Arial"/>
              </a:rPr>
              <a:t>Exemption</a:t>
            </a:r>
            <a:endParaRPr lang="en-BE"/>
          </a:p>
        </p:txBody>
      </p:sp>
      <p:sp>
        <p:nvSpPr>
          <p:cNvPr id="3" name="Content Placeholder 2">
            <a:extLst>
              <a:ext uri="{FF2B5EF4-FFF2-40B4-BE49-F238E27FC236}">
                <a16:creationId xmlns:a16="http://schemas.microsoft.com/office/drawing/2014/main" id="{09A40B68-9A99-3202-22A2-A38984374C8A}"/>
              </a:ext>
            </a:extLst>
          </p:cNvPr>
          <p:cNvSpPr>
            <a:spLocks noGrp="1"/>
          </p:cNvSpPr>
          <p:nvPr>
            <p:ph sz="quarter" idx="13"/>
          </p:nvPr>
        </p:nvSpPr>
        <p:spPr>
          <a:xfrm>
            <a:off x="914400" y="1638652"/>
            <a:ext cx="10546080" cy="496192"/>
          </a:xfrm>
        </p:spPr>
        <p:txBody>
          <a:bodyPr/>
          <a:lstStyle/>
          <a:p>
            <a:pPr marL="0" indent="0">
              <a:buNone/>
            </a:pPr>
            <a:r>
              <a:rPr lang="en-US"/>
              <a:t>The Volume subject to the PBO depends on the Primary Market transaction Date and the technology of the CMU</a:t>
            </a:r>
          </a:p>
        </p:txBody>
      </p:sp>
      <p:sp>
        <p:nvSpPr>
          <p:cNvPr id="4" name="Footer Placeholder 3">
            <a:extLst>
              <a:ext uri="{FF2B5EF4-FFF2-40B4-BE49-F238E27FC236}">
                <a16:creationId xmlns:a16="http://schemas.microsoft.com/office/drawing/2014/main" id="{B471E8B7-30E0-5E57-6063-A8D92C1038B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5" name="Slide Number Placeholder 4">
            <a:extLst>
              <a:ext uri="{FF2B5EF4-FFF2-40B4-BE49-F238E27FC236}">
                <a16:creationId xmlns:a16="http://schemas.microsoft.com/office/drawing/2014/main" id="{B1BACBD0-26E5-FD16-B3B6-AA5D65DACF8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sp>
        <p:nvSpPr>
          <p:cNvPr id="9" name="Content Placeholder 2">
            <a:extLst>
              <a:ext uri="{FF2B5EF4-FFF2-40B4-BE49-F238E27FC236}">
                <a16:creationId xmlns:a16="http://schemas.microsoft.com/office/drawing/2014/main" id="{A9806258-F1B1-A332-F3CF-721455705A4A}"/>
              </a:ext>
            </a:extLst>
          </p:cNvPr>
          <p:cNvSpPr txBox="1">
            <a:spLocks/>
          </p:cNvSpPr>
          <p:nvPr/>
        </p:nvSpPr>
        <p:spPr>
          <a:xfrm>
            <a:off x="978774" y="3602155"/>
            <a:ext cx="9792000" cy="2506689"/>
          </a:xfrm>
          <a:prstGeom prst="rect">
            <a:avLst/>
          </a:prstGeom>
        </p:spPr>
        <p:txBody>
          <a:bodyPr vert="horz" wrap="square" lIns="91440" tIns="45720" rIns="91440" bIns="45720" rtlCol="0" anchor="t" anchorCtr="0">
            <a:noAutofit/>
          </a:bodyPr>
          <a:lstStyle>
            <a:lvl1pPr marL="28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1pPr>
            <a:lvl2pPr marL="576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2pPr>
            <a:lvl3pPr marL="864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3pPr>
            <a:lvl4pPr marL="115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4pPr>
            <a:lvl5pPr marL="1440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5pPr>
            <a:lvl6pPr marL="1728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6pPr>
            <a:lvl7pPr marL="2016001"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7pPr>
            <a:lvl8pPr marL="2304000" indent="-287999"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8pPr>
            <a:lvl9pPr marL="2592000" indent="-288000" algn="l" defTabSz="914400" rtl="0" eaLnBrk="1" fontAlgn="auto" latinLnBrk="0" hangingPunct="1">
              <a:lnSpc>
                <a:spcPct val="120000"/>
              </a:lnSpc>
              <a:spcBef>
                <a:spcPts val="0"/>
              </a:spcBef>
              <a:spcAft>
                <a:spcPts val="600"/>
              </a:spcAft>
              <a:buClr>
                <a:schemeClr val="bg2"/>
              </a:buClr>
              <a:buSzPts val="1600"/>
              <a:buFont typeface="Arial" panose="020B0604020202020204" pitchFamily="34" charset="0"/>
              <a:buChar char="–"/>
              <a:defRPr kumimoji="0" sz="1600" b="0" i="0" u="none" kern="1200" cap="none" spc="0" baseline="0">
                <a:solidFill>
                  <a:schemeClr val="accent2"/>
                </a:solidFill>
                <a:latin typeface="Arial" panose="020B0604020202020204" pitchFamily="34" charset="0"/>
                <a:ea typeface="+mn-ea"/>
                <a:cs typeface="+mn-cs"/>
              </a:defRPr>
            </a:lvl9pPr>
          </a:lstStyle>
          <a:p>
            <a:pPr marL="0" marR="0" lvl="0" indent="0" algn="l" defTabSz="914400" rtl="0" eaLnBrk="1" fontAlgn="auto" latinLnBrk="0" hangingPunct="1">
              <a:lnSpc>
                <a:spcPct val="120000"/>
              </a:lnSpc>
              <a:spcBef>
                <a:spcPts val="0"/>
              </a:spcBef>
              <a:spcAft>
                <a:spcPts val="600"/>
              </a:spcAft>
              <a:buClr>
                <a:srgbClr val="FF7300"/>
              </a:buClr>
              <a:buSzPts val="1600"/>
              <a:buFont typeface="Arial" panose="020B0604020202020204" pitchFamily="34" charset="0"/>
              <a:buNone/>
              <a:tabLst/>
              <a:defRPr/>
            </a:pPr>
            <a:endParaRPr kumimoji="0" lang="en-US" sz="1600" b="0" i="0" u="none" strike="noStrike" kern="1200" cap="none" spc="0" normalizeH="0" baseline="0" noProof="0">
              <a:ln>
                <a:noFill/>
              </a:ln>
              <a:solidFill>
                <a:srgbClr val="394D55"/>
              </a:solidFill>
              <a:effectLst/>
              <a:uLnTx/>
              <a:uFillTx/>
              <a:latin typeface="Arial" panose="020B0604020202020204" pitchFamily="34" charset="0"/>
              <a:ea typeface="+mn-ea"/>
              <a:cs typeface="+mn-cs"/>
            </a:endParaRPr>
          </a:p>
        </p:txBody>
      </p:sp>
      <p:grpSp>
        <p:nvGrpSpPr>
          <p:cNvPr id="28" name="Group 27">
            <a:extLst>
              <a:ext uri="{FF2B5EF4-FFF2-40B4-BE49-F238E27FC236}">
                <a16:creationId xmlns:a16="http://schemas.microsoft.com/office/drawing/2014/main" id="{BA3C9437-633C-1EF4-2FD8-3C592523CD9D}"/>
              </a:ext>
            </a:extLst>
          </p:cNvPr>
          <p:cNvGrpSpPr/>
          <p:nvPr/>
        </p:nvGrpSpPr>
        <p:grpSpPr>
          <a:xfrm>
            <a:off x="1013329" y="2223389"/>
            <a:ext cx="4355226" cy="3500381"/>
            <a:chOff x="1148080" y="2223389"/>
            <a:chExt cx="4355226" cy="3500381"/>
          </a:xfrm>
        </p:grpSpPr>
        <p:sp>
          <p:nvSpPr>
            <p:cNvPr id="8" name="Rectangle 7">
              <a:extLst>
                <a:ext uri="{FF2B5EF4-FFF2-40B4-BE49-F238E27FC236}">
                  <a16:creationId xmlns:a16="http://schemas.microsoft.com/office/drawing/2014/main" id="{B9ABD50F-38C0-078C-D52B-CDA0BD8D63A9}"/>
                </a:ext>
              </a:extLst>
            </p:cNvPr>
            <p:cNvSpPr/>
            <p:nvPr/>
          </p:nvSpPr>
          <p:spPr>
            <a:xfrm>
              <a:off x="3393440" y="2223389"/>
              <a:ext cx="2092960" cy="4961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Payback exemption</a:t>
              </a:r>
              <a:endParaRPr lang="en-BE" sz="1600" b="1">
                <a:solidFill>
                  <a:schemeClr val="bg1"/>
                </a:solidFill>
              </a:endParaRPr>
            </a:p>
          </p:txBody>
        </p:sp>
        <p:sp>
          <p:nvSpPr>
            <p:cNvPr id="11" name="Rectangle 10">
              <a:extLst>
                <a:ext uri="{FF2B5EF4-FFF2-40B4-BE49-F238E27FC236}">
                  <a16:creationId xmlns:a16="http://schemas.microsoft.com/office/drawing/2014/main" id="{3973A436-630C-B2BC-9028-7AD02D2AF25B}"/>
                </a:ext>
              </a:extLst>
            </p:cNvPr>
            <p:cNvSpPr/>
            <p:nvPr/>
          </p:nvSpPr>
          <p:spPr>
            <a:xfrm>
              <a:off x="1148080" y="2223389"/>
              <a:ext cx="2092960" cy="4961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Primary Market Transaction year</a:t>
              </a:r>
              <a:endParaRPr lang="en-BE" sz="1600" b="1">
                <a:solidFill>
                  <a:schemeClr val="bg1"/>
                </a:solidFill>
              </a:endParaRPr>
            </a:p>
          </p:txBody>
        </p:sp>
        <p:sp>
          <p:nvSpPr>
            <p:cNvPr id="12" name="Rectangle 11">
              <a:extLst>
                <a:ext uri="{FF2B5EF4-FFF2-40B4-BE49-F238E27FC236}">
                  <a16:creationId xmlns:a16="http://schemas.microsoft.com/office/drawing/2014/main" id="{733CF0E5-F4F7-131C-F7EC-D19451B50535}"/>
                </a:ext>
              </a:extLst>
            </p:cNvPr>
            <p:cNvSpPr/>
            <p:nvPr/>
          </p:nvSpPr>
          <p:spPr>
            <a:xfrm>
              <a:off x="1148080" y="2824227"/>
              <a:ext cx="2092960" cy="496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2021</a:t>
              </a:r>
              <a:endParaRPr lang="en-BE" sz="1600" b="1">
                <a:solidFill>
                  <a:schemeClr val="bg1"/>
                </a:solidFill>
              </a:endParaRPr>
            </a:p>
          </p:txBody>
        </p:sp>
        <p:sp>
          <p:nvSpPr>
            <p:cNvPr id="13" name="Rectangle 12">
              <a:extLst>
                <a:ext uri="{FF2B5EF4-FFF2-40B4-BE49-F238E27FC236}">
                  <a16:creationId xmlns:a16="http://schemas.microsoft.com/office/drawing/2014/main" id="{683B7E34-299D-7A9B-2F47-9F2BA0C1A8A1}"/>
                </a:ext>
              </a:extLst>
            </p:cNvPr>
            <p:cNvSpPr/>
            <p:nvPr/>
          </p:nvSpPr>
          <p:spPr>
            <a:xfrm>
              <a:off x="1148080" y="3425065"/>
              <a:ext cx="2092960" cy="496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2022</a:t>
              </a:r>
              <a:endParaRPr lang="en-BE" sz="1600" b="1">
                <a:solidFill>
                  <a:schemeClr val="bg1"/>
                </a:solidFill>
              </a:endParaRPr>
            </a:p>
          </p:txBody>
        </p:sp>
        <p:sp>
          <p:nvSpPr>
            <p:cNvPr id="14" name="Rectangle 13">
              <a:extLst>
                <a:ext uri="{FF2B5EF4-FFF2-40B4-BE49-F238E27FC236}">
                  <a16:creationId xmlns:a16="http://schemas.microsoft.com/office/drawing/2014/main" id="{EAE639D8-35F5-27D1-8CF4-CEB6E1CA900A}"/>
                </a:ext>
              </a:extLst>
            </p:cNvPr>
            <p:cNvSpPr/>
            <p:nvPr/>
          </p:nvSpPr>
          <p:spPr>
            <a:xfrm>
              <a:off x="1148080" y="4025903"/>
              <a:ext cx="2092960" cy="496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2023</a:t>
              </a:r>
              <a:endParaRPr lang="en-BE" sz="1600" b="1">
                <a:solidFill>
                  <a:schemeClr val="bg1"/>
                </a:solidFill>
              </a:endParaRPr>
            </a:p>
          </p:txBody>
        </p:sp>
        <p:sp>
          <p:nvSpPr>
            <p:cNvPr id="15" name="Rectangle 14">
              <a:extLst>
                <a:ext uri="{FF2B5EF4-FFF2-40B4-BE49-F238E27FC236}">
                  <a16:creationId xmlns:a16="http://schemas.microsoft.com/office/drawing/2014/main" id="{3A8CF7AA-575A-1140-5263-212F0649C800}"/>
                </a:ext>
              </a:extLst>
            </p:cNvPr>
            <p:cNvSpPr/>
            <p:nvPr/>
          </p:nvSpPr>
          <p:spPr>
            <a:xfrm>
              <a:off x="1148080" y="4626741"/>
              <a:ext cx="2092960" cy="496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2024</a:t>
              </a:r>
              <a:endParaRPr lang="en-BE" sz="1600" b="1">
                <a:solidFill>
                  <a:schemeClr val="bg1"/>
                </a:solidFill>
              </a:endParaRPr>
            </a:p>
          </p:txBody>
        </p:sp>
        <p:sp>
          <p:nvSpPr>
            <p:cNvPr id="16" name="Rectangle 15">
              <a:extLst>
                <a:ext uri="{FF2B5EF4-FFF2-40B4-BE49-F238E27FC236}">
                  <a16:creationId xmlns:a16="http://schemas.microsoft.com/office/drawing/2014/main" id="{FDACE06B-D74E-11BB-F6EE-7CD01E7BF5D0}"/>
                </a:ext>
              </a:extLst>
            </p:cNvPr>
            <p:cNvSpPr/>
            <p:nvPr/>
          </p:nvSpPr>
          <p:spPr>
            <a:xfrm>
              <a:off x="1148080" y="5227579"/>
              <a:ext cx="2092960" cy="4961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2025</a:t>
              </a:r>
              <a:endParaRPr lang="en-BE" sz="1600" b="1">
                <a:solidFill>
                  <a:schemeClr val="bg1"/>
                </a:solidFill>
              </a:endParaRPr>
            </a:p>
          </p:txBody>
        </p:sp>
        <p:sp>
          <p:nvSpPr>
            <p:cNvPr id="18" name="Rectangle 17">
              <a:extLst>
                <a:ext uri="{FF2B5EF4-FFF2-40B4-BE49-F238E27FC236}">
                  <a16:creationId xmlns:a16="http://schemas.microsoft.com/office/drawing/2014/main" id="{87D305CC-74E3-B202-17C3-0ADCFC208155}"/>
                </a:ext>
              </a:extLst>
            </p:cNvPr>
            <p:cNvSpPr/>
            <p:nvPr/>
          </p:nvSpPr>
          <p:spPr>
            <a:xfrm>
              <a:off x="3410346" y="2824227"/>
              <a:ext cx="2092960" cy="496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Not Applicable</a:t>
              </a:r>
              <a:endParaRPr lang="en-BE" sz="1600" b="1">
                <a:solidFill>
                  <a:schemeClr val="tx1"/>
                </a:solidFill>
              </a:endParaRPr>
            </a:p>
          </p:txBody>
        </p:sp>
        <p:sp>
          <p:nvSpPr>
            <p:cNvPr id="19" name="Rectangle 18">
              <a:extLst>
                <a:ext uri="{FF2B5EF4-FFF2-40B4-BE49-F238E27FC236}">
                  <a16:creationId xmlns:a16="http://schemas.microsoft.com/office/drawing/2014/main" id="{5A2CC3A2-2F7D-B68F-E16D-BC93D91B31FA}"/>
                </a:ext>
              </a:extLst>
            </p:cNvPr>
            <p:cNvSpPr/>
            <p:nvPr/>
          </p:nvSpPr>
          <p:spPr>
            <a:xfrm>
              <a:off x="3410346" y="3425065"/>
              <a:ext cx="2092960" cy="496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Not Applicable</a:t>
              </a:r>
              <a:endParaRPr lang="en-BE" sz="1600" b="1">
                <a:solidFill>
                  <a:schemeClr val="tx1"/>
                </a:solidFill>
              </a:endParaRPr>
            </a:p>
          </p:txBody>
        </p:sp>
        <p:sp>
          <p:nvSpPr>
            <p:cNvPr id="20" name="Rectangle 19">
              <a:extLst>
                <a:ext uri="{FF2B5EF4-FFF2-40B4-BE49-F238E27FC236}">
                  <a16:creationId xmlns:a16="http://schemas.microsoft.com/office/drawing/2014/main" id="{148FDD02-C7D5-787D-F551-8859D32F0A88}"/>
                </a:ext>
              </a:extLst>
            </p:cNvPr>
            <p:cNvSpPr/>
            <p:nvPr/>
          </p:nvSpPr>
          <p:spPr>
            <a:xfrm>
              <a:off x="3410346" y="4025903"/>
              <a:ext cx="2092960" cy="496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Not Applicable</a:t>
              </a:r>
              <a:endParaRPr lang="en-BE" sz="1600" b="1">
                <a:solidFill>
                  <a:schemeClr val="tx1"/>
                </a:solidFill>
              </a:endParaRPr>
            </a:p>
          </p:txBody>
        </p:sp>
        <p:sp>
          <p:nvSpPr>
            <p:cNvPr id="21" name="Rectangle 20">
              <a:extLst>
                <a:ext uri="{FF2B5EF4-FFF2-40B4-BE49-F238E27FC236}">
                  <a16:creationId xmlns:a16="http://schemas.microsoft.com/office/drawing/2014/main" id="{F0875F82-87A4-84C9-CF70-BD74C4464D1B}"/>
                </a:ext>
              </a:extLst>
            </p:cNvPr>
            <p:cNvSpPr/>
            <p:nvPr/>
          </p:nvSpPr>
          <p:spPr>
            <a:xfrm>
              <a:off x="3410346" y="4626741"/>
              <a:ext cx="2092960" cy="496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DSM only</a:t>
              </a:r>
              <a:endParaRPr lang="en-BE" sz="1600" b="1">
                <a:solidFill>
                  <a:schemeClr val="tx1"/>
                </a:solidFill>
              </a:endParaRPr>
            </a:p>
          </p:txBody>
        </p:sp>
        <p:sp>
          <p:nvSpPr>
            <p:cNvPr id="22" name="Rectangle 21">
              <a:extLst>
                <a:ext uri="{FF2B5EF4-FFF2-40B4-BE49-F238E27FC236}">
                  <a16:creationId xmlns:a16="http://schemas.microsoft.com/office/drawing/2014/main" id="{962774E0-5727-B0E6-F99B-829DF9A6DC83}"/>
                </a:ext>
              </a:extLst>
            </p:cNvPr>
            <p:cNvSpPr/>
            <p:nvPr/>
          </p:nvSpPr>
          <p:spPr>
            <a:xfrm>
              <a:off x="3410346" y="5227579"/>
              <a:ext cx="2092960" cy="496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Storage* &amp; DSM</a:t>
              </a:r>
              <a:endParaRPr lang="en-BE" sz="1600" b="1">
                <a:solidFill>
                  <a:schemeClr val="tx1"/>
                </a:solidFill>
              </a:endParaRPr>
            </a:p>
          </p:txBody>
        </p:sp>
      </p:grpSp>
      <p:sp>
        <p:nvSpPr>
          <p:cNvPr id="29" name="Rectangle 28">
            <a:extLst>
              <a:ext uri="{FF2B5EF4-FFF2-40B4-BE49-F238E27FC236}">
                <a16:creationId xmlns:a16="http://schemas.microsoft.com/office/drawing/2014/main" id="{D0B0EF1E-B5AB-D8A5-C287-08CE6A98EB21}"/>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30" name="Rectangle 29">
            <a:extLst>
              <a:ext uri="{FF2B5EF4-FFF2-40B4-BE49-F238E27FC236}">
                <a16:creationId xmlns:a16="http://schemas.microsoft.com/office/drawing/2014/main" id="{5E47C1F6-15C7-4BAF-8E18-C338C47BEC10}"/>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31" name="TextBox 30">
            <a:extLst>
              <a:ext uri="{FF2B5EF4-FFF2-40B4-BE49-F238E27FC236}">
                <a16:creationId xmlns:a16="http://schemas.microsoft.com/office/drawing/2014/main" id="{5FF043E9-DB08-822D-D33C-55813EBEF4E8}"/>
              </a:ext>
            </a:extLst>
          </p:cNvPr>
          <p:cNvSpPr txBox="1"/>
          <p:nvPr/>
        </p:nvSpPr>
        <p:spPr>
          <a:xfrm>
            <a:off x="203200" y="6097921"/>
            <a:ext cx="7528560" cy="368157"/>
          </a:xfrm>
          <a:prstGeom prst="rect">
            <a:avLst/>
          </a:prstGeom>
          <a:noFill/>
        </p:spPr>
        <p:txBody>
          <a:bodyPr wrap="square" rtlCol="0">
            <a:noAutofit/>
          </a:bodyPr>
          <a:lstStyle/>
          <a:p>
            <a:pPr algn="l"/>
            <a:r>
              <a:rPr lang="en-US" sz="1400" b="1">
                <a:solidFill>
                  <a:schemeClr val="accent2"/>
                </a:solidFill>
              </a:rPr>
              <a:t>*</a:t>
            </a:r>
            <a:r>
              <a:rPr lang="en-US" sz="1400">
                <a:solidFill>
                  <a:schemeClr val="accent2"/>
                </a:solidFill>
              </a:rPr>
              <a:t>Payback exemption for storage subject to update of legal framework-</a:t>
            </a:r>
            <a:endParaRPr lang="en-BE" sz="1400">
              <a:solidFill>
                <a:schemeClr val="accent2"/>
              </a:solidFill>
            </a:endParaRPr>
          </a:p>
        </p:txBody>
      </p:sp>
    </p:spTree>
    <p:extLst>
      <p:ext uri="{BB962C8B-B14F-4D97-AF65-F5344CB8AC3E}">
        <p14:creationId xmlns:p14="http://schemas.microsoft.com/office/powerpoint/2010/main" val="22778553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mc:Choice xmlns:a14="http://schemas.microsoft.com/office/drawing/2010/main" Requires="a14">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For Non-energy Constrained CMUs, the Payback Obligation is based on the </a:t>
                </a:r>
                <a:r>
                  <a:rPr lang="en-US" b="1"/>
                  <a:t>(derated)</a:t>
                </a:r>
                <a:r>
                  <a:rPr lang="en-US"/>
                  <a:t> Contracted Capacity</a:t>
                </a:r>
              </a:p>
              <a:p>
                <a:pPr marL="285750" indent="-285750">
                  <a:buFont typeface="Arial" panose="020B0604020202020204" pitchFamily="34" charset="0"/>
                  <a:buChar char="•"/>
                </a:pPr>
                <a:r>
                  <a:rPr lang="en-US"/>
                  <a:t>This includes Contracted Capacity</a:t>
                </a:r>
              </a:p>
              <a:p>
                <a:pPr marL="1007100" lvl="1" indent="-285750">
                  <a:buFont typeface="Arial" panose="020B0604020202020204" pitchFamily="34" charset="0"/>
                  <a:buChar char="•"/>
                </a:pPr>
                <a:r>
                  <a:rPr lang="en-US"/>
                  <a:t>Primary Transactions</a:t>
                </a:r>
              </a:p>
              <a:p>
                <a:pPr marL="1007100" lvl="1" indent="-285750">
                  <a:buFont typeface="Arial" panose="020B0604020202020204" pitchFamily="34" charset="0"/>
                  <a:buChar char="•"/>
                </a:pPr>
                <a:r>
                  <a:rPr lang="en-US"/>
                  <a:t>Secondary Transactions, both ex-ante and ex-post</a:t>
                </a:r>
              </a:p>
              <a:p>
                <a:pPr marL="285750" indent="-285750">
                  <a:buFont typeface="Arial" panose="020B0604020202020204" pitchFamily="34" charset="0"/>
                  <a:buChar char="•"/>
                </a:pPr>
                <a:r>
                  <a:rPr lang="en-US"/>
                  <a:t>This is simply equal to the Contracted Capacity included in the Capacity Contract</a:t>
                </a:r>
              </a:p>
              <a:p>
                <a:pPr marL="285750" indent="-285750">
                  <a:buFont typeface="Arial" panose="020B0604020202020204" pitchFamily="34" charset="0"/>
                  <a:buChar char="•"/>
                </a:pPr>
                <a:endParaRPr lang="en-US"/>
              </a:p>
              <a:p>
                <a:pPr algn="ctr"/>
                <a14:m>
                  <m:oMath xmlns:m="http://schemas.openxmlformats.org/officeDocument/2006/math">
                    <m:r>
                      <a:rPr lang="en-US" b="0" i="1" smtClean="0">
                        <a:latin typeface="Cambria Math" panose="02040503050406030204" pitchFamily="18" charset="0"/>
                      </a:rPr>
                      <m:t>𝑉𝑜𝑙𝑢𝑚𝑒</m:t>
                    </m:r>
                    <m:r>
                      <a:rPr lang="en-US" b="0" i="1" smtClean="0">
                        <a:latin typeface="Cambria Math" panose="02040503050406030204" pitchFamily="18" charset="0"/>
                      </a:rPr>
                      <m:t> </m:t>
                    </m:r>
                    <m:r>
                      <a:rPr lang="en-US" b="0" i="1" smtClean="0">
                        <a:latin typeface="Cambria Math" panose="02040503050406030204" pitchFamily="18" charset="0"/>
                      </a:rPr>
                      <m:t>𝑠𝑢𝑏𝑗𝑒𝑐𝑡</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𝑃𝑎𝑦𝑏𝑎𝑐𝑘</m:t>
                    </m:r>
                    <m:r>
                      <a:rPr lang="en-US" b="0" i="1" smtClean="0">
                        <a:latin typeface="Cambria Math" panose="02040503050406030204" pitchFamily="18" charset="0"/>
                      </a:rPr>
                      <m:t> </m:t>
                    </m:r>
                    <m:r>
                      <a:rPr lang="en-US" b="0" i="1" smtClean="0">
                        <a:latin typeface="Cambria Math" panose="02040503050406030204" pitchFamily="18" charset="0"/>
                      </a:rPr>
                      <m:t>𝑂𝑏𝑙𝑖𝑔𝑎𝑡𝑖𝑜𝑛</m:t>
                    </m:r>
                    <m:r>
                      <a:rPr lang="en-US" b="0" i="1" smtClean="0">
                        <a:latin typeface="Cambria Math" panose="02040503050406030204" pitchFamily="18" charset="0"/>
                      </a:rPr>
                      <m:t>=</m:t>
                    </m:r>
                    <m:r>
                      <a:rPr lang="en-US" b="0" i="1" smtClean="0">
                        <a:latin typeface="Cambria Math" panose="02040503050406030204" pitchFamily="18" charset="0"/>
                      </a:rPr>
                      <m:t>𝐶𝑜𝑛𝑡𝑟𝑎𝑐𝑡𝑒𝑑</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oMath>
                </a14:m>
                <a:r>
                  <a:rPr lang="en-US"/>
                  <a:t> </a:t>
                </a:r>
              </a:p>
              <a:p>
                <a:pPr marL="285750" indent="-285750">
                  <a:buFont typeface="Arial" panose="020B0604020202020204" pitchFamily="34" charset="0"/>
                  <a:buChar char="•"/>
                </a:pPr>
                <a:endParaRPr lang="en-US"/>
              </a:p>
              <a:p>
                <a:pPr marL="1064250" lvl="1" indent="-342900">
                  <a:buFont typeface="+mj-lt"/>
                  <a:buAutoNum type="arabicPeriod"/>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mc:Choice>
        <mc:Fallback>
          <p:sp>
            <p:nvSpPr>
              <p:cNvPr id="5" name="Text Placeholder 2">
                <a:extLst>
                  <a:ext uri="{FF2B5EF4-FFF2-40B4-BE49-F238E27FC236}">
                    <a16:creationId xmlns:a16="http://schemas.microsoft.com/office/drawing/2014/main" id="{165D7B44-3AC9-5A03-8E80-A1DB4CEDC6BF}"/>
                  </a:ext>
                </a:extLst>
              </p:cNvPr>
              <p:cNvSpPr>
                <a:spLocks noGrp="1" noRot="1" noChangeAspect="1" noMove="1" noResize="1" noEditPoints="1" noAdjustHandles="1" noChangeArrowheads="1" noChangeShapeType="1" noTextEdit="1"/>
              </p:cNvSpPr>
              <p:nvPr>
                <p:ph type="body" sz="quarter" idx="11"/>
              </p:nvPr>
            </p:nvSpPr>
            <p:spPr>
              <a:xfrm>
                <a:off x="938000" y="1315318"/>
                <a:ext cx="10361340" cy="5074732"/>
              </a:xfrm>
              <a:blipFill>
                <a:blip r:embed="rId2"/>
                <a:stretch>
                  <a:fillRect l="-1118" t="-841"/>
                </a:stretch>
              </a:blipFill>
            </p:spPr>
            <p:txBody>
              <a:bodyPr/>
              <a:lstStyle/>
              <a:p>
                <a:r>
                  <a:rPr lang="en-BE">
                    <a:noFill/>
                  </a:rPr>
                  <a:t> </a:t>
                </a:r>
              </a:p>
            </p:txBody>
          </p:sp>
        </mc:Fallback>
      </mc:AlternateContent>
      <p:sp>
        <p:nvSpPr>
          <p:cNvPr id="3" name="Rectangle 2">
            <a:extLst>
              <a:ext uri="{FF2B5EF4-FFF2-40B4-BE49-F238E27FC236}">
                <a16:creationId xmlns:a16="http://schemas.microsoft.com/office/drawing/2014/main" id="{401F1C88-B7C9-87A3-60AB-9F44F5AA839A}"/>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Rectangle 5">
            <a:extLst>
              <a:ext uri="{FF2B5EF4-FFF2-40B4-BE49-F238E27FC236}">
                <a16:creationId xmlns:a16="http://schemas.microsoft.com/office/drawing/2014/main" id="{76D3252E-D102-33B9-CC5D-3A4410D36F5E}"/>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9" name="Title 1">
            <a:extLst>
              <a:ext uri="{FF2B5EF4-FFF2-40B4-BE49-F238E27FC236}">
                <a16:creationId xmlns:a16="http://schemas.microsoft.com/office/drawing/2014/main" id="{51DE22DA-E075-ED96-F061-9DB64788BA82}"/>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The volume </a:t>
            </a:r>
            <a:r>
              <a:rPr lang="nl-BE" b="1" err="1">
                <a:solidFill>
                  <a:schemeClr val="tx2">
                    <a:lumMod val="50000"/>
                  </a:schemeClr>
                </a:solidFill>
                <a:latin typeface="Arial"/>
              </a:rPr>
              <a:t>depends</a:t>
            </a:r>
            <a:r>
              <a:rPr lang="nl-BE" b="1">
                <a:solidFill>
                  <a:schemeClr val="tx2">
                    <a:lumMod val="50000"/>
                  </a:schemeClr>
                </a:solidFill>
                <a:latin typeface="Arial"/>
              </a:rPr>
              <a:t> on </a:t>
            </a:r>
            <a:r>
              <a:rPr lang="nl-BE" b="1" err="1">
                <a:solidFill>
                  <a:schemeClr val="tx2">
                    <a:lumMod val="50000"/>
                  </a:schemeClr>
                </a:solidFill>
                <a:latin typeface="Arial"/>
              </a:rPr>
              <a:t>the</a:t>
            </a:r>
            <a:r>
              <a:rPr lang="nl-BE" b="1">
                <a:solidFill>
                  <a:schemeClr val="tx2">
                    <a:lumMod val="50000"/>
                  </a:schemeClr>
                </a:solidFill>
                <a:latin typeface="Arial"/>
              </a:rPr>
              <a:t> type of CMU</a:t>
            </a:r>
            <a:endParaRPr lang="en-BE" b="1">
              <a:solidFill>
                <a:schemeClr val="tx2">
                  <a:lumMod val="50000"/>
                </a:schemeClr>
              </a:solidFill>
              <a:latin typeface="Arial"/>
            </a:endParaRPr>
          </a:p>
        </p:txBody>
      </p:sp>
      <p:sp>
        <p:nvSpPr>
          <p:cNvPr id="10" name="Rectangle 9">
            <a:extLst>
              <a:ext uri="{FF2B5EF4-FFF2-40B4-BE49-F238E27FC236}">
                <a16:creationId xmlns:a16="http://schemas.microsoft.com/office/drawing/2014/main" id="{542B6591-C80B-4390-526A-EF6D57A92961}"/>
              </a:ext>
            </a:extLst>
          </p:cNvPr>
          <p:cNvSpPr/>
          <p:nvPr/>
        </p:nvSpPr>
        <p:spPr>
          <a:xfrm>
            <a:off x="5181600" y="0"/>
            <a:ext cx="32766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 Non-Energy Constrained</a:t>
            </a:r>
            <a:endParaRPr lang="en-BE" b="1">
              <a:solidFill>
                <a:schemeClr val="bg1"/>
              </a:solidFill>
            </a:endParaRPr>
          </a:p>
        </p:txBody>
      </p:sp>
    </p:spTree>
    <p:extLst>
      <p:ext uri="{BB962C8B-B14F-4D97-AF65-F5344CB8AC3E}">
        <p14:creationId xmlns:p14="http://schemas.microsoft.com/office/powerpoint/2010/main" val="3437988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90156D-765C-58A7-2F03-05F585406A18}"/>
              </a:ext>
            </a:extLst>
          </p:cNvPr>
          <p:cNvSpPr/>
          <p:nvPr/>
        </p:nvSpPr>
        <p:spPr>
          <a:xfrm>
            <a:off x="0" y="5923722"/>
            <a:ext cx="9342782"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2"/>
              </a:solidFill>
            </a:endParaRPr>
          </a:p>
        </p:txBody>
      </p:sp>
      <p:sp>
        <p:nvSpPr>
          <p:cNvPr id="2" name="Title 1">
            <a:extLst>
              <a:ext uri="{FF2B5EF4-FFF2-40B4-BE49-F238E27FC236}">
                <a16:creationId xmlns:a16="http://schemas.microsoft.com/office/drawing/2014/main" id="{32154ADB-D263-0799-911C-3D0B486FA892}"/>
              </a:ext>
            </a:extLst>
          </p:cNvPr>
          <p:cNvSpPr>
            <a:spLocks noGrp="1"/>
          </p:cNvSpPr>
          <p:nvPr>
            <p:ph type="title"/>
          </p:nvPr>
        </p:nvSpPr>
        <p:spPr>
          <a:xfrm>
            <a:off x="745435" y="379150"/>
            <a:ext cx="9342782" cy="838200"/>
          </a:xfrm>
        </p:spPr>
        <p:txBody>
          <a:bodyPr/>
          <a:lstStyle/>
          <a:p>
            <a:r>
              <a:rPr lang="en-US" sz="2400" b="1"/>
              <a:t>In-depth: This session aims at giving a complete understanding of the rights and obligations</a:t>
            </a:r>
            <a:endParaRPr lang="en-BE" sz="2400"/>
          </a:p>
        </p:txBody>
      </p:sp>
      <p:sp>
        <p:nvSpPr>
          <p:cNvPr id="3" name="Content Placeholder 2">
            <a:extLst>
              <a:ext uri="{FF2B5EF4-FFF2-40B4-BE49-F238E27FC236}">
                <a16:creationId xmlns:a16="http://schemas.microsoft.com/office/drawing/2014/main" id="{CEDF3D24-9E46-F11A-193E-2CD2195C8A10}"/>
              </a:ext>
            </a:extLst>
          </p:cNvPr>
          <p:cNvSpPr>
            <a:spLocks noGrp="1"/>
          </p:cNvSpPr>
          <p:nvPr>
            <p:ph sz="quarter" idx="13"/>
          </p:nvPr>
        </p:nvSpPr>
        <p:spPr>
          <a:xfrm>
            <a:off x="745435" y="1256838"/>
            <a:ext cx="9792000" cy="1890192"/>
          </a:xfrm>
        </p:spPr>
        <p:txBody>
          <a:bodyPr/>
          <a:lstStyle/>
          <a:p>
            <a:pPr marL="0" indent="0">
              <a:buNone/>
            </a:pPr>
            <a:r>
              <a:rPr lang="en-US"/>
              <a:t>This session is structured as follows: </a:t>
            </a:r>
          </a:p>
          <a:p>
            <a:pPr marL="630900" lvl="1" indent="-342900">
              <a:buFont typeface="+mj-lt"/>
              <a:buAutoNum type="arabicPeriod"/>
            </a:pPr>
            <a:r>
              <a:rPr lang="en-US"/>
              <a:t>Right to remuneration – glance on the settlement process</a:t>
            </a:r>
          </a:p>
          <a:p>
            <a:pPr marL="630900" lvl="1" indent="-342900">
              <a:buFont typeface="+mj-lt"/>
              <a:buAutoNum type="arabicPeriod"/>
            </a:pPr>
            <a:r>
              <a:rPr lang="en-US"/>
              <a:t>Availability Obligation – how does Elia determine your availability?</a:t>
            </a:r>
          </a:p>
          <a:p>
            <a:pPr marL="630900" lvl="1" indent="-342900">
              <a:buFont typeface="+mj-lt"/>
              <a:buAutoNum type="arabicPeriod"/>
            </a:pPr>
            <a:r>
              <a:rPr lang="en-US"/>
              <a:t>Payback Obligation – when and to who does the payback obligation apply?</a:t>
            </a:r>
          </a:p>
          <a:p>
            <a:pPr marL="630900" lvl="1" indent="-342900">
              <a:buFont typeface="+mj-lt"/>
              <a:buAutoNum type="arabicPeriod"/>
            </a:pPr>
            <a:r>
              <a:rPr lang="en-US"/>
              <a:t>Secondary Market – what volume can be traded and how?</a:t>
            </a:r>
            <a:endParaRPr lang="en-BE"/>
          </a:p>
        </p:txBody>
      </p:sp>
      <p:sp>
        <p:nvSpPr>
          <p:cNvPr id="4" name="Footer Placeholder 3">
            <a:extLst>
              <a:ext uri="{FF2B5EF4-FFF2-40B4-BE49-F238E27FC236}">
                <a16:creationId xmlns:a16="http://schemas.microsoft.com/office/drawing/2014/main" id="{56251A01-DF8B-5719-563C-02414FEE755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 normalizeH="0" baseline="0" noProof="0">
                <a:ln>
                  <a:noFill/>
                </a:ln>
                <a:solidFill>
                  <a:srgbClr val="394D55"/>
                </a:solidFill>
                <a:effectLst/>
                <a:uLnTx/>
                <a:uFillTx/>
                <a:latin typeface="Helvetica" pitchFamily="2" charset="0"/>
                <a:ea typeface="+mn-ea"/>
                <a:cs typeface="Arial"/>
              </a:rPr>
              <a:t>CRM General Info Session 2025</a:t>
            </a:r>
          </a:p>
        </p:txBody>
      </p:sp>
      <p:sp>
        <p:nvSpPr>
          <p:cNvPr id="5" name="Slide Number Placeholder 4">
            <a:extLst>
              <a:ext uri="{FF2B5EF4-FFF2-40B4-BE49-F238E27FC236}">
                <a16:creationId xmlns:a16="http://schemas.microsoft.com/office/drawing/2014/main" id="{42C8E596-B846-8516-BCD6-E87945F9D95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9AF4F6-8314-4173-B77E-ACDB3515A2E2}" type="slidenum">
              <a:rPr kumimoji="0" lang="en-GB" sz="900" b="0" i="0" u="none" strike="noStrike" kern="1200" cap="none" spc="0" normalizeH="0" baseline="0" noProof="0" smtClean="0">
                <a:ln>
                  <a:noFill/>
                </a:ln>
                <a:solidFill>
                  <a:srgbClr val="394D55"/>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srgbClr val="394D55"/>
              </a:solidFill>
              <a:effectLst/>
              <a:uLnTx/>
              <a:uFillTx/>
              <a:latin typeface="Arial"/>
              <a:ea typeface="+mn-ea"/>
              <a:cs typeface="Arial"/>
            </a:endParaRPr>
          </a:p>
        </p:txBody>
      </p:sp>
      <p:grpSp>
        <p:nvGrpSpPr>
          <p:cNvPr id="6" name="Group 5">
            <a:extLst>
              <a:ext uri="{FF2B5EF4-FFF2-40B4-BE49-F238E27FC236}">
                <a16:creationId xmlns:a16="http://schemas.microsoft.com/office/drawing/2014/main" id="{90F83487-F1B8-5CFB-D3F9-108A7C1551FE}"/>
              </a:ext>
            </a:extLst>
          </p:cNvPr>
          <p:cNvGrpSpPr/>
          <p:nvPr/>
        </p:nvGrpSpPr>
        <p:grpSpPr>
          <a:xfrm>
            <a:off x="2998304" y="3295847"/>
            <a:ext cx="6195392" cy="2665287"/>
            <a:chOff x="2712704" y="2299252"/>
            <a:chExt cx="6195392" cy="2665287"/>
          </a:xfrm>
        </p:grpSpPr>
        <p:sp>
          <p:nvSpPr>
            <p:cNvPr id="7" name="Rectangle: Rounded Corners 6">
              <a:extLst>
                <a:ext uri="{FF2B5EF4-FFF2-40B4-BE49-F238E27FC236}">
                  <a16:creationId xmlns:a16="http://schemas.microsoft.com/office/drawing/2014/main" id="{26D68607-944C-7D54-65C6-4EE9DE94DA2E}"/>
                </a:ext>
              </a:extLst>
            </p:cNvPr>
            <p:cNvSpPr/>
            <p:nvPr/>
          </p:nvSpPr>
          <p:spPr>
            <a:xfrm>
              <a:off x="2712704" y="2713383"/>
              <a:ext cx="3021496" cy="143123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Remuneration</a:t>
              </a: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DC6D26F1-D091-8E0F-839B-209C722BC4C3}"/>
                </a:ext>
              </a:extLst>
            </p:cNvPr>
            <p:cNvSpPr/>
            <p:nvPr/>
          </p:nvSpPr>
          <p:spPr>
            <a:xfrm>
              <a:off x="5886600" y="2713383"/>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a:ea typeface="+mn-ea"/>
                  <a:cs typeface="+mn-cs"/>
                </a:rPr>
                <a:t>Availability Obligation</a:t>
              </a:r>
            </a:p>
          </p:txBody>
        </p:sp>
        <p:sp>
          <p:nvSpPr>
            <p:cNvPr id="9" name="Rectangle: Rounded Corners 8">
              <a:extLst>
                <a:ext uri="{FF2B5EF4-FFF2-40B4-BE49-F238E27FC236}">
                  <a16:creationId xmlns:a16="http://schemas.microsoft.com/office/drawing/2014/main" id="{5DBF4D21-199C-A3B9-5B6A-83D62E74F0D9}"/>
                </a:ext>
              </a:extLst>
            </p:cNvPr>
            <p:cNvSpPr/>
            <p:nvPr/>
          </p:nvSpPr>
          <p:spPr>
            <a:xfrm>
              <a:off x="2712704" y="4332965"/>
              <a:ext cx="6195392"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Secondary Market</a:t>
              </a:r>
            </a:p>
          </p:txBody>
        </p:sp>
        <p:sp>
          <p:nvSpPr>
            <p:cNvPr id="10" name="TextBox 9">
              <a:extLst>
                <a:ext uri="{FF2B5EF4-FFF2-40B4-BE49-F238E27FC236}">
                  <a16:creationId xmlns:a16="http://schemas.microsoft.com/office/drawing/2014/main" id="{9040C314-8964-53FD-3BBB-A75273A99D10}"/>
                </a:ext>
              </a:extLst>
            </p:cNvPr>
            <p:cNvSpPr txBox="1"/>
            <p:nvPr/>
          </p:nvSpPr>
          <p:spPr>
            <a:xfrm>
              <a:off x="3433291" y="2299252"/>
              <a:ext cx="1580321" cy="37768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Rights</a:t>
              </a: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11" name="TextBox 10">
              <a:extLst>
                <a:ext uri="{FF2B5EF4-FFF2-40B4-BE49-F238E27FC236}">
                  <a16:creationId xmlns:a16="http://schemas.microsoft.com/office/drawing/2014/main" id="{0F79A11D-D6BC-240E-73AF-8611D4BC1237}"/>
                </a:ext>
              </a:extLst>
            </p:cNvPr>
            <p:cNvSpPr txBox="1"/>
            <p:nvPr/>
          </p:nvSpPr>
          <p:spPr>
            <a:xfrm>
              <a:off x="6607186" y="2299252"/>
              <a:ext cx="1580321" cy="37768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Obligations</a:t>
              </a:r>
              <a:endParaRPr kumimoji="0" lang="en-BE" sz="1800" b="1" i="0" u="none" strike="noStrike" kern="1200" cap="none" spc="0" normalizeH="0" baseline="0" noProof="0">
                <a:ln>
                  <a:noFill/>
                </a:ln>
                <a:solidFill>
                  <a:srgbClr val="394D55"/>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619C3398-1C51-00B7-D09A-EE1FA2B21D46}"/>
                </a:ext>
              </a:extLst>
            </p:cNvPr>
            <p:cNvSpPr/>
            <p:nvPr/>
          </p:nvSpPr>
          <p:spPr>
            <a:xfrm>
              <a:off x="5886599" y="3513044"/>
              <a:ext cx="3021496" cy="63157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4D55"/>
                  </a:solidFill>
                  <a:effectLst/>
                  <a:uLnTx/>
                  <a:uFillTx/>
                  <a:latin typeface="Arial"/>
                  <a:ea typeface="+mn-ea"/>
                  <a:cs typeface="+mn-cs"/>
                </a:rPr>
                <a:t>Payback Obligation</a:t>
              </a:r>
            </a:p>
          </p:txBody>
        </p:sp>
      </p:grpSp>
      <p:sp>
        <p:nvSpPr>
          <p:cNvPr id="14" name="Oval 13">
            <a:extLst>
              <a:ext uri="{FF2B5EF4-FFF2-40B4-BE49-F238E27FC236}">
                <a16:creationId xmlns:a16="http://schemas.microsoft.com/office/drawing/2014/main" id="{34E8FCDF-0615-4ACD-89BB-4E74BBBFE7A2}"/>
              </a:ext>
            </a:extLst>
          </p:cNvPr>
          <p:cNvSpPr/>
          <p:nvPr/>
        </p:nvSpPr>
        <p:spPr>
          <a:xfrm>
            <a:off x="2329070" y="4189545"/>
            <a:ext cx="516834" cy="4720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1</a:t>
            </a:r>
            <a:endParaRPr lang="en-BE" sz="2000" b="1">
              <a:solidFill>
                <a:schemeClr val="accent2"/>
              </a:solidFill>
            </a:endParaRPr>
          </a:p>
        </p:txBody>
      </p:sp>
      <p:sp>
        <p:nvSpPr>
          <p:cNvPr id="15" name="Oval 14">
            <a:extLst>
              <a:ext uri="{FF2B5EF4-FFF2-40B4-BE49-F238E27FC236}">
                <a16:creationId xmlns:a16="http://schemas.microsoft.com/office/drawing/2014/main" id="{3695B2ED-FFE1-8055-CE77-8DCD05EA56A3}"/>
              </a:ext>
            </a:extLst>
          </p:cNvPr>
          <p:cNvSpPr/>
          <p:nvPr/>
        </p:nvSpPr>
        <p:spPr>
          <a:xfrm>
            <a:off x="9346096" y="3789715"/>
            <a:ext cx="516834" cy="4720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2</a:t>
            </a:r>
            <a:endParaRPr lang="en-BE" sz="2000" b="1">
              <a:solidFill>
                <a:schemeClr val="accent2"/>
              </a:solidFill>
            </a:endParaRPr>
          </a:p>
        </p:txBody>
      </p:sp>
      <p:sp>
        <p:nvSpPr>
          <p:cNvPr id="16" name="Oval 15">
            <a:extLst>
              <a:ext uri="{FF2B5EF4-FFF2-40B4-BE49-F238E27FC236}">
                <a16:creationId xmlns:a16="http://schemas.microsoft.com/office/drawing/2014/main" id="{EAF68B86-C60E-798F-DDC6-31698FD5354E}"/>
              </a:ext>
            </a:extLst>
          </p:cNvPr>
          <p:cNvSpPr/>
          <p:nvPr/>
        </p:nvSpPr>
        <p:spPr>
          <a:xfrm>
            <a:off x="9342782" y="4590264"/>
            <a:ext cx="516834" cy="4720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3</a:t>
            </a:r>
            <a:endParaRPr lang="en-BE" sz="2000" b="1">
              <a:solidFill>
                <a:schemeClr val="accent2"/>
              </a:solidFill>
            </a:endParaRPr>
          </a:p>
        </p:txBody>
      </p:sp>
      <p:sp>
        <p:nvSpPr>
          <p:cNvPr id="17" name="Oval 16">
            <a:extLst>
              <a:ext uri="{FF2B5EF4-FFF2-40B4-BE49-F238E27FC236}">
                <a16:creationId xmlns:a16="http://schemas.microsoft.com/office/drawing/2014/main" id="{82C38AEF-3050-03DD-453A-C0AAEE1A2426}"/>
              </a:ext>
            </a:extLst>
          </p:cNvPr>
          <p:cNvSpPr/>
          <p:nvPr/>
        </p:nvSpPr>
        <p:spPr>
          <a:xfrm>
            <a:off x="9342782" y="5407583"/>
            <a:ext cx="516834" cy="4720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2"/>
                </a:solidFill>
              </a:rPr>
              <a:t>4</a:t>
            </a:r>
            <a:endParaRPr lang="en-BE" sz="2000" b="1">
              <a:solidFill>
                <a:schemeClr val="accent2"/>
              </a:solidFill>
            </a:endParaRPr>
          </a:p>
        </p:txBody>
      </p:sp>
    </p:spTree>
    <p:extLst>
      <p:ext uri="{BB962C8B-B14F-4D97-AF65-F5344CB8AC3E}">
        <p14:creationId xmlns:p14="http://schemas.microsoft.com/office/powerpoint/2010/main" val="6740619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42805-514E-9EC0-DBE3-02A4CECCBCA1}"/>
              </a:ext>
            </a:extLst>
          </p:cNvPr>
          <p:cNvSpPr/>
          <p:nvPr/>
        </p:nvSpPr>
        <p:spPr>
          <a:xfrm>
            <a:off x="0" y="5542682"/>
            <a:ext cx="12026900" cy="12295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mc:AlternateContent xmlns:mc="http://schemas.openxmlformats.org/markup-compatibility/2006">
        <mc:Choice xmlns:a14="http://schemas.microsoft.com/office/drawing/2010/main" Requires="a14">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Ex-ante Transactions include</a:t>
                </a:r>
              </a:p>
              <a:p>
                <a:pPr marL="1007100" lvl="1" indent="-285750">
                  <a:buFont typeface="Arial" panose="020B0604020202020204" pitchFamily="34" charset="0"/>
                  <a:buChar char="•"/>
                </a:pPr>
                <a:r>
                  <a:rPr lang="en-US"/>
                  <a:t>Primary Transactions</a:t>
                </a:r>
              </a:p>
              <a:p>
                <a:pPr marL="1007100" lvl="1" indent="-285750">
                  <a:buFont typeface="Arial" panose="020B0604020202020204" pitchFamily="34" charset="0"/>
                  <a:buChar char="•"/>
                </a:pPr>
                <a:r>
                  <a:rPr lang="en-US"/>
                  <a:t>Ex-ante Secondary Market Transactions</a:t>
                </a:r>
              </a:p>
              <a:p>
                <a:pPr marL="285750" indent="-285750">
                  <a:buFont typeface="Arial" panose="020B0604020202020204" pitchFamily="34" charset="0"/>
                  <a:buChar char="•"/>
                </a:pPr>
                <a:r>
                  <a:rPr lang="en-US"/>
                  <a:t>Remember from the Availability Obligation: </a:t>
                </a:r>
              </a:p>
              <a:p>
                <a:pPr marL="1007100" lvl="1" indent="-285750">
                  <a:buFont typeface="Arial" panose="020B0604020202020204" pitchFamily="34" charset="0"/>
                  <a:buChar char="•"/>
                </a:pPr>
                <a:r>
                  <a:rPr lang="en-US"/>
                  <a:t>Energy Constrained CMUs are limited in the duration of their delivery by their </a:t>
                </a:r>
                <a:r>
                  <a:rPr lang="en-US" b="1"/>
                  <a:t>Service Level Agreement (SLA)</a:t>
                </a:r>
              </a:p>
              <a:p>
                <a:pPr marL="1007100" lvl="1" indent="-285750">
                  <a:buFont typeface="Arial" panose="020B0604020202020204" pitchFamily="34" charset="0"/>
                  <a:buChar char="•"/>
                </a:pPr>
                <a:r>
                  <a:rPr lang="en-US"/>
                  <a:t>This results in the </a:t>
                </a:r>
                <a:r>
                  <a:rPr lang="en-US" b="1"/>
                  <a:t>SLA MTUs</a:t>
                </a:r>
                <a:r>
                  <a:rPr lang="en-US"/>
                  <a:t>: a subset of MTUs that respects their constraints and demands only one activation per day</a:t>
                </a:r>
              </a:p>
              <a:p>
                <a:pPr marL="285750" indent="-285750">
                  <a:buFont typeface="Arial" panose="020B0604020202020204" pitchFamily="34" charset="0"/>
                  <a:buChar char="•"/>
                </a:pPr>
                <a:r>
                  <a:rPr lang="en-US"/>
                  <a:t>The SLA MTUs also come into play for the Payback Obligation</a:t>
                </a:r>
              </a:p>
              <a:p>
                <a:pPr marL="285750" indent="-285750">
                  <a:buFont typeface="Arial" panose="020B0604020202020204" pitchFamily="34" charset="0"/>
                  <a:buChar char="•"/>
                </a:pPr>
                <a:r>
                  <a:rPr lang="en-US"/>
                  <a:t>Considering their technological constraints, the Payback Obligation for ex-ante Transactions is only applied during the SLA MTUs</a:t>
                </a:r>
              </a:p>
              <a:p>
                <a:pPr marL="285750" indent="-285750">
                  <a:buFont typeface="Arial" panose="020B0604020202020204" pitchFamily="34" charset="0"/>
                  <a:buChar char="•"/>
                </a:pPr>
                <a:r>
                  <a:rPr lang="en-US"/>
                  <a:t>During these SLA MTUs, the volume subject to the Payback Obligation is the </a:t>
                </a:r>
                <a:r>
                  <a:rPr lang="en-US" b="1"/>
                  <a:t>non-derated</a:t>
                </a:r>
                <a:r>
                  <a:rPr lang="en-US"/>
                  <a:t> Contracted Capacity</a:t>
                </a:r>
              </a:p>
              <a:p>
                <a:pPr marL="285750" indent="-285750">
                  <a:buFont typeface="Arial" panose="020B0604020202020204" pitchFamily="34" charset="0"/>
                  <a:buChar char="•"/>
                </a:pPr>
                <a:endParaRPr lang="en-US"/>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𝑉𝑜𝑙𝑢𝑚𝑒</m:t>
                      </m:r>
                      <m:r>
                        <a:rPr lang="en-US" b="0" i="1" smtClean="0">
                          <a:latin typeface="Cambria Math" panose="02040503050406030204" pitchFamily="18" charset="0"/>
                        </a:rPr>
                        <m:t> </m:t>
                      </m:r>
                      <m:r>
                        <a:rPr lang="en-US" b="0" i="1" smtClean="0">
                          <a:latin typeface="Cambria Math" panose="02040503050406030204" pitchFamily="18" charset="0"/>
                        </a:rPr>
                        <m:t>𝑠𝑢𝑏𝑗𝑒𝑐𝑡</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𝑃𝑎𝑦𝑏𝑎𝑐𝑘</m:t>
                      </m:r>
                      <m:r>
                        <a:rPr lang="en-US" b="0" i="1" smtClean="0">
                          <a:latin typeface="Cambria Math" panose="02040503050406030204" pitchFamily="18" charset="0"/>
                        </a:rPr>
                        <m:t> </m:t>
                      </m:r>
                      <m:r>
                        <a:rPr lang="en-US" b="0" i="1" smtClean="0">
                          <a:latin typeface="Cambria Math" panose="02040503050406030204" pitchFamily="18" charset="0"/>
                        </a:rPr>
                        <m:t>𝑂𝑏𝑙𝑖𝑔𝑎𝑡𝑖𝑜𝑛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𝐶𝑜𝑛𝑡𝑟𝑎𝑐𝑡𝑒𝑑</m:t>
                          </m:r>
                          <m:r>
                            <a:rPr lang="en-US" i="1">
                              <a:latin typeface="Cambria Math" panose="02040503050406030204" pitchFamily="18" charset="0"/>
                            </a:rPr>
                            <m:t> </m:t>
                          </m:r>
                          <m:r>
                            <a:rPr lang="en-US" i="1">
                              <a:latin typeface="Cambria Math" panose="02040503050406030204" pitchFamily="18" charset="0"/>
                            </a:rPr>
                            <m:t>𝐶𝑎𝑝𝑎𝑐𝑖𝑡𝑦</m:t>
                          </m:r>
                        </m:num>
                        <m:den>
                          <m:r>
                            <a:rPr lang="en-US" b="0" i="1" smtClean="0">
                              <a:latin typeface="Cambria Math" panose="02040503050406030204" pitchFamily="18" charset="0"/>
                            </a:rPr>
                            <m:t>𝐷𝑒𝑟𝑎𝑡𝑖𝑛𝑔</m:t>
                          </m:r>
                          <m:r>
                            <a:rPr lang="en-US" b="0" i="1" smtClean="0">
                              <a:latin typeface="Cambria Math" panose="02040503050406030204" pitchFamily="18" charset="0"/>
                            </a:rPr>
                            <m:t> </m:t>
                          </m:r>
                          <m:r>
                            <a:rPr lang="en-US" b="0" i="1" smtClean="0">
                              <a:latin typeface="Cambria Math" panose="02040503050406030204" pitchFamily="18" charset="0"/>
                            </a:rPr>
                            <m:t>𝐹𝑎𝑐𝑡𝑜𝑟</m:t>
                          </m:r>
                        </m:den>
                      </m:f>
                    </m:oMath>
                  </m:oMathPara>
                </a14:m>
                <a:endParaRPr lang="en-US"/>
              </a:p>
              <a:p>
                <a:pPr marL="342900" indent="-342900">
                  <a:buFont typeface="Wingdings" panose="05000000000000000000" pitchFamily="2" charset="2"/>
                  <a:buChar char="Ø"/>
                </a:pPr>
                <a:r>
                  <a:rPr lang="en-US"/>
                  <a:t>The Derating Factor used is the one included in the Capacity Contract for that Transaction</a:t>
                </a:r>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mc:Choice>
        <mc:Fallback>
          <p:sp>
            <p:nvSpPr>
              <p:cNvPr id="5" name="Text Placeholder 2">
                <a:extLst>
                  <a:ext uri="{FF2B5EF4-FFF2-40B4-BE49-F238E27FC236}">
                    <a16:creationId xmlns:a16="http://schemas.microsoft.com/office/drawing/2014/main" id="{165D7B44-3AC9-5A03-8E80-A1DB4CEDC6BF}"/>
                  </a:ext>
                </a:extLst>
              </p:cNvPr>
              <p:cNvSpPr>
                <a:spLocks noGrp="1" noRot="1" noChangeAspect="1" noMove="1" noResize="1" noEditPoints="1" noAdjustHandles="1" noChangeArrowheads="1" noChangeShapeType="1" noTextEdit="1"/>
              </p:cNvSpPr>
              <p:nvPr>
                <p:ph type="body" sz="quarter" idx="11"/>
              </p:nvPr>
            </p:nvSpPr>
            <p:spPr>
              <a:xfrm>
                <a:off x="938000" y="1315318"/>
                <a:ext cx="10361340" cy="5074732"/>
              </a:xfrm>
              <a:blipFill>
                <a:blip r:embed="rId2"/>
                <a:stretch>
                  <a:fillRect l="-1118" t="-841" r="-529"/>
                </a:stretch>
              </a:blipFill>
            </p:spPr>
            <p:txBody>
              <a:bodyPr/>
              <a:lstStyle/>
              <a:p>
                <a:r>
                  <a:rPr lang="en-BE">
                    <a:noFill/>
                  </a:rPr>
                  <a:t> </a:t>
                </a:r>
              </a:p>
            </p:txBody>
          </p:sp>
        </mc:Fallback>
      </mc:AlternateContent>
      <p:sp>
        <p:nvSpPr>
          <p:cNvPr id="2" name="Rectangle 1">
            <a:extLst>
              <a:ext uri="{FF2B5EF4-FFF2-40B4-BE49-F238E27FC236}">
                <a16:creationId xmlns:a16="http://schemas.microsoft.com/office/drawing/2014/main" id="{99A40098-2B89-ACBB-9001-2BEB104A6BCF}"/>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4" name="Rectangle 3">
            <a:extLst>
              <a:ext uri="{FF2B5EF4-FFF2-40B4-BE49-F238E27FC236}">
                <a16:creationId xmlns:a16="http://schemas.microsoft.com/office/drawing/2014/main" id="{A34B6EBB-2F60-D85B-38FB-BB1B4FA161FC}"/>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6" name="Title 1">
            <a:extLst>
              <a:ext uri="{FF2B5EF4-FFF2-40B4-BE49-F238E27FC236}">
                <a16:creationId xmlns:a16="http://schemas.microsoft.com/office/drawing/2014/main" id="{506C10BB-55F2-CD38-3EF0-719D38D43222}"/>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Volume </a:t>
            </a:r>
            <a:r>
              <a:rPr lang="nl-BE" b="1" err="1">
                <a:solidFill>
                  <a:schemeClr val="tx2">
                    <a:lumMod val="50000"/>
                  </a:schemeClr>
                </a:solidFill>
                <a:latin typeface="Arial"/>
              </a:rPr>
              <a:t>for</a:t>
            </a:r>
            <a:r>
              <a:rPr lang="nl-BE" b="1">
                <a:solidFill>
                  <a:schemeClr val="tx2">
                    <a:lumMod val="50000"/>
                  </a:schemeClr>
                </a:solidFill>
                <a:latin typeface="Arial"/>
              </a:rPr>
              <a:t> </a:t>
            </a:r>
            <a:r>
              <a:rPr lang="nl-BE" b="1" err="1">
                <a:solidFill>
                  <a:schemeClr val="tx2">
                    <a:lumMod val="50000"/>
                  </a:schemeClr>
                </a:solidFill>
                <a:latin typeface="Arial"/>
              </a:rPr>
              <a:t>an</a:t>
            </a:r>
            <a:r>
              <a:rPr lang="nl-BE" b="1">
                <a:solidFill>
                  <a:schemeClr val="tx2">
                    <a:lumMod val="50000"/>
                  </a:schemeClr>
                </a:solidFill>
                <a:latin typeface="Arial"/>
              </a:rPr>
              <a:t> ex-ante Transaction of </a:t>
            </a:r>
            <a:r>
              <a:rPr lang="nl-BE" b="1" err="1">
                <a:solidFill>
                  <a:schemeClr val="tx2">
                    <a:lumMod val="50000"/>
                  </a:schemeClr>
                </a:solidFill>
                <a:latin typeface="Arial"/>
              </a:rPr>
              <a:t>an</a:t>
            </a:r>
            <a:r>
              <a:rPr lang="nl-BE" b="1">
                <a:solidFill>
                  <a:schemeClr val="tx2">
                    <a:lumMod val="50000"/>
                  </a:schemeClr>
                </a:solidFill>
                <a:latin typeface="Arial"/>
              </a:rPr>
              <a:t> Energy </a:t>
            </a:r>
            <a:r>
              <a:rPr lang="nl-BE" b="1" err="1">
                <a:solidFill>
                  <a:schemeClr val="tx2">
                    <a:lumMod val="50000"/>
                  </a:schemeClr>
                </a:solidFill>
                <a:latin typeface="Arial"/>
              </a:rPr>
              <a:t>Constrained</a:t>
            </a:r>
            <a:r>
              <a:rPr lang="nl-BE" b="1">
                <a:solidFill>
                  <a:schemeClr val="tx2">
                    <a:lumMod val="50000"/>
                  </a:schemeClr>
                </a:solidFill>
                <a:latin typeface="Arial"/>
              </a:rPr>
              <a:t> CMU</a:t>
            </a:r>
            <a:endParaRPr lang="en-BE" b="1">
              <a:solidFill>
                <a:schemeClr val="tx2">
                  <a:lumMod val="50000"/>
                </a:schemeClr>
              </a:solidFill>
              <a:latin typeface="Arial"/>
            </a:endParaRPr>
          </a:p>
        </p:txBody>
      </p:sp>
      <p:sp>
        <p:nvSpPr>
          <p:cNvPr id="9" name="Rectangle 8">
            <a:extLst>
              <a:ext uri="{FF2B5EF4-FFF2-40B4-BE49-F238E27FC236}">
                <a16:creationId xmlns:a16="http://schemas.microsoft.com/office/drawing/2014/main" id="{1907B3CC-3FBF-F687-39D9-E5A5BA76F551}"/>
              </a:ext>
            </a:extLst>
          </p:cNvPr>
          <p:cNvSpPr/>
          <p:nvPr/>
        </p:nvSpPr>
        <p:spPr>
          <a:xfrm>
            <a:off x="5181600" y="0"/>
            <a:ext cx="32766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 Energy Constrained </a:t>
            </a:r>
            <a:r>
              <a:rPr lang="en-US" sz="1100" b="1">
                <a:solidFill>
                  <a:schemeClr val="bg1"/>
                </a:solidFill>
              </a:rPr>
              <a:t>ex-ante</a:t>
            </a:r>
            <a:endParaRPr lang="en-BE" b="1">
              <a:solidFill>
                <a:schemeClr val="bg1"/>
              </a:solidFill>
            </a:endParaRPr>
          </a:p>
        </p:txBody>
      </p:sp>
    </p:spTree>
    <p:extLst>
      <p:ext uri="{BB962C8B-B14F-4D97-AF65-F5344CB8AC3E}">
        <p14:creationId xmlns:p14="http://schemas.microsoft.com/office/powerpoint/2010/main" val="1735427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42805-514E-9EC0-DBE3-02A4CECCBCA1}"/>
              </a:ext>
            </a:extLst>
          </p:cNvPr>
          <p:cNvSpPr/>
          <p:nvPr/>
        </p:nvSpPr>
        <p:spPr>
          <a:xfrm>
            <a:off x="0" y="5542682"/>
            <a:ext cx="12026900" cy="12295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99A40098-2B89-ACBB-9001-2BEB104A6BCF}"/>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4" name="Rectangle 3">
            <a:extLst>
              <a:ext uri="{FF2B5EF4-FFF2-40B4-BE49-F238E27FC236}">
                <a16:creationId xmlns:a16="http://schemas.microsoft.com/office/drawing/2014/main" id="{A34B6EBB-2F60-D85B-38FB-BB1B4FA161FC}"/>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6" name="Title 1">
            <a:extLst>
              <a:ext uri="{FF2B5EF4-FFF2-40B4-BE49-F238E27FC236}">
                <a16:creationId xmlns:a16="http://schemas.microsoft.com/office/drawing/2014/main" id="{506C10BB-55F2-CD38-3EF0-719D38D43222}"/>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Example</a:t>
            </a:r>
            <a:r>
              <a:rPr lang="nl-BE" b="1">
                <a:solidFill>
                  <a:schemeClr val="tx2">
                    <a:lumMod val="50000"/>
                  </a:schemeClr>
                </a:solidFill>
                <a:latin typeface="Arial"/>
              </a:rPr>
              <a:t> </a:t>
            </a:r>
            <a:r>
              <a:rPr lang="nl-BE" b="1" err="1">
                <a:solidFill>
                  <a:schemeClr val="tx2">
                    <a:lumMod val="50000"/>
                  </a:schemeClr>
                </a:solidFill>
                <a:latin typeface="Arial"/>
              </a:rPr>
              <a:t>for</a:t>
            </a:r>
            <a:r>
              <a:rPr lang="nl-BE" b="1">
                <a:solidFill>
                  <a:schemeClr val="tx2">
                    <a:lumMod val="50000"/>
                  </a:schemeClr>
                </a:solidFill>
                <a:latin typeface="Arial"/>
              </a:rPr>
              <a:t> </a:t>
            </a:r>
            <a:r>
              <a:rPr lang="nl-BE" b="1" err="1">
                <a:solidFill>
                  <a:schemeClr val="tx2">
                    <a:lumMod val="50000"/>
                  </a:schemeClr>
                </a:solidFill>
                <a:latin typeface="Arial"/>
              </a:rPr>
              <a:t>an</a:t>
            </a:r>
            <a:r>
              <a:rPr lang="nl-BE" b="1">
                <a:solidFill>
                  <a:schemeClr val="tx2">
                    <a:lumMod val="50000"/>
                  </a:schemeClr>
                </a:solidFill>
                <a:latin typeface="Arial"/>
              </a:rPr>
              <a:t> Energy </a:t>
            </a:r>
            <a:r>
              <a:rPr lang="nl-BE" b="1" err="1">
                <a:solidFill>
                  <a:schemeClr val="tx2">
                    <a:lumMod val="50000"/>
                  </a:schemeClr>
                </a:solidFill>
                <a:latin typeface="Arial"/>
              </a:rPr>
              <a:t>Constrained</a:t>
            </a:r>
            <a:r>
              <a:rPr lang="nl-BE" b="1">
                <a:solidFill>
                  <a:schemeClr val="tx2">
                    <a:lumMod val="50000"/>
                  </a:schemeClr>
                </a:solidFill>
                <a:latin typeface="Arial"/>
              </a:rPr>
              <a:t> ex-ante Transaction</a:t>
            </a:r>
            <a:endParaRPr lang="en-BE" b="1">
              <a:solidFill>
                <a:schemeClr val="tx2">
                  <a:lumMod val="50000"/>
                </a:schemeClr>
              </a:solidFill>
              <a:latin typeface="Arial"/>
            </a:endParaRPr>
          </a:p>
        </p:txBody>
      </p:sp>
      <p:sp>
        <p:nvSpPr>
          <p:cNvPr id="9" name="Rectangle 8">
            <a:extLst>
              <a:ext uri="{FF2B5EF4-FFF2-40B4-BE49-F238E27FC236}">
                <a16:creationId xmlns:a16="http://schemas.microsoft.com/office/drawing/2014/main" id="{1907B3CC-3FBF-F687-39D9-E5A5BA76F551}"/>
              </a:ext>
            </a:extLst>
          </p:cNvPr>
          <p:cNvSpPr/>
          <p:nvPr/>
        </p:nvSpPr>
        <p:spPr>
          <a:xfrm>
            <a:off x="5181600" y="0"/>
            <a:ext cx="32766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 Energy Constrained </a:t>
            </a:r>
            <a:r>
              <a:rPr lang="en-US" sz="1100" b="1">
                <a:solidFill>
                  <a:schemeClr val="bg1"/>
                </a:solidFill>
              </a:rPr>
              <a:t>ex-ante</a:t>
            </a:r>
            <a:endParaRPr lang="en-BE" b="1">
              <a:solidFill>
                <a:schemeClr val="bg1"/>
              </a:solidFill>
            </a:endParaRPr>
          </a:p>
        </p:txBody>
      </p:sp>
      <p:sp>
        <p:nvSpPr>
          <p:cNvPr id="13" name="TextBox 12">
            <a:extLst>
              <a:ext uri="{FF2B5EF4-FFF2-40B4-BE49-F238E27FC236}">
                <a16:creationId xmlns:a16="http://schemas.microsoft.com/office/drawing/2014/main" id="{8E916817-32FC-8407-AA88-22796711EFB4}"/>
              </a:ext>
            </a:extLst>
          </p:cNvPr>
          <p:cNvSpPr txBox="1"/>
          <p:nvPr/>
        </p:nvSpPr>
        <p:spPr>
          <a:xfrm>
            <a:off x="678656" y="2244817"/>
            <a:ext cx="3245644" cy="267765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Energy Constrained, SLA 2</a:t>
            </a:r>
          </a:p>
          <a:p>
            <a:pPr marL="285750" marR="0" lvl="0" indent="-2857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NRP = 10 MW</a:t>
            </a:r>
          </a:p>
          <a:p>
            <a:pPr marL="285750" marR="0" lvl="0" indent="-2857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One ex-ante Transaction with a Contracted Capacity = 3 MW</a:t>
            </a:r>
          </a:p>
          <a:p>
            <a:pPr marL="285750" marR="0" lvl="0" indent="-2857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Derating Factor = 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accent2"/>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Ø"/>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Volume subject to the Payback Obligation during SLA MTUs </a:t>
            </a:r>
            <a:br>
              <a:rPr kumimoji="0" lang="en-US" sz="1400" b="0" i="0" u="none" strike="noStrike" kern="1200" cap="none" spc="0" normalizeH="0" baseline="0" noProof="0">
                <a:ln>
                  <a:noFill/>
                </a:ln>
                <a:solidFill>
                  <a:schemeClr val="accent2"/>
                </a:solidFill>
                <a:effectLst/>
                <a:uLnTx/>
                <a:uFillTx/>
                <a:latin typeface="Arial"/>
                <a:ea typeface="+mn-ea"/>
                <a:cs typeface="+mn-cs"/>
              </a:rPr>
            </a:br>
            <a:r>
              <a:rPr kumimoji="0" lang="en-US" sz="1400" b="1" i="0" u="none" strike="noStrike" kern="1200" cap="none" spc="0" normalizeH="0" baseline="0" noProof="0">
                <a:ln>
                  <a:noFill/>
                </a:ln>
                <a:solidFill>
                  <a:schemeClr val="accent2"/>
                </a:solidFill>
                <a:effectLst/>
                <a:uLnTx/>
                <a:uFillTx/>
                <a:latin typeface="Arial"/>
                <a:ea typeface="+mn-ea"/>
                <a:cs typeface="+mn-cs"/>
              </a:rPr>
              <a:t>= 10MW</a:t>
            </a:r>
          </a:p>
          <a:p>
            <a:pPr marL="285750" marR="0" lvl="0" indent="-2857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Ø"/>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Volume subject to the Payback Obligation outside SLA MTUs </a:t>
            </a:r>
            <a:br>
              <a:rPr kumimoji="0" lang="en-US" sz="1400" b="0" i="0" u="none" strike="noStrike" kern="1200" cap="none" spc="0" normalizeH="0" baseline="0" noProof="0">
                <a:ln>
                  <a:noFill/>
                </a:ln>
                <a:solidFill>
                  <a:schemeClr val="accent2"/>
                </a:solidFill>
                <a:effectLst/>
                <a:uLnTx/>
                <a:uFillTx/>
                <a:latin typeface="Arial"/>
                <a:ea typeface="+mn-ea"/>
                <a:cs typeface="+mn-cs"/>
              </a:rPr>
            </a:br>
            <a:r>
              <a:rPr kumimoji="0" lang="en-US" sz="1400" b="1" i="0" u="none" strike="noStrike" kern="1200" cap="none" spc="0" normalizeH="0" baseline="0" noProof="0">
                <a:ln>
                  <a:noFill/>
                </a:ln>
                <a:solidFill>
                  <a:schemeClr val="accent2"/>
                </a:solidFill>
                <a:effectLst/>
                <a:uLnTx/>
                <a:uFillTx/>
                <a:latin typeface="Arial"/>
                <a:ea typeface="+mn-ea"/>
                <a:cs typeface="+mn-cs"/>
              </a:rPr>
              <a:t>= 0 MW</a:t>
            </a:r>
          </a:p>
        </p:txBody>
      </p:sp>
      <p:sp>
        <p:nvSpPr>
          <p:cNvPr id="14" name="Arrow: Right 13">
            <a:extLst>
              <a:ext uri="{FF2B5EF4-FFF2-40B4-BE49-F238E27FC236}">
                <a16:creationId xmlns:a16="http://schemas.microsoft.com/office/drawing/2014/main" id="{77FB8BCA-8140-CF3C-7FBB-20F1BE7796CA}"/>
              </a:ext>
            </a:extLst>
          </p:cNvPr>
          <p:cNvSpPr/>
          <p:nvPr/>
        </p:nvSpPr>
        <p:spPr>
          <a:xfrm>
            <a:off x="3833728" y="3214687"/>
            <a:ext cx="552450" cy="428625"/>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pic>
        <p:nvPicPr>
          <p:cNvPr id="16" name="Picture 15">
            <a:extLst>
              <a:ext uri="{FF2B5EF4-FFF2-40B4-BE49-F238E27FC236}">
                <a16:creationId xmlns:a16="http://schemas.microsoft.com/office/drawing/2014/main" id="{9F8157C9-A166-903C-0836-A1CFB3DAFB69}"/>
              </a:ext>
            </a:extLst>
          </p:cNvPr>
          <p:cNvPicPr>
            <a:picLocks noChangeAspect="1"/>
          </p:cNvPicPr>
          <p:nvPr/>
        </p:nvPicPr>
        <p:blipFill>
          <a:blip r:embed="rId2"/>
          <a:stretch>
            <a:fillRect/>
          </a:stretch>
        </p:blipFill>
        <p:spPr>
          <a:xfrm>
            <a:off x="4801470" y="1706899"/>
            <a:ext cx="6609480" cy="3291956"/>
          </a:xfrm>
          <a:prstGeom prst="rect">
            <a:avLst/>
          </a:prstGeom>
        </p:spPr>
      </p:pic>
      <p:sp>
        <p:nvSpPr>
          <p:cNvPr id="17" name="Right Brace 16">
            <a:extLst>
              <a:ext uri="{FF2B5EF4-FFF2-40B4-BE49-F238E27FC236}">
                <a16:creationId xmlns:a16="http://schemas.microsoft.com/office/drawing/2014/main" id="{4AA142F4-5655-B2DC-80E1-DB5404C1312D}"/>
              </a:ext>
            </a:extLst>
          </p:cNvPr>
          <p:cNvSpPr/>
          <p:nvPr/>
        </p:nvSpPr>
        <p:spPr>
          <a:xfrm rot="5400000">
            <a:off x="7481206" y="4828770"/>
            <a:ext cx="172802" cy="485785"/>
          </a:xfrm>
          <a:prstGeom prst="rightBrace">
            <a:avLst/>
          </a:prstGeom>
          <a:ln>
            <a:solidFill>
              <a:schemeClr val="accent1"/>
            </a:solidFill>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BE"/>
          </a:p>
        </p:txBody>
      </p:sp>
      <p:sp>
        <p:nvSpPr>
          <p:cNvPr id="18" name="Right Brace 17">
            <a:extLst>
              <a:ext uri="{FF2B5EF4-FFF2-40B4-BE49-F238E27FC236}">
                <a16:creationId xmlns:a16="http://schemas.microsoft.com/office/drawing/2014/main" id="{979A9F1C-0E82-6F3A-83DB-4E79D6B5935F}"/>
              </a:ext>
            </a:extLst>
          </p:cNvPr>
          <p:cNvSpPr/>
          <p:nvPr/>
        </p:nvSpPr>
        <p:spPr>
          <a:xfrm rot="5400000">
            <a:off x="9724343" y="4909734"/>
            <a:ext cx="172803" cy="323860"/>
          </a:xfrm>
          <a:prstGeom prst="rightBrace">
            <a:avLst/>
          </a:prstGeom>
          <a:ln>
            <a:solidFill>
              <a:schemeClr val="accent1"/>
            </a:solidFill>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BE"/>
          </a:p>
        </p:txBody>
      </p:sp>
      <p:sp>
        <p:nvSpPr>
          <p:cNvPr id="19" name="TextBox 18">
            <a:extLst>
              <a:ext uri="{FF2B5EF4-FFF2-40B4-BE49-F238E27FC236}">
                <a16:creationId xmlns:a16="http://schemas.microsoft.com/office/drawing/2014/main" id="{457B90DE-8BD2-1136-E582-E20218985C8E}"/>
              </a:ext>
            </a:extLst>
          </p:cNvPr>
          <p:cNvSpPr txBox="1"/>
          <p:nvPr/>
        </p:nvSpPr>
        <p:spPr>
          <a:xfrm>
            <a:off x="6488107" y="5199493"/>
            <a:ext cx="2159000" cy="600164"/>
          </a:xfrm>
          <a:prstGeom prst="rect">
            <a:avLst/>
          </a:prstGeom>
          <a:noFill/>
        </p:spPr>
        <p:txBody>
          <a:bodyPr wrap="square" rtlCol="0">
            <a:spAutoFit/>
          </a:bodyPr>
          <a:lstStyle/>
          <a:p>
            <a:pPr algn="ctr"/>
            <a:r>
              <a:rPr lang="en-US" sz="1100">
                <a:solidFill>
                  <a:schemeClr val="accent2"/>
                </a:solidFill>
              </a:rPr>
              <a:t>During the SLA MTUs, the volume subject to the Payback Obligation is equal to </a:t>
            </a:r>
            <a:r>
              <a:rPr lang="en-US" sz="1100" b="1">
                <a:solidFill>
                  <a:schemeClr val="accent2"/>
                </a:solidFill>
              </a:rPr>
              <a:t>10 MW</a:t>
            </a:r>
            <a:endParaRPr lang="en-BE" sz="1100" b="1">
              <a:solidFill>
                <a:schemeClr val="accent2"/>
              </a:solidFill>
            </a:endParaRPr>
          </a:p>
        </p:txBody>
      </p:sp>
      <p:sp>
        <p:nvSpPr>
          <p:cNvPr id="20" name="TextBox 19">
            <a:extLst>
              <a:ext uri="{FF2B5EF4-FFF2-40B4-BE49-F238E27FC236}">
                <a16:creationId xmlns:a16="http://schemas.microsoft.com/office/drawing/2014/main" id="{F2EF0118-EF84-D001-C98B-41D052C63F91}"/>
              </a:ext>
            </a:extLst>
          </p:cNvPr>
          <p:cNvSpPr txBox="1"/>
          <p:nvPr/>
        </p:nvSpPr>
        <p:spPr>
          <a:xfrm>
            <a:off x="8731244" y="5199493"/>
            <a:ext cx="2159000" cy="600164"/>
          </a:xfrm>
          <a:prstGeom prst="rect">
            <a:avLst/>
          </a:prstGeom>
          <a:noFill/>
        </p:spPr>
        <p:txBody>
          <a:bodyPr wrap="square" rtlCol="0">
            <a:spAutoFit/>
          </a:bodyPr>
          <a:lstStyle/>
          <a:p>
            <a:pPr algn="ctr"/>
            <a:r>
              <a:rPr lang="en-US" sz="1100">
                <a:solidFill>
                  <a:schemeClr val="accent2"/>
                </a:solidFill>
              </a:rPr>
              <a:t>Outside the SLA MTUs, the volume subject to the Payback Obligation is equal to </a:t>
            </a:r>
            <a:r>
              <a:rPr lang="en-US" sz="1100" b="1">
                <a:solidFill>
                  <a:schemeClr val="accent2"/>
                </a:solidFill>
              </a:rPr>
              <a:t>0 MW</a:t>
            </a:r>
            <a:endParaRPr lang="en-BE" sz="1100" b="1">
              <a:solidFill>
                <a:schemeClr val="accent2"/>
              </a:solidFill>
            </a:endParaRPr>
          </a:p>
        </p:txBody>
      </p:sp>
      <p:sp>
        <p:nvSpPr>
          <p:cNvPr id="21" name="Rectangle 20">
            <a:extLst>
              <a:ext uri="{FF2B5EF4-FFF2-40B4-BE49-F238E27FC236}">
                <a16:creationId xmlns:a16="http://schemas.microsoft.com/office/drawing/2014/main" id="{A5ECC044-65D5-42D1-82E8-E9765BB658A8}"/>
              </a:ext>
            </a:extLst>
          </p:cNvPr>
          <p:cNvSpPr/>
          <p:nvPr/>
        </p:nvSpPr>
        <p:spPr>
          <a:xfrm>
            <a:off x="10093852" y="1382886"/>
            <a:ext cx="82199" cy="1333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02EE7279-9AD7-B34B-3D55-2619341603F2}"/>
              </a:ext>
            </a:extLst>
          </p:cNvPr>
          <p:cNvSpPr/>
          <p:nvPr/>
        </p:nvSpPr>
        <p:spPr>
          <a:xfrm>
            <a:off x="10093851" y="1697443"/>
            <a:ext cx="82199" cy="13335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17DAF6B7-D75B-AD74-137C-016400E4343C}"/>
              </a:ext>
            </a:extLst>
          </p:cNvPr>
          <p:cNvSpPr txBox="1"/>
          <p:nvPr/>
        </p:nvSpPr>
        <p:spPr>
          <a:xfrm>
            <a:off x="10189575" y="1329581"/>
            <a:ext cx="1088025" cy="553998"/>
          </a:xfrm>
          <a:prstGeom prst="rect">
            <a:avLst/>
          </a:prstGeom>
          <a:noFill/>
        </p:spPr>
        <p:txBody>
          <a:bodyPr wrap="square" rtlCol="0">
            <a:spAutoFit/>
          </a:bodyPr>
          <a:lstStyle/>
          <a:p>
            <a:pPr algn="l"/>
            <a:r>
              <a:rPr lang="en-US" sz="1000">
                <a:solidFill>
                  <a:schemeClr val="accent2"/>
                </a:solidFill>
              </a:rPr>
              <a:t>SLA MTUs</a:t>
            </a:r>
          </a:p>
          <a:p>
            <a:pPr algn="l"/>
            <a:endParaRPr lang="en-US" sz="1000">
              <a:solidFill>
                <a:schemeClr val="accent2"/>
              </a:solidFill>
            </a:endParaRPr>
          </a:p>
          <a:p>
            <a:pPr algn="l"/>
            <a:r>
              <a:rPr lang="en-US" sz="1000">
                <a:solidFill>
                  <a:schemeClr val="accent2"/>
                </a:solidFill>
              </a:rPr>
              <a:t>Non-SLA MTUs</a:t>
            </a:r>
            <a:endParaRPr lang="en-BE" sz="1000" err="1">
              <a:solidFill>
                <a:schemeClr val="accent2"/>
              </a:solidFill>
            </a:endParaRPr>
          </a:p>
        </p:txBody>
      </p:sp>
    </p:spTree>
    <p:extLst>
      <p:ext uri="{BB962C8B-B14F-4D97-AF65-F5344CB8AC3E}">
        <p14:creationId xmlns:p14="http://schemas.microsoft.com/office/powerpoint/2010/main" val="35506025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mc:Choice xmlns:a14="http://schemas.microsoft.com/office/drawing/2010/main" Requires="a14">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Energy Constrained CMUs can engage in ex-post Secondary Market Transactions</a:t>
                </a:r>
              </a:p>
              <a:p>
                <a:pPr marL="285750" indent="-285750">
                  <a:buFont typeface="Arial" panose="020B0604020202020204" pitchFamily="34" charset="0"/>
                  <a:buChar char="•"/>
                </a:pPr>
                <a:r>
                  <a:rPr lang="en-US"/>
                  <a:t>These Obligations can occur on top of ex-ante Transactions</a:t>
                </a:r>
              </a:p>
              <a:p>
                <a:pPr marL="285750" indent="-285750">
                  <a:buFont typeface="Arial" panose="020B0604020202020204" pitchFamily="34" charset="0"/>
                  <a:buChar char="•"/>
                </a:pPr>
                <a:r>
                  <a:rPr lang="en-US"/>
                  <a:t>Not limited to SLA MTUs: for ex-post Secondary Market Transactions, the Payback Obligation is always applied</a:t>
                </a:r>
              </a:p>
              <a:p>
                <a:pPr marL="285750" indent="-285750">
                  <a:buFont typeface="Arial" panose="020B0604020202020204" pitchFamily="34" charset="0"/>
                  <a:buChar char="•"/>
                </a:pPr>
                <a:r>
                  <a:rPr lang="en-US"/>
                  <a:t>The Payback Obligation for ex-post Transactions is based on the </a:t>
                </a:r>
                <a:r>
                  <a:rPr lang="en-US" b="1"/>
                  <a:t>(derated)</a:t>
                </a:r>
                <a:r>
                  <a:rPr lang="en-US"/>
                  <a:t> Contracted Capacity:</a:t>
                </a:r>
              </a:p>
              <a:p>
                <a:pPr marL="285750" indent="-285750">
                  <a:buFont typeface="Arial" panose="020B0604020202020204" pitchFamily="34" charset="0"/>
                  <a:buChar char="•"/>
                </a:pPr>
                <a:endParaRPr lang="en-US"/>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𝑉𝑜𝑙𝑢𝑚𝑒</m:t>
                      </m:r>
                      <m:r>
                        <a:rPr lang="en-US" b="0" i="1" smtClean="0">
                          <a:latin typeface="Cambria Math" panose="02040503050406030204" pitchFamily="18" charset="0"/>
                        </a:rPr>
                        <m:t> </m:t>
                      </m:r>
                      <m:r>
                        <a:rPr lang="en-US" b="0" i="1" smtClean="0">
                          <a:latin typeface="Cambria Math" panose="02040503050406030204" pitchFamily="18" charset="0"/>
                        </a:rPr>
                        <m:t>𝑠𝑢𝑏𝑗𝑒𝑐𝑡</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𝑃𝑎𝑦𝑏𝑎𝑐𝑘</m:t>
                      </m:r>
                      <m:r>
                        <a:rPr lang="en-US" b="0" i="1" smtClean="0">
                          <a:latin typeface="Cambria Math" panose="02040503050406030204" pitchFamily="18" charset="0"/>
                        </a:rPr>
                        <m:t> </m:t>
                      </m:r>
                      <m:r>
                        <a:rPr lang="en-US" b="0" i="1" smtClean="0">
                          <a:latin typeface="Cambria Math" panose="02040503050406030204" pitchFamily="18" charset="0"/>
                        </a:rPr>
                        <m:t>𝑂𝑏𝑙𝑖𝑔𝑎𝑡𝑖𝑜𝑛</m:t>
                      </m:r>
                      <m:r>
                        <a:rPr lang="en-US" b="0" i="1" smtClean="0">
                          <a:latin typeface="Cambria Math" panose="02040503050406030204" pitchFamily="18" charset="0"/>
                        </a:rPr>
                        <m:t>=</m:t>
                      </m:r>
                      <m:r>
                        <a:rPr lang="en-US" b="0" i="1" smtClean="0">
                          <a:latin typeface="Cambria Math" panose="02040503050406030204" pitchFamily="18" charset="0"/>
                        </a:rPr>
                        <m:t>𝐶𝑜𝑛𝑡𝑟𝑎𝑐𝑡𝑒𝑑</m:t>
                      </m:r>
                      <m:r>
                        <a:rPr lang="en-US" b="0" i="1" smtClean="0">
                          <a:latin typeface="Cambria Math" panose="02040503050406030204" pitchFamily="18" charset="0"/>
                        </a:rPr>
                        <m:t> </m:t>
                      </m:r>
                      <m:r>
                        <a:rPr lang="en-US" b="0" i="1" smtClean="0">
                          <a:latin typeface="Cambria Math" panose="02040503050406030204" pitchFamily="18" charset="0"/>
                        </a:rPr>
                        <m:t>𝐶𝑎𝑝𝑎𝑐𝑖𝑡𝑦</m:t>
                      </m:r>
                    </m:oMath>
                  </m:oMathPara>
                </a14:m>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mc:Choice>
        <mc:Fallback>
          <p:sp>
            <p:nvSpPr>
              <p:cNvPr id="5" name="Text Placeholder 2">
                <a:extLst>
                  <a:ext uri="{FF2B5EF4-FFF2-40B4-BE49-F238E27FC236}">
                    <a16:creationId xmlns:a16="http://schemas.microsoft.com/office/drawing/2014/main" id="{165D7B44-3AC9-5A03-8E80-A1DB4CEDC6BF}"/>
                  </a:ext>
                </a:extLst>
              </p:cNvPr>
              <p:cNvSpPr>
                <a:spLocks noGrp="1" noRot="1" noChangeAspect="1" noMove="1" noResize="1" noEditPoints="1" noAdjustHandles="1" noChangeArrowheads="1" noChangeShapeType="1" noTextEdit="1"/>
              </p:cNvSpPr>
              <p:nvPr>
                <p:ph type="body" sz="quarter" idx="11"/>
              </p:nvPr>
            </p:nvSpPr>
            <p:spPr>
              <a:xfrm>
                <a:off x="938000" y="1315318"/>
                <a:ext cx="10361340" cy="5074732"/>
              </a:xfrm>
              <a:blipFill>
                <a:blip r:embed="rId2"/>
                <a:stretch>
                  <a:fillRect l="-1118" t="-841" r="-294"/>
                </a:stretch>
              </a:blipFill>
            </p:spPr>
            <p:txBody>
              <a:bodyPr/>
              <a:lstStyle/>
              <a:p>
                <a:r>
                  <a:rPr lang="en-BE">
                    <a:noFill/>
                  </a:rPr>
                  <a:t> </a:t>
                </a:r>
              </a:p>
            </p:txBody>
          </p:sp>
        </mc:Fallback>
      </mc:AlternateContent>
      <p:sp>
        <p:nvSpPr>
          <p:cNvPr id="3" name="Rectangle 2">
            <a:extLst>
              <a:ext uri="{FF2B5EF4-FFF2-40B4-BE49-F238E27FC236}">
                <a16:creationId xmlns:a16="http://schemas.microsoft.com/office/drawing/2014/main" id="{3B30066A-5960-01A3-526F-32C8E2EC4866}"/>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Rectangle 5">
            <a:extLst>
              <a:ext uri="{FF2B5EF4-FFF2-40B4-BE49-F238E27FC236}">
                <a16:creationId xmlns:a16="http://schemas.microsoft.com/office/drawing/2014/main" id="{36681D77-5A9A-8A5D-C35D-3B4C86904D25}"/>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9" name="Title 1">
            <a:extLst>
              <a:ext uri="{FF2B5EF4-FFF2-40B4-BE49-F238E27FC236}">
                <a16:creationId xmlns:a16="http://schemas.microsoft.com/office/drawing/2014/main" id="{F97AD717-4142-C802-721C-923685C96E90}"/>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Volume </a:t>
            </a:r>
            <a:r>
              <a:rPr lang="nl-BE" b="1" err="1">
                <a:solidFill>
                  <a:schemeClr val="tx2">
                    <a:lumMod val="50000"/>
                  </a:schemeClr>
                </a:solidFill>
                <a:latin typeface="Arial"/>
              </a:rPr>
              <a:t>for</a:t>
            </a:r>
            <a:r>
              <a:rPr lang="nl-BE" b="1">
                <a:solidFill>
                  <a:schemeClr val="tx2">
                    <a:lumMod val="50000"/>
                  </a:schemeClr>
                </a:solidFill>
                <a:latin typeface="Arial"/>
              </a:rPr>
              <a:t> </a:t>
            </a:r>
            <a:r>
              <a:rPr lang="nl-BE" b="1" err="1">
                <a:solidFill>
                  <a:schemeClr val="tx2">
                    <a:lumMod val="50000"/>
                  </a:schemeClr>
                </a:solidFill>
                <a:latin typeface="Arial"/>
              </a:rPr>
              <a:t>an</a:t>
            </a:r>
            <a:r>
              <a:rPr lang="nl-BE" b="1">
                <a:solidFill>
                  <a:schemeClr val="tx2">
                    <a:lumMod val="50000"/>
                  </a:schemeClr>
                </a:solidFill>
                <a:latin typeface="Arial"/>
              </a:rPr>
              <a:t> ex-post Transaction of </a:t>
            </a:r>
            <a:r>
              <a:rPr lang="nl-BE" b="1" err="1">
                <a:solidFill>
                  <a:schemeClr val="tx2">
                    <a:lumMod val="50000"/>
                  </a:schemeClr>
                </a:solidFill>
                <a:latin typeface="Arial"/>
              </a:rPr>
              <a:t>an</a:t>
            </a:r>
            <a:r>
              <a:rPr lang="nl-BE" b="1">
                <a:solidFill>
                  <a:schemeClr val="tx2">
                    <a:lumMod val="50000"/>
                  </a:schemeClr>
                </a:solidFill>
                <a:latin typeface="Arial"/>
              </a:rPr>
              <a:t> Energy </a:t>
            </a:r>
            <a:r>
              <a:rPr lang="nl-BE" b="1" err="1">
                <a:solidFill>
                  <a:schemeClr val="tx2">
                    <a:lumMod val="50000"/>
                  </a:schemeClr>
                </a:solidFill>
                <a:latin typeface="Arial"/>
              </a:rPr>
              <a:t>Constrained</a:t>
            </a:r>
            <a:r>
              <a:rPr lang="nl-BE" b="1">
                <a:solidFill>
                  <a:schemeClr val="tx2">
                    <a:lumMod val="50000"/>
                  </a:schemeClr>
                </a:solidFill>
                <a:latin typeface="Arial"/>
              </a:rPr>
              <a:t> CMU</a:t>
            </a:r>
            <a:endParaRPr lang="en-BE" b="1">
              <a:solidFill>
                <a:schemeClr val="tx2">
                  <a:lumMod val="50000"/>
                </a:schemeClr>
              </a:solidFill>
              <a:latin typeface="Arial"/>
            </a:endParaRPr>
          </a:p>
        </p:txBody>
      </p:sp>
      <p:sp>
        <p:nvSpPr>
          <p:cNvPr id="10" name="Rectangle 9">
            <a:extLst>
              <a:ext uri="{FF2B5EF4-FFF2-40B4-BE49-F238E27FC236}">
                <a16:creationId xmlns:a16="http://schemas.microsoft.com/office/drawing/2014/main" id="{9647AD3F-C8AE-429E-DF28-DC5E4C3C8572}"/>
              </a:ext>
            </a:extLst>
          </p:cNvPr>
          <p:cNvSpPr/>
          <p:nvPr/>
        </p:nvSpPr>
        <p:spPr>
          <a:xfrm>
            <a:off x="5181600" y="0"/>
            <a:ext cx="32766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 Energy Constrained </a:t>
            </a:r>
            <a:r>
              <a:rPr lang="en-US" sz="1100" b="1">
                <a:solidFill>
                  <a:schemeClr val="bg1"/>
                </a:solidFill>
              </a:rPr>
              <a:t>ex-post</a:t>
            </a:r>
            <a:endParaRPr lang="en-BE" b="1">
              <a:solidFill>
                <a:schemeClr val="bg1"/>
              </a:solidFill>
            </a:endParaRPr>
          </a:p>
        </p:txBody>
      </p:sp>
    </p:spTree>
    <p:extLst>
      <p:ext uri="{BB962C8B-B14F-4D97-AF65-F5344CB8AC3E}">
        <p14:creationId xmlns:p14="http://schemas.microsoft.com/office/powerpoint/2010/main" val="33606040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42805-514E-9EC0-DBE3-02A4CECCBCA1}"/>
              </a:ext>
            </a:extLst>
          </p:cNvPr>
          <p:cNvSpPr/>
          <p:nvPr/>
        </p:nvSpPr>
        <p:spPr>
          <a:xfrm>
            <a:off x="0" y="5542682"/>
            <a:ext cx="12026900" cy="12295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99A40098-2B89-ACBB-9001-2BEB104A6BCF}"/>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4" name="Rectangle 3">
            <a:extLst>
              <a:ext uri="{FF2B5EF4-FFF2-40B4-BE49-F238E27FC236}">
                <a16:creationId xmlns:a16="http://schemas.microsoft.com/office/drawing/2014/main" id="{A34B6EBB-2F60-D85B-38FB-BB1B4FA161FC}"/>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6" name="Title 1">
            <a:extLst>
              <a:ext uri="{FF2B5EF4-FFF2-40B4-BE49-F238E27FC236}">
                <a16:creationId xmlns:a16="http://schemas.microsoft.com/office/drawing/2014/main" id="{506C10BB-55F2-CD38-3EF0-719D38D43222}"/>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Example</a:t>
            </a:r>
            <a:r>
              <a:rPr lang="nl-BE" b="1">
                <a:solidFill>
                  <a:schemeClr val="tx2">
                    <a:lumMod val="50000"/>
                  </a:schemeClr>
                </a:solidFill>
                <a:latin typeface="Arial"/>
              </a:rPr>
              <a:t> </a:t>
            </a:r>
            <a:r>
              <a:rPr lang="nl-BE" b="1" err="1">
                <a:solidFill>
                  <a:schemeClr val="tx2">
                    <a:lumMod val="50000"/>
                  </a:schemeClr>
                </a:solidFill>
                <a:latin typeface="Arial"/>
              </a:rPr>
              <a:t>for</a:t>
            </a:r>
            <a:r>
              <a:rPr lang="nl-BE" b="1">
                <a:solidFill>
                  <a:schemeClr val="tx2">
                    <a:lumMod val="50000"/>
                  </a:schemeClr>
                </a:solidFill>
                <a:latin typeface="Arial"/>
              </a:rPr>
              <a:t> </a:t>
            </a:r>
            <a:r>
              <a:rPr lang="nl-BE" b="1" err="1">
                <a:solidFill>
                  <a:schemeClr val="tx2">
                    <a:lumMod val="50000"/>
                  </a:schemeClr>
                </a:solidFill>
                <a:latin typeface="Arial"/>
              </a:rPr>
              <a:t>an</a:t>
            </a:r>
            <a:r>
              <a:rPr lang="nl-BE" b="1">
                <a:solidFill>
                  <a:schemeClr val="tx2">
                    <a:lumMod val="50000"/>
                  </a:schemeClr>
                </a:solidFill>
                <a:latin typeface="Arial"/>
              </a:rPr>
              <a:t> Energy </a:t>
            </a:r>
            <a:r>
              <a:rPr lang="nl-BE" b="1" err="1">
                <a:solidFill>
                  <a:schemeClr val="tx2">
                    <a:lumMod val="50000"/>
                  </a:schemeClr>
                </a:solidFill>
                <a:latin typeface="Arial"/>
              </a:rPr>
              <a:t>Constrained</a:t>
            </a:r>
            <a:r>
              <a:rPr lang="nl-BE" b="1">
                <a:solidFill>
                  <a:schemeClr val="tx2">
                    <a:lumMod val="50000"/>
                  </a:schemeClr>
                </a:solidFill>
                <a:latin typeface="Arial"/>
              </a:rPr>
              <a:t> ex-post Transaction</a:t>
            </a:r>
            <a:endParaRPr lang="en-BE" b="1">
              <a:solidFill>
                <a:schemeClr val="tx2">
                  <a:lumMod val="50000"/>
                </a:schemeClr>
              </a:solidFill>
              <a:latin typeface="Arial"/>
            </a:endParaRPr>
          </a:p>
        </p:txBody>
      </p:sp>
      <p:sp>
        <p:nvSpPr>
          <p:cNvPr id="9" name="Rectangle 8">
            <a:extLst>
              <a:ext uri="{FF2B5EF4-FFF2-40B4-BE49-F238E27FC236}">
                <a16:creationId xmlns:a16="http://schemas.microsoft.com/office/drawing/2014/main" id="{1907B3CC-3FBF-F687-39D9-E5A5BA76F551}"/>
              </a:ext>
            </a:extLst>
          </p:cNvPr>
          <p:cNvSpPr/>
          <p:nvPr/>
        </p:nvSpPr>
        <p:spPr>
          <a:xfrm>
            <a:off x="5181600" y="0"/>
            <a:ext cx="3276600" cy="37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A. Energy Constrained </a:t>
            </a:r>
            <a:r>
              <a:rPr lang="en-US" sz="1100" b="1">
                <a:solidFill>
                  <a:schemeClr val="bg1"/>
                </a:solidFill>
              </a:rPr>
              <a:t>ex-post</a:t>
            </a:r>
            <a:endParaRPr lang="en-BE" b="1">
              <a:solidFill>
                <a:schemeClr val="bg1"/>
              </a:solidFill>
            </a:endParaRPr>
          </a:p>
        </p:txBody>
      </p:sp>
      <p:sp>
        <p:nvSpPr>
          <p:cNvPr id="13" name="TextBox 12">
            <a:extLst>
              <a:ext uri="{FF2B5EF4-FFF2-40B4-BE49-F238E27FC236}">
                <a16:creationId xmlns:a16="http://schemas.microsoft.com/office/drawing/2014/main" id="{8E916817-32FC-8407-AA88-22796711EFB4}"/>
              </a:ext>
            </a:extLst>
          </p:cNvPr>
          <p:cNvSpPr txBox="1"/>
          <p:nvPr/>
        </p:nvSpPr>
        <p:spPr>
          <a:xfrm>
            <a:off x="678656" y="2244817"/>
            <a:ext cx="3245644" cy="310854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Energy Constrained, SLA 2</a:t>
            </a:r>
          </a:p>
          <a:p>
            <a:pPr marL="285750" marR="0" lvl="0" indent="-2857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NRP = 10 MW</a:t>
            </a:r>
          </a:p>
          <a:p>
            <a:pPr marL="285750" marR="0" lvl="0" indent="-2857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One ex-ante Transaction with a Contracted Capacity = 3 MW</a:t>
            </a:r>
          </a:p>
          <a:p>
            <a:pPr marL="285750" marR="0" lvl="0" indent="-28575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a:pPr>
            <a:r>
              <a:rPr kumimoji="0" lang="en-US" sz="1400" b="0" i="0" u="none" strike="noStrike" kern="1200" cap="none" spc="0" normalizeH="0" baseline="0" noProof="0">
                <a:ln>
                  <a:noFill/>
                </a:ln>
                <a:solidFill>
                  <a:schemeClr val="accent2"/>
                </a:solidFill>
                <a:effectLst/>
                <a:uLnTx/>
                <a:uFillTx/>
                <a:latin typeface="Arial"/>
                <a:ea typeface="+mn-ea"/>
                <a:cs typeface="+mn-cs"/>
              </a:rPr>
              <a:t>Derating Factor = 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accent2"/>
              </a:solidFill>
              <a:effectLst/>
              <a:uLnTx/>
              <a:uFillTx/>
              <a:latin typeface="Arial"/>
              <a:ea typeface="+mn-ea"/>
              <a:cs typeface="+mn-cs"/>
            </a:endParaRPr>
          </a:p>
          <a:p>
            <a:pPr marL="285750" indent="-285750">
              <a:lnSpc>
                <a:spcPct val="100000"/>
              </a:lnSpc>
              <a:buClr>
                <a:schemeClr val="bg2"/>
              </a:buClr>
              <a:buFont typeface="Arial" panose="020B0604020202020204" pitchFamily="34" charset="0"/>
              <a:buChar char="•"/>
            </a:pPr>
            <a:r>
              <a:rPr lang="en-US" sz="1400">
                <a:solidFill>
                  <a:schemeClr val="accent2"/>
                </a:solidFill>
              </a:rPr>
              <a:t>Ex-post Transaction between 18:00 and 19:00 with Contracted Capacity = 5 MW</a:t>
            </a:r>
          </a:p>
          <a:p>
            <a:pPr marL="285750" indent="-285750">
              <a:lnSpc>
                <a:spcPct val="100000"/>
              </a:lnSpc>
              <a:buClr>
                <a:schemeClr val="bg2"/>
              </a:buClr>
              <a:buFont typeface="Wingdings" panose="05000000000000000000" pitchFamily="2" charset="2"/>
              <a:buChar char="Ø"/>
            </a:pPr>
            <a:r>
              <a:rPr lang="en-US" sz="1400">
                <a:solidFill>
                  <a:schemeClr val="accent2"/>
                </a:solidFill>
              </a:rPr>
              <a:t>For the Transaction Period of this Transaction, the Contracted Capacity is also subject to the Payback Obligation, regardless of SLA MTUs</a:t>
            </a:r>
          </a:p>
        </p:txBody>
      </p:sp>
      <p:sp>
        <p:nvSpPr>
          <p:cNvPr id="14" name="Arrow: Right 13">
            <a:extLst>
              <a:ext uri="{FF2B5EF4-FFF2-40B4-BE49-F238E27FC236}">
                <a16:creationId xmlns:a16="http://schemas.microsoft.com/office/drawing/2014/main" id="{77FB8BCA-8140-CF3C-7FBB-20F1BE7796CA}"/>
              </a:ext>
            </a:extLst>
          </p:cNvPr>
          <p:cNvSpPr/>
          <p:nvPr/>
        </p:nvSpPr>
        <p:spPr>
          <a:xfrm>
            <a:off x="3833728" y="3214687"/>
            <a:ext cx="552450" cy="428625"/>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pic>
        <p:nvPicPr>
          <p:cNvPr id="16" name="Picture 15">
            <a:extLst>
              <a:ext uri="{FF2B5EF4-FFF2-40B4-BE49-F238E27FC236}">
                <a16:creationId xmlns:a16="http://schemas.microsoft.com/office/drawing/2014/main" id="{9F8157C9-A166-903C-0836-A1CFB3DAFB69}"/>
              </a:ext>
            </a:extLst>
          </p:cNvPr>
          <p:cNvPicPr>
            <a:picLocks noChangeAspect="1"/>
          </p:cNvPicPr>
          <p:nvPr/>
        </p:nvPicPr>
        <p:blipFill>
          <a:blip r:embed="rId2"/>
          <a:stretch>
            <a:fillRect/>
          </a:stretch>
        </p:blipFill>
        <p:spPr>
          <a:xfrm>
            <a:off x="4801470" y="1706899"/>
            <a:ext cx="6609480" cy="3291956"/>
          </a:xfrm>
          <a:prstGeom prst="rect">
            <a:avLst/>
          </a:prstGeom>
        </p:spPr>
      </p:pic>
      <p:sp>
        <p:nvSpPr>
          <p:cNvPr id="17" name="Right Brace 16">
            <a:extLst>
              <a:ext uri="{FF2B5EF4-FFF2-40B4-BE49-F238E27FC236}">
                <a16:creationId xmlns:a16="http://schemas.microsoft.com/office/drawing/2014/main" id="{4AA142F4-5655-B2DC-80E1-DB5404C1312D}"/>
              </a:ext>
            </a:extLst>
          </p:cNvPr>
          <p:cNvSpPr/>
          <p:nvPr/>
        </p:nvSpPr>
        <p:spPr>
          <a:xfrm rot="5400000">
            <a:off x="7481206" y="4828770"/>
            <a:ext cx="172802" cy="485785"/>
          </a:xfrm>
          <a:prstGeom prst="rightBrace">
            <a:avLst/>
          </a:prstGeom>
          <a:ln>
            <a:solidFill>
              <a:schemeClr val="accent1"/>
            </a:solidFill>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BE"/>
          </a:p>
        </p:txBody>
      </p:sp>
      <p:sp>
        <p:nvSpPr>
          <p:cNvPr id="18" name="Right Brace 17">
            <a:extLst>
              <a:ext uri="{FF2B5EF4-FFF2-40B4-BE49-F238E27FC236}">
                <a16:creationId xmlns:a16="http://schemas.microsoft.com/office/drawing/2014/main" id="{979A9F1C-0E82-6F3A-83DB-4E79D6B5935F}"/>
              </a:ext>
            </a:extLst>
          </p:cNvPr>
          <p:cNvSpPr/>
          <p:nvPr/>
        </p:nvSpPr>
        <p:spPr>
          <a:xfrm rot="5400000">
            <a:off x="9724343" y="4909734"/>
            <a:ext cx="172803" cy="323860"/>
          </a:xfrm>
          <a:prstGeom prst="rightBrace">
            <a:avLst/>
          </a:prstGeom>
          <a:ln>
            <a:solidFill>
              <a:schemeClr val="accent1"/>
            </a:solidFill>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BE"/>
          </a:p>
        </p:txBody>
      </p:sp>
      <p:sp>
        <p:nvSpPr>
          <p:cNvPr id="19" name="TextBox 18">
            <a:extLst>
              <a:ext uri="{FF2B5EF4-FFF2-40B4-BE49-F238E27FC236}">
                <a16:creationId xmlns:a16="http://schemas.microsoft.com/office/drawing/2014/main" id="{457B90DE-8BD2-1136-E582-E20218985C8E}"/>
              </a:ext>
            </a:extLst>
          </p:cNvPr>
          <p:cNvSpPr txBox="1"/>
          <p:nvPr/>
        </p:nvSpPr>
        <p:spPr>
          <a:xfrm>
            <a:off x="6488107" y="5199493"/>
            <a:ext cx="2159000" cy="600164"/>
          </a:xfrm>
          <a:prstGeom prst="rect">
            <a:avLst/>
          </a:prstGeom>
          <a:noFill/>
        </p:spPr>
        <p:txBody>
          <a:bodyPr wrap="square" rtlCol="0">
            <a:spAutoFit/>
          </a:bodyPr>
          <a:lstStyle/>
          <a:p>
            <a:pPr algn="ctr"/>
            <a:r>
              <a:rPr lang="en-US" sz="1100">
                <a:solidFill>
                  <a:schemeClr val="accent2"/>
                </a:solidFill>
              </a:rPr>
              <a:t>During the SLA MTUs, the volume subject to the Payback Obligation is equal to </a:t>
            </a:r>
            <a:r>
              <a:rPr lang="en-US" sz="1100" b="1">
                <a:solidFill>
                  <a:schemeClr val="accent2"/>
                </a:solidFill>
              </a:rPr>
              <a:t>10 MW</a:t>
            </a:r>
            <a:endParaRPr lang="en-BE" sz="1100" b="1">
              <a:solidFill>
                <a:schemeClr val="accent2"/>
              </a:solidFill>
            </a:endParaRPr>
          </a:p>
        </p:txBody>
      </p:sp>
      <p:sp>
        <p:nvSpPr>
          <p:cNvPr id="20" name="TextBox 19">
            <a:extLst>
              <a:ext uri="{FF2B5EF4-FFF2-40B4-BE49-F238E27FC236}">
                <a16:creationId xmlns:a16="http://schemas.microsoft.com/office/drawing/2014/main" id="{F2EF0118-EF84-D001-C98B-41D052C63F91}"/>
              </a:ext>
            </a:extLst>
          </p:cNvPr>
          <p:cNvSpPr txBox="1"/>
          <p:nvPr/>
        </p:nvSpPr>
        <p:spPr>
          <a:xfrm>
            <a:off x="8712193" y="5199493"/>
            <a:ext cx="2232031" cy="600164"/>
          </a:xfrm>
          <a:prstGeom prst="rect">
            <a:avLst/>
          </a:prstGeom>
          <a:noFill/>
        </p:spPr>
        <p:txBody>
          <a:bodyPr wrap="square" rtlCol="0">
            <a:spAutoFit/>
          </a:bodyPr>
          <a:lstStyle/>
          <a:p>
            <a:pPr algn="ctr"/>
            <a:r>
              <a:rPr lang="en-US" sz="1100">
                <a:solidFill>
                  <a:schemeClr val="accent2"/>
                </a:solidFill>
              </a:rPr>
              <a:t>Even though it’s not an SLA MTU, the Contracted Capacity is subject to the Payback: </a:t>
            </a:r>
            <a:r>
              <a:rPr lang="en-US" sz="1100" b="1">
                <a:solidFill>
                  <a:schemeClr val="accent2"/>
                </a:solidFill>
              </a:rPr>
              <a:t>5 MW</a:t>
            </a:r>
            <a:endParaRPr lang="en-BE" sz="1100" b="1">
              <a:solidFill>
                <a:schemeClr val="accent2"/>
              </a:solidFill>
            </a:endParaRPr>
          </a:p>
        </p:txBody>
      </p:sp>
      <p:sp>
        <p:nvSpPr>
          <p:cNvPr id="21" name="Rectangle 20">
            <a:extLst>
              <a:ext uri="{FF2B5EF4-FFF2-40B4-BE49-F238E27FC236}">
                <a16:creationId xmlns:a16="http://schemas.microsoft.com/office/drawing/2014/main" id="{A5ECC044-65D5-42D1-82E8-E9765BB658A8}"/>
              </a:ext>
            </a:extLst>
          </p:cNvPr>
          <p:cNvSpPr/>
          <p:nvPr/>
        </p:nvSpPr>
        <p:spPr>
          <a:xfrm>
            <a:off x="10093852" y="1382886"/>
            <a:ext cx="82199" cy="1333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02EE7279-9AD7-B34B-3D55-2619341603F2}"/>
              </a:ext>
            </a:extLst>
          </p:cNvPr>
          <p:cNvSpPr/>
          <p:nvPr/>
        </p:nvSpPr>
        <p:spPr>
          <a:xfrm>
            <a:off x="10093851" y="1697443"/>
            <a:ext cx="82199" cy="13335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17DAF6B7-D75B-AD74-137C-016400E4343C}"/>
              </a:ext>
            </a:extLst>
          </p:cNvPr>
          <p:cNvSpPr txBox="1"/>
          <p:nvPr/>
        </p:nvSpPr>
        <p:spPr>
          <a:xfrm>
            <a:off x="10189575" y="1329581"/>
            <a:ext cx="1088025" cy="553998"/>
          </a:xfrm>
          <a:prstGeom prst="rect">
            <a:avLst/>
          </a:prstGeom>
          <a:noFill/>
        </p:spPr>
        <p:txBody>
          <a:bodyPr wrap="square" rtlCol="0">
            <a:spAutoFit/>
          </a:bodyPr>
          <a:lstStyle/>
          <a:p>
            <a:pPr algn="l"/>
            <a:r>
              <a:rPr lang="en-US" sz="1000">
                <a:solidFill>
                  <a:schemeClr val="accent2"/>
                </a:solidFill>
              </a:rPr>
              <a:t>SLA MTUs</a:t>
            </a:r>
          </a:p>
          <a:p>
            <a:pPr algn="l"/>
            <a:endParaRPr lang="en-US" sz="1000">
              <a:solidFill>
                <a:schemeClr val="accent2"/>
              </a:solidFill>
            </a:endParaRPr>
          </a:p>
          <a:p>
            <a:pPr algn="l"/>
            <a:r>
              <a:rPr lang="en-US" sz="1000">
                <a:solidFill>
                  <a:schemeClr val="accent2"/>
                </a:solidFill>
              </a:rPr>
              <a:t>Non-SLA MTUs</a:t>
            </a:r>
            <a:endParaRPr lang="en-BE" sz="1000" err="1">
              <a:solidFill>
                <a:schemeClr val="accent2"/>
              </a:solidFill>
            </a:endParaRPr>
          </a:p>
        </p:txBody>
      </p:sp>
    </p:spTree>
    <p:extLst>
      <p:ext uri="{BB962C8B-B14F-4D97-AF65-F5344CB8AC3E}">
        <p14:creationId xmlns:p14="http://schemas.microsoft.com/office/powerpoint/2010/main" val="19572452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Not all capacity identified previously is always subject to the Payback Obligation</a:t>
            </a:r>
          </a:p>
          <a:p>
            <a:pPr marL="285750" indent="-285750">
              <a:buFont typeface="Arial" panose="020B0604020202020204" pitchFamily="34" charset="0"/>
              <a:buChar char="•"/>
            </a:pPr>
            <a:r>
              <a:rPr lang="en-US"/>
              <a:t>Elia identifies two adaptations:</a:t>
            </a:r>
          </a:p>
          <a:p>
            <a:pPr marL="1007100" lvl="1" indent="-285750">
              <a:buFont typeface="Arial" panose="020B0604020202020204" pitchFamily="34" charset="0"/>
              <a:buChar char="•"/>
            </a:pPr>
            <a:r>
              <a:rPr lang="en-US"/>
              <a:t>Unavailable Capacity (e.g. forced outage) via the Availability Ratio</a:t>
            </a:r>
          </a:p>
          <a:p>
            <a:pPr marL="1007100" lvl="1" indent="-285750">
              <a:buFont typeface="Arial" panose="020B0604020202020204" pitchFamily="34" charset="0"/>
              <a:buChar char="•"/>
            </a:pPr>
            <a:r>
              <a:rPr lang="en-US"/>
              <a:t>Payback exemption for DSM and storage</a:t>
            </a:r>
          </a:p>
          <a:p>
            <a:pPr marL="1007100" lvl="1"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38D54BEE-7A7F-AE1F-938C-3F8B91FFCDB1}"/>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Rectangle 5">
            <a:extLst>
              <a:ext uri="{FF2B5EF4-FFF2-40B4-BE49-F238E27FC236}">
                <a16:creationId xmlns:a16="http://schemas.microsoft.com/office/drawing/2014/main" id="{31FEC492-F9CC-0614-BECB-9E26E2E91861}"/>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9" name="Title 1">
            <a:extLst>
              <a:ext uri="{FF2B5EF4-FFF2-40B4-BE49-F238E27FC236}">
                <a16:creationId xmlns:a16="http://schemas.microsoft.com/office/drawing/2014/main" id="{40A6A8A1-7CF5-6B97-5CC7-11AACBFCF27D}"/>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The Volume </a:t>
            </a:r>
            <a:r>
              <a:rPr lang="nl-BE" b="1" err="1">
                <a:solidFill>
                  <a:schemeClr val="tx2">
                    <a:lumMod val="50000"/>
                  </a:schemeClr>
                </a:solidFill>
                <a:latin typeface="Arial"/>
              </a:rPr>
              <a:t>for</a:t>
            </a:r>
            <a:r>
              <a:rPr lang="nl-BE" b="1">
                <a:solidFill>
                  <a:schemeClr val="tx2">
                    <a:lumMod val="50000"/>
                  </a:schemeClr>
                </a:solidFill>
                <a:latin typeface="Arial"/>
              </a:rPr>
              <a:t> </a:t>
            </a:r>
            <a:r>
              <a:rPr lang="nl-BE" b="1" err="1">
                <a:solidFill>
                  <a:schemeClr val="tx2">
                    <a:lumMod val="50000"/>
                  </a:schemeClr>
                </a:solidFill>
                <a:latin typeface="Arial"/>
              </a:rPr>
              <a:t>the</a:t>
            </a:r>
            <a:r>
              <a:rPr lang="nl-BE" b="1">
                <a:solidFill>
                  <a:schemeClr val="tx2">
                    <a:lumMod val="50000"/>
                  </a:schemeClr>
                </a:solidFill>
                <a:latin typeface="Arial"/>
              </a:rPr>
              <a:t> </a:t>
            </a:r>
            <a:r>
              <a:rPr lang="nl-BE" b="1" err="1">
                <a:solidFill>
                  <a:schemeClr val="tx2">
                    <a:lumMod val="50000"/>
                  </a:schemeClr>
                </a:solidFill>
                <a:latin typeface="Arial"/>
              </a:rPr>
              <a:t>Payback</a:t>
            </a:r>
            <a:r>
              <a:rPr lang="nl-BE" b="1">
                <a:solidFill>
                  <a:schemeClr val="tx2">
                    <a:lumMod val="50000"/>
                  </a:schemeClr>
                </a:solidFill>
                <a:latin typeface="Arial"/>
              </a:rPr>
              <a:t> </a:t>
            </a:r>
            <a:r>
              <a:rPr lang="nl-BE" b="1" err="1">
                <a:solidFill>
                  <a:schemeClr val="tx2">
                    <a:lumMod val="50000"/>
                  </a:schemeClr>
                </a:solidFill>
                <a:latin typeface="Arial"/>
              </a:rPr>
              <a:t>Obligation</a:t>
            </a:r>
            <a:r>
              <a:rPr lang="nl-BE" b="1">
                <a:solidFill>
                  <a:schemeClr val="tx2">
                    <a:lumMod val="50000"/>
                  </a:schemeClr>
                </a:solidFill>
                <a:latin typeface="Arial"/>
              </a:rPr>
              <a:t> is </a:t>
            </a:r>
            <a:r>
              <a:rPr lang="nl-BE" b="1" err="1">
                <a:solidFill>
                  <a:schemeClr val="tx2">
                    <a:lumMod val="50000"/>
                  </a:schemeClr>
                </a:solidFill>
                <a:latin typeface="Arial"/>
              </a:rPr>
              <a:t>influenced</a:t>
            </a:r>
            <a:r>
              <a:rPr lang="nl-BE" b="1">
                <a:solidFill>
                  <a:schemeClr val="tx2">
                    <a:lumMod val="50000"/>
                  </a:schemeClr>
                </a:solidFill>
                <a:latin typeface="Arial"/>
              </a:rPr>
              <a:t> </a:t>
            </a:r>
            <a:r>
              <a:rPr lang="nl-BE" b="1" err="1">
                <a:solidFill>
                  <a:schemeClr val="tx2">
                    <a:lumMod val="50000"/>
                  </a:schemeClr>
                </a:solidFill>
                <a:latin typeface="Arial"/>
              </a:rPr>
              <a:t>by</a:t>
            </a:r>
            <a:r>
              <a:rPr lang="nl-BE" b="1">
                <a:solidFill>
                  <a:schemeClr val="tx2">
                    <a:lumMod val="50000"/>
                  </a:schemeClr>
                </a:solidFill>
                <a:latin typeface="Arial"/>
              </a:rPr>
              <a:t> </a:t>
            </a:r>
            <a:r>
              <a:rPr lang="nl-BE" b="1" err="1">
                <a:solidFill>
                  <a:schemeClr val="tx2">
                    <a:lumMod val="50000"/>
                  </a:schemeClr>
                </a:solidFill>
                <a:latin typeface="Arial"/>
              </a:rPr>
              <a:t>other</a:t>
            </a:r>
            <a:r>
              <a:rPr lang="nl-BE" b="1">
                <a:solidFill>
                  <a:schemeClr val="tx2">
                    <a:lumMod val="50000"/>
                  </a:schemeClr>
                </a:solidFill>
                <a:latin typeface="Arial"/>
              </a:rPr>
              <a:t> factors</a:t>
            </a:r>
            <a:endParaRPr lang="en-BE" b="1">
              <a:solidFill>
                <a:schemeClr val="tx2">
                  <a:lumMod val="50000"/>
                </a:schemeClr>
              </a:solidFill>
              <a:latin typeface="Arial"/>
            </a:endParaRPr>
          </a:p>
        </p:txBody>
      </p:sp>
    </p:spTree>
    <p:extLst>
      <p:ext uri="{BB962C8B-B14F-4D97-AF65-F5344CB8AC3E}">
        <p14:creationId xmlns:p14="http://schemas.microsoft.com/office/powerpoint/2010/main" val="42835760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The Availability Ratio takes into account the amount of capacity that was not present due to e.g. forced outages or maintenance</a:t>
            </a:r>
          </a:p>
          <a:p>
            <a:pPr marL="1007100" lvl="1" indent="-285750">
              <a:buFont typeface="Arial" panose="020B0604020202020204" pitchFamily="34" charset="0"/>
              <a:buChar char="•"/>
            </a:pPr>
            <a:r>
              <a:rPr lang="en-US"/>
              <a:t>This capacity was not capable to capture excessive profits in the first place, hence it is logical to remove them from the Payback Obligation</a:t>
            </a:r>
          </a:p>
          <a:p>
            <a:pPr marL="285750" indent="-285750">
              <a:buFont typeface="Arial" panose="020B0604020202020204" pitchFamily="34" charset="0"/>
              <a:buChar char="•"/>
            </a:pPr>
            <a:r>
              <a:rPr lang="en-US"/>
              <a:t>The identification of Unavailable Capacity is based on the Capacity Provider’s declaration of Remaining Maximum Capacity</a:t>
            </a:r>
          </a:p>
          <a:p>
            <a:pPr marL="1007100" lvl="1" indent="-285750">
              <a:buFont typeface="Arial" panose="020B0604020202020204" pitchFamily="34" charset="0"/>
              <a:buChar char="•"/>
            </a:pPr>
            <a:r>
              <a:rPr lang="en-US"/>
              <a:t>To prevent gaming after the publication of the Day-Ahead prices, only notifications </a:t>
            </a:r>
            <a:br>
              <a:rPr lang="en-US"/>
            </a:br>
            <a:r>
              <a:rPr lang="en-US"/>
              <a:t>until 11:00 D-1 are taken into account</a:t>
            </a:r>
          </a:p>
          <a:p>
            <a:pPr marL="1007100" lvl="1" indent="-285750">
              <a:buFont typeface="Arial" panose="020B0604020202020204" pitchFamily="34" charset="0"/>
              <a:buChar char="•"/>
            </a:pPr>
            <a:r>
              <a:rPr lang="en-US"/>
              <a:t>This results in the Remaining Maximum Capacity DA</a:t>
            </a:r>
          </a:p>
          <a:p>
            <a:pPr marL="1007100" lvl="1" indent="-285750">
              <a:buFont typeface="Arial" panose="020B0604020202020204" pitchFamily="34" charset="0"/>
              <a:buChar char="•"/>
            </a:pPr>
            <a:r>
              <a:rPr lang="en-US"/>
              <a:t>Both Announced Unavailable Capacity and Unannounced Unavailable Capacity is </a:t>
            </a:r>
            <a:br>
              <a:rPr lang="en-US"/>
            </a:br>
            <a:r>
              <a:rPr lang="en-US"/>
              <a:t>taken into account</a:t>
            </a:r>
          </a:p>
          <a:p>
            <a:pPr marL="1007100" lvl="1"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pic>
        <p:nvPicPr>
          <p:cNvPr id="3" name="Picture 2">
            <a:extLst>
              <a:ext uri="{FF2B5EF4-FFF2-40B4-BE49-F238E27FC236}">
                <a16:creationId xmlns:a16="http://schemas.microsoft.com/office/drawing/2014/main" id="{71D44598-53BA-E90E-AEA0-17D9E8E7842C}"/>
              </a:ext>
            </a:extLst>
          </p:cNvPr>
          <p:cNvPicPr>
            <a:picLocks noChangeAspect="1"/>
          </p:cNvPicPr>
          <p:nvPr/>
        </p:nvPicPr>
        <p:blipFill>
          <a:blip r:embed="rId2"/>
          <a:stretch>
            <a:fillRect/>
          </a:stretch>
        </p:blipFill>
        <p:spPr>
          <a:xfrm>
            <a:off x="8809354" y="3429000"/>
            <a:ext cx="2938605" cy="2476500"/>
          </a:xfrm>
          <a:prstGeom prst="rect">
            <a:avLst/>
          </a:prstGeom>
        </p:spPr>
      </p:pic>
      <p:sp>
        <p:nvSpPr>
          <p:cNvPr id="6" name="Rectangle 5">
            <a:extLst>
              <a:ext uri="{FF2B5EF4-FFF2-40B4-BE49-F238E27FC236}">
                <a16:creationId xmlns:a16="http://schemas.microsoft.com/office/drawing/2014/main" id="{946556A6-7D02-BA3F-ED70-A79F2B2721B4}"/>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9" name="Rectangle 8">
            <a:extLst>
              <a:ext uri="{FF2B5EF4-FFF2-40B4-BE49-F238E27FC236}">
                <a16:creationId xmlns:a16="http://schemas.microsoft.com/office/drawing/2014/main" id="{6E1C443E-C4E3-7654-A5B1-9938BD784274}"/>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10" name="Title 1">
            <a:extLst>
              <a:ext uri="{FF2B5EF4-FFF2-40B4-BE49-F238E27FC236}">
                <a16:creationId xmlns:a16="http://schemas.microsoft.com/office/drawing/2014/main" id="{D48E41DA-9EEA-F144-C9D6-497FB86334C8}"/>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Availability Ratio</a:t>
            </a:r>
            <a:endParaRPr lang="en-BE" b="1">
              <a:solidFill>
                <a:schemeClr val="tx2">
                  <a:lumMod val="50000"/>
                </a:schemeClr>
              </a:solidFill>
              <a:latin typeface="Arial"/>
            </a:endParaRPr>
          </a:p>
        </p:txBody>
      </p:sp>
    </p:spTree>
    <p:extLst>
      <p:ext uri="{BB962C8B-B14F-4D97-AF65-F5344CB8AC3E}">
        <p14:creationId xmlns:p14="http://schemas.microsoft.com/office/powerpoint/2010/main" val="31931376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5" name="Title 2"/>
          <p:cNvSpPr txBox="1">
            <a:spLocks/>
          </p:cNvSpPr>
          <p:nvPr/>
        </p:nvSpPr>
        <p:spPr>
          <a:xfrm>
            <a:off x="918950" y="325075"/>
            <a:ext cx="9448800" cy="838200"/>
          </a:xfrm>
          <a:prstGeom prst="rect">
            <a:avLst/>
          </a:prstGeom>
        </p:spPr>
        <p:txBody>
          <a:bodyPr vert="horz" lIns="0" tIns="45720" rIns="0" bIns="0" rtlCol="0" anchor="t" anchorCtr="0">
            <a:normAutofit/>
          </a:bodyPr>
          <a:lstStyle>
            <a:lvl1pPr eaLnBrk="1" hangingPunct="1">
              <a:defRPr sz="2200">
                <a:solidFill>
                  <a:srgbClr val="000000"/>
                </a:solidFill>
                <a:latin typeface="+mj-lt"/>
                <a:ea typeface="+mj-ea"/>
                <a:cs typeface="+mj-cs"/>
              </a:defRPr>
            </a:lvl1pPr>
          </a:lstStyle>
          <a:p>
            <a:pPr>
              <a:defRPr/>
            </a:pPr>
            <a:endParaRPr lang="nl-BE" kern="0">
              <a:solidFill>
                <a:schemeClr val="tx2">
                  <a:lumMod val="50000"/>
                </a:schemeClr>
              </a:solidFill>
              <a:latin typeface="Arial"/>
              <a:cs typeface="Arial"/>
            </a:endParaRPr>
          </a:p>
        </p:txBody>
      </p:sp>
      <mc:AlternateContent xmlns:mc="http://schemas.openxmlformats.org/markup-compatibility/2006">
        <mc:Choice xmlns:a14="http://schemas.microsoft.com/office/drawing/2010/main" Requires="a14">
          <p:sp>
            <p:nvSpPr>
              <p:cNvPr id="10" name="Text Placeholder 2">
                <a:extLst>
                  <a:ext uri="{FF2B5EF4-FFF2-40B4-BE49-F238E27FC236}">
                    <a16:creationId xmlns:a16="http://schemas.microsoft.com/office/drawing/2014/main" id="{29079D5C-DDDA-4B60-4E9A-562E9A83B37C}"/>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Based on the Remaining Maximum Capacity DA, a ratio can be established for every MTU </a:t>
                </a:r>
                <a14:m>
                  <m:oMath xmlns:m="http://schemas.openxmlformats.org/officeDocument/2006/math">
                    <m:r>
                      <a:rPr lang="en-US" i="1" dirty="0" smtClean="0">
                        <a:latin typeface="Cambria Math" panose="02040503050406030204" pitchFamily="18" charset="0"/>
                      </a:rPr>
                      <m:t>𝑡</m:t>
                    </m:r>
                  </m:oMath>
                </a14:m>
                <a:r>
                  <a:rPr lang="en-US"/>
                  <a:t> that represents the fraction of capacity that was present:</a:t>
                </a:r>
              </a:p>
              <a:p>
                <a:pPr marL="285750" indent="-285750">
                  <a:buFont typeface="Arial" panose="020B0604020202020204" pitchFamily="34" charset="0"/>
                  <a:buChar char="•"/>
                </a:pPr>
                <a:endParaRPr lang="en-US"/>
              </a:p>
              <a:p>
                <a:pPr/>
                <a14:m>
                  <m:oMathPara xmlns:m="http://schemas.openxmlformats.org/officeDocument/2006/math">
                    <m:oMathParaPr>
                      <m:jc m:val="centerGroup"/>
                    </m:oMathParaPr>
                    <m:oMath xmlns:m="http://schemas.openxmlformats.org/officeDocument/2006/math">
                      <m:f>
                        <m:fPr>
                          <m:ctrlPr>
                            <a:rPr lang="en-BE" i="1">
                              <a:latin typeface="Cambria Math" panose="02040503050406030204" pitchFamily="18" charset="0"/>
                            </a:rPr>
                          </m:ctrlPr>
                        </m:fPr>
                        <m:num>
                          <m:r>
                            <a:rPr lang="en-GB" i="1">
                              <a:latin typeface="Cambria Math" panose="02040503050406030204" pitchFamily="18" charset="0"/>
                            </a:rPr>
                            <m:t>𝑀𝑖𝑛</m:t>
                          </m:r>
                          <m:d>
                            <m:dPr>
                              <m:ctrlPr>
                                <a:rPr lang="en-BE" i="1">
                                  <a:latin typeface="Cambria Math" panose="02040503050406030204" pitchFamily="18" charset="0"/>
                                </a:rPr>
                              </m:ctrlPr>
                            </m:dPr>
                            <m:e>
                              <m:r>
                                <a:rPr lang="en-GB" i="1">
                                  <a:latin typeface="Cambria Math" panose="02040503050406030204" pitchFamily="18" charset="0"/>
                                </a:rPr>
                                <m:t>𝑡𝑜𝑡𝑎𝑙</m:t>
                              </m:r>
                              <m:r>
                                <a:rPr lang="en-GB" i="1">
                                  <a:latin typeface="Cambria Math" panose="02040503050406030204" pitchFamily="18" charset="0"/>
                                </a:rPr>
                                <m:t> </m:t>
                              </m:r>
                              <m:r>
                                <a:rPr lang="en-GB" i="1">
                                  <a:latin typeface="Cambria Math" panose="02040503050406030204" pitchFamily="18" charset="0"/>
                                </a:rPr>
                                <m:t>𝑣𝑜𝑙𝑢𝑚𝑒</m:t>
                              </m:r>
                              <m:r>
                                <a:rPr lang="en-GB" i="1">
                                  <a:latin typeface="Cambria Math" panose="02040503050406030204" pitchFamily="18" charset="0"/>
                                </a:rPr>
                                <m:t> </m:t>
                              </m:r>
                              <m:r>
                                <a:rPr lang="en-GB" i="1">
                                  <a:latin typeface="Cambria Math" panose="02040503050406030204" pitchFamily="18" charset="0"/>
                                </a:rPr>
                                <m:t>𝑠𝑢𝑏𝑗𝑒𝑐𝑡</m:t>
                              </m:r>
                              <m:r>
                                <a:rPr lang="en-GB" i="1">
                                  <a:latin typeface="Cambria Math" panose="02040503050406030204" pitchFamily="18" charset="0"/>
                                </a:rPr>
                                <m:t> </m:t>
                              </m:r>
                              <m:r>
                                <a:rPr lang="en-GB" i="1">
                                  <a:latin typeface="Cambria Math" panose="02040503050406030204" pitchFamily="18" charset="0"/>
                                </a:rPr>
                                <m:t>𝑡𝑜</m:t>
                              </m:r>
                              <m:r>
                                <a:rPr lang="en-GB" i="1">
                                  <a:latin typeface="Cambria Math" panose="02040503050406030204" pitchFamily="18" charset="0"/>
                                </a:rPr>
                                <m:t> </m:t>
                              </m:r>
                              <m:r>
                                <a:rPr lang="en-GB" i="1">
                                  <a:latin typeface="Cambria Math" panose="02040503050406030204" pitchFamily="18" charset="0"/>
                                </a:rPr>
                                <m:t>𝑃𝑎𝑦𝑏𝑎𝑐𝑘</m:t>
                              </m:r>
                              <m:r>
                                <a:rPr lang="en-GB" i="1">
                                  <a:latin typeface="Cambria Math" panose="02040503050406030204" pitchFamily="18" charset="0"/>
                                </a:rPr>
                                <m:t> </m:t>
                              </m:r>
                              <m:r>
                                <a:rPr lang="en-GB" i="1">
                                  <a:latin typeface="Cambria Math" panose="02040503050406030204" pitchFamily="18" charset="0"/>
                                </a:rPr>
                                <m:t>𝑂𝑏𝑙𝑖𝑔𝑎𝑡𝑖𝑜𝑛</m:t>
                              </m:r>
                              <m:r>
                                <a:rPr lang="en-GB" i="1">
                                  <a:latin typeface="Cambria Math" panose="02040503050406030204" pitchFamily="18" charset="0"/>
                                </a:rPr>
                                <m:t>;</m:t>
                              </m:r>
                              <m:r>
                                <a:rPr lang="en-GB" i="1">
                                  <a:latin typeface="Cambria Math" panose="02040503050406030204" pitchFamily="18" charset="0"/>
                                </a:rPr>
                                <m:t>𝑅𝑒𝑚𝑎𝑖𝑛𝑖𝑛𝑔</m:t>
                              </m:r>
                              <m:r>
                                <a:rPr lang="en-GB" i="1">
                                  <a:latin typeface="Cambria Math" panose="02040503050406030204" pitchFamily="18" charset="0"/>
                                </a:rPr>
                                <m:t> </m:t>
                              </m:r>
                              <m:r>
                                <a:rPr lang="en-GB" i="1">
                                  <a:latin typeface="Cambria Math" panose="02040503050406030204" pitchFamily="18" charset="0"/>
                                </a:rPr>
                                <m:t>𝑀𝑎𝑥𝑖𝑚𝑢𝑚</m:t>
                              </m:r>
                              <m:r>
                                <a:rPr lang="en-GB" i="1">
                                  <a:latin typeface="Cambria Math" panose="02040503050406030204" pitchFamily="18" charset="0"/>
                                </a:rPr>
                                <m:t> </m:t>
                              </m:r>
                              <m:r>
                                <a:rPr lang="en-GB" i="1">
                                  <a:latin typeface="Cambria Math" panose="02040503050406030204" pitchFamily="18" charset="0"/>
                                </a:rPr>
                                <m:t>𝐶𝑎𝑝𝑎𝑐𝑖𝑡𝑦</m:t>
                              </m:r>
                              <m:r>
                                <a:rPr lang="en-GB" i="1">
                                  <a:latin typeface="Cambria Math" panose="02040503050406030204" pitchFamily="18" charset="0"/>
                                </a:rPr>
                                <m:t> </m:t>
                              </m:r>
                              <m:r>
                                <a:rPr lang="en-GB" i="1">
                                  <a:latin typeface="Cambria Math" panose="02040503050406030204" pitchFamily="18" charset="0"/>
                                </a:rPr>
                                <m:t>𝐷𝐴</m:t>
                              </m:r>
                            </m:e>
                          </m:d>
                          <m:r>
                            <a:rPr lang="en-GB" i="1">
                              <a:latin typeface="Cambria Math" panose="02040503050406030204" pitchFamily="18" charset="0"/>
                            </a:rPr>
                            <m:t> </m:t>
                          </m:r>
                        </m:num>
                        <m:den>
                          <m:r>
                            <a:rPr lang="en-GB" i="1">
                              <a:latin typeface="Cambria Math" panose="02040503050406030204" pitchFamily="18" charset="0"/>
                            </a:rPr>
                            <m:t>𝑡𝑜𝑡𝑎𝑙</m:t>
                          </m:r>
                          <m:r>
                            <a:rPr lang="en-GB" i="1">
                              <a:latin typeface="Cambria Math" panose="02040503050406030204" pitchFamily="18" charset="0"/>
                            </a:rPr>
                            <m:t> </m:t>
                          </m:r>
                          <m:r>
                            <a:rPr lang="en-GB" i="1">
                              <a:latin typeface="Cambria Math" panose="02040503050406030204" pitchFamily="18" charset="0"/>
                            </a:rPr>
                            <m:t>𝑣𝑜𝑙𝑢𝑚𝑒</m:t>
                          </m:r>
                          <m:r>
                            <a:rPr lang="en-GB" i="1">
                              <a:latin typeface="Cambria Math" panose="02040503050406030204" pitchFamily="18" charset="0"/>
                            </a:rPr>
                            <m:t> </m:t>
                          </m:r>
                          <m:r>
                            <a:rPr lang="en-GB" i="1">
                              <a:latin typeface="Cambria Math" panose="02040503050406030204" pitchFamily="18" charset="0"/>
                            </a:rPr>
                            <m:t>𝑠𝑢𝑏𝑗𝑒𝑐𝑡</m:t>
                          </m:r>
                          <m:r>
                            <a:rPr lang="en-GB" i="1">
                              <a:latin typeface="Cambria Math" panose="02040503050406030204" pitchFamily="18" charset="0"/>
                            </a:rPr>
                            <m:t> </m:t>
                          </m:r>
                          <m:r>
                            <a:rPr lang="en-GB" i="1">
                              <a:latin typeface="Cambria Math" panose="02040503050406030204" pitchFamily="18" charset="0"/>
                            </a:rPr>
                            <m:t>𝑡𝑜</m:t>
                          </m:r>
                          <m:r>
                            <a:rPr lang="en-GB" i="1">
                              <a:latin typeface="Cambria Math" panose="02040503050406030204" pitchFamily="18" charset="0"/>
                            </a:rPr>
                            <m:t> </m:t>
                          </m:r>
                          <m:r>
                            <a:rPr lang="en-GB" i="1">
                              <a:latin typeface="Cambria Math" panose="02040503050406030204" pitchFamily="18" charset="0"/>
                            </a:rPr>
                            <m:t>𝑃𝑎𝑦𝑏𝑎𝑐𝑘</m:t>
                          </m:r>
                          <m:r>
                            <a:rPr lang="en-GB" i="1">
                              <a:latin typeface="Cambria Math" panose="02040503050406030204" pitchFamily="18" charset="0"/>
                            </a:rPr>
                            <m:t> </m:t>
                          </m:r>
                          <m:r>
                            <a:rPr lang="en-GB" i="1">
                              <a:latin typeface="Cambria Math" panose="02040503050406030204" pitchFamily="18" charset="0"/>
                            </a:rPr>
                            <m:t>𝑂𝑏𝑙𝑖𝑔𝑎𝑡𝑖𝑜𝑛</m:t>
                          </m:r>
                        </m:den>
                      </m:f>
                    </m:oMath>
                  </m:oMathPara>
                </a14:m>
                <a:endParaRPr lang="en-BE"/>
              </a:p>
              <a:p>
                <a:endParaRPr lang="en-US"/>
              </a:p>
              <a:p>
                <a:pPr marL="285750" indent="-285750">
                  <a:buFont typeface="Wingdings" panose="05000000000000000000" pitchFamily="2" charset="2"/>
                  <a:buChar char="Ø"/>
                </a:pPr>
                <a:r>
                  <a:rPr lang="en-US"/>
                  <a:t>The total volume subject to the Payback Obligation is the sum over all the Transactions that the CMU has that cover the MTU </a:t>
                </a:r>
                <a14:m>
                  <m:oMath xmlns:m="http://schemas.openxmlformats.org/officeDocument/2006/math">
                    <m:r>
                      <a:rPr lang="en-US" i="1" dirty="0" smtClean="0">
                        <a:latin typeface="Cambria Math" panose="02040503050406030204" pitchFamily="18" charset="0"/>
                      </a:rPr>
                      <m:t>𝑡</m:t>
                    </m:r>
                  </m:oMath>
                </a14:m>
                <a:endParaRPr lang="en-US"/>
              </a:p>
              <a:p>
                <a:pPr marL="1007100" lvl="1"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mc:Choice>
        <mc:Fallback>
          <p:sp>
            <p:nvSpPr>
              <p:cNvPr id="10" name="Text Placeholder 2">
                <a:extLst>
                  <a:ext uri="{FF2B5EF4-FFF2-40B4-BE49-F238E27FC236}">
                    <a16:creationId xmlns:a16="http://schemas.microsoft.com/office/drawing/2014/main" id="{29079D5C-DDDA-4B60-4E9A-562E9A83B37C}"/>
                  </a:ext>
                </a:extLst>
              </p:cNvPr>
              <p:cNvSpPr>
                <a:spLocks noGrp="1" noRot="1" noChangeAspect="1" noMove="1" noResize="1" noEditPoints="1" noAdjustHandles="1" noChangeArrowheads="1" noChangeShapeType="1" noTextEdit="1"/>
              </p:cNvSpPr>
              <p:nvPr>
                <p:ph type="body" sz="quarter" idx="11"/>
              </p:nvPr>
            </p:nvSpPr>
            <p:spPr>
              <a:xfrm>
                <a:off x="938000" y="1315318"/>
                <a:ext cx="10361340" cy="5074732"/>
              </a:xfrm>
              <a:blipFill>
                <a:blip r:embed="rId2"/>
                <a:stretch>
                  <a:fillRect l="-1118" t="-841" r="-1176"/>
                </a:stretch>
              </a:blipFill>
            </p:spPr>
            <p:txBody>
              <a:bodyPr/>
              <a:lstStyle/>
              <a:p>
                <a:r>
                  <a:rPr lang="en-BE">
                    <a:noFill/>
                  </a:rPr>
                  <a:t> </a:t>
                </a:r>
              </a:p>
            </p:txBody>
          </p:sp>
        </mc:Fallback>
      </mc:AlternateContent>
      <p:sp>
        <p:nvSpPr>
          <p:cNvPr id="5" name="Rectangle 4">
            <a:extLst>
              <a:ext uri="{FF2B5EF4-FFF2-40B4-BE49-F238E27FC236}">
                <a16:creationId xmlns:a16="http://schemas.microsoft.com/office/drawing/2014/main" id="{C8B4BC7C-7A7B-0E1A-6573-8438951066AA}"/>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Rectangle 5">
            <a:extLst>
              <a:ext uri="{FF2B5EF4-FFF2-40B4-BE49-F238E27FC236}">
                <a16:creationId xmlns:a16="http://schemas.microsoft.com/office/drawing/2014/main" id="{F21B8688-9FD1-585B-F95A-29FAAEEE879F}"/>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9" name="Title 1">
            <a:extLst>
              <a:ext uri="{FF2B5EF4-FFF2-40B4-BE49-F238E27FC236}">
                <a16:creationId xmlns:a16="http://schemas.microsoft.com/office/drawing/2014/main" id="{576E0BFB-02B5-DC68-8CA2-648F1FC5F5BD}"/>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Availability Ratio</a:t>
            </a:r>
            <a:endParaRPr lang="en-BE" b="1">
              <a:solidFill>
                <a:schemeClr val="tx2">
                  <a:lumMod val="50000"/>
                </a:schemeClr>
              </a:solidFill>
              <a:latin typeface="Arial"/>
            </a:endParaRPr>
          </a:p>
        </p:txBody>
      </p:sp>
    </p:spTree>
    <p:extLst>
      <p:ext uri="{BB962C8B-B14F-4D97-AF65-F5344CB8AC3E}">
        <p14:creationId xmlns:p14="http://schemas.microsoft.com/office/powerpoint/2010/main" val="39331266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15" name="Title 2"/>
          <p:cNvSpPr txBox="1">
            <a:spLocks/>
          </p:cNvSpPr>
          <p:nvPr/>
        </p:nvSpPr>
        <p:spPr>
          <a:xfrm>
            <a:off x="918950" y="325075"/>
            <a:ext cx="9448800" cy="838200"/>
          </a:xfrm>
          <a:prstGeom prst="rect">
            <a:avLst/>
          </a:prstGeom>
        </p:spPr>
        <p:txBody>
          <a:bodyPr vert="horz" lIns="0" tIns="45720" rIns="0" bIns="0" rtlCol="0" anchor="t" anchorCtr="0">
            <a:normAutofit/>
          </a:bodyPr>
          <a:lstStyle>
            <a:lvl1pPr eaLnBrk="1" hangingPunct="1">
              <a:defRPr sz="2200">
                <a:solidFill>
                  <a:srgbClr val="000000"/>
                </a:solidFill>
                <a:latin typeface="+mj-lt"/>
                <a:ea typeface="+mj-ea"/>
                <a:cs typeface="+mj-cs"/>
              </a:defRPr>
            </a:lvl1pPr>
          </a:lstStyle>
          <a:p>
            <a:pPr>
              <a:defRPr/>
            </a:pPr>
            <a:endParaRPr lang="nl-BE" kern="0">
              <a:solidFill>
                <a:schemeClr val="tx2">
                  <a:lumMod val="50000"/>
                </a:schemeClr>
              </a:solidFill>
              <a:latin typeface="Arial"/>
              <a:cs typeface="Arial"/>
            </a:endParaRPr>
          </a:p>
        </p:txBody>
      </p:sp>
      <p:sp>
        <p:nvSpPr>
          <p:cNvPr id="5" name="Rectangle 4">
            <a:extLst>
              <a:ext uri="{FF2B5EF4-FFF2-40B4-BE49-F238E27FC236}">
                <a16:creationId xmlns:a16="http://schemas.microsoft.com/office/drawing/2014/main" id="{C8B4BC7C-7A7B-0E1A-6573-8438951066AA}"/>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Rectangle 5">
            <a:extLst>
              <a:ext uri="{FF2B5EF4-FFF2-40B4-BE49-F238E27FC236}">
                <a16:creationId xmlns:a16="http://schemas.microsoft.com/office/drawing/2014/main" id="{F21B8688-9FD1-585B-F95A-29FAAEEE879F}"/>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9" name="Title 1">
            <a:extLst>
              <a:ext uri="{FF2B5EF4-FFF2-40B4-BE49-F238E27FC236}">
                <a16:creationId xmlns:a16="http://schemas.microsoft.com/office/drawing/2014/main" id="{576E0BFB-02B5-DC68-8CA2-648F1FC5F5BD}"/>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Example</a:t>
            </a:r>
            <a:r>
              <a:rPr lang="nl-BE" b="1">
                <a:solidFill>
                  <a:schemeClr val="tx2">
                    <a:lumMod val="50000"/>
                  </a:schemeClr>
                </a:solidFill>
                <a:latin typeface="Arial"/>
              </a:rPr>
              <a:t> on </a:t>
            </a:r>
            <a:r>
              <a:rPr lang="nl-BE" b="1" err="1">
                <a:solidFill>
                  <a:schemeClr val="tx2">
                    <a:lumMod val="50000"/>
                  </a:schemeClr>
                </a:solidFill>
                <a:latin typeface="Arial"/>
              </a:rPr>
              <a:t>the</a:t>
            </a:r>
            <a:r>
              <a:rPr lang="nl-BE" b="1">
                <a:solidFill>
                  <a:schemeClr val="tx2">
                    <a:lumMod val="50000"/>
                  </a:schemeClr>
                </a:solidFill>
                <a:latin typeface="Arial"/>
              </a:rPr>
              <a:t> Availability Ratio</a:t>
            </a:r>
            <a:endParaRPr lang="en-BE" b="1">
              <a:solidFill>
                <a:schemeClr val="tx2">
                  <a:lumMod val="50000"/>
                </a:schemeClr>
              </a:solidFill>
              <a:latin typeface="Arial"/>
            </a:endParaRPr>
          </a:p>
        </p:txBody>
      </p:sp>
      <p:pic>
        <p:nvPicPr>
          <p:cNvPr id="11" name="Picture 10">
            <a:extLst>
              <a:ext uri="{FF2B5EF4-FFF2-40B4-BE49-F238E27FC236}">
                <a16:creationId xmlns:a16="http://schemas.microsoft.com/office/drawing/2014/main" id="{33E32663-6626-264F-E07B-BF2455AE3789}"/>
              </a:ext>
            </a:extLst>
          </p:cNvPr>
          <p:cNvPicPr>
            <a:picLocks noChangeAspect="1"/>
          </p:cNvPicPr>
          <p:nvPr/>
        </p:nvPicPr>
        <p:blipFill>
          <a:blip r:embed="rId3"/>
          <a:stretch>
            <a:fillRect/>
          </a:stretch>
        </p:blipFill>
        <p:spPr>
          <a:xfrm>
            <a:off x="5506593" y="1873420"/>
            <a:ext cx="4227018" cy="323710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F471FCA-F4AB-2E26-ACD3-9A532B4BDA08}"/>
                  </a:ext>
                </a:extLst>
              </p:cNvPr>
              <p:cNvSpPr txBox="1"/>
              <p:nvPr/>
            </p:nvSpPr>
            <p:spPr>
              <a:xfrm>
                <a:off x="9733611" y="3130800"/>
                <a:ext cx="2152950" cy="1053815"/>
              </a:xfrm>
              <a:prstGeom prst="rect">
                <a:avLst/>
              </a:prstGeom>
              <a:noFill/>
            </p:spPr>
            <p:txBody>
              <a:bodyPr wrap="square" rtlCol="0">
                <a:spAutoFit/>
              </a:bodyPr>
              <a:lstStyle/>
              <a:p>
                <a:pPr algn="ctr"/>
                <a:r>
                  <a:rPr lang="en-US" sz="1600">
                    <a:solidFill>
                      <a:schemeClr val="accent2"/>
                    </a:solidFill>
                  </a:rPr>
                  <a:t>Availability Ratio = </a:t>
                </a:r>
              </a:p>
              <a:p>
                <a:pPr algn="l"/>
                <a:endParaRPr lang="en-US" sz="1600">
                  <a:solidFill>
                    <a:schemeClr val="accent2"/>
                  </a:solidFill>
                </a:endParaRPr>
              </a:p>
              <a:p>
                <a:pPr algn="l"/>
                <a14:m>
                  <m:oMathPara xmlns:m="http://schemas.openxmlformats.org/officeDocument/2006/math">
                    <m:oMathParaPr>
                      <m:jc m:val="centerGroup"/>
                    </m:oMathParaPr>
                    <m:oMath xmlns:m="http://schemas.openxmlformats.org/officeDocument/2006/math">
                      <m:f>
                        <m:fPr>
                          <m:ctrlPr>
                            <a:rPr lang="en-BE" sz="1600" i="1" smtClean="0">
                              <a:solidFill>
                                <a:schemeClr val="accent2"/>
                              </a:solidFill>
                              <a:latin typeface="Cambria Math" panose="02040503050406030204" pitchFamily="18" charset="0"/>
                            </a:rPr>
                          </m:ctrlPr>
                        </m:fPr>
                        <m:num>
                          <m:r>
                            <a:rPr lang="en-US" sz="1600" b="0" i="1" smtClean="0">
                              <a:solidFill>
                                <a:schemeClr val="accent2"/>
                              </a:solidFill>
                              <a:latin typeface="Cambria Math" panose="02040503050406030204" pitchFamily="18" charset="0"/>
                            </a:rPr>
                            <m:t>𝑀𝑖𝑛</m:t>
                          </m:r>
                          <m:r>
                            <a:rPr lang="en-US" sz="1600" b="0" i="1" smtClean="0">
                              <a:solidFill>
                                <a:schemeClr val="accent2"/>
                              </a:solidFill>
                              <a:latin typeface="Cambria Math" panose="02040503050406030204" pitchFamily="18" charset="0"/>
                            </a:rPr>
                            <m:t>(70;60)</m:t>
                          </m:r>
                        </m:num>
                        <m:den>
                          <m:r>
                            <a:rPr lang="en-US" sz="1600" b="0" i="1" smtClean="0">
                              <a:solidFill>
                                <a:schemeClr val="accent2"/>
                              </a:solidFill>
                              <a:latin typeface="Cambria Math" panose="02040503050406030204" pitchFamily="18" charset="0"/>
                            </a:rPr>
                            <m:t>70</m:t>
                          </m:r>
                        </m:den>
                      </m:f>
                      <m:r>
                        <a:rPr lang="en-US" sz="1600" b="0" i="1" smtClean="0">
                          <a:solidFill>
                            <a:schemeClr val="accent2"/>
                          </a:solidFill>
                          <a:latin typeface="Cambria Math" panose="02040503050406030204" pitchFamily="18" charset="0"/>
                        </a:rPr>
                        <m:t>=86%</m:t>
                      </m:r>
                    </m:oMath>
                  </m:oMathPara>
                </a14:m>
                <a:endParaRPr lang="en-BE" sz="1600">
                  <a:solidFill>
                    <a:schemeClr val="accent2"/>
                  </a:solidFill>
                </a:endParaRPr>
              </a:p>
            </p:txBody>
          </p:sp>
        </mc:Choice>
        <mc:Fallback xmlns="">
          <p:sp>
            <p:nvSpPr>
              <p:cNvPr id="12" name="TextBox 11">
                <a:extLst>
                  <a:ext uri="{FF2B5EF4-FFF2-40B4-BE49-F238E27FC236}">
                    <a16:creationId xmlns:a16="http://schemas.microsoft.com/office/drawing/2014/main" id="{CF471FCA-F4AB-2E26-ACD3-9A532B4BDA08}"/>
                  </a:ext>
                </a:extLst>
              </p:cNvPr>
              <p:cNvSpPr txBox="1">
                <a:spLocks noRot="1" noChangeAspect="1" noMove="1" noResize="1" noEditPoints="1" noAdjustHandles="1" noChangeArrowheads="1" noChangeShapeType="1" noTextEdit="1"/>
              </p:cNvSpPr>
              <p:nvPr/>
            </p:nvSpPr>
            <p:spPr>
              <a:xfrm>
                <a:off x="9733611" y="3130800"/>
                <a:ext cx="2152950" cy="1053815"/>
              </a:xfrm>
              <a:prstGeom prst="rect">
                <a:avLst/>
              </a:prstGeom>
              <a:blipFill>
                <a:blip r:embed="rId4"/>
                <a:stretch>
                  <a:fillRect t="-1744"/>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E3D60889-2FC4-1A74-8303-D26F0FC40141}"/>
              </a:ext>
            </a:extLst>
          </p:cNvPr>
          <p:cNvSpPr/>
          <p:nvPr/>
        </p:nvSpPr>
        <p:spPr>
          <a:xfrm>
            <a:off x="4629150" y="3006195"/>
            <a:ext cx="552450" cy="428625"/>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6" name="TextBox 15">
            <a:extLst>
              <a:ext uri="{FF2B5EF4-FFF2-40B4-BE49-F238E27FC236}">
                <a16:creationId xmlns:a16="http://schemas.microsoft.com/office/drawing/2014/main" id="{2E802C49-F429-1D88-621B-267B682841B7}"/>
              </a:ext>
            </a:extLst>
          </p:cNvPr>
          <p:cNvSpPr txBox="1"/>
          <p:nvPr/>
        </p:nvSpPr>
        <p:spPr>
          <a:xfrm>
            <a:off x="914400" y="1951672"/>
            <a:ext cx="3331369" cy="2954655"/>
          </a:xfrm>
          <a:prstGeom prst="rect">
            <a:avLst/>
          </a:prstGeom>
          <a:noFill/>
        </p:spPr>
        <p:txBody>
          <a:bodyPr wrap="square">
            <a:spAutoFit/>
          </a:bodyPr>
          <a:lstStyle/>
          <a:p>
            <a:pPr marL="285750" indent="-285750">
              <a:lnSpc>
                <a:spcPct val="100000"/>
              </a:lnSpc>
              <a:buClr>
                <a:schemeClr val="bg2"/>
              </a:buClr>
              <a:buFont typeface="Arial" panose="020B0604020202020204" pitchFamily="34" charset="0"/>
              <a:buChar char="•"/>
            </a:pPr>
            <a:r>
              <a:rPr lang="en-US" sz="1600">
                <a:solidFill>
                  <a:schemeClr val="accent2"/>
                </a:solidFill>
              </a:rPr>
              <a:t>NRP = 100 MW</a:t>
            </a:r>
          </a:p>
          <a:p>
            <a:pPr marL="285750" indent="-285750">
              <a:lnSpc>
                <a:spcPct val="100000"/>
              </a:lnSpc>
              <a:buClr>
                <a:schemeClr val="bg2"/>
              </a:buClr>
              <a:buFont typeface="Arial" panose="020B0604020202020204" pitchFamily="34" charset="0"/>
              <a:buChar char="•"/>
            </a:pPr>
            <a:r>
              <a:rPr lang="en-US" sz="1600">
                <a:solidFill>
                  <a:schemeClr val="accent2"/>
                </a:solidFill>
              </a:rPr>
              <a:t>Unavailable Capacity = 40 MW</a:t>
            </a:r>
          </a:p>
          <a:p>
            <a:pPr marL="285750" indent="-285750">
              <a:lnSpc>
                <a:spcPct val="100000"/>
              </a:lnSpc>
              <a:buClr>
                <a:schemeClr val="bg2"/>
              </a:buClr>
              <a:buFont typeface="Arial" panose="020B0604020202020204" pitchFamily="34" charset="0"/>
              <a:buChar char="•"/>
            </a:pPr>
            <a:r>
              <a:rPr lang="en-US" sz="1600">
                <a:solidFill>
                  <a:schemeClr val="accent2"/>
                </a:solidFill>
              </a:rPr>
              <a:t>Remaining Maximum Capacity DA = 60 MW</a:t>
            </a:r>
          </a:p>
          <a:p>
            <a:pPr marL="285750" indent="-285750">
              <a:lnSpc>
                <a:spcPct val="100000"/>
              </a:lnSpc>
              <a:buFont typeface="Arial" panose="020B0604020202020204" pitchFamily="34" charset="0"/>
              <a:buChar char="•"/>
            </a:pPr>
            <a:endParaRPr lang="en-US" sz="1600">
              <a:solidFill>
                <a:schemeClr val="accent2"/>
              </a:solidFill>
            </a:endParaRPr>
          </a:p>
          <a:p>
            <a:pPr marL="285750" indent="-285750">
              <a:lnSpc>
                <a:spcPct val="100000"/>
              </a:lnSpc>
              <a:buClr>
                <a:schemeClr val="bg2"/>
              </a:buClr>
              <a:buFont typeface="Arial" panose="020B0604020202020204" pitchFamily="34" charset="0"/>
              <a:buChar char="•"/>
            </a:pPr>
            <a:r>
              <a:rPr lang="en-US" sz="1600">
                <a:solidFill>
                  <a:schemeClr val="accent2"/>
                </a:solidFill>
              </a:rPr>
              <a:t>3 Transactions covering the same MTU t, each with their own volume subject to the Payback Obligation</a:t>
            </a:r>
          </a:p>
          <a:p>
            <a:pPr marL="542925" lvl="1" indent="-276225">
              <a:lnSpc>
                <a:spcPct val="100000"/>
              </a:lnSpc>
              <a:buClr>
                <a:schemeClr val="bg2"/>
              </a:buClr>
              <a:buFont typeface="Wingdings" panose="05000000000000000000" pitchFamily="2" charset="2"/>
              <a:buChar char="Ø"/>
            </a:pPr>
            <a:r>
              <a:rPr lang="en-US" sz="1400">
                <a:solidFill>
                  <a:schemeClr val="accent2"/>
                </a:solidFill>
              </a:rPr>
              <a:t>40 MW</a:t>
            </a:r>
          </a:p>
          <a:p>
            <a:pPr marL="542925" lvl="1" indent="-276225">
              <a:lnSpc>
                <a:spcPct val="100000"/>
              </a:lnSpc>
              <a:buClr>
                <a:schemeClr val="bg2"/>
              </a:buClr>
              <a:buFont typeface="Wingdings" panose="05000000000000000000" pitchFamily="2" charset="2"/>
              <a:buChar char="Ø"/>
            </a:pPr>
            <a:r>
              <a:rPr lang="en-US" sz="1400">
                <a:solidFill>
                  <a:schemeClr val="accent2"/>
                </a:solidFill>
              </a:rPr>
              <a:t>10 MW</a:t>
            </a:r>
          </a:p>
          <a:p>
            <a:pPr marL="542925" lvl="1" indent="-276225">
              <a:lnSpc>
                <a:spcPct val="100000"/>
              </a:lnSpc>
              <a:buClr>
                <a:schemeClr val="bg2"/>
              </a:buClr>
              <a:buFont typeface="Wingdings" panose="05000000000000000000" pitchFamily="2" charset="2"/>
              <a:buChar char="Ø"/>
            </a:pPr>
            <a:r>
              <a:rPr lang="en-US" sz="1400">
                <a:solidFill>
                  <a:schemeClr val="accent2"/>
                </a:solidFill>
              </a:rPr>
              <a:t>20 MW</a:t>
            </a:r>
          </a:p>
        </p:txBody>
      </p:sp>
    </p:spTree>
    <p:extLst>
      <p:ext uri="{BB962C8B-B14F-4D97-AF65-F5344CB8AC3E}">
        <p14:creationId xmlns:p14="http://schemas.microsoft.com/office/powerpoint/2010/main" val="24059767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165D7B44-3AC9-5A03-8E80-A1DB4CEDC6BF}"/>
                  </a:ext>
                </a:extLst>
              </p:cNvPr>
              <p:cNvSpPr>
                <a:spLocks noGrp="1"/>
              </p:cNvSpPr>
              <p:nvPr>
                <p:ph type="body" sz="quarter" idx="11"/>
              </p:nvPr>
            </p:nvSpPr>
            <p:spPr>
              <a:xfrm>
                <a:off x="938000" y="1315318"/>
                <a:ext cx="10361340" cy="5074732"/>
              </a:xfrm>
            </p:spPr>
            <p:txBody>
              <a:bodyPr wrap="square"/>
              <a:lstStyle/>
              <a:p>
                <a:pPr marL="285750" indent="-285750">
                  <a:buFont typeface="Arial" panose="020B0604020202020204" pitchFamily="34" charset="0"/>
                  <a:buChar char="•"/>
                </a:pPr>
                <a:r>
                  <a:rPr lang="en-US"/>
                  <a:t>DSM and storage capacities are no longer subject to the Payback Obligation</a:t>
                </a:r>
              </a:p>
              <a:p>
                <a:pPr marL="285750" indent="-285750">
                  <a:buFont typeface="Arial" panose="020B0604020202020204" pitchFamily="34" charset="0"/>
                  <a:buChar char="•"/>
                </a:pPr>
                <a:r>
                  <a:rPr lang="en-US"/>
                  <a:t>When a CMU consists solely of DSM and/or storage, the Payback Obligation is simply always equal to 0</a:t>
                </a:r>
              </a:p>
              <a:p>
                <a:pPr marL="285750" indent="-285750">
                  <a:buFont typeface="Arial" panose="020B0604020202020204" pitchFamily="34" charset="0"/>
                  <a:buChar char="•"/>
                </a:pPr>
                <a:r>
                  <a:rPr lang="en-US"/>
                  <a:t>An aggregated CMU can consist of some DSM and/or storage Delivery Points, and some thermal Delivery Points</a:t>
                </a:r>
              </a:p>
              <a:p>
                <a:pPr marL="285750" indent="-285750">
                  <a:buFont typeface="Arial" panose="020B0604020202020204" pitchFamily="34" charset="0"/>
                  <a:buChar char="•"/>
                </a:pPr>
                <a:r>
                  <a:rPr lang="en-US"/>
                  <a:t>In that case, the Payback Obligation is calculated </a:t>
                </a:r>
                <a:r>
                  <a:rPr lang="en-US" i="1"/>
                  <a:t>pro-rata </a:t>
                </a:r>
                <a:r>
                  <a:rPr lang="en-US"/>
                  <a:t>the DSM and/or storage capacity in the total NRP:</a:t>
                </a:r>
              </a:p>
              <a:p>
                <a:pPr marL="285750" indent="-285750">
                  <a:buFont typeface="Wingdings" panose="05000000000000000000" pitchFamily="2" charset="2"/>
                  <a:buChar char="Ø"/>
                </a:pPr>
                <a:endParaRPr lang="en-US"/>
              </a:p>
              <a:p>
                <a:pPr/>
                <a14:m>
                  <m:oMathPara xmlns:m="http://schemas.openxmlformats.org/officeDocument/2006/math">
                    <m:oMathParaPr>
                      <m:jc m:val="centerGroup"/>
                    </m:oMathParaPr>
                    <m:oMath xmlns:m="http://schemas.openxmlformats.org/officeDocument/2006/math">
                      <m:f>
                        <m:fPr>
                          <m:ctrlPr>
                            <a:rPr lang="en-BE" i="1">
                              <a:latin typeface="Cambria Math" panose="02040503050406030204" pitchFamily="18" charset="0"/>
                            </a:rPr>
                          </m:ctrlPr>
                        </m:fPr>
                        <m:num>
                          <m:r>
                            <a:rPr lang="en-GB" i="1">
                              <a:latin typeface="Cambria Math" panose="02040503050406030204" pitchFamily="18" charset="0"/>
                            </a:rPr>
                            <m:t>𝑁𝑅𝑃</m:t>
                          </m:r>
                          <m:d>
                            <m:dPr>
                              <m:ctrlPr>
                                <a:rPr lang="en-BE" i="1">
                                  <a:latin typeface="Cambria Math" panose="02040503050406030204" pitchFamily="18" charset="0"/>
                                </a:rPr>
                              </m:ctrlPr>
                            </m:dPr>
                            <m:e>
                              <m:r>
                                <a:rPr lang="en-GB" i="1">
                                  <a:latin typeface="Cambria Math" panose="02040503050406030204" pitchFamily="18" charset="0"/>
                                </a:rPr>
                                <m:t>𝐶𝑀𝑈</m:t>
                              </m:r>
                              <m:r>
                                <a:rPr lang="en-GB" i="1">
                                  <a:latin typeface="Cambria Math" panose="02040503050406030204" pitchFamily="18" charset="0"/>
                                </a:rPr>
                                <m:t>,</m:t>
                              </m:r>
                              <m:r>
                                <a:rPr lang="en-GB" i="1">
                                  <a:latin typeface="Cambria Math" panose="02040503050406030204" pitchFamily="18" charset="0"/>
                                </a:rPr>
                                <m:t>𝑇𝑟𝑎𝑛𝑠𝑎𝑐𝑡𝑖𝑜𝑛</m:t>
                              </m:r>
                            </m:e>
                          </m:d>
                          <m:r>
                            <a:rPr lang="en-GB" i="1">
                              <a:latin typeface="Cambria Math" panose="02040503050406030204" pitchFamily="18" charset="0"/>
                            </a:rPr>
                            <m:t>−</m:t>
                          </m:r>
                          <m:nary>
                            <m:naryPr>
                              <m:chr m:val="∑"/>
                              <m:limLoc m:val="undOvr"/>
                              <m:supHide m:val="on"/>
                              <m:ctrlPr>
                                <a:rPr lang="en-BE" i="1">
                                  <a:latin typeface="Cambria Math" panose="02040503050406030204" pitchFamily="18" charset="0"/>
                                </a:rPr>
                              </m:ctrlPr>
                            </m:naryPr>
                            <m:sub>
                              <m:r>
                                <a:rPr lang="en-GB" i="1">
                                  <a:latin typeface="Cambria Math" panose="02040503050406030204" pitchFamily="18" charset="0"/>
                                </a:rPr>
                                <m:t>𝑖</m:t>
                              </m:r>
                            </m:sub>
                            <m:sup/>
                            <m:e>
                              <m:sSub>
                                <m:sSubPr>
                                  <m:ctrlPr>
                                    <a:rPr lang="en-BE" i="1">
                                      <a:latin typeface="Cambria Math" panose="02040503050406030204" pitchFamily="18" charset="0"/>
                                    </a:rPr>
                                  </m:ctrlPr>
                                </m:sSubPr>
                                <m:e>
                                  <m:r>
                                    <a:rPr lang="en-GB" i="1">
                                      <a:latin typeface="Cambria Math" panose="02040503050406030204" pitchFamily="18" charset="0"/>
                                    </a:rPr>
                                    <m:t>𝐷𝑆𝑀</m:t>
                                  </m:r>
                                  <m:r>
                                    <a:rPr lang="en-GB" i="1">
                                      <a:latin typeface="Cambria Math" panose="02040503050406030204" pitchFamily="18" charset="0"/>
                                    </a:rPr>
                                    <m:t> </m:t>
                                  </m:r>
                                  <m:r>
                                    <a:rPr lang="en-GB" i="1">
                                      <a:latin typeface="Cambria Math" panose="02040503050406030204" pitchFamily="18" charset="0"/>
                                    </a:rPr>
                                    <m:t>𝑜𝑟</m:t>
                                  </m:r>
                                  <m:r>
                                    <a:rPr lang="en-GB" i="1">
                                      <a:latin typeface="Cambria Math" panose="02040503050406030204" pitchFamily="18" charset="0"/>
                                    </a:rPr>
                                    <m:t> </m:t>
                                  </m:r>
                                  <m:r>
                                    <a:rPr lang="en-GB" i="1">
                                      <a:latin typeface="Cambria Math" panose="02040503050406030204" pitchFamily="18" charset="0"/>
                                    </a:rPr>
                                    <m:t>𝑠𝑡𝑜𝑟𝑎𝑔𝑒</m:t>
                                  </m:r>
                                  <m:r>
                                    <a:rPr lang="en-GB" i="1">
                                      <a:latin typeface="Cambria Math" panose="02040503050406030204" pitchFamily="18" charset="0"/>
                                    </a:rPr>
                                    <m:t> </m:t>
                                  </m:r>
                                  <m:r>
                                    <a:rPr lang="en-GB" i="1">
                                      <a:latin typeface="Cambria Math" panose="02040503050406030204" pitchFamily="18" charset="0"/>
                                    </a:rPr>
                                    <m:t>𝑁𝑅𝑃</m:t>
                                  </m:r>
                                </m:e>
                                <m:sub>
                                  <m:r>
                                    <a:rPr lang="en-GB" i="1">
                                      <a:latin typeface="Cambria Math" panose="02040503050406030204" pitchFamily="18" charset="0"/>
                                    </a:rPr>
                                    <m:t>𝑖</m:t>
                                  </m:r>
                                </m:sub>
                              </m:sSub>
                              <m:r>
                                <a:rPr lang="en-GB" i="1">
                                  <a:latin typeface="Cambria Math" panose="02040503050406030204" pitchFamily="18" charset="0"/>
                                </a:rPr>
                                <m:t>(</m:t>
                              </m:r>
                              <m:r>
                                <a:rPr lang="en-GB" i="1">
                                  <a:latin typeface="Cambria Math" panose="02040503050406030204" pitchFamily="18" charset="0"/>
                                </a:rPr>
                                <m:t>𝐶𝑀𝑈</m:t>
                              </m:r>
                              <m:r>
                                <a:rPr lang="en-GB" i="1">
                                  <a:latin typeface="Cambria Math" panose="02040503050406030204" pitchFamily="18" charset="0"/>
                                </a:rPr>
                                <m:t>,</m:t>
                              </m:r>
                              <m:r>
                                <a:rPr lang="en-GB" i="1">
                                  <a:latin typeface="Cambria Math" panose="02040503050406030204" pitchFamily="18" charset="0"/>
                                </a:rPr>
                                <m:t>𝑇𝑟𝑎𝑛𝑠𝑎𝑐𝑡𝑖𝑜𝑛</m:t>
                              </m:r>
                              <m:r>
                                <a:rPr lang="en-GB" i="1">
                                  <a:latin typeface="Cambria Math" panose="02040503050406030204" pitchFamily="18" charset="0"/>
                                </a:rPr>
                                <m:t>)</m:t>
                              </m:r>
                            </m:e>
                          </m:nary>
                        </m:num>
                        <m:den>
                          <m:r>
                            <a:rPr lang="en-GB" i="1">
                              <a:latin typeface="Cambria Math" panose="02040503050406030204" pitchFamily="18" charset="0"/>
                            </a:rPr>
                            <m:t>𝑁𝑅𝑃</m:t>
                          </m:r>
                          <m:r>
                            <a:rPr lang="en-GB" i="1">
                              <a:latin typeface="Cambria Math" panose="02040503050406030204" pitchFamily="18" charset="0"/>
                            </a:rPr>
                            <m:t>(</m:t>
                          </m:r>
                          <m:r>
                            <a:rPr lang="en-GB" i="1">
                              <a:latin typeface="Cambria Math" panose="02040503050406030204" pitchFamily="18" charset="0"/>
                            </a:rPr>
                            <m:t>𝐶𝑀𝑈</m:t>
                          </m:r>
                          <m:r>
                            <a:rPr lang="en-GB" i="1">
                              <a:latin typeface="Cambria Math" panose="02040503050406030204" pitchFamily="18" charset="0"/>
                            </a:rPr>
                            <m:t>,</m:t>
                          </m:r>
                          <m:r>
                            <a:rPr lang="en-GB" i="1">
                              <a:latin typeface="Cambria Math" panose="02040503050406030204" pitchFamily="18" charset="0"/>
                            </a:rPr>
                            <m:t>𝑇𝑟𝑎𝑛𝑠𝑎𝑐𝑡𝑖𝑜𝑛</m:t>
                          </m:r>
                          <m:r>
                            <a:rPr lang="en-GB" i="1">
                              <a:latin typeface="Cambria Math" panose="02040503050406030204" pitchFamily="18" charset="0"/>
                            </a:rPr>
                            <m:t>)</m:t>
                          </m:r>
                        </m:den>
                      </m:f>
                    </m:oMath>
                  </m:oMathPara>
                </a14:m>
                <a:endParaRPr lang="en-BE"/>
              </a:p>
              <a:p>
                <a:endParaRPr lang="en-US"/>
              </a:p>
              <a:p>
                <a:pPr marL="285750" indent="-285750">
                  <a:buFont typeface="Wingdings" panose="05000000000000000000" pitchFamily="2" charset="2"/>
                  <a:buChar char="Ø"/>
                </a:pPr>
                <a14:m>
                  <m:oMath xmlns:m="http://schemas.openxmlformats.org/officeDocument/2006/math">
                    <m:r>
                      <a:rPr lang="en-US" b="0" i="1" smtClean="0">
                        <a:latin typeface="Cambria Math" panose="02040503050406030204" pitchFamily="18" charset="0"/>
                      </a:rPr>
                      <m:t>𝑖</m:t>
                    </m:r>
                  </m:oMath>
                </a14:m>
                <a:r>
                  <a:rPr lang="en-US"/>
                  <a:t> represent the Delivery Points part of the CMU</a:t>
                </a:r>
              </a:p>
              <a:p>
                <a:pPr marL="285750" indent="-285750">
                  <a:buFont typeface="Wingdings" panose="05000000000000000000" pitchFamily="2" charset="2"/>
                  <a:buChar char="Ø"/>
                </a:pPr>
                <a:r>
                  <a:rPr lang="en-US"/>
                  <a:t>For each Transaction, the NRP and DSM/storage volumes that were relevant at the time of contract signature are used. This prevents gaming by adding more DSM/storage Delivery Points after conclusion of the Transaction</a:t>
                </a:r>
              </a:p>
              <a:p>
                <a:pPr marL="1007100" lvl="1"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mc:Choice>
        <mc:Fallback xmlns="">
          <p:sp>
            <p:nvSpPr>
              <p:cNvPr id="5" name="Text Placeholder 2">
                <a:extLst>
                  <a:ext uri="{FF2B5EF4-FFF2-40B4-BE49-F238E27FC236}">
                    <a16:creationId xmlns:a16="http://schemas.microsoft.com/office/drawing/2014/main" id="{165D7B44-3AC9-5A03-8E80-A1DB4CEDC6BF}"/>
                  </a:ext>
                </a:extLst>
              </p:cNvPr>
              <p:cNvSpPr>
                <a:spLocks noGrp="1" noRot="1" noChangeAspect="1" noMove="1" noResize="1" noEditPoints="1" noAdjustHandles="1" noChangeArrowheads="1" noChangeShapeType="1" noTextEdit="1"/>
              </p:cNvSpPr>
              <p:nvPr>
                <p:ph type="body" sz="quarter" idx="11"/>
              </p:nvPr>
            </p:nvSpPr>
            <p:spPr>
              <a:xfrm>
                <a:off x="938000" y="1315318"/>
                <a:ext cx="10361340" cy="5074732"/>
              </a:xfrm>
              <a:blipFill>
                <a:blip r:embed="rId2"/>
                <a:stretch>
                  <a:fillRect l="-1118" t="-84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4C3E6BE5-5F20-C1C1-2444-92FF8B15361F}"/>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Rectangle 5">
            <a:extLst>
              <a:ext uri="{FF2B5EF4-FFF2-40B4-BE49-F238E27FC236}">
                <a16:creationId xmlns:a16="http://schemas.microsoft.com/office/drawing/2014/main" id="{13FFCBEE-0028-22B1-17D9-7DF72C3A1018}"/>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9" name="Title 1">
            <a:extLst>
              <a:ext uri="{FF2B5EF4-FFF2-40B4-BE49-F238E27FC236}">
                <a16:creationId xmlns:a16="http://schemas.microsoft.com/office/drawing/2014/main" id="{3569CFA4-9313-BC8C-44FB-38D892CA4F4C}"/>
              </a:ext>
            </a:extLst>
          </p:cNvPr>
          <p:cNvSpPr>
            <a:spLocks noGrp="1"/>
          </p:cNvSpPr>
          <p:nvPr>
            <p:ph type="title"/>
          </p:nvPr>
        </p:nvSpPr>
        <p:spPr>
          <a:xfrm>
            <a:off x="914400" y="786408"/>
            <a:ext cx="9448800" cy="838200"/>
          </a:xfrm>
        </p:spPr>
        <p:txBody>
          <a:bodyPr/>
          <a:lstStyle/>
          <a:p>
            <a:r>
              <a:rPr lang="nl-BE" b="1">
                <a:solidFill>
                  <a:schemeClr val="tx2">
                    <a:lumMod val="50000"/>
                  </a:schemeClr>
                </a:solidFill>
                <a:latin typeface="Arial"/>
              </a:rPr>
              <a:t>DSM </a:t>
            </a:r>
            <a:r>
              <a:rPr lang="nl-BE" b="1" err="1">
                <a:solidFill>
                  <a:schemeClr val="tx2">
                    <a:lumMod val="50000"/>
                  </a:schemeClr>
                </a:solidFill>
                <a:latin typeface="Arial"/>
              </a:rPr>
              <a:t>and</a:t>
            </a:r>
            <a:r>
              <a:rPr lang="nl-BE" b="1">
                <a:solidFill>
                  <a:schemeClr val="tx2">
                    <a:lumMod val="50000"/>
                  </a:schemeClr>
                </a:solidFill>
                <a:latin typeface="Arial"/>
              </a:rPr>
              <a:t> storage</a:t>
            </a:r>
            <a:endParaRPr lang="en-BE" b="1">
              <a:solidFill>
                <a:schemeClr val="tx2">
                  <a:lumMod val="50000"/>
                </a:schemeClr>
              </a:solidFill>
              <a:latin typeface="Arial"/>
            </a:endParaRPr>
          </a:p>
        </p:txBody>
      </p:sp>
    </p:spTree>
    <p:extLst>
      <p:ext uri="{BB962C8B-B14F-4D97-AF65-F5344CB8AC3E}">
        <p14:creationId xmlns:p14="http://schemas.microsoft.com/office/powerpoint/2010/main" val="30819728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0" normalizeH="0" baseline="0" noProof="0">
                <a:ln>
                  <a:noFill/>
                </a:ln>
                <a:solidFill>
                  <a:srgbClr val="394D55"/>
                </a:solidFill>
                <a:effectLst/>
                <a:uLnTx/>
                <a:uFillTx/>
                <a:latin typeface="Arial"/>
                <a:ea typeface="+mn-ea"/>
                <a:cs typeface="Arial"/>
              </a:rPr>
              <a:t>CRM Detailed Info Session 2024</a:t>
            </a:r>
            <a:endParaRPr kumimoji="0" lang="en-GB" sz="900" b="0" i="0" u="none" strike="noStrike" kern="1200" cap="none" spc="0" normalizeH="0" baseline="0" noProof="0">
              <a:ln>
                <a:noFill/>
              </a:ln>
              <a:solidFill>
                <a:srgbClr val="364D54"/>
              </a:solidFill>
              <a:effectLst/>
              <a:uLnTx/>
              <a:uFillTx/>
              <a:latin typeface="Arial"/>
              <a:ea typeface="+mn-ea"/>
              <a:cs typeface="Arial"/>
            </a:endParaRPr>
          </a:p>
        </p:txBody>
      </p:sp>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A3908-7F79-4C4B-AE42-4EC7140DD777}" type="slidenum">
              <a:rPr kumimoji="0" lang="de-DE" sz="900" b="0" i="0" u="none" strike="noStrike" kern="1200" cap="none" spc="0" normalizeH="0" baseline="0" noProof="0" smtClean="0">
                <a:ln>
                  <a:noFill/>
                </a:ln>
                <a:solidFill>
                  <a:srgbClr val="25899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de-DE" sz="900" b="0" i="0" u="none" strike="noStrike" kern="1200" cap="none" spc="0" normalizeH="0" baseline="0" noProof="0">
              <a:ln>
                <a:noFill/>
              </a:ln>
              <a:solidFill>
                <a:srgbClr val="258998"/>
              </a:solidFill>
              <a:effectLst/>
              <a:uLnTx/>
              <a:uFillTx/>
              <a:latin typeface="Arial"/>
              <a:ea typeface="+mn-ea"/>
              <a:cs typeface="Arial"/>
            </a:endParaRPr>
          </a:p>
        </p:txBody>
      </p:sp>
      <p:sp>
        <p:nvSpPr>
          <p:cNvPr id="3" name="Rectangle 2">
            <a:extLst>
              <a:ext uri="{FF2B5EF4-FFF2-40B4-BE49-F238E27FC236}">
                <a16:creationId xmlns:a16="http://schemas.microsoft.com/office/drawing/2014/main" id="{4C3E6BE5-5F20-C1C1-2444-92FF8B15361F}"/>
              </a:ext>
            </a:extLst>
          </p:cNvPr>
          <p:cNvSpPr/>
          <p:nvPr/>
        </p:nvSpPr>
        <p:spPr>
          <a:xfrm>
            <a:off x="0" y="0"/>
            <a:ext cx="2667000" cy="379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Payback Obligation</a:t>
            </a:r>
            <a:endParaRPr lang="en-BE" b="1">
              <a:solidFill>
                <a:schemeClr val="bg1"/>
              </a:solidFill>
            </a:endParaRPr>
          </a:p>
        </p:txBody>
      </p:sp>
      <p:sp>
        <p:nvSpPr>
          <p:cNvPr id="6" name="Rectangle 5">
            <a:extLst>
              <a:ext uri="{FF2B5EF4-FFF2-40B4-BE49-F238E27FC236}">
                <a16:creationId xmlns:a16="http://schemas.microsoft.com/office/drawing/2014/main" id="{13FFCBEE-0028-22B1-17D9-7DF72C3A1018}"/>
              </a:ext>
            </a:extLst>
          </p:cNvPr>
          <p:cNvSpPr/>
          <p:nvPr/>
        </p:nvSpPr>
        <p:spPr>
          <a:xfrm>
            <a:off x="2667000" y="0"/>
            <a:ext cx="2514600" cy="37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3. Volume</a:t>
            </a:r>
            <a:endParaRPr lang="en-BE" b="1">
              <a:solidFill>
                <a:schemeClr val="bg1"/>
              </a:solidFill>
            </a:endParaRPr>
          </a:p>
        </p:txBody>
      </p:sp>
      <p:sp>
        <p:nvSpPr>
          <p:cNvPr id="9" name="Title 1">
            <a:extLst>
              <a:ext uri="{FF2B5EF4-FFF2-40B4-BE49-F238E27FC236}">
                <a16:creationId xmlns:a16="http://schemas.microsoft.com/office/drawing/2014/main" id="{3569CFA4-9313-BC8C-44FB-38D892CA4F4C}"/>
              </a:ext>
            </a:extLst>
          </p:cNvPr>
          <p:cNvSpPr>
            <a:spLocks noGrp="1"/>
          </p:cNvSpPr>
          <p:nvPr>
            <p:ph type="title"/>
          </p:nvPr>
        </p:nvSpPr>
        <p:spPr>
          <a:xfrm>
            <a:off x="914400" y="786408"/>
            <a:ext cx="9448800" cy="838200"/>
          </a:xfrm>
        </p:spPr>
        <p:txBody>
          <a:bodyPr/>
          <a:lstStyle/>
          <a:p>
            <a:r>
              <a:rPr lang="nl-BE" b="1" err="1">
                <a:solidFill>
                  <a:schemeClr val="tx2">
                    <a:lumMod val="50000"/>
                  </a:schemeClr>
                </a:solidFill>
                <a:latin typeface="Arial"/>
              </a:rPr>
              <a:t>Example</a:t>
            </a:r>
            <a:r>
              <a:rPr lang="nl-BE" b="1">
                <a:solidFill>
                  <a:schemeClr val="tx2">
                    <a:lumMod val="50000"/>
                  </a:schemeClr>
                </a:solidFill>
                <a:latin typeface="Arial"/>
              </a:rPr>
              <a:t> on DSM </a:t>
            </a:r>
            <a:r>
              <a:rPr lang="nl-BE" b="1" err="1">
                <a:solidFill>
                  <a:schemeClr val="tx2">
                    <a:lumMod val="50000"/>
                  </a:schemeClr>
                </a:solidFill>
                <a:latin typeface="Arial"/>
              </a:rPr>
              <a:t>and</a:t>
            </a:r>
            <a:r>
              <a:rPr lang="nl-BE" b="1">
                <a:solidFill>
                  <a:schemeClr val="tx2">
                    <a:lumMod val="50000"/>
                  </a:schemeClr>
                </a:solidFill>
                <a:latin typeface="Arial"/>
              </a:rPr>
              <a:t> storage</a:t>
            </a:r>
            <a:endParaRPr lang="en-BE" b="1">
              <a:solidFill>
                <a:schemeClr val="tx2">
                  <a:lumMod val="50000"/>
                </a:schemeClr>
              </a:solidFill>
              <a:latin typeface="Arial"/>
            </a:endParaRPr>
          </a:p>
        </p:txBody>
      </p:sp>
      <p:pic>
        <p:nvPicPr>
          <p:cNvPr id="11" name="Picture 10">
            <a:extLst>
              <a:ext uri="{FF2B5EF4-FFF2-40B4-BE49-F238E27FC236}">
                <a16:creationId xmlns:a16="http://schemas.microsoft.com/office/drawing/2014/main" id="{60E8AA6E-6A90-C079-45A7-52C86DA0666A}"/>
              </a:ext>
            </a:extLst>
          </p:cNvPr>
          <p:cNvPicPr>
            <a:picLocks noChangeAspect="1"/>
          </p:cNvPicPr>
          <p:nvPr/>
        </p:nvPicPr>
        <p:blipFill>
          <a:blip r:embed="rId2"/>
          <a:stretch>
            <a:fillRect/>
          </a:stretch>
        </p:blipFill>
        <p:spPr>
          <a:xfrm>
            <a:off x="5056598" y="1753166"/>
            <a:ext cx="3858163" cy="378195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04BD529-2B6B-808F-AE60-1C8078CE8D2A}"/>
                  </a:ext>
                </a:extLst>
              </p:cNvPr>
              <p:cNvSpPr txBox="1"/>
              <p:nvPr/>
            </p:nvSpPr>
            <p:spPr>
              <a:xfrm>
                <a:off x="8694209" y="2955418"/>
                <a:ext cx="2152950" cy="1546257"/>
              </a:xfrm>
              <a:prstGeom prst="rect">
                <a:avLst/>
              </a:prstGeom>
              <a:noFill/>
            </p:spPr>
            <p:txBody>
              <a:bodyPr wrap="square" rtlCol="0">
                <a:spAutoFit/>
              </a:bodyPr>
              <a:lstStyle/>
              <a:p>
                <a:pPr algn="ctr"/>
                <a:r>
                  <a:rPr lang="en-US" sz="1600">
                    <a:solidFill>
                      <a:schemeClr val="accent2"/>
                    </a:solidFill>
                  </a:rPr>
                  <a:t>Proportion of NRP that is not DSM or storage = </a:t>
                </a:r>
              </a:p>
              <a:p>
                <a:pPr algn="l"/>
                <a:endParaRPr lang="en-US" sz="1600">
                  <a:solidFill>
                    <a:schemeClr val="accent2"/>
                  </a:solidFill>
                </a:endParaRPr>
              </a:p>
              <a:p>
                <a:pPr algn="l"/>
                <a14:m>
                  <m:oMathPara xmlns:m="http://schemas.openxmlformats.org/officeDocument/2006/math">
                    <m:oMathParaPr>
                      <m:jc m:val="centerGroup"/>
                    </m:oMathParaPr>
                    <m:oMath xmlns:m="http://schemas.openxmlformats.org/officeDocument/2006/math">
                      <m:f>
                        <m:fPr>
                          <m:ctrlPr>
                            <a:rPr lang="en-BE" sz="1600" i="1" smtClean="0">
                              <a:solidFill>
                                <a:schemeClr val="accent2"/>
                              </a:solidFill>
                              <a:latin typeface="Cambria Math" panose="02040503050406030204" pitchFamily="18" charset="0"/>
                            </a:rPr>
                          </m:ctrlPr>
                        </m:fPr>
                        <m:num>
                          <m:r>
                            <a:rPr lang="en-US" sz="1600" b="0" i="1" smtClean="0">
                              <a:solidFill>
                                <a:schemeClr val="accent2"/>
                              </a:solidFill>
                              <a:latin typeface="Cambria Math" panose="02040503050406030204" pitchFamily="18" charset="0"/>
                            </a:rPr>
                            <m:t>10−6</m:t>
                          </m:r>
                        </m:num>
                        <m:den>
                          <m:r>
                            <a:rPr lang="en-US" sz="1600" b="0" i="1" smtClean="0">
                              <a:solidFill>
                                <a:schemeClr val="accent2"/>
                              </a:solidFill>
                              <a:latin typeface="Cambria Math" panose="02040503050406030204" pitchFamily="18" charset="0"/>
                            </a:rPr>
                            <m:t>10</m:t>
                          </m:r>
                        </m:den>
                      </m:f>
                      <m:r>
                        <a:rPr lang="en-US" sz="1600" b="0" i="1" smtClean="0">
                          <a:solidFill>
                            <a:schemeClr val="accent2"/>
                          </a:solidFill>
                          <a:latin typeface="Cambria Math" panose="02040503050406030204" pitchFamily="18" charset="0"/>
                        </a:rPr>
                        <m:t>=40%</m:t>
                      </m:r>
                    </m:oMath>
                  </m:oMathPara>
                </a14:m>
                <a:endParaRPr lang="en-BE" sz="1600">
                  <a:solidFill>
                    <a:schemeClr val="accent2"/>
                  </a:solidFill>
                </a:endParaRPr>
              </a:p>
            </p:txBody>
          </p:sp>
        </mc:Choice>
        <mc:Fallback xmlns="">
          <p:sp>
            <p:nvSpPr>
              <p:cNvPr id="12" name="TextBox 11">
                <a:extLst>
                  <a:ext uri="{FF2B5EF4-FFF2-40B4-BE49-F238E27FC236}">
                    <a16:creationId xmlns:a16="http://schemas.microsoft.com/office/drawing/2014/main" id="{904BD529-2B6B-808F-AE60-1C8078CE8D2A}"/>
                  </a:ext>
                </a:extLst>
              </p:cNvPr>
              <p:cNvSpPr txBox="1">
                <a:spLocks noRot="1" noChangeAspect="1" noMove="1" noResize="1" noEditPoints="1" noAdjustHandles="1" noChangeArrowheads="1" noChangeShapeType="1" noTextEdit="1"/>
              </p:cNvSpPr>
              <p:nvPr/>
            </p:nvSpPr>
            <p:spPr>
              <a:xfrm>
                <a:off x="8694209" y="2955418"/>
                <a:ext cx="2152950" cy="1546257"/>
              </a:xfrm>
              <a:prstGeom prst="rect">
                <a:avLst/>
              </a:prstGeom>
              <a:blipFill>
                <a:blip r:embed="rId3"/>
                <a:stretch>
                  <a:fillRect t="-118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6A42EE7-F248-8580-4934-26FF33AA6782}"/>
              </a:ext>
            </a:extLst>
          </p:cNvPr>
          <p:cNvSpPr txBox="1"/>
          <p:nvPr/>
        </p:nvSpPr>
        <p:spPr>
          <a:xfrm>
            <a:off x="914400" y="2548726"/>
            <a:ext cx="2762250" cy="1760547"/>
          </a:xfrm>
          <a:prstGeom prst="rect">
            <a:avLst/>
          </a:prstGeom>
          <a:noFill/>
        </p:spPr>
        <p:txBody>
          <a:bodyPr wrap="square">
            <a:spAutoFit/>
          </a:bodyPr>
          <a:lstStyle/>
          <a:p>
            <a:pPr marL="285750" indent="-285750">
              <a:lnSpc>
                <a:spcPct val="150000"/>
              </a:lnSpc>
              <a:buClr>
                <a:schemeClr val="bg2"/>
              </a:buClr>
              <a:buFont typeface="Arial" panose="020B0604020202020204" pitchFamily="34" charset="0"/>
              <a:buChar char="•"/>
            </a:pPr>
            <a:r>
              <a:rPr lang="en-US" sz="1600">
                <a:solidFill>
                  <a:schemeClr val="accent2"/>
                </a:solidFill>
              </a:rPr>
              <a:t>NRP = 10 MW</a:t>
            </a:r>
          </a:p>
          <a:p>
            <a:pPr marL="285750" indent="-285750">
              <a:lnSpc>
                <a:spcPct val="150000"/>
              </a:lnSpc>
              <a:buClr>
                <a:schemeClr val="bg2"/>
              </a:buClr>
              <a:buFont typeface="Arial" panose="020B0604020202020204" pitchFamily="34" charset="0"/>
              <a:buChar char="•"/>
            </a:pPr>
            <a:r>
              <a:rPr lang="en-US" sz="1600">
                <a:solidFill>
                  <a:schemeClr val="accent2"/>
                </a:solidFill>
              </a:rPr>
              <a:t>3 Delivery Points:</a:t>
            </a:r>
          </a:p>
          <a:p>
            <a:pPr marL="542925" lvl="1" indent="-180975">
              <a:lnSpc>
                <a:spcPct val="150000"/>
              </a:lnSpc>
              <a:buClr>
                <a:schemeClr val="bg2"/>
              </a:buClr>
              <a:buFont typeface="Arial" panose="020B0604020202020204" pitchFamily="34" charset="0"/>
              <a:buChar char="•"/>
            </a:pPr>
            <a:r>
              <a:rPr lang="en-US" sz="1400">
                <a:solidFill>
                  <a:schemeClr val="accent2"/>
                </a:solidFill>
              </a:rPr>
              <a:t>DP1 (battery): 2 MW</a:t>
            </a:r>
          </a:p>
          <a:p>
            <a:pPr marL="542925" lvl="1" indent="-180975">
              <a:lnSpc>
                <a:spcPct val="150000"/>
              </a:lnSpc>
              <a:buClr>
                <a:schemeClr val="bg2"/>
              </a:buClr>
              <a:buFont typeface="Arial" panose="020B0604020202020204" pitchFamily="34" charset="0"/>
              <a:buChar char="•"/>
            </a:pPr>
            <a:r>
              <a:rPr lang="en-US" sz="1400">
                <a:solidFill>
                  <a:schemeClr val="accent2"/>
                </a:solidFill>
              </a:rPr>
              <a:t>DP2 (DSM): 4 MW</a:t>
            </a:r>
          </a:p>
          <a:p>
            <a:pPr marL="542925" lvl="1" indent="-180975">
              <a:lnSpc>
                <a:spcPct val="150000"/>
              </a:lnSpc>
              <a:buClr>
                <a:schemeClr val="bg2"/>
              </a:buClr>
              <a:buFont typeface="Arial" panose="020B0604020202020204" pitchFamily="34" charset="0"/>
              <a:buChar char="•"/>
            </a:pPr>
            <a:r>
              <a:rPr lang="en-US" sz="1400">
                <a:solidFill>
                  <a:schemeClr val="accent2"/>
                </a:solidFill>
              </a:rPr>
              <a:t>DP3 (thermal):4 MW</a:t>
            </a:r>
          </a:p>
        </p:txBody>
      </p:sp>
      <p:sp>
        <p:nvSpPr>
          <p:cNvPr id="15" name="Arrow: Right 14">
            <a:extLst>
              <a:ext uri="{FF2B5EF4-FFF2-40B4-BE49-F238E27FC236}">
                <a16:creationId xmlns:a16="http://schemas.microsoft.com/office/drawing/2014/main" id="{835DC0D3-4D8D-CF9E-FAC7-6779CAF3561A}"/>
              </a:ext>
            </a:extLst>
          </p:cNvPr>
          <p:cNvSpPr/>
          <p:nvPr/>
        </p:nvSpPr>
        <p:spPr>
          <a:xfrm>
            <a:off x="4090399" y="3299922"/>
            <a:ext cx="552450" cy="428625"/>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703945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ggfQV4gFaxpy23CwKSq9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nclusion">
  <a:themeElements>
    <a:clrScheme name="Elia Theme">
      <a:dk1>
        <a:srgbClr val="000000"/>
      </a:dk1>
      <a:lt1>
        <a:srgbClr val="FFFFFF"/>
      </a:lt1>
      <a:dk2>
        <a:srgbClr val="258998"/>
      </a:dk2>
      <a:lt2>
        <a:srgbClr val="FF7300"/>
      </a:lt2>
      <a:accent1>
        <a:srgbClr val="6AA9A0"/>
      </a:accent1>
      <a:accent2>
        <a:srgbClr val="394D55"/>
      </a:accent2>
      <a:accent3>
        <a:srgbClr val="E85422"/>
      </a:accent3>
      <a:accent4>
        <a:srgbClr val="990035"/>
      </a:accent4>
      <a:accent5>
        <a:srgbClr val="447583"/>
      </a:accent5>
      <a:accent6>
        <a:srgbClr val="9AC3C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smtClean="0">
            <a:solidFill>
              <a:schemeClr val="accent2"/>
            </a:solidFill>
          </a:defRPr>
        </a:defPPr>
      </a:lstStyle>
    </a:txDef>
  </a:objectDefaults>
  <a:extraClrSchemeLst/>
  <a:extLst>
    <a:ext uri="{05A4C25C-085E-4340-85A3-A5531E510DB2}">
      <thm15:themeFamily xmlns:thm15="http://schemas.microsoft.com/office/thememl/2012/main" name="Elia_template_2020_compressed.potx" id="{98D52251-9B2A-4335-A348-C82DCCF13A23}" vid="{D3765FD6-D453-4B13-9E94-5F6B9259B03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lia-presentationtemplate_16to9_full_moderne">
  <a:themeElements>
    <a:clrScheme name="Elia V3">
      <a:dk1>
        <a:srgbClr val="000000"/>
      </a:dk1>
      <a:lt1>
        <a:srgbClr val="FFFFFF"/>
      </a:lt1>
      <a:dk2>
        <a:srgbClr val="46535B"/>
      </a:dk2>
      <a:lt2>
        <a:srgbClr val="E0E1DD"/>
      </a:lt2>
      <a:accent1>
        <a:srgbClr val="E75420"/>
      </a:accent1>
      <a:accent2>
        <a:srgbClr val="248998"/>
      </a:accent2>
      <a:accent3>
        <a:srgbClr val="F0801A"/>
      </a:accent3>
      <a:accent4>
        <a:srgbClr val="69A9A0"/>
      </a:accent4>
      <a:accent5>
        <a:srgbClr val="9AC3CE"/>
      </a:accent5>
      <a:accent6>
        <a:srgbClr val="990034"/>
      </a:accent6>
      <a:hlink>
        <a:srgbClr val="249EC6"/>
      </a:hlink>
      <a:folHlink>
        <a:srgbClr val="854165"/>
      </a:folHlink>
    </a:clrScheme>
    <a:fontScheme name="elia_presentationtemplate_9to16_Moderne">
      <a:majorFont>
        <a:latin typeface="Helvetica Light"/>
        <a:ea typeface="Helvetica Light"/>
        <a:cs typeface="Helvetica Light"/>
      </a:majorFont>
      <a:minorFont>
        <a:latin typeface="Helvetica Light"/>
        <a:ea typeface="Helvetica Light"/>
        <a:cs typeface="Helvetica Light"/>
      </a:minorFont>
    </a:fontScheme>
    <a:fmtScheme name="elia_presentationtemplate_9to16_Modern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35000"/>
              </a:srgbClr>
            </a:outerShdw>
          </a:effectLst>
        </a:effectStyle>
        <a:effectStyle>
          <a:effectLst>
            <a:outerShdw blurRad="76200" dist="508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50800" cap="flat">
          <a:noFill/>
          <a:prstDash val="solid"/>
          <a:round/>
        </a:ln>
        <a:effectLst/>
        <a:sp3d/>
      </a:spPr>
      <a:bodyPr rot="0" spcFirstLastPara="1" vertOverflow="overflow" horzOverflow="overflow" vert="horz" wrap="square" lIns="104378" tIns="104378" rIns="104378" bIns="104378" numCol="1" spcCol="38100" rtlCol="0" anchor="ctr">
        <a:spAutoFit/>
      </a:bodyPr>
      <a:lstStyle>
        <a:defPPr marL="0" marR="0" indent="0" algn="l" defTabSz="1043923" rtl="0" fontAlgn="auto" latinLnBrk="0" hangingPunct="0">
          <a:lnSpc>
            <a:spcPct val="100000"/>
          </a:lnSpc>
          <a:spcBef>
            <a:spcPts val="0"/>
          </a:spcBef>
          <a:spcAft>
            <a:spcPts val="0"/>
          </a:spcAft>
          <a:buClrTx/>
          <a:buSzTx/>
          <a:buFontTx/>
          <a:buNone/>
          <a:tabLst/>
          <a:defRPr kumimoji="0" sz="10800" b="0" i="0" u="none" strike="noStrike" cap="none" spc="0" normalizeH="0" baseline="0">
            <a:ln>
              <a:noFill/>
            </a:ln>
            <a:solidFill>
              <a:srgbClr val="F28000"/>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4378" tIns="104378" rIns="104378" bIns="104378" numCol="1" spcCol="38100" rtlCol="0" anchor="t">
        <a:spAutoFit/>
      </a:bodyPr>
      <a:lstStyle>
        <a:defPPr marL="0" marR="0" indent="0" algn="l" defTabSz="1043923" rtl="0" fontAlgn="auto" latinLnBrk="0" hangingPunct="0">
          <a:lnSpc>
            <a:spcPct val="100000"/>
          </a:lnSpc>
          <a:spcBef>
            <a:spcPts val="0"/>
          </a:spcBef>
          <a:spcAft>
            <a:spcPts val="0"/>
          </a:spcAft>
          <a:buClrTx/>
          <a:buSzTx/>
          <a:buFontTx/>
          <a:buNone/>
          <a:tabLst/>
          <a:defRPr kumimoji="0" sz="10800" b="0" i="0" u="none" strike="noStrike" cap="none" spc="0" normalizeH="0" baseline="0">
            <a:ln>
              <a:noFill/>
            </a:ln>
            <a:solidFill>
              <a:srgbClr val="F28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eli-presentationtemplate-final_FULL" id="{08865454-89C6-4E45-A7EC-A2CFCF7C1902}" vid="{BF469BD3-825F-2B4A-A1EB-0995F7D304B4}"/>
    </a:ext>
  </a:extLst>
</a:theme>
</file>

<file path=ppt/theme/theme3.xml><?xml version="1.0" encoding="utf-8"?>
<a:theme xmlns:a="http://schemas.openxmlformats.org/drawingml/2006/main" name="2_eliagroup_PPT-Vorlage_04">
  <a:themeElements>
    <a:clrScheme name="Elia Theme">
      <a:dk1>
        <a:srgbClr val="000000"/>
      </a:dk1>
      <a:lt1>
        <a:srgbClr val="FFFFFF"/>
      </a:lt1>
      <a:dk2>
        <a:srgbClr val="258998"/>
      </a:dk2>
      <a:lt2>
        <a:srgbClr val="FF7300"/>
      </a:lt2>
      <a:accent1>
        <a:srgbClr val="6AA9A0"/>
      </a:accent1>
      <a:accent2>
        <a:srgbClr val="394D55"/>
      </a:accent2>
      <a:accent3>
        <a:srgbClr val="E85422"/>
      </a:accent3>
      <a:accent4>
        <a:srgbClr val="990035"/>
      </a:accent4>
      <a:accent5>
        <a:srgbClr val="447583"/>
      </a:accent5>
      <a:accent6>
        <a:srgbClr val="9AC3C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600" dirty="0" err="1" smtClean="0">
            <a:solidFill>
              <a:schemeClr val="accent2"/>
            </a:solidFill>
          </a:defRPr>
        </a:defPPr>
      </a:lstStyle>
    </a:txDef>
  </a:objectDefaults>
  <a:extraClrSchemeLst/>
  <a:extLst>
    <a:ext uri="{05A4C25C-085E-4340-85A3-A5531E510DB2}">
      <thm15:themeFamily xmlns:thm15="http://schemas.microsoft.com/office/thememl/2012/main" name="Elia_template_2020_compressed.potx" id="{98D52251-9B2A-4335-A348-C82DCCF13A23}" vid="{83451323-2A5B-4ED3-B820-E3887730458B}"/>
    </a:ext>
  </a:extLst>
</a:theme>
</file>

<file path=ppt/theme/theme4.xml><?xml version="1.0" encoding="utf-8"?>
<a:theme xmlns:a="http://schemas.openxmlformats.org/drawingml/2006/main" name="eliagroup_PPT-Vorlage_04">
  <a:themeElements>
    <a:clrScheme name="Elia Theme">
      <a:dk1>
        <a:srgbClr val="000000"/>
      </a:dk1>
      <a:lt1>
        <a:srgbClr val="FFFFFF"/>
      </a:lt1>
      <a:dk2>
        <a:srgbClr val="258998"/>
      </a:dk2>
      <a:lt2>
        <a:srgbClr val="FF7300"/>
      </a:lt2>
      <a:accent1>
        <a:srgbClr val="6AA9A0"/>
      </a:accent1>
      <a:accent2>
        <a:srgbClr val="394D55"/>
      </a:accent2>
      <a:accent3>
        <a:srgbClr val="E85422"/>
      </a:accent3>
      <a:accent4>
        <a:srgbClr val="990035"/>
      </a:accent4>
      <a:accent5>
        <a:srgbClr val="447583"/>
      </a:accent5>
      <a:accent6>
        <a:srgbClr val="9AC3C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600" dirty="0" err="1" smtClean="0">
            <a:solidFill>
              <a:schemeClr val="accent2"/>
            </a:solidFill>
          </a:defRPr>
        </a:defPPr>
      </a:lstStyle>
    </a:txDef>
  </a:objectDefaults>
  <a:extraClrSchemeLst/>
  <a:extLst>
    <a:ext uri="{05A4C25C-085E-4340-85A3-A5531E510DB2}">
      <thm15:themeFamily xmlns:thm15="http://schemas.microsoft.com/office/thememl/2012/main" name="Presentation1" id="{0985DFE7-AD98-4DEF-A55D-853EFA860FE0}" vid="{A89C8E7B-C1A5-478D-ACAB-734BA076E398}"/>
    </a:ext>
  </a:extLst>
</a:theme>
</file>

<file path=ppt/theme/theme5.xml><?xml version="1.0" encoding="utf-8"?>
<a:theme xmlns:a="http://schemas.openxmlformats.org/drawingml/2006/main" name="1_elia-presentationtemplate_16to9_full_moderne">
  <a:themeElements>
    <a:clrScheme name="Elia V3">
      <a:dk1>
        <a:srgbClr val="000000"/>
      </a:dk1>
      <a:lt1>
        <a:srgbClr val="FFFFFF"/>
      </a:lt1>
      <a:dk2>
        <a:srgbClr val="46535B"/>
      </a:dk2>
      <a:lt2>
        <a:srgbClr val="E0E1DD"/>
      </a:lt2>
      <a:accent1>
        <a:srgbClr val="E75420"/>
      </a:accent1>
      <a:accent2>
        <a:srgbClr val="248998"/>
      </a:accent2>
      <a:accent3>
        <a:srgbClr val="F0801A"/>
      </a:accent3>
      <a:accent4>
        <a:srgbClr val="69A9A0"/>
      </a:accent4>
      <a:accent5>
        <a:srgbClr val="9AC3CE"/>
      </a:accent5>
      <a:accent6>
        <a:srgbClr val="990034"/>
      </a:accent6>
      <a:hlink>
        <a:srgbClr val="249EC6"/>
      </a:hlink>
      <a:folHlink>
        <a:srgbClr val="854165"/>
      </a:folHlink>
    </a:clrScheme>
    <a:fontScheme name="elia_presentationtemplate_9to16_Moderne">
      <a:majorFont>
        <a:latin typeface="Helvetica Light"/>
        <a:ea typeface="Helvetica Light"/>
        <a:cs typeface="Helvetica Light"/>
      </a:majorFont>
      <a:minorFont>
        <a:latin typeface="Helvetica Light"/>
        <a:ea typeface="Helvetica Light"/>
        <a:cs typeface="Helvetica Light"/>
      </a:minorFont>
    </a:fontScheme>
    <a:fmtScheme name="elia_presentationtemplate_9to16_Modern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35000"/>
              </a:srgbClr>
            </a:outerShdw>
          </a:effectLst>
        </a:effectStyle>
        <a:effectStyle>
          <a:effectLst>
            <a:outerShdw blurRad="76200" dist="508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50800" cap="flat">
          <a:noFill/>
          <a:prstDash val="solid"/>
          <a:round/>
        </a:ln>
        <a:effectLst/>
        <a:sp3d/>
      </a:spPr>
      <a:bodyPr rot="0" spcFirstLastPara="1" vertOverflow="overflow" horzOverflow="overflow" vert="horz" wrap="square" lIns="104378" tIns="104378" rIns="104378" bIns="104378" numCol="1" spcCol="38100" rtlCol="0" anchor="ctr">
        <a:spAutoFit/>
      </a:bodyPr>
      <a:lstStyle>
        <a:defPPr marL="0" marR="0" indent="0" algn="l" defTabSz="1043923" rtl="0" fontAlgn="auto" latinLnBrk="0" hangingPunct="0">
          <a:lnSpc>
            <a:spcPct val="100000"/>
          </a:lnSpc>
          <a:spcBef>
            <a:spcPts val="0"/>
          </a:spcBef>
          <a:spcAft>
            <a:spcPts val="0"/>
          </a:spcAft>
          <a:buClrTx/>
          <a:buSzTx/>
          <a:buFontTx/>
          <a:buNone/>
          <a:tabLst/>
          <a:defRPr kumimoji="0" sz="10800" b="0" i="0" u="none" strike="noStrike" cap="none" spc="0" normalizeH="0" baseline="0">
            <a:ln>
              <a:noFill/>
            </a:ln>
            <a:solidFill>
              <a:srgbClr val="F28000"/>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4378" tIns="104378" rIns="104378" bIns="104378" numCol="1" spcCol="38100" rtlCol="0" anchor="t">
        <a:spAutoFit/>
      </a:bodyPr>
      <a:lstStyle>
        <a:defPPr marL="0" marR="0" indent="0" algn="l" defTabSz="1043923" rtl="0" fontAlgn="auto" latinLnBrk="0" hangingPunct="0">
          <a:lnSpc>
            <a:spcPct val="100000"/>
          </a:lnSpc>
          <a:spcBef>
            <a:spcPts val="0"/>
          </a:spcBef>
          <a:spcAft>
            <a:spcPts val="0"/>
          </a:spcAft>
          <a:buClrTx/>
          <a:buSzTx/>
          <a:buFontTx/>
          <a:buNone/>
          <a:tabLst/>
          <a:defRPr kumimoji="0" sz="10800" b="0" i="0" u="none" strike="noStrike" cap="none" spc="0" normalizeH="0" baseline="0">
            <a:ln>
              <a:noFill/>
            </a:ln>
            <a:solidFill>
              <a:srgbClr val="F28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eli-presentationtemplate-final_FULL" id="{08865454-89C6-4E45-A7EC-A2CFCF7C1902}" vid="{BF469BD3-825F-2B4A-A1EB-0995F7D304B4}"/>
    </a:ext>
  </a:extLst>
</a:theme>
</file>

<file path=ppt/theme/theme6.xml><?xml version="1.0" encoding="utf-8"?>
<a:theme xmlns:a="http://schemas.openxmlformats.org/drawingml/2006/main" name="2_Content">
  <a:themeElements>
    <a:clrScheme name="Elia">
      <a:dk1>
        <a:srgbClr val="000000"/>
      </a:dk1>
      <a:lt1>
        <a:srgbClr val="FFFFFF"/>
      </a:lt1>
      <a:dk2>
        <a:srgbClr val="258998"/>
      </a:dk2>
      <a:lt2>
        <a:srgbClr val="FF7300"/>
      </a:lt2>
      <a:accent1>
        <a:srgbClr val="6AA9A0"/>
      </a:accent1>
      <a:accent2>
        <a:srgbClr val="394D55"/>
      </a:accent2>
      <a:accent3>
        <a:srgbClr val="E85422"/>
      </a:accent3>
      <a:accent4>
        <a:srgbClr val="990035"/>
      </a:accent4>
      <a:accent5>
        <a:srgbClr val="447583"/>
      </a:accent5>
      <a:accent6>
        <a:srgbClr val="9AC3C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smtClean="0">
            <a:solidFill>
              <a:schemeClr val="accent2"/>
            </a:solidFill>
          </a:defRPr>
        </a:defPPr>
      </a:lstStyle>
    </a:txDef>
  </a:objectDefaults>
  <a:extraClrSchemeLst/>
  <a:extLst>
    <a:ext uri="{05A4C25C-085E-4340-85A3-A5531E510DB2}">
      <thm15:themeFamily xmlns:thm15="http://schemas.microsoft.com/office/thememl/2012/main" name="Presentation1" id="{E71F74E2-A366-4627-B176-DF79FB5608FD}" vid="{CCA2ABD4-FC8A-4F02-BC17-B28078F18BD0}"/>
    </a:ext>
  </a:extLst>
</a:theme>
</file>

<file path=ppt/theme/theme7.xml><?xml version="1.0" encoding="utf-8"?>
<a:theme xmlns:a="http://schemas.openxmlformats.org/drawingml/2006/main" name="2_elia-presentationtemplate_16to9_full_moderne">
  <a:themeElements>
    <a:clrScheme name="Elia V3">
      <a:dk1>
        <a:srgbClr val="000000"/>
      </a:dk1>
      <a:lt1>
        <a:srgbClr val="FFFFFF"/>
      </a:lt1>
      <a:dk2>
        <a:srgbClr val="46535B"/>
      </a:dk2>
      <a:lt2>
        <a:srgbClr val="E0E1DD"/>
      </a:lt2>
      <a:accent1>
        <a:srgbClr val="E75420"/>
      </a:accent1>
      <a:accent2>
        <a:srgbClr val="248998"/>
      </a:accent2>
      <a:accent3>
        <a:srgbClr val="F0801A"/>
      </a:accent3>
      <a:accent4>
        <a:srgbClr val="69A9A0"/>
      </a:accent4>
      <a:accent5>
        <a:srgbClr val="9AC3CE"/>
      </a:accent5>
      <a:accent6>
        <a:srgbClr val="990034"/>
      </a:accent6>
      <a:hlink>
        <a:srgbClr val="249EC6"/>
      </a:hlink>
      <a:folHlink>
        <a:srgbClr val="854165"/>
      </a:folHlink>
    </a:clrScheme>
    <a:fontScheme name="elia_presentationtemplate_9to16_Moderne">
      <a:majorFont>
        <a:latin typeface="Helvetica Light"/>
        <a:ea typeface="Helvetica Light"/>
        <a:cs typeface="Helvetica Light"/>
      </a:majorFont>
      <a:minorFont>
        <a:latin typeface="Helvetica Light"/>
        <a:ea typeface="Helvetica Light"/>
        <a:cs typeface="Helvetica Light"/>
      </a:minorFont>
    </a:fontScheme>
    <a:fmtScheme name="elia_presentationtemplate_9to16_Modern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35000"/>
              </a:srgbClr>
            </a:outerShdw>
          </a:effectLst>
        </a:effectStyle>
        <a:effectStyle>
          <a:effectLst>
            <a:outerShdw blurRad="76200" dist="508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50800" cap="flat">
          <a:noFill/>
          <a:prstDash val="solid"/>
          <a:round/>
        </a:ln>
        <a:effectLst/>
        <a:sp3d/>
      </a:spPr>
      <a:bodyPr rot="0" spcFirstLastPara="1" vertOverflow="overflow" horzOverflow="overflow" vert="horz" wrap="square" lIns="104378" tIns="104378" rIns="104378" bIns="104378" numCol="1" spcCol="38100" rtlCol="0" anchor="ctr">
        <a:spAutoFit/>
      </a:bodyPr>
      <a:lstStyle>
        <a:defPPr marL="0" marR="0" indent="0" algn="l" defTabSz="1043923" rtl="0" fontAlgn="auto" latinLnBrk="0" hangingPunct="0">
          <a:lnSpc>
            <a:spcPct val="100000"/>
          </a:lnSpc>
          <a:spcBef>
            <a:spcPts val="0"/>
          </a:spcBef>
          <a:spcAft>
            <a:spcPts val="0"/>
          </a:spcAft>
          <a:buClrTx/>
          <a:buSzTx/>
          <a:buFontTx/>
          <a:buNone/>
          <a:tabLst/>
          <a:defRPr kumimoji="0" sz="10800" b="0" i="0" u="none" strike="noStrike" cap="none" spc="0" normalizeH="0" baseline="0">
            <a:ln>
              <a:noFill/>
            </a:ln>
            <a:solidFill>
              <a:srgbClr val="F28000"/>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4378" tIns="104378" rIns="104378" bIns="104378" numCol="1" spcCol="38100" rtlCol="0" anchor="t">
        <a:spAutoFit/>
      </a:bodyPr>
      <a:lstStyle>
        <a:defPPr marL="0" marR="0" indent="0" algn="l" defTabSz="1043923" rtl="0" fontAlgn="auto" latinLnBrk="0" hangingPunct="0">
          <a:lnSpc>
            <a:spcPct val="100000"/>
          </a:lnSpc>
          <a:spcBef>
            <a:spcPts val="0"/>
          </a:spcBef>
          <a:spcAft>
            <a:spcPts val="0"/>
          </a:spcAft>
          <a:buClrTx/>
          <a:buSzTx/>
          <a:buFontTx/>
          <a:buNone/>
          <a:tabLst/>
          <a:defRPr kumimoji="0" sz="10800" b="0" i="0" u="none" strike="noStrike" cap="none" spc="0" normalizeH="0" baseline="0">
            <a:ln>
              <a:noFill/>
            </a:ln>
            <a:solidFill>
              <a:srgbClr val="F28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eli-presentationtemplate-final_FULL" id="{08865454-89C6-4E45-A7EC-A2CFCF7C1902}" vid="{BF469BD3-825F-2B4A-A1EB-0995F7D304B4}"/>
    </a:ext>
  </a:extLst>
</a:theme>
</file>

<file path=ppt/theme/theme8.xml><?xml version="1.0" encoding="utf-8"?>
<a:theme xmlns:a="http://schemas.openxmlformats.org/drawingml/2006/main" name="2_Elia Presentation Theme">
  <a:themeElements>
    <a:clrScheme name="Elia Theme">
      <a:dk1>
        <a:srgbClr val="000000"/>
      </a:dk1>
      <a:lt1>
        <a:srgbClr val="FFFFFF"/>
      </a:lt1>
      <a:dk2>
        <a:srgbClr val="258998"/>
      </a:dk2>
      <a:lt2>
        <a:srgbClr val="FF7300"/>
      </a:lt2>
      <a:accent1>
        <a:srgbClr val="6AA9A0"/>
      </a:accent1>
      <a:accent2>
        <a:srgbClr val="394D55"/>
      </a:accent2>
      <a:accent3>
        <a:srgbClr val="E85422"/>
      </a:accent3>
      <a:accent4>
        <a:srgbClr val="990035"/>
      </a:accent4>
      <a:accent5>
        <a:srgbClr val="447583"/>
      </a:accent5>
      <a:accent6>
        <a:srgbClr val="9AC3C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dirty="0" smtClean="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73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sz="1400" dirty="0" smtClean="0">
            <a:solidFill>
              <a:schemeClr val="accent2"/>
            </a:solidFill>
          </a:defRPr>
        </a:defPPr>
      </a:lstStyle>
    </a:txDef>
  </a:objectDefaults>
  <a:extraClrSchemeLst/>
  <a:extLst>
    <a:ext uri="{05A4C25C-085E-4340-85A3-A5531E510DB2}">
      <thm15:themeFamily xmlns:thm15="http://schemas.microsoft.com/office/thememl/2012/main" name="50Hertz_new template-EN base english.potx" id="{E703EF09-1378-447C-AE81-28DE3C610EA5}" vid="{C3F0D857-34BB-473F-A331-6EB701846498}"/>
    </a:ext>
  </a:extLst>
</a:theme>
</file>

<file path=ppt/theme/theme9.xml><?xml version="1.0" encoding="utf-8"?>
<a:theme xmlns:a="http://schemas.openxmlformats.org/drawingml/2006/main" name="3_Elia Presentation Theme">
  <a:themeElements>
    <a:clrScheme name="Elia Theme">
      <a:dk1>
        <a:srgbClr val="000000"/>
      </a:dk1>
      <a:lt1>
        <a:srgbClr val="FFFFFF"/>
      </a:lt1>
      <a:dk2>
        <a:srgbClr val="258998"/>
      </a:dk2>
      <a:lt2>
        <a:srgbClr val="FF7300"/>
      </a:lt2>
      <a:accent1>
        <a:srgbClr val="6AA9A0"/>
      </a:accent1>
      <a:accent2>
        <a:srgbClr val="394D55"/>
      </a:accent2>
      <a:accent3>
        <a:srgbClr val="E85422"/>
      </a:accent3>
      <a:accent4>
        <a:srgbClr val="990035"/>
      </a:accent4>
      <a:accent5>
        <a:srgbClr val="447583"/>
      </a:accent5>
      <a:accent6>
        <a:srgbClr val="9AC3C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dirty="0" smtClean="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73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sz="1400" dirty="0" smtClean="0">
            <a:solidFill>
              <a:schemeClr val="accent2"/>
            </a:solidFill>
          </a:defRPr>
        </a:defPPr>
      </a:lstStyle>
    </a:txDef>
  </a:objectDefaults>
  <a:extraClrSchemeLst/>
  <a:extLst>
    <a:ext uri="{05A4C25C-085E-4340-85A3-A5531E510DB2}">
      <thm15:themeFamily xmlns:thm15="http://schemas.microsoft.com/office/thememl/2012/main" name="50Hertz_new template-EN base english.potx" id="{E703EF09-1378-447C-AE81-28DE3C610EA5}" vid="{C3F0D857-34BB-473F-A331-6EB70184649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SharedWithUsers xmlns="7d516e08-eef4-4b31-b689-43d25e16a01e">
      <UserInfo>
        <DisplayName>Danckaert Thomas</DisplayName>
        <AccountId>1093</AccountId>
        <AccountType/>
      </UserInfo>
      <UserInfo>
        <DisplayName>De haes Dries</DisplayName>
        <AccountId>909</AccountId>
        <AccountType/>
      </UserInfo>
    </SharedWithUsers>
    <Company_x002f_Stakeholder xmlns="356b60d0-3427-47ef-8b6c-7dcbd63bc971" xsi:nil="true"/>
    <Key_x0020_Document xmlns="356b60d0-3427-47ef-8b6c-7dcbd63bc971">Non-Key</Key_x0020_Document>
    <Origin_x0020_Type xmlns="356b60d0-3427-47ef-8b6c-7dcbd63bc971">Internal Elia</Origin_x0020_Type>
    <Confidentiality xmlns="356b60d0-3427-47ef-8b6c-7dcbd63bc971">false</Confidentiality>
    <lcf76f155ced4ddcb4097134ff3c332f xmlns="0965aefd-7da9-4fb3-a146-752caa5aef9d">
      <Terms xmlns="http://schemas.microsoft.com/office/infopath/2007/PartnerControls"/>
    </lcf76f155ced4ddcb4097134ff3c332f>
    <TaxCatchAll xmlns="518e90e8-ea09-4ab7-8875-1906d0bac9c7" xsi:nil="true"/>
    <_dlc_DocId xmlns="558a9e46-25ac-4d3a-8ff6-744d3be1bed2">PROJ-1335495802-362285</_dlc_DocId>
    <_dlc_DocIdUrl xmlns="558a9e46-25ac-4d3a-8ff6-744d3be1bed2">
      <Url>https://eliagroup.sharepoint.com/sites/Projects/AMD/_layouts/15/DocIdRedir.aspx?ID=PROJ-1335495802-362285</Url>
      <Description>PROJ-1335495802-362285</Description>
    </_dlc_DocIdUrl>
    <ac1833ce3bd847999441bc0a5a5ff873 xmlns="518e90e8-ea09-4ab7-8875-1906d0bac9c7">
      <Terms xmlns="http://schemas.microsoft.com/office/infopath/2007/PartnerControls"/>
    </ac1833ce3bd847999441bc0a5a5ff873>
    <Old_x0020_Editor xmlns="518e90e8-ea09-4ab7-8875-1906d0bac9c7" xsi:nil="true"/>
    <Old_x0020_Path xmlns="518e90e8-ea09-4ab7-8875-1906d0bac9c7" xsi:nil="true"/>
    <Old_x0020_Author xmlns="518e90e8-ea09-4ab7-8875-1906d0bac9c7" xsi:nil="true"/>
    <Old_x0020_ID xmlns="518e90e8-ea09-4ab7-8875-1906d0bac9c7" xsi:nil="true"/>
    <Source xmlns="518e90e8-ea09-4ab7-8875-1906d0bac9c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352bfcb8-bce2-4279-b723-8ab1d206d088"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09815C0D96300248BBA59A43B653BC45" ma:contentTypeVersion="53" ma:contentTypeDescription="Create a new document." ma:contentTypeScope="" ma:versionID="0672111502f0fcb4e08908756721308d">
  <xsd:schema xmlns:xsd="http://www.w3.org/2001/XMLSchema" xmlns:xs="http://www.w3.org/2001/XMLSchema" xmlns:p="http://schemas.microsoft.com/office/2006/metadata/properties" xmlns:ns2="518e90e8-ea09-4ab7-8875-1906d0bac9c7" xmlns:ns3="0965aefd-7da9-4fb3-a146-752caa5aef9d" xmlns:ns4="356b60d0-3427-47ef-8b6c-7dcbd63bc971" xmlns:ns5="7d516e08-eef4-4b31-b689-43d25e16a01e" xmlns:ns6="558a9e46-25ac-4d3a-8ff6-744d3be1bed2" targetNamespace="http://schemas.microsoft.com/office/2006/metadata/properties" ma:root="true" ma:fieldsID="34d40a5a926887b14ac0a0f37c1154d4" ns2:_="" ns3:_="" ns4:_="" ns5:_="" ns6:_="">
    <xsd:import namespace="518e90e8-ea09-4ab7-8875-1906d0bac9c7"/>
    <xsd:import namespace="0965aefd-7da9-4fb3-a146-752caa5aef9d"/>
    <xsd:import namespace="356b60d0-3427-47ef-8b6c-7dcbd63bc971"/>
    <xsd:import namespace="7d516e08-eef4-4b31-b689-43d25e16a01e"/>
    <xsd:import namespace="558a9e46-25ac-4d3a-8ff6-744d3be1bed2"/>
    <xsd:element name="properties">
      <xsd:complexType>
        <xsd:sequence>
          <xsd:element name="documentManagement">
            <xsd:complexType>
              <xsd:all>
                <xsd:element ref="ns2:Old_x0020_ID" minOccurs="0"/>
                <xsd:element ref="ns2:Source" minOccurs="0"/>
                <xsd:element ref="ns2:ac1833ce3bd847999441bc0a5a5ff873" minOccurs="0"/>
                <xsd:element ref="ns2:TaxCatchAll" minOccurs="0"/>
                <xsd:element ref="ns2:TaxCatchAllLabel" minOccurs="0"/>
                <xsd:element ref="ns2:Old_x0020_Author" minOccurs="0"/>
                <xsd:element ref="ns2:Old_x0020_Editor" minOccurs="0"/>
                <xsd:element ref="ns2:Old_x0020_Path"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Key_x0020_Document" minOccurs="0"/>
                <xsd:element ref="ns3:MediaServiceObjectDetectorVersions" minOccurs="0"/>
                <xsd:element ref="ns3:MediaServiceSearchProperties" minOccurs="0"/>
                <xsd:element ref="ns4:Company_x002f_Stakeholder" minOccurs="0"/>
                <xsd:element ref="ns4:Confidentiality" minOccurs="0"/>
                <xsd:element ref="ns4:Origin_x0020_Type" minOccurs="0"/>
                <xsd:element ref="ns3:MediaServiceMetadata" minOccurs="0"/>
                <xsd:element ref="ns3:MediaServiceFastMetadata" minOccurs="0"/>
                <xsd:element ref="ns5:SharedWithUsers" minOccurs="0"/>
                <xsd:element ref="ns5:SharedWithDetails" minOccurs="0"/>
                <xsd:element ref="ns3:MediaServiceAutoTags" minOccurs="0"/>
                <xsd:element ref="ns6:_dlc_DocId" minOccurs="0"/>
                <xsd:element ref="ns6:_dlc_DocIdUrl" minOccurs="0"/>
                <xsd:element ref="ns6: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8e90e8-ea09-4ab7-8875-1906d0bac9c7" elementFormDefault="qualified">
    <xsd:import namespace="http://schemas.microsoft.com/office/2006/documentManagement/types"/>
    <xsd:import namespace="http://schemas.microsoft.com/office/infopath/2007/PartnerControls"/>
    <xsd:element name="Old_x0020_ID" ma:index="8" nillable="true" ma:displayName="Old ID" ma:default="" ma:internalName="Old_x0020_ID">
      <xsd:simpleType>
        <xsd:restriction base="dms:Text">
          <xsd:maxLength value="255"/>
        </xsd:restriction>
      </xsd:simpleType>
    </xsd:element>
    <xsd:element name="Source" ma:index="9" nillable="true" ma:displayName="Source" ma:default="" ma:internalName="Source">
      <xsd:simpleType>
        <xsd:restriction base="dms:Text">
          <xsd:maxLength value="255"/>
        </xsd:restriction>
      </xsd:simpleType>
    </xsd:element>
    <xsd:element name="ac1833ce3bd847999441bc0a5a5ff873" ma:index="10" nillable="true" ma:taxonomy="true" ma:internalName="ac1833ce3bd847999441bc0a5a5ff873" ma:taxonomyFieldName="Storage_x0020_period" ma:displayName="Storage period" ma:default="" ma:fieldId="{ac1833ce-3bd8-4799-9441-bc0a5a5ff873}" ma:sspId="352bfcb8-bce2-4279-b723-8ab1d206d088" ma:termSetId="3f20dcd1-922b-41e6-acc8-df43f4f34383"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03d30114-27b8-4cd8-ba29-ad4f3390076f}" ma:internalName="TaxCatchAll" ma:showField="CatchAllData" ma:web="ff2593d2-b348-487c-9458-5a04a99c42cf">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03d30114-27b8-4cd8-ba29-ad4f3390076f}" ma:internalName="TaxCatchAllLabel" ma:readOnly="true" ma:showField="CatchAllDataLabel" ma:web="ff2593d2-b348-487c-9458-5a04a99c42cf">
      <xsd:complexType>
        <xsd:complexContent>
          <xsd:extension base="dms:MultiChoiceLookup">
            <xsd:sequence>
              <xsd:element name="Value" type="dms:Lookup" maxOccurs="unbounded" minOccurs="0" nillable="true"/>
            </xsd:sequence>
          </xsd:extension>
        </xsd:complexContent>
      </xsd:complexType>
    </xsd:element>
    <xsd:element name="Old_x0020_Author" ma:index="14" nillable="true" ma:displayName="Old Author" ma:default="" ma:internalName="Old_x0020_Author">
      <xsd:simpleType>
        <xsd:restriction base="dms:Text">
          <xsd:maxLength value="255"/>
        </xsd:restriction>
      </xsd:simpleType>
    </xsd:element>
    <xsd:element name="Old_x0020_Editor" ma:index="15" nillable="true" ma:displayName="Old Editor" ma:default="" ma:internalName="Old_x0020_Editor">
      <xsd:simpleType>
        <xsd:restriction base="dms:Text">
          <xsd:maxLength value="255"/>
        </xsd:restriction>
      </xsd:simpleType>
    </xsd:element>
    <xsd:element name="Old_x0020_Path" ma:index="16" nillable="true" ma:displayName="Old Path" ma:default="" ma:internalName="Old_x0020_Pat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65aefd-7da9-4fb3-a146-752caa5aef9d" elementFormDefault="qualified">
    <xsd:import namespace="http://schemas.microsoft.com/office/2006/documentManagement/types"/>
    <xsd:import namespace="http://schemas.microsoft.com/office/infopath/2007/PartnerControls"/>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352bfcb8-bce2-4279-b723-8ab1d206d0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Metadata" ma:index="33" nillable="true" ma:displayName="MediaServiceMetadata" ma:hidden="true" ma:internalName="MediaServiceMetadata" ma:readOnly="true">
      <xsd:simpleType>
        <xsd:restriction base="dms:Note"/>
      </xsd:simpleType>
    </xsd:element>
    <xsd:element name="MediaServiceFastMetadata" ma:index="34" nillable="true" ma:displayName="MediaServiceFastMetadata" ma:hidden="true" ma:internalName="MediaServiceFastMetadata" ma:readOnly="true">
      <xsd:simpleType>
        <xsd:restriction base="dms:Note"/>
      </xsd:simpleType>
    </xsd:element>
    <xsd:element name="MediaServiceAutoTags" ma:index="37"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6b60d0-3427-47ef-8b6c-7dcbd63bc971" elementFormDefault="qualified">
    <xsd:import namespace="http://schemas.microsoft.com/office/2006/documentManagement/types"/>
    <xsd:import namespace="http://schemas.microsoft.com/office/infopath/2007/PartnerControls"/>
    <xsd:element name="Key_x0020_Document" ma:index="27" nillable="true" ma:displayName="Key Document" ma:default="Non-Key" ma:format="Dropdown" ma:internalName="Key_x0020_Document">
      <xsd:simpleType>
        <xsd:restriction base="dms:Choice">
          <xsd:enumeration value="Key"/>
          <xsd:enumeration value="Non-Key"/>
        </xsd:restriction>
      </xsd:simpleType>
    </xsd:element>
    <xsd:element name="Company_x002f_Stakeholder" ma:index="30" nillable="true" ma:displayName="Company/Stakeholder" ma:internalName="Company_x002f_Stakeholder">
      <xsd:simpleType>
        <xsd:restriction base="dms:Text">
          <xsd:maxLength value="255"/>
        </xsd:restriction>
      </xsd:simpleType>
    </xsd:element>
    <xsd:element name="Confidentiality" ma:index="31" nillable="true" ma:displayName="Confidentiality" ma:default="0" ma:internalName="Confidentiality">
      <xsd:simpleType>
        <xsd:restriction base="dms:Boolean"/>
      </xsd:simpleType>
    </xsd:element>
    <xsd:element name="Origin_x0020_Type" ma:index="32" nillable="true" ma:displayName="Origin Type" ma:default="Internal Elia" ma:format="Dropdown" ma:internalName="Origin_x0020_Type">
      <xsd:simpleType>
        <xsd:restriction base="dms:Choice">
          <xsd:enumeration value="Internal Elia"/>
          <xsd:enumeration value="External"/>
        </xsd:restriction>
      </xsd:simpleType>
    </xsd:element>
  </xsd:schema>
  <xsd:schema xmlns:xsd="http://www.w3.org/2001/XMLSchema" xmlns:xs="http://www.w3.org/2001/XMLSchema" xmlns:dms="http://schemas.microsoft.com/office/2006/documentManagement/types" xmlns:pc="http://schemas.microsoft.com/office/infopath/2007/PartnerControls" targetNamespace="7d516e08-eef4-4b31-b689-43d25e16a01e" elementFormDefault="qualified">
    <xsd:import namespace="http://schemas.microsoft.com/office/2006/documentManagement/types"/>
    <xsd:import namespace="http://schemas.microsoft.com/office/infopath/2007/PartnerControls"/>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8a9e46-25ac-4d3a-8ff6-744d3be1bed2" elementFormDefault="qualified">
    <xsd:import namespace="http://schemas.microsoft.com/office/2006/documentManagement/types"/>
    <xsd:import namespace="http://schemas.microsoft.com/office/infopath/2007/PartnerControls"/>
    <xsd:element name="_dlc_DocId" ma:index="38" nillable="true" ma:displayName="Document ID Value" ma:description="The value of the document ID assigned to this item." ma:internalName="_dlc_DocId" ma:readOnly="true">
      <xsd:simpleType>
        <xsd:restriction base="dms:Text"/>
      </xsd:simpleType>
    </xsd:element>
    <xsd:element name="_dlc_DocIdUrl" ma:index="3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552B17-F6EE-4CB9-AEE9-0CF3730138DB}">
  <ds:schemaRefs>
    <ds:schemaRef ds:uri="http://schemas.microsoft.com/sharepoint/events"/>
  </ds:schemaRefs>
</ds:datastoreItem>
</file>

<file path=customXml/itemProps2.xml><?xml version="1.0" encoding="utf-8"?>
<ds:datastoreItem xmlns:ds="http://schemas.openxmlformats.org/officeDocument/2006/customXml" ds:itemID="{93F57CED-5A6A-4554-9D40-8DA1752224D6}">
  <ds:schemaRefs>
    <ds:schemaRef ds:uri="518e90e8-ea09-4ab7-8875-1906d0bac9c7"/>
    <ds:schemaRef ds:uri="http://schemas.microsoft.com/office/2006/documentManagement/types"/>
    <ds:schemaRef ds:uri="7d516e08-eef4-4b31-b689-43d25e16a01e"/>
    <ds:schemaRef ds:uri="http://schemas.microsoft.com/office/infopath/2007/PartnerControls"/>
    <ds:schemaRef ds:uri="http://schemas.openxmlformats.org/package/2006/metadata/core-properties"/>
    <ds:schemaRef ds:uri="http://purl.org/dc/elements/1.1/"/>
    <ds:schemaRef ds:uri="0965aefd-7da9-4fb3-a146-752caa5aef9d"/>
    <ds:schemaRef ds:uri="http://www.w3.org/XML/1998/namespace"/>
    <ds:schemaRef ds:uri="http://schemas.microsoft.com/office/2006/metadata/properties"/>
    <ds:schemaRef ds:uri="http://purl.org/dc/dcmitype/"/>
    <ds:schemaRef ds:uri="558a9e46-25ac-4d3a-8ff6-744d3be1bed2"/>
    <ds:schemaRef ds:uri="356b60d0-3427-47ef-8b6c-7dcbd63bc971"/>
    <ds:schemaRef ds:uri="http://purl.org/dc/terms/"/>
  </ds:schemaRefs>
</ds:datastoreItem>
</file>

<file path=customXml/itemProps3.xml><?xml version="1.0" encoding="utf-8"?>
<ds:datastoreItem xmlns:ds="http://schemas.openxmlformats.org/officeDocument/2006/customXml" ds:itemID="{D846B108-AF38-492B-A0F0-11C74DC93B1E}">
  <ds:schemaRefs>
    <ds:schemaRef ds:uri="http://schemas.microsoft.com/sharepoint/v3/contenttype/forms"/>
  </ds:schemaRefs>
</ds:datastoreItem>
</file>

<file path=customXml/itemProps4.xml><?xml version="1.0" encoding="utf-8"?>
<ds:datastoreItem xmlns:ds="http://schemas.openxmlformats.org/officeDocument/2006/customXml" ds:itemID="{1F43F7FB-FA42-4EC4-92DE-243E18258A35}">
  <ds:schemaRefs>
    <ds:schemaRef ds:uri="Microsoft.SharePoint.Taxonomy.ContentTypeSync"/>
  </ds:schemaRefs>
</ds:datastoreItem>
</file>

<file path=customXml/itemProps5.xml><?xml version="1.0" encoding="utf-8"?>
<ds:datastoreItem xmlns:ds="http://schemas.openxmlformats.org/officeDocument/2006/customXml" ds:itemID="{249708BE-7171-4A1E-BDC4-729A47390FCB}">
  <ds:schemaRefs>
    <ds:schemaRef ds:uri="0965aefd-7da9-4fb3-a146-752caa5aef9d"/>
    <ds:schemaRef ds:uri="356b60d0-3427-47ef-8b6c-7dcbd63bc971"/>
    <ds:schemaRef ds:uri="518e90e8-ea09-4ab7-8875-1906d0bac9c7"/>
    <ds:schemaRef ds:uri="558a9e46-25ac-4d3a-8ff6-744d3be1bed2"/>
    <ds:schemaRef ds:uri="7d516e08-eef4-4b31-b689-43d25e16a0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10871</Words>
  <Application>Microsoft Office PowerPoint</Application>
  <PresentationFormat>Widescreen</PresentationFormat>
  <Paragraphs>1953</Paragraphs>
  <Slides>135</Slides>
  <Notes>7</Notes>
  <HiddenSlides>1</HiddenSlides>
  <MMClips>0</MMClips>
  <ScaleCrop>false</ScaleCrop>
  <HeadingPairs>
    <vt:vector size="8" baseType="variant">
      <vt:variant>
        <vt:lpstr>Fonts Used</vt:lpstr>
      </vt:variant>
      <vt:variant>
        <vt:i4>9</vt:i4>
      </vt:variant>
      <vt:variant>
        <vt:lpstr>Theme</vt:lpstr>
      </vt:variant>
      <vt:variant>
        <vt:i4>9</vt:i4>
      </vt:variant>
      <vt:variant>
        <vt:lpstr>Embedded OLE Servers</vt:lpstr>
      </vt:variant>
      <vt:variant>
        <vt:i4>1</vt:i4>
      </vt:variant>
      <vt:variant>
        <vt:lpstr>Slide Titles</vt:lpstr>
      </vt:variant>
      <vt:variant>
        <vt:i4>135</vt:i4>
      </vt:variant>
    </vt:vector>
  </HeadingPairs>
  <TitlesOfParts>
    <vt:vector size="154" baseType="lpstr">
      <vt:lpstr>Yu Mincho</vt:lpstr>
      <vt:lpstr>Arial</vt:lpstr>
      <vt:lpstr>Calibri</vt:lpstr>
      <vt:lpstr>Cambria Math</vt:lpstr>
      <vt:lpstr>Helvetica</vt:lpstr>
      <vt:lpstr>Helvetica Light</vt:lpstr>
      <vt:lpstr>Lucida Grande</vt:lpstr>
      <vt:lpstr>Verdana</vt:lpstr>
      <vt:lpstr>Wingdings</vt:lpstr>
      <vt:lpstr>Conclusion</vt:lpstr>
      <vt:lpstr>elia-presentationtemplate_16to9_full_moderne</vt:lpstr>
      <vt:lpstr>2_eliagroup_PPT-Vorlage_04</vt:lpstr>
      <vt:lpstr>eliagroup_PPT-Vorlage_04</vt:lpstr>
      <vt:lpstr>1_elia-presentationtemplate_16to9_full_moderne</vt:lpstr>
      <vt:lpstr>2_Content</vt:lpstr>
      <vt:lpstr>2_elia-presentationtemplate_16to9_full_moderne</vt:lpstr>
      <vt:lpstr>2_Elia Presentation Theme</vt:lpstr>
      <vt:lpstr>3_Elia Presentation Theme</vt:lpstr>
      <vt:lpstr>think-cell Slide</vt:lpstr>
      <vt:lpstr>Capacity Remuneration Mechanism</vt:lpstr>
      <vt:lpstr>Disclaimer</vt:lpstr>
      <vt:lpstr>Disclaimer</vt:lpstr>
      <vt:lpstr>Where can I find more information?</vt:lpstr>
      <vt:lpstr>The ‘simplified’ CRM lingo</vt:lpstr>
      <vt:lpstr>PowerPoint Presentation</vt:lpstr>
      <vt:lpstr>PowerPoint Presentation</vt:lpstr>
      <vt:lpstr>The purpose of Today’s session is to provide energy market players with the knowledge required to prepare their participation to the CRM </vt:lpstr>
      <vt:lpstr>In-depth: This session aims at giving a complete understanding of the rights and obligations</vt:lpstr>
      <vt:lpstr>Rights</vt:lpstr>
      <vt:lpstr>Rights – Right to remuneration</vt:lpstr>
      <vt:lpstr>The remuneration is determined in the Auction Process</vt:lpstr>
      <vt:lpstr>Blocks for the settlement process during the delivery period</vt:lpstr>
      <vt:lpstr>Overview of main blocks for the settlement process during the delivery period</vt:lpstr>
      <vt:lpstr>PowerPoint Presentation</vt:lpstr>
      <vt:lpstr>Obligations</vt:lpstr>
      <vt:lpstr>Obligations – Availability Obligation</vt:lpstr>
      <vt:lpstr>Availability Obligation</vt:lpstr>
      <vt:lpstr>Availability Obligation – structure</vt:lpstr>
      <vt:lpstr>AMT Moments</vt:lpstr>
      <vt:lpstr>The price on the Belgian day-ahead market serves as the Availability Monitoring Trigger</vt:lpstr>
      <vt:lpstr>During AMT Moments Elia can monitor availability</vt:lpstr>
      <vt:lpstr>Available Capacity</vt:lpstr>
      <vt:lpstr>During Availability Monitoring Available Capacity is calculated</vt:lpstr>
      <vt:lpstr>Available Capacity – overview</vt:lpstr>
      <vt:lpstr>Notifying Elia of Unavailable Capacity</vt:lpstr>
      <vt:lpstr>Notifying Unavailable Capacity – concepts</vt:lpstr>
      <vt:lpstr>Notifying Unavailable Capacity – in practice</vt:lpstr>
      <vt:lpstr>Scheduled Maintenance </vt:lpstr>
      <vt:lpstr>Available Capacity – CMUs with Daily schedule</vt:lpstr>
      <vt:lpstr>Available Capacity – CMUs with Daily Schedule</vt:lpstr>
      <vt:lpstr>Available Capacity – CMUs without Daily schedule</vt:lpstr>
      <vt:lpstr>Available Capacity – CMUs without Daily Schedule</vt:lpstr>
      <vt:lpstr>Declared prices &amp; Required Volume </vt:lpstr>
      <vt:lpstr>Declared prices &amp; Required Volume</vt:lpstr>
      <vt:lpstr>PowerPoint Presentation</vt:lpstr>
      <vt:lpstr>Measured Power &amp; Active Volume</vt:lpstr>
      <vt:lpstr>Available Capacity – CMUs without Daily Schedule</vt:lpstr>
      <vt:lpstr>Note – AS corrections</vt:lpstr>
      <vt:lpstr>Corrections for the participation to Ancillary Services</vt:lpstr>
      <vt:lpstr>Note – Baseline methodology</vt:lpstr>
      <vt:lpstr>Baseline methodology</vt:lpstr>
      <vt:lpstr>Obligated Capacity</vt:lpstr>
      <vt:lpstr>During AMT Moments Obligated Capacity is calculated</vt:lpstr>
      <vt:lpstr>Obligated Capacity for Non-energy Constrained CMUs</vt:lpstr>
      <vt:lpstr>Obligated Capacity for Non-energy Constrained CMUs</vt:lpstr>
      <vt:lpstr>Obligated Capacity for Energy Constrained CMUs</vt:lpstr>
      <vt:lpstr>Obligated Capacity for Energy Constrained CMUs – ex-ante transactions</vt:lpstr>
      <vt:lpstr>The Obligated Capacity related to ex-ante transactions is only imposed on a limited set of MTUs</vt:lpstr>
      <vt:lpstr>Note - Selection of SLA MTUs</vt:lpstr>
      <vt:lpstr>Obligated Capacity for Energy Constrained CMUs – ex-post transactions</vt:lpstr>
      <vt:lpstr>Obligated Capacity for Energy Constrained CMUs – combined formula</vt:lpstr>
      <vt:lpstr>Availability Obligation – structure</vt:lpstr>
      <vt:lpstr>Test Moments</vt:lpstr>
      <vt:lpstr>Availability Monitoring alone is not enough</vt:lpstr>
      <vt:lpstr>Availability Testing is used when Availability cannot be directly monitored</vt:lpstr>
      <vt:lpstr>Available Capacity  Obligated Capacity</vt:lpstr>
      <vt:lpstr>Principles of Availability Testing</vt:lpstr>
      <vt:lpstr>Missing Capacity</vt:lpstr>
      <vt:lpstr>Availability Obligation – structure</vt:lpstr>
      <vt:lpstr>When a CMU fails to cover its Obligated Capacity, Missing Capacity is detected</vt:lpstr>
      <vt:lpstr>Missing Capacity practical examples</vt:lpstr>
      <vt:lpstr>Elements of the Unavailability Penalty</vt:lpstr>
      <vt:lpstr>The Missing Capacity can either be Announced or Unannounced</vt:lpstr>
      <vt:lpstr>The Penalty Factor reflects the severity of the Missing Capacity</vt:lpstr>
      <vt:lpstr>A CMU’s Unavailability Penalty varies in function of its remuneration</vt:lpstr>
      <vt:lpstr>PowerPoint Presentation</vt:lpstr>
      <vt:lpstr>The Unavailability Penalty formula</vt:lpstr>
      <vt:lpstr>PowerPoint Presentation</vt:lpstr>
      <vt:lpstr>PowerPoint Presentation</vt:lpstr>
      <vt:lpstr>Penalty Cap</vt:lpstr>
      <vt:lpstr>Notification of the Unavailability Penalties</vt:lpstr>
      <vt:lpstr>Escalation procedure</vt:lpstr>
      <vt:lpstr>Payback Obligation</vt:lpstr>
      <vt:lpstr>Obligations – Payback Obligation</vt:lpstr>
      <vt:lpstr>PowerPoint Presentation</vt:lpstr>
      <vt:lpstr>PowerPoint Presentation</vt:lpstr>
      <vt:lpstr>Reference Price</vt:lpstr>
      <vt:lpstr>An accurate metric is needed that reflects a unit’s revenues</vt:lpstr>
      <vt:lpstr>Strike Price</vt:lpstr>
      <vt:lpstr>Characteristics of the Strike Price</vt:lpstr>
      <vt:lpstr>Actualization of the Strike Price</vt:lpstr>
      <vt:lpstr>Evolution of Strike Price and fixed component</vt:lpstr>
      <vt:lpstr>Example – Actualization of the Strike Price</vt:lpstr>
      <vt:lpstr>Practical considerations for the Strike Price</vt:lpstr>
      <vt:lpstr>Volume</vt:lpstr>
      <vt:lpstr>The volume subject to the Payback Obligation depends on the Contracted Capacity</vt:lpstr>
      <vt:lpstr>Payback Exemption</vt:lpstr>
      <vt:lpstr>The volume depends on the type of CMU</vt:lpstr>
      <vt:lpstr>Volume for an ex-ante Transaction of an Energy Constrained CMU</vt:lpstr>
      <vt:lpstr>Example for an Energy Constrained ex-ante Transaction</vt:lpstr>
      <vt:lpstr>Volume for an ex-post Transaction of an Energy Constrained CMU</vt:lpstr>
      <vt:lpstr>Example for an Energy Constrained ex-post Transaction</vt:lpstr>
      <vt:lpstr>The Volume for the Payback Obligation is influenced by other factors</vt:lpstr>
      <vt:lpstr>Availability Ratio</vt:lpstr>
      <vt:lpstr>Availability Ratio</vt:lpstr>
      <vt:lpstr>Example on the Availability Ratio</vt:lpstr>
      <vt:lpstr>DSM and storage</vt:lpstr>
      <vt:lpstr>Example on DSM and storage</vt:lpstr>
      <vt:lpstr>Complete Payback Obligation formula</vt:lpstr>
      <vt:lpstr>The Payback Obligation is calculated for each Transaction separately</vt:lpstr>
      <vt:lpstr>Stop-Loss</vt:lpstr>
      <vt:lpstr>Payback Obligation and retro-activity</vt:lpstr>
      <vt:lpstr>Retro-activity: Payback Exemption</vt:lpstr>
      <vt:lpstr>Retro-activity: Activation Ratio</vt:lpstr>
      <vt:lpstr>Retro-activity: Declared Market Price (DMP)</vt:lpstr>
      <vt:lpstr>Retro-activity and Secondary Market Transactions</vt:lpstr>
      <vt:lpstr>Retro-activity: overview</vt:lpstr>
      <vt:lpstr>PowerPoint Presentation</vt:lpstr>
      <vt:lpstr>Obligations – Payback Obligation</vt:lpstr>
      <vt:lpstr>Secondary market – content</vt:lpstr>
      <vt:lpstr>What is the secondary market?</vt:lpstr>
      <vt:lpstr> </vt:lpstr>
      <vt:lpstr>Secondary Market transactions – key parameters</vt:lpstr>
      <vt:lpstr>What volume is available on the secondary market?</vt:lpstr>
      <vt:lpstr>Volume available on the secondary market – sellers</vt:lpstr>
      <vt:lpstr>Volume available on the secondary market – buyers</vt:lpstr>
      <vt:lpstr>Volume available on the secondary market – buyers </vt:lpstr>
      <vt:lpstr>Volume available on the secondary market – buyers </vt:lpstr>
      <vt:lpstr>Volume available on the secondary market – buyers </vt:lpstr>
      <vt:lpstr>How is a secondary market transaction processed?</vt:lpstr>
      <vt:lpstr>SM transaction process* – overview</vt:lpstr>
      <vt:lpstr>A Secondary Market Transaction is a bilateral agreement between market parties</vt:lpstr>
      <vt:lpstr>After notifying the secondary market transaction, the approval process starts</vt:lpstr>
      <vt:lpstr>Before starting the contractual implementation, Elia gathers all approved transactions*</vt:lpstr>
      <vt:lpstr>Finally, the secondary market transaction is implemented in the contract</vt:lpstr>
      <vt:lpstr>What are the rights and obligations following a secondary market transaction?</vt:lpstr>
      <vt:lpstr>Note – CRM contract structure </vt:lpstr>
      <vt:lpstr>Secondary Market – contractual impact</vt:lpstr>
      <vt:lpstr>(Some of) The parameters of the transaction are modified during a secondary market transaction</vt:lpstr>
      <vt:lpstr>Note – version of the functioning rules applicable to a transaction</vt:lpstr>
      <vt:lpstr>PowerPoint Presentation</vt:lpstr>
      <vt:lpstr>High level view on the CRM process</vt:lpstr>
      <vt:lpstr>PowerPoint Presentation</vt:lpstr>
      <vt:lpstr>PowerPoint Presentation</vt:lpstr>
    </vt:vector>
  </TitlesOfParts>
  <Company>Elia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timeline for LCT Design &amp; approval (LCT as attachment in CRM FR)</dc:title>
  <dc:creator>Danckaert Thomas</dc:creator>
  <cp:lastModifiedBy>Boswinkel Teun (EXT)</cp:lastModifiedBy>
  <cp:revision>2</cp:revision>
  <dcterms:created xsi:type="dcterms:W3CDTF">2022-10-17T13:55:32Z</dcterms:created>
  <dcterms:modified xsi:type="dcterms:W3CDTF">2025-05-26T15:26:25Z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0x01010009815C0D96300248BBA59A43B653BC45</vt:lpwstr>
  </property>
  <property fmtid="{D5CDD505-2E9C-101B-9397-08002B2CF9AE}" pid="3" name="MediaServiceImageTags">
    <vt:lpwstr/>
  </property>
  <property fmtid="{D5CDD505-2E9C-101B-9397-08002B2CF9AE}" pid="4" name="_dlc_DocIdItemGuid">
    <vt:lpwstr>8399c26e-f2ab-4561-94ea-fa56ef3cdb59</vt:lpwstr>
  </property>
  <property fmtid="{D5CDD505-2E9C-101B-9397-08002B2CF9AE}" pid="5" name="Storage period">
    <vt:lpwstr/>
  </property>
  <property fmtid="{D5CDD505-2E9C-101B-9397-08002B2CF9AE}" pid="6" name="Storage_x0020_period">
    <vt:lpwstr/>
  </property>
</Properties>
</file>