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1E_7311E560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8"/>
  </p:notesMasterIdLst>
  <p:handoutMasterIdLst>
    <p:handoutMasterId r:id="rId9"/>
  </p:handoutMasterIdLst>
  <p:sldIdLst>
    <p:sldId id="286" r:id="rId6"/>
    <p:sldId id="292" r:id="rId7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86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A867B4-2640-8E83-C2EA-0CE4842AD74C}" name="Janssens Anaïs" initials="JA" userId="S::aj0009@belgrid.net::923fe816-f53b-4ef4-b0a9-ed75efb02f6d" providerId="AD"/>
  <p188:author id="{A590AED1-73A2-40DC-383F-6E777EFFD449}" name="Aerts Katelijne" initials="AK" userId="S::hgb256@belgrid.net::9be9b124-1997-4e1e-a286-cd9e6085abac" providerId="AD"/>
  <p188:author id="{FDA6D6D4-AA42-C9B8-23F1-3277CE060832}" name="Peeters Charlotte" initials="CP" userId="S::CP0008@Belgrid.net::14ce2688-1771-4443-ae3e-109e690346e3" providerId="AD"/>
  <p188:author id="{39D327DD-3112-B330-B797-E5730E76653A}" name="Geenen Gert" initials="GG" userId="S::sp8442@belgrid.net::2406897b-a8fa-41f5-a40a-28b74467c4b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BD67F-8D81-15E7-EB3B-20F2C9871C76}" v="1" dt="2025-08-18T05:04:00.25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eters Charlotte" userId="14ce2688-1771-4443-ae3e-109e690346e3" providerId="ADAL" clId="{778BE853-6153-4266-A605-86020970F4D5}"/>
    <pc:docChg chg="modSld">
      <pc:chgData name="Peeters Charlotte" userId="14ce2688-1771-4443-ae3e-109e690346e3" providerId="ADAL" clId="{778BE853-6153-4266-A605-86020970F4D5}" dt="2025-06-30T13:07:27.881" v="4" actId="1076"/>
      <pc:docMkLst>
        <pc:docMk/>
      </pc:docMkLst>
      <pc:sldChg chg="modSp mod">
        <pc:chgData name="Peeters Charlotte" userId="14ce2688-1771-4443-ae3e-109e690346e3" providerId="ADAL" clId="{778BE853-6153-4266-A605-86020970F4D5}" dt="2025-06-30T13:07:12.872" v="1" actId="1076"/>
        <pc:sldMkLst>
          <pc:docMk/>
          <pc:sldMk cId="1930552672" sldId="286"/>
        </pc:sldMkLst>
      </pc:sldChg>
      <pc:sldChg chg="modSp mod">
        <pc:chgData name="Peeters Charlotte" userId="14ce2688-1771-4443-ae3e-109e690346e3" providerId="ADAL" clId="{778BE853-6153-4266-A605-86020970F4D5}" dt="2025-06-30T13:07:27.881" v="4" actId="1076"/>
        <pc:sldMkLst>
          <pc:docMk/>
          <pc:sldMk cId="2876816673" sldId="292"/>
        </pc:sldMkLst>
      </pc:sldChg>
    </pc:docChg>
  </pc:docChgLst>
</pc:chgInfo>
</file>

<file path=ppt/comments/modernComment_11E_7311E56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7301604-5886-4809-9CA6-9EE5EC6A0BEE}" authorId="{FDA6D6D4-AA42-C9B8-23F1-3277CE060832}" created="2025-04-23T08:15:28.34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930552672" sldId="286"/>
      <ac:graphicFrameMk id="7" creationId="{6C7D6E3D-1844-2C5E-F549-87D44F30866E}"/>
      <ac:tblMk/>
      <ac:tcMk rowId="2262290170" colId="3253567100"/>
      <ac:txMk cp="56" len="46">
        <ac:context len="103" hash="2880795357"/>
      </ac:txMk>
    </ac:txMkLst>
    <p188:pos x="6848722" y="3288508"/>
    <p188:replyLst>
      <p188:reply id="{D3B15258-BAE2-4B3C-8397-2602D161E85C}" authorId="{A590AED1-73A2-40DC-383F-6E777EFFD449}" created="2025-04-24T14:56:53.066">
        <p188:txBody>
          <a:bodyPr/>
          <a:lstStyle/>
          <a:p>
            <a:r>
              <a:rPr lang="en-US"/>
              <a:t>wat valt er onder "confirme la présence des agents", wat wil dit zeggen?</a:t>
            </a:r>
          </a:p>
        </p188:txBody>
      </p188:reply>
      <p188:reply id="{4E208793-3F13-43E7-ADC0-C326074B580D}" authorId="{39D327DD-3112-B330-B797-E5730E76653A}" created="2025-04-25T09:25:07.965">
        <p188:txBody>
          <a:bodyPr/>
          <a:lstStyle/>
          <a:p>
            <a:r>
              <a:rPr lang="en-US"/>
              <a:t>ik zou denken: de no-shows ingeven als ze niet aanwezig zijn. </a:t>
            </a:r>
          </a:p>
        </p188:txBody>
      </p188:reply>
    </p188:replyLst>
    <p188:txBody>
      <a:bodyPr/>
      <a:lstStyle/>
      <a:p>
        <a:r>
          <a:rPr lang="fr-BE"/>
          <a:t>À confirmer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17.08.2025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‹#›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17.08.2025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‹#›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</a:p>
        </p:txBody>
      </p:sp>
      <p:pic>
        <p:nvPicPr>
          <p:cNvPr id="13" name="Bild 10">
            <a:extLst>
              <a:ext uri="{FF2B5EF4-FFF2-40B4-BE49-F238E27FC236}">
                <a16:creationId xmlns:a16="http://schemas.microsoft.com/office/drawing/2014/main" id="{DA2C79ED-A5C9-4DA0-96B7-724B79211C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table</a:t>
            </a:r>
            <a:endParaRPr lang="de-D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6240B43-7C77-46B9-8170-B7DEF7F5F910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5" y="260647"/>
            <a:ext cx="1440160" cy="52846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mailto:E-spoc@elia.be" TargetMode="External"/><Relationship Id="rId7" Type="http://schemas.microsoft.com/office/2007/relationships/hdphoto" Target="../media/hdphoto1.wdp"/><Relationship Id="rId12" Type="http://schemas.openxmlformats.org/officeDocument/2006/relationships/image" Target="../media/image17.png"/><Relationship Id="rId2" Type="http://schemas.microsoft.com/office/2018/10/relationships/comments" Target="../comments/modernComment_11E_7311E56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microsoft.com/office/2007/relationships/hdphoto" Target="../media/hdphoto3.wdp"/><Relationship Id="rId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hyperlink" Target="mailto:eliaacademy@elia.be" TargetMode="External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liaacademy@elia.be" TargetMode="External"/><Relationship Id="rId7" Type="http://schemas.microsoft.com/office/2007/relationships/hdphoto" Target="../media/hdphoto4.wdp"/><Relationship Id="rId2" Type="http://schemas.openxmlformats.org/officeDocument/2006/relationships/hyperlink" Target="mailto:E-spoc@elia.be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pPr rtl="0"/>
            <a:r>
              <a:rPr lang="nl-NL" sz="1800" dirty="0"/>
              <a:t>QRC 005 – EXACT – rollen en verantwoordelijkheden van de verschillende betrokkenen </a:t>
            </a:r>
            <a:br>
              <a:rPr lang="fr-FR" sz="1800" dirty="0"/>
            </a:br>
            <a:br>
              <a:rPr lang="fr-FR" dirty="0"/>
            </a:br>
            <a:r>
              <a:rPr lang="nl-NL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Betrokken partijen binnen Elia </a:t>
            </a:r>
            <a:br>
              <a:rPr lang="fr-BE" sz="2400" dirty="0">
                <a:latin typeface="+mn-lt"/>
                <a:ea typeface="+mn-ea"/>
                <a:cs typeface="+mn-cs"/>
              </a:rPr>
            </a:br>
            <a:endParaRPr lang="fr-BE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80174"/>
            <a:ext cx="9792000" cy="3132585"/>
          </a:xfrm>
        </p:spPr>
        <p:txBody>
          <a:bodyPr/>
          <a:lstStyle/>
          <a:p>
            <a:pPr marL="0" indent="0" rtl="0">
              <a:buNone/>
            </a:pPr>
            <a:r>
              <a:rPr lang="nl-NL">
                <a:solidFill>
                  <a:schemeClr val="tx2"/>
                </a:solidFill>
              </a:rPr>
              <a:t>Definitie, rol en verantwoordelijkheid van de e-SPOC, Elia Academy en de lesgever. </a:t>
            </a:r>
          </a:p>
          <a:p>
            <a:pPr marL="0" indent="0">
              <a:buNone/>
            </a:pPr>
            <a:endParaRPr lang="fr-FR" sz="1200"/>
          </a:p>
          <a:p>
            <a:pPr marL="0" indent="0">
              <a:buNone/>
            </a:pP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pPr rtl="0"/>
            <a:r>
              <a:rPr lang="nl-NL"/>
              <a:t>QRC 005 – EXACT – rollen en verantwoordelijkheden van de verschillende betrokkenen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pPr rtl="0"/>
            <a:fld id="{7C9AF4F6-8314-4173-B77E-ACDB3515A2E2}" type="slidenum">
              <a:rPr/>
              <a:pPr/>
              <a:t>1</a:t>
            </a:fld>
            <a:endParaRPr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6C7D6E3D-1844-2C5E-F549-87D44F3086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02160"/>
              </p:ext>
            </p:extLst>
          </p:nvPr>
        </p:nvGraphicFramePr>
        <p:xfrm>
          <a:off x="245097" y="2101639"/>
          <a:ext cx="11310904" cy="40477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2803">
                  <a:extLst>
                    <a:ext uri="{9D8B030D-6E8A-4147-A177-3AD203B41FA5}">
                      <a16:colId xmlns:a16="http://schemas.microsoft.com/office/drawing/2014/main" val="2902209633"/>
                    </a:ext>
                  </a:extLst>
                </a:gridCol>
                <a:gridCol w="3982649">
                  <a:extLst>
                    <a:ext uri="{9D8B030D-6E8A-4147-A177-3AD203B41FA5}">
                      <a16:colId xmlns:a16="http://schemas.microsoft.com/office/drawing/2014/main" val="1163218299"/>
                    </a:ext>
                  </a:extLst>
                </a:gridCol>
                <a:gridCol w="3512958">
                  <a:extLst>
                    <a:ext uri="{9D8B030D-6E8A-4147-A177-3AD203B41FA5}">
                      <a16:colId xmlns:a16="http://schemas.microsoft.com/office/drawing/2014/main" val="3253567100"/>
                    </a:ext>
                  </a:extLst>
                </a:gridCol>
                <a:gridCol w="2142494">
                  <a:extLst>
                    <a:ext uri="{9D8B030D-6E8A-4147-A177-3AD203B41FA5}">
                      <a16:colId xmlns:a16="http://schemas.microsoft.com/office/drawing/2014/main" val="4214610259"/>
                    </a:ext>
                  </a:extLst>
                </a:gridCol>
              </a:tblGrid>
              <a:tr h="694901"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Betrokkenen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Definitie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Verantwoordelijkheden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Contact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6839009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E-SPOC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/>
                        <a:t>Contactpersoon voor gebruik van de database. </a:t>
                      </a:r>
                    </a:p>
                    <a:p>
                      <a:pPr rtl="0"/>
                      <a:r>
                        <a:rPr lang="nl-NL" sz="1400"/>
                        <a:t>Verantwoordelijk voor het valideren van de gegevens van de V-SPOC en van de agenten.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/>
                        <a:t>Ondersteunt en controleert de V-SPOC bij het beheer van agent- en bedrijfsgegevens.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>
                          <a:hlinkClick r:id="rId3"/>
                        </a:rPr>
                        <a:t>E-spoc@elia.be</a:t>
                      </a:r>
                      <a:r>
                        <a:rPr lang="nl-NL" sz="14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31806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endParaRPr lang="fr-BE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/>
                        <a:t>Verantwoordelijk voor het organiseren van de opleidingstrajecten.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/>
                        <a:t>Ondersteunt de V-SPOC bij het inschrijven van de agenten voor de opleidingstrajecten.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>
                          <a:hlinkClick r:id="rId4"/>
                        </a:rPr>
                        <a:t>eliaacademy@elia.be</a:t>
                      </a:r>
                      <a:r>
                        <a:rPr lang="nl-NL" sz="14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300077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Lesgever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/>
                        <a:t>Staat in voor het geven van de opleiding. </a:t>
                      </a:r>
                    </a:p>
                    <a:p>
                      <a:pPr rtl="0"/>
                      <a:r>
                        <a:rPr lang="nl-NL" sz="1400"/>
                        <a:t>Staat onder de verantwoordelijkheid van Elia Academy.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/>
                        <a:t>Ziet erop toe dat de opleiding op de dag zelf goed verloopt. </a:t>
                      </a:r>
                    </a:p>
                    <a:p>
                      <a:pPr rtl="0"/>
                      <a:r>
                        <a:rPr lang="nl-NL" sz="1400"/>
                        <a:t>Bevestigt de aanwezigheid van de agenten tijdens de opleiding.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>
                          <a:hlinkClick r:id="rId4"/>
                        </a:rPr>
                        <a:t>eliaacademy@elia.be</a:t>
                      </a:r>
                      <a:r>
                        <a:rPr lang="nl-NL" sz="1400"/>
                        <a:t> </a:t>
                      </a:r>
                    </a:p>
                    <a:p>
                      <a:endParaRPr lang="fr-B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29017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Display user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/>
                        <a:t>Persoon die raadplegingsrechten heeft in de database van externe agenten.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/>
                        <a:t>Controleert de geldigheid van certificeringen op de werf.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nl-NL" sz="1400">
                          <a:hlinkClick r:id="rId3"/>
                        </a:rPr>
                        <a:t>E-spoc@elia.be</a:t>
                      </a:r>
                      <a:r>
                        <a:rPr lang="nl-NL" sz="1400"/>
                        <a:t> voor database</a:t>
                      </a:r>
                    </a:p>
                    <a:p>
                      <a:pPr rtl="0"/>
                      <a:r>
                        <a:rPr lang="nl-NL" sz="1400">
                          <a:hlinkClick r:id="rId4"/>
                        </a:rPr>
                        <a:t>eliaacademy@elia.be</a:t>
                      </a:r>
                      <a:r>
                        <a:rPr lang="nl-NL" sz="1400"/>
                        <a:t> voor opleiding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220407"/>
                  </a:ext>
                </a:extLst>
              </a:tr>
            </a:tbl>
          </a:graphicData>
        </a:graphic>
      </p:graphicFrame>
      <p:pic>
        <p:nvPicPr>
          <p:cNvPr id="11" name="Image 10" descr="Une image contenant Graphique, Police, texte, logo Le contenu généré par l’IA peut être incorrect.">
            <a:extLst>
              <a:ext uri="{FF2B5EF4-FFF2-40B4-BE49-F238E27FC236}">
                <a16:creationId xmlns:a16="http://schemas.microsoft.com/office/drawing/2014/main" id="{C10EC1AF-1C95-AEF6-F62B-9C7A059632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76" y="3617724"/>
            <a:ext cx="1407149" cy="624216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5B3A7F3B-4E36-1A12-D8A0-79B214902C28}"/>
              </a:ext>
            </a:extLst>
          </p:cNvPr>
          <p:cNvGrpSpPr/>
          <p:nvPr/>
        </p:nvGrpSpPr>
        <p:grpSpPr>
          <a:xfrm>
            <a:off x="1213168" y="2934797"/>
            <a:ext cx="642634" cy="624216"/>
            <a:chOff x="4899991" y="1123768"/>
            <a:chExt cx="2286000" cy="2286000"/>
          </a:xfrm>
        </p:grpSpPr>
        <p:pic>
          <p:nvPicPr>
            <p:cNvPr id="8" name="Image 7" descr="Une image contenant croquis, art Le contenu généré par l’IA peut être incorrect.">
              <a:extLst>
                <a:ext uri="{FF2B5EF4-FFF2-40B4-BE49-F238E27FC236}">
                  <a16:creationId xmlns:a16="http://schemas.microsoft.com/office/drawing/2014/main" id="{1A7B99ED-362F-8F3F-EC0B-AD8FB6C1A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backgroundMark x1="77500" y1="71250" x2="76250" y2="83333"/>
                          <a14:backgroundMark x1="77500" y1="67917" x2="77500" y2="67917"/>
                          <a14:backgroundMark x1="78333" y1="66667" x2="78333" y2="66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9991" y="1123768"/>
              <a:ext cx="2286000" cy="2286000"/>
            </a:xfrm>
            <a:prstGeom prst="rect">
              <a:avLst/>
            </a:prstGeom>
          </p:spPr>
        </p:pic>
        <p:pic>
          <p:nvPicPr>
            <p:cNvPr id="9" name="Image 8" descr="Une image contenant conception, Rectangle Le contenu généré par l’IA peut être incorrect.">
              <a:extLst>
                <a:ext uri="{FF2B5EF4-FFF2-40B4-BE49-F238E27FC236}">
                  <a16:creationId xmlns:a16="http://schemas.microsoft.com/office/drawing/2014/main" id="{A9B15B3C-0A8C-25D6-182A-609FAD6A843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22917" b="77500" l="14167" r="86250">
                          <a14:foregroundMark x1="55417" y1="66667" x2="55417" y2="66667"/>
                          <a14:foregroundMark x1="41250" y1="72083" x2="41250" y2="72083"/>
                          <a14:foregroundMark x1="17500" y1="67500" x2="17500" y2="67500"/>
                          <a14:foregroundMark x1="14583" y1="74583" x2="14583" y2="74583"/>
                          <a14:foregroundMark x1="82083" y1="68750" x2="82083" y2="68750"/>
                          <a14:foregroundMark x1="86250" y1="75833" x2="86250" y2="75833"/>
                          <a14:foregroundMark x1="74583" y1="32500" x2="74583" y2="32500"/>
                          <a14:foregroundMark x1="64583" y1="22917" x2="64583" y2="2291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6" t="20337" r="8499" b="16021"/>
            <a:stretch/>
          </p:blipFill>
          <p:spPr>
            <a:xfrm>
              <a:off x="6211300" y="2603526"/>
              <a:ext cx="974691" cy="771385"/>
            </a:xfrm>
            <a:prstGeom prst="rect">
              <a:avLst/>
            </a:prstGeom>
          </p:spPr>
        </p:pic>
      </p:grpSp>
      <p:pic>
        <p:nvPicPr>
          <p:cNvPr id="12" name="Image 11">
            <a:extLst>
              <a:ext uri="{FF2B5EF4-FFF2-40B4-BE49-F238E27FC236}">
                <a16:creationId xmlns:a16="http://schemas.microsoft.com/office/drawing/2014/main" id="{C8D202E5-71E9-D8EF-6904-8E8D03AF0B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914" b="98135" l="1160" r="99304">
                        <a14:foregroundMark x1="52668" y1="2914" x2="52668" y2="2914"/>
                        <a14:foregroundMark x1="31090" y1="69930" x2="31090" y2="69930"/>
                        <a14:foregroundMark x1="7309" y1="97436" x2="7309" y2="97436"/>
                        <a14:foregroundMark x1="1392" y1="97319" x2="1392" y2="97319"/>
                        <a14:foregroundMark x1="95128" y1="97436" x2="95128" y2="97436"/>
                        <a14:foregroundMark x1="99304" y1="98135" x2="99304" y2="9813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026" y="4612759"/>
            <a:ext cx="531776" cy="52930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B06165F-41F9-F1D9-3111-C19C3DACDE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307" y="5655753"/>
            <a:ext cx="426218" cy="42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5267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pPr rtl="0"/>
            <a:r>
              <a:rPr lang="nl-NL" sz="1800"/>
              <a:t>QRC 005 – EXACT – rollen en verantwoordelijkheden van de verschillende betrokkenen </a:t>
            </a:r>
            <a:br>
              <a:rPr lang="fr-FR" sz="1800" dirty="0"/>
            </a:br>
            <a:br>
              <a:rPr lang="fr-FR" dirty="0"/>
            </a:br>
            <a:r>
              <a:rPr lang="nl-NL" sz="200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Betrokken partijen van de contractor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23066"/>
            <a:ext cx="9792000" cy="3474507"/>
          </a:xfrm>
        </p:spPr>
        <p:txBody>
          <a:bodyPr/>
          <a:lstStyle/>
          <a:p>
            <a:pPr marL="0" indent="0" rtl="0">
              <a:buNone/>
            </a:pPr>
            <a:r>
              <a:rPr lang="nl-NL">
                <a:solidFill>
                  <a:schemeClr val="tx2"/>
                </a:solidFill>
              </a:rPr>
              <a:t>Definitie, rol en verantwoordelijkheid van het bedrijf, de V-SPOC en de agent. </a:t>
            </a:r>
          </a:p>
          <a:p>
            <a:pPr marL="0" indent="0">
              <a:buNone/>
            </a:pPr>
            <a:endParaRPr lang="fr-FR" sz="1200"/>
          </a:p>
          <a:p>
            <a:pPr marL="0" indent="0">
              <a:buNone/>
            </a:pP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pPr rtl="0"/>
            <a:r>
              <a:rPr lang="nl-NL"/>
              <a:t>QRC 005 – EXACT – rollen en verantwoordelijkheden van de verschillende betrokkenen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pPr rtl="0"/>
            <a:fld id="{7C9AF4F6-8314-4173-B77E-ACDB3515A2E2}" type="slidenum">
              <a:rPr/>
              <a:pPr/>
              <a:t>2</a:t>
            </a:fld>
            <a:endParaRPr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154446B9-F5FD-C8DC-E653-0B1C43DD7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19226"/>
              </p:ext>
            </p:extLst>
          </p:nvPr>
        </p:nvGraphicFramePr>
        <p:xfrm>
          <a:off x="249073" y="1807579"/>
          <a:ext cx="11510128" cy="46877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2267">
                  <a:extLst>
                    <a:ext uri="{9D8B030D-6E8A-4147-A177-3AD203B41FA5}">
                      <a16:colId xmlns:a16="http://schemas.microsoft.com/office/drawing/2014/main" val="2902209633"/>
                    </a:ext>
                  </a:extLst>
                </a:gridCol>
                <a:gridCol w="3421938">
                  <a:extLst>
                    <a:ext uri="{9D8B030D-6E8A-4147-A177-3AD203B41FA5}">
                      <a16:colId xmlns:a16="http://schemas.microsoft.com/office/drawing/2014/main" val="1163218299"/>
                    </a:ext>
                  </a:extLst>
                </a:gridCol>
                <a:gridCol w="4034673">
                  <a:extLst>
                    <a:ext uri="{9D8B030D-6E8A-4147-A177-3AD203B41FA5}">
                      <a16:colId xmlns:a16="http://schemas.microsoft.com/office/drawing/2014/main" val="3253567100"/>
                    </a:ext>
                  </a:extLst>
                </a:gridCol>
                <a:gridCol w="2351250">
                  <a:extLst>
                    <a:ext uri="{9D8B030D-6E8A-4147-A177-3AD203B41FA5}">
                      <a16:colId xmlns:a16="http://schemas.microsoft.com/office/drawing/2014/main" val="4214610259"/>
                    </a:ext>
                  </a:extLst>
                </a:gridCol>
              </a:tblGrid>
              <a:tr h="694901"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Betrokkenen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Definitie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Verantwoordelijkheden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Contact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6839009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Contractor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Extern bedrijf dat een contract heeft met Elia.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Duidt een V-SPOC aan en verstrekt de gegevens van het bedrijf en van de V-SPOC aan de e-SPOC. </a:t>
                      </a:r>
                    </a:p>
                    <a:p>
                      <a:pPr algn="ctr" rtl="0"/>
                      <a:r>
                        <a:rPr lang="nl-NL" sz="1400"/>
                        <a:t>Zorgt ervoor dat zijn onderaannemer op de hoogte is.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Formulier op website</a:t>
                      </a:r>
                    </a:p>
                    <a:p>
                      <a:pPr algn="ctr" rtl="0"/>
                      <a:r>
                        <a:rPr lang="nl-NL" sz="1400">
                          <a:hlinkClick r:id="rId2"/>
                        </a:rPr>
                        <a:t>E-spoc@elia.be</a:t>
                      </a:r>
                      <a:r>
                        <a:rPr lang="nl-NL" sz="140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31806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Onderaannemer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Extern bedrijf dat een contract heeft met de hoofdcontractor die een opdracht uitvoert voor Elia.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Duidt een V-SPOC aan en verstrekt de gegevens van het bedrijf en van de V-SPOC aan de e-SPOC.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Formulier op website</a:t>
                      </a:r>
                    </a:p>
                    <a:p>
                      <a:pPr algn="ctr" rtl="0"/>
                      <a:r>
                        <a:rPr lang="nl-NL" sz="1400">
                          <a:hlinkClick r:id="rId2"/>
                        </a:rPr>
                        <a:t>E-spoc@elia.be</a:t>
                      </a:r>
                      <a:r>
                        <a:rPr lang="nl-NL" sz="140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300077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V-SPOC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Verantwoordelijk voor het beheren van de gegevens van externe agenten in de tool van Elia.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Verstrekt en onderhoudt de gegevens van de agenten in de tool van Elia. </a:t>
                      </a:r>
                    </a:p>
                    <a:p>
                      <a:pPr algn="ctr" rtl="0"/>
                      <a:r>
                        <a:rPr lang="nl-NL" sz="1400"/>
                        <a:t>Schrijft de agenten in voor de opleidingstrajecten.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 dirty="0">
                          <a:hlinkClick r:id="rId2"/>
                        </a:rPr>
                        <a:t>E-spoc@elia.be</a:t>
                      </a:r>
                      <a:r>
                        <a:rPr lang="nl-NL" sz="1400" dirty="0"/>
                        <a:t> voor het beheer van de gegevens van de agenten.</a:t>
                      </a:r>
                    </a:p>
                    <a:p>
                      <a:pPr algn="ctr" rtl="0"/>
                      <a:r>
                        <a:rPr lang="nl-NL" sz="1400" dirty="0">
                          <a:hlinkClick r:id="rId3"/>
                        </a:rPr>
                        <a:t>eliaacademy@elia.be</a:t>
                      </a:r>
                      <a:r>
                        <a:rPr lang="nl-NL" sz="1400" dirty="0"/>
                        <a:t> voor de opleidingstrajecten.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229017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 rtl="0"/>
                      <a:r>
                        <a:rPr lang="nl-NL" sz="1400" dirty="0"/>
                        <a:t>Agent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Uitvoerder of werkleider die een opdracht uitvoert op een werf van Elia.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/>
                        <a:t>Verantwoordelijk voor digitale identificatie (inloggen met multifactorauthenticatie) </a:t>
                      </a:r>
                    </a:p>
                    <a:p>
                      <a:pPr algn="ctr" rtl="0"/>
                      <a:r>
                        <a:rPr lang="nl-NL" sz="1400"/>
                        <a:t>Volgt het opleidingstraject waarvoor hij/zij ingeschreven is.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 dirty="0"/>
                        <a:t>V-SPOC van zijn bedrijf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1133439"/>
                  </a:ext>
                </a:extLst>
              </a:tr>
            </a:tbl>
          </a:graphicData>
        </a:graphic>
      </p:graphicFrame>
      <p:pic>
        <p:nvPicPr>
          <p:cNvPr id="6" name="Image 5" descr="Une image contenant trépied, conception, art Description générée automatiquement">
            <a:extLst>
              <a:ext uri="{FF2B5EF4-FFF2-40B4-BE49-F238E27FC236}">
                <a16:creationId xmlns:a16="http://schemas.microsoft.com/office/drawing/2014/main" id="{6ACA245E-58DC-27D7-CB9A-FB2035CA5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1571" y="2876746"/>
            <a:ext cx="552254" cy="552254"/>
          </a:xfrm>
          <a:prstGeom prst="rect">
            <a:avLst/>
          </a:prstGeom>
        </p:spPr>
      </p:pic>
      <p:pic>
        <p:nvPicPr>
          <p:cNvPr id="8" name="Image 7" descr="Une image contenant trépied, conception, art Description générée automatiquement">
            <a:extLst>
              <a:ext uri="{FF2B5EF4-FFF2-40B4-BE49-F238E27FC236}">
                <a16:creationId xmlns:a16="http://schemas.microsoft.com/office/drawing/2014/main" id="{5853F9B8-1BDF-B779-ABF9-65FEFB1D00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5895" y="3874323"/>
            <a:ext cx="552254" cy="552254"/>
          </a:xfrm>
          <a:prstGeom prst="rect">
            <a:avLst/>
          </a:prstGeom>
        </p:spPr>
      </p:pic>
      <p:pic>
        <p:nvPicPr>
          <p:cNvPr id="9" name="Image 8" descr="Une image contenant clipart, art, conception, dessin humoristique Description générée automatiquement">
            <a:extLst>
              <a:ext uri="{FF2B5EF4-FFF2-40B4-BE49-F238E27FC236}">
                <a16:creationId xmlns:a16="http://schemas.microsoft.com/office/drawing/2014/main" id="{7393A69F-E747-528D-E6DB-1F3E7043CD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219" y="5006301"/>
            <a:ext cx="350958" cy="367645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BFE0BDED-E9A6-F51E-72ED-9F24E31349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790" b="89977" l="8592" r="89976">
                        <a14:foregroundMark x1="8592" y1="84615" x2="8592" y2="8461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36093" y="5959395"/>
            <a:ext cx="442226" cy="45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816673"/>
      </p:ext>
    </p:extLst>
  </p:cSld>
  <p:clrMapOvr>
    <a:masterClrMapping/>
  </p:clrMapOvr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50Hertz_new template-EN base english.potx" id="{E703EF09-1378-447C-AE81-28DE3C610EA5}" vid="{C3F0D857-34BB-473F-A331-6EB701846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352bfcb8-bce2-4279-b723-8ab1d206d088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lcf76f155ced4ddcb4097134ff3c332f xmlns="bf0fc0ee-e07b-42d9-baac-b7f585fea514">
      <Terms xmlns="http://schemas.microsoft.com/office/infopath/2007/PartnerControls"/>
    </lcf76f155ced4ddcb4097134ff3c332f>
    <Old_x0020_Author xmlns="518e90e8-ea09-4ab7-8875-1906d0bac9c7" xsi:nil="true"/>
    <Old_x0020_ID xmlns="518e90e8-ea09-4ab7-8875-1906d0bac9c7" xsi:nil="true"/>
    <Source xmlns="518e90e8-ea09-4ab7-8875-1906d0bac9c7" xsi:nil="true"/>
    <TaxCatchAll xmlns="518e90e8-ea09-4ab7-8875-1906d0bac9c7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60ADE1-6B1E-4C5A-9425-5128FEEAD9A6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EDE90620-50FD-4F1F-8CBD-F57CA52C2472}">
  <ds:schemaRefs>
    <ds:schemaRef ds:uri="518e90e8-ea09-4ab7-8875-1906d0bac9c7"/>
    <ds:schemaRef ds:uri="98472f28-192f-481a-8a80-1dfd8e10823a"/>
    <ds:schemaRef ds:uri="bf0fc0ee-e07b-42d9-baac-b7f585fea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8CB816F-B857-4EBD-95C9-3E3489A9D717}">
  <ds:schemaRefs>
    <ds:schemaRef ds:uri="518e90e8-ea09-4ab7-8875-1906d0bac9c7"/>
    <ds:schemaRef ds:uri="bf0fc0ee-e07b-42d9-baac-b7f585fea514"/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8AAD84D7-137B-41A9-B82F-F1CDD49D75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Elia_new template-EN</Template>
  <TotalTime>0</TotalTime>
  <Words>442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Elia Presentation Theme</vt:lpstr>
      <vt:lpstr>QRC 005 – EXACT – rollen en verantwoordelijkheden van de verschillende betrokkenen   Betrokken partijen binnen Elia  </vt:lpstr>
      <vt:lpstr>QRC 005 – EXACT – rollen en verantwoordelijkheden van de verschillende betrokkenen   Betrokken partijen van de contractor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Rasson Marie-Noëlle</dc:creator>
  <cp:lastModifiedBy>Peeters Charlotte</cp:lastModifiedBy>
  <cp:revision>16</cp:revision>
  <dcterms:created xsi:type="dcterms:W3CDTF">2025-02-04T14:07:41Z</dcterms:created>
  <dcterms:modified xsi:type="dcterms:W3CDTF">2025-08-18T05:04:00Z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Storage_x0020_period">
    <vt:lpwstr/>
  </property>
  <property fmtid="{D5CDD505-2E9C-101B-9397-08002B2CF9AE}" pid="4" name="MediaServiceImageTags">
    <vt:lpwstr/>
  </property>
  <property fmtid="{D5CDD505-2E9C-101B-9397-08002B2CF9AE}" pid="5" name="Storage period">
    <vt:lpwstr/>
  </property>
</Properties>
</file>