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Lst>
  <p:notesMasterIdLst>
    <p:notesMasterId r:id="rId51"/>
  </p:notesMasterIdLst>
  <p:handoutMasterIdLst>
    <p:handoutMasterId r:id="rId52"/>
  </p:handoutMasterIdLst>
  <p:sldIdLst>
    <p:sldId id="260" r:id="rId3"/>
    <p:sldId id="271" r:id="rId4"/>
    <p:sldId id="272" r:id="rId5"/>
    <p:sldId id="327" r:id="rId6"/>
    <p:sldId id="328" r:id="rId7"/>
    <p:sldId id="318" r:id="rId8"/>
    <p:sldId id="288" r:id="rId9"/>
    <p:sldId id="330" r:id="rId10"/>
    <p:sldId id="286" r:id="rId11"/>
    <p:sldId id="307" r:id="rId12"/>
    <p:sldId id="306" r:id="rId13"/>
    <p:sldId id="308" r:id="rId14"/>
    <p:sldId id="322" r:id="rId15"/>
    <p:sldId id="331" r:id="rId16"/>
    <p:sldId id="314" r:id="rId17"/>
    <p:sldId id="321" r:id="rId18"/>
    <p:sldId id="326" r:id="rId19"/>
    <p:sldId id="309" r:id="rId20"/>
    <p:sldId id="287" r:id="rId21"/>
    <p:sldId id="280" r:id="rId22"/>
    <p:sldId id="290" r:id="rId23"/>
    <p:sldId id="324" r:id="rId24"/>
    <p:sldId id="332" r:id="rId25"/>
    <p:sldId id="320" r:id="rId26"/>
    <p:sldId id="291" r:id="rId27"/>
    <p:sldId id="292" r:id="rId28"/>
    <p:sldId id="293" r:id="rId29"/>
    <p:sldId id="294" r:id="rId30"/>
    <p:sldId id="329" r:id="rId31"/>
    <p:sldId id="296" r:id="rId32"/>
    <p:sldId id="316" r:id="rId33"/>
    <p:sldId id="317" r:id="rId34"/>
    <p:sldId id="315" r:id="rId35"/>
    <p:sldId id="297" r:id="rId36"/>
    <p:sldId id="277" r:id="rId37"/>
    <p:sldId id="333" r:id="rId38"/>
    <p:sldId id="298" r:id="rId39"/>
    <p:sldId id="299" r:id="rId40"/>
    <p:sldId id="325" r:id="rId41"/>
    <p:sldId id="300" r:id="rId42"/>
    <p:sldId id="301" r:id="rId43"/>
    <p:sldId id="302" r:id="rId44"/>
    <p:sldId id="310" r:id="rId45"/>
    <p:sldId id="311" r:id="rId46"/>
    <p:sldId id="323" r:id="rId47"/>
    <p:sldId id="312" r:id="rId48"/>
    <p:sldId id="313" r:id="rId49"/>
    <p:sldId id="319" r:id="rId5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1pPr>
    <a:lvl2pPr marL="4572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2pPr>
    <a:lvl3pPr marL="9144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3pPr>
    <a:lvl4pPr marL="13716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4pPr>
    <a:lvl5pPr marL="1828800" algn="l" rtl="0" fontAlgn="base">
      <a:spcBef>
        <a:spcPct val="0"/>
      </a:spcBef>
      <a:spcAft>
        <a:spcPct val="0"/>
      </a:spcAft>
      <a:defRPr sz="28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8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8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8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8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3C"/>
    <a:srgbClr val="F8360F"/>
    <a:srgbClr val="F8661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4" autoAdjust="0"/>
  </p:normalViewPr>
  <p:slideViewPr>
    <p:cSldViewPr>
      <p:cViewPr varScale="1">
        <p:scale>
          <a:sx n="102" d="100"/>
          <a:sy n="102" d="100"/>
        </p:scale>
        <p:origin x="120" y="144"/>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100" d="100"/>
        <a:sy n="100" d="100"/>
      </p:scale>
      <p:origin x="0" y="1494"/>
    </p:cViewPr>
  </p:sorterViewPr>
  <p:notesViewPr>
    <p:cSldViewPr>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55AAD0A-36D7-AE4F-90C2-FBD712BA7439}" type="slidenum">
              <a:rPr lang="nl-NL"/>
              <a:pPr>
                <a:defRPr/>
              </a:pPr>
              <a:t>‹#›</a:t>
            </a:fld>
            <a:endParaRPr lang="nl-NL"/>
          </a:p>
        </p:txBody>
      </p:sp>
    </p:spTree>
    <p:extLst>
      <p:ext uri="{BB962C8B-B14F-4D97-AF65-F5344CB8AC3E}">
        <p14:creationId xmlns:p14="http://schemas.microsoft.com/office/powerpoint/2010/main" val="3237358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l-NL"/>
          </a:p>
        </p:txBody>
      </p:sp>
      <p:sp>
        <p:nvSpPr>
          <p:cNvPr id="819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l-NL"/>
          </a:p>
        </p:txBody>
      </p:sp>
      <p:sp>
        <p:nvSpPr>
          <p:cNvPr id="1126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819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l-NL"/>
          </a:p>
        </p:txBody>
      </p:sp>
      <p:sp>
        <p:nvSpPr>
          <p:cNvPr id="819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41F4907-43EB-D44E-A2BA-9C3693B45A19}" type="slidenum">
              <a:rPr lang="nl-NL"/>
              <a:pPr>
                <a:defRPr/>
              </a:pPr>
              <a:t>‹#›</a:t>
            </a:fld>
            <a:endParaRPr lang="nl-NL"/>
          </a:p>
        </p:txBody>
      </p:sp>
    </p:spTree>
    <p:extLst>
      <p:ext uri="{BB962C8B-B14F-4D97-AF65-F5344CB8AC3E}">
        <p14:creationId xmlns:p14="http://schemas.microsoft.com/office/powerpoint/2010/main" val="2073449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a:t>
            </a:fld>
            <a:endParaRPr lang="nl-NL"/>
          </a:p>
        </p:txBody>
      </p:sp>
    </p:spTree>
    <p:extLst>
      <p:ext uri="{BB962C8B-B14F-4D97-AF65-F5344CB8AC3E}">
        <p14:creationId xmlns:p14="http://schemas.microsoft.com/office/powerpoint/2010/main" val="317590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10</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11</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12</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13</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14</a:t>
            </a:fld>
            <a:endParaRPr lang="nl-NL"/>
          </a:p>
        </p:txBody>
      </p:sp>
    </p:spTree>
    <p:extLst>
      <p:ext uri="{BB962C8B-B14F-4D97-AF65-F5344CB8AC3E}">
        <p14:creationId xmlns:p14="http://schemas.microsoft.com/office/powerpoint/2010/main" val="385597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15</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16</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17</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18</a:t>
            </a:fld>
            <a:endParaRPr lang="nl-NL"/>
          </a:p>
        </p:txBody>
      </p:sp>
    </p:spTree>
    <p:extLst>
      <p:ext uri="{BB962C8B-B14F-4D97-AF65-F5344CB8AC3E}">
        <p14:creationId xmlns:p14="http://schemas.microsoft.com/office/powerpoint/2010/main" val="204408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19</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a:t>
            </a:fld>
            <a:endParaRPr lang="nl-NL"/>
          </a:p>
        </p:txBody>
      </p:sp>
    </p:spTree>
    <p:extLst>
      <p:ext uri="{BB962C8B-B14F-4D97-AF65-F5344CB8AC3E}">
        <p14:creationId xmlns:p14="http://schemas.microsoft.com/office/powerpoint/2010/main" val="95548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20</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21</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22</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23</a:t>
            </a:fld>
            <a:endParaRPr lang="nl-NL"/>
          </a:p>
        </p:txBody>
      </p:sp>
    </p:spTree>
    <p:extLst>
      <p:ext uri="{BB962C8B-B14F-4D97-AF65-F5344CB8AC3E}">
        <p14:creationId xmlns:p14="http://schemas.microsoft.com/office/powerpoint/2010/main" val="240796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24</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25</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26</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27</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28</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29</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30</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31</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32</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33</a:t>
            </a:fld>
            <a:endParaRPr lang="nl-NL"/>
          </a:p>
        </p:txBody>
      </p:sp>
    </p:spTree>
    <p:extLst>
      <p:ext uri="{BB962C8B-B14F-4D97-AF65-F5344CB8AC3E}">
        <p14:creationId xmlns:p14="http://schemas.microsoft.com/office/powerpoint/2010/main" val="3169253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34</a:t>
            </a:fld>
            <a:endParaRPr lang="nl-NL"/>
          </a:p>
        </p:txBody>
      </p:sp>
    </p:spTree>
    <p:extLst>
      <p:ext uri="{BB962C8B-B14F-4D97-AF65-F5344CB8AC3E}">
        <p14:creationId xmlns:p14="http://schemas.microsoft.com/office/powerpoint/2010/main" val="3082941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35</a:t>
            </a:fld>
            <a:endParaRPr lang="nl-NL"/>
          </a:p>
        </p:txBody>
      </p:sp>
    </p:spTree>
    <p:extLst>
      <p:ext uri="{BB962C8B-B14F-4D97-AF65-F5344CB8AC3E}">
        <p14:creationId xmlns:p14="http://schemas.microsoft.com/office/powerpoint/2010/main" val="1202395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36</a:t>
            </a:fld>
            <a:endParaRPr lang="nl-NL"/>
          </a:p>
        </p:txBody>
      </p:sp>
    </p:spTree>
    <p:extLst>
      <p:ext uri="{BB962C8B-B14F-4D97-AF65-F5344CB8AC3E}">
        <p14:creationId xmlns:p14="http://schemas.microsoft.com/office/powerpoint/2010/main" val="1962999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37</a:t>
            </a:fld>
            <a:endParaRPr lang="nl-NL"/>
          </a:p>
        </p:txBody>
      </p:sp>
    </p:spTree>
    <p:extLst>
      <p:ext uri="{BB962C8B-B14F-4D97-AF65-F5344CB8AC3E}">
        <p14:creationId xmlns:p14="http://schemas.microsoft.com/office/powerpoint/2010/main" val="2266299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38</a:t>
            </a:fld>
            <a:endParaRPr lang="nl-NL"/>
          </a:p>
        </p:txBody>
      </p:sp>
    </p:spTree>
    <p:extLst>
      <p:ext uri="{BB962C8B-B14F-4D97-AF65-F5344CB8AC3E}">
        <p14:creationId xmlns:p14="http://schemas.microsoft.com/office/powerpoint/2010/main" val="2204166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39</a:t>
            </a:fld>
            <a:endParaRPr lang="nl-NL"/>
          </a:p>
        </p:txBody>
      </p:sp>
    </p:spTree>
    <p:extLst>
      <p:ext uri="{BB962C8B-B14F-4D97-AF65-F5344CB8AC3E}">
        <p14:creationId xmlns:p14="http://schemas.microsoft.com/office/powerpoint/2010/main" val="422559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40</a:t>
            </a:fld>
            <a:endParaRPr lang="nl-NL"/>
          </a:p>
        </p:txBody>
      </p:sp>
    </p:spTree>
    <p:extLst>
      <p:ext uri="{BB962C8B-B14F-4D97-AF65-F5344CB8AC3E}">
        <p14:creationId xmlns:p14="http://schemas.microsoft.com/office/powerpoint/2010/main" val="3973173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41</a:t>
            </a:fld>
            <a:endParaRPr lang="nl-NL"/>
          </a:p>
        </p:txBody>
      </p:sp>
    </p:spTree>
    <p:extLst>
      <p:ext uri="{BB962C8B-B14F-4D97-AF65-F5344CB8AC3E}">
        <p14:creationId xmlns:p14="http://schemas.microsoft.com/office/powerpoint/2010/main" val="1896265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42</a:t>
            </a:fld>
            <a:endParaRPr lang="nl-NL"/>
          </a:p>
        </p:txBody>
      </p:sp>
    </p:spTree>
    <p:extLst>
      <p:ext uri="{BB962C8B-B14F-4D97-AF65-F5344CB8AC3E}">
        <p14:creationId xmlns:p14="http://schemas.microsoft.com/office/powerpoint/2010/main" val="1431054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43</a:t>
            </a:fld>
            <a:endParaRPr lang="nl-NL"/>
          </a:p>
        </p:txBody>
      </p:sp>
    </p:spTree>
    <p:extLst>
      <p:ext uri="{BB962C8B-B14F-4D97-AF65-F5344CB8AC3E}">
        <p14:creationId xmlns:p14="http://schemas.microsoft.com/office/powerpoint/2010/main" val="3113131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44</a:t>
            </a:fld>
            <a:endParaRPr lang="nl-NL"/>
          </a:p>
        </p:txBody>
      </p:sp>
    </p:spTree>
    <p:extLst>
      <p:ext uri="{BB962C8B-B14F-4D97-AF65-F5344CB8AC3E}">
        <p14:creationId xmlns:p14="http://schemas.microsoft.com/office/powerpoint/2010/main" val="1239352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45</a:t>
            </a:fld>
            <a:endParaRPr lang="nl-NL"/>
          </a:p>
        </p:txBody>
      </p:sp>
    </p:spTree>
    <p:extLst>
      <p:ext uri="{BB962C8B-B14F-4D97-AF65-F5344CB8AC3E}">
        <p14:creationId xmlns:p14="http://schemas.microsoft.com/office/powerpoint/2010/main" val="1522172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46</a:t>
            </a:fld>
            <a:endParaRPr lang="nl-NL"/>
          </a:p>
        </p:txBody>
      </p:sp>
    </p:spTree>
    <p:extLst>
      <p:ext uri="{BB962C8B-B14F-4D97-AF65-F5344CB8AC3E}">
        <p14:creationId xmlns:p14="http://schemas.microsoft.com/office/powerpoint/2010/main" val="2270913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47</a:t>
            </a:fld>
            <a:endParaRPr lang="nl-NL"/>
          </a:p>
        </p:txBody>
      </p:sp>
    </p:spTree>
    <p:extLst>
      <p:ext uri="{BB962C8B-B14F-4D97-AF65-F5344CB8AC3E}">
        <p14:creationId xmlns:p14="http://schemas.microsoft.com/office/powerpoint/2010/main" val="17610044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48</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5</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6</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7</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8</a:t>
            </a:fld>
            <a:endParaRPr lang="nl-NL"/>
          </a:p>
        </p:txBody>
      </p:sp>
    </p:spTree>
    <p:extLst>
      <p:ext uri="{BB962C8B-B14F-4D97-AF65-F5344CB8AC3E}">
        <p14:creationId xmlns:p14="http://schemas.microsoft.com/office/powerpoint/2010/main" val="219741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A41F4907-43EB-D44E-A2BA-9C3693B45A19}" type="slidenum">
              <a:rPr lang="nl-NL" smtClean="0"/>
              <a:pPr>
                <a:defRPr/>
              </a:pPr>
              <a:t>9</a:t>
            </a:fld>
            <a:endParaRPr lang="nl-NL"/>
          </a:p>
        </p:txBody>
      </p:sp>
    </p:spTree>
    <p:extLst>
      <p:ext uri="{BB962C8B-B14F-4D97-AF65-F5344CB8AC3E}">
        <p14:creationId xmlns:p14="http://schemas.microsoft.com/office/powerpoint/2010/main" val="3224806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7" name="Text Placeholder 16"/>
          <p:cNvSpPr>
            <a:spLocks noGrp="1"/>
          </p:cNvSpPr>
          <p:nvPr>
            <p:ph type="body" sz="quarter" idx="12"/>
          </p:nvPr>
        </p:nvSpPr>
        <p:spPr>
          <a:xfrm>
            <a:off x="540000" y="3780000"/>
            <a:ext cx="7988400" cy="1782000"/>
          </a:xfrm>
        </p:spPr>
        <p:txBody>
          <a:bodyPr/>
          <a:lstStyle/>
          <a:p>
            <a:pPr lvl="0"/>
            <a:r>
              <a:rPr lang="en-US"/>
              <a:t>Click to edit Master text styles</a:t>
            </a:r>
          </a:p>
          <a:p>
            <a:pPr lvl="1"/>
            <a:r>
              <a:rPr lang="en-US"/>
              <a:t>Second level</a:t>
            </a:r>
          </a:p>
          <a:p>
            <a:pPr lvl="2"/>
            <a:r>
              <a:rPr lang="en-US"/>
              <a:t>Third level</a:t>
            </a:r>
          </a:p>
        </p:txBody>
      </p:sp>
      <p:pic>
        <p:nvPicPr>
          <p:cNvPr id="7" name="Picture 2" descr="C:\Users\GFB251\Desktop\DSC_0330 prop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8750"/>
            <a:ext cx="88265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540000" y="3780000"/>
            <a:ext cx="7988400" cy="1782000"/>
          </a:xfrm>
        </p:spPr>
        <p:txBody>
          <a:bodyPr/>
          <a:lstStyle/>
          <a:p>
            <a:pPr lvl="0"/>
            <a:r>
              <a:rPr lang="en-US"/>
              <a:t>Click to edit Master text styles</a:t>
            </a:r>
          </a:p>
          <a:p>
            <a:pPr lvl="1"/>
            <a:r>
              <a:rPr lang="en-US"/>
              <a:t>Second level</a:t>
            </a:r>
          </a:p>
          <a:p>
            <a:pPr lvl="2"/>
            <a:r>
              <a:rPr lang="en-US"/>
              <a:t>Third level</a:t>
            </a:r>
          </a:p>
        </p:txBody>
      </p:sp>
      <p:sp>
        <p:nvSpPr>
          <p:cNvPr id="4" name="Date Placeholder 5"/>
          <p:cNvSpPr>
            <a:spLocks noGrp="1"/>
          </p:cNvSpPr>
          <p:nvPr>
            <p:ph type="dt" sz="half" idx="13"/>
          </p:nvPr>
        </p:nvSpPr>
        <p:spPr/>
        <p:txBody>
          <a:bodyPr/>
          <a:lstStyle>
            <a:lvl1pPr>
              <a:defRPr/>
            </a:lvl1pPr>
          </a:lstStyle>
          <a:p>
            <a:pPr>
              <a:defRPr/>
            </a:pPr>
            <a:r>
              <a:rPr lang="nl-BE"/>
              <a:t>28/02/2012</a:t>
            </a:r>
            <a:endParaRPr lang="en-US"/>
          </a:p>
        </p:txBody>
      </p:sp>
      <p:sp>
        <p:nvSpPr>
          <p:cNvPr id="5" name="Footer Placeholder 6"/>
          <p:cNvSpPr>
            <a:spLocks noGrp="1"/>
          </p:cNvSpPr>
          <p:nvPr>
            <p:ph type="ftr" sz="quarter" idx="14"/>
          </p:nvPr>
        </p:nvSpPr>
        <p:spPr/>
        <p:txBody>
          <a:bodyPr/>
          <a:lstStyle>
            <a:lvl1pPr>
              <a:defRPr/>
            </a:lvl1pPr>
          </a:lstStyle>
          <a:p>
            <a:pPr>
              <a:defRPr/>
            </a:pPr>
            <a:r>
              <a:rPr lang="en-US"/>
              <a:t>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10" name="Text Placeholder 9"/>
          <p:cNvSpPr>
            <a:spLocks noGrp="1"/>
          </p:cNvSpPr>
          <p:nvPr>
            <p:ph type="body" sz="quarter" idx="13"/>
          </p:nvPr>
        </p:nvSpPr>
        <p:spPr>
          <a:xfrm>
            <a:off x="396000" y="1702800"/>
            <a:ext cx="8132400" cy="4262400"/>
          </a:xfrm>
        </p:spPr>
        <p:txBody>
          <a:bodyPr/>
          <a:lstStyle>
            <a:lvl1pPr>
              <a:buFont typeface="Lucida Grande"/>
              <a:buNone/>
              <a:defRPr/>
            </a:lvl1pPr>
          </a:lstStyle>
          <a:p>
            <a:pPr lvl="0"/>
            <a:r>
              <a:rPr lang="nl-BE" dirty="0"/>
              <a:t>Click to edit Master text styles</a:t>
            </a:r>
          </a:p>
          <a:p>
            <a:pPr lvl="1"/>
            <a:r>
              <a:rPr lang="nl-BE" dirty="0"/>
              <a:t>Second level</a:t>
            </a:r>
          </a:p>
          <a:p>
            <a:pPr lvl="2"/>
            <a:r>
              <a:rPr lang="nl-BE" dirty="0"/>
              <a:t>Third level</a:t>
            </a:r>
            <a:endParaRPr lang="en-US" dirty="0"/>
          </a:p>
        </p:txBody>
      </p:sp>
      <p:sp>
        <p:nvSpPr>
          <p:cNvPr id="4" name="Date Placeholder 3"/>
          <p:cNvSpPr>
            <a:spLocks noGrp="1"/>
          </p:cNvSpPr>
          <p:nvPr>
            <p:ph type="dt" sz="half" idx="14"/>
          </p:nvPr>
        </p:nvSpPr>
        <p:spPr/>
        <p:txBody>
          <a:bodyPr/>
          <a:lstStyle>
            <a:lvl1pPr>
              <a:defRPr/>
            </a:lvl1pPr>
          </a:lstStyle>
          <a:p>
            <a:pPr>
              <a:defRPr/>
            </a:pPr>
            <a:r>
              <a:rPr lang="nl-BE"/>
              <a:t>28/02/2012</a:t>
            </a:r>
            <a:endParaRPr lang="en-US"/>
          </a:p>
        </p:txBody>
      </p:sp>
      <p:sp>
        <p:nvSpPr>
          <p:cNvPr id="5" name="Footer Placeholder 4"/>
          <p:cNvSpPr>
            <a:spLocks noGrp="1"/>
          </p:cNvSpPr>
          <p:nvPr>
            <p:ph type="ftr" sz="quarter" idx="15"/>
          </p:nvPr>
        </p:nvSpPr>
        <p:spPr/>
        <p:txBody>
          <a:bodyPr/>
          <a:lstStyle>
            <a:lvl1pPr>
              <a:defRPr/>
            </a:lvl1pPr>
          </a:lstStyle>
          <a:p>
            <a:pPr>
              <a:defRPr/>
            </a:pPr>
            <a:r>
              <a:rPr lang="en-US"/>
              <a:t>Footer</a:t>
            </a:r>
            <a:endParaRPr lang="nl-NL"/>
          </a:p>
        </p:txBody>
      </p:sp>
      <p:sp>
        <p:nvSpPr>
          <p:cNvPr id="6" name="Slide Number Placeholder 5"/>
          <p:cNvSpPr>
            <a:spLocks noGrp="1"/>
          </p:cNvSpPr>
          <p:nvPr>
            <p:ph type="sldNum" sz="quarter" idx="16"/>
          </p:nvPr>
        </p:nvSpPr>
        <p:spPr/>
        <p:txBody>
          <a:bodyPr/>
          <a:lstStyle>
            <a:lvl1pPr>
              <a:defRPr/>
            </a:lvl1pPr>
          </a:lstStyle>
          <a:p>
            <a:pPr>
              <a:defRPr/>
            </a:pPr>
            <a:fld id="{10F0B83E-0F96-2248-AAFE-A7A74B2F22E1}" type="slidenum">
              <a:rPr lang="en-US"/>
              <a:pPr>
                <a:defRPr/>
              </a:pPr>
              <a:t>‹#›</a:t>
            </a:fld>
            <a:endParaRPr lang="en-US"/>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smtClean="0"/>
            </a:lvl1pPr>
          </a:lstStyle>
          <a:p>
            <a:pPr>
              <a:defRPr/>
            </a:pPr>
            <a:r>
              <a:rPr lang="nl-BE"/>
              <a:t>28/02/2012</a:t>
            </a:r>
          </a:p>
        </p:txBody>
      </p:sp>
      <p:sp>
        <p:nvSpPr>
          <p:cNvPr id="5" name="Footer Placeholder 4"/>
          <p:cNvSpPr>
            <a:spLocks noGrp="1"/>
          </p:cNvSpPr>
          <p:nvPr>
            <p:ph type="ftr" sz="quarter" idx="11"/>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73C5981F-7C00-9243-AF53-B9A859232904}" type="slidenum">
              <a:rPr lang="en-US"/>
              <a:pPr>
                <a:defRPr/>
              </a:pPr>
              <a:t>‹#›</a:t>
            </a:fld>
            <a:endParaRPr lang="en-US"/>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6000" y="727200"/>
            <a:ext cx="8132400" cy="712800"/>
          </a:xfrm>
        </p:spPr>
        <p:txBody>
          <a:bodyPr/>
          <a:lstStyle/>
          <a:p>
            <a:r>
              <a:rPr lang="en-US"/>
              <a:t>Click to edit Master title style</a:t>
            </a:r>
          </a:p>
        </p:txBody>
      </p:sp>
      <p:sp>
        <p:nvSpPr>
          <p:cNvPr id="3" name="Content Placeholder 2"/>
          <p:cNvSpPr>
            <a:spLocks noGrp="1"/>
          </p:cNvSpPr>
          <p:nvPr>
            <p:ph sz="half" idx="1"/>
          </p:nvPr>
        </p:nvSpPr>
        <p:spPr>
          <a:xfrm>
            <a:off x="3960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68400" y="1702800"/>
            <a:ext cx="3960000" cy="4262400"/>
          </a:xfrm>
        </p:spPr>
        <p:txBody>
          <a:bodyPr/>
          <a:lstStyle>
            <a:lvl1pPr>
              <a:defRPr sz="20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smtClean="0"/>
            </a:lvl1pPr>
          </a:lstStyle>
          <a:p>
            <a:pPr>
              <a:defRPr/>
            </a:pPr>
            <a:r>
              <a:rPr lang="nl-BE"/>
              <a:t>28/02/2012</a:t>
            </a:r>
          </a:p>
        </p:txBody>
      </p:sp>
      <p:sp>
        <p:nvSpPr>
          <p:cNvPr id="6" name="Footer Placeholder 4"/>
          <p:cNvSpPr>
            <a:spLocks noGrp="1"/>
          </p:cNvSpPr>
          <p:nvPr>
            <p:ph type="ftr" sz="quarter" idx="11"/>
          </p:nvPr>
        </p:nvSpPr>
        <p:spPr/>
        <p:txBody>
          <a:bodyPr/>
          <a:lstStyle>
            <a:lvl1pPr>
              <a:defRPr/>
            </a:lvl1pPr>
          </a:lstStyle>
          <a:p>
            <a:pPr>
              <a:defRPr/>
            </a:pPr>
            <a:r>
              <a:rPr lang="en-US"/>
              <a:t>Footer</a:t>
            </a:r>
          </a:p>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E4413BEC-E983-4E42-9E3B-1E523FF5C3C8}" type="slidenum">
              <a:rPr lang="en-US"/>
              <a:pPr>
                <a:defRPr/>
              </a:pPr>
              <a:t>‹#›</a:t>
            </a:fld>
            <a:endParaRPr lang="en-US"/>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96000" y="1600200"/>
            <a:ext cx="8132400" cy="4525963"/>
          </a:xfrm>
        </p:spPr>
        <p:txBody>
          <a:bodyPr/>
          <a:lstStyle/>
          <a:p>
            <a:pPr lvl="0"/>
            <a:endParaRPr lang="en-US" noProof="0" dirty="0"/>
          </a:p>
        </p:txBody>
      </p:sp>
      <p:sp>
        <p:nvSpPr>
          <p:cNvPr id="7" name="Title 6"/>
          <p:cNvSpPr>
            <a:spLocks noGrp="1"/>
          </p:cNvSpPr>
          <p:nvPr>
            <p:ph type="title"/>
          </p:nvPr>
        </p:nvSpPr>
        <p:spPr>
          <a:xfrm>
            <a:off x="396000" y="727200"/>
            <a:ext cx="8132400" cy="712800"/>
          </a:xfrm>
        </p:spPr>
        <p:txBody>
          <a:bodyPr/>
          <a:lstStyle/>
          <a:p>
            <a:r>
              <a:rPr lang="nl-BE"/>
              <a:t>Click to edit Master 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nl-BE"/>
              <a:t>28/02/2012</a:t>
            </a:r>
          </a:p>
        </p:txBody>
      </p:sp>
      <p:sp>
        <p:nvSpPr>
          <p:cNvPr id="5" name="Footer Placeholder 4"/>
          <p:cNvSpPr>
            <a:spLocks noGrp="1"/>
          </p:cNvSpPr>
          <p:nvPr>
            <p:ph type="ftr" sz="quarter" idx="11"/>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2"/>
          </p:nvPr>
        </p:nvSpPr>
        <p:spPr/>
        <p:txBody>
          <a:bodyPr/>
          <a:lstStyle>
            <a:lvl1pPr>
              <a:defRPr/>
            </a:lvl1pPr>
          </a:lstStyle>
          <a:p>
            <a:pPr>
              <a:defRPr/>
            </a:pPr>
            <a:fld id="{339D3C9E-7CC2-4040-96AE-F1531758889E}" type="slidenum">
              <a:rPr lang="en-US"/>
              <a:pPr>
                <a:defRPr/>
              </a:pPr>
              <a:t>‹#›</a:t>
            </a:fld>
            <a:endParaRPr lang="en-US"/>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8000" y="2296800"/>
            <a:ext cx="6264000" cy="432000"/>
          </a:xfrm>
        </p:spPr>
        <p:txBody>
          <a:bodyPr/>
          <a:lstStyle>
            <a:lvl1pPr>
              <a:lnSpc>
                <a:spcPts val="3100"/>
              </a:lnSpc>
              <a:spcBef>
                <a:spcPct val="0"/>
              </a:spcBef>
              <a:defRPr/>
            </a:lvl1pPr>
          </a:lstStyle>
          <a:p>
            <a:r>
              <a:rPr lang="nl-BE"/>
              <a:t>Click to edit Master title style</a:t>
            </a:r>
            <a:endParaRPr lang="nl-BE" dirty="0"/>
          </a:p>
        </p:txBody>
      </p:sp>
      <p:sp>
        <p:nvSpPr>
          <p:cNvPr id="7" name="Text Placeholder 6"/>
          <p:cNvSpPr>
            <a:spLocks noGrp="1"/>
          </p:cNvSpPr>
          <p:nvPr>
            <p:ph type="body" sz="quarter" idx="13"/>
          </p:nvPr>
        </p:nvSpPr>
        <p:spPr>
          <a:xfrm>
            <a:off x="918000" y="3618000"/>
            <a:ext cx="7610400" cy="2433600"/>
          </a:xfrm>
        </p:spPr>
        <p:txBody>
          <a:bodyPr/>
          <a:lstStyle>
            <a:lvl1pPr>
              <a:defRPr sz="1600" b="0"/>
            </a:lvl1pPr>
            <a:lvl2pPr>
              <a:defRPr sz="1600" b="0"/>
            </a:lvl2pPr>
            <a:lvl3pPr marL="3175" algn="l" defTabSz="180975">
              <a:buClr>
                <a:schemeClr val="tx1"/>
              </a:buClr>
              <a:buNone/>
              <a:tabLst>
                <a:tab pos="8334375" algn="r"/>
              </a:tabLst>
              <a:defRPr sz="1600" b="0"/>
            </a:lvl3pPr>
            <a:lvl4pPr>
              <a:defRPr sz="1600" b="0"/>
            </a:lvl4pPr>
            <a:lvl5pPr>
              <a:defRPr sz="1600" b="0"/>
            </a:lvl5pPr>
          </a:lstStyle>
          <a:p>
            <a:pPr lvl="0"/>
            <a:r>
              <a:rPr lang="nl-BE"/>
              <a:t>Click to edit Master text styles</a:t>
            </a:r>
          </a:p>
          <a:p>
            <a:pPr lvl="1"/>
            <a:r>
              <a:rPr lang="nl-BE"/>
              <a:t>Second level</a:t>
            </a:r>
          </a:p>
        </p:txBody>
      </p:sp>
      <p:sp>
        <p:nvSpPr>
          <p:cNvPr id="4" name="Date Placeholder 3"/>
          <p:cNvSpPr>
            <a:spLocks noGrp="1"/>
          </p:cNvSpPr>
          <p:nvPr>
            <p:ph type="dt" sz="half" idx="14"/>
          </p:nvPr>
        </p:nvSpPr>
        <p:spPr/>
        <p:txBody>
          <a:bodyPr/>
          <a:lstStyle>
            <a:lvl1pPr>
              <a:defRPr smtClean="0"/>
            </a:lvl1pPr>
          </a:lstStyle>
          <a:p>
            <a:pPr>
              <a:defRPr/>
            </a:pPr>
            <a:r>
              <a:rPr lang="nl-BE"/>
              <a:t>28/02/2012</a:t>
            </a:r>
          </a:p>
        </p:txBody>
      </p:sp>
      <p:sp>
        <p:nvSpPr>
          <p:cNvPr id="5" name="Footer Placeholder 4"/>
          <p:cNvSpPr>
            <a:spLocks noGrp="1"/>
          </p:cNvSpPr>
          <p:nvPr>
            <p:ph type="ftr" sz="quarter" idx="15"/>
          </p:nvPr>
        </p:nvSpPr>
        <p:spPr/>
        <p:txBody>
          <a:bodyPr/>
          <a:lstStyle>
            <a:lvl1pPr>
              <a:defRPr smtClean="0"/>
            </a:lvl1pPr>
          </a:lstStyle>
          <a:p>
            <a:pPr>
              <a:defRPr/>
            </a:pPr>
            <a:r>
              <a:rPr lang="en-US"/>
              <a:t>Footer</a:t>
            </a:r>
          </a:p>
        </p:txBody>
      </p:sp>
      <p:sp>
        <p:nvSpPr>
          <p:cNvPr id="6" name="Slide Number Placeholder 5"/>
          <p:cNvSpPr>
            <a:spLocks noGrp="1"/>
          </p:cNvSpPr>
          <p:nvPr>
            <p:ph type="sldNum" sz="quarter" idx="16"/>
          </p:nvPr>
        </p:nvSpPr>
        <p:spPr/>
        <p:txBody>
          <a:bodyPr/>
          <a:lstStyle>
            <a:lvl1pPr>
              <a:defRPr/>
            </a:lvl1pPr>
          </a:lstStyle>
          <a:p>
            <a:pPr>
              <a:defRPr/>
            </a:pPr>
            <a:fld id="{379402C5-8FF5-9648-A97F-856AF14A3BD4}" type="slidenum">
              <a:rPr lang="en-US"/>
              <a:pPr>
                <a:defRPr/>
              </a:pPr>
              <a:t>‹#›</a:t>
            </a:fld>
            <a:endParaRPr lang="en-US"/>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44" descr="Modele_Cover_PPT"/>
          <p:cNvPicPr>
            <a:picLocks noChangeAspect="1" noChangeArrowheads="1"/>
          </p:cNvPicPr>
          <p:nvPr/>
        </p:nvPicPr>
        <p:blipFill>
          <a:blip r:embed="rId4"/>
          <a:srcRect/>
          <a:stretch>
            <a:fillRect/>
          </a:stretch>
        </p:blipFill>
        <p:spPr bwMode="auto">
          <a:xfrm>
            <a:off x="0" y="0"/>
            <a:ext cx="9145588" cy="6859588"/>
          </a:xfrm>
          <a:prstGeom prst="rect">
            <a:avLst/>
          </a:prstGeom>
          <a:noFill/>
          <a:ln w="9525">
            <a:noFill/>
            <a:miter lim="800000"/>
            <a:headEnd/>
            <a:tailEnd/>
          </a:ln>
        </p:spPr>
      </p:pic>
      <p:sp>
        <p:nvSpPr>
          <p:cNvPr id="1027" name="Title Placeholder 1"/>
          <p:cNvSpPr>
            <a:spLocks noGrp="1"/>
          </p:cNvSpPr>
          <p:nvPr>
            <p:ph type="title"/>
          </p:nvPr>
        </p:nvSpPr>
        <p:spPr bwMode="auto">
          <a:xfrm>
            <a:off x="539750" y="2408238"/>
            <a:ext cx="6119813" cy="720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6" name="Date Placeholder 5"/>
          <p:cNvSpPr>
            <a:spLocks noGrp="1"/>
          </p:cNvSpPr>
          <p:nvPr>
            <p:ph type="dt" sz="half" idx="2"/>
          </p:nvPr>
        </p:nvSpPr>
        <p:spPr>
          <a:xfrm>
            <a:off x="539750" y="6080125"/>
            <a:ext cx="792163" cy="360363"/>
          </a:xfrm>
          <a:prstGeom prst="rect">
            <a:avLst/>
          </a:prstGeom>
        </p:spPr>
        <p:txBody>
          <a:bodyPr vert="horz" wrap="square" lIns="0" tIns="0" rIns="0" bIns="0" numCol="1" anchor="t" anchorCtr="0" compatLnSpc="1">
            <a:prstTxWarp prst="textNoShape">
              <a:avLst/>
            </a:prstTxWarp>
          </a:bodyPr>
          <a:lstStyle>
            <a:lvl1pPr eaLnBrk="0" hangingPunct="0">
              <a:defRPr sz="900">
                <a:solidFill>
                  <a:schemeClr val="bg1"/>
                </a:solidFill>
                <a:ea typeface="Arial" charset="0"/>
                <a:cs typeface="Arial" charset="0"/>
              </a:defRPr>
            </a:lvl1pPr>
          </a:lstStyle>
          <a:p>
            <a:pPr>
              <a:defRPr/>
            </a:pPr>
            <a:r>
              <a:rPr lang="nl-BE"/>
              <a:t>28/02/2012</a:t>
            </a:r>
            <a:endParaRPr lang="en-US"/>
          </a:p>
        </p:txBody>
      </p:sp>
      <p:sp>
        <p:nvSpPr>
          <p:cNvPr id="7" name="Footer Placeholder 6"/>
          <p:cNvSpPr>
            <a:spLocks noGrp="1"/>
          </p:cNvSpPr>
          <p:nvPr>
            <p:ph type="ftr" sz="quarter" idx="3"/>
          </p:nvPr>
        </p:nvSpPr>
        <p:spPr>
          <a:xfrm>
            <a:off x="1389063" y="6080125"/>
            <a:ext cx="5127625" cy="360363"/>
          </a:xfrm>
          <a:prstGeom prst="rect">
            <a:avLst/>
          </a:prstGeom>
        </p:spPr>
        <p:txBody>
          <a:bodyPr vert="horz" wrap="square" lIns="0" tIns="0" rIns="91440" bIns="0" numCol="1" anchor="t" anchorCtr="0" compatLnSpc="1">
            <a:prstTxWarp prst="textNoShape">
              <a:avLst/>
            </a:prstTxWarp>
            <a:normAutofit/>
          </a:bodyPr>
          <a:lstStyle>
            <a:lvl1pPr eaLnBrk="0" hangingPunct="0">
              <a:defRPr sz="900" smtClean="0">
                <a:solidFill>
                  <a:schemeClr val="bg1"/>
                </a:solidFill>
                <a:ea typeface="Arial" charset="0"/>
                <a:cs typeface="Arial" charset="0"/>
              </a:defRPr>
            </a:lvl1pPr>
          </a:lstStyle>
          <a:p>
            <a:pPr>
              <a:defRPr/>
            </a:pPr>
            <a:r>
              <a:rPr lang="en-US"/>
              <a:t>Footer</a:t>
            </a:r>
          </a:p>
        </p:txBody>
      </p:sp>
      <p:pic>
        <p:nvPicPr>
          <p:cNvPr id="1030" name="Picture 6" descr="Photos_PPT6"/>
          <p:cNvPicPr>
            <a:picLocks noChangeAspect="1" noChangeArrowheads="1"/>
          </p:cNvPicPr>
          <p:nvPr/>
        </p:nvPicPr>
        <p:blipFill>
          <a:blip r:embed="rId5"/>
          <a:srcRect/>
          <a:stretch>
            <a:fillRect/>
          </a:stretch>
        </p:blipFill>
        <p:spPr bwMode="auto">
          <a:xfrm>
            <a:off x="0" y="0"/>
            <a:ext cx="9145588" cy="2087563"/>
          </a:xfrm>
          <a:prstGeom prst="rect">
            <a:avLst/>
          </a:prstGeom>
          <a:noFill/>
          <a:ln w="9525">
            <a:noFill/>
            <a:miter lim="800000"/>
            <a:headEnd/>
            <a:tailEnd/>
          </a:ln>
        </p:spPr>
      </p:pic>
      <p:sp>
        <p:nvSpPr>
          <p:cNvPr id="1031" name="Rectangle 8"/>
          <p:cNvSpPr>
            <a:spLocks noGrp="1" noChangeArrowheads="1"/>
          </p:cNvSpPr>
          <p:nvPr>
            <p:ph type="body" idx="1"/>
          </p:nvPr>
        </p:nvSpPr>
        <p:spPr bwMode="auto">
          <a:xfrm>
            <a:off x="539750" y="3778250"/>
            <a:ext cx="7989888" cy="178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60" r:id="rId1"/>
    <p:sldLayoutId id="2147483758" r:id="rId2"/>
  </p:sldLayoutIdLst>
  <p:hf hdr="0"/>
  <p:txStyles>
    <p:titleStyle>
      <a:lvl1pPr algn="l" rtl="0" eaLnBrk="1" fontAlgn="base" hangingPunct="1">
        <a:spcBef>
          <a:spcPct val="0"/>
        </a:spcBef>
        <a:spcAft>
          <a:spcPct val="0"/>
        </a:spcAft>
        <a:defRPr sz="2600">
          <a:solidFill>
            <a:schemeClr val="bg1"/>
          </a:solidFill>
          <a:latin typeface="+mj-lt"/>
          <a:ea typeface="ヒラギノ角ゴ Pro W3" charset="-128"/>
          <a:cs typeface="ヒラギノ角ゴ Pro W3" charset="-128"/>
        </a:defRPr>
      </a:lvl1pPr>
      <a:lvl2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a:solidFill>
            <a:schemeClr val="bg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defRPr>
          <a:solidFill>
            <a:schemeClr val="bg1"/>
          </a:solidFill>
          <a:latin typeface="+mn-lt"/>
          <a:ea typeface="ヒラギノ角ゴ Pro W3" charset="-128"/>
          <a:cs typeface="ヒラギノ角ゴ Pro W3" charset="-128"/>
        </a:defRPr>
      </a:lvl1pPr>
      <a:lvl2pPr marL="142875"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2pPr>
      <a:lvl3pPr marL="285750" indent="-141288" algn="l" rtl="0" eaLnBrk="1" fontAlgn="base" hangingPunct="1">
        <a:spcBef>
          <a:spcPct val="20000"/>
        </a:spcBef>
        <a:spcAft>
          <a:spcPct val="0"/>
        </a:spcAft>
        <a:buClr>
          <a:schemeClr val="bg1"/>
        </a:buClr>
        <a:buFont typeface="Arial" charset="0"/>
        <a:buChar char="-"/>
        <a:defRPr sz="1600">
          <a:solidFill>
            <a:schemeClr val="bg1"/>
          </a:solidFill>
          <a:latin typeface="Arial" charset="0"/>
          <a:ea typeface="ヒラギノ角ゴ Pro W3" charset="-128"/>
        </a:defRPr>
      </a:lvl3pPr>
      <a:lvl4pPr marL="434975" indent="-147638" algn="l" rtl="0" eaLnBrk="1" fontAlgn="base" hangingPunct="1">
        <a:spcBef>
          <a:spcPct val="20000"/>
        </a:spcBef>
        <a:spcAft>
          <a:spcPct val="0"/>
        </a:spcAft>
        <a:buChar char="-"/>
        <a:defRPr sz="1400">
          <a:solidFill>
            <a:schemeClr val="bg1"/>
          </a:solidFill>
          <a:latin typeface="Arial" charset="0"/>
          <a:ea typeface="ヒラギノ角ゴ Pro W3" charset="-128"/>
        </a:defRPr>
      </a:lvl4pPr>
      <a:lvl5pPr marL="574675" indent="-138113" algn="l" rtl="0" eaLnBrk="1" fontAlgn="base" hangingPunct="1">
        <a:spcBef>
          <a:spcPct val="20000"/>
        </a:spcBef>
        <a:spcAft>
          <a:spcPct val="0"/>
        </a:spcAft>
        <a:buChar char="-"/>
        <a:defRPr sz="1400">
          <a:solidFill>
            <a:schemeClr val="bg1"/>
          </a:solidFill>
          <a:latin typeface="Arial" charset="0"/>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5" descr="l_50hz_ppt_04_Fuss_innen"/>
          <p:cNvPicPr>
            <a:picLocks noChangeAspect="1" noChangeArrowheads="1"/>
          </p:cNvPicPr>
          <p:nvPr/>
        </p:nvPicPr>
        <p:blipFill>
          <a:blip r:embed="rId7"/>
          <a:srcRect/>
          <a:stretch>
            <a:fillRect/>
          </a:stretch>
        </p:blipFill>
        <p:spPr bwMode="auto">
          <a:xfrm>
            <a:off x="0" y="6408738"/>
            <a:ext cx="9144000" cy="449262"/>
          </a:xfrm>
          <a:prstGeom prst="rect">
            <a:avLst/>
          </a:prstGeom>
          <a:noFill/>
          <a:ln w="9525">
            <a:noFill/>
            <a:miter lim="800000"/>
            <a:headEnd/>
            <a:tailEnd/>
          </a:ln>
        </p:spPr>
      </p:pic>
      <p:pic>
        <p:nvPicPr>
          <p:cNvPr id="4099" name="Picture 16" descr="logo_elia_RVB_vector"/>
          <p:cNvPicPr>
            <a:picLocks noChangeAspect="1" noChangeArrowheads="1"/>
          </p:cNvPicPr>
          <p:nvPr/>
        </p:nvPicPr>
        <p:blipFill>
          <a:blip r:embed="rId8"/>
          <a:srcRect/>
          <a:stretch>
            <a:fillRect/>
          </a:stretch>
        </p:blipFill>
        <p:spPr bwMode="auto">
          <a:xfrm>
            <a:off x="6942138" y="261938"/>
            <a:ext cx="1874837" cy="414337"/>
          </a:xfrm>
          <a:prstGeom prst="rect">
            <a:avLst/>
          </a:prstGeom>
          <a:noFill/>
          <a:ln w="9525">
            <a:noFill/>
            <a:miter lim="800000"/>
            <a:headEnd/>
            <a:tailEnd/>
          </a:ln>
        </p:spPr>
      </p:pic>
      <p:sp>
        <p:nvSpPr>
          <p:cNvPr id="9" name="Date Placeholder 3"/>
          <p:cNvSpPr>
            <a:spLocks noGrp="1"/>
          </p:cNvSpPr>
          <p:nvPr>
            <p:ph type="dt" sz="half" idx="2"/>
          </p:nvPr>
        </p:nvSpPr>
        <p:spPr>
          <a:xfrm>
            <a:off x="360363" y="6548438"/>
            <a:ext cx="79216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r>
              <a:rPr lang="nl-BE"/>
              <a:t>28/02/2012</a:t>
            </a:r>
            <a:endParaRPr lang="en-US"/>
          </a:p>
        </p:txBody>
      </p:sp>
      <p:sp>
        <p:nvSpPr>
          <p:cNvPr id="10" name="Footer Placeholder 4"/>
          <p:cNvSpPr>
            <a:spLocks noGrp="1"/>
          </p:cNvSpPr>
          <p:nvPr>
            <p:ph type="ftr" sz="quarter" idx="3"/>
          </p:nvPr>
        </p:nvSpPr>
        <p:spPr>
          <a:xfrm>
            <a:off x="1227138" y="6548438"/>
            <a:ext cx="6081712" cy="252412"/>
          </a:xfrm>
          <a:prstGeom prst="rect">
            <a:avLst/>
          </a:prstGeom>
        </p:spPr>
        <p:txBody>
          <a:bodyPr vert="horz" wrap="square" lIns="0" tIns="0" rIns="0" bIns="0" numCol="1" anchor="t" anchorCtr="0" compatLnSpc="1">
            <a:prstTxWarp prst="textNoShape">
              <a:avLst/>
            </a:prstTxWarp>
          </a:bodyPr>
          <a:lstStyle>
            <a:lvl1pPr>
              <a:defRPr sz="900">
                <a:solidFill>
                  <a:schemeClr val="bg1"/>
                </a:solidFill>
                <a:ea typeface="Arial" charset="0"/>
                <a:cs typeface="Arial" charset="0"/>
              </a:defRPr>
            </a:lvl1pPr>
          </a:lstStyle>
          <a:p>
            <a:pPr>
              <a:defRPr/>
            </a:pPr>
            <a:r>
              <a:rPr lang="en-US"/>
              <a:t>Footer</a:t>
            </a:r>
            <a:endParaRPr lang="nl-NL"/>
          </a:p>
        </p:txBody>
      </p:sp>
      <p:sp>
        <p:nvSpPr>
          <p:cNvPr id="11" name="Slide Number Placeholder 5"/>
          <p:cNvSpPr>
            <a:spLocks noGrp="1"/>
          </p:cNvSpPr>
          <p:nvPr>
            <p:ph type="sldNum" sz="quarter" idx="4"/>
          </p:nvPr>
        </p:nvSpPr>
        <p:spPr>
          <a:xfrm>
            <a:off x="7710488" y="6548438"/>
            <a:ext cx="817562" cy="252412"/>
          </a:xfrm>
          <a:prstGeom prst="rect">
            <a:avLst/>
          </a:prstGeom>
        </p:spPr>
        <p:txBody>
          <a:bodyPr vert="horz" wrap="square" lIns="0" tIns="0" rIns="0" bIns="0" numCol="1" anchor="t" anchorCtr="0" compatLnSpc="1">
            <a:prstTxWarp prst="textNoShape">
              <a:avLst/>
            </a:prstTxWarp>
          </a:bodyPr>
          <a:lstStyle>
            <a:lvl1pPr algn="r">
              <a:defRPr sz="900" b="1">
                <a:solidFill>
                  <a:schemeClr val="bg1"/>
                </a:solidFill>
                <a:ea typeface="Arial" charset="0"/>
                <a:cs typeface="Arial" charset="0"/>
              </a:defRPr>
            </a:lvl1pPr>
          </a:lstStyle>
          <a:p>
            <a:pPr>
              <a:defRPr/>
            </a:pPr>
            <a:fld id="{73461D09-12BE-4A42-8DAE-F960130FFD32}" type="slidenum">
              <a:rPr lang="en-US"/>
              <a:pPr>
                <a:defRPr/>
              </a:pPr>
              <a:t>‹#›</a:t>
            </a:fld>
            <a:endParaRPr lang="en-US"/>
          </a:p>
        </p:txBody>
      </p:sp>
      <p:sp>
        <p:nvSpPr>
          <p:cNvPr id="2055" name="Date Placeholder 3"/>
          <p:cNvSpPr>
            <a:spLocks/>
          </p:cNvSpPr>
          <p:nvPr/>
        </p:nvSpPr>
        <p:spPr bwMode="auto">
          <a:xfrm>
            <a:off x="993775" y="6405563"/>
            <a:ext cx="1581150" cy="352425"/>
          </a:xfrm>
          <a:prstGeom prst="rect">
            <a:avLst/>
          </a:prstGeom>
          <a:noFill/>
          <a:ln w="9525">
            <a:noFill/>
            <a:miter lim="800000"/>
            <a:headEnd/>
            <a:tailEnd/>
          </a:ln>
        </p:spPr>
        <p:txBody>
          <a:bodyPr anchor="ctr">
            <a:prstTxWarp prst="textNoShape">
              <a:avLst/>
            </a:prstTxWarp>
          </a:bodyPr>
          <a:lstStyle/>
          <a:p>
            <a:pPr>
              <a:defRPr/>
            </a:pPr>
            <a:endParaRPr lang="nl-NL" sz="1200">
              <a:solidFill>
                <a:schemeClr val="bg1"/>
              </a:solidFill>
            </a:endParaRPr>
          </a:p>
        </p:txBody>
      </p:sp>
      <p:sp>
        <p:nvSpPr>
          <p:cNvPr id="2056" name="Footer Placeholder 4"/>
          <p:cNvSpPr>
            <a:spLocks/>
          </p:cNvSpPr>
          <p:nvPr/>
        </p:nvSpPr>
        <p:spPr bwMode="auto">
          <a:xfrm>
            <a:off x="3241675" y="6405563"/>
            <a:ext cx="3008313" cy="352425"/>
          </a:xfrm>
          <a:prstGeom prst="rect">
            <a:avLst/>
          </a:prstGeom>
          <a:noFill/>
          <a:ln w="9525">
            <a:noFill/>
            <a:miter lim="800000"/>
            <a:headEnd/>
            <a:tailEnd/>
          </a:ln>
        </p:spPr>
        <p:txBody>
          <a:bodyPr anchor="ctr">
            <a:prstTxWarp prst="textNoShape">
              <a:avLst/>
            </a:prstTxWarp>
          </a:bodyPr>
          <a:lstStyle/>
          <a:p>
            <a:pPr algn="ctr">
              <a:defRPr/>
            </a:pPr>
            <a:endParaRPr lang="nl-NL" sz="1200">
              <a:solidFill>
                <a:srgbClr val="898989"/>
              </a:solidFill>
            </a:endParaRPr>
          </a:p>
        </p:txBody>
      </p:sp>
      <p:sp>
        <p:nvSpPr>
          <p:cNvPr id="4105" name="Rectangle 12"/>
          <p:cNvSpPr>
            <a:spLocks noGrp="1" noChangeArrowheads="1"/>
          </p:cNvSpPr>
          <p:nvPr>
            <p:ph type="title"/>
          </p:nvPr>
        </p:nvSpPr>
        <p:spPr bwMode="auto">
          <a:xfrm>
            <a:off x="395288" y="727075"/>
            <a:ext cx="8132762" cy="712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106" name="Rectangle 13"/>
          <p:cNvSpPr>
            <a:spLocks noGrp="1" noChangeArrowheads="1"/>
          </p:cNvSpPr>
          <p:nvPr>
            <p:ph type="body" idx="1"/>
          </p:nvPr>
        </p:nvSpPr>
        <p:spPr bwMode="auto">
          <a:xfrm>
            <a:off x="395288" y="1703388"/>
            <a:ext cx="8132762" cy="4262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9" r:id="rId1"/>
    <p:sldLayoutId id="2147483761" r:id="rId2"/>
    <p:sldLayoutId id="2147483762" r:id="rId3"/>
    <p:sldLayoutId id="2147483763" r:id="rId4"/>
    <p:sldLayoutId id="2147483764" r:id="rId5"/>
  </p:sldLayoutIdLst>
  <p:transition>
    <p:wipe dir="u"/>
  </p:transition>
  <p:hf hdr="0"/>
  <p:txStyles>
    <p:titleStyle>
      <a:lvl1pPr algn="l" rtl="0" eaLnBrk="0" fontAlgn="base" hangingPunct="0">
        <a:spcBef>
          <a:spcPct val="0"/>
        </a:spcBef>
        <a:spcAft>
          <a:spcPct val="0"/>
        </a:spcAft>
        <a:defRPr sz="2600" b="1">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6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2800" b="1">
          <a:solidFill>
            <a:srgbClr val="F86613"/>
          </a:solidFill>
          <a:latin typeface="Verdana" pitchFamily="34" charset="0"/>
        </a:defRPr>
      </a:lvl6pPr>
      <a:lvl7pPr marL="914400" algn="l" rtl="0" fontAlgn="base">
        <a:spcBef>
          <a:spcPct val="0"/>
        </a:spcBef>
        <a:spcAft>
          <a:spcPct val="0"/>
        </a:spcAft>
        <a:defRPr sz="2800" b="1">
          <a:solidFill>
            <a:srgbClr val="F86613"/>
          </a:solidFill>
          <a:latin typeface="Verdana" pitchFamily="34" charset="0"/>
        </a:defRPr>
      </a:lvl7pPr>
      <a:lvl8pPr marL="1371600" algn="l" rtl="0" fontAlgn="base">
        <a:spcBef>
          <a:spcPct val="0"/>
        </a:spcBef>
        <a:spcAft>
          <a:spcPct val="0"/>
        </a:spcAft>
        <a:defRPr sz="2800" b="1">
          <a:solidFill>
            <a:srgbClr val="F86613"/>
          </a:solidFill>
          <a:latin typeface="Verdana" pitchFamily="34" charset="0"/>
        </a:defRPr>
      </a:lvl8pPr>
      <a:lvl9pPr marL="1828800" algn="l" rtl="0" fontAlgn="base">
        <a:spcBef>
          <a:spcPct val="0"/>
        </a:spcBef>
        <a:spcAft>
          <a:spcPct val="0"/>
        </a:spcAft>
        <a:defRPr sz="2800" b="1">
          <a:solidFill>
            <a:srgbClr val="F86613"/>
          </a:solidFill>
          <a:latin typeface="Verdana" pitchFamily="34" charset="0"/>
        </a:defRPr>
      </a:lvl9pPr>
    </p:titleStyle>
    <p:body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collection_ap@elia.b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srm.elia.b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VENxxxxxx@eliaext.b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purchasing.support@elia.be"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elia.be/en/suppliers/information-and-tools-for-supplier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4294967295"/>
          </p:nvPr>
        </p:nvSpPr>
        <p:spPr bwMode="auto">
          <a:xfrm>
            <a:off x="539750" y="6080125"/>
            <a:ext cx="792163" cy="360363"/>
          </a:xfrm>
          <a:noFill/>
          <a:ln>
            <a:miter lim="800000"/>
            <a:headEnd/>
            <a:tailEnd/>
          </a:ln>
        </p:spPr>
        <p:txBody>
          <a:bodyPr/>
          <a:lstStyle/>
          <a:p>
            <a:r>
              <a:rPr lang="nl-BE" dirty="0"/>
              <a:t>16/06/2014</a:t>
            </a:r>
            <a:endParaRPr lang="en-US" dirty="0"/>
          </a:p>
        </p:txBody>
      </p:sp>
      <p:sp>
        <p:nvSpPr>
          <p:cNvPr id="12291" name="Footer Placeholder 4"/>
          <p:cNvSpPr>
            <a:spLocks noGrp="1"/>
          </p:cNvSpPr>
          <p:nvPr>
            <p:ph type="ftr" sz="quarter" idx="4294967295"/>
          </p:nvPr>
        </p:nvSpPr>
        <p:spPr bwMode="auto">
          <a:xfrm>
            <a:off x="1389063" y="6080125"/>
            <a:ext cx="5127625" cy="360363"/>
          </a:xfrm>
          <a:noFill/>
          <a:ln>
            <a:miter lim="800000"/>
            <a:headEnd/>
            <a:tailEnd/>
          </a:ln>
        </p:spPr>
        <p:txBody>
          <a:bodyPr/>
          <a:lstStyle/>
          <a:p>
            <a:r>
              <a:rPr lang="en-US" dirty="0"/>
              <a:t>Footer</a:t>
            </a:r>
          </a:p>
        </p:txBody>
      </p:sp>
      <p:sp>
        <p:nvSpPr>
          <p:cNvPr id="12292" name="Title 6"/>
          <p:cNvSpPr>
            <a:spLocks noGrp="1"/>
          </p:cNvSpPr>
          <p:nvPr>
            <p:ph type="title"/>
          </p:nvPr>
        </p:nvSpPr>
        <p:spPr/>
        <p:txBody>
          <a:bodyPr/>
          <a:lstStyle/>
          <a:p>
            <a:pPr eaLnBrk="1" hangingPunct="1"/>
            <a:r>
              <a:rPr lang="en-GB" noProof="0" dirty="0"/>
              <a:t>Creation and follow-up of Requests for invoice and Workorders (WO’s) in REFIN</a:t>
            </a:r>
          </a:p>
        </p:txBody>
      </p:sp>
      <p:sp>
        <p:nvSpPr>
          <p:cNvPr id="12293" name="Subtitle 12"/>
          <p:cNvSpPr>
            <a:spLocks noGrp="1"/>
          </p:cNvSpPr>
          <p:nvPr>
            <p:ph type="body" sz="quarter" idx="12"/>
          </p:nvPr>
        </p:nvSpPr>
        <p:spPr>
          <a:xfrm>
            <a:off x="539750" y="3779838"/>
            <a:ext cx="7988300" cy="1782762"/>
          </a:xfrm>
        </p:spPr>
        <p:txBody>
          <a:bodyPr/>
          <a:lstStyle/>
          <a:p>
            <a:pPr marL="0" indent="0" eaLnBrk="1" hangingPunct="1"/>
            <a:r>
              <a:rPr lang="en-GB" dirty="0"/>
              <a:t>V5  01/08/2023</a:t>
            </a:r>
            <a:endParaRPr lang="en-GB" noProof="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 REFIN tool : </a:t>
            </a:r>
            <a:r>
              <a:rPr lang="en-GB" noProof="0"/>
              <a:t>for which PO’s ?</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10</a:t>
            </a:fld>
            <a:endParaRPr lang="en-US"/>
          </a:p>
        </p:txBody>
      </p:sp>
      <p:sp>
        <p:nvSpPr>
          <p:cNvPr id="8" name="Content Placeholder 2"/>
          <p:cNvSpPr>
            <a:spLocks noGrp="1"/>
          </p:cNvSpPr>
          <p:nvPr>
            <p:ph idx="1"/>
          </p:nvPr>
        </p:nvSpPr>
        <p:spPr>
          <a:xfrm>
            <a:off x="395288" y="1412776"/>
            <a:ext cx="8569200" cy="4262437"/>
          </a:xfrm>
        </p:spPr>
        <p:txBody>
          <a:bodyPr/>
          <a:lstStyle/>
          <a:p>
            <a:pPr marL="0" indent="0" eaLnBrk="1" hangingPunct="1">
              <a:spcAft>
                <a:spcPts val="600"/>
              </a:spcAft>
            </a:pPr>
            <a:r>
              <a:rPr lang="en-GB" altLang="fr-FR" sz="1800" noProof="0" dirty="0">
                <a:solidFill>
                  <a:srgbClr val="0070C0"/>
                </a:solidFill>
              </a:rPr>
              <a:t>REFIN</a:t>
            </a:r>
            <a:r>
              <a:rPr lang="en-GB" altLang="fr-FR" sz="1800" noProof="0" dirty="0"/>
              <a:t> tool is exclusively used for the ‘</a:t>
            </a:r>
            <a:r>
              <a:rPr lang="en-GB" altLang="fr-FR" sz="1800" dirty="0"/>
              <a:t>Requests for invoice’ and</a:t>
            </a:r>
            <a:r>
              <a:rPr lang="en-GB" altLang="fr-FR" sz="1800" noProof="0" dirty="0"/>
              <a:t> supplements (Workorders – WO’s) related to </a:t>
            </a:r>
            <a:r>
              <a:rPr lang="en-GB" altLang="fr-FR" sz="1800" noProof="0" dirty="0">
                <a:solidFill>
                  <a:srgbClr val="0070C0"/>
                </a:solidFill>
              </a:rPr>
              <a:t>purchase orders for Elia ‘investment-projects’</a:t>
            </a:r>
            <a:r>
              <a:rPr lang="en-GB" altLang="fr-FR" sz="1800" noProof="0" dirty="0"/>
              <a:t>.</a:t>
            </a:r>
          </a:p>
          <a:p>
            <a:pPr marL="0" indent="0" eaLnBrk="1" hangingPunct="1">
              <a:spcAft>
                <a:spcPts val="600"/>
              </a:spcAft>
            </a:pPr>
            <a:r>
              <a:rPr lang="en-GB" altLang="fr-FR" sz="1800" dirty="0"/>
              <a:t>For these PO’s the project number TR-</a:t>
            </a:r>
            <a:r>
              <a:rPr lang="en-GB" altLang="fr-FR" sz="1800" dirty="0" err="1"/>
              <a:t>xxxxx</a:t>
            </a:r>
            <a:r>
              <a:rPr lang="en-GB" altLang="fr-FR" sz="1800" dirty="0"/>
              <a:t> is mentioned.</a:t>
            </a:r>
            <a:endParaRPr lang="en-GB" altLang="fr-FR" sz="1800" u="sng" noProof="0" dirty="0"/>
          </a:p>
          <a:p>
            <a:pPr marL="0" indent="0" eaLnBrk="1" hangingPunct="1">
              <a:spcAft>
                <a:spcPts val="600"/>
              </a:spcAft>
            </a:pPr>
            <a:endParaRPr lang="en-GB" altLang="fr-FR" sz="1800" noProof="0" dirty="0"/>
          </a:p>
          <a:p>
            <a:pPr marL="0" indent="0" eaLnBrk="1" hangingPunct="1">
              <a:spcAft>
                <a:spcPts val="600"/>
              </a:spcAft>
            </a:pPr>
            <a:r>
              <a:rPr lang="en-GB" altLang="fr-FR" sz="1800" noProof="0" dirty="0"/>
              <a:t>Other PO’s not related to</a:t>
            </a:r>
            <a:r>
              <a:rPr lang="en-GB" altLang="fr-FR" sz="1800" dirty="0"/>
              <a:t> Elia investment-projects</a:t>
            </a:r>
            <a:endParaRPr lang="en-GB" altLang="fr-FR" sz="1800" noProof="0" dirty="0"/>
          </a:p>
          <a:p>
            <a:pPr marL="285750" indent="-285750" eaLnBrk="1" hangingPunct="1">
              <a:spcAft>
                <a:spcPts val="600"/>
              </a:spcAft>
              <a:buFont typeface="Arial" panose="020B0604020202020204" pitchFamily="34" charset="0"/>
              <a:buChar char="•"/>
            </a:pPr>
            <a:r>
              <a:rPr lang="en-GB" altLang="fr-FR" sz="1800" dirty="0"/>
              <a:t>a</a:t>
            </a:r>
            <a:r>
              <a:rPr lang="en-GB" altLang="fr-FR" sz="1800" noProof="0" dirty="0"/>
              <a:t>re managed in </a:t>
            </a:r>
            <a:r>
              <a:rPr lang="en-GB" altLang="fr-FR" sz="1800" dirty="0"/>
              <a:t>another tool</a:t>
            </a:r>
            <a:r>
              <a:rPr lang="en-GB" altLang="fr-FR" sz="1800" noProof="0" dirty="0"/>
              <a:t> (SUS – through the same Portal), for some suppliers who already work with this tool.</a:t>
            </a:r>
          </a:p>
          <a:p>
            <a:pPr marL="285750" indent="-285750" eaLnBrk="1" hangingPunct="1">
              <a:spcAft>
                <a:spcPts val="600"/>
              </a:spcAft>
              <a:buFont typeface="Arial" panose="020B0604020202020204" pitchFamily="34" charset="0"/>
              <a:buChar char="•"/>
            </a:pPr>
            <a:r>
              <a:rPr lang="en-GB" altLang="fr-FR" sz="1800" dirty="0"/>
              <a:t>are not managed in a webtool. Requests for invoice are therefore sent by email to the Elia-responsible of the PO.</a:t>
            </a:r>
            <a:endParaRPr lang="en-GB" altLang="fr-FR" sz="1800" noProof="0" dirty="0"/>
          </a:p>
        </p:txBody>
      </p:sp>
    </p:spTree>
    <p:extLst>
      <p:ext uri="{BB962C8B-B14F-4D97-AF65-F5344CB8AC3E}">
        <p14:creationId xmlns:p14="http://schemas.microsoft.com/office/powerpoint/2010/main" val="3866279204"/>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 Flow in REFIN for the Requests for invoice</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11</a:t>
            </a:fld>
            <a:endParaRPr lang="en-US"/>
          </a:p>
        </p:txBody>
      </p:sp>
      <p:sp>
        <p:nvSpPr>
          <p:cNvPr id="7" name="Text Box 9"/>
          <p:cNvSpPr txBox="1">
            <a:spLocks noChangeArrowheads="1"/>
          </p:cNvSpPr>
          <p:nvPr/>
        </p:nvSpPr>
        <p:spPr bwMode="auto">
          <a:xfrm>
            <a:off x="190269" y="5869303"/>
            <a:ext cx="2149483" cy="215444"/>
          </a:xfrm>
          <a:prstGeom prst="rect">
            <a:avLst/>
          </a:prstGeom>
          <a:solidFill>
            <a:schemeClr val="bg1"/>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800" dirty="0">
                <a:solidFill>
                  <a:schemeClr val="tx1"/>
                </a:solidFill>
              </a:rPr>
              <a:t>OPA : Operational Project Assistant.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1" y="1260000"/>
            <a:ext cx="8833919"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433160"/>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 Flow in REFIN for the workorders (WO’s)</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12</a:t>
            </a:fld>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1260000"/>
            <a:ext cx="8833627"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960927"/>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 Process in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13</a:t>
            </a:fld>
            <a:endParaRPr lang="en-US"/>
          </a:p>
        </p:txBody>
      </p:sp>
      <p:sp>
        <p:nvSpPr>
          <p:cNvPr id="9" name="Content Placeholder 2"/>
          <p:cNvSpPr>
            <a:spLocks noGrp="1"/>
          </p:cNvSpPr>
          <p:nvPr>
            <p:ph idx="1"/>
          </p:nvPr>
        </p:nvSpPr>
        <p:spPr>
          <a:xfrm>
            <a:off x="395288" y="1412776"/>
            <a:ext cx="8281168" cy="4262437"/>
          </a:xfrm>
        </p:spPr>
        <p:txBody>
          <a:bodyPr/>
          <a:lstStyle/>
          <a:p>
            <a:pPr marL="0" indent="0" eaLnBrk="1" hangingPunct="1">
              <a:spcAft>
                <a:spcPts val="600"/>
              </a:spcAft>
            </a:pPr>
            <a:r>
              <a:rPr lang="en-GB" altLang="fr-FR" sz="1800" noProof="0" dirty="0"/>
              <a:t>As soon as a purchase order is approved, the supplier receives an email with the PDF of this PO (or of the change order) and its attachments.</a:t>
            </a:r>
          </a:p>
          <a:p>
            <a:pPr marL="0" indent="0" eaLnBrk="1" hangingPunct="1">
              <a:spcAft>
                <a:spcPts val="600"/>
              </a:spcAft>
            </a:pPr>
            <a:r>
              <a:rPr lang="en-GB" altLang="fr-FR" sz="1800" noProof="0" dirty="0"/>
              <a:t>The default REFIN-contact person </a:t>
            </a:r>
            <a:r>
              <a:rPr lang="en-GB" altLang="fr-FR" sz="1800" dirty="0"/>
              <a:t>for the supplier</a:t>
            </a:r>
            <a:r>
              <a:rPr lang="en-GB" altLang="fr-FR" sz="1800" noProof="0" dirty="0"/>
              <a:t> </a:t>
            </a:r>
            <a:r>
              <a:rPr lang="en-GB" altLang="fr-FR" sz="1800" dirty="0"/>
              <a:t>receives another </a:t>
            </a:r>
            <a:r>
              <a:rPr lang="en-GB" altLang="fr-FR" sz="1800" noProof="0" dirty="0"/>
              <a:t>email when the PO is ready </a:t>
            </a:r>
            <a:r>
              <a:rPr lang="en-GB" altLang="fr-FR" sz="1800" dirty="0"/>
              <a:t>in REFIN for </a:t>
            </a:r>
            <a:r>
              <a:rPr lang="en-GB" altLang="fr-FR" sz="1800" noProof="0" dirty="0"/>
              <a:t>submitting the Requests for invoice or the Workorders (WO’s).</a:t>
            </a:r>
          </a:p>
          <a:p>
            <a:pPr marL="0" indent="0" eaLnBrk="1" hangingPunct="1">
              <a:spcAft>
                <a:spcPts val="600"/>
              </a:spcAft>
            </a:pPr>
            <a:r>
              <a:rPr lang="en-GB" altLang="fr-FR" sz="1800" noProof="0" dirty="0"/>
              <a:t>This person can be different from the one who received the PO.</a:t>
            </a:r>
          </a:p>
          <a:p>
            <a:pPr marL="0" indent="0" eaLnBrk="1" hangingPunct="1">
              <a:spcAft>
                <a:spcPts val="600"/>
              </a:spcAft>
            </a:pPr>
            <a:r>
              <a:rPr lang="en-GB" altLang="fr-FR" sz="1800" noProof="0" dirty="0"/>
              <a:t>The PO is then available in REFIN.</a:t>
            </a:r>
          </a:p>
          <a:p>
            <a:pPr marL="0" indent="0" eaLnBrk="1" hangingPunct="1">
              <a:spcAft>
                <a:spcPts val="600"/>
              </a:spcAft>
            </a:pPr>
            <a:r>
              <a:rPr lang="en-GB" altLang="fr-FR" sz="1800" dirty="0"/>
              <a:t>NB : If the supplier is active in Ariba, he will</a:t>
            </a:r>
            <a:r>
              <a:rPr lang="en-GB" altLang="fr-FR" sz="1800" noProof="0" dirty="0"/>
              <a:t> receive the PO in </a:t>
            </a:r>
            <a:r>
              <a:rPr lang="en-GB" altLang="fr-FR" sz="1800" noProof="0" dirty="0">
                <a:solidFill>
                  <a:srgbClr val="FF0000"/>
                </a:solidFill>
              </a:rPr>
              <a:t>Ariba</a:t>
            </a:r>
            <a:r>
              <a:rPr lang="en-GB" altLang="fr-FR" sz="1800" noProof="0" dirty="0"/>
              <a:t>.</a:t>
            </a:r>
          </a:p>
          <a:p>
            <a:pPr marL="0" indent="0" eaLnBrk="1" hangingPunct="1">
              <a:spcAft>
                <a:spcPts val="600"/>
              </a:spcAft>
            </a:pPr>
            <a:r>
              <a:rPr lang="en-US" altLang="fr-FR" sz="1800" dirty="0">
                <a:solidFill>
                  <a:srgbClr val="FF0000"/>
                </a:solidFill>
              </a:rPr>
              <a:t>In this case </a:t>
            </a:r>
            <a:r>
              <a:rPr lang="en-US" altLang="fr-FR" sz="1800" dirty="0"/>
              <a:t>it is no longer possible to submit the </a:t>
            </a:r>
            <a:r>
              <a:rPr lang="en-US" altLang="fr-FR" sz="1800" noProof="0" dirty="0"/>
              <a:t>Requests for invoice </a:t>
            </a:r>
            <a:r>
              <a:rPr lang="en-US" altLang="fr-FR" sz="1800" dirty="0" err="1"/>
              <a:t>i</a:t>
            </a:r>
            <a:r>
              <a:rPr lang="en-US" altLang="fr-FR" sz="1800" noProof="0" dirty="0"/>
              <a:t>n REFIN. This process in REFIN is replaced by the SES (Service Entry Sheets) in Ariba.</a:t>
            </a:r>
          </a:p>
          <a:p>
            <a:pPr marL="0" indent="0" eaLnBrk="1" hangingPunct="1">
              <a:spcAft>
                <a:spcPts val="600"/>
              </a:spcAft>
            </a:pPr>
            <a:r>
              <a:rPr lang="en-US" altLang="fr-FR" sz="1800" dirty="0"/>
              <a:t>However, REFIN still applies to the WO’s, </a:t>
            </a:r>
            <a:r>
              <a:rPr lang="en-BE" sz="18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whether or not PO's are sent to Ariba</a:t>
            </a:r>
            <a:r>
              <a:rPr lang="en-US" altLang="fr-FR" sz="1800" dirty="0"/>
              <a:t>. (see slide 23)</a:t>
            </a:r>
            <a:endParaRPr lang="en-US" altLang="fr-FR" sz="1800" noProof="0" dirty="0"/>
          </a:p>
          <a:p>
            <a:pPr marL="0" indent="0" eaLnBrk="1" hangingPunct="1">
              <a:spcAft>
                <a:spcPts val="600"/>
              </a:spcAft>
            </a:pPr>
            <a:endParaRPr lang="en-GB" altLang="fr-FR" sz="1800" noProof="0" dirty="0"/>
          </a:p>
        </p:txBody>
      </p:sp>
    </p:spTree>
    <p:extLst>
      <p:ext uri="{BB962C8B-B14F-4D97-AF65-F5344CB8AC3E}">
        <p14:creationId xmlns:p14="http://schemas.microsoft.com/office/powerpoint/2010/main" val="1790812037"/>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 Process in REFIN</a:t>
            </a:r>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14</a:t>
            </a:fld>
            <a:endParaRPr lang="en-US"/>
          </a:p>
        </p:txBody>
      </p:sp>
      <p:sp>
        <p:nvSpPr>
          <p:cNvPr id="9" name="Content Placeholder 2"/>
          <p:cNvSpPr>
            <a:spLocks noGrp="1"/>
          </p:cNvSpPr>
          <p:nvPr>
            <p:ph idx="1"/>
          </p:nvPr>
        </p:nvSpPr>
        <p:spPr>
          <a:xfrm>
            <a:off x="395288" y="1412776"/>
            <a:ext cx="8281168" cy="4262437"/>
          </a:xfrm>
        </p:spPr>
        <p:txBody>
          <a:bodyPr/>
          <a:lstStyle/>
          <a:p>
            <a:pPr marL="0" indent="0" eaLnBrk="1" hangingPunct="1">
              <a:spcAft>
                <a:spcPts val="600"/>
              </a:spcAft>
            </a:pPr>
            <a:r>
              <a:rPr lang="en-GB" altLang="fr-FR" sz="1800" noProof="0" dirty="0"/>
              <a:t>After carrying out works, the supplier may</a:t>
            </a:r>
          </a:p>
          <a:p>
            <a:pPr eaLnBrk="1" hangingPunct="1">
              <a:spcBef>
                <a:spcPts val="0"/>
              </a:spcBef>
              <a:spcAft>
                <a:spcPts val="600"/>
              </a:spcAft>
              <a:buFont typeface="Wingdings" panose="05000000000000000000" pitchFamily="2" charset="2"/>
              <a:buChar char="Ø"/>
            </a:pPr>
            <a:r>
              <a:rPr lang="en-GB" altLang="fr-FR" sz="1800" dirty="0"/>
              <a:t>submit </a:t>
            </a:r>
            <a:r>
              <a:rPr lang="en-GB" altLang="fr-FR" sz="1800" noProof="0" dirty="0"/>
              <a:t>“</a:t>
            </a:r>
            <a:r>
              <a:rPr lang="en-GB" altLang="fr-FR" sz="1800" u="sng" noProof="0" dirty="0">
                <a:solidFill>
                  <a:srgbClr val="0070C0"/>
                </a:solidFill>
              </a:rPr>
              <a:t>Requests for invoice</a:t>
            </a:r>
            <a:r>
              <a:rPr lang="en-GB" altLang="fr-FR" sz="1800" noProof="0" dirty="0"/>
              <a:t>” on the base of the invoice modalities specified in the PO or in the Framework agreement.</a:t>
            </a:r>
          </a:p>
          <a:p>
            <a:pPr marL="361950" indent="0" eaLnBrk="1" hangingPunct="1">
              <a:spcBef>
                <a:spcPts val="0"/>
              </a:spcBef>
              <a:spcAft>
                <a:spcPts val="600"/>
              </a:spcAft>
            </a:pPr>
            <a:r>
              <a:rPr lang="en-US" altLang="fr-FR" sz="1800" noProof="0" dirty="0"/>
              <a:t>(</a:t>
            </a:r>
            <a:r>
              <a:rPr lang="en-US" altLang="fr-FR" sz="1800" dirty="0"/>
              <a:t>If the supplier is active in </a:t>
            </a:r>
            <a:r>
              <a:rPr lang="en-US" altLang="fr-FR" sz="1800" dirty="0">
                <a:solidFill>
                  <a:srgbClr val="FF0000"/>
                </a:solidFill>
              </a:rPr>
              <a:t>Ariba</a:t>
            </a:r>
            <a:r>
              <a:rPr lang="en-US" altLang="fr-FR" sz="1800" dirty="0"/>
              <a:t>, il will submit SES in Ariba for the invoicing process)</a:t>
            </a:r>
            <a:endParaRPr lang="en-US" altLang="fr-FR" sz="1800" noProof="0" dirty="0"/>
          </a:p>
          <a:p>
            <a:pPr eaLnBrk="1" hangingPunct="1">
              <a:spcBef>
                <a:spcPts val="0"/>
              </a:spcBef>
              <a:spcAft>
                <a:spcPts val="600"/>
              </a:spcAft>
              <a:buFont typeface="Wingdings" panose="05000000000000000000" pitchFamily="2" charset="2"/>
              <a:buChar char="Ø"/>
            </a:pPr>
            <a:r>
              <a:rPr lang="en-GB" altLang="fr-FR" sz="1800" dirty="0"/>
              <a:t>submit “</a:t>
            </a:r>
            <a:r>
              <a:rPr lang="en-GB" altLang="fr-FR" sz="1800" u="sng" dirty="0">
                <a:solidFill>
                  <a:srgbClr val="0070C0"/>
                </a:solidFill>
              </a:rPr>
              <a:t>WO’s</a:t>
            </a:r>
            <a:r>
              <a:rPr lang="en-GB" altLang="fr-FR" sz="1800" noProof="0" dirty="0"/>
              <a:t>” for extra works not yet covered by the </a:t>
            </a:r>
            <a:r>
              <a:rPr lang="en-GB" altLang="fr-FR" sz="1800" dirty="0"/>
              <a:t>PO, on request of the project leader.</a:t>
            </a:r>
            <a:endParaRPr lang="en-GB" altLang="fr-FR" sz="1800" noProof="0" dirty="0"/>
          </a:p>
        </p:txBody>
      </p:sp>
    </p:spTree>
    <p:extLst>
      <p:ext uri="{BB962C8B-B14F-4D97-AF65-F5344CB8AC3E}">
        <p14:creationId xmlns:p14="http://schemas.microsoft.com/office/powerpoint/2010/main" val="3664396820"/>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a:t>
            </a:r>
            <a:r>
              <a:rPr lang="en-GB" dirty="0"/>
              <a:t>. Process in REFIN</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15</a:t>
            </a:fld>
            <a:endParaRPr lang="en-US"/>
          </a:p>
        </p:txBody>
      </p:sp>
      <p:sp>
        <p:nvSpPr>
          <p:cNvPr id="9" name="Content Placeholder 2"/>
          <p:cNvSpPr>
            <a:spLocks noGrp="1"/>
          </p:cNvSpPr>
          <p:nvPr>
            <p:ph idx="1"/>
          </p:nvPr>
        </p:nvSpPr>
        <p:spPr>
          <a:xfrm>
            <a:off x="395288" y="1556792"/>
            <a:ext cx="8425184" cy="4262437"/>
          </a:xfrm>
        </p:spPr>
        <p:txBody>
          <a:bodyPr/>
          <a:lstStyle/>
          <a:p>
            <a:pPr marL="0" indent="0" eaLnBrk="1" hangingPunct="1"/>
            <a:r>
              <a:rPr lang="en-GB" altLang="fr-FR" sz="1800" noProof="0" dirty="0"/>
              <a:t>After </a:t>
            </a:r>
            <a:r>
              <a:rPr lang="en-GB" altLang="fr-FR" sz="1800" dirty="0"/>
              <a:t>approval or reject of a ‘</a:t>
            </a:r>
            <a:r>
              <a:rPr lang="en-GB" altLang="fr-FR" sz="1800" noProof="0" dirty="0"/>
              <a:t>Request for invoice’ or a Workorder (WO), the supplier receives an e-mail from Elia with the decision that has been taken :</a:t>
            </a:r>
          </a:p>
          <a:p>
            <a:pPr eaLnBrk="1" hangingPunct="1">
              <a:buFont typeface="Wingdings" panose="05000000000000000000" pitchFamily="2" charset="2"/>
              <a:buChar char="Ø"/>
            </a:pPr>
            <a:r>
              <a:rPr lang="en-GB" altLang="fr-FR" sz="1800" b="0" noProof="0" dirty="0"/>
              <a:t>approval of a ‘Request for invoice’ : the e-mail = </a:t>
            </a:r>
            <a:r>
              <a:rPr lang="en-GB" altLang="fr-FR" sz="1800" b="0" u="sng" noProof="0" dirty="0"/>
              <a:t>signal allowing to invoice </a:t>
            </a:r>
            <a:r>
              <a:rPr lang="fr-BE" altLang="fr-FR" sz="1800" b="0" noProof="0" dirty="0"/>
              <a:t> (</a:t>
            </a:r>
            <a:r>
              <a:rPr lang="en-US" altLang="fr-FR" sz="1800" b="0" dirty="0"/>
              <a:t>mailbox Accounting </a:t>
            </a:r>
            <a:r>
              <a:rPr lang="fr-BE" altLang="fr-FR" sz="1800" b="0" noProof="0" dirty="0">
                <a:hlinkClick r:id="rId3"/>
              </a:rPr>
              <a:t>collection_ap@elia.be</a:t>
            </a:r>
            <a:r>
              <a:rPr lang="fr-BE" altLang="fr-FR" sz="1800" b="0" noProof="0" dirty="0"/>
              <a:t>)</a:t>
            </a:r>
            <a:r>
              <a:rPr lang="en-GB" altLang="fr-FR" sz="1800" b="0" noProof="0" dirty="0"/>
              <a:t>.</a:t>
            </a:r>
          </a:p>
          <a:p>
            <a:pPr eaLnBrk="1" hangingPunct="1">
              <a:buFont typeface="Wingdings" panose="05000000000000000000" pitchFamily="2" charset="2"/>
              <a:buChar char="Ø"/>
            </a:pPr>
            <a:r>
              <a:rPr lang="en-GB" altLang="fr-FR" sz="1800" b="0" dirty="0"/>
              <a:t>approval of a WO : the amount of the extra works is </a:t>
            </a:r>
            <a:r>
              <a:rPr lang="en-GB" altLang="fr-FR" sz="1800" b="0" noProof="0" dirty="0"/>
              <a:t>approved and will be regularized </a:t>
            </a:r>
            <a:r>
              <a:rPr lang="en-GB" altLang="fr-FR" sz="1800" b="0" u="sng" noProof="0" dirty="0"/>
              <a:t>later in an official change order to the PO</a:t>
            </a:r>
            <a:r>
              <a:rPr lang="en-GB" altLang="fr-FR" sz="1800" b="0" noProof="0" dirty="0"/>
              <a:t>, in order to add these supplements in the PO.</a:t>
            </a:r>
          </a:p>
          <a:p>
            <a:pPr marL="361950" indent="0" eaLnBrk="1" hangingPunct="1"/>
            <a:r>
              <a:rPr lang="en-GB" altLang="fr-FR" sz="1800" b="0" noProof="0" dirty="0"/>
              <a:t>After receipt of the change order, the supplier may submit </a:t>
            </a:r>
            <a:r>
              <a:rPr lang="en-GB" altLang="fr-FR" sz="1800" b="0" dirty="0"/>
              <a:t>a ‘Request for invoice’ in order to </a:t>
            </a:r>
            <a:r>
              <a:rPr lang="en-GB" altLang="fr-FR" sz="1800" b="0" noProof="0" dirty="0"/>
              <a:t>invoice these approved supplements.</a:t>
            </a:r>
          </a:p>
          <a:p>
            <a:pPr eaLnBrk="1" hangingPunct="1">
              <a:buFont typeface="Wingdings" panose="05000000000000000000" pitchFamily="2" charset="2"/>
              <a:buChar char="Ø"/>
            </a:pPr>
            <a:r>
              <a:rPr lang="en-GB" altLang="fr-FR" sz="1800" b="0" dirty="0"/>
              <a:t>reject </a:t>
            </a:r>
            <a:r>
              <a:rPr lang="en-GB" altLang="fr-FR" sz="1800" b="0" noProof="0" dirty="0"/>
              <a:t>of a Request / WO : the supplier must </a:t>
            </a:r>
            <a:r>
              <a:rPr lang="en-GB" altLang="fr-FR" sz="1800" b="0" u="sng" noProof="0" dirty="0"/>
              <a:t>adapt or delete the Request / WO</a:t>
            </a:r>
            <a:r>
              <a:rPr lang="en-GB" altLang="fr-FR" sz="1800" b="0" noProof="0" dirty="0"/>
              <a:t>. The supplier can access the Request / WO from the link in the rejection e-mail, or at any moment from the list “Overview</a:t>
            </a:r>
            <a:r>
              <a:rPr lang="en-GB" sz="1800" b="0" noProof="0" dirty="0"/>
              <a:t> Requests for Invoice</a:t>
            </a:r>
            <a:r>
              <a:rPr lang="en-GB" altLang="fr-FR" sz="1800" b="0" noProof="0" dirty="0"/>
              <a:t>” (see point 5 hereafter).</a:t>
            </a:r>
          </a:p>
        </p:txBody>
      </p:sp>
    </p:spTree>
    <p:extLst>
      <p:ext uri="{BB962C8B-B14F-4D97-AF65-F5344CB8AC3E}">
        <p14:creationId xmlns:p14="http://schemas.microsoft.com/office/powerpoint/2010/main" val="2475716003"/>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a:t>
            </a:r>
            <a:r>
              <a:rPr lang="en-GB" dirty="0"/>
              <a:t>. Process in REFIN</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16</a:t>
            </a:fld>
            <a:endParaRPr lang="en-US"/>
          </a:p>
        </p:txBody>
      </p:sp>
      <p:sp>
        <p:nvSpPr>
          <p:cNvPr id="8" name="Content Placeholder 2"/>
          <p:cNvSpPr>
            <a:spLocks noGrp="1"/>
          </p:cNvSpPr>
          <p:nvPr>
            <p:ph idx="1"/>
          </p:nvPr>
        </p:nvSpPr>
        <p:spPr>
          <a:xfrm>
            <a:off x="395288" y="1340768"/>
            <a:ext cx="8132762" cy="4262437"/>
          </a:xfrm>
        </p:spPr>
        <p:txBody>
          <a:bodyPr/>
          <a:lstStyle/>
          <a:p>
            <a:pPr marL="0" indent="0" eaLnBrk="1" hangingPunct="1"/>
            <a:r>
              <a:rPr lang="en-US" altLang="fr-FR" sz="1800" u="sng" noProof="0" dirty="0"/>
              <a:t>Important remarks </a:t>
            </a:r>
            <a:r>
              <a:rPr lang="en-US" altLang="fr-FR" sz="1800" noProof="0" dirty="0"/>
              <a:t>:</a:t>
            </a:r>
          </a:p>
          <a:p>
            <a:pPr eaLnBrk="1" hangingPunct="1">
              <a:buFont typeface="+mj-lt"/>
              <a:buAutoNum type="arabicPeriod"/>
            </a:pPr>
            <a:r>
              <a:rPr lang="en-US" altLang="fr-FR" sz="1800" b="0" noProof="0" dirty="0"/>
              <a:t>The approval date of a ‘Request for invoice’ may in no way whatsoever be taken into consideration for the payment time-limit of the final invoice.</a:t>
            </a:r>
          </a:p>
          <a:p>
            <a:pPr marL="355600" indent="0" eaLnBrk="1" hangingPunct="1"/>
            <a:r>
              <a:rPr lang="en-US" altLang="fr-FR" sz="1800" b="0" dirty="0"/>
              <a:t>REFIN is a tool that makes the approval of the requests for invoice easier and grants a faster payment of the invoices due to this prior approval, but </a:t>
            </a:r>
            <a:r>
              <a:rPr lang="en-US" altLang="fr-FR" sz="1800" b="0" u="sng" dirty="0"/>
              <a:t>payment of invoices</a:t>
            </a:r>
            <a:r>
              <a:rPr lang="en-US" altLang="fr-FR" sz="1800" b="0" noProof="0" dirty="0"/>
              <a:t> is </a:t>
            </a:r>
            <a:r>
              <a:rPr lang="en-US" altLang="fr-FR" sz="1800" b="0" u="sng" noProof="0" dirty="0"/>
              <a:t>always linked to </a:t>
            </a:r>
            <a:r>
              <a:rPr lang="en-US" altLang="fr-FR" sz="1800" b="0" u="sng" dirty="0"/>
              <a:t>the invoicing </a:t>
            </a:r>
            <a:r>
              <a:rPr lang="en-US" altLang="fr-FR" sz="1800" b="0" u="sng" noProof="0" dirty="0"/>
              <a:t>date</a:t>
            </a:r>
            <a:r>
              <a:rPr lang="en-US" altLang="fr-FR" sz="1800" b="0" noProof="0" dirty="0"/>
              <a:t> itself.</a:t>
            </a:r>
          </a:p>
          <a:p>
            <a:pPr eaLnBrk="1" hangingPunct="1">
              <a:buFont typeface="+mj-lt"/>
              <a:buAutoNum type="arabicPeriod" startAt="2"/>
            </a:pPr>
            <a:r>
              <a:rPr lang="en-US" altLang="fr-FR" sz="1800" b="0" dirty="0"/>
              <a:t>A Request or a WO is not to be staying in the ‘Overview’ list with the </a:t>
            </a:r>
            <a:r>
              <a:rPr lang="en-US" altLang="fr-FR" sz="1800" b="0" u="sng" dirty="0"/>
              <a:t>status « Rejected »</a:t>
            </a:r>
            <a:r>
              <a:rPr lang="en-US" altLang="fr-FR" sz="1800" b="0" noProof="0" dirty="0"/>
              <a:t>. This status </a:t>
            </a:r>
            <a:r>
              <a:rPr lang="en-US" altLang="fr-FR" sz="1800" b="0" dirty="0"/>
              <a:t>must </a:t>
            </a:r>
            <a:r>
              <a:rPr lang="en-US" altLang="fr-FR" sz="1800" b="0" noProof="0" dirty="0"/>
              <a:t>be temporary.</a:t>
            </a:r>
          </a:p>
          <a:p>
            <a:pPr marL="355600" indent="0" eaLnBrk="1" hangingPunct="1"/>
            <a:r>
              <a:rPr lang="en-US" altLang="fr-FR" sz="1800" b="0" noProof="0" dirty="0"/>
              <a:t>The supplier must therefore :</a:t>
            </a:r>
          </a:p>
          <a:p>
            <a:pPr marL="712788" indent="-355600" eaLnBrk="1" hangingPunct="1">
              <a:buFontTx/>
              <a:buChar char="-"/>
            </a:pPr>
            <a:r>
              <a:rPr lang="en-US" altLang="fr-FR" sz="1800" b="0" noProof="0" dirty="0"/>
              <a:t>either modify the rejected Request / WO and send it back for approval to the project leader, after saving the modifications.</a:t>
            </a:r>
          </a:p>
          <a:p>
            <a:pPr marL="712788" indent="-355600" eaLnBrk="1" hangingPunct="1">
              <a:buFontTx/>
              <a:buChar char="-"/>
            </a:pPr>
            <a:r>
              <a:rPr lang="en-US" altLang="fr-FR" sz="1800" b="0" dirty="0"/>
              <a:t>or delete the rejected Request / WO if it’s not justified (incorrect PO, works not allowed…).</a:t>
            </a:r>
          </a:p>
          <a:p>
            <a:pPr marL="357188" indent="0" eaLnBrk="1" hangingPunct="1"/>
            <a:r>
              <a:rPr lang="en-US" altLang="fr-FR" sz="1600" b="0" dirty="0"/>
              <a:t>(see flows : slides 11-12)</a:t>
            </a:r>
          </a:p>
        </p:txBody>
      </p:sp>
    </p:spTree>
    <p:extLst>
      <p:ext uri="{BB962C8B-B14F-4D97-AF65-F5344CB8AC3E}">
        <p14:creationId xmlns:p14="http://schemas.microsoft.com/office/powerpoint/2010/main" val="1324659774"/>
      </p:ext>
    </p:extLst>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2</a:t>
            </a:r>
            <a:r>
              <a:rPr lang="en-GB" dirty="0"/>
              <a:t>. Process in REFIN</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dirty="0"/>
              <a:t>16/06/2014</a:t>
            </a:r>
          </a:p>
        </p:txBody>
      </p:sp>
      <p:sp>
        <p:nvSpPr>
          <p:cNvPr id="14341" name="Footer Placeholder 4"/>
          <p:cNvSpPr>
            <a:spLocks noGrp="1"/>
          </p:cNvSpPr>
          <p:nvPr>
            <p:ph type="ftr" sz="quarter" idx="11"/>
          </p:nvPr>
        </p:nvSpPr>
        <p:spPr bwMode="auto">
          <a:noFill/>
          <a:ln>
            <a:miter lim="800000"/>
            <a:headEnd/>
            <a:tailEnd/>
          </a:ln>
        </p:spPr>
        <p:txBody>
          <a:bodyPr/>
          <a:lstStyle/>
          <a:p>
            <a:r>
              <a:rPr lang="en-US" dirty="0"/>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17</a:t>
            </a:fld>
            <a:endParaRPr lang="en-US"/>
          </a:p>
        </p:txBody>
      </p:sp>
      <p:sp>
        <p:nvSpPr>
          <p:cNvPr id="8" name="Content Placeholder 2"/>
          <p:cNvSpPr>
            <a:spLocks noGrp="1"/>
          </p:cNvSpPr>
          <p:nvPr>
            <p:ph idx="1"/>
          </p:nvPr>
        </p:nvSpPr>
        <p:spPr>
          <a:xfrm>
            <a:off x="395288" y="1556792"/>
            <a:ext cx="8132762" cy="4262437"/>
          </a:xfrm>
        </p:spPr>
        <p:txBody>
          <a:bodyPr/>
          <a:lstStyle/>
          <a:p>
            <a:pPr eaLnBrk="1" hangingPunct="1">
              <a:buFont typeface="+mj-lt"/>
              <a:buAutoNum type="arabicPeriod" startAt="3"/>
            </a:pPr>
            <a:r>
              <a:rPr lang="en-US" altLang="fr-FR" sz="1800" b="0" dirty="0"/>
              <a:t>Contractual price revisions and storage costs don’t have to be submitted as WO’s in REFIN. These costs are to be sent per separate e-mail to the Elia’s Project leader and will be regularized as a change order on the PO</a:t>
            </a:r>
            <a:r>
              <a:rPr lang="en-US" altLang="fr-FR" sz="1800" b="0" noProof="0" dirty="0"/>
              <a:t>.</a:t>
            </a:r>
          </a:p>
        </p:txBody>
      </p:sp>
    </p:spTree>
    <p:extLst>
      <p:ext uri="{BB962C8B-B14F-4D97-AF65-F5344CB8AC3E}">
        <p14:creationId xmlns:p14="http://schemas.microsoft.com/office/powerpoint/2010/main" val="2130051750"/>
      </p:ext>
    </p:extLst>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en-GB" noProof="0" dirty="0"/>
              <a:t>3. Creation of Requests and Workorders (WO’s) in REFIN</a:t>
            </a:r>
          </a:p>
        </p:txBody>
      </p:sp>
    </p:spTree>
    <p:extLst>
      <p:ext uri="{BB962C8B-B14F-4D97-AF65-F5344CB8AC3E}">
        <p14:creationId xmlns:p14="http://schemas.microsoft.com/office/powerpoint/2010/main" val="31986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72" y="2348880"/>
            <a:ext cx="6740648" cy="29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3. Creation of Requests and WO’s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19</a:t>
            </a:fld>
            <a:endParaRPr lang="en-US"/>
          </a:p>
        </p:txBody>
      </p:sp>
      <p:sp>
        <p:nvSpPr>
          <p:cNvPr id="10" name="Text Box 9"/>
          <p:cNvSpPr txBox="1">
            <a:spLocks noChangeArrowheads="1"/>
          </p:cNvSpPr>
          <p:nvPr/>
        </p:nvSpPr>
        <p:spPr bwMode="auto">
          <a:xfrm>
            <a:off x="778694" y="1563142"/>
            <a:ext cx="343326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the 1</a:t>
            </a:r>
            <a:r>
              <a:rPr lang="en-GB" altLang="fr-FR" sz="1000" baseline="30000" dirty="0">
                <a:solidFill>
                  <a:schemeClr val="tx1"/>
                </a:solidFill>
              </a:rPr>
              <a:t>st</a:t>
            </a:r>
            <a:r>
              <a:rPr lang="en-GB" altLang="fr-FR" sz="1000" dirty="0">
                <a:solidFill>
                  <a:schemeClr val="tx1"/>
                </a:solidFill>
              </a:rPr>
              <a:t> menu “</a:t>
            </a:r>
            <a:r>
              <a:rPr lang="en-GB" altLang="fr-FR" sz="1000" b="1" dirty="0">
                <a:solidFill>
                  <a:schemeClr val="tx1"/>
                </a:solidFill>
              </a:rPr>
              <a:t>Create confirmation</a:t>
            </a:r>
            <a:r>
              <a:rPr lang="en-GB" altLang="fr-FR" sz="1000" dirty="0">
                <a:solidFill>
                  <a:schemeClr val="tx1"/>
                </a:solidFill>
              </a:rPr>
              <a:t>”.</a:t>
            </a:r>
          </a:p>
        </p:txBody>
      </p:sp>
      <p:sp>
        <p:nvSpPr>
          <p:cNvPr id="11" name="Rectangle 10"/>
          <p:cNvSpPr/>
          <p:nvPr/>
        </p:nvSpPr>
        <p:spPr bwMode="auto">
          <a:xfrm>
            <a:off x="1547664" y="3243350"/>
            <a:ext cx="1080120" cy="32966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70" y="2132856"/>
            <a:ext cx="6726398" cy="23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895789"/>
      </p:ext>
    </p:extLst>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en-GB" noProof="0" dirty="0"/>
              <a:t>Content</a:t>
            </a:r>
          </a:p>
        </p:txBody>
      </p:sp>
      <p:sp>
        <p:nvSpPr>
          <p:cNvPr id="6" name="Text Placeholder 2"/>
          <p:cNvSpPr>
            <a:spLocks noGrp="1"/>
          </p:cNvSpPr>
          <p:nvPr>
            <p:ph type="body" sz="quarter" idx="12"/>
          </p:nvPr>
        </p:nvSpPr>
        <p:spPr>
          <a:xfrm>
            <a:off x="539750" y="3779838"/>
            <a:ext cx="7988300" cy="1521370"/>
          </a:xfrm>
        </p:spPr>
        <p:txBody>
          <a:bodyPr/>
          <a:lstStyle/>
          <a:p>
            <a:pPr>
              <a:buFont typeface="+mj-lt"/>
              <a:buAutoNum type="arabicPeriod"/>
            </a:pPr>
            <a:r>
              <a:rPr lang="en-GB" noProof="0" dirty="0"/>
              <a:t>Login suppliers</a:t>
            </a:r>
          </a:p>
          <a:p>
            <a:pPr>
              <a:buFont typeface="+mj-lt"/>
              <a:buAutoNum type="arabicPeriod"/>
            </a:pPr>
            <a:r>
              <a:rPr lang="en-GB" noProof="0" dirty="0"/>
              <a:t>Flows &amp; process in REFIN</a:t>
            </a:r>
          </a:p>
          <a:p>
            <a:pPr>
              <a:buFont typeface="+mj-lt"/>
              <a:buAutoNum type="arabicPeriod"/>
            </a:pPr>
            <a:r>
              <a:rPr lang="en-GB" noProof="0" dirty="0"/>
              <a:t>Creation of Requests and Workorders (WO’s) in REFIN</a:t>
            </a:r>
          </a:p>
          <a:p>
            <a:pPr>
              <a:buFont typeface="+mj-lt"/>
              <a:buAutoNum type="arabicPeriod"/>
            </a:pPr>
            <a:r>
              <a:rPr lang="en-GB" noProof="0" dirty="0"/>
              <a:t>Follow-up Requests and WO’s</a:t>
            </a:r>
          </a:p>
          <a:p>
            <a:pPr>
              <a:buFont typeface="+mj-lt"/>
              <a:buAutoNum type="arabicPeriod"/>
            </a:pPr>
            <a:r>
              <a:rPr lang="en-GB" noProof="0" dirty="0"/>
              <a:t>Requests and WO’s rejected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47" y="1484784"/>
            <a:ext cx="8900749" cy="395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 Selection of the purchase order</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20</a:t>
            </a:fld>
            <a:endParaRPr lang="en-US"/>
          </a:p>
        </p:txBody>
      </p:sp>
      <p:sp>
        <p:nvSpPr>
          <p:cNvPr id="8" name="Rectangle 7"/>
          <p:cNvSpPr/>
          <p:nvPr/>
        </p:nvSpPr>
        <p:spPr bwMode="auto">
          <a:xfrm>
            <a:off x="1043608" y="2831572"/>
            <a:ext cx="1512168" cy="95746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3347864" y="2852936"/>
            <a:ext cx="2736304" cy="938719"/>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Enter a PO-number to search for a specific PO.</a:t>
            </a:r>
          </a:p>
          <a:p>
            <a:pPr>
              <a:spcBef>
                <a:spcPct val="50000"/>
              </a:spcBef>
              <a:buClrTx/>
              <a:buSzTx/>
              <a:buFontTx/>
              <a:buNone/>
            </a:pPr>
            <a:r>
              <a:rPr lang="en-GB" altLang="fr-FR" sz="1000" dirty="0">
                <a:solidFill>
                  <a:schemeClr val="tx1"/>
                </a:solidFill>
              </a:rPr>
              <a:t>Without criteria, especially </a:t>
            </a:r>
            <a:r>
              <a:rPr lang="en-GB" altLang="fr-FR" sz="1000" b="1" dirty="0">
                <a:solidFill>
                  <a:schemeClr val="tx1"/>
                </a:solidFill>
              </a:rPr>
              <a:t>without timeframe</a:t>
            </a:r>
            <a:r>
              <a:rPr lang="en-GB" altLang="fr-FR" sz="1000" dirty="0">
                <a:solidFill>
                  <a:schemeClr val="tx1"/>
                </a:solidFill>
              </a:rPr>
              <a:t>, you’ll receive all the open PO’s in </a:t>
            </a:r>
            <a:r>
              <a:rPr lang="en-GB" altLang="fr-FR" sz="1000" u="sng" dirty="0">
                <a:solidFill>
                  <a:schemeClr val="tx1"/>
                </a:solidFill>
              </a:rPr>
              <a:t>REFIN</a:t>
            </a:r>
            <a:r>
              <a:rPr lang="en-GB" altLang="fr-FR" sz="1000" dirty="0">
                <a:solidFill>
                  <a:schemeClr val="tx1"/>
                </a:solidFill>
              </a:rPr>
              <a:t> (</a:t>
            </a:r>
            <a:r>
              <a:rPr lang="en-GB" altLang="fr-FR" sz="1000" b="1" dirty="0">
                <a:solidFill>
                  <a:schemeClr val="tx1"/>
                </a:solidFill>
              </a:rPr>
              <a:t>R</a:t>
            </a:r>
            <a:r>
              <a:rPr lang="en-GB" altLang="fr-FR" sz="1000" dirty="0">
                <a:solidFill>
                  <a:schemeClr val="tx1"/>
                </a:solidFill>
              </a:rPr>
              <a:t>) and in </a:t>
            </a:r>
            <a:r>
              <a:rPr lang="en-GB" altLang="fr-FR" sz="1000" u="sng" dirty="0">
                <a:solidFill>
                  <a:schemeClr val="tx1"/>
                </a:solidFill>
              </a:rPr>
              <a:t>SUS</a:t>
            </a:r>
            <a:r>
              <a:rPr lang="en-GB" altLang="fr-FR" sz="1000" dirty="0">
                <a:solidFill>
                  <a:schemeClr val="tx1"/>
                </a:solidFill>
              </a:rPr>
              <a:t> (</a:t>
            </a:r>
            <a:r>
              <a:rPr lang="en-GB" altLang="fr-FR" sz="1000" b="1" dirty="0">
                <a:solidFill>
                  <a:schemeClr val="tx1"/>
                </a:solidFill>
              </a:rPr>
              <a:t>S</a:t>
            </a:r>
            <a:r>
              <a:rPr lang="en-GB" altLang="fr-FR" sz="1000" dirty="0">
                <a:solidFill>
                  <a:schemeClr val="tx1"/>
                </a:solidFill>
              </a:rPr>
              <a:t>).</a:t>
            </a:r>
          </a:p>
        </p:txBody>
      </p:sp>
      <p:sp>
        <p:nvSpPr>
          <p:cNvPr id="10" name="AutoShape 11"/>
          <p:cNvSpPr>
            <a:spLocks noChangeArrowheads="1"/>
          </p:cNvSpPr>
          <p:nvPr/>
        </p:nvSpPr>
        <p:spPr bwMode="auto">
          <a:xfrm rot="10800000">
            <a:off x="2771801" y="3226693"/>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1" name="Text Box 9"/>
          <p:cNvSpPr txBox="1">
            <a:spLocks noChangeArrowheads="1"/>
          </p:cNvSpPr>
          <p:nvPr/>
        </p:nvSpPr>
        <p:spPr bwMode="auto">
          <a:xfrm>
            <a:off x="2051720" y="5445224"/>
            <a:ext cx="4536504" cy="78483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b="1" u="sng" dirty="0">
                <a:solidFill>
                  <a:schemeClr val="tx1"/>
                </a:solidFill>
              </a:rPr>
              <a:t>REFIN-process</a:t>
            </a:r>
            <a:r>
              <a:rPr lang="en-GB" altLang="fr-FR" sz="1000" dirty="0">
                <a:solidFill>
                  <a:schemeClr val="tx1"/>
                </a:solidFill>
              </a:rPr>
              <a:t> doesn't take into account the item level of a PO. As a result you may choose any PO-item.</a:t>
            </a:r>
          </a:p>
          <a:p>
            <a:pPr>
              <a:spcBef>
                <a:spcPct val="50000"/>
              </a:spcBef>
              <a:buClrTx/>
              <a:buSzTx/>
              <a:buFontTx/>
              <a:buNone/>
            </a:pPr>
            <a:r>
              <a:rPr lang="en-GB" altLang="fr-FR" sz="1000" b="1" u="sng" dirty="0">
                <a:solidFill>
                  <a:schemeClr val="tx1"/>
                </a:solidFill>
              </a:rPr>
              <a:t>SUS-process</a:t>
            </a:r>
            <a:r>
              <a:rPr lang="en-GB" altLang="fr-FR" sz="1000" dirty="0">
                <a:solidFill>
                  <a:schemeClr val="tx1"/>
                </a:solidFill>
              </a:rPr>
              <a:t> take well into account the item level of a PO ! The pro forma invoice (confirmation) will be linked with this PO-item.</a:t>
            </a:r>
          </a:p>
        </p:txBody>
      </p:sp>
      <p:sp>
        <p:nvSpPr>
          <p:cNvPr id="12" name="Rectangle 11"/>
          <p:cNvSpPr/>
          <p:nvPr/>
        </p:nvSpPr>
        <p:spPr bwMode="auto">
          <a:xfrm>
            <a:off x="7488000" y="4031975"/>
            <a:ext cx="648072" cy="120583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AutoShape 11"/>
          <p:cNvSpPr>
            <a:spLocks noChangeArrowheads="1"/>
          </p:cNvSpPr>
          <p:nvPr/>
        </p:nvSpPr>
        <p:spPr bwMode="auto">
          <a:xfrm rot="16200000">
            <a:off x="1567061" y="5408612"/>
            <a:ext cx="449263" cy="200025"/>
          </a:xfrm>
          <a:prstGeom prst="rightArrow">
            <a:avLst>
              <a:gd name="adj1" fmla="val 50000"/>
              <a:gd name="adj2" fmla="val 85817"/>
            </a:avLst>
          </a:prstGeom>
          <a:solidFill>
            <a:srgbClr val="FFC000"/>
          </a:solidFill>
          <a:ln w="127" algn="ctr">
            <a:solidFill>
              <a:srgbClr val="A6A6A6"/>
            </a:solidFill>
            <a:miter lim="800000"/>
            <a:headEnd/>
            <a:tailEnd/>
          </a:ln>
          <a:effec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cxnSp>
        <p:nvCxnSpPr>
          <p:cNvPr id="7" name="Straight Arrow Connector 6"/>
          <p:cNvCxnSpPr/>
          <p:nvPr/>
        </p:nvCxnSpPr>
        <p:spPr bwMode="auto">
          <a:xfrm>
            <a:off x="6084168" y="3717032"/>
            <a:ext cx="1403832" cy="314943"/>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16544906"/>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3</a:t>
            </a:r>
            <a:r>
              <a:rPr lang="en-GB" dirty="0"/>
              <a:t>. Selection of the purchase order</a:t>
            </a:r>
            <a:endParaRPr lang="en-GB"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21</a:t>
            </a:fld>
            <a:endParaRPr lang="en-US"/>
          </a:p>
        </p:txBody>
      </p:sp>
      <p:sp>
        <p:nvSpPr>
          <p:cNvPr id="7" name="Content Placeholder 2"/>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432"/>
              </a:spcBef>
            </a:pPr>
            <a:r>
              <a:rPr lang="en-GB" kern="0" dirty="0"/>
              <a:t>The list gives you only the purchase orders still open, in other words PO’s where there is a balance to be invoiced.</a:t>
            </a:r>
          </a:p>
          <a:p>
            <a:pPr marL="342900" lvl="0" indent="-342900">
              <a:buFont typeface="Calibri" panose="020F0502020204030204" pitchFamily="34" charset="0"/>
              <a:buChar char="-"/>
            </a:pPr>
            <a:r>
              <a:rPr lang="en-US" dirty="0">
                <a:solidFill>
                  <a:srgbClr val="00B050"/>
                </a:solidFill>
                <a:latin typeface="Calibri" panose="020F0502020204030204" pitchFamily="34" charset="0"/>
                <a:ea typeface="Times New Roman" panose="02020603050405020304" pitchFamily="18" charset="0"/>
              </a:rPr>
              <a:t>I</a:t>
            </a:r>
            <a:r>
              <a:rPr lang="en-US" sz="2000" dirty="0">
                <a:solidFill>
                  <a:srgbClr val="00B050"/>
                </a:solidFill>
                <a:effectLst/>
                <a:latin typeface="Calibri" panose="020F0502020204030204" pitchFamily="34" charset="0"/>
                <a:ea typeface="Times New Roman" panose="02020603050405020304" pitchFamily="18" charset="0"/>
              </a:rPr>
              <a:t>n Ariba you see for the PO the status ‘Invoiced’ instead of ‘Partially invoiced’.</a:t>
            </a:r>
            <a:endParaRPr lang="en-US" sz="2000" dirty="0">
              <a:solidFill>
                <a:srgbClr val="00B050"/>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US" dirty="0">
                <a:solidFill>
                  <a:srgbClr val="00B050"/>
                </a:solidFill>
                <a:latin typeface="Calibri" panose="020F0502020204030204" pitchFamily="34" charset="0"/>
                <a:ea typeface="Times New Roman" panose="02020603050405020304" pitchFamily="18" charset="0"/>
              </a:rPr>
              <a:t>I</a:t>
            </a:r>
            <a:r>
              <a:rPr lang="en-US" sz="2000" dirty="0">
                <a:solidFill>
                  <a:srgbClr val="00B050"/>
                </a:solidFill>
                <a:effectLst/>
                <a:latin typeface="Calibri" panose="020F0502020204030204" pitchFamily="34" charset="0"/>
                <a:ea typeface="Times New Roman" panose="02020603050405020304" pitchFamily="18" charset="0"/>
              </a:rPr>
              <a:t>n REFIN, the open amount of the PO = 0.</a:t>
            </a:r>
            <a:endParaRPr lang="en-US" sz="2000" dirty="0">
              <a:solidFill>
                <a:srgbClr val="00B050"/>
              </a:solidFill>
              <a:effectLst/>
              <a:latin typeface="Calibri" panose="020F0502020204030204" pitchFamily="34" charset="0"/>
              <a:ea typeface="Calibri" panose="020F0502020204030204" pitchFamily="34" charset="0"/>
            </a:endParaRPr>
          </a:p>
          <a:p>
            <a:pPr marL="0" indent="0">
              <a:spcBef>
                <a:spcPts val="432"/>
              </a:spcBef>
            </a:pPr>
            <a:endParaRPr lang="en-GB" kern="0" dirty="0"/>
          </a:p>
          <a:p>
            <a:pPr marL="0" indent="0">
              <a:spcBef>
                <a:spcPts val="432"/>
              </a:spcBef>
            </a:pPr>
            <a:r>
              <a:rPr lang="en-GB" u="sng" kern="0" dirty="0"/>
              <a:t>Tip</a:t>
            </a:r>
            <a:r>
              <a:rPr lang="en-GB" kern="0" dirty="0"/>
              <a:t> :</a:t>
            </a:r>
          </a:p>
          <a:p>
            <a:pPr>
              <a:spcBef>
                <a:spcPts val="432"/>
              </a:spcBef>
              <a:buFont typeface="Arial" panose="020B0604020202020204" pitchFamily="34" charset="0"/>
              <a:buChar char="•"/>
            </a:pPr>
            <a:r>
              <a:rPr lang="en-GB" kern="0" dirty="0"/>
              <a:t>If you enter a PO-number, you’re better not to enter other selection criteria that couldn't be compatible with this PO-number.</a:t>
            </a:r>
          </a:p>
          <a:p>
            <a:pPr>
              <a:spcBef>
                <a:spcPts val="432"/>
              </a:spcBef>
              <a:buFont typeface="Arial" panose="020B0604020202020204" pitchFamily="34" charset="0"/>
              <a:buChar char="•"/>
            </a:pPr>
            <a:r>
              <a:rPr lang="en-GB" kern="0" dirty="0"/>
              <a:t>In this case you should also erase the default timeframe set on the last 12 months.</a:t>
            </a:r>
          </a:p>
        </p:txBody>
      </p:sp>
    </p:spTree>
    <p:extLst>
      <p:ext uri="{BB962C8B-B14F-4D97-AF65-F5344CB8AC3E}">
        <p14:creationId xmlns:p14="http://schemas.microsoft.com/office/powerpoint/2010/main" val="3994781784"/>
      </p:ext>
    </p:extLst>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3</a:t>
            </a:r>
            <a:r>
              <a:rPr lang="en-GB" dirty="0"/>
              <a:t>. Selection of the purchase order</a:t>
            </a:r>
            <a:endParaRPr lang="en-GB"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22</a:t>
            </a:fld>
            <a:endParaRPr lang="en-US"/>
          </a:p>
        </p:txBody>
      </p:sp>
      <p:sp>
        <p:nvSpPr>
          <p:cNvPr id="12" name="Content Placeholder 2"/>
          <p:cNvSpPr txBox="1">
            <a:spLocks/>
          </p:cNvSpPr>
          <p:nvPr/>
        </p:nvSpPr>
        <p:spPr>
          <a:xfrm>
            <a:off x="755576" y="1484784"/>
            <a:ext cx="7740000" cy="4262437"/>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en-GB" kern="0" dirty="0"/>
              <a:t>If you don’t find the PO, there are 3 possible reasons :</a:t>
            </a:r>
          </a:p>
          <a:p>
            <a:pPr marL="457200" indent="-457200">
              <a:spcBef>
                <a:spcPts val="1200"/>
              </a:spcBef>
              <a:buFont typeface="+mj-lt"/>
              <a:buAutoNum type="arabicPeriod"/>
            </a:pPr>
            <a:r>
              <a:rPr lang="en-GB" altLang="fr-FR" kern="0" dirty="0"/>
              <a:t>The PO wasn’t customized for the REFIN-process.</a:t>
            </a:r>
          </a:p>
          <a:p>
            <a:pPr marL="903288" indent="-452438">
              <a:spcBef>
                <a:spcPts val="432"/>
              </a:spcBef>
            </a:pPr>
            <a:r>
              <a:rPr lang="en-GB" altLang="fr-FR" sz="1800" kern="0" dirty="0">
                <a:solidFill>
                  <a:schemeClr val="accent1"/>
                </a:solidFill>
                <a:sym typeface="Wingdings" panose="05000000000000000000" pitchFamily="2" charset="2"/>
              </a:rPr>
              <a:t>	</a:t>
            </a:r>
            <a:r>
              <a:rPr lang="en-GB" altLang="fr-FR" sz="1800" kern="0" dirty="0">
                <a:solidFill>
                  <a:schemeClr val="accent1"/>
                </a:solidFill>
              </a:rPr>
              <a:t>Take then contact with the OPA or Purchasing Support.</a:t>
            </a:r>
          </a:p>
          <a:p>
            <a:pPr marL="457200" indent="-457200">
              <a:spcBef>
                <a:spcPts val="1200"/>
              </a:spcBef>
              <a:buFont typeface="+mj-lt"/>
              <a:buAutoNum type="arabicPeriod" startAt="2"/>
            </a:pPr>
            <a:r>
              <a:rPr lang="en-GB" altLang="fr-FR" kern="0" dirty="0"/>
              <a:t>The PO is in approval due to a change order for the regularization of approved supplements in REFIN (WO’s process).</a:t>
            </a:r>
          </a:p>
          <a:p>
            <a:pPr marL="903288" indent="-452438">
              <a:spcBef>
                <a:spcPts val="432"/>
              </a:spcBef>
            </a:pPr>
            <a:r>
              <a:rPr lang="en-GB" altLang="fr-FR" sz="1800" kern="0" dirty="0">
                <a:solidFill>
                  <a:schemeClr val="accent1"/>
                </a:solidFill>
                <a:sym typeface="Wingdings" panose="05000000000000000000" pitchFamily="2" charset="2"/>
              </a:rPr>
              <a:t>	Wait until de change order is approved .</a:t>
            </a:r>
            <a:endParaRPr lang="en-GB" altLang="fr-FR" sz="1800" kern="0" dirty="0">
              <a:solidFill>
                <a:schemeClr val="accent1"/>
              </a:solidFill>
            </a:endParaRPr>
          </a:p>
          <a:p>
            <a:pPr marL="457200" indent="-457200">
              <a:spcBef>
                <a:spcPts val="1200"/>
              </a:spcBef>
              <a:buFont typeface="+mj-lt"/>
              <a:buAutoNum type="arabicPeriod" startAt="3"/>
            </a:pPr>
            <a:r>
              <a:rPr lang="en-GB" altLang="fr-FR" kern="0" dirty="0"/>
              <a:t>The PO is closed.</a:t>
            </a:r>
            <a:endParaRPr lang="en-GB" altLang="fr-FR" kern="0" dirty="0">
              <a:solidFill>
                <a:srgbClr val="FF0000"/>
              </a:solidFill>
            </a:endParaRPr>
          </a:p>
          <a:p>
            <a:pPr marL="903288" indent="-452438">
              <a:spcBef>
                <a:spcPts val="432"/>
              </a:spcBef>
            </a:pPr>
            <a:r>
              <a:rPr lang="en-GB" altLang="fr-FR" sz="1800" kern="0" dirty="0">
                <a:solidFill>
                  <a:schemeClr val="accent1"/>
                </a:solidFill>
                <a:sym typeface="Wingdings" panose="05000000000000000000" pitchFamily="2" charset="2"/>
              </a:rPr>
              <a:t>	</a:t>
            </a:r>
            <a:r>
              <a:rPr lang="en-GB" altLang="fr-FR" sz="1800" kern="0" dirty="0">
                <a:solidFill>
                  <a:schemeClr val="accent1"/>
                </a:solidFill>
              </a:rPr>
              <a:t>If you have to submit a WO on a closed PO (which was not sent to Ariba), use then the menu ‘Overview Request for invoice’.</a:t>
            </a:r>
          </a:p>
        </p:txBody>
      </p:sp>
    </p:spTree>
    <p:extLst>
      <p:ext uri="{BB962C8B-B14F-4D97-AF65-F5344CB8AC3E}">
        <p14:creationId xmlns:p14="http://schemas.microsoft.com/office/powerpoint/2010/main" val="2985194488"/>
      </p:ext>
    </p:extLst>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3</a:t>
            </a:r>
            <a:r>
              <a:rPr lang="en-GB" dirty="0"/>
              <a:t>. Selection of the purchase order</a:t>
            </a:r>
            <a:endParaRPr lang="en-GB"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23</a:t>
            </a:fld>
            <a:endParaRPr lang="en-US"/>
          </a:p>
        </p:txBody>
      </p:sp>
      <p:sp>
        <p:nvSpPr>
          <p:cNvPr id="3" name="Content Placeholder 2">
            <a:extLst>
              <a:ext uri="{FF2B5EF4-FFF2-40B4-BE49-F238E27FC236}">
                <a16:creationId xmlns:a16="http://schemas.microsoft.com/office/drawing/2014/main" id="{9CE7A14D-6527-3E9F-9957-4CD3FBE2349A}"/>
              </a:ext>
            </a:extLst>
          </p:cNvPr>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en-US" kern="0" dirty="0"/>
              <a:t>How do you submit a WO on an </a:t>
            </a:r>
            <a:r>
              <a:rPr lang="en-US" kern="0" dirty="0">
                <a:solidFill>
                  <a:srgbClr val="FF0000"/>
                </a:solidFill>
              </a:rPr>
              <a:t>Ariba-PO </a:t>
            </a:r>
            <a:r>
              <a:rPr lang="en-US" kern="0" dirty="0"/>
              <a:t>?</a:t>
            </a:r>
          </a:p>
          <a:p>
            <a:pPr marL="457200" indent="-457200">
              <a:spcBef>
                <a:spcPts val="1200"/>
              </a:spcBef>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You can submit a </a:t>
            </a:r>
            <a:r>
              <a:rPr lang="en-US" sz="1800" u="sng" dirty="0">
                <a:solidFill>
                  <a:schemeClr val="tx1"/>
                </a:solidFill>
                <a:effectLst/>
                <a:latin typeface="Calibri" panose="020F0502020204030204" pitchFamily="34" charset="0"/>
                <a:ea typeface="Calibri" panose="020F0502020204030204" pitchFamily="34" charset="0"/>
              </a:rPr>
              <a:t>1</a:t>
            </a:r>
            <a:r>
              <a:rPr lang="en-US" sz="1800" u="sng" baseline="30000" dirty="0">
                <a:solidFill>
                  <a:schemeClr val="tx1"/>
                </a:solidFill>
                <a:effectLst/>
                <a:latin typeface="Calibri" panose="020F0502020204030204" pitchFamily="34" charset="0"/>
                <a:ea typeface="Calibri" panose="020F0502020204030204" pitchFamily="34" charset="0"/>
              </a:rPr>
              <a:t>st</a:t>
            </a:r>
            <a:r>
              <a:rPr lang="en-US" sz="1800" u="sng" dirty="0">
                <a:solidFill>
                  <a:schemeClr val="tx1"/>
                </a:solidFill>
                <a:effectLst/>
                <a:latin typeface="Calibri" panose="020F0502020204030204" pitchFamily="34" charset="0"/>
                <a:ea typeface="Calibri" panose="020F0502020204030204" pitchFamily="34" charset="0"/>
              </a:rPr>
              <a:t> WO </a:t>
            </a:r>
            <a:r>
              <a:rPr lang="en-US" sz="1800" u="sng" dirty="0">
                <a:solidFill>
                  <a:schemeClr val="tx1"/>
                </a:solidFill>
                <a:latin typeface="Calibri" panose="020F0502020204030204" pitchFamily="34" charset="0"/>
                <a:ea typeface="Calibri" panose="020F0502020204030204" pitchFamily="34" charset="0"/>
              </a:rPr>
              <a:t>i</a:t>
            </a:r>
            <a:r>
              <a:rPr lang="en-US" sz="1800" u="sng" dirty="0">
                <a:solidFill>
                  <a:schemeClr val="tx1"/>
                </a:solidFill>
                <a:effectLst/>
                <a:latin typeface="Calibri" panose="020F0502020204030204" pitchFamily="34" charset="0"/>
                <a:ea typeface="Calibri" panose="020F0502020204030204" pitchFamily="34" charset="0"/>
              </a:rPr>
              <a:t>n REFIN</a:t>
            </a:r>
            <a:r>
              <a:rPr lang="en-US" sz="1800" dirty="0">
                <a:solidFill>
                  <a:schemeClr val="tx1"/>
                </a:solidFill>
                <a:effectLst/>
                <a:latin typeface="Calibri" panose="020F0502020204030204" pitchFamily="34" charset="0"/>
                <a:ea typeface="Calibri" panose="020F0502020204030204" pitchFamily="34" charset="0"/>
              </a:rPr>
              <a:t> on a PO in ARIBA via t</a:t>
            </a:r>
            <a:r>
              <a:rPr lang="en-US" sz="1800" dirty="0">
                <a:solidFill>
                  <a:schemeClr val="tx1"/>
                </a:solidFill>
                <a:latin typeface="Calibri" panose="020F0502020204030204" pitchFamily="34" charset="0"/>
                <a:ea typeface="Calibri" panose="020F0502020204030204" pitchFamily="34" charset="0"/>
              </a:rPr>
              <a:t>h</a:t>
            </a:r>
            <a:r>
              <a:rPr lang="en-US" sz="1800" dirty="0">
                <a:solidFill>
                  <a:schemeClr val="tx1"/>
                </a:solidFill>
                <a:effectLst/>
                <a:latin typeface="Calibri" panose="020F0502020204030204" pitchFamily="34" charset="0"/>
                <a:ea typeface="Calibri" panose="020F0502020204030204" pitchFamily="34" charset="0"/>
              </a:rPr>
              <a:t>e menu ‘</a:t>
            </a:r>
            <a:r>
              <a:rPr lang="en-US" sz="1800" dirty="0">
                <a:solidFill>
                  <a:schemeClr val="tx1"/>
                </a:solidFill>
                <a:latin typeface="Calibri" panose="020F0502020204030204" pitchFamily="34" charset="0"/>
                <a:ea typeface="Calibri" panose="020F0502020204030204" pitchFamily="34" charset="0"/>
              </a:rPr>
              <a:t>C</a:t>
            </a:r>
            <a:r>
              <a:rPr lang="en-US" sz="1800" dirty="0">
                <a:solidFill>
                  <a:schemeClr val="tx1"/>
                </a:solidFill>
                <a:effectLst/>
                <a:latin typeface="Calibri" panose="020F0502020204030204" pitchFamily="34" charset="0"/>
                <a:ea typeface="Calibri" panose="020F0502020204030204" pitchFamily="34" charset="0"/>
              </a:rPr>
              <a:t>re</a:t>
            </a:r>
            <a:r>
              <a:rPr lang="en-US" sz="1800" dirty="0">
                <a:solidFill>
                  <a:schemeClr val="tx1"/>
                </a:solidFill>
                <a:latin typeface="Calibri" panose="020F0502020204030204" pitchFamily="34" charset="0"/>
                <a:ea typeface="Calibri" panose="020F0502020204030204" pitchFamily="34" charset="0"/>
              </a:rPr>
              <a:t>a</a:t>
            </a:r>
            <a:r>
              <a:rPr lang="en-US" sz="1800" dirty="0">
                <a:solidFill>
                  <a:schemeClr val="tx1"/>
                </a:solidFill>
                <a:effectLst/>
                <a:latin typeface="Calibri" panose="020F0502020204030204" pitchFamily="34" charset="0"/>
                <a:ea typeface="Calibri" panose="020F0502020204030204" pitchFamily="34" charset="0"/>
              </a:rPr>
              <a:t>te confirmation’ </a:t>
            </a:r>
            <a:r>
              <a:rPr lang="en-US" sz="1800" u="sng" dirty="0">
                <a:solidFill>
                  <a:schemeClr val="tx1"/>
                </a:solidFill>
                <a:effectLst/>
                <a:latin typeface="Calibri" panose="020F0502020204030204" pitchFamily="34" charset="0"/>
                <a:ea typeface="Calibri" panose="020F0502020204030204" pitchFamily="34" charset="0"/>
              </a:rPr>
              <a:t>as </a:t>
            </a:r>
            <a:r>
              <a:rPr lang="en-US" sz="1800" u="sng" dirty="0">
                <a:solidFill>
                  <a:schemeClr val="tx1"/>
                </a:solidFill>
                <a:latin typeface="Calibri" panose="020F0502020204030204" pitchFamily="34" charset="0"/>
                <a:ea typeface="Calibri" panose="020F0502020204030204" pitchFamily="34" charset="0"/>
              </a:rPr>
              <a:t>long as</a:t>
            </a:r>
            <a:r>
              <a:rPr lang="en-US" sz="1800" u="sng" dirty="0">
                <a:solidFill>
                  <a:schemeClr val="tx1"/>
                </a:solidFill>
                <a:effectLst/>
                <a:latin typeface="Calibri" panose="020F0502020204030204" pitchFamily="34" charset="0"/>
                <a:ea typeface="Calibri" panose="020F0502020204030204" pitchFamily="34" charset="0"/>
              </a:rPr>
              <a:t> the PO is still ‘open’</a:t>
            </a:r>
            <a:r>
              <a:rPr lang="en-US" sz="1800" dirty="0">
                <a:solidFill>
                  <a:schemeClr val="tx1"/>
                </a:solidFill>
                <a:effectLst/>
                <a:latin typeface="Calibri" panose="020F0502020204030204" pitchFamily="34" charset="0"/>
                <a:ea typeface="Calibri" panose="020F0502020204030204" pitchFamily="34" charset="0"/>
              </a:rPr>
              <a:t>, i.e. with a balance to invoice</a:t>
            </a:r>
            <a:r>
              <a:rPr lang="en-US" altLang="fr-FR" kern="0" dirty="0">
                <a:solidFill>
                  <a:schemeClr val="tx1"/>
                </a:solidFill>
              </a:rPr>
              <a:t>.</a:t>
            </a:r>
          </a:p>
          <a:p>
            <a:pPr marL="457200" indent="-457200">
              <a:spcBef>
                <a:spcPts val="1200"/>
              </a:spcBef>
              <a:buFont typeface="+mj-lt"/>
              <a:buAutoNum type="arabicPeriod" startAt="2"/>
            </a:pPr>
            <a:r>
              <a:rPr lang="en-US" sz="1800" dirty="0">
                <a:solidFill>
                  <a:schemeClr val="tx1"/>
                </a:solidFill>
                <a:effectLst/>
                <a:latin typeface="Calibri" panose="020F0502020204030204" pitchFamily="34" charset="0"/>
                <a:ea typeface="Calibri" panose="020F0502020204030204" pitchFamily="34" charset="0"/>
              </a:rPr>
              <a:t>Once a 1</a:t>
            </a:r>
            <a:r>
              <a:rPr lang="en-US" sz="1800" baseline="30000" dirty="0">
                <a:solidFill>
                  <a:schemeClr val="tx1"/>
                </a:solidFill>
                <a:effectLst/>
                <a:latin typeface="Calibri" panose="020F0502020204030204" pitchFamily="34" charset="0"/>
                <a:ea typeface="Calibri" panose="020F0502020204030204" pitchFamily="34" charset="0"/>
              </a:rPr>
              <a:t>st</a:t>
            </a:r>
            <a:r>
              <a:rPr lang="en-US" sz="1800" dirty="0">
                <a:solidFill>
                  <a:schemeClr val="tx1"/>
                </a:solidFill>
                <a:effectLst/>
                <a:latin typeface="Calibri" panose="020F0502020204030204" pitchFamily="34" charset="0"/>
                <a:ea typeface="Calibri" panose="020F0502020204030204" pitchFamily="34" charset="0"/>
              </a:rPr>
              <a:t> WO has been submitted in REFIN, </a:t>
            </a:r>
            <a:r>
              <a:rPr lang="en-US" sz="1800" dirty="0">
                <a:solidFill>
                  <a:schemeClr val="tx1"/>
                </a:solidFill>
                <a:latin typeface="Calibri" panose="020F0502020204030204" pitchFamily="34" charset="0"/>
                <a:ea typeface="Calibri" panose="020F0502020204030204" pitchFamily="34" charset="0"/>
              </a:rPr>
              <a:t>a</a:t>
            </a:r>
            <a:r>
              <a:rPr lang="en-US" sz="1800" dirty="0">
                <a:solidFill>
                  <a:schemeClr val="tx1"/>
                </a:solidFill>
                <a:effectLst/>
                <a:latin typeface="Calibri" panose="020F0502020204030204" pitchFamily="34" charset="0"/>
                <a:ea typeface="Calibri" panose="020F0502020204030204" pitchFamily="34" charset="0"/>
              </a:rPr>
              <a:t>nd </a:t>
            </a:r>
            <a:r>
              <a:rPr lang="en-US" sz="1800" u="sng" dirty="0">
                <a:solidFill>
                  <a:schemeClr val="tx1"/>
                </a:solidFill>
                <a:effectLst/>
                <a:latin typeface="Calibri" panose="020F0502020204030204" pitchFamily="34" charset="0"/>
                <a:ea typeface="Calibri" panose="020F0502020204030204" pitchFamily="34" charset="0"/>
              </a:rPr>
              <a:t>even if the PO is closed afterwards</a:t>
            </a:r>
            <a:r>
              <a:rPr lang="en-US" sz="1800" dirty="0">
                <a:solidFill>
                  <a:schemeClr val="tx1"/>
                </a:solidFill>
                <a:effectLst/>
                <a:latin typeface="Calibri" panose="020F0502020204030204" pitchFamily="34" charset="0"/>
                <a:ea typeface="Calibri" panose="020F0502020204030204" pitchFamily="34" charset="0"/>
              </a:rPr>
              <a:t>, the </a:t>
            </a:r>
            <a:r>
              <a:rPr lang="en-US" sz="1800" u="sng" dirty="0">
                <a:solidFill>
                  <a:schemeClr val="tx1"/>
                </a:solidFill>
                <a:effectLst/>
                <a:latin typeface="Calibri" panose="020F0502020204030204" pitchFamily="34" charset="0"/>
                <a:ea typeface="Calibri" panose="020F0502020204030204" pitchFamily="34" charset="0"/>
              </a:rPr>
              <a:t>next WO’s</a:t>
            </a:r>
            <a:r>
              <a:rPr lang="en-US" sz="1800" dirty="0">
                <a:solidFill>
                  <a:schemeClr val="tx1"/>
                </a:solidFill>
                <a:effectLst/>
                <a:latin typeface="Calibri" panose="020F0502020204030204" pitchFamily="34" charset="0"/>
                <a:ea typeface="Calibri" panose="020F0502020204030204" pitchFamily="34" charset="0"/>
              </a:rPr>
              <a:t> can still be submitted in REFIN via t</a:t>
            </a:r>
            <a:r>
              <a:rPr lang="en-US" sz="1800" dirty="0">
                <a:solidFill>
                  <a:schemeClr val="tx1"/>
                </a:solidFill>
                <a:latin typeface="Calibri" panose="020F0502020204030204" pitchFamily="34" charset="0"/>
                <a:ea typeface="Calibri" panose="020F0502020204030204" pitchFamily="34" charset="0"/>
              </a:rPr>
              <a:t>h</a:t>
            </a:r>
            <a:r>
              <a:rPr lang="en-US" sz="1800" dirty="0">
                <a:solidFill>
                  <a:schemeClr val="tx1"/>
                </a:solidFill>
                <a:effectLst/>
                <a:latin typeface="Calibri" panose="020F0502020204030204" pitchFamily="34" charset="0"/>
                <a:ea typeface="Calibri" panose="020F0502020204030204" pitchFamily="34" charset="0"/>
              </a:rPr>
              <a:t>e menu ‘Overview </a:t>
            </a:r>
            <a:r>
              <a:rPr lang="en-US" sz="1800" dirty="0">
                <a:solidFill>
                  <a:schemeClr val="tx1"/>
                </a:solidFill>
                <a:latin typeface="Calibri" panose="020F0502020204030204" pitchFamily="34" charset="0"/>
                <a:ea typeface="Calibri" panose="020F0502020204030204" pitchFamily="34" charset="0"/>
              </a:rPr>
              <a:t>R</a:t>
            </a:r>
            <a:r>
              <a:rPr lang="en-US" sz="1800" dirty="0">
                <a:solidFill>
                  <a:schemeClr val="tx1"/>
                </a:solidFill>
                <a:effectLst/>
                <a:latin typeface="Calibri" panose="020F0502020204030204" pitchFamily="34" charset="0"/>
                <a:ea typeface="Calibri" panose="020F0502020204030204" pitchFamily="34" charset="0"/>
              </a:rPr>
              <a:t>equests for invoice’, since a history (1</a:t>
            </a:r>
            <a:r>
              <a:rPr lang="en-US" sz="1800" baseline="30000" dirty="0">
                <a:solidFill>
                  <a:schemeClr val="tx1"/>
                </a:solidFill>
                <a:effectLst/>
                <a:latin typeface="Calibri" panose="020F0502020204030204" pitchFamily="34" charset="0"/>
                <a:ea typeface="Calibri" panose="020F0502020204030204" pitchFamily="34" charset="0"/>
              </a:rPr>
              <a:t>st</a:t>
            </a:r>
            <a:r>
              <a:rPr lang="en-US" sz="1800" dirty="0">
                <a:solidFill>
                  <a:schemeClr val="tx1"/>
                </a:solidFill>
                <a:effectLst/>
                <a:latin typeface="Calibri" panose="020F0502020204030204" pitchFamily="34" charset="0"/>
                <a:ea typeface="Calibri" panose="020F0502020204030204" pitchFamily="34" charset="0"/>
              </a:rPr>
              <a:t> WO) is then available</a:t>
            </a:r>
            <a:r>
              <a:rPr lang="en-US" altLang="fr-FR" kern="0" dirty="0">
                <a:solidFill>
                  <a:schemeClr val="tx1"/>
                </a:solidFill>
              </a:rPr>
              <a:t>.</a:t>
            </a:r>
          </a:p>
          <a:p>
            <a:pPr marL="457200" indent="-457200">
              <a:spcBef>
                <a:spcPts val="1200"/>
              </a:spcBef>
              <a:buFont typeface="+mj-lt"/>
              <a:buAutoNum type="arabicPeriod" startAt="3"/>
            </a:pPr>
            <a:r>
              <a:rPr lang="en-US" sz="1800" u="sng" dirty="0">
                <a:solidFill>
                  <a:schemeClr val="tx1"/>
                </a:solidFill>
                <a:effectLst/>
                <a:latin typeface="Calibri" panose="020F0502020204030204" pitchFamily="34" charset="0"/>
                <a:ea typeface="Calibri" panose="020F0502020204030204" pitchFamily="34" charset="0"/>
              </a:rPr>
              <a:t>If no WO’s</a:t>
            </a:r>
            <a:r>
              <a:rPr lang="en-US" sz="1800" dirty="0">
                <a:solidFill>
                  <a:schemeClr val="tx1"/>
                </a:solidFill>
                <a:effectLst/>
                <a:latin typeface="Calibri" panose="020F0502020204030204" pitchFamily="34" charset="0"/>
                <a:ea typeface="Calibri" panose="020F0502020204030204" pitchFamily="34" charset="0"/>
              </a:rPr>
              <a:t>  have been submitted in REFIN </a:t>
            </a:r>
            <a:r>
              <a:rPr lang="en-US" sz="1800" dirty="0">
                <a:solidFill>
                  <a:schemeClr val="tx1"/>
                </a:solidFill>
                <a:latin typeface="Calibri" panose="020F0502020204030204" pitchFamily="34" charset="0"/>
                <a:ea typeface="Calibri" panose="020F0502020204030204" pitchFamily="34" charset="0"/>
              </a:rPr>
              <a:t>a</a:t>
            </a:r>
            <a:r>
              <a:rPr lang="en-US" sz="1800" dirty="0">
                <a:solidFill>
                  <a:schemeClr val="tx1"/>
                </a:solidFill>
                <a:effectLst/>
                <a:latin typeface="Calibri" panose="020F0502020204030204" pitchFamily="34" charset="0"/>
                <a:ea typeface="Calibri" panose="020F0502020204030204" pitchFamily="34" charset="0"/>
              </a:rPr>
              <a:t>nd the PO is closed in Ariba, then in this case and only in this case, the statement of work must be sent by email to the PL (Project Leader), as in this case the PO is no longer available in REFIN</a:t>
            </a:r>
            <a:r>
              <a:rPr lang="en-US" altLang="fr-FR" kern="0" dirty="0">
                <a:solidFill>
                  <a:schemeClr val="tx1"/>
                </a:solidFill>
              </a:rPr>
              <a:t>.</a:t>
            </a:r>
          </a:p>
        </p:txBody>
      </p:sp>
    </p:spTree>
    <p:extLst>
      <p:ext uri="{BB962C8B-B14F-4D97-AF65-F5344CB8AC3E}">
        <p14:creationId xmlns:p14="http://schemas.microsoft.com/office/powerpoint/2010/main" val="107095779"/>
      </p:ext>
    </p:extLst>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2276872"/>
            <a:ext cx="8892480" cy="242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a:t>
            </a:r>
            <a:r>
              <a:rPr lang="en-GB" dirty="0"/>
              <a:t>. Selection of the purchase order</a:t>
            </a:r>
            <a:endParaRPr lang="en-GB"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24</a:t>
            </a:fld>
            <a:endParaRPr lang="en-US"/>
          </a:p>
        </p:txBody>
      </p:sp>
      <p:sp>
        <p:nvSpPr>
          <p:cNvPr id="13" name="Text Box 9"/>
          <p:cNvSpPr txBox="1">
            <a:spLocks noChangeArrowheads="1"/>
          </p:cNvSpPr>
          <p:nvPr/>
        </p:nvSpPr>
        <p:spPr bwMode="auto">
          <a:xfrm>
            <a:off x="755576" y="1556792"/>
            <a:ext cx="3312368"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Select the appropriate PO by clicking before the number (line becomes orange), and click on “</a:t>
            </a:r>
            <a:r>
              <a:rPr lang="en-GB" altLang="fr-FR" sz="1000" b="1" dirty="0">
                <a:solidFill>
                  <a:schemeClr val="tx1"/>
                </a:solidFill>
              </a:rPr>
              <a:t>Create Confirmation</a:t>
            </a:r>
            <a:r>
              <a:rPr lang="en-GB" altLang="fr-FR" sz="1000" dirty="0">
                <a:solidFill>
                  <a:schemeClr val="tx1"/>
                </a:solidFill>
              </a:rPr>
              <a:t>”</a:t>
            </a:r>
          </a:p>
        </p:txBody>
      </p:sp>
      <p:sp>
        <p:nvSpPr>
          <p:cNvPr id="10" name="Rectangle 9"/>
          <p:cNvSpPr/>
          <p:nvPr/>
        </p:nvSpPr>
        <p:spPr bwMode="auto">
          <a:xfrm>
            <a:off x="1691680" y="2286247"/>
            <a:ext cx="1008112" cy="26650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75084" y="3861072"/>
            <a:ext cx="248444" cy="216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721755950"/>
      </p:ext>
    </p:extLst>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53" y="1916832"/>
            <a:ext cx="8907443" cy="446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a:t>
            </a:r>
            <a:r>
              <a:rPr lang="en-GB" dirty="0"/>
              <a:t>. Detail screen in REFIN</a:t>
            </a:r>
            <a:endParaRPr lang="en-GB"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25</a:t>
            </a:fld>
            <a:endParaRPr lang="en-US"/>
          </a:p>
        </p:txBody>
      </p:sp>
      <p:sp>
        <p:nvSpPr>
          <p:cNvPr id="11" name="Rectangle 10"/>
          <p:cNvSpPr/>
          <p:nvPr/>
        </p:nvSpPr>
        <p:spPr bwMode="auto">
          <a:xfrm>
            <a:off x="180000" y="2304000"/>
            <a:ext cx="2880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Rectangle 15"/>
          <p:cNvSpPr/>
          <p:nvPr/>
        </p:nvSpPr>
        <p:spPr bwMode="auto">
          <a:xfrm>
            <a:off x="5940152" y="2564904"/>
            <a:ext cx="576064" cy="31634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7" name="Rectangle 16"/>
          <p:cNvSpPr/>
          <p:nvPr/>
        </p:nvSpPr>
        <p:spPr bwMode="auto">
          <a:xfrm>
            <a:off x="5220072" y="3221360"/>
            <a:ext cx="1728192" cy="78370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8" name="Text Box 9"/>
          <p:cNvSpPr txBox="1">
            <a:spLocks noChangeArrowheads="1"/>
          </p:cNvSpPr>
          <p:nvPr/>
        </p:nvSpPr>
        <p:spPr bwMode="auto">
          <a:xfrm>
            <a:off x="2915816" y="4077072"/>
            <a:ext cx="360040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2 tabs : the 1</a:t>
            </a:r>
            <a:r>
              <a:rPr lang="en-GB" altLang="fr-FR" sz="1000" baseline="30000" dirty="0">
                <a:solidFill>
                  <a:schemeClr val="tx1"/>
                </a:solidFill>
              </a:rPr>
              <a:t>st</a:t>
            </a:r>
            <a:r>
              <a:rPr lang="en-GB" altLang="fr-FR" sz="1000" dirty="0">
                <a:solidFill>
                  <a:schemeClr val="tx1"/>
                </a:solidFill>
              </a:rPr>
              <a:t> one for the </a:t>
            </a:r>
            <a:r>
              <a:rPr lang="en-GB" altLang="fr-FR" sz="1000" b="1" dirty="0">
                <a:solidFill>
                  <a:schemeClr val="tx1"/>
                </a:solidFill>
              </a:rPr>
              <a:t>Requests for Invoice</a:t>
            </a:r>
            <a:r>
              <a:rPr lang="en-GB" altLang="fr-FR" sz="1000" dirty="0">
                <a:solidFill>
                  <a:schemeClr val="tx1"/>
                </a:solidFill>
              </a:rPr>
              <a:t> and the 2</a:t>
            </a:r>
            <a:r>
              <a:rPr lang="en-GB" altLang="fr-FR" sz="1000" baseline="30000" dirty="0">
                <a:solidFill>
                  <a:schemeClr val="tx1"/>
                </a:solidFill>
              </a:rPr>
              <a:t>d</a:t>
            </a:r>
            <a:r>
              <a:rPr lang="en-GB" altLang="fr-FR" sz="1000" dirty="0">
                <a:solidFill>
                  <a:schemeClr val="tx1"/>
                </a:solidFill>
              </a:rPr>
              <a:t> for the </a:t>
            </a:r>
            <a:r>
              <a:rPr lang="en-GB" altLang="fr-FR" sz="1000" b="1" dirty="0">
                <a:solidFill>
                  <a:schemeClr val="tx1"/>
                </a:solidFill>
              </a:rPr>
              <a:t>Workorders </a:t>
            </a:r>
            <a:r>
              <a:rPr lang="en-GB" altLang="fr-FR" sz="1000" dirty="0">
                <a:solidFill>
                  <a:schemeClr val="tx1"/>
                </a:solidFill>
              </a:rPr>
              <a:t>(WO’s).</a:t>
            </a:r>
          </a:p>
        </p:txBody>
      </p:sp>
      <p:sp>
        <p:nvSpPr>
          <p:cNvPr id="19" name="AutoShape 11"/>
          <p:cNvSpPr>
            <a:spLocks noChangeArrowheads="1"/>
          </p:cNvSpPr>
          <p:nvPr/>
        </p:nvSpPr>
        <p:spPr bwMode="auto">
          <a:xfrm rot="10800000">
            <a:off x="2411761" y="429309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0" name="Text Box 9"/>
          <p:cNvSpPr txBox="1">
            <a:spLocks noChangeArrowheads="1"/>
          </p:cNvSpPr>
          <p:nvPr/>
        </p:nvSpPr>
        <p:spPr bwMode="auto">
          <a:xfrm>
            <a:off x="251520" y="1454587"/>
            <a:ext cx="154817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first on “</a:t>
            </a:r>
            <a:r>
              <a:rPr lang="en-GB" altLang="fr-FR" sz="1000" b="1" dirty="0">
                <a:solidFill>
                  <a:schemeClr val="tx1"/>
                </a:solidFill>
              </a:rPr>
              <a:t>Edit</a:t>
            </a:r>
            <a:r>
              <a:rPr lang="en-GB" altLang="fr-FR" sz="1000" dirty="0">
                <a:solidFill>
                  <a:schemeClr val="tx1"/>
                </a:solidFill>
              </a:rPr>
              <a:t>”</a:t>
            </a:r>
          </a:p>
        </p:txBody>
      </p:sp>
      <p:sp>
        <p:nvSpPr>
          <p:cNvPr id="21" name="AutoShape 11"/>
          <p:cNvSpPr>
            <a:spLocks noChangeArrowheads="1"/>
          </p:cNvSpPr>
          <p:nvPr/>
        </p:nvSpPr>
        <p:spPr bwMode="auto">
          <a:xfrm rot="5400000">
            <a:off x="70892" y="1952228"/>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4" name="Rectangle 13"/>
          <p:cNvSpPr/>
          <p:nvPr/>
        </p:nvSpPr>
        <p:spPr bwMode="auto">
          <a:xfrm>
            <a:off x="1655952" y="5589240"/>
            <a:ext cx="2267976" cy="64946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9"/>
          <p:cNvSpPr txBox="1">
            <a:spLocks noChangeArrowheads="1"/>
          </p:cNvSpPr>
          <p:nvPr/>
        </p:nvSpPr>
        <p:spPr bwMode="auto">
          <a:xfrm>
            <a:off x="4716016" y="5586045"/>
            <a:ext cx="4248472" cy="72327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spcAft>
                <a:spcPts val="200"/>
              </a:spcAft>
              <a:buClrTx/>
              <a:buSzTx/>
              <a:buFontTx/>
              <a:buNone/>
            </a:pPr>
            <a:r>
              <a:rPr lang="en-GB" altLang="fr-FR" sz="900" b="1" dirty="0">
                <a:solidFill>
                  <a:schemeClr val="tx1"/>
                </a:solidFill>
              </a:rPr>
              <a:t>Total</a:t>
            </a:r>
            <a:r>
              <a:rPr lang="en-GB" altLang="fr-FR" sz="900" dirty="0">
                <a:solidFill>
                  <a:schemeClr val="tx1"/>
                </a:solidFill>
              </a:rPr>
              <a:t> = total submitted/approved (excl. status Deleted / Rejected).</a:t>
            </a:r>
          </a:p>
          <a:p>
            <a:pPr>
              <a:spcBef>
                <a:spcPts val="0"/>
              </a:spcBef>
              <a:spcAft>
                <a:spcPts val="200"/>
              </a:spcAft>
              <a:buClrTx/>
              <a:buSzTx/>
              <a:buFontTx/>
              <a:buNone/>
            </a:pPr>
            <a:r>
              <a:rPr lang="en-GB" altLang="fr-FR" sz="900" b="1" dirty="0">
                <a:solidFill>
                  <a:schemeClr val="tx1"/>
                </a:solidFill>
              </a:rPr>
              <a:t>Open amount </a:t>
            </a:r>
            <a:r>
              <a:rPr lang="en-GB" altLang="fr-FR" sz="900" dirty="0">
                <a:solidFill>
                  <a:schemeClr val="tx1"/>
                </a:solidFill>
              </a:rPr>
              <a:t>= balance available for invoicing.</a:t>
            </a:r>
          </a:p>
          <a:p>
            <a:pPr>
              <a:spcBef>
                <a:spcPts val="0"/>
              </a:spcBef>
              <a:spcAft>
                <a:spcPts val="200"/>
              </a:spcAft>
              <a:buClrTx/>
              <a:buSzTx/>
              <a:buFontTx/>
              <a:buNone/>
            </a:pPr>
            <a:r>
              <a:rPr lang="en-GB" altLang="fr-FR" sz="900" b="1" dirty="0">
                <a:solidFill>
                  <a:schemeClr val="tx1"/>
                </a:solidFill>
              </a:rPr>
              <a:t>Goods receipt </a:t>
            </a:r>
            <a:r>
              <a:rPr lang="en-GB" altLang="fr-FR" sz="900" dirty="0">
                <a:solidFill>
                  <a:schemeClr val="tx1"/>
                </a:solidFill>
              </a:rPr>
              <a:t>=  costs booked on the PO.</a:t>
            </a:r>
          </a:p>
          <a:p>
            <a:pPr>
              <a:spcBef>
                <a:spcPts val="0"/>
              </a:spcBef>
              <a:buClrTx/>
              <a:buSzTx/>
              <a:buFontTx/>
              <a:buNone/>
            </a:pPr>
            <a:r>
              <a:rPr lang="en-GB" altLang="fr-FR" sz="900" b="1" dirty="0">
                <a:solidFill>
                  <a:schemeClr val="tx1"/>
                </a:solidFill>
              </a:rPr>
              <a:t>Invoice receipt </a:t>
            </a:r>
            <a:r>
              <a:rPr lang="en-GB" altLang="fr-FR" sz="900" dirty="0">
                <a:solidFill>
                  <a:schemeClr val="tx1"/>
                </a:solidFill>
              </a:rPr>
              <a:t>= invoices booked on the PO.</a:t>
            </a:r>
          </a:p>
        </p:txBody>
      </p:sp>
      <p:sp>
        <p:nvSpPr>
          <p:cNvPr id="22" name="Rectangle 21"/>
          <p:cNvSpPr/>
          <p:nvPr/>
        </p:nvSpPr>
        <p:spPr bwMode="auto">
          <a:xfrm>
            <a:off x="403920" y="4293096"/>
            <a:ext cx="1791816" cy="23199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580281974"/>
      </p:ext>
    </p:extLst>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556792"/>
            <a:ext cx="4896544" cy="471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3.1. Creation of a Request for invoice</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26</a:t>
            </a:fld>
            <a:endParaRPr lang="en-US"/>
          </a:p>
        </p:txBody>
      </p:sp>
      <p:sp>
        <p:nvSpPr>
          <p:cNvPr id="15" name="Rectangle 14"/>
          <p:cNvSpPr/>
          <p:nvPr/>
        </p:nvSpPr>
        <p:spPr bwMode="auto">
          <a:xfrm>
            <a:off x="2555776" y="4388201"/>
            <a:ext cx="36004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8" name="Rectangle 7"/>
          <p:cNvSpPr/>
          <p:nvPr/>
        </p:nvSpPr>
        <p:spPr bwMode="auto">
          <a:xfrm>
            <a:off x="2462672" y="3571626"/>
            <a:ext cx="813184"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Text Box 9"/>
          <p:cNvSpPr txBox="1">
            <a:spLocks noChangeArrowheads="1"/>
          </p:cNvSpPr>
          <p:nvPr/>
        </p:nvSpPr>
        <p:spPr bwMode="auto">
          <a:xfrm>
            <a:off x="179512" y="4680000"/>
            <a:ext cx="2096838"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a:t>
            </a:r>
            <a:r>
              <a:rPr lang="en-GB" altLang="fr-FR" sz="1000" b="1" dirty="0">
                <a:solidFill>
                  <a:schemeClr val="tx1"/>
                </a:solidFill>
              </a:rPr>
              <a:t>Add</a:t>
            </a:r>
            <a:r>
              <a:rPr lang="en-GB" altLang="fr-FR" sz="1000" dirty="0">
                <a:solidFill>
                  <a:schemeClr val="tx1"/>
                </a:solidFill>
              </a:rPr>
              <a:t>” in the tab “</a:t>
            </a:r>
            <a:r>
              <a:rPr lang="en-GB" altLang="fr-FR" sz="1000" b="1" u="sng" dirty="0">
                <a:solidFill>
                  <a:schemeClr val="tx1"/>
                </a:solidFill>
              </a:rPr>
              <a:t>Request for Invoice</a:t>
            </a:r>
            <a:r>
              <a:rPr lang="en-GB" altLang="fr-FR" sz="1000" dirty="0">
                <a:solidFill>
                  <a:schemeClr val="tx1"/>
                </a:solidFill>
              </a:rPr>
              <a:t>” to create a Request.</a:t>
            </a:r>
          </a:p>
        </p:txBody>
      </p:sp>
      <p:sp>
        <p:nvSpPr>
          <p:cNvPr id="11" name="AutoShape 11"/>
          <p:cNvSpPr>
            <a:spLocks noChangeArrowheads="1"/>
          </p:cNvSpPr>
          <p:nvPr/>
        </p:nvSpPr>
        <p:spPr bwMode="auto">
          <a:xfrm>
            <a:off x="2051720" y="4396895"/>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2" name="Text Box 9"/>
          <p:cNvSpPr txBox="1">
            <a:spLocks noChangeArrowheads="1"/>
          </p:cNvSpPr>
          <p:nvPr/>
        </p:nvSpPr>
        <p:spPr bwMode="auto">
          <a:xfrm>
            <a:off x="179512" y="3501008"/>
            <a:ext cx="2096838"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Fill your own reference for the Elia PO.</a:t>
            </a:r>
          </a:p>
        </p:txBody>
      </p:sp>
      <p:sp>
        <p:nvSpPr>
          <p:cNvPr id="13" name="Rectangle 12"/>
          <p:cNvSpPr/>
          <p:nvPr/>
        </p:nvSpPr>
        <p:spPr bwMode="auto">
          <a:xfrm>
            <a:off x="3059832" y="2862000"/>
            <a:ext cx="216024"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4" name="Text Box 9"/>
          <p:cNvSpPr txBox="1">
            <a:spLocks noChangeArrowheads="1"/>
          </p:cNvSpPr>
          <p:nvPr/>
        </p:nvSpPr>
        <p:spPr bwMode="auto">
          <a:xfrm>
            <a:off x="179511" y="2708920"/>
            <a:ext cx="2096839" cy="707886"/>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Default contact person for the Elia PO. If necessary to be replaced by your personal details.</a:t>
            </a:r>
          </a:p>
        </p:txBody>
      </p:sp>
      <p:sp>
        <p:nvSpPr>
          <p:cNvPr id="16" name="Rectangle 15"/>
          <p:cNvSpPr/>
          <p:nvPr/>
        </p:nvSpPr>
        <p:spPr bwMode="auto">
          <a:xfrm>
            <a:off x="2672456" y="4104000"/>
            <a:ext cx="1107456"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680024875"/>
      </p:ext>
    </p:extLst>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80489"/>
            <a:ext cx="4104456" cy="215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19014"/>
            <a:ext cx="56292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3.1. Attachments</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27</a:t>
            </a:fld>
            <a:endParaRPr lang="en-US"/>
          </a:p>
        </p:txBody>
      </p:sp>
      <p:sp>
        <p:nvSpPr>
          <p:cNvPr id="3" name="Oval 2"/>
          <p:cNvSpPr/>
          <p:nvPr/>
        </p:nvSpPr>
        <p:spPr bwMode="auto">
          <a:xfrm>
            <a:off x="971600" y="2132856"/>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Oval 10"/>
          <p:cNvSpPr/>
          <p:nvPr/>
        </p:nvSpPr>
        <p:spPr bwMode="auto">
          <a:xfrm>
            <a:off x="899592" y="4653136"/>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Rectangle 11"/>
          <p:cNvSpPr/>
          <p:nvPr/>
        </p:nvSpPr>
        <p:spPr bwMode="auto">
          <a:xfrm>
            <a:off x="1115616" y="5184000"/>
            <a:ext cx="720000" cy="21602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3347864" y="5117122"/>
            <a:ext cx="3168000"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Add all the needed attachments and proofs (statements of executed works in conformance with the PO,…).</a:t>
            </a:r>
          </a:p>
        </p:txBody>
      </p:sp>
      <p:sp>
        <p:nvSpPr>
          <p:cNvPr id="14" name="AutoShape 11"/>
          <p:cNvSpPr>
            <a:spLocks noChangeArrowheads="1"/>
          </p:cNvSpPr>
          <p:nvPr/>
        </p:nvSpPr>
        <p:spPr bwMode="auto">
          <a:xfrm rot="10800000">
            <a:off x="2843809" y="5163318"/>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9" name="Rectangle 18"/>
          <p:cNvSpPr/>
          <p:nvPr/>
        </p:nvSpPr>
        <p:spPr bwMode="auto">
          <a:xfrm>
            <a:off x="2555776" y="2132856"/>
            <a:ext cx="936104" cy="22023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0" name="Rectangle 19"/>
          <p:cNvSpPr/>
          <p:nvPr/>
        </p:nvSpPr>
        <p:spPr bwMode="auto">
          <a:xfrm>
            <a:off x="3923928" y="2132855"/>
            <a:ext cx="576064" cy="22023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6876256" y="2060848"/>
            <a:ext cx="1944216"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Fill a clear description and the value for you request for invoice.</a:t>
            </a:r>
          </a:p>
        </p:txBody>
      </p:sp>
      <p:sp>
        <p:nvSpPr>
          <p:cNvPr id="17" name="AutoShape 11"/>
          <p:cNvSpPr>
            <a:spLocks noChangeArrowheads="1"/>
          </p:cNvSpPr>
          <p:nvPr/>
        </p:nvSpPr>
        <p:spPr bwMode="auto">
          <a:xfrm rot="10800000">
            <a:off x="6300192" y="213285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135784038"/>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41" y="1628800"/>
            <a:ext cx="4810670" cy="465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3.1. Save a Request for invoice</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28</a:t>
            </a:fld>
            <a:endParaRPr lang="en-US"/>
          </a:p>
        </p:txBody>
      </p:sp>
      <p:sp>
        <p:nvSpPr>
          <p:cNvPr id="17" name="Rectangle 16"/>
          <p:cNvSpPr/>
          <p:nvPr/>
        </p:nvSpPr>
        <p:spPr bwMode="auto">
          <a:xfrm>
            <a:off x="937071" y="2046181"/>
            <a:ext cx="394569"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8" name="Text Box 9"/>
          <p:cNvSpPr txBox="1">
            <a:spLocks noChangeArrowheads="1"/>
          </p:cNvSpPr>
          <p:nvPr/>
        </p:nvSpPr>
        <p:spPr bwMode="auto">
          <a:xfrm>
            <a:off x="1259632" y="1268760"/>
            <a:ext cx="136815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Click on “</a:t>
            </a:r>
            <a:r>
              <a:rPr lang="fr-BE" altLang="fr-FR" sz="1000" b="1" dirty="0">
                <a:solidFill>
                  <a:schemeClr val="tx1"/>
                </a:solidFill>
              </a:rPr>
              <a:t>Save</a:t>
            </a:r>
            <a:r>
              <a:rPr lang="fr-BE" altLang="fr-FR" sz="1000" dirty="0">
                <a:solidFill>
                  <a:schemeClr val="tx1"/>
                </a:solidFill>
              </a:rPr>
              <a:t>”.</a:t>
            </a:r>
          </a:p>
        </p:txBody>
      </p:sp>
      <p:sp>
        <p:nvSpPr>
          <p:cNvPr id="19" name="AutoShape 11"/>
          <p:cNvSpPr>
            <a:spLocks noChangeArrowheads="1"/>
          </p:cNvSpPr>
          <p:nvPr/>
        </p:nvSpPr>
        <p:spPr bwMode="auto">
          <a:xfrm rot="5400000">
            <a:off x="918989" y="1694392"/>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0" name="Content Placeholder 2"/>
          <p:cNvSpPr txBox="1">
            <a:spLocks/>
          </p:cNvSpPr>
          <p:nvPr/>
        </p:nvSpPr>
        <p:spPr>
          <a:xfrm>
            <a:off x="5868144" y="1628800"/>
            <a:ext cx="2659906" cy="4392488"/>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r>
              <a:rPr lang="en-GB" altLang="fr-FR" sz="1400" b="0" kern="0" dirty="0"/>
              <a:t>If you submit a Request exceeding the open amount of the PO, you‘ll receive following error :</a:t>
            </a:r>
          </a:p>
          <a:p>
            <a:pPr marL="0" indent="0" eaLnBrk="1" hangingPunct="1"/>
            <a:endParaRPr lang="en-GB" altLang="fr-FR" sz="1400" b="0" kern="0" dirty="0"/>
          </a:p>
          <a:p>
            <a:pPr marL="0" indent="0" eaLnBrk="1" hangingPunct="1"/>
            <a:endParaRPr lang="en-GB" altLang="fr-FR" sz="1400" b="0" kern="0" dirty="0"/>
          </a:p>
          <a:p>
            <a:pPr marL="0" indent="0" eaLnBrk="1" hangingPunct="1"/>
            <a:r>
              <a:rPr lang="en-GB" altLang="fr-FR" sz="1400" b="0" kern="0" dirty="0"/>
              <a:t>Contact then the Project Leader.</a:t>
            </a:r>
          </a:p>
          <a:p>
            <a:pPr marL="0" indent="0" eaLnBrk="1" hangingPunct="1"/>
            <a:endParaRPr lang="en-GB" altLang="fr-FR" sz="1400" b="0" kern="0" dirty="0"/>
          </a:p>
          <a:p>
            <a:pPr marL="0" indent="0" eaLnBrk="1" hangingPunct="1"/>
            <a:r>
              <a:rPr lang="en-GB" altLang="fr-FR" sz="1400" b="0" kern="0" dirty="0"/>
              <a:t>Otherwise the Request is booked :</a:t>
            </a:r>
          </a:p>
          <a:p>
            <a:pPr marL="0" indent="0" eaLnBrk="1" hangingPunct="1"/>
            <a:endParaRPr lang="en-GB" altLang="fr-FR" sz="1400" b="0" kern="0" dirty="0"/>
          </a:p>
          <a:p>
            <a:pPr marL="0" indent="0" eaLnBrk="1" hangingPunct="1"/>
            <a:endParaRPr lang="en-GB" altLang="fr-FR" sz="1400" b="0" kern="0" dirty="0"/>
          </a:p>
          <a:p>
            <a:pPr marL="0" indent="0" eaLnBrk="1" hangingPunct="1"/>
            <a:r>
              <a:rPr lang="en-GB" altLang="fr-FR" sz="1400" b="0" kern="0" dirty="0"/>
              <a:t>and the status becomes ‘</a:t>
            </a:r>
            <a:r>
              <a:rPr lang="en-GB" altLang="fr-FR" sz="1400" b="0" u="sng" kern="0" dirty="0"/>
              <a:t>Approval started</a:t>
            </a:r>
            <a:r>
              <a:rPr lang="en-GB" altLang="fr-FR" sz="1400" b="0" kern="0" dirty="0"/>
              <a:t>’ : the Request is sent for approval to the Project Leader.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36912"/>
            <a:ext cx="23907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348336"/>
            <a:ext cx="16573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134793"/>
      </p:ext>
    </p:extLst>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4289906"/>
            <a:ext cx="8964488" cy="132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3.2. Creation of a Workorder (WO)</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29</a:t>
            </a:fld>
            <a:endParaRPr lang="en-US"/>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911846"/>
            <a:ext cx="89154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 Box 9"/>
          <p:cNvSpPr txBox="1">
            <a:spLocks noChangeArrowheads="1"/>
          </p:cNvSpPr>
          <p:nvPr/>
        </p:nvSpPr>
        <p:spPr bwMode="auto">
          <a:xfrm>
            <a:off x="548160" y="5765194"/>
            <a:ext cx="3015728" cy="40011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u="sng" dirty="0">
                <a:solidFill>
                  <a:schemeClr val="tx1"/>
                </a:solidFill>
              </a:rPr>
              <a:t>Remark</a:t>
            </a:r>
            <a:r>
              <a:rPr lang="en-GB" altLang="fr-FR" sz="1000" dirty="0">
                <a:solidFill>
                  <a:schemeClr val="tx1"/>
                </a:solidFill>
              </a:rPr>
              <a:t>: a WO can be created separately or at the same time as a Request.</a:t>
            </a:r>
          </a:p>
        </p:txBody>
      </p:sp>
      <p:sp>
        <p:nvSpPr>
          <p:cNvPr id="28" name="Rectangle 27"/>
          <p:cNvSpPr/>
          <p:nvPr/>
        </p:nvSpPr>
        <p:spPr bwMode="auto">
          <a:xfrm>
            <a:off x="144000" y="4563682"/>
            <a:ext cx="2880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9" name="Text Box 9"/>
          <p:cNvSpPr txBox="1">
            <a:spLocks noChangeArrowheads="1"/>
          </p:cNvSpPr>
          <p:nvPr/>
        </p:nvSpPr>
        <p:spPr bwMode="auto">
          <a:xfrm>
            <a:off x="323528" y="3532946"/>
            <a:ext cx="2304256"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a:t>
            </a:r>
            <a:r>
              <a:rPr lang="en-GB" altLang="fr-FR" sz="1000" b="1" dirty="0">
                <a:solidFill>
                  <a:schemeClr val="tx1"/>
                </a:solidFill>
              </a:rPr>
              <a:t>Add</a:t>
            </a:r>
            <a:r>
              <a:rPr lang="en-GB" altLang="fr-FR" sz="1000" dirty="0">
                <a:solidFill>
                  <a:schemeClr val="tx1"/>
                </a:solidFill>
              </a:rPr>
              <a:t>” in the tab “</a:t>
            </a:r>
            <a:r>
              <a:rPr lang="en-GB" altLang="fr-FR" sz="1000" b="1" u="sng" dirty="0">
                <a:solidFill>
                  <a:schemeClr val="tx1"/>
                </a:solidFill>
              </a:rPr>
              <a:t>Workorders</a:t>
            </a:r>
            <a:r>
              <a:rPr lang="en-GB" altLang="fr-FR" sz="1000" dirty="0">
                <a:solidFill>
                  <a:schemeClr val="tx1"/>
                </a:solidFill>
              </a:rPr>
              <a:t>” to create a WO.</a:t>
            </a:r>
          </a:p>
        </p:txBody>
      </p:sp>
      <p:sp>
        <p:nvSpPr>
          <p:cNvPr id="30" name="AutoShape 11"/>
          <p:cNvSpPr>
            <a:spLocks noChangeArrowheads="1"/>
          </p:cNvSpPr>
          <p:nvPr/>
        </p:nvSpPr>
        <p:spPr bwMode="auto">
          <a:xfrm rot="5400000">
            <a:off x="160115" y="4157093"/>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31" name="Rectangle 30"/>
          <p:cNvSpPr/>
          <p:nvPr/>
        </p:nvSpPr>
        <p:spPr bwMode="auto">
          <a:xfrm>
            <a:off x="1187624" y="4289906"/>
            <a:ext cx="720080" cy="17600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2" name="Rectangle 31"/>
          <p:cNvSpPr/>
          <p:nvPr/>
        </p:nvSpPr>
        <p:spPr bwMode="auto">
          <a:xfrm>
            <a:off x="180000" y="2304000"/>
            <a:ext cx="2880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3" name="Text Box 9"/>
          <p:cNvSpPr txBox="1">
            <a:spLocks noChangeArrowheads="1"/>
          </p:cNvSpPr>
          <p:nvPr/>
        </p:nvSpPr>
        <p:spPr bwMode="auto">
          <a:xfrm>
            <a:off x="251520" y="1454587"/>
            <a:ext cx="154817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first on “</a:t>
            </a:r>
            <a:r>
              <a:rPr lang="en-GB" altLang="fr-FR" sz="1000" b="1" dirty="0">
                <a:solidFill>
                  <a:schemeClr val="tx1"/>
                </a:solidFill>
              </a:rPr>
              <a:t>Edit</a:t>
            </a:r>
            <a:r>
              <a:rPr lang="en-GB" altLang="fr-FR" sz="1000" dirty="0">
                <a:solidFill>
                  <a:schemeClr val="tx1"/>
                </a:solidFill>
              </a:rPr>
              <a:t>”</a:t>
            </a:r>
          </a:p>
        </p:txBody>
      </p:sp>
      <p:sp>
        <p:nvSpPr>
          <p:cNvPr id="34" name="AutoShape 11"/>
          <p:cNvSpPr>
            <a:spLocks noChangeArrowheads="1"/>
          </p:cNvSpPr>
          <p:nvPr/>
        </p:nvSpPr>
        <p:spPr bwMode="auto">
          <a:xfrm rot="5400000">
            <a:off x="70892" y="1952228"/>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1942923915"/>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1. Login suppliers</a:t>
            </a:r>
          </a:p>
        </p:txBody>
      </p:sp>
      <p:sp>
        <p:nvSpPr>
          <p:cNvPr id="14339" name="Content Placeholder 2"/>
          <p:cNvSpPr>
            <a:spLocks noGrp="1"/>
          </p:cNvSpPr>
          <p:nvPr>
            <p:ph idx="1"/>
          </p:nvPr>
        </p:nvSpPr>
        <p:spPr>
          <a:xfrm>
            <a:off x="683568" y="1556792"/>
            <a:ext cx="7992888" cy="4262437"/>
          </a:xfrm>
        </p:spPr>
        <p:txBody>
          <a:bodyPr/>
          <a:lstStyle/>
          <a:p>
            <a:pPr marL="0" indent="0"/>
            <a:r>
              <a:rPr lang="en-GB" noProof="0" dirty="0"/>
              <a:t>Via Elia Portal : </a:t>
            </a:r>
            <a:r>
              <a:rPr lang="en-GB" altLang="fr-FR" noProof="0" dirty="0">
                <a:hlinkClick r:id="rId3"/>
              </a:rPr>
              <a:t>https://srm.elia.be</a:t>
            </a:r>
            <a:endParaRPr lang="en-GB" altLang="fr-FR" noProof="0" dirty="0"/>
          </a:p>
          <a:p>
            <a:pPr marL="0" indent="0"/>
            <a:r>
              <a:rPr lang="en-GB" noProof="0" dirty="0"/>
              <a:t>Username : </a:t>
            </a:r>
            <a:r>
              <a:rPr lang="en-GB" altLang="fr-FR" noProof="0" dirty="0">
                <a:hlinkClick r:id="rId4"/>
              </a:rPr>
              <a:t>VENxxxxxx@eliaext.be</a:t>
            </a:r>
            <a:endParaRPr lang="en-GB" altLang="fr-FR" noProof="0" dirty="0"/>
          </a:p>
          <a:p>
            <a:pPr marL="355600" indent="0"/>
            <a:r>
              <a:rPr lang="en-GB" altLang="fr-FR" dirty="0"/>
              <a:t>where </a:t>
            </a:r>
            <a:r>
              <a:rPr lang="en-GB" altLang="fr-FR" dirty="0" err="1"/>
              <a:t>xxxxxx</a:t>
            </a:r>
            <a:r>
              <a:rPr lang="en-GB" altLang="fr-FR" dirty="0"/>
              <a:t> is your supplier number</a:t>
            </a:r>
          </a:p>
          <a:p>
            <a:pPr marL="0" indent="0"/>
            <a:endParaRPr lang="en-GB" altLang="fr-FR" noProof="0" dirty="0"/>
          </a:p>
          <a:p>
            <a:pPr>
              <a:buFont typeface="Arial" panose="020B0604020202020204" pitchFamily="34" charset="0"/>
              <a:buChar char="•"/>
            </a:pPr>
            <a:r>
              <a:rPr lang="en-GB" altLang="fr-FR" noProof="0" dirty="0"/>
              <a:t>Password is case sensitive ! With upper and lower cases + numbers.</a:t>
            </a:r>
          </a:p>
          <a:p>
            <a:pPr>
              <a:buFont typeface="Arial" panose="020B0604020202020204" pitchFamily="34" charset="0"/>
              <a:buChar char="•"/>
            </a:pPr>
            <a:r>
              <a:rPr lang="en-GB" altLang="fr-FR" noProof="0" dirty="0"/>
              <a:t>This login is unique per supplier : several persons at the supplier can share this login and every ‘REFIN-contact’ can also manage his own purchase orders (see slides 26 &amp; 37).</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a:t>
            </a:fld>
            <a:endParaRPr lang="en-US"/>
          </a:p>
        </p:txBody>
      </p:sp>
    </p:spTree>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4" y="1844824"/>
            <a:ext cx="8830367" cy="362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a:t>
            </a:r>
            <a:r>
              <a:rPr lang="en-GB" dirty="0"/>
              <a:t>.2. Creation of a Workorder (WO)</a:t>
            </a:r>
            <a:endParaRPr lang="en-GB"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30</a:t>
            </a:fld>
            <a:endParaRPr lang="en-US"/>
          </a:p>
        </p:txBody>
      </p:sp>
      <p:sp>
        <p:nvSpPr>
          <p:cNvPr id="30" name="Rectangle 29"/>
          <p:cNvSpPr/>
          <p:nvPr/>
        </p:nvSpPr>
        <p:spPr bwMode="auto">
          <a:xfrm>
            <a:off x="1475656" y="4599979"/>
            <a:ext cx="1037592" cy="1811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1" name="Rectangle 30"/>
          <p:cNvSpPr/>
          <p:nvPr/>
        </p:nvSpPr>
        <p:spPr bwMode="auto">
          <a:xfrm>
            <a:off x="3131840" y="4599980"/>
            <a:ext cx="504056"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3" name="Oval 32"/>
          <p:cNvSpPr/>
          <p:nvPr/>
        </p:nvSpPr>
        <p:spPr bwMode="auto">
          <a:xfrm>
            <a:off x="395536" y="4599691"/>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4" name="Text Box 9"/>
          <p:cNvSpPr txBox="1">
            <a:spLocks noChangeArrowheads="1"/>
          </p:cNvSpPr>
          <p:nvPr/>
        </p:nvSpPr>
        <p:spPr bwMode="auto">
          <a:xfrm>
            <a:off x="395536" y="5589240"/>
            <a:ext cx="3744416"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Attachments to a WO are added on the same way as for a Request, by opening the arrow on the left side.</a:t>
            </a:r>
          </a:p>
        </p:txBody>
      </p:sp>
      <p:sp>
        <p:nvSpPr>
          <p:cNvPr id="36" name="Text Box 9"/>
          <p:cNvSpPr txBox="1">
            <a:spLocks noChangeArrowheads="1"/>
          </p:cNvSpPr>
          <p:nvPr/>
        </p:nvSpPr>
        <p:spPr bwMode="auto">
          <a:xfrm>
            <a:off x="3691905" y="3789040"/>
            <a:ext cx="1944216"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Fill a clear description and the value of the WO.</a:t>
            </a:r>
          </a:p>
        </p:txBody>
      </p:sp>
      <p:sp>
        <p:nvSpPr>
          <p:cNvPr id="37" name="AutoShape 11"/>
          <p:cNvSpPr>
            <a:spLocks noChangeArrowheads="1"/>
          </p:cNvSpPr>
          <p:nvPr/>
        </p:nvSpPr>
        <p:spPr bwMode="auto">
          <a:xfrm rot="5400000">
            <a:off x="3151237" y="4113714"/>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774134462"/>
      </p:ext>
    </p:extLst>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4" y="1844824"/>
            <a:ext cx="8830367" cy="362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a:t>
            </a:r>
            <a:r>
              <a:rPr lang="en-GB" dirty="0"/>
              <a:t>.2. Creation of an estimated Workorder (WO)</a:t>
            </a:r>
            <a:endParaRPr lang="en-GB" noProof="0" dirty="0"/>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31</a:t>
            </a:fld>
            <a:endParaRPr lang="en-US"/>
          </a:p>
        </p:txBody>
      </p:sp>
      <p:sp>
        <p:nvSpPr>
          <p:cNvPr id="33" name="Oval 32"/>
          <p:cNvSpPr/>
          <p:nvPr/>
        </p:nvSpPr>
        <p:spPr bwMode="auto">
          <a:xfrm>
            <a:off x="2448000" y="4608000"/>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6" name="Text Box 9"/>
          <p:cNvSpPr txBox="1">
            <a:spLocks noChangeArrowheads="1"/>
          </p:cNvSpPr>
          <p:nvPr/>
        </p:nvSpPr>
        <p:spPr bwMode="auto">
          <a:xfrm>
            <a:off x="2555776" y="3964994"/>
            <a:ext cx="273630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For a WO with an estimated value, tick also the box “</a:t>
            </a:r>
            <a:r>
              <a:rPr lang="en-GB" altLang="fr-FR" sz="1000" b="1" dirty="0">
                <a:solidFill>
                  <a:schemeClr val="tx1"/>
                </a:solidFill>
              </a:rPr>
              <a:t>Estimate</a:t>
            </a:r>
            <a:r>
              <a:rPr lang="en-GB" altLang="fr-FR" sz="1000" dirty="0">
                <a:solidFill>
                  <a:schemeClr val="tx1"/>
                </a:solidFill>
              </a:rPr>
              <a:t>”.</a:t>
            </a:r>
          </a:p>
        </p:txBody>
      </p:sp>
    </p:spTree>
    <p:extLst>
      <p:ext uri="{BB962C8B-B14F-4D97-AF65-F5344CB8AC3E}">
        <p14:creationId xmlns:p14="http://schemas.microsoft.com/office/powerpoint/2010/main" val="418680927"/>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8856984" cy="37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288" y="727075"/>
            <a:ext cx="8353176" cy="712788"/>
          </a:xfrm>
        </p:spPr>
        <p:txBody>
          <a:bodyPr/>
          <a:lstStyle/>
          <a:p>
            <a:pPr marL="361950" indent="-361950"/>
            <a:r>
              <a:rPr lang="en-GB" noProof="0" dirty="0"/>
              <a:t>3.2. Creation of a WO to regularize an estimated WO</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32</a:t>
            </a:fld>
            <a:endParaRPr lang="en-US"/>
          </a:p>
        </p:txBody>
      </p:sp>
      <p:sp>
        <p:nvSpPr>
          <p:cNvPr id="13" name="Text Box 9"/>
          <p:cNvSpPr txBox="1">
            <a:spLocks noChangeArrowheads="1"/>
          </p:cNvSpPr>
          <p:nvPr/>
        </p:nvSpPr>
        <p:spPr bwMode="auto">
          <a:xfrm>
            <a:off x="683568" y="5733256"/>
            <a:ext cx="6768752"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As soon as the works are carried out and the final value is known (e.g. 5.623 </a:t>
            </a:r>
            <a:r>
              <a:rPr lang="en-GB" altLang="fr-FR" sz="1000" dirty="0" err="1">
                <a:solidFill>
                  <a:schemeClr val="tx1"/>
                </a:solidFill>
              </a:rPr>
              <a:t>eur</a:t>
            </a:r>
            <a:r>
              <a:rPr lang="en-GB" altLang="fr-FR" sz="1000" dirty="0">
                <a:solidFill>
                  <a:schemeClr val="tx1"/>
                </a:solidFill>
              </a:rPr>
              <a:t>), you create a new WO to regularize the 1</a:t>
            </a:r>
            <a:r>
              <a:rPr lang="en-GB" altLang="fr-FR" sz="1000" baseline="30000" dirty="0">
                <a:solidFill>
                  <a:schemeClr val="tx1"/>
                </a:solidFill>
              </a:rPr>
              <a:t>st</a:t>
            </a:r>
            <a:r>
              <a:rPr lang="en-GB" altLang="fr-FR" sz="1000" dirty="0">
                <a:solidFill>
                  <a:schemeClr val="tx1"/>
                </a:solidFill>
              </a:rPr>
              <a:t> estimated WO (No. 800237 for 5.000 </a:t>
            </a:r>
            <a:r>
              <a:rPr lang="en-GB" altLang="fr-FR" sz="1000" dirty="0" err="1">
                <a:solidFill>
                  <a:schemeClr val="tx1"/>
                </a:solidFill>
              </a:rPr>
              <a:t>eur</a:t>
            </a:r>
            <a:r>
              <a:rPr lang="en-GB" altLang="fr-FR" sz="1000" dirty="0">
                <a:solidFill>
                  <a:schemeClr val="tx1"/>
                </a:solidFill>
              </a:rPr>
              <a:t>) for the price difference (623 </a:t>
            </a:r>
            <a:r>
              <a:rPr lang="en-GB" altLang="fr-FR" sz="1000" dirty="0" err="1">
                <a:solidFill>
                  <a:schemeClr val="tx1"/>
                </a:solidFill>
              </a:rPr>
              <a:t>eur</a:t>
            </a:r>
            <a:r>
              <a:rPr lang="en-GB" altLang="fr-FR" sz="1000" dirty="0">
                <a:solidFill>
                  <a:schemeClr val="tx1"/>
                </a:solidFill>
              </a:rPr>
              <a:t>). Fill also the number of the 1</a:t>
            </a:r>
            <a:r>
              <a:rPr lang="en-GB" altLang="fr-FR" sz="1000" baseline="30000" dirty="0">
                <a:solidFill>
                  <a:schemeClr val="tx1"/>
                </a:solidFill>
              </a:rPr>
              <a:t>st</a:t>
            </a:r>
            <a:r>
              <a:rPr lang="en-GB" altLang="fr-FR" sz="1000" dirty="0">
                <a:solidFill>
                  <a:schemeClr val="tx1"/>
                </a:solidFill>
              </a:rPr>
              <a:t> estimated WO in column ‘Initial WO’.</a:t>
            </a:r>
          </a:p>
        </p:txBody>
      </p:sp>
      <p:sp>
        <p:nvSpPr>
          <p:cNvPr id="14" name="Rectangle 13"/>
          <p:cNvSpPr/>
          <p:nvPr/>
        </p:nvSpPr>
        <p:spPr bwMode="auto">
          <a:xfrm>
            <a:off x="5724128" y="4581129"/>
            <a:ext cx="432048"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dirty="0">
              <a:ln>
                <a:noFill/>
              </a:ln>
              <a:solidFill>
                <a:schemeClr val="tx1"/>
              </a:solidFill>
              <a:effectLst/>
              <a:latin typeface="Times" pitchFamily="18" charset="0"/>
            </a:endParaRPr>
          </a:p>
        </p:txBody>
      </p:sp>
      <p:sp>
        <p:nvSpPr>
          <p:cNvPr id="15" name="AutoShape 11"/>
          <p:cNvSpPr>
            <a:spLocks noChangeArrowheads="1"/>
          </p:cNvSpPr>
          <p:nvPr/>
        </p:nvSpPr>
        <p:spPr bwMode="auto">
          <a:xfrm rot="16200000">
            <a:off x="5536109" y="5129187"/>
            <a:ext cx="864095"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cxnSp>
        <p:nvCxnSpPr>
          <p:cNvPr id="16" name="Straight Connector 15"/>
          <p:cNvCxnSpPr/>
          <p:nvPr/>
        </p:nvCxnSpPr>
        <p:spPr bwMode="auto">
          <a:xfrm>
            <a:off x="683568" y="4895680"/>
            <a:ext cx="36004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0" name="Oval 19"/>
          <p:cNvSpPr/>
          <p:nvPr/>
        </p:nvSpPr>
        <p:spPr bwMode="auto">
          <a:xfrm>
            <a:off x="2483768" y="4724856"/>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1" name="Rectangle 20"/>
          <p:cNvSpPr/>
          <p:nvPr/>
        </p:nvSpPr>
        <p:spPr bwMode="auto">
          <a:xfrm>
            <a:off x="3131840" y="4581129"/>
            <a:ext cx="504056" cy="18114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2" name="Rectangle 21"/>
          <p:cNvSpPr/>
          <p:nvPr/>
        </p:nvSpPr>
        <p:spPr bwMode="auto">
          <a:xfrm>
            <a:off x="1475656" y="4581128"/>
            <a:ext cx="1044116" cy="1811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156491873"/>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4" y="1959366"/>
            <a:ext cx="8830367" cy="362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dirty="0"/>
              <a:t>3.2. Save a Workorder (WO)</a:t>
            </a:r>
          </a:p>
        </p:txBody>
      </p:sp>
      <p:sp>
        <p:nvSpPr>
          <p:cNvPr id="4" name="Date Placeholder 3"/>
          <p:cNvSpPr>
            <a:spLocks noGrp="1"/>
          </p:cNvSpPr>
          <p:nvPr>
            <p:ph type="dt" sz="half" idx="14"/>
          </p:nvPr>
        </p:nvSpPr>
        <p:spPr/>
        <p:txBody>
          <a:bodyPr/>
          <a:lstStyle/>
          <a:p>
            <a:pPr>
              <a:defRPr/>
            </a:pPr>
            <a:r>
              <a:rPr lang="nl-BE"/>
              <a:t>28/02/2012</a:t>
            </a:r>
            <a:endParaRPr lang="en-US"/>
          </a:p>
        </p:txBody>
      </p:sp>
      <p:sp>
        <p:nvSpPr>
          <p:cNvPr id="5" name="Footer Placeholder 4"/>
          <p:cNvSpPr>
            <a:spLocks noGrp="1"/>
          </p:cNvSpPr>
          <p:nvPr>
            <p:ph type="ftr" sz="quarter" idx="15"/>
          </p:nvPr>
        </p:nvSpPr>
        <p:spPr/>
        <p:txBody>
          <a:bodyPr/>
          <a:lstStyle/>
          <a:p>
            <a:pPr>
              <a:defRPr/>
            </a:pPr>
            <a:r>
              <a:rPr lang="en-US"/>
              <a:t>Footer</a:t>
            </a:r>
            <a:endParaRPr lang="nl-NL"/>
          </a:p>
        </p:txBody>
      </p:sp>
      <p:sp>
        <p:nvSpPr>
          <p:cNvPr id="6" name="Slide Number Placeholder 5"/>
          <p:cNvSpPr>
            <a:spLocks noGrp="1"/>
          </p:cNvSpPr>
          <p:nvPr>
            <p:ph type="sldNum" sz="quarter" idx="16"/>
          </p:nvPr>
        </p:nvSpPr>
        <p:spPr/>
        <p:txBody>
          <a:bodyPr/>
          <a:lstStyle/>
          <a:p>
            <a:pPr>
              <a:defRPr/>
            </a:pPr>
            <a:fld id="{10F0B83E-0F96-2248-AAFE-A7A74B2F22E1}" type="slidenum">
              <a:rPr lang="en-US" smtClean="0"/>
              <a:pPr>
                <a:defRPr/>
              </a:pPr>
              <a:t>33</a:t>
            </a:fld>
            <a:endParaRPr lang="en-US"/>
          </a:p>
        </p:txBody>
      </p:sp>
      <p:sp>
        <p:nvSpPr>
          <p:cNvPr id="28" name="Rectangle 27"/>
          <p:cNvSpPr/>
          <p:nvPr/>
        </p:nvSpPr>
        <p:spPr bwMode="auto">
          <a:xfrm>
            <a:off x="179512" y="2276870"/>
            <a:ext cx="325092" cy="20857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0" name="AutoShape 11"/>
          <p:cNvSpPr>
            <a:spLocks noChangeArrowheads="1"/>
          </p:cNvSpPr>
          <p:nvPr/>
        </p:nvSpPr>
        <p:spPr bwMode="auto">
          <a:xfrm rot="5400000">
            <a:off x="179960" y="1952227"/>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2" name="Text Box 9"/>
          <p:cNvSpPr txBox="1">
            <a:spLocks noChangeArrowheads="1"/>
          </p:cNvSpPr>
          <p:nvPr/>
        </p:nvSpPr>
        <p:spPr bwMode="auto">
          <a:xfrm>
            <a:off x="539552" y="1454587"/>
            <a:ext cx="1368152"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Click on “</a:t>
            </a:r>
            <a:r>
              <a:rPr lang="fr-BE" altLang="fr-FR" sz="1000" b="1" dirty="0">
                <a:solidFill>
                  <a:schemeClr val="tx1"/>
                </a:solidFill>
              </a:rPr>
              <a:t>Save</a:t>
            </a:r>
            <a:r>
              <a:rPr lang="fr-BE" altLang="fr-FR" sz="1000" dirty="0">
                <a:solidFill>
                  <a:schemeClr val="tx1"/>
                </a:solidFill>
              </a:rPr>
              <a:t>”.</a:t>
            </a:r>
          </a:p>
        </p:txBody>
      </p:sp>
    </p:spTree>
    <p:extLst>
      <p:ext uri="{BB962C8B-B14F-4D97-AF65-F5344CB8AC3E}">
        <p14:creationId xmlns:p14="http://schemas.microsoft.com/office/powerpoint/2010/main" val="3788518528"/>
      </p:ext>
    </p:extLst>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en-GB" noProof="0" dirty="0"/>
              <a:t>4. Follow-up of Requests and Workorders (WO’s)</a:t>
            </a:r>
          </a:p>
        </p:txBody>
      </p:sp>
    </p:spTree>
    <p:extLst>
      <p:ext uri="{BB962C8B-B14F-4D97-AF65-F5344CB8AC3E}">
        <p14:creationId xmlns:p14="http://schemas.microsoft.com/office/powerpoint/2010/main" val="107535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94" y="2204864"/>
            <a:ext cx="6740648" cy="29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4</a:t>
            </a:r>
            <a:r>
              <a:rPr lang="en-GB" dirty="0"/>
              <a:t>. Follow-up of Requests and WO’s</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35</a:t>
            </a:fld>
            <a:endParaRPr lang="en-US"/>
          </a:p>
        </p:txBody>
      </p:sp>
      <p:sp>
        <p:nvSpPr>
          <p:cNvPr id="10" name="Text Box 9"/>
          <p:cNvSpPr txBox="1">
            <a:spLocks noChangeArrowheads="1"/>
          </p:cNvSpPr>
          <p:nvPr/>
        </p:nvSpPr>
        <p:spPr bwMode="auto">
          <a:xfrm>
            <a:off x="778694" y="1556792"/>
            <a:ext cx="4081338"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the menu “</a:t>
            </a:r>
            <a:r>
              <a:rPr lang="en-GB" altLang="fr-FR" sz="1000" b="1" dirty="0">
                <a:solidFill>
                  <a:schemeClr val="tx1"/>
                </a:solidFill>
              </a:rPr>
              <a:t>Overview Request for Invoice</a:t>
            </a:r>
            <a:r>
              <a:rPr lang="en-GB" altLang="fr-FR" sz="1000" dirty="0">
                <a:solidFill>
                  <a:schemeClr val="tx1"/>
                </a:solidFill>
              </a:rPr>
              <a:t>”.</a:t>
            </a:r>
          </a:p>
        </p:txBody>
      </p:sp>
      <p:sp>
        <p:nvSpPr>
          <p:cNvPr id="12" name="Rectangle 11"/>
          <p:cNvSpPr/>
          <p:nvPr/>
        </p:nvSpPr>
        <p:spPr bwMode="auto">
          <a:xfrm>
            <a:off x="3563888" y="4149080"/>
            <a:ext cx="1440160" cy="43204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690261097"/>
      </p:ext>
    </p:extLst>
  </p:cSld>
  <p:clrMapOvr>
    <a:masterClrMapping/>
  </p:clrMapOvr>
  <p:transition>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4</a:t>
            </a:r>
            <a:r>
              <a:rPr lang="en-GB" dirty="0"/>
              <a:t>. Follow-up of Requests and WO’s</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36</a:t>
            </a:fld>
            <a:endParaRPr lang="en-US"/>
          </a:p>
        </p:txBody>
      </p:sp>
      <p:sp>
        <p:nvSpPr>
          <p:cNvPr id="2" name="Content Placeholder 2">
            <a:extLst>
              <a:ext uri="{FF2B5EF4-FFF2-40B4-BE49-F238E27FC236}">
                <a16:creationId xmlns:a16="http://schemas.microsoft.com/office/drawing/2014/main" id="{346B7297-8BC4-755A-EDD9-A04A481181C2}"/>
              </a:ext>
            </a:extLst>
          </p:cNvPr>
          <p:cNvSpPr txBox="1">
            <a:spLocks/>
          </p:cNvSpPr>
          <p:nvPr/>
        </p:nvSpPr>
        <p:spPr>
          <a:xfrm>
            <a:off x="755576" y="1484784"/>
            <a:ext cx="7992888" cy="4536504"/>
          </a:xfrm>
          <a:prstGeom prst="rect">
            <a:avLst/>
          </a:prstGeom>
        </p:spPr>
        <p:txBody>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r>
              <a:rPr lang="en-US" kern="0" dirty="0"/>
              <a:t>Reminder : the menu ‘</a:t>
            </a:r>
            <a:r>
              <a:rPr lang="en-US" u="sng" kern="0" dirty="0"/>
              <a:t>Overview Requests for invoice</a:t>
            </a:r>
            <a:r>
              <a:rPr lang="en-US" kern="0" dirty="0"/>
              <a:t>’ is not used to search for a PO, but to display the list of ‘Requests for invoice’ or WO’s that have been submitted on a PO.</a:t>
            </a:r>
          </a:p>
          <a:p>
            <a:pPr marL="0" indent="0"/>
            <a:endParaRPr lang="en-US" kern="0" dirty="0"/>
          </a:p>
          <a:p>
            <a:pPr marL="0" indent="0"/>
            <a:r>
              <a:rPr lang="en-US" kern="0" dirty="0"/>
              <a:t>If there have been no ‘Request for invoice’ or WO, the system will not ‘find’ the PO, as there is no list (history of ‘Requests for invoice’ and WO’s) to display.</a:t>
            </a:r>
          </a:p>
        </p:txBody>
      </p:sp>
    </p:spTree>
    <p:extLst>
      <p:ext uri="{BB962C8B-B14F-4D97-AF65-F5344CB8AC3E}">
        <p14:creationId xmlns:p14="http://schemas.microsoft.com/office/powerpoint/2010/main" val="2093129368"/>
      </p:ext>
    </p:extLst>
  </p:cSld>
  <p:clrMapOvr>
    <a:masterClrMapping/>
  </p:clrMapOvr>
  <p:transition>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50429"/>
            <a:ext cx="67627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4</a:t>
            </a:r>
            <a:r>
              <a:rPr lang="en-GB" dirty="0"/>
              <a:t>. Follow-up of Requests and WO’s</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37</a:t>
            </a:fld>
            <a:endParaRPr lang="en-US"/>
          </a:p>
        </p:txBody>
      </p:sp>
      <p:sp>
        <p:nvSpPr>
          <p:cNvPr id="22" name="Rectangle 21"/>
          <p:cNvSpPr/>
          <p:nvPr/>
        </p:nvSpPr>
        <p:spPr bwMode="auto">
          <a:xfrm>
            <a:off x="2123728" y="1772816"/>
            <a:ext cx="1757547" cy="158417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3" name="AutoShape 11"/>
          <p:cNvSpPr>
            <a:spLocks noChangeArrowheads="1"/>
          </p:cNvSpPr>
          <p:nvPr/>
        </p:nvSpPr>
        <p:spPr bwMode="auto">
          <a:xfrm rot="10800000">
            <a:off x="3995936" y="2204864"/>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4" name="Text Box 9"/>
          <p:cNvSpPr txBox="1">
            <a:spLocks noChangeArrowheads="1"/>
          </p:cNvSpPr>
          <p:nvPr/>
        </p:nvSpPr>
        <p:spPr bwMode="auto">
          <a:xfrm>
            <a:off x="4198665" y="1196752"/>
            <a:ext cx="4693815" cy="78483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Fill one or several criteria for searching Requests or Workorders on one of several PO’s.</a:t>
            </a:r>
          </a:p>
          <a:p>
            <a:pPr>
              <a:spcBef>
                <a:spcPct val="50000"/>
              </a:spcBef>
              <a:buClrTx/>
              <a:buSzTx/>
              <a:buFontTx/>
              <a:buNone/>
            </a:pPr>
            <a:r>
              <a:rPr lang="en-GB" altLang="fr-FR" sz="1000" dirty="0">
                <a:solidFill>
                  <a:schemeClr val="tx1"/>
                </a:solidFill>
              </a:rPr>
              <a:t>Without criteria you’ll receive all the PO’s which Requests or WO’s have been submitted for in REFIN.</a:t>
            </a:r>
          </a:p>
        </p:txBody>
      </p:sp>
      <p:sp>
        <p:nvSpPr>
          <p:cNvPr id="25" name="Rectangle 24"/>
          <p:cNvSpPr/>
          <p:nvPr/>
        </p:nvSpPr>
        <p:spPr bwMode="auto">
          <a:xfrm>
            <a:off x="3001121" y="3717032"/>
            <a:ext cx="2290959" cy="79208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26" name="AutoShape 11"/>
          <p:cNvSpPr>
            <a:spLocks noChangeArrowheads="1"/>
          </p:cNvSpPr>
          <p:nvPr/>
        </p:nvSpPr>
        <p:spPr bwMode="auto">
          <a:xfrm rot="5400000">
            <a:off x="5687516" y="346439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7" name="Text Box 9"/>
          <p:cNvSpPr txBox="1">
            <a:spLocks noChangeArrowheads="1"/>
          </p:cNvSpPr>
          <p:nvPr/>
        </p:nvSpPr>
        <p:spPr bwMode="auto">
          <a:xfrm>
            <a:off x="4932040" y="2048361"/>
            <a:ext cx="3960440" cy="124649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Choose one of several status (Ctrl-key) to limit the list of Requests (Document category = </a:t>
            </a:r>
            <a:r>
              <a:rPr lang="en-GB" altLang="fr-FR" sz="1000" b="1" dirty="0">
                <a:solidFill>
                  <a:schemeClr val="tx1"/>
                </a:solidFill>
              </a:rPr>
              <a:t>R</a:t>
            </a:r>
            <a:r>
              <a:rPr lang="en-GB" altLang="fr-FR" sz="1000" dirty="0">
                <a:solidFill>
                  <a:schemeClr val="tx1"/>
                </a:solidFill>
              </a:rPr>
              <a:t>) and/or WO’s (Document category = </a:t>
            </a:r>
            <a:r>
              <a:rPr lang="en-GB" altLang="fr-FR" sz="1000" b="1" dirty="0">
                <a:solidFill>
                  <a:schemeClr val="tx1"/>
                </a:solidFill>
              </a:rPr>
              <a:t>W</a:t>
            </a:r>
            <a:r>
              <a:rPr lang="en-GB" altLang="fr-FR" sz="1000" dirty="0">
                <a:solidFill>
                  <a:schemeClr val="tx1"/>
                </a:solidFill>
              </a:rPr>
              <a:t>).</a:t>
            </a:r>
            <a:br>
              <a:rPr lang="en-GB" altLang="fr-FR" sz="1000" dirty="0">
                <a:solidFill>
                  <a:schemeClr val="tx1"/>
                </a:solidFill>
              </a:rPr>
            </a:br>
            <a:r>
              <a:rPr lang="en-GB" altLang="fr-FR" sz="1000" dirty="0">
                <a:solidFill>
                  <a:schemeClr val="tx1"/>
                </a:solidFill>
              </a:rPr>
              <a:t>(Meaning of statuses : see next slide)</a:t>
            </a:r>
          </a:p>
          <a:p>
            <a:pPr>
              <a:spcBef>
                <a:spcPct val="50000"/>
              </a:spcBef>
              <a:buClrTx/>
              <a:buSzTx/>
              <a:buFontTx/>
              <a:buNone/>
            </a:pPr>
            <a:r>
              <a:rPr lang="en-GB" altLang="fr-FR" sz="1000" dirty="0">
                <a:solidFill>
                  <a:schemeClr val="tx1"/>
                </a:solidFill>
              </a:rPr>
              <a:t>Without selected status you’ll receive all the Requests and/or WO’s that comply with the criteria, regardless of the status.</a:t>
            </a:r>
          </a:p>
        </p:txBody>
      </p:sp>
      <p:sp>
        <p:nvSpPr>
          <p:cNvPr id="28" name="AutoShape 11"/>
          <p:cNvSpPr>
            <a:spLocks noChangeArrowheads="1"/>
          </p:cNvSpPr>
          <p:nvPr/>
        </p:nvSpPr>
        <p:spPr bwMode="auto">
          <a:xfrm rot="5400000">
            <a:off x="4011764" y="2778381"/>
            <a:ext cx="1372032"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29" name="Rectangle 28"/>
          <p:cNvSpPr/>
          <p:nvPr/>
        </p:nvSpPr>
        <p:spPr bwMode="auto">
          <a:xfrm>
            <a:off x="755576" y="5070189"/>
            <a:ext cx="378570"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30" name="Text Box 9"/>
          <p:cNvSpPr txBox="1">
            <a:spLocks noChangeArrowheads="1"/>
          </p:cNvSpPr>
          <p:nvPr/>
        </p:nvSpPr>
        <p:spPr bwMode="auto">
          <a:xfrm>
            <a:off x="539552" y="4694947"/>
            <a:ext cx="158417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fr-BE" altLang="fr-FR" sz="1000" dirty="0">
                <a:solidFill>
                  <a:schemeClr val="tx1"/>
                </a:solidFill>
              </a:rPr>
              <a:t>Click on “</a:t>
            </a:r>
            <a:r>
              <a:rPr lang="fr-BE" altLang="fr-FR" sz="1000" b="1" dirty="0" err="1">
                <a:solidFill>
                  <a:schemeClr val="tx1"/>
                </a:solidFill>
              </a:rPr>
              <a:t>Apply</a:t>
            </a:r>
            <a:r>
              <a:rPr lang="fr-BE" altLang="fr-FR" sz="1000" dirty="0">
                <a:solidFill>
                  <a:schemeClr val="tx1"/>
                </a:solidFill>
              </a:rPr>
              <a:t>”.</a:t>
            </a:r>
          </a:p>
        </p:txBody>
      </p:sp>
      <p:sp>
        <p:nvSpPr>
          <p:cNvPr id="17" name="Text Box 9"/>
          <p:cNvSpPr txBox="1">
            <a:spLocks noChangeArrowheads="1"/>
          </p:cNvSpPr>
          <p:nvPr/>
        </p:nvSpPr>
        <p:spPr bwMode="auto">
          <a:xfrm>
            <a:off x="1691680" y="5013176"/>
            <a:ext cx="442989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“Clear” to erase the criteria and start a new selection.</a:t>
            </a:r>
          </a:p>
        </p:txBody>
      </p:sp>
    </p:spTree>
    <p:extLst>
      <p:ext uri="{BB962C8B-B14F-4D97-AF65-F5344CB8AC3E}">
        <p14:creationId xmlns:p14="http://schemas.microsoft.com/office/powerpoint/2010/main" val="3329546783"/>
      </p:ext>
    </p:extLst>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4</a:t>
            </a:r>
            <a:r>
              <a:rPr lang="en-GB" dirty="0"/>
              <a:t>. Follow-up of Requests and WO’s</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38</a:t>
            </a:fld>
            <a:endParaRPr lang="en-US"/>
          </a:p>
        </p:txBody>
      </p:sp>
      <p:sp>
        <p:nvSpPr>
          <p:cNvPr id="9" name="Rectangle 7"/>
          <p:cNvSpPr txBox="1">
            <a:spLocks noChangeArrowheads="1"/>
          </p:cNvSpPr>
          <p:nvPr/>
        </p:nvSpPr>
        <p:spPr bwMode="auto">
          <a:xfrm>
            <a:off x="467544" y="1412776"/>
            <a:ext cx="8229600" cy="4536504"/>
          </a:xfrm>
          <a:prstGeom prst="rect">
            <a:avLst/>
          </a:prstGeom>
          <a:noFill/>
          <a:ln w="12700">
            <a:solidFill>
              <a:schemeClr val="tx1"/>
            </a:solidFill>
            <a:miter lim="800000"/>
            <a:headEnd/>
            <a:tailEnd/>
          </a:ln>
        </p:spPr>
        <p:txBody>
          <a:bodyPr vert="horz" wrap="square" lIns="88867" tIns="44433" rIns="88867" bIns="44433" numCol="1" anchor="t" anchorCtr="0" compatLnSpc="1">
            <a:prstTxWarp prst="textNoShape">
              <a:avLst/>
            </a:prstTxWarp>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73375" indent="-2873375" eaLnBrk="1" hangingPunct="1"/>
            <a:r>
              <a:rPr lang="en-GB" altLang="fr-FR" sz="1600" b="0" kern="0" dirty="0"/>
              <a:t>Approval started	Request or WO in approval but not yet approved by the 1</a:t>
            </a:r>
            <a:r>
              <a:rPr lang="en-GB" altLang="fr-FR" sz="1600" b="0" kern="0" baseline="30000" dirty="0"/>
              <a:t>st</a:t>
            </a:r>
            <a:r>
              <a:rPr lang="en-GB" altLang="fr-FR" sz="1600" b="0" kern="0" dirty="0"/>
              <a:t> Elia’s approver (project leader)</a:t>
            </a:r>
          </a:p>
          <a:p>
            <a:pPr marL="2873375" indent="-2873375" eaLnBrk="1" hangingPunct="1"/>
            <a:r>
              <a:rPr lang="en-GB" altLang="fr-FR" sz="1600" b="0" kern="0" dirty="0"/>
              <a:t>Approval in progress	Request or WO not fully approved by Elia (approved by the 1</a:t>
            </a:r>
            <a:r>
              <a:rPr lang="en-GB" altLang="fr-FR" sz="1600" b="0" kern="0" baseline="30000" dirty="0"/>
              <a:t>st</a:t>
            </a:r>
            <a:r>
              <a:rPr lang="en-GB" altLang="fr-FR" sz="1600" b="0" kern="0" dirty="0"/>
              <a:t> Elia’s approver but not by the last one)</a:t>
            </a:r>
          </a:p>
          <a:p>
            <a:pPr marL="2873375" indent="-2873375" eaLnBrk="1" hangingPunct="1"/>
            <a:r>
              <a:rPr lang="en-GB" altLang="fr-FR" sz="1600" b="0" kern="0" dirty="0">
                <a:solidFill>
                  <a:srgbClr val="0070C0"/>
                </a:solidFill>
              </a:rPr>
              <a:t>Approval PAX</a:t>
            </a:r>
            <a:r>
              <a:rPr lang="en-GB" altLang="fr-FR" sz="1600" b="0" kern="0" dirty="0"/>
              <a:t>	WO in last approval step by Elia</a:t>
            </a:r>
          </a:p>
          <a:p>
            <a:pPr marL="2873375" indent="-2873375" eaLnBrk="1" hangingPunct="1"/>
            <a:r>
              <a:rPr lang="en-GB" altLang="fr-FR" sz="1600" b="0" kern="0" dirty="0"/>
              <a:t>Approved	Request or WO fully approved</a:t>
            </a:r>
          </a:p>
          <a:p>
            <a:pPr marL="2873375" indent="-2873375" eaLnBrk="1" hangingPunct="1"/>
            <a:r>
              <a:rPr lang="en-GB" altLang="fr-FR" sz="1600" b="0" kern="0" dirty="0"/>
              <a:t>Rejected	Request or WO rejected (and therefore to correct of delete)</a:t>
            </a:r>
          </a:p>
          <a:p>
            <a:pPr marL="2873375" indent="-2873375" eaLnBrk="1" hangingPunct="1"/>
            <a:r>
              <a:rPr lang="en-GB" altLang="fr-FR" sz="1600" b="0" kern="0" dirty="0">
                <a:solidFill>
                  <a:srgbClr val="0070C0"/>
                </a:solidFill>
              </a:rPr>
              <a:t>Treated</a:t>
            </a:r>
            <a:r>
              <a:rPr lang="en-GB" altLang="fr-FR" sz="1600" b="0" kern="0" dirty="0"/>
              <a:t>	WO approved and regularized as a supplement to the PO (change order)</a:t>
            </a:r>
          </a:p>
          <a:p>
            <a:pPr marL="2873375" indent="-2873375" eaLnBrk="1" hangingPunct="1"/>
            <a:r>
              <a:rPr lang="en-GB" altLang="fr-FR" sz="1600" b="0" kern="0" dirty="0"/>
              <a:t>Deleted	Request or WO deleted</a:t>
            </a:r>
          </a:p>
          <a:p>
            <a:pPr marL="2873375" indent="-2873375" eaLnBrk="1" hangingPunct="1"/>
            <a:endParaRPr lang="en-GB" altLang="fr-FR" sz="1600" b="0" kern="0" dirty="0"/>
          </a:p>
          <a:p>
            <a:pPr marL="0" indent="0" eaLnBrk="1" hangingPunct="1"/>
            <a:endParaRPr lang="en-GB" altLang="fr-FR" sz="1600" b="0" kern="0" dirty="0"/>
          </a:p>
          <a:p>
            <a:pPr marL="0" indent="0" eaLnBrk="1" hangingPunct="1"/>
            <a:r>
              <a:rPr lang="en-GB" altLang="fr-FR" sz="1600" b="0" kern="0" dirty="0"/>
              <a:t>NB : Statuses ‘</a:t>
            </a:r>
            <a:r>
              <a:rPr lang="en-GB" altLang="fr-FR" sz="1600" b="0" kern="0" dirty="0">
                <a:solidFill>
                  <a:srgbClr val="0070C0"/>
                </a:solidFill>
              </a:rPr>
              <a:t>Approval PAX</a:t>
            </a:r>
            <a:r>
              <a:rPr lang="en-GB" altLang="fr-FR" sz="1600" b="0" kern="0" dirty="0"/>
              <a:t>’ and ‘</a:t>
            </a:r>
            <a:r>
              <a:rPr lang="en-GB" altLang="fr-FR" sz="1600" b="0" kern="0" dirty="0">
                <a:solidFill>
                  <a:srgbClr val="0070C0"/>
                </a:solidFill>
              </a:rPr>
              <a:t>Treated</a:t>
            </a:r>
            <a:r>
              <a:rPr lang="en-GB" altLang="fr-FR" sz="1600" b="0" kern="0" dirty="0"/>
              <a:t> ’ are </a:t>
            </a:r>
            <a:r>
              <a:rPr lang="en-GB" altLang="fr-FR" sz="1600" b="0" u="sng" kern="0" dirty="0"/>
              <a:t>specific to WO’s</a:t>
            </a:r>
            <a:r>
              <a:rPr lang="en-GB" altLang="fr-FR" sz="1600" b="0" kern="0" dirty="0"/>
              <a:t> and don’t exist for Requests for invoice.</a:t>
            </a:r>
          </a:p>
        </p:txBody>
      </p:sp>
    </p:spTree>
    <p:extLst>
      <p:ext uri="{BB962C8B-B14F-4D97-AF65-F5344CB8AC3E}">
        <p14:creationId xmlns:p14="http://schemas.microsoft.com/office/powerpoint/2010/main" val="3390454707"/>
      </p:ext>
    </p:extLst>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43" y="2011165"/>
            <a:ext cx="7478149" cy="4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4</a:t>
            </a:r>
            <a:r>
              <a:rPr lang="en-GB" dirty="0"/>
              <a:t>. Follow-up of Requests and WO’s</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39</a:t>
            </a:fld>
            <a:endParaRPr lang="en-US"/>
          </a:p>
        </p:txBody>
      </p:sp>
      <p:sp>
        <p:nvSpPr>
          <p:cNvPr id="9" name="Rectangle 8"/>
          <p:cNvSpPr/>
          <p:nvPr/>
        </p:nvSpPr>
        <p:spPr bwMode="auto">
          <a:xfrm>
            <a:off x="3131840" y="2392378"/>
            <a:ext cx="504056" cy="15827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Rectangle 9"/>
          <p:cNvSpPr/>
          <p:nvPr/>
        </p:nvSpPr>
        <p:spPr bwMode="auto">
          <a:xfrm>
            <a:off x="3707904" y="2392378"/>
            <a:ext cx="432048" cy="15827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Text Box 9"/>
          <p:cNvSpPr txBox="1">
            <a:spLocks noChangeArrowheads="1"/>
          </p:cNvSpPr>
          <p:nvPr/>
        </p:nvSpPr>
        <p:spPr bwMode="auto">
          <a:xfrm>
            <a:off x="1403648" y="1412776"/>
            <a:ext cx="2808312"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a Request / WO number, or on a PO number, in order to access the detail screen of this PO in REFIN.</a:t>
            </a:r>
          </a:p>
        </p:txBody>
      </p:sp>
    </p:spTree>
    <p:extLst>
      <p:ext uri="{BB962C8B-B14F-4D97-AF65-F5344CB8AC3E}">
        <p14:creationId xmlns:p14="http://schemas.microsoft.com/office/powerpoint/2010/main" val="875413868"/>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1. </a:t>
            </a:r>
            <a:r>
              <a:rPr lang="en-GB" dirty="0"/>
              <a:t>Login suppliers</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a:t>
            </a:fld>
            <a:endParaRPr lang="en-US"/>
          </a:p>
        </p:txBody>
      </p:sp>
      <p:sp>
        <p:nvSpPr>
          <p:cNvPr id="8" name="Content Placeholder 2"/>
          <p:cNvSpPr>
            <a:spLocks noGrp="1"/>
          </p:cNvSpPr>
          <p:nvPr>
            <p:ph idx="1"/>
          </p:nvPr>
        </p:nvSpPr>
        <p:spPr>
          <a:xfrm>
            <a:off x="395288" y="1556792"/>
            <a:ext cx="7921128" cy="4262437"/>
          </a:xfrm>
        </p:spPr>
        <p:txBody>
          <a:bodyPr/>
          <a:lstStyle/>
          <a:p>
            <a:pPr marL="0" indent="0" eaLnBrk="1" hangingPunct="1"/>
            <a:r>
              <a:rPr lang="en-GB" altLang="fr-FR" dirty="0"/>
              <a:t>In case of problem due to cookies, click on the link </a:t>
            </a:r>
            <a:r>
              <a:rPr lang="fr-BE" altLang="fr-FR" dirty="0"/>
              <a:t>‘</a:t>
            </a:r>
            <a:r>
              <a:rPr lang="fr-BE" altLang="fr-FR" dirty="0">
                <a:solidFill>
                  <a:srgbClr val="00B0F0"/>
                </a:solidFill>
              </a:rPr>
              <a:t>click </a:t>
            </a:r>
            <a:r>
              <a:rPr lang="fr-BE" altLang="fr-FR" dirty="0" err="1">
                <a:solidFill>
                  <a:srgbClr val="00B0F0"/>
                </a:solidFill>
              </a:rPr>
              <a:t>here</a:t>
            </a:r>
            <a:r>
              <a:rPr lang="fr-BE" altLang="fr-FR" dirty="0"/>
              <a:t>’ </a:t>
            </a:r>
            <a:r>
              <a:rPr lang="en-GB" altLang="fr-FR" dirty="0"/>
              <a:t>to open a new session, or follow instructions hereunder.</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2896"/>
            <a:ext cx="34861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36" y="3446959"/>
            <a:ext cx="578826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674963"/>
      </p:ext>
    </p:extLst>
  </p:cSld>
  <p:clrMapOvr>
    <a:masterClrMapping/>
  </p:clrMapOvr>
  <p:transition>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622" y="1484784"/>
            <a:ext cx="7140762" cy="452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4. Creation of a display variant</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40</a:t>
            </a:fld>
            <a:endParaRPr lang="en-US"/>
          </a:p>
        </p:txBody>
      </p:sp>
      <p:sp>
        <p:nvSpPr>
          <p:cNvPr id="9" name="Rectangle 8"/>
          <p:cNvSpPr/>
          <p:nvPr/>
        </p:nvSpPr>
        <p:spPr bwMode="auto">
          <a:xfrm>
            <a:off x="7740352" y="1476000"/>
            <a:ext cx="288032"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Text Box 9"/>
          <p:cNvSpPr txBox="1">
            <a:spLocks noChangeArrowheads="1"/>
          </p:cNvSpPr>
          <p:nvPr/>
        </p:nvSpPr>
        <p:spPr bwMode="auto">
          <a:xfrm>
            <a:off x="5796136" y="972000"/>
            <a:ext cx="2915968"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pPr>
            <a:r>
              <a:rPr lang="en-GB" altLang="fr-FR" sz="1000" dirty="0">
                <a:solidFill>
                  <a:schemeClr val="tx1"/>
                </a:solidFill>
              </a:rPr>
              <a:t>You can change the lay-out of the list with the icon on the right side of the screen.</a:t>
            </a:r>
          </a:p>
        </p:txBody>
      </p:sp>
    </p:spTree>
    <p:extLst>
      <p:ext uri="{BB962C8B-B14F-4D97-AF65-F5344CB8AC3E}">
        <p14:creationId xmlns:p14="http://schemas.microsoft.com/office/powerpoint/2010/main" val="2770849856"/>
      </p:ext>
    </p:extLst>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798"/>
            <a:ext cx="56197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4</a:t>
            </a:r>
            <a:r>
              <a:rPr lang="en-GB" dirty="0"/>
              <a:t>. Creation of a display variant</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41</a:t>
            </a:fld>
            <a:endParaRPr lang="en-US"/>
          </a:p>
        </p:txBody>
      </p:sp>
      <p:sp>
        <p:nvSpPr>
          <p:cNvPr id="11" name="Rectangle 10"/>
          <p:cNvSpPr/>
          <p:nvPr/>
        </p:nvSpPr>
        <p:spPr bwMode="auto">
          <a:xfrm>
            <a:off x="4211960" y="4941168"/>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Rectangle 11"/>
          <p:cNvSpPr/>
          <p:nvPr/>
        </p:nvSpPr>
        <p:spPr bwMode="auto">
          <a:xfrm>
            <a:off x="5508104" y="4941168"/>
            <a:ext cx="432048"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Rectangle 12"/>
          <p:cNvSpPr/>
          <p:nvPr/>
        </p:nvSpPr>
        <p:spPr bwMode="auto">
          <a:xfrm>
            <a:off x="2843808" y="2376000"/>
            <a:ext cx="648072"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4" name="Text Box 9"/>
          <p:cNvSpPr txBox="1">
            <a:spLocks noChangeArrowheads="1"/>
          </p:cNvSpPr>
          <p:nvPr/>
        </p:nvSpPr>
        <p:spPr bwMode="auto">
          <a:xfrm>
            <a:off x="2627784" y="1700808"/>
            <a:ext cx="2232248" cy="553998"/>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b="1" dirty="0">
                <a:solidFill>
                  <a:schemeClr val="tx1"/>
                </a:solidFill>
              </a:rPr>
              <a:t>2.</a:t>
            </a:r>
            <a:r>
              <a:rPr lang="en-GB" altLang="fr-FR" sz="1000" dirty="0">
                <a:solidFill>
                  <a:schemeClr val="tx1"/>
                </a:solidFill>
              </a:rPr>
              <a:t> Give a name to your variant and tick the box ‘Initial View’ to replace the ‘Standard View’.</a:t>
            </a:r>
          </a:p>
        </p:txBody>
      </p:sp>
      <p:sp>
        <p:nvSpPr>
          <p:cNvPr id="15" name="Rectangle 14"/>
          <p:cNvSpPr/>
          <p:nvPr/>
        </p:nvSpPr>
        <p:spPr bwMode="auto">
          <a:xfrm>
            <a:off x="864000" y="5328000"/>
            <a:ext cx="396000"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819476" y="5722222"/>
            <a:ext cx="1592284"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b="1" dirty="0">
                <a:solidFill>
                  <a:schemeClr val="tx1"/>
                </a:solidFill>
              </a:rPr>
              <a:t>3.</a:t>
            </a:r>
            <a:r>
              <a:rPr lang="en-GB" altLang="fr-FR" sz="1000" dirty="0">
                <a:solidFill>
                  <a:schemeClr val="tx1"/>
                </a:solidFill>
              </a:rPr>
              <a:t> Click on “</a:t>
            </a:r>
            <a:r>
              <a:rPr lang="en-GB" altLang="fr-FR" sz="1000" b="1" dirty="0">
                <a:solidFill>
                  <a:schemeClr val="tx1"/>
                </a:solidFill>
              </a:rPr>
              <a:t>OK</a:t>
            </a:r>
            <a:r>
              <a:rPr lang="en-GB" altLang="fr-FR" sz="1000" dirty="0">
                <a:solidFill>
                  <a:schemeClr val="tx1"/>
                </a:solidFill>
              </a:rPr>
              <a:t>”.</a:t>
            </a:r>
          </a:p>
        </p:txBody>
      </p:sp>
      <p:cxnSp>
        <p:nvCxnSpPr>
          <p:cNvPr id="17" name="Straight Arrow Connector 16"/>
          <p:cNvCxnSpPr/>
          <p:nvPr/>
        </p:nvCxnSpPr>
        <p:spPr bwMode="auto">
          <a:xfrm flipV="1">
            <a:off x="3491880" y="2326815"/>
            <a:ext cx="1728192" cy="157892"/>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628800"/>
            <a:ext cx="2894632" cy="106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9"/>
          <p:cNvSpPr txBox="1">
            <a:spLocks noChangeArrowheads="1"/>
          </p:cNvSpPr>
          <p:nvPr/>
        </p:nvSpPr>
        <p:spPr bwMode="auto">
          <a:xfrm>
            <a:off x="6475909" y="4581128"/>
            <a:ext cx="2344563" cy="707886"/>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b="1" dirty="0">
                <a:solidFill>
                  <a:schemeClr val="tx1"/>
                </a:solidFill>
              </a:rPr>
              <a:t>1.</a:t>
            </a:r>
            <a:r>
              <a:rPr lang="en-GB" altLang="fr-FR" sz="1000" dirty="0">
                <a:solidFill>
                  <a:schemeClr val="tx1"/>
                </a:solidFill>
              </a:rPr>
              <a:t> Adapt the order of the columns, and, if necessary, hide some useless columns with the button ‘Remove’.</a:t>
            </a:r>
          </a:p>
        </p:txBody>
      </p:sp>
    </p:spTree>
    <p:extLst>
      <p:ext uri="{BB962C8B-B14F-4D97-AF65-F5344CB8AC3E}">
        <p14:creationId xmlns:p14="http://schemas.microsoft.com/office/powerpoint/2010/main" val="2868923109"/>
      </p:ext>
    </p:extLst>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2420888"/>
            <a:ext cx="8964488" cy="331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4</a:t>
            </a:r>
            <a:r>
              <a:rPr lang="en-GB" dirty="0"/>
              <a:t>. Creation of a display variant</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42</a:t>
            </a:fld>
            <a:endParaRPr lang="en-US"/>
          </a:p>
        </p:txBody>
      </p:sp>
      <p:sp>
        <p:nvSpPr>
          <p:cNvPr id="10" name="Text Box 9"/>
          <p:cNvSpPr txBox="1">
            <a:spLocks noChangeArrowheads="1"/>
          </p:cNvSpPr>
          <p:nvPr/>
        </p:nvSpPr>
        <p:spPr bwMode="auto">
          <a:xfrm>
            <a:off x="539552" y="1556792"/>
            <a:ext cx="2448272"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Lay-out of the list is adapted in accordance with your variant.</a:t>
            </a:r>
          </a:p>
        </p:txBody>
      </p:sp>
      <p:sp>
        <p:nvSpPr>
          <p:cNvPr id="11" name="Rectangle 10"/>
          <p:cNvSpPr/>
          <p:nvPr/>
        </p:nvSpPr>
        <p:spPr bwMode="auto">
          <a:xfrm>
            <a:off x="539552" y="2462394"/>
            <a:ext cx="936104"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9" name="Text Box 9"/>
          <p:cNvSpPr txBox="1">
            <a:spLocks noChangeArrowheads="1"/>
          </p:cNvSpPr>
          <p:nvPr/>
        </p:nvSpPr>
        <p:spPr bwMode="auto">
          <a:xfrm>
            <a:off x="3779912" y="1556792"/>
            <a:ext cx="2808312" cy="400110"/>
          </a:xfrm>
          <a:prstGeom prst="rect">
            <a:avLst/>
          </a:prstGeom>
          <a:solidFill>
            <a:srgbClr val="FFC000"/>
          </a:solidFill>
          <a:ln>
            <a:noFill/>
          </a:ln>
          <a:effec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u="sng" dirty="0">
                <a:solidFill>
                  <a:schemeClr val="tx1"/>
                </a:solidFill>
              </a:rPr>
              <a:t>Remark</a:t>
            </a:r>
            <a:r>
              <a:rPr lang="en-GB" altLang="fr-FR" sz="1000" dirty="0">
                <a:solidFill>
                  <a:schemeClr val="tx1"/>
                </a:solidFill>
              </a:rPr>
              <a:t> : Each one can create one or several variants depending of his needs.</a:t>
            </a:r>
          </a:p>
        </p:txBody>
      </p:sp>
      <p:sp>
        <p:nvSpPr>
          <p:cNvPr id="12" name="Rectangle 11"/>
          <p:cNvSpPr/>
          <p:nvPr/>
        </p:nvSpPr>
        <p:spPr bwMode="auto">
          <a:xfrm>
            <a:off x="2411760" y="2424980"/>
            <a:ext cx="504056" cy="21741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2411760" y="2101269"/>
            <a:ext cx="1296144"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US" altLang="fr-FR" sz="1000" dirty="0">
                <a:solidFill>
                  <a:schemeClr val="tx1"/>
                </a:solidFill>
              </a:rPr>
              <a:t>Export to Excel</a:t>
            </a:r>
          </a:p>
        </p:txBody>
      </p:sp>
      <p:sp>
        <p:nvSpPr>
          <p:cNvPr id="14" name="AutoShape 11"/>
          <p:cNvSpPr>
            <a:spLocks noChangeArrowheads="1"/>
          </p:cNvSpPr>
          <p:nvPr/>
        </p:nvSpPr>
        <p:spPr bwMode="auto">
          <a:xfrm rot="5400000">
            <a:off x="790972" y="2125756"/>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2159949741"/>
      </p:ext>
    </p:extLst>
  </p:cSld>
  <p:clrMapOvr>
    <a:masterClrMapping/>
  </p:clrMapOvr>
  <p:transition>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en-GB" noProof="0" dirty="0"/>
              <a:t>5. Requests and Workorders (WO’s) rejected</a:t>
            </a:r>
          </a:p>
        </p:txBody>
      </p:sp>
    </p:spTree>
    <p:extLst>
      <p:ext uri="{BB962C8B-B14F-4D97-AF65-F5344CB8AC3E}">
        <p14:creationId xmlns:p14="http://schemas.microsoft.com/office/powerpoint/2010/main" val="2257470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5</a:t>
            </a:r>
            <a:r>
              <a:rPr lang="en-GB" dirty="0"/>
              <a:t>. Requests and WO’s rejected</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44</a:t>
            </a:fld>
            <a:endParaRPr lang="en-US"/>
          </a:p>
        </p:txBody>
      </p:sp>
      <p:sp>
        <p:nvSpPr>
          <p:cNvPr id="11" name="Rectangle 7"/>
          <p:cNvSpPr txBox="1">
            <a:spLocks noChangeArrowheads="1"/>
          </p:cNvSpPr>
          <p:nvPr/>
        </p:nvSpPr>
        <p:spPr bwMode="auto">
          <a:xfrm>
            <a:off x="467544" y="1412776"/>
            <a:ext cx="8352928" cy="4525962"/>
          </a:xfrm>
          <a:prstGeom prst="rect">
            <a:avLst/>
          </a:prstGeom>
          <a:noFill/>
          <a:ln w="9525">
            <a:noFill/>
            <a:miter lim="800000"/>
            <a:headEnd/>
            <a:tailEnd/>
          </a:ln>
        </p:spPr>
        <p:txBody>
          <a:bodyPr vert="horz" wrap="square" lIns="88867" tIns="44433" rIns="88867" bIns="44433" numCol="1" anchor="t" anchorCtr="0" compatLnSpc="1">
            <a:prstTxWarp prst="textNoShape">
              <a:avLst/>
            </a:prstTxWarp>
          </a:bodyPr>
          <a:lstStyle>
            <a:lvl1pPr marL="342900" indent="-342900" algn="l" rtl="0" eaLnBrk="0" fontAlgn="base" hangingPunct="0">
              <a:spcBef>
                <a:spcPct val="20000"/>
              </a:spcBef>
              <a:spcAft>
                <a:spcPct val="0"/>
              </a:spcAft>
              <a:buClr>
                <a:srgbClr val="F86613"/>
              </a:buClr>
              <a:buSzPct val="100000"/>
              <a:buFont typeface="Arial" charset="0"/>
              <a:defRPr sz="2000" b="1">
                <a:solidFill>
                  <a:srgbClr val="21363C"/>
                </a:solidFill>
                <a:latin typeface="+mn-lt"/>
                <a:ea typeface="ヒラギノ角ゴ Pro W3" charset="-128"/>
                <a:cs typeface="ヒラギノ角ゴ Pro W3" charset="-128"/>
              </a:defRPr>
            </a:lvl1pPr>
            <a:lvl2pPr marL="381000" indent="-190500" algn="l" rtl="0" eaLnBrk="0" fontAlgn="base" hangingPunct="0">
              <a:spcBef>
                <a:spcPct val="20000"/>
              </a:spcBef>
              <a:spcAft>
                <a:spcPct val="0"/>
              </a:spcAft>
              <a:buClr>
                <a:schemeClr val="tx2"/>
              </a:buClr>
              <a:buFont typeface="Lucida Grande" charset="0"/>
              <a:buChar char="-"/>
              <a:defRPr sz="1600" b="1">
                <a:solidFill>
                  <a:srgbClr val="21363C"/>
                </a:solidFill>
                <a:latin typeface="+mn-lt"/>
                <a:ea typeface="ヒラギノ角ゴ Pro W3" charset="-128"/>
              </a:defRPr>
            </a:lvl2pPr>
            <a:lvl3pPr marL="569913" indent="-187325" algn="l" rtl="0" eaLnBrk="0" fontAlgn="base" hangingPunct="0">
              <a:spcBef>
                <a:spcPct val="20000"/>
              </a:spcBef>
              <a:spcAft>
                <a:spcPct val="0"/>
              </a:spcAft>
              <a:buClr>
                <a:schemeClr val="tx2"/>
              </a:buClr>
              <a:buSzPct val="85000"/>
              <a:buFont typeface="Verdana" charset="0"/>
              <a:buChar char="–"/>
              <a:defRPr sz="1600">
                <a:solidFill>
                  <a:srgbClr val="21363C"/>
                </a:solidFill>
                <a:latin typeface="+mn-lt"/>
                <a:ea typeface="ヒラギノ角ゴ Pro W3" charset="-128"/>
              </a:defRPr>
            </a:lvl3pPr>
            <a:lvl4pPr marL="762000" indent="-190500" algn="l" rtl="0" eaLnBrk="0" fontAlgn="base" hangingPunct="0">
              <a:spcBef>
                <a:spcPct val="20000"/>
              </a:spcBef>
              <a:spcAft>
                <a:spcPct val="0"/>
              </a:spcAft>
              <a:buClr>
                <a:schemeClr val="bg2"/>
              </a:buClr>
              <a:buSzPct val="100000"/>
              <a:buChar char="-"/>
              <a:defRPr sz="1400">
                <a:solidFill>
                  <a:schemeClr val="tx1"/>
                </a:solidFill>
                <a:latin typeface="Arial" charset="0"/>
                <a:ea typeface="ヒラギノ角ゴ Pro W3" charset="-128"/>
              </a:defRPr>
            </a:lvl4pPr>
            <a:lvl5pPr marL="955675" indent="-190500" algn="l" rtl="0" eaLnBrk="0" fontAlgn="base" hangingPunct="0">
              <a:spcBef>
                <a:spcPct val="20000"/>
              </a:spcBef>
              <a:spcAft>
                <a:spcPct val="0"/>
              </a:spcAft>
              <a:buClr>
                <a:schemeClr val="bg2"/>
              </a:buClr>
              <a:buChar char="-"/>
              <a:defRPr sz="1400">
                <a:solidFill>
                  <a:schemeClr val="tx1"/>
                </a:solidFill>
                <a:latin typeface="Arial" charset="0"/>
                <a:ea typeface="ヒラギノ角ゴ Pro W3"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r>
              <a:rPr lang="en-GB" altLang="fr-FR" kern="0" dirty="0"/>
              <a:t>After reject by Elia, the Request or WO is sent back to the supplier.</a:t>
            </a:r>
          </a:p>
          <a:p>
            <a:pPr marL="0" indent="0" eaLnBrk="1" hangingPunct="1"/>
            <a:r>
              <a:rPr lang="en-GB" altLang="fr-FR" dirty="0">
                <a:solidFill>
                  <a:srgbClr val="FF0000"/>
                </a:solidFill>
              </a:rPr>
              <a:t>A Request or a WO is not to be remaining with status « Rejected ». Reason is if you modify it by mistake and save the modification, it will be sent back again for approval to the Project Leader !</a:t>
            </a:r>
          </a:p>
          <a:p>
            <a:pPr marL="0" indent="0" eaLnBrk="1" hangingPunct="1"/>
            <a:r>
              <a:rPr lang="en-GB" altLang="fr-FR" kern="0" dirty="0">
                <a:solidFill>
                  <a:srgbClr val="FF0000"/>
                </a:solidFill>
              </a:rPr>
              <a:t>You have to correct or delete it.</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712" y="3254725"/>
            <a:ext cx="6740648" cy="29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auto">
          <a:xfrm>
            <a:off x="3856906" y="5198941"/>
            <a:ext cx="1440160" cy="43204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63914005"/>
      </p:ext>
    </p:extLst>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36496"/>
            <a:ext cx="6912768" cy="455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5</a:t>
            </a:r>
            <a:r>
              <a:rPr lang="en-GB" dirty="0"/>
              <a:t>. Requests and WO’s rejected</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45</a:t>
            </a:fld>
            <a:endParaRPr lang="en-US"/>
          </a:p>
        </p:txBody>
      </p:sp>
      <p:sp>
        <p:nvSpPr>
          <p:cNvPr id="13" name="Rectangle 12"/>
          <p:cNvSpPr/>
          <p:nvPr/>
        </p:nvSpPr>
        <p:spPr bwMode="auto">
          <a:xfrm>
            <a:off x="4716016" y="4005080"/>
            <a:ext cx="504056"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4" name="Rectangle 13"/>
          <p:cNvSpPr/>
          <p:nvPr/>
        </p:nvSpPr>
        <p:spPr bwMode="auto">
          <a:xfrm>
            <a:off x="2555776" y="3429000"/>
            <a:ext cx="576064"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Rectangle 14"/>
          <p:cNvSpPr/>
          <p:nvPr/>
        </p:nvSpPr>
        <p:spPr bwMode="auto">
          <a:xfrm>
            <a:off x="755576" y="4509136"/>
            <a:ext cx="360040"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9"/>
          <p:cNvSpPr txBox="1">
            <a:spLocks noChangeArrowheads="1"/>
          </p:cNvSpPr>
          <p:nvPr/>
        </p:nvSpPr>
        <p:spPr bwMode="auto">
          <a:xfrm>
            <a:off x="3707904" y="2582034"/>
            <a:ext cx="3816424" cy="630942"/>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Choose if necessary the document category (R or W) with status “</a:t>
            </a:r>
            <a:r>
              <a:rPr lang="en-GB" altLang="fr-FR" sz="1000" b="1" dirty="0">
                <a:solidFill>
                  <a:schemeClr val="tx1"/>
                </a:solidFill>
              </a:rPr>
              <a:t>Rejected</a:t>
            </a:r>
            <a:r>
              <a:rPr lang="en-GB" altLang="fr-FR" sz="1000" dirty="0">
                <a:solidFill>
                  <a:schemeClr val="tx1"/>
                </a:solidFill>
              </a:rPr>
              <a:t>” and click on “</a:t>
            </a:r>
            <a:r>
              <a:rPr lang="en-GB" altLang="fr-FR" sz="1000" b="1" dirty="0">
                <a:solidFill>
                  <a:schemeClr val="tx1"/>
                </a:solidFill>
              </a:rPr>
              <a:t>Apply</a:t>
            </a:r>
            <a:r>
              <a:rPr lang="en-GB" altLang="fr-FR" sz="1000" dirty="0">
                <a:solidFill>
                  <a:schemeClr val="tx1"/>
                </a:solidFill>
              </a:rPr>
              <a:t>”.</a:t>
            </a:r>
          </a:p>
          <a:p>
            <a:pPr>
              <a:spcBef>
                <a:spcPct val="50000"/>
              </a:spcBef>
              <a:buClrTx/>
              <a:buSzTx/>
              <a:buFontTx/>
              <a:buNone/>
            </a:pPr>
            <a:r>
              <a:rPr lang="en-GB" altLang="fr-FR" sz="1000" dirty="0">
                <a:solidFill>
                  <a:schemeClr val="tx1"/>
                </a:solidFill>
              </a:rPr>
              <a:t>Click then on the Request / WO-number in the list.</a:t>
            </a:r>
          </a:p>
        </p:txBody>
      </p:sp>
      <p:sp>
        <p:nvSpPr>
          <p:cNvPr id="11" name="AutoShape 11"/>
          <p:cNvSpPr>
            <a:spLocks noChangeArrowheads="1"/>
          </p:cNvSpPr>
          <p:nvPr/>
        </p:nvSpPr>
        <p:spPr bwMode="auto">
          <a:xfrm rot="5400000">
            <a:off x="6896349" y="4399803"/>
            <a:ext cx="737296" cy="201418"/>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Tree>
    <p:extLst>
      <p:ext uri="{BB962C8B-B14F-4D97-AF65-F5344CB8AC3E}">
        <p14:creationId xmlns:p14="http://schemas.microsoft.com/office/powerpoint/2010/main" val="3277303021"/>
      </p:ext>
    </p:extLst>
  </p:cSld>
  <p:clrMapOvr>
    <a:masterClrMapping/>
  </p:clrMapOvr>
  <p:transition>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412776"/>
            <a:ext cx="8892480" cy="437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5</a:t>
            </a:r>
            <a:r>
              <a:rPr lang="en-GB" dirty="0"/>
              <a:t>. Requests and WO’s rejected</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46</a:t>
            </a:fld>
            <a:endParaRPr lang="en-US"/>
          </a:p>
        </p:txBody>
      </p:sp>
      <p:sp>
        <p:nvSpPr>
          <p:cNvPr id="12" name="Rectangle 11"/>
          <p:cNvSpPr/>
          <p:nvPr/>
        </p:nvSpPr>
        <p:spPr bwMode="auto">
          <a:xfrm>
            <a:off x="179512" y="1772816"/>
            <a:ext cx="288032" cy="144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3" name="Text Box 9"/>
          <p:cNvSpPr txBox="1">
            <a:spLocks noChangeArrowheads="1"/>
          </p:cNvSpPr>
          <p:nvPr/>
        </p:nvSpPr>
        <p:spPr bwMode="auto">
          <a:xfrm>
            <a:off x="2789017" y="1484784"/>
            <a:ext cx="309634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a:t>
            </a:r>
            <a:r>
              <a:rPr lang="en-GB" altLang="fr-FR" sz="1000" b="1" dirty="0">
                <a:solidFill>
                  <a:schemeClr val="tx1"/>
                </a:solidFill>
              </a:rPr>
              <a:t>Edit</a:t>
            </a:r>
            <a:r>
              <a:rPr lang="en-GB" altLang="fr-FR" sz="1000" dirty="0">
                <a:solidFill>
                  <a:schemeClr val="tx1"/>
                </a:solidFill>
              </a:rPr>
              <a:t>” to adapt (or delete) a Request or a WO.</a:t>
            </a:r>
          </a:p>
        </p:txBody>
      </p:sp>
      <p:sp>
        <p:nvSpPr>
          <p:cNvPr id="14" name="AutoShape 11"/>
          <p:cNvSpPr>
            <a:spLocks noChangeArrowheads="1"/>
          </p:cNvSpPr>
          <p:nvPr/>
        </p:nvSpPr>
        <p:spPr bwMode="auto">
          <a:xfrm rot="10800000">
            <a:off x="1043609" y="1756875"/>
            <a:ext cx="1385367" cy="201416"/>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0" name="Oval 9"/>
          <p:cNvSpPr/>
          <p:nvPr/>
        </p:nvSpPr>
        <p:spPr bwMode="auto">
          <a:xfrm>
            <a:off x="360000" y="4896000"/>
            <a:ext cx="288032" cy="25032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8388424" y="4949163"/>
            <a:ext cx="504056" cy="19716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5" name="Text Box 9"/>
          <p:cNvSpPr txBox="1">
            <a:spLocks noChangeArrowheads="1"/>
          </p:cNvSpPr>
          <p:nvPr/>
        </p:nvSpPr>
        <p:spPr bwMode="auto">
          <a:xfrm>
            <a:off x="2123728" y="4365104"/>
            <a:ext cx="3096344"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Click on the arrow to read the Project Leader’s comment.</a:t>
            </a:r>
          </a:p>
        </p:txBody>
      </p:sp>
    </p:spTree>
    <p:extLst>
      <p:ext uri="{BB962C8B-B14F-4D97-AF65-F5344CB8AC3E}">
        <p14:creationId xmlns:p14="http://schemas.microsoft.com/office/powerpoint/2010/main" val="1176382641"/>
      </p:ext>
    </p:extLst>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73173"/>
            <a:ext cx="8895504" cy="500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le 1"/>
          <p:cNvSpPr>
            <a:spLocks noGrp="1"/>
          </p:cNvSpPr>
          <p:nvPr>
            <p:ph type="title"/>
          </p:nvPr>
        </p:nvSpPr>
        <p:spPr/>
        <p:txBody>
          <a:bodyPr/>
          <a:lstStyle/>
          <a:p>
            <a:r>
              <a:rPr lang="en-GB" noProof="0" dirty="0"/>
              <a:t>5</a:t>
            </a:r>
            <a:r>
              <a:rPr lang="en-GB" dirty="0"/>
              <a:t>. Requests and WO’s rejected</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47</a:t>
            </a:fld>
            <a:endParaRPr lang="en-US"/>
          </a:p>
        </p:txBody>
      </p:sp>
      <p:sp>
        <p:nvSpPr>
          <p:cNvPr id="16" name="Text Box 9"/>
          <p:cNvSpPr txBox="1">
            <a:spLocks noChangeArrowheads="1"/>
          </p:cNvSpPr>
          <p:nvPr/>
        </p:nvSpPr>
        <p:spPr bwMode="auto">
          <a:xfrm>
            <a:off x="5148064" y="4784665"/>
            <a:ext cx="2952328" cy="124649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b="1" dirty="0">
                <a:solidFill>
                  <a:schemeClr val="tx1"/>
                </a:solidFill>
              </a:rPr>
              <a:t>Adapt</a:t>
            </a:r>
            <a:r>
              <a:rPr lang="en-GB" altLang="fr-FR" sz="1000" dirty="0">
                <a:solidFill>
                  <a:schemeClr val="tx1"/>
                </a:solidFill>
              </a:rPr>
              <a:t> the Request/WO (value or description), add possibly the missing attachments and </a:t>
            </a:r>
            <a:r>
              <a:rPr lang="en-GB" altLang="fr-FR" sz="1000" b="1" dirty="0">
                <a:solidFill>
                  <a:schemeClr val="tx1"/>
                </a:solidFill>
              </a:rPr>
              <a:t>save</a:t>
            </a:r>
            <a:r>
              <a:rPr lang="en-GB" altLang="fr-FR" sz="1000" dirty="0">
                <a:solidFill>
                  <a:schemeClr val="tx1"/>
                </a:solidFill>
              </a:rPr>
              <a:t>, </a:t>
            </a:r>
            <a:r>
              <a:rPr lang="en-GB" altLang="fr-FR" sz="1000" b="1" dirty="0">
                <a:solidFill>
                  <a:schemeClr val="tx1"/>
                </a:solidFill>
              </a:rPr>
              <a:t>or delete </a:t>
            </a:r>
            <a:r>
              <a:rPr lang="en-GB" altLang="fr-FR" sz="1000" dirty="0">
                <a:solidFill>
                  <a:schemeClr val="tx1"/>
                </a:solidFill>
              </a:rPr>
              <a:t>the useless Request/WO.</a:t>
            </a:r>
          </a:p>
          <a:p>
            <a:pPr>
              <a:spcBef>
                <a:spcPct val="50000"/>
              </a:spcBef>
              <a:buClrTx/>
              <a:buSzTx/>
              <a:buFontTx/>
              <a:buNone/>
            </a:pPr>
            <a:r>
              <a:rPr lang="en-GB" altLang="fr-FR" sz="1000" dirty="0">
                <a:solidFill>
                  <a:schemeClr val="tx1"/>
                </a:solidFill>
              </a:rPr>
              <a:t>After adapting and saving, the Request/WO is once again sent for approval to the Project Leader.</a:t>
            </a:r>
          </a:p>
        </p:txBody>
      </p:sp>
      <p:sp>
        <p:nvSpPr>
          <p:cNvPr id="18" name="Rectangle 17"/>
          <p:cNvSpPr/>
          <p:nvPr/>
        </p:nvSpPr>
        <p:spPr bwMode="auto">
          <a:xfrm>
            <a:off x="467544" y="4392000"/>
            <a:ext cx="360000" cy="14399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9" name="Rectangle 18"/>
          <p:cNvSpPr/>
          <p:nvPr/>
        </p:nvSpPr>
        <p:spPr bwMode="auto">
          <a:xfrm>
            <a:off x="3775484" y="4725144"/>
            <a:ext cx="436476"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0" name="Rectangle 9"/>
          <p:cNvSpPr/>
          <p:nvPr/>
        </p:nvSpPr>
        <p:spPr bwMode="auto">
          <a:xfrm>
            <a:off x="107504" y="1700808"/>
            <a:ext cx="359632"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1" name="Rectangle 10"/>
          <p:cNvSpPr/>
          <p:nvPr/>
        </p:nvSpPr>
        <p:spPr bwMode="auto">
          <a:xfrm>
            <a:off x="515700" y="5808719"/>
            <a:ext cx="2976180" cy="57260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2" name="Text Box 9"/>
          <p:cNvSpPr txBox="1">
            <a:spLocks noChangeArrowheads="1"/>
          </p:cNvSpPr>
          <p:nvPr/>
        </p:nvSpPr>
        <p:spPr bwMode="auto">
          <a:xfrm>
            <a:off x="2627784" y="5301208"/>
            <a:ext cx="2160240" cy="400110"/>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pPr>
              <a:spcBef>
                <a:spcPct val="50000"/>
              </a:spcBef>
              <a:buClrTx/>
              <a:buSzTx/>
              <a:buFontTx/>
              <a:buNone/>
            </a:pPr>
            <a:r>
              <a:rPr lang="en-GB" altLang="fr-FR" sz="1000" dirty="0">
                <a:solidFill>
                  <a:schemeClr val="tx1"/>
                </a:solidFill>
              </a:rPr>
              <a:t>Rejection comment of the Project Leader or the OPA.</a:t>
            </a:r>
          </a:p>
        </p:txBody>
      </p:sp>
      <p:sp>
        <p:nvSpPr>
          <p:cNvPr id="13" name="AutoShape 11"/>
          <p:cNvSpPr>
            <a:spLocks noChangeArrowheads="1"/>
          </p:cNvSpPr>
          <p:nvPr/>
        </p:nvSpPr>
        <p:spPr bwMode="auto">
          <a:xfrm rot="10800000">
            <a:off x="4572001" y="4712657"/>
            <a:ext cx="449263"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defRPr sz="2000">
                <a:solidFill>
                  <a:srgbClr val="21363C"/>
                </a:solidFill>
                <a:latin typeface="Verdana" pitchFamily="34" charset="0"/>
              </a:defRPr>
            </a:lvl3pPr>
            <a:lvl4pPr marL="1600200" indent="-228600">
              <a:defRPr sz="2000">
                <a:solidFill>
                  <a:srgbClr val="21363C"/>
                </a:solidFill>
                <a:latin typeface="Verdana" pitchFamily="34" charset="0"/>
              </a:defRPr>
            </a:lvl4pPr>
            <a:lvl5pPr marL="2057400" indent="-228600">
              <a:defRPr sz="2000">
                <a:solidFill>
                  <a:srgbClr val="21363C"/>
                </a:solidFill>
                <a:latin typeface="Verdana" pitchFamily="34" charset="0"/>
              </a:defRPr>
            </a:lvl5pPr>
            <a:lvl6pPr marL="25146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6pPr>
            <a:lvl7pPr marL="29718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7pPr>
            <a:lvl8pPr marL="34290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8pPr>
            <a:lvl9pPr marL="3886200" indent="-228600" eaLnBrk="0" fontAlgn="base" hangingPunct="0">
              <a:spcBef>
                <a:spcPct val="20000"/>
              </a:spcBef>
              <a:spcAft>
                <a:spcPct val="0"/>
              </a:spcAft>
              <a:buClr>
                <a:srgbClr val="F86613"/>
              </a:buClr>
              <a:buSzPct val="140000"/>
              <a:buChar char="•"/>
              <a:defRPr sz="2000">
                <a:solidFill>
                  <a:srgbClr val="21363C"/>
                </a:solidFill>
                <a:latin typeface="Verdana" pitchFamily="34" charset="0"/>
              </a:defRPr>
            </a:lvl9pPr>
          </a:lstStyle>
          <a:p>
            <a:endParaRPr lang="nl-BE" altLang="fr-FR"/>
          </a:p>
        </p:txBody>
      </p:sp>
      <p:sp>
        <p:nvSpPr>
          <p:cNvPr id="14" name="Rectangle 13"/>
          <p:cNvSpPr/>
          <p:nvPr/>
        </p:nvSpPr>
        <p:spPr bwMode="auto">
          <a:xfrm>
            <a:off x="1687252" y="4725144"/>
            <a:ext cx="940532" cy="180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940587833"/>
      </p:ext>
    </p:extLst>
  </p:cSld>
  <p:clrMapOvr>
    <a:masterClrMapping/>
  </p:clrMapOvr>
  <p:transition>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Need help ?</a:t>
            </a:r>
          </a:p>
        </p:txBody>
      </p:sp>
      <p:sp>
        <p:nvSpPr>
          <p:cNvPr id="14339" name="Content Placeholder 2"/>
          <p:cNvSpPr>
            <a:spLocks noGrp="1"/>
          </p:cNvSpPr>
          <p:nvPr>
            <p:ph idx="1"/>
          </p:nvPr>
        </p:nvSpPr>
        <p:spPr/>
        <p:txBody>
          <a:bodyPr/>
          <a:lstStyle/>
          <a:p>
            <a:pPr eaLnBrk="1" hangingPunct="1"/>
            <a:r>
              <a:rPr lang="en-GB" altLang="fr-FR" noProof="0" dirty="0"/>
              <a:t>Purchasing </a:t>
            </a:r>
            <a:r>
              <a:rPr lang="fr-BE" altLang="fr-FR" noProof="0" dirty="0"/>
              <a:t>Support</a:t>
            </a:r>
            <a:endParaRPr lang="en-GB" altLang="fr-FR" dirty="0"/>
          </a:p>
          <a:p>
            <a:pPr eaLnBrk="1" hangingPunct="1"/>
            <a:endParaRPr lang="en-GB" altLang="fr-FR" noProof="0" dirty="0"/>
          </a:p>
          <a:p>
            <a:pPr lvl="1" eaLnBrk="1" hangingPunct="1">
              <a:tabLst>
                <a:tab pos="2333625" algn="l"/>
              </a:tabLst>
            </a:pPr>
            <a:r>
              <a:rPr lang="en-GB" altLang="fr-FR" noProof="0" dirty="0"/>
              <a:t>Nathalie Sarlet	+ 32 2 546 77 64</a:t>
            </a:r>
            <a:r>
              <a:rPr lang="en-GB" altLang="fr-FR" noProof="0"/>
              <a:t>	</a:t>
            </a:r>
            <a:r>
              <a:rPr lang="en-GB" altLang="fr-FR" noProof="0">
                <a:hlinkClick r:id="rId3"/>
              </a:rPr>
              <a:t>Purchasing Support</a:t>
            </a:r>
            <a:endParaRPr lang="en-GB" altLang="fr-FR"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48</a:t>
            </a:fld>
            <a:endParaRPr lang="en-US"/>
          </a:p>
        </p:txBody>
      </p:sp>
    </p:spTree>
    <p:extLst>
      <p:ext uri="{BB962C8B-B14F-4D97-AF65-F5344CB8AC3E}">
        <p14:creationId xmlns:p14="http://schemas.microsoft.com/office/powerpoint/2010/main" val="2641102546"/>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1. Login suppliers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5</a:t>
            </a:fld>
            <a:endParaRPr lang="en-US"/>
          </a:p>
        </p:txBody>
      </p:sp>
      <p:sp>
        <p:nvSpPr>
          <p:cNvPr id="10" name="Content Placeholder 2"/>
          <p:cNvSpPr>
            <a:spLocks noGrp="1"/>
          </p:cNvSpPr>
          <p:nvPr>
            <p:ph idx="1"/>
          </p:nvPr>
        </p:nvSpPr>
        <p:spPr>
          <a:xfrm>
            <a:off x="755576" y="1556792"/>
            <a:ext cx="8064896" cy="4262437"/>
          </a:xfrm>
        </p:spPr>
        <p:txBody>
          <a:bodyPr/>
          <a:lstStyle/>
          <a:p>
            <a:pPr marL="0" indent="0"/>
            <a:r>
              <a:rPr lang="en-GB" altLang="fr-FR" dirty="0"/>
              <a:t>The password remains valid during</a:t>
            </a:r>
            <a:r>
              <a:rPr lang="en-GB" altLang="fr-FR" noProof="0" dirty="0"/>
              <a:t> 4 months.</a:t>
            </a:r>
          </a:p>
          <a:p>
            <a:pPr marL="0" indent="0"/>
            <a:r>
              <a:rPr lang="en-GB" altLang="fr-FR" dirty="0"/>
              <a:t>Before expiry of the password, you’ll be notified by an automatic e-mail from Elia.</a:t>
            </a:r>
          </a:p>
          <a:p>
            <a:pPr>
              <a:buFont typeface="Arial" panose="020B0604020202020204" pitchFamily="34" charset="0"/>
              <a:buChar char="•"/>
            </a:pPr>
            <a:r>
              <a:rPr lang="en-GB" altLang="fr-FR" noProof="0" dirty="0"/>
              <a:t>Before expiry date : click ‘</a:t>
            </a:r>
            <a:r>
              <a:rPr lang="en-GB" altLang="fr-FR" noProof="0" dirty="0">
                <a:solidFill>
                  <a:srgbClr val="00B0F0"/>
                </a:solidFill>
              </a:rPr>
              <a:t>Change password</a:t>
            </a:r>
            <a:r>
              <a:rPr lang="en-GB" altLang="fr-FR" noProof="0" dirty="0"/>
              <a:t>’ to modify the password and extend you access with 4 more months.</a:t>
            </a:r>
          </a:p>
          <a:p>
            <a:pPr>
              <a:buFont typeface="Arial" panose="020B0604020202020204" pitchFamily="34" charset="0"/>
              <a:buChar char="•"/>
            </a:pPr>
            <a:r>
              <a:rPr lang="en-GB" altLang="fr-FR" dirty="0"/>
              <a:t>After expiry date : click ‘</a:t>
            </a:r>
            <a:r>
              <a:rPr lang="en-GB" altLang="fr-FR" dirty="0">
                <a:solidFill>
                  <a:srgbClr val="00B0F0"/>
                </a:solidFill>
              </a:rPr>
              <a:t>Forgot password</a:t>
            </a:r>
            <a:r>
              <a:rPr lang="en-GB" altLang="fr-FR" dirty="0"/>
              <a:t>’ to reset the password.</a:t>
            </a:r>
            <a:endParaRPr lang="en-GB" altLang="fr-FR" noProof="0"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0" y="4005064"/>
            <a:ext cx="5184576" cy="199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190630"/>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1. Login suppliers</a:t>
            </a:r>
          </a:p>
        </p:txBody>
      </p:sp>
      <p:sp>
        <p:nvSpPr>
          <p:cNvPr id="14339" name="Content Placeholder 2"/>
          <p:cNvSpPr>
            <a:spLocks noGrp="1"/>
          </p:cNvSpPr>
          <p:nvPr>
            <p:ph idx="1"/>
          </p:nvPr>
        </p:nvSpPr>
        <p:spPr>
          <a:xfrm>
            <a:off x="756000" y="1556792"/>
            <a:ext cx="8208488" cy="4262437"/>
          </a:xfrm>
        </p:spPr>
        <p:txBody>
          <a:bodyPr/>
          <a:lstStyle/>
          <a:p>
            <a:pPr marL="0" indent="0"/>
            <a:r>
              <a:rPr lang="en-GB" dirty="0"/>
              <a:t>Portal is also available o</a:t>
            </a:r>
            <a:r>
              <a:rPr lang="en-GB" noProof="0" dirty="0"/>
              <a:t>n the Elia website, page “Suppliers / Information and tools for suppliers” :</a:t>
            </a:r>
          </a:p>
          <a:p>
            <a:pPr marL="0" indent="0"/>
            <a:r>
              <a:rPr lang="en-GB" altLang="fr-FR" dirty="0">
                <a:hlinkClick r:id="rId3"/>
              </a:rPr>
              <a:t>http://www.elia.be/en/suppliers/information-and-tools-for-suppliers</a:t>
            </a:r>
            <a:endParaRPr lang="en-GB" altLang="fr-FR" dirty="0"/>
          </a:p>
          <a:p>
            <a:pPr marL="0" indent="0"/>
            <a:endParaRPr lang="en-GB" noProof="0" dirty="0"/>
          </a:p>
          <a:p>
            <a:pPr marL="0" indent="0"/>
            <a:r>
              <a:rPr lang="en-GB" altLang="fr-FR" dirty="0"/>
              <a:t>The </a:t>
            </a:r>
            <a:r>
              <a:rPr lang="en-GB" altLang="fr-FR" dirty="0" err="1"/>
              <a:t>suppli</a:t>
            </a:r>
            <a:r>
              <a:rPr lang="en-GB" altLang="fr-FR" noProof="0" dirty="0" err="1"/>
              <a:t>er’s</a:t>
            </a:r>
            <a:r>
              <a:rPr lang="en-GB" altLang="fr-FR" noProof="0" dirty="0"/>
              <a:t> manual is also available on the same page.</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6</a:t>
            </a:fld>
            <a:endParaRPr lang="en-US"/>
          </a:p>
        </p:txBody>
      </p:sp>
      <p:pic>
        <p:nvPicPr>
          <p:cNvPr id="4" name="Picture 3">
            <a:extLst>
              <a:ext uri="{FF2B5EF4-FFF2-40B4-BE49-F238E27FC236}">
                <a16:creationId xmlns:a16="http://schemas.microsoft.com/office/drawing/2014/main" id="{94B8E97B-E95C-336F-49F9-A7444F27C0F1}"/>
              </a:ext>
            </a:extLst>
          </p:cNvPr>
          <p:cNvPicPr>
            <a:picLocks noChangeAspect="1"/>
          </p:cNvPicPr>
          <p:nvPr/>
        </p:nvPicPr>
        <p:blipFill>
          <a:blip r:embed="rId4"/>
          <a:stretch>
            <a:fillRect/>
          </a:stretch>
        </p:blipFill>
        <p:spPr>
          <a:xfrm>
            <a:off x="755576" y="3617193"/>
            <a:ext cx="5972175" cy="1323975"/>
          </a:xfrm>
          <a:prstGeom prst="rect">
            <a:avLst/>
          </a:prstGeom>
        </p:spPr>
      </p:pic>
    </p:spTree>
    <p:extLst>
      <p:ext uri="{BB962C8B-B14F-4D97-AF65-F5344CB8AC3E}">
        <p14:creationId xmlns:p14="http://schemas.microsoft.com/office/powerpoint/2010/main" val="3220644505"/>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1. </a:t>
            </a:r>
            <a:r>
              <a:rPr lang="en-GB" dirty="0"/>
              <a:t>Login suppliers</a:t>
            </a:r>
            <a:endParaRPr lang="en-GB" noProof="0" dirty="0"/>
          </a:p>
        </p:txBody>
      </p:sp>
      <p:sp>
        <p:nvSpPr>
          <p:cNvPr id="14339" name="Content Placeholder 2"/>
          <p:cNvSpPr>
            <a:spLocks noGrp="1"/>
          </p:cNvSpPr>
          <p:nvPr>
            <p:ph idx="1"/>
          </p:nvPr>
        </p:nvSpPr>
        <p:spPr>
          <a:xfrm>
            <a:off x="755576" y="1703388"/>
            <a:ext cx="7772474" cy="4262437"/>
          </a:xfrm>
        </p:spPr>
        <p:txBody>
          <a:bodyPr/>
          <a:lstStyle/>
          <a:p>
            <a:pPr eaLnBrk="1" hangingPunct="1"/>
            <a:r>
              <a:rPr lang="en-GB" altLang="fr-FR" dirty="0"/>
              <a:t>Internet options</a:t>
            </a:r>
            <a:endParaRPr lang="en-GB" altLang="fr-FR" noProof="0" dirty="0"/>
          </a:p>
          <a:p>
            <a:pPr lvl="1" eaLnBrk="1" hangingPunct="1"/>
            <a:r>
              <a:rPr lang="en-GB" altLang="fr-FR" noProof="0" dirty="0"/>
              <a:t>Internet Explorer &gt; 6.0 (Compatibility view)</a:t>
            </a:r>
          </a:p>
          <a:p>
            <a:pPr lvl="1" eaLnBrk="1" hangingPunct="1"/>
            <a:r>
              <a:rPr lang="en-GB" altLang="fr-FR" dirty="0"/>
              <a:t>Deactivate the pop-up blocker in the Internet options.</a:t>
            </a:r>
            <a:endParaRPr lang="en-GB" altLang="fr-FR" noProof="0" dirty="0"/>
          </a:p>
          <a:p>
            <a:pPr lvl="1" eaLnBrk="1" hangingPunct="1"/>
            <a:r>
              <a:rPr lang="en-GB" altLang="fr-FR" dirty="0"/>
              <a:t>For a full compatibility add the s</a:t>
            </a:r>
            <a:r>
              <a:rPr lang="en-GB" altLang="fr-FR" noProof="0" dirty="0" err="1"/>
              <a:t>ite</a:t>
            </a:r>
            <a:r>
              <a:rPr lang="en-GB" altLang="fr-FR" noProof="0" dirty="0"/>
              <a:t> “elia.be” </a:t>
            </a:r>
            <a:r>
              <a:rPr lang="en-GB" altLang="fr-FR" noProof="0" dirty="0" err="1"/>
              <a:t>en</a:t>
            </a:r>
            <a:r>
              <a:rPr lang="en-GB" altLang="fr-FR" dirty="0"/>
              <a:t> “srm.elia.be” in </a:t>
            </a:r>
            <a:r>
              <a:rPr lang="en-GB" altLang="fr-FR" noProof="0" dirty="0"/>
              <a:t>the “authorized websites” </a:t>
            </a:r>
            <a:r>
              <a:rPr lang="fr-BE" altLang="fr-FR" dirty="0"/>
              <a:t>in ‘Compatibility </a:t>
            </a:r>
            <a:r>
              <a:rPr lang="fr-BE" altLang="fr-FR" dirty="0" err="1"/>
              <a:t>View</a:t>
            </a:r>
            <a:r>
              <a:rPr lang="fr-BE" altLang="fr-FR" dirty="0"/>
              <a:t> settings’.</a:t>
            </a:r>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7</a:t>
            </a:fld>
            <a:endParaRPr lang="en-US"/>
          </a:p>
        </p:txBody>
      </p:sp>
    </p:spTree>
    <p:extLst>
      <p:ext uri="{BB962C8B-B14F-4D97-AF65-F5344CB8AC3E}">
        <p14:creationId xmlns:p14="http://schemas.microsoft.com/office/powerpoint/2010/main" val="1377531574"/>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noProof="0" dirty="0"/>
              <a:t>1. </a:t>
            </a:r>
            <a:r>
              <a:rPr lang="en-GB" dirty="0"/>
              <a:t>Login suppliers</a:t>
            </a:r>
            <a:endParaRPr lang="en-GB" noProof="0" dirty="0"/>
          </a:p>
        </p:txBody>
      </p:sp>
      <p:sp>
        <p:nvSpPr>
          <p:cNvPr id="14340" name="Date Placeholder 3"/>
          <p:cNvSpPr>
            <a:spLocks noGrp="1"/>
          </p:cNvSpPr>
          <p:nvPr>
            <p:ph type="dt" sz="quarter" idx="10"/>
          </p:nvPr>
        </p:nvSpPr>
        <p:spPr bwMode="auto">
          <a:noFill/>
          <a:ln>
            <a:miter lim="800000"/>
            <a:headEnd/>
            <a:tailEnd/>
          </a:ln>
        </p:spPr>
        <p:txBody>
          <a:bodyPr/>
          <a:lstStyle/>
          <a:p>
            <a:r>
              <a:rPr lang="nl-BE"/>
              <a:t>28/02/2012</a:t>
            </a:r>
          </a:p>
        </p:txBody>
      </p:sp>
      <p:sp>
        <p:nvSpPr>
          <p:cNvPr id="14341" name="Footer Placeholder 4"/>
          <p:cNvSpPr>
            <a:spLocks noGrp="1"/>
          </p:cNvSpPr>
          <p:nvPr>
            <p:ph type="ftr" sz="quarter" idx="11"/>
          </p:nvPr>
        </p:nvSpPr>
        <p:spPr bwMode="auto">
          <a:noFill/>
          <a:ln>
            <a:miter lim="800000"/>
            <a:headEnd/>
            <a:tailEnd/>
          </a:ln>
        </p:spPr>
        <p:txBody>
          <a:bodyPr/>
          <a:lstStyle/>
          <a:p>
            <a:r>
              <a:rPr lang="en-US"/>
              <a:t>Footer</a:t>
            </a:r>
          </a:p>
        </p:txBody>
      </p:sp>
      <p:sp>
        <p:nvSpPr>
          <p:cNvPr id="14342" name="Slide Number Placeholder 5"/>
          <p:cNvSpPr>
            <a:spLocks noGrp="1"/>
          </p:cNvSpPr>
          <p:nvPr>
            <p:ph type="sldNum" sz="quarter" idx="12"/>
          </p:nvPr>
        </p:nvSpPr>
        <p:spPr bwMode="auto">
          <a:noFill/>
          <a:ln>
            <a:miter lim="800000"/>
            <a:headEnd/>
            <a:tailEnd/>
          </a:ln>
        </p:spPr>
        <p:txBody>
          <a:bodyPr/>
          <a:lstStyle/>
          <a:p>
            <a:fld id="{A8DBEB16-D175-BF4F-98B0-F2EFC36B5B6E}" type="slidenum">
              <a:rPr lang="en-US" smtClean="0"/>
              <a:pPr/>
              <a:t>8</a:t>
            </a:fld>
            <a:endParaRPr lang="en-US"/>
          </a:p>
        </p:txBody>
      </p:sp>
      <p:sp>
        <p:nvSpPr>
          <p:cNvPr id="8" name="Rectangle 7"/>
          <p:cNvSpPr txBox="1">
            <a:spLocks noChangeArrowheads="1"/>
          </p:cNvSpPr>
          <p:nvPr/>
        </p:nvSpPr>
        <p:spPr bwMode="auto">
          <a:xfrm>
            <a:off x="446088" y="1523107"/>
            <a:ext cx="82296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867" tIns="44433" rIns="88867" bIns="44433"/>
          <a:lstStyle>
            <a:lvl1pPr marL="285750" indent="-285750">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Aft>
                <a:spcPts val="600"/>
              </a:spcAft>
              <a:buClr>
                <a:srgbClr val="F86613"/>
              </a:buClr>
              <a:buFont typeface="Arial" panose="020B0604020202020204" pitchFamily="34" charset="0"/>
              <a:buChar char="•"/>
            </a:pPr>
            <a:r>
              <a:rPr lang="en-US" altLang="fr-FR" b="1" dirty="0">
                <a:latin typeface="+mn-lt"/>
              </a:rPr>
              <a:t>Create confirmation </a:t>
            </a:r>
            <a:r>
              <a:rPr lang="en-US" altLang="fr-FR" dirty="0">
                <a:latin typeface="+mn-lt"/>
              </a:rPr>
              <a:t>to create Requests for invoice / Workorders.</a:t>
            </a:r>
          </a:p>
          <a:p>
            <a:pPr algn="just">
              <a:spcAft>
                <a:spcPts val="600"/>
              </a:spcAft>
              <a:buClr>
                <a:srgbClr val="F86613"/>
              </a:buClr>
              <a:buFont typeface="Arial" panose="020B0604020202020204" pitchFamily="34" charset="0"/>
              <a:buChar char="•"/>
            </a:pPr>
            <a:r>
              <a:rPr lang="en-US" altLang="fr-FR" b="1" dirty="0">
                <a:latin typeface="+mn-lt"/>
              </a:rPr>
              <a:t>Overview Request for Invoice </a:t>
            </a:r>
            <a:r>
              <a:rPr lang="en-US" altLang="fr-FR" dirty="0">
                <a:latin typeface="+mn-lt"/>
              </a:rPr>
              <a:t>to search Requests for invoice / </a:t>
            </a:r>
            <a:r>
              <a:rPr lang="en-US" altLang="fr-FR" dirty="0"/>
              <a:t>Workorders</a:t>
            </a:r>
            <a:r>
              <a:rPr lang="en-US" altLang="fr-FR" dirty="0">
                <a:latin typeface="+mn-lt"/>
              </a:rPr>
              <a:t>.</a:t>
            </a:r>
          </a:p>
          <a:p>
            <a:pPr algn="just">
              <a:spcAft>
                <a:spcPts val="600"/>
              </a:spcAft>
              <a:buClr>
                <a:srgbClr val="F86613"/>
              </a:buClr>
              <a:buFont typeface="Arial" panose="020B0604020202020204" pitchFamily="34" charset="0"/>
              <a:buChar char="•"/>
            </a:pPr>
            <a:r>
              <a:rPr lang="en-US" altLang="fr-FR" b="1" dirty="0">
                <a:latin typeface="+mn-lt"/>
              </a:rPr>
              <a:t>User Manuals</a:t>
            </a:r>
            <a:r>
              <a:rPr lang="en-US" altLang="fr-FR" dirty="0">
                <a:latin typeface="+mn-lt"/>
              </a:rPr>
              <a:t> for the suppliers.</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72" y="3387189"/>
            <a:ext cx="6740648" cy="298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bwMode="auto">
          <a:xfrm>
            <a:off x="1547664" y="4281659"/>
            <a:ext cx="1080120" cy="32966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
        <p:nvSpPr>
          <p:cNvPr id="16" name="Text Box 10"/>
          <p:cNvSpPr txBox="1">
            <a:spLocks noChangeArrowheads="1"/>
          </p:cNvSpPr>
          <p:nvPr/>
        </p:nvSpPr>
        <p:spPr bwMode="auto">
          <a:xfrm>
            <a:off x="8056686" y="3140968"/>
            <a:ext cx="763786" cy="246221"/>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en-GB" altLang="fr-FR" sz="1000" dirty="0">
                <a:solidFill>
                  <a:schemeClr val="tx1"/>
                </a:solidFill>
              </a:rPr>
              <a:t>Log off</a:t>
            </a:r>
          </a:p>
        </p:txBody>
      </p:sp>
      <p:sp>
        <p:nvSpPr>
          <p:cNvPr id="17" name="AutoShape 11"/>
          <p:cNvSpPr>
            <a:spLocks noChangeArrowheads="1"/>
          </p:cNvSpPr>
          <p:nvPr/>
        </p:nvSpPr>
        <p:spPr bwMode="auto">
          <a:xfrm rot="10800000">
            <a:off x="7507113" y="3185576"/>
            <a:ext cx="449263" cy="201613"/>
          </a:xfrm>
          <a:prstGeom prst="rightArrow">
            <a:avLst>
              <a:gd name="adj1" fmla="val 50000"/>
              <a:gd name="adj2" fmla="val 85141"/>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nl-BE" altLang="fr-FR"/>
          </a:p>
        </p:txBody>
      </p:sp>
      <p:sp>
        <p:nvSpPr>
          <p:cNvPr id="18" name="Text Box 10"/>
          <p:cNvSpPr txBox="1">
            <a:spLocks noChangeArrowheads="1"/>
          </p:cNvSpPr>
          <p:nvPr/>
        </p:nvSpPr>
        <p:spPr bwMode="auto">
          <a:xfrm>
            <a:off x="3348409" y="3412267"/>
            <a:ext cx="1871663" cy="244475"/>
          </a:xfrm>
          <a:prstGeom prst="rect">
            <a:avLst/>
          </a:prstGeom>
          <a:solidFill>
            <a:srgbClr val="FFFF00"/>
          </a:solidFill>
          <a:ln>
            <a:noFill/>
          </a:ln>
          <a:effectLst/>
          <a:extLst>
            <a:ext uri="{91240B29-F687-4F45-9708-019B960494DF}">
              <a14:hiddenLine xmlns:a14="http://schemas.microsoft.com/office/drawing/2010/main" w="127"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en-GB" altLang="fr-FR" sz="1000" dirty="0">
                <a:solidFill>
                  <a:schemeClr val="tx1"/>
                </a:solidFill>
              </a:rPr>
              <a:t>Changing the language</a:t>
            </a:r>
          </a:p>
        </p:txBody>
      </p:sp>
      <p:sp>
        <p:nvSpPr>
          <p:cNvPr id="19" name="AutoShape 11"/>
          <p:cNvSpPr>
            <a:spLocks noChangeArrowheads="1"/>
          </p:cNvSpPr>
          <p:nvPr/>
        </p:nvSpPr>
        <p:spPr bwMode="auto">
          <a:xfrm rot="10800000">
            <a:off x="2699122" y="3404329"/>
            <a:ext cx="449262" cy="200025"/>
          </a:xfrm>
          <a:prstGeom prst="rightArrow">
            <a:avLst>
              <a:gd name="adj1" fmla="val 50000"/>
              <a:gd name="adj2" fmla="val 85817"/>
            </a:avLst>
          </a:prstGeom>
          <a:solidFill>
            <a:srgbClr val="FFFF00"/>
          </a:solidFill>
          <a:ln w="127" algn="ctr">
            <a:solidFill>
              <a:srgbClr val="A6A6A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rgbClr val="21363C"/>
                </a:solidFill>
                <a:latin typeface="Verdana" pitchFamily="34" charset="0"/>
              </a:defRPr>
            </a:lvl1pPr>
            <a:lvl2pPr marL="742950" indent="-285750">
              <a:defRPr sz="2000">
                <a:solidFill>
                  <a:srgbClr val="21363C"/>
                </a:solidFill>
                <a:latin typeface="Verdana" pitchFamily="34" charset="0"/>
              </a:defRPr>
            </a:lvl2pPr>
            <a:lvl3pPr marL="1143000" indent="-228600">
              <a:buFont typeface="Verdana" pitchFamily="34" charset="0"/>
              <a:buChar char="–"/>
              <a:defRPr sz="2000">
                <a:solidFill>
                  <a:srgbClr val="21363C"/>
                </a:solidFill>
                <a:latin typeface="Verdana" pitchFamily="34" charset="0"/>
              </a:defRPr>
            </a:lvl3pPr>
            <a:lvl4pPr marL="1600200" indent="-228600">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nl-BE" altLang="fr-FR"/>
          </a:p>
        </p:txBody>
      </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70" y="3171165"/>
            <a:ext cx="6726398" cy="23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928039E-1CDA-EBD2-982C-5A9D6E1A3E6D}"/>
              </a:ext>
            </a:extLst>
          </p:cNvPr>
          <p:cNvSpPr/>
          <p:nvPr/>
        </p:nvSpPr>
        <p:spPr bwMode="auto">
          <a:xfrm>
            <a:off x="3563888" y="5301208"/>
            <a:ext cx="1296144" cy="54569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BE" sz="2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447738900"/>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5"/>
          <p:cNvSpPr>
            <a:spLocks noGrp="1"/>
          </p:cNvSpPr>
          <p:nvPr>
            <p:ph type="dt" sz="quarter" idx="13"/>
          </p:nvPr>
        </p:nvSpPr>
        <p:spPr bwMode="auto">
          <a:noFill/>
          <a:ln>
            <a:miter lim="800000"/>
            <a:headEnd/>
            <a:tailEnd/>
          </a:ln>
        </p:spPr>
        <p:txBody>
          <a:bodyPr/>
          <a:lstStyle/>
          <a:p>
            <a:r>
              <a:rPr lang="nl-BE" dirty="0"/>
              <a:t>16/06/2014</a:t>
            </a:r>
            <a:endParaRPr lang="en-US" dirty="0"/>
          </a:p>
        </p:txBody>
      </p:sp>
      <p:sp>
        <p:nvSpPr>
          <p:cNvPr id="13315" name="Footer Placeholder 6"/>
          <p:cNvSpPr>
            <a:spLocks noGrp="1"/>
          </p:cNvSpPr>
          <p:nvPr>
            <p:ph type="ftr" sz="quarter" idx="14"/>
          </p:nvPr>
        </p:nvSpPr>
        <p:spPr bwMode="auto">
          <a:noFill/>
          <a:ln>
            <a:miter lim="800000"/>
            <a:headEnd/>
            <a:tailEnd/>
          </a:ln>
        </p:spPr>
        <p:txBody>
          <a:bodyPr/>
          <a:lstStyle/>
          <a:p>
            <a:r>
              <a:rPr lang="en-US"/>
              <a:t>Footer</a:t>
            </a:r>
          </a:p>
        </p:txBody>
      </p:sp>
      <p:sp>
        <p:nvSpPr>
          <p:cNvPr id="13316" name="Title 1"/>
          <p:cNvSpPr>
            <a:spLocks noGrp="1"/>
          </p:cNvSpPr>
          <p:nvPr>
            <p:ph type="title"/>
          </p:nvPr>
        </p:nvSpPr>
        <p:spPr/>
        <p:txBody>
          <a:bodyPr/>
          <a:lstStyle/>
          <a:p>
            <a:pPr marL="361950" indent="-361950" eaLnBrk="1" hangingPunct="1"/>
            <a:r>
              <a:rPr lang="en-GB" noProof="0" dirty="0"/>
              <a:t>2. Flows &amp; process in REFIN</a:t>
            </a:r>
          </a:p>
        </p:txBody>
      </p:sp>
    </p:spTree>
    <p:extLst>
      <p:ext uri="{BB962C8B-B14F-4D97-AF65-F5344CB8AC3E}">
        <p14:creationId xmlns:p14="http://schemas.microsoft.com/office/powerpoint/2010/main" val="588757253"/>
      </p:ext>
    </p:extLst>
  </p:cSld>
  <p:clrMapOvr>
    <a:masterClrMapping/>
  </p:clrMapOvr>
</p:sld>
</file>

<file path=ppt/theme/theme1.xml><?xml version="1.0" encoding="utf-8"?>
<a:theme xmlns:a="http://schemas.openxmlformats.org/drawingml/2006/main" name="Template logo Elia">
  <a:themeElements>
    <a:clrScheme name="Custom 2">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IA_new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IA_new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IA_new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IA_new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IA_new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IA_new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IA_new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IA_new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IA_new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IA_new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IA_new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LIA_new_v3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Custom 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 master 13">
        <a:dk1>
          <a:srgbClr val="000000"/>
        </a:dk1>
        <a:lt1>
          <a:srgbClr val="FFFFFF"/>
        </a:lt1>
        <a:dk2>
          <a:srgbClr val="E75420"/>
        </a:dk2>
        <a:lt2>
          <a:srgbClr val="C0C3C5"/>
        </a:lt2>
        <a:accent1>
          <a:srgbClr val="258998"/>
        </a:accent1>
        <a:accent2>
          <a:srgbClr val="6AA5A0"/>
        </a:accent2>
        <a:accent3>
          <a:srgbClr val="FFFFFF"/>
        </a:accent3>
        <a:accent4>
          <a:srgbClr val="000000"/>
        </a:accent4>
        <a:accent5>
          <a:srgbClr val="ACC4CA"/>
        </a:accent5>
        <a:accent6>
          <a:srgbClr val="5F9591"/>
        </a:accent6>
        <a:hlink>
          <a:srgbClr val="82878B"/>
        </a:hlink>
        <a:folHlink>
          <a:srgbClr val="99003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logo Elia</Template>
  <TotalTime>0</TotalTime>
  <Words>2998</Words>
  <Application>Microsoft Office PowerPoint</Application>
  <PresentationFormat>On-screen Show (4:3)</PresentationFormat>
  <Paragraphs>390</Paragraphs>
  <Slides>48</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Lucida Grande</vt:lpstr>
      <vt:lpstr>Times</vt:lpstr>
      <vt:lpstr>Verdana</vt:lpstr>
      <vt:lpstr>Wingdings</vt:lpstr>
      <vt:lpstr>Template logo Elia</vt:lpstr>
      <vt:lpstr>slide master</vt:lpstr>
      <vt:lpstr>Creation and follow-up of Requests for invoice and Workorders (WO’s) in REFIN</vt:lpstr>
      <vt:lpstr>Content</vt:lpstr>
      <vt:lpstr>1. Login suppliers</vt:lpstr>
      <vt:lpstr>1. Login suppliers</vt:lpstr>
      <vt:lpstr>1. Login suppliers</vt:lpstr>
      <vt:lpstr>1. Login suppliers</vt:lpstr>
      <vt:lpstr>1. Login suppliers</vt:lpstr>
      <vt:lpstr>1. Login suppliers</vt:lpstr>
      <vt:lpstr>2. Flows &amp; process in REFIN</vt:lpstr>
      <vt:lpstr>2. REFIN tool : for which PO’s ?</vt:lpstr>
      <vt:lpstr>2. Flow in REFIN for the Requests for invoice</vt:lpstr>
      <vt:lpstr>2. Flow in REFIN for the workorders (WO’s)</vt:lpstr>
      <vt:lpstr>2. Process in REFIN</vt:lpstr>
      <vt:lpstr>2. Process in REFIN</vt:lpstr>
      <vt:lpstr>2. Process in REFIN</vt:lpstr>
      <vt:lpstr>2. Process in REFIN</vt:lpstr>
      <vt:lpstr>2. Process in REFIN</vt:lpstr>
      <vt:lpstr>3. Creation of Requests and Workorders (WO’s) in REFIN</vt:lpstr>
      <vt:lpstr>3. Creation of Requests and WO’s</vt:lpstr>
      <vt:lpstr>3. Selection of the purchase order</vt:lpstr>
      <vt:lpstr>3. Selection of the purchase order</vt:lpstr>
      <vt:lpstr>3. Selection of the purchase order</vt:lpstr>
      <vt:lpstr>3. Selection of the purchase order</vt:lpstr>
      <vt:lpstr>3. Selection of the purchase order</vt:lpstr>
      <vt:lpstr>3. Detail screen in REFIN</vt:lpstr>
      <vt:lpstr>3.1. Creation of a Request for invoice</vt:lpstr>
      <vt:lpstr>3.1. Attachments</vt:lpstr>
      <vt:lpstr>3.1. Save a Request for invoice</vt:lpstr>
      <vt:lpstr>3.2. Creation of a Workorder (WO)</vt:lpstr>
      <vt:lpstr>3.2. Creation of a Workorder (WO)</vt:lpstr>
      <vt:lpstr>3.2. Creation of an estimated Workorder (WO)</vt:lpstr>
      <vt:lpstr>3.2. Creation of a WO to regularize an estimated WO</vt:lpstr>
      <vt:lpstr>3.2. Save a Workorder (WO)</vt:lpstr>
      <vt:lpstr>4. Follow-up of Requests and Workorders (WO’s)</vt:lpstr>
      <vt:lpstr>4. Follow-up of Requests and WO’s</vt:lpstr>
      <vt:lpstr>4. Follow-up of Requests and WO’s</vt:lpstr>
      <vt:lpstr>4. Follow-up of Requests and WO’s</vt:lpstr>
      <vt:lpstr>4. Follow-up of Requests and WO’s</vt:lpstr>
      <vt:lpstr>4. Follow-up of Requests and WO’s</vt:lpstr>
      <vt:lpstr>4. Creation of a display variant</vt:lpstr>
      <vt:lpstr>4. Creation of a display variant</vt:lpstr>
      <vt:lpstr>4. Creation of a display variant</vt:lpstr>
      <vt:lpstr>5. Requests and Workorders (WO’s) rejected</vt:lpstr>
      <vt:lpstr>5. Requests and WO’s rejected</vt:lpstr>
      <vt:lpstr>5. Requests and WO’s rejected</vt:lpstr>
      <vt:lpstr>5. Requests and WO’s rejected</vt:lpstr>
      <vt:lpstr>5. Requests and WO’s rejected</vt:lpstr>
      <vt:lpstr>Need help ?</vt:lpstr>
    </vt:vector>
  </TitlesOfParts>
  <Company>Elia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Sarlet Nathalie</dc:creator>
  <cp:lastModifiedBy>Sarlet Nathalie</cp:lastModifiedBy>
  <cp:revision>469</cp:revision>
  <dcterms:created xsi:type="dcterms:W3CDTF">2014-05-28T08:40:07Z</dcterms:created>
  <dcterms:modified xsi:type="dcterms:W3CDTF">2023-08-21T15:05:31Z</dcterms:modified>
</cp:coreProperties>
</file>