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651" r:id="rId2"/>
  </p:sldMasterIdLst>
  <p:notesMasterIdLst>
    <p:notesMasterId r:id="rId51"/>
  </p:notesMasterIdLst>
  <p:handoutMasterIdLst>
    <p:handoutMasterId r:id="rId52"/>
  </p:handoutMasterIdLst>
  <p:sldIdLst>
    <p:sldId id="260" r:id="rId3"/>
    <p:sldId id="271" r:id="rId4"/>
    <p:sldId id="272" r:id="rId5"/>
    <p:sldId id="327" r:id="rId6"/>
    <p:sldId id="328" r:id="rId7"/>
    <p:sldId id="318" r:id="rId8"/>
    <p:sldId id="288" r:id="rId9"/>
    <p:sldId id="329" r:id="rId10"/>
    <p:sldId id="286" r:id="rId11"/>
    <p:sldId id="307" r:id="rId12"/>
    <p:sldId id="306" r:id="rId13"/>
    <p:sldId id="308" r:id="rId14"/>
    <p:sldId id="322" r:id="rId15"/>
    <p:sldId id="330" r:id="rId16"/>
    <p:sldId id="314" r:id="rId17"/>
    <p:sldId id="321" r:id="rId18"/>
    <p:sldId id="326" r:id="rId19"/>
    <p:sldId id="309" r:id="rId20"/>
    <p:sldId id="287" r:id="rId21"/>
    <p:sldId id="280" r:id="rId22"/>
    <p:sldId id="290" r:id="rId23"/>
    <p:sldId id="324" r:id="rId24"/>
    <p:sldId id="331" r:id="rId25"/>
    <p:sldId id="320" r:id="rId26"/>
    <p:sldId id="291" r:id="rId27"/>
    <p:sldId id="292" r:id="rId28"/>
    <p:sldId id="293" r:id="rId29"/>
    <p:sldId id="294" r:id="rId30"/>
    <p:sldId id="295" r:id="rId31"/>
    <p:sldId id="296" r:id="rId32"/>
    <p:sldId id="316" r:id="rId33"/>
    <p:sldId id="317" r:id="rId34"/>
    <p:sldId id="315" r:id="rId35"/>
    <p:sldId id="297" r:id="rId36"/>
    <p:sldId id="277" r:id="rId37"/>
    <p:sldId id="332" r:id="rId38"/>
    <p:sldId id="298" r:id="rId39"/>
    <p:sldId id="299" r:id="rId40"/>
    <p:sldId id="325" r:id="rId41"/>
    <p:sldId id="300" r:id="rId42"/>
    <p:sldId id="301" r:id="rId43"/>
    <p:sldId id="302" r:id="rId44"/>
    <p:sldId id="310" r:id="rId45"/>
    <p:sldId id="311" r:id="rId46"/>
    <p:sldId id="323" r:id="rId47"/>
    <p:sldId id="312" r:id="rId48"/>
    <p:sldId id="313" r:id="rId49"/>
    <p:sldId id="319" r:id="rId50"/>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Arial" charset="0"/>
        <a:ea typeface="ヒラギノ角ゴ Pro W3" charset="-128"/>
        <a:cs typeface="ヒラギノ角ゴ Pro W3" charset="-128"/>
      </a:defRPr>
    </a:lvl1pPr>
    <a:lvl2pPr marL="457200" algn="l" rtl="0" fontAlgn="base">
      <a:spcBef>
        <a:spcPct val="0"/>
      </a:spcBef>
      <a:spcAft>
        <a:spcPct val="0"/>
      </a:spcAft>
      <a:defRPr sz="2800" kern="1200">
        <a:solidFill>
          <a:schemeClr val="tx1"/>
        </a:solidFill>
        <a:latin typeface="Arial" charset="0"/>
        <a:ea typeface="ヒラギノ角ゴ Pro W3" charset="-128"/>
        <a:cs typeface="ヒラギノ角ゴ Pro W3" charset="-128"/>
      </a:defRPr>
    </a:lvl2pPr>
    <a:lvl3pPr marL="914400" algn="l" rtl="0" fontAlgn="base">
      <a:spcBef>
        <a:spcPct val="0"/>
      </a:spcBef>
      <a:spcAft>
        <a:spcPct val="0"/>
      </a:spcAft>
      <a:defRPr sz="2800" kern="1200">
        <a:solidFill>
          <a:schemeClr val="tx1"/>
        </a:solidFill>
        <a:latin typeface="Arial" charset="0"/>
        <a:ea typeface="ヒラギノ角ゴ Pro W3" charset="-128"/>
        <a:cs typeface="ヒラギノ角ゴ Pro W3" charset="-128"/>
      </a:defRPr>
    </a:lvl3pPr>
    <a:lvl4pPr marL="1371600" algn="l" rtl="0" fontAlgn="base">
      <a:spcBef>
        <a:spcPct val="0"/>
      </a:spcBef>
      <a:spcAft>
        <a:spcPct val="0"/>
      </a:spcAft>
      <a:defRPr sz="2800" kern="1200">
        <a:solidFill>
          <a:schemeClr val="tx1"/>
        </a:solidFill>
        <a:latin typeface="Arial" charset="0"/>
        <a:ea typeface="ヒラギノ角ゴ Pro W3" charset="-128"/>
        <a:cs typeface="ヒラギノ角ゴ Pro W3" charset="-128"/>
      </a:defRPr>
    </a:lvl4pPr>
    <a:lvl5pPr marL="1828800" algn="l" rtl="0" fontAlgn="base">
      <a:spcBef>
        <a:spcPct val="0"/>
      </a:spcBef>
      <a:spcAft>
        <a:spcPct val="0"/>
      </a:spcAft>
      <a:defRPr sz="2800"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sz="2800"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sz="2800"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sz="2800"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sz="2800" kern="1200">
        <a:solidFill>
          <a:schemeClr val="tx1"/>
        </a:solidFill>
        <a:latin typeface="Arial" charset="0"/>
        <a:ea typeface="ヒラギノ角ゴ Pro W3" charset="-128"/>
        <a:cs typeface="ヒラギノ角ゴ Pro W3"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363C"/>
    <a:srgbClr val="F8360F"/>
    <a:srgbClr val="F86613"/>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4684" autoAdjust="0"/>
  </p:normalViewPr>
  <p:slideViewPr>
    <p:cSldViewPr>
      <p:cViewPr>
        <p:scale>
          <a:sx n="100" d="100"/>
          <a:sy n="100" d="100"/>
        </p:scale>
        <p:origin x="180" y="300"/>
      </p:cViewPr>
      <p:guideLst>
        <p:guide orient="horz" pos="2160"/>
        <p:guide pos="2880"/>
      </p:guideLst>
    </p:cSldViewPr>
  </p:slideViewPr>
  <p:notesTextViewPr>
    <p:cViewPr>
      <p:scale>
        <a:sx n="100" d="100"/>
        <a:sy n="100" d="100"/>
      </p:scale>
      <p:origin x="0" y="0"/>
    </p:cViewPr>
  </p:notesTextViewPr>
  <p:notesViewPr>
    <p:cSldViewPr>
      <p:cViewPr varScale="1">
        <p:scale>
          <a:sx n="82" d="100"/>
          <a:sy n="82" d="100"/>
        </p:scale>
        <p:origin x="-313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nl-NL"/>
          </a:p>
        </p:txBody>
      </p:sp>
      <p:sp>
        <p:nvSpPr>
          <p:cNvPr id="614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nl-NL"/>
          </a:p>
        </p:txBody>
      </p:sp>
      <p:sp>
        <p:nvSpPr>
          <p:cNvPr id="614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nl-NL"/>
          </a:p>
        </p:txBody>
      </p:sp>
      <p:sp>
        <p:nvSpPr>
          <p:cNvPr id="614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D55AAD0A-36D7-AE4F-90C2-FBD712BA7439}" type="slidenum">
              <a:rPr lang="nl-NL"/>
              <a:pPr>
                <a:defRPr/>
              </a:pPr>
              <a:t>‹#›</a:t>
            </a:fld>
            <a:endParaRPr lang="nl-NL"/>
          </a:p>
        </p:txBody>
      </p:sp>
    </p:spTree>
    <p:extLst>
      <p:ext uri="{BB962C8B-B14F-4D97-AF65-F5344CB8AC3E}">
        <p14:creationId xmlns:p14="http://schemas.microsoft.com/office/powerpoint/2010/main" val="32373584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nl-NL"/>
          </a:p>
        </p:txBody>
      </p:sp>
      <p:sp>
        <p:nvSpPr>
          <p:cNvPr id="8195"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nl-NL"/>
          </a:p>
        </p:txBody>
      </p:sp>
      <p:sp>
        <p:nvSpPr>
          <p:cNvPr id="11268"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p:txBody>
      </p:sp>
      <p:sp>
        <p:nvSpPr>
          <p:cNvPr id="8198"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nl-NL"/>
          </a:p>
        </p:txBody>
      </p:sp>
      <p:sp>
        <p:nvSpPr>
          <p:cNvPr id="8199"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A41F4907-43EB-D44E-A2BA-9C3693B45A19}" type="slidenum">
              <a:rPr lang="nl-NL"/>
              <a:pPr>
                <a:defRPr/>
              </a:pPr>
              <a:t>‹#›</a:t>
            </a:fld>
            <a:endParaRPr lang="nl-NL"/>
          </a:p>
        </p:txBody>
      </p:sp>
    </p:spTree>
    <p:extLst>
      <p:ext uri="{BB962C8B-B14F-4D97-AF65-F5344CB8AC3E}">
        <p14:creationId xmlns:p14="http://schemas.microsoft.com/office/powerpoint/2010/main" val="207344937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1</a:t>
            </a:fld>
            <a:endParaRPr lang="nl-NL"/>
          </a:p>
        </p:txBody>
      </p:sp>
    </p:spTree>
    <p:extLst>
      <p:ext uri="{BB962C8B-B14F-4D97-AF65-F5344CB8AC3E}">
        <p14:creationId xmlns:p14="http://schemas.microsoft.com/office/powerpoint/2010/main" val="1398085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10</a:t>
            </a:fld>
            <a:endParaRPr lang="nl-NL"/>
          </a:p>
        </p:txBody>
      </p:sp>
    </p:spTree>
    <p:extLst>
      <p:ext uri="{BB962C8B-B14F-4D97-AF65-F5344CB8AC3E}">
        <p14:creationId xmlns:p14="http://schemas.microsoft.com/office/powerpoint/2010/main" val="2197412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11</a:t>
            </a:fld>
            <a:endParaRPr lang="nl-NL"/>
          </a:p>
        </p:txBody>
      </p:sp>
    </p:spTree>
    <p:extLst>
      <p:ext uri="{BB962C8B-B14F-4D97-AF65-F5344CB8AC3E}">
        <p14:creationId xmlns:p14="http://schemas.microsoft.com/office/powerpoint/2010/main" val="2197412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12</a:t>
            </a:fld>
            <a:endParaRPr lang="nl-NL"/>
          </a:p>
        </p:txBody>
      </p:sp>
    </p:spTree>
    <p:extLst>
      <p:ext uri="{BB962C8B-B14F-4D97-AF65-F5344CB8AC3E}">
        <p14:creationId xmlns:p14="http://schemas.microsoft.com/office/powerpoint/2010/main" val="2197412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13</a:t>
            </a:fld>
            <a:endParaRPr lang="nl-NL"/>
          </a:p>
        </p:txBody>
      </p:sp>
    </p:spTree>
    <p:extLst>
      <p:ext uri="{BB962C8B-B14F-4D97-AF65-F5344CB8AC3E}">
        <p14:creationId xmlns:p14="http://schemas.microsoft.com/office/powerpoint/2010/main" val="2197412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14</a:t>
            </a:fld>
            <a:endParaRPr lang="nl-NL"/>
          </a:p>
        </p:txBody>
      </p:sp>
    </p:spTree>
    <p:extLst>
      <p:ext uri="{BB962C8B-B14F-4D97-AF65-F5344CB8AC3E}">
        <p14:creationId xmlns:p14="http://schemas.microsoft.com/office/powerpoint/2010/main" val="2426878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15</a:t>
            </a:fld>
            <a:endParaRPr lang="nl-NL"/>
          </a:p>
        </p:txBody>
      </p:sp>
    </p:spTree>
    <p:extLst>
      <p:ext uri="{BB962C8B-B14F-4D97-AF65-F5344CB8AC3E}">
        <p14:creationId xmlns:p14="http://schemas.microsoft.com/office/powerpoint/2010/main" val="2197412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16</a:t>
            </a:fld>
            <a:endParaRPr lang="nl-NL"/>
          </a:p>
        </p:txBody>
      </p:sp>
    </p:spTree>
    <p:extLst>
      <p:ext uri="{BB962C8B-B14F-4D97-AF65-F5344CB8AC3E}">
        <p14:creationId xmlns:p14="http://schemas.microsoft.com/office/powerpoint/2010/main" val="2197412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17</a:t>
            </a:fld>
            <a:endParaRPr lang="nl-NL"/>
          </a:p>
        </p:txBody>
      </p:sp>
    </p:spTree>
    <p:extLst>
      <p:ext uri="{BB962C8B-B14F-4D97-AF65-F5344CB8AC3E}">
        <p14:creationId xmlns:p14="http://schemas.microsoft.com/office/powerpoint/2010/main" val="2197412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18</a:t>
            </a:fld>
            <a:endParaRPr lang="nl-NL"/>
          </a:p>
        </p:txBody>
      </p:sp>
    </p:spTree>
    <p:extLst>
      <p:ext uri="{BB962C8B-B14F-4D97-AF65-F5344CB8AC3E}">
        <p14:creationId xmlns:p14="http://schemas.microsoft.com/office/powerpoint/2010/main" val="2359685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19</a:t>
            </a:fld>
            <a:endParaRPr lang="nl-NL"/>
          </a:p>
        </p:txBody>
      </p:sp>
    </p:spTree>
    <p:extLst>
      <p:ext uri="{BB962C8B-B14F-4D97-AF65-F5344CB8AC3E}">
        <p14:creationId xmlns:p14="http://schemas.microsoft.com/office/powerpoint/2010/main" val="2197412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2</a:t>
            </a:fld>
            <a:endParaRPr lang="nl-NL"/>
          </a:p>
        </p:txBody>
      </p:sp>
    </p:spTree>
    <p:extLst>
      <p:ext uri="{BB962C8B-B14F-4D97-AF65-F5344CB8AC3E}">
        <p14:creationId xmlns:p14="http://schemas.microsoft.com/office/powerpoint/2010/main" val="41726023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20</a:t>
            </a:fld>
            <a:endParaRPr lang="nl-NL"/>
          </a:p>
        </p:txBody>
      </p:sp>
    </p:spTree>
    <p:extLst>
      <p:ext uri="{BB962C8B-B14F-4D97-AF65-F5344CB8AC3E}">
        <p14:creationId xmlns:p14="http://schemas.microsoft.com/office/powerpoint/2010/main" val="3169253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21</a:t>
            </a:fld>
            <a:endParaRPr lang="nl-NL"/>
          </a:p>
        </p:txBody>
      </p:sp>
    </p:spTree>
    <p:extLst>
      <p:ext uri="{BB962C8B-B14F-4D97-AF65-F5344CB8AC3E}">
        <p14:creationId xmlns:p14="http://schemas.microsoft.com/office/powerpoint/2010/main" val="31692532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22</a:t>
            </a:fld>
            <a:endParaRPr lang="nl-NL"/>
          </a:p>
        </p:txBody>
      </p:sp>
    </p:spTree>
    <p:extLst>
      <p:ext uri="{BB962C8B-B14F-4D97-AF65-F5344CB8AC3E}">
        <p14:creationId xmlns:p14="http://schemas.microsoft.com/office/powerpoint/2010/main" val="31692532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23</a:t>
            </a:fld>
            <a:endParaRPr lang="nl-NL"/>
          </a:p>
        </p:txBody>
      </p:sp>
    </p:spTree>
    <p:extLst>
      <p:ext uri="{BB962C8B-B14F-4D97-AF65-F5344CB8AC3E}">
        <p14:creationId xmlns:p14="http://schemas.microsoft.com/office/powerpoint/2010/main" val="33858759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24</a:t>
            </a:fld>
            <a:endParaRPr lang="nl-NL"/>
          </a:p>
        </p:txBody>
      </p:sp>
    </p:spTree>
    <p:extLst>
      <p:ext uri="{BB962C8B-B14F-4D97-AF65-F5344CB8AC3E}">
        <p14:creationId xmlns:p14="http://schemas.microsoft.com/office/powerpoint/2010/main" val="3169253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25</a:t>
            </a:fld>
            <a:endParaRPr lang="nl-NL"/>
          </a:p>
        </p:txBody>
      </p:sp>
    </p:spTree>
    <p:extLst>
      <p:ext uri="{BB962C8B-B14F-4D97-AF65-F5344CB8AC3E}">
        <p14:creationId xmlns:p14="http://schemas.microsoft.com/office/powerpoint/2010/main" val="31692532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26</a:t>
            </a:fld>
            <a:endParaRPr lang="nl-NL"/>
          </a:p>
        </p:txBody>
      </p:sp>
    </p:spTree>
    <p:extLst>
      <p:ext uri="{BB962C8B-B14F-4D97-AF65-F5344CB8AC3E}">
        <p14:creationId xmlns:p14="http://schemas.microsoft.com/office/powerpoint/2010/main" val="31692532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27</a:t>
            </a:fld>
            <a:endParaRPr lang="nl-NL"/>
          </a:p>
        </p:txBody>
      </p:sp>
    </p:spTree>
    <p:extLst>
      <p:ext uri="{BB962C8B-B14F-4D97-AF65-F5344CB8AC3E}">
        <p14:creationId xmlns:p14="http://schemas.microsoft.com/office/powerpoint/2010/main" val="31692532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28</a:t>
            </a:fld>
            <a:endParaRPr lang="nl-NL"/>
          </a:p>
        </p:txBody>
      </p:sp>
    </p:spTree>
    <p:extLst>
      <p:ext uri="{BB962C8B-B14F-4D97-AF65-F5344CB8AC3E}">
        <p14:creationId xmlns:p14="http://schemas.microsoft.com/office/powerpoint/2010/main" val="31692532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29</a:t>
            </a:fld>
            <a:endParaRPr lang="nl-NL"/>
          </a:p>
        </p:txBody>
      </p:sp>
    </p:spTree>
    <p:extLst>
      <p:ext uri="{BB962C8B-B14F-4D97-AF65-F5344CB8AC3E}">
        <p14:creationId xmlns:p14="http://schemas.microsoft.com/office/powerpoint/2010/main" val="3169253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3</a:t>
            </a:fld>
            <a:endParaRPr lang="nl-NL"/>
          </a:p>
        </p:txBody>
      </p:sp>
    </p:spTree>
    <p:extLst>
      <p:ext uri="{BB962C8B-B14F-4D97-AF65-F5344CB8AC3E}">
        <p14:creationId xmlns:p14="http://schemas.microsoft.com/office/powerpoint/2010/main" val="21974129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30</a:t>
            </a:fld>
            <a:endParaRPr lang="nl-NL"/>
          </a:p>
        </p:txBody>
      </p:sp>
    </p:spTree>
    <p:extLst>
      <p:ext uri="{BB962C8B-B14F-4D97-AF65-F5344CB8AC3E}">
        <p14:creationId xmlns:p14="http://schemas.microsoft.com/office/powerpoint/2010/main" val="31692532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31</a:t>
            </a:fld>
            <a:endParaRPr lang="nl-NL"/>
          </a:p>
        </p:txBody>
      </p:sp>
    </p:spTree>
    <p:extLst>
      <p:ext uri="{BB962C8B-B14F-4D97-AF65-F5344CB8AC3E}">
        <p14:creationId xmlns:p14="http://schemas.microsoft.com/office/powerpoint/2010/main" val="31692532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32</a:t>
            </a:fld>
            <a:endParaRPr lang="nl-NL"/>
          </a:p>
        </p:txBody>
      </p:sp>
    </p:spTree>
    <p:extLst>
      <p:ext uri="{BB962C8B-B14F-4D97-AF65-F5344CB8AC3E}">
        <p14:creationId xmlns:p14="http://schemas.microsoft.com/office/powerpoint/2010/main" val="31692532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33</a:t>
            </a:fld>
            <a:endParaRPr lang="nl-NL"/>
          </a:p>
        </p:txBody>
      </p:sp>
    </p:spTree>
    <p:extLst>
      <p:ext uri="{BB962C8B-B14F-4D97-AF65-F5344CB8AC3E}">
        <p14:creationId xmlns:p14="http://schemas.microsoft.com/office/powerpoint/2010/main" val="31692532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34</a:t>
            </a:fld>
            <a:endParaRPr lang="nl-NL"/>
          </a:p>
        </p:txBody>
      </p:sp>
    </p:spTree>
    <p:extLst>
      <p:ext uri="{BB962C8B-B14F-4D97-AF65-F5344CB8AC3E}">
        <p14:creationId xmlns:p14="http://schemas.microsoft.com/office/powerpoint/2010/main" val="15676675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35</a:t>
            </a:fld>
            <a:endParaRPr lang="nl-NL"/>
          </a:p>
        </p:txBody>
      </p:sp>
    </p:spTree>
    <p:extLst>
      <p:ext uri="{BB962C8B-B14F-4D97-AF65-F5344CB8AC3E}">
        <p14:creationId xmlns:p14="http://schemas.microsoft.com/office/powerpoint/2010/main" val="27609803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36</a:t>
            </a:fld>
            <a:endParaRPr lang="nl-NL"/>
          </a:p>
        </p:txBody>
      </p:sp>
    </p:spTree>
    <p:extLst>
      <p:ext uri="{BB962C8B-B14F-4D97-AF65-F5344CB8AC3E}">
        <p14:creationId xmlns:p14="http://schemas.microsoft.com/office/powerpoint/2010/main" val="14470153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37</a:t>
            </a:fld>
            <a:endParaRPr lang="nl-NL"/>
          </a:p>
        </p:txBody>
      </p:sp>
    </p:spTree>
    <p:extLst>
      <p:ext uri="{BB962C8B-B14F-4D97-AF65-F5344CB8AC3E}">
        <p14:creationId xmlns:p14="http://schemas.microsoft.com/office/powerpoint/2010/main" val="13346102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38</a:t>
            </a:fld>
            <a:endParaRPr lang="nl-NL"/>
          </a:p>
        </p:txBody>
      </p:sp>
    </p:spTree>
    <p:extLst>
      <p:ext uri="{BB962C8B-B14F-4D97-AF65-F5344CB8AC3E}">
        <p14:creationId xmlns:p14="http://schemas.microsoft.com/office/powerpoint/2010/main" val="21316019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39</a:t>
            </a:fld>
            <a:endParaRPr lang="nl-NL"/>
          </a:p>
        </p:txBody>
      </p:sp>
    </p:spTree>
    <p:extLst>
      <p:ext uri="{BB962C8B-B14F-4D97-AF65-F5344CB8AC3E}">
        <p14:creationId xmlns:p14="http://schemas.microsoft.com/office/powerpoint/2010/main" val="2437629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4</a:t>
            </a:fld>
            <a:endParaRPr lang="nl-NL"/>
          </a:p>
        </p:txBody>
      </p:sp>
    </p:spTree>
    <p:extLst>
      <p:ext uri="{BB962C8B-B14F-4D97-AF65-F5344CB8AC3E}">
        <p14:creationId xmlns:p14="http://schemas.microsoft.com/office/powerpoint/2010/main" val="21974129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40</a:t>
            </a:fld>
            <a:endParaRPr lang="nl-NL"/>
          </a:p>
        </p:txBody>
      </p:sp>
    </p:spTree>
    <p:extLst>
      <p:ext uri="{BB962C8B-B14F-4D97-AF65-F5344CB8AC3E}">
        <p14:creationId xmlns:p14="http://schemas.microsoft.com/office/powerpoint/2010/main" val="27711052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41</a:t>
            </a:fld>
            <a:endParaRPr lang="nl-NL"/>
          </a:p>
        </p:txBody>
      </p:sp>
    </p:spTree>
    <p:extLst>
      <p:ext uri="{BB962C8B-B14F-4D97-AF65-F5344CB8AC3E}">
        <p14:creationId xmlns:p14="http://schemas.microsoft.com/office/powerpoint/2010/main" val="27834835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42</a:t>
            </a:fld>
            <a:endParaRPr lang="nl-NL"/>
          </a:p>
        </p:txBody>
      </p:sp>
    </p:spTree>
    <p:extLst>
      <p:ext uri="{BB962C8B-B14F-4D97-AF65-F5344CB8AC3E}">
        <p14:creationId xmlns:p14="http://schemas.microsoft.com/office/powerpoint/2010/main" val="13882890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43</a:t>
            </a:fld>
            <a:endParaRPr lang="nl-NL"/>
          </a:p>
        </p:txBody>
      </p:sp>
    </p:spTree>
    <p:extLst>
      <p:ext uri="{BB962C8B-B14F-4D97-AF65-F5344CB8AC3E}">
        <p14:creationId xmlns:p14="http://schemas.microsoft.com/office/powerpoint/2010/main" val="19158600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44</a:t>
            </a:fld>
            <a:endParaRPr lang="nl-NL"/>
          </a:p>
        </p:txBody>
      </p:sp>
    </p:spTree>
    <p:extLst>
      <p:ext uri="{BB962C8B-B14F-4D97-AF65-F5344CB8AC3E}">
        <p14:creationId xmlns:p14="http://schemas.microsoft.com/office/powerpoint/2010/main" val="7280714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45</a:t>
            </a:fld>
            <a:endParaRPr lang="nl-NL"/>
          </a:p>
        </p:txBody>
      </p:sp>
    </p:spTree>
    <p:extLst>
      <p:ext uri="{BB962C8B-B14F-4D97-AF65-F5344CB8AC3E}">
        <p14:creationId xmlns:p14="http://schemas.microsoft.com/office/powerpoint/2010/main" val="40131873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46</a:t>
            </a:fld>
            <a:endParaRPr lang="nl-NL"/>
          </a:p>
        </p:txBody>
      </p:sp>
    </p:spTree>
    <p:extLst>
      <p:ext uri="{BB962C8B-B14F-4D97-AF65-F5344CB8AC3E}">
        <p14:creationId xmlns:p14="http://schemas.microsoft.com/office/powerpoint/2010/main" val="9095788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47</a:t>
            </a:fld>
            <a:endParaRPr lang="nl-NL"/>
          </a:p>
        </p:txBody>
      </p:sp>
    </p:spTree>
    <p:extLst>
      <p:ext uri="{BB962C8B-B14F-4D97-AF65-F5344CB8AC3E}">
        <p14:creationId xmlns:p14="http://schemas.microsoft.com/office/powerpoint/2010/main" val="19958036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48</a:t>
            </a:fld>
            <a:endParaRPr lang="nl-NL"/>
          </a:p>
        </p:txBody>
      </p:sp>
    </p:spTree>
    <p:extLst>
      <p:ext uri="{BB962C8B-B14F-4D97-AF65-F5344CB8AC3E}">
        <p14:creationId xmlns:p14="http://schemas.microsoft.com/office/powerpoint/2010/main" val="2197412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5</a:t>
            </a:fld>
            <a:endParaRPr lang="nl-NL"/>
          </a:p>
        </p:txBody>
      </p:sp>
    </p:spTree>
    <p:extLst>
      <p:ext uri="{BB962C8B-B14F-4D97-AF65-F5344CB8AC3E}">
        <p14:creationId xmlns:p14="http://schemas.microsoft.com/office/powerpoint/2010/main" val="2197412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6</a:t>
            </a:fld>
            <a:endParaRPr lang="nl-NL"/>
          </a:p>
        </p:txBody>
      </p:sp>
    </p:spTree>
    <p:extLst>
      <p:ext uri="{BB962C8B-B14F-4D97-AF65-F5344CB8AC3E}">
        <p14:creationId xmlns:p14="http://schemas.microsoft.com/office/powerpoint/2010/main" val="2197412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7</a:t>
            </a:fld>
            <a:endParaRPr lang="nl-NL"/>
          </a:p>
        </p:txBody>
      </p:sp>
    </p:spTree>
    <p:extLst>
      <p:ext uri="{BB962C8B-B14F-4D97-AF65-F5344CB8AC3E}">
        <p14:creationId xmlns:p14="http://schemas.microsoft.com/office/powerpoint/2010/main" val="2197412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8</a:t>
            </a:fld>
            <a:endParaRPr lang="nl-NL"/>
          </a:p>
        </p:txBody>
      </p:sp>
    </p:spTree>
    <p:extLst>
      <p:ext uri="{BB962C8B-B14F-4D97-AF65-F5344CB8AC3E}">
        <p14:creationId xmlns:p14="http://schemas.microsoft.com/office/powerpoint/2010/main" val="2197412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9</a:t>
            </a:fld>
            <a:endParaRPr lang="nl-NL"/>
          </a:p>
        </p:txBody>
      </p:sp>
    </p:spTree>
    <p:extLst>
      <p:ext uri="{BB962C8B-B14F-4D97-AF65-F5344CB8AC3E}">
        <p14:creationId xmlns:p14="http://schemas.microsoft.com/office/powerpoint/2010/main" val="14566312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17" name="Text Placeholder 16"/>
          <p:cNvSpPr>
            <a:spLocks noGrp="1"/>
          </p:cNvSpPr>
          <p:nvPr>
            <p:ph type="body" sz="quarter" idx="12"/>
          </p:nvPr>
        </p:nvSpPr>
        <p:spPr>
          <a:xfrm>
            <a:off x="540000" y="3780000"/>
            <a:ext cx="7988400" cy="1782000"/>
          </a:xfrm>
        </p:spPr>
        <p:txBody>
          <a:bodyPr/>
          <a:lstStyle/>
          <a:p>
            <a:pPr lvl="0"/>
            <a:r>
              <a:rPr lang="en-US"/>
              <a:t>Click to edit Master text styles</a:t>
            </a:r>
          </a:p>
          <a:p>
            <a:pPr lvl="1"/>
            <a:r>
              <a:rPr lang="en-US"/>
              <a:t>Second level</a:t>
            </a:r>
          </a:p>
          <a:p>
            <a:pPr lvl="2"/>
            <a:r>
              <a:rPr lang="en-US"/>
              <a:t>Third level</a:t>
            </a:r>
          </a:p>
        </p:txBody>
      </p:sp>
      <p:pic>
        <p:nvPicPr>
          <p:cNvPr id="7" name="Picture 2" descr="C:\Users\GFB251\Desktop\DSC_0330 prop 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158750"/>
            <a:ext cx="8826500"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2"/>
          </p:nvPr>
        </p:nvSpPr>
        <p:spPr>
          <a:xfrm>
            <a:off x="540000" y="3780000"/>
            <a:ext cx="7988400" cy="1782000"/>
          </a:xfrm>
        </p:spPr>
        <p:txBody>
          <a:bodyPr/>
          <a:lstStyle/>
          <a:p>
            <a:pPr lvl="0"/>
            <a:r>
              <a:rPr lang="en-US"/>
              <a:t>Click to edit Master text styles</a:t>
            </a:r>
          </a:p>
          <a:p>
            <a:pPr lvl="1"/>
            <a:r>
              <a:rPr lang="en-US"/>
              <a:t>Second level</a:t>
            </a:r>
          </a:p>
          <a:p>
            <a:pPr lvl="2"/>
            <a:r>
              <a:rPr lang="en-US"/>
              <a:t>Third level</a:t>
            </a:r>
          </a:p>
        </p:txBody>
      </p:sp>
      <p:sp>
        <p:nvSpPr>
          <p:cNvPr id="4" name="Date Placeholder 5"/>
          <p:cNvSpPr>
            <a:spLocks noGrp="1"/>
          </p:cNvSpPr>
          <p:nvPr>
            <p:ph type="dt" sz="half" idx="13"/>
          </p:nvPr>
        </p:nvSpPr>
        <p:spPr/>
        <p:txBody>
          <a:bodyPr/>
          <a:lstStyle>
            <a:lvl1pPr>
              <a:defRPr/>
            </a:lvl1pPr>
          </a:lstStyle>
          <a:p>
            <a:pPr>
              <a:defRPr/>
            </a:pPr>
            <a:r>
              <a:rPr lang="nl-BE"/>
              <a:t>28/02/2012</a:t>
            </a:r>
            <a:endParaRPr lang="en-US"/>
          </a:p>
        </p:txBody>
      </p:sp>
      <p:sp>
        <p:nvSpPr>
          <p:cNvPr id="5" name="Footer Placeholder 6"/>
          <p:cNvSpPr>
            <a:spLocks noGrp="1"/>
          </p:cNvSpPr>
          <p:nvPr>
            <p:ph type="ftr" sz="quarter" idx="14"/>
          </p:nvPr>
        </p:nvSpPr>
        <p:spPr/>
        <p:txBody>
          <a:bodyPr/>
          <a:lstStyle>
            <a:lvl1pPr>
              <a:defRPr/>
            </a:lvl1pPr>
          </a:lstStyle>
          <a:p>
            <a:pPr>
              <a:defRPr/>
            </a:pPr>
            <a:r>
              <a:rPr lang="en-US"/>
              <a:t>Footer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10" name="Text Placeholder 9"/>
          <p:cNvSpPr>
            <a:spLocks noGrp="1"/>
          </p:cNvSpPr>
          <p:nvPr>
            <p:ph type="body" sz="quarter" idx="13"/>
          </p:nvPr>
        </p:nvSpPr>
        <p:spPr>
          <a:xfrm>
            <a:off x="396000" y="1702800"/>
            <a:ext cx="8132400" cy="4262400"/>
          </a:xfrm>
        </p:spPr>
        <p:txBody>
          <a:bodyPr/>
          <a:lstStyle>
            <a:lvl1pPr>
              <a:buFont typeface="Lucida Grande"/>
              <a:buNone/>
              <a:defRPr/>
            </a:lvl1pPr>
          </a:lstStyle>
          <a:p>
            <a:pPr lvl="0"/>
            <a:r>
              <a:rPr lang="nl-BE" dirty="0"/>
              <a:t>Click to edit Master text styles</a:t>
            </a:r>
          </a:p>
          <a:p>
            <a:pPr lvl="1"/>
            <a:r>
              <a:rPr lang="nl-BE" dirty="0"/>
              <a:t>Second level</a:t>
            </a:r>
          </a:p>
          <a:p>
            <a:pPr lvl="2"/>
            <a:r>
              <a:rPr lang="nl-BE" dirty="0"/>
              <a:t>Third level</a:t>
            </a:r>
            <a:endParaRPr lang="en-US" dirty="0"/>
          </a:p>
        </p:txBody>
      </p:sp>
      <p:sp>
        <p:nvSpPr>
          <p:cNvPr id="4" name="Date Placeholder 3"/>
          <p:cNvSpPr>
            <a:spLocks noGrp="1"/>
          </p:cNvSpPr>
          <p:nvPr>
            <p:ph type="dt" sz="half" idx="14"/>
          </p:nvPr>
        </p:nvSpPr>
        <p:spPr/>
        <p:txBody>
          <a:bodyPr/>
          <a:lstStyle>
            <a:lvl1pPr>
              <a:defRPr/>
            </a:lvl1pPr>
          </a:lstStyle>
          <a:p>
            <a:pPr>
              <a:defRPr/>
            </a:pPr>
            <a:r>
              <a:rPr lang="nl-BE"/>
              <a:t>28/02/2012</a:t>
            </a:r>
            <a:endParaRPr lang="en-US"/>
          </a:p>
        </p:txBody>
      </p:sp>
      <p:sp>
        <p:nvSpPr>
          <p:cNvPr id="5" name="Footer Placeholder 4"/>
          <p:cNvSpPr>
            <a:spLocks noGrp="1"/>
          </p:cNvSpPr>
          <p:nvPr>
            <p:ph type="ftr" sz="quarter" idx="15"/>
          </p:nvPr>
        </p:nvSpPr>
        <p:spPr/>
        <p:txBody>
          <a:bodyPr/>
          <a:lstStyle>
            <a:lvl1pPr>
              <a:defRPr/>
            </a:lvl1pPr>
          </a:lstStyle>
          <a:p>
            <a:pPr>
              <a:defRPr/>
            </a:pPr>
            <a:r>
              <a:rPr lang="en-US"/>
              <a:t>Footer</a:t>
            </a:r>
            <a:endParaRPr lang="nl-NL"/>
          </a:p>
        </p:txBody>
      </p:sp>
      <p:sp>
        <p:nvSpPr>
          <p:cNvPr id="6" name="Slide Number Placeholder 5"/>
          <p:cNvSpPr>
            <a:spLocks noGrp="1"/>
          </p:cNvSpPr>
          <p:nvPr>
            <p:ph type="sldNum" sz="quarter" idx="16"/>
          </p:nvPr>
        </p:nvSpPr>
        <p:spPr/>
        <p:txBody>
          <a:bodyPr/>
          <a:lstStyle>
            <a:lvl1pPr>
              <a:defRPr/>
            </a:lvl1pPr>
          </a:lstStyle>
          <a:p>
            <a:pPr>
              <a:defRPr/>
            </a:pPr>
            <a:fld id="{10F0B83E-0F96-2248-AAFE-A7A74B2F22E1}" type="slidenum">
              <a:rPr lang="en-US"/>
              <a:pPr>
                <a:defRPr/>
              </a:pPr>
              <a:t>‹#›</a:t>
            </a:fld>
            <a:endParaRPr lang="en-US"/>
          </a:p>
        </p:txBody>
      </p:sp>
    </p:spTree>
  </p:cSld>
  <p:clrMapOvr>
    <a:masterClrMapping/>
  </p:clrMapOvr>
  <p:transition>
    <p:wipe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smtClean="0"/>
            </a:lvl1pPr>
          </a:lstStyle>
          <a:p>
            <a:pPr>
              <a:defRPr/>
            </a:pPr>
            <a:r>
              <a:rPr lang="nl-BE"/>
              <a:t>28/02/2012</a:t>
            </a:r>
          </a:p>
        </p:txBody>
      </p:sp>
      <p:sp>
        <p:nvSpPr>
          <p:cNvPr id="5" name="Footer Placeholder 4"/>
          <p:cNvSpPr>
            <a:spLocks noGrp="1"/>
          </p:cNvSpPr>
          <p:nvPr>
            <p:ph type="ftr" sz="quarter" idx="11"/>
          </p:nvPr>
        </p:nvSpPr>
        <p:spPr/>
        <p:txBody>
          <a:bodyPr/>
          <a:lstStyle>
            <a:lvl1pPr>
              <a:defRPr smtClean="0"/>
            </a:lvl1pPr>
          </a:lstStyle>
          <a:p>
            <a:pPr>
              <a:defRPr/>
            </a:pPr>
            <a:r>
              <a:rPr lang="en-US"/>
              <a:t>Footer</a:t>
            </a:r>
          </a:p>
        </p:txBody>
      </p:sp>
      <p:sp>
        <p:nvSpPr>
          <p:cNvPr id="6" name="Slide Number Placeholder 5"/>
          <p:cNvSpPr>
            <a:spLocks noGrp="1"/>
          </p:cNvSpPr>
          <p:nvPr>
            <p:ph type="sldNum" sz="quarter" idx="12"/>
          </p:nvPr>
        </p:nvSpPr>
        <p:spPr/>
        <p:txBody>
          <a:bodyPr/>
          <a:lstStyle>
            <a:lvl1pPr>
              <a:defRPr/>
            </a:lvl1pPr>
          </a:lstStyle>
          <a:p>
            <a:pPr>
              <a:defRPr/>
            </a:pPr>
            <a:fld id="{73C5981F-7C00-9243-AF53-B9A859232904}" type="slidenum">
              <a:rPr lang="en-US"/>
              <a:pPr>
                <a:defRPr/>
              </a:pPr>
              <a:t>‹#›</a:t>
            </a:fld>
            <a:endParaRPr lang="en-US"/>
          </a:p>
        </p:txBody>
      </p:sp>
    </p:spTree>
  </p:cSld>
  <p:clrMapOvr>
    <a:masterClrMapping/>
  </p:clrMapOvr>
  <p:transition>
    <p:wipe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6000" y="727200"/>
            <a:ext cx="8132400" cy="712800"/>
          </a:xfrm>
        </p:spPr>
        <p:txBody>
          <a:bodyPr/>
          <a:lstStyle/>
          <a:p>
            <a:r>
              <a:rPr lang="en-US"/>
              <a:t>Click to edit Master title style</a:t>
            </a:r>
          </a:p>
        </p:txBody>
      </p:sp>
      <p:sp>
        <p:nvSpPr>
          <p:cNvPr id="3" name="Content Placeholder 2"/>
          <p:cNvSpPr>
            <a:spLocks noGrp="1"/>
          </p:cNvSpPr>
          <p:nvPr>
            <p:ph sz="half" idx="1"/>
          </p:nvPr>
        </p:nvSpPr>
        <p:spPr>
          <a:xfrm>
            <a:off x="396000" y="1702800"/>
            <a:ext cx="3960000" cy="4262400"/>
          </a:xfrm>
        </p:spPr>
        <p:txBody>
          <a:bodyPr/>
          <a:lstStyle>
            <a:lvl1pPr>
              <a:defRPr sz="2000"/>
            </a:lvl1pPr>
            <a:lvl2pPr>
              <a:defRPr sz="16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568400" y="1702800"/>
            <a:ext cx="3960000" cy="4262400"/>
          </a:xfrm>
        </p:spPr>
        <p:txBody>
          <a:bodyPr/>
          <a:lstStyle>
            <a:lvl1pPr>
              <a:defRPr sz="2000"/>
            </a:lvl1pPr>
            <a:lvl2pPr>
              <a:defRPr sz="16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Date Placeholder 3"/>
          <p:cNvSpPr>
            <a:spLocks noGrp="1"/>
          </p:cNvSpPr>
          <p:nvPr>
            <p:ph type="dt" sz="half" idx="10"/>
          </p:nvPr>
        </p:nvSpPr>
        <p:spPr/>
        <p:txBody>
          <a:bodyPr/>
          <a:lstStyle>
            <a:lvl1pPr>
              <a:defRPr smtClean="0"/>
            </a:lvl1pPr>
          </a:lstStyle>
          <a:p>
            <a:pPr>
              <a:defRPr/>
            </a:pPr>
            <a:r>
              <a:rPr lang="nl-BE"/>
              <a:t>28/02/2012</a:t>
            </a:r>
          </a:p>
        </p:txBody>
      </p:sp>
      <p:sp>
        <p:nvSpPr>
          <p:cNvPr id="6" name="Footer Placeholder 4"/>
          <p:cNvSpPr>
            <a:spLocks noGrp="1"/>
          </p:cNvSpPr>
          <p:nvPr>
            <p:ph type="ftr" sz="quarter" idx="11"/>
          </p:nvPr>
        </p:nvSpPr>
        <p:spPr/>
        <p:txBody>
          <a:bodyPr/>
          <a:lstStyle>
            <a:lvl1pPr>
              <a:defRPr/>
            </a:lvl1pPr>
          </a:lstStyle>
          <a:p>
            <a:pPr>
              <a:defRPr/>
            </a:pPr>
            <a:r>
              <a:rPr lang="en-US"/>
              <a:t>Footer</a:t>
            </a:r>
          </a:p>
          <a:p>
            <a:pPr>
              <a:defRPr/>
            </a:pPr>
            <a:endParaRPr lang="nl-NL"/>
          </a:p>
        </p:txBody>
      </p:sp>
      <p:sp>
        <p:nvSpPr>
          <p:cNvPr id="7" name="Slide Number Placeholder 5"/>
          <p:cNvSpPr>
            <a:spLocks noGrp="1"/>
          </p:cNvSpPr>
          <p:nvPr>
            <p:ph type="sldNum" sz="quarter" idx="12"/>
          </p:nvPr>
        </p:nvSpPr>
        <p:spPr/>
        <p:txBody>
          <a:bodyPr/>
          <a:lstStyle>
            <a:lvl1pPr>
              <a:defRPr/>
            </a:lvl1pPr>
          </a:lstStyle>
          <a:p>
            <a:pPr>
              <a:defRPr/>
            </a:pPr>
            <a:fld id="{E4413BEC-E983-4E42-9E3B-1E523FF5C3C8}" type="slidenum">
              <a:rPr lang="en-US"/>
              <a:pPr>
                <a:defRPr/>
              </a:pPr>
              <a:t>‹#›</a:t>
            </a:fld>
            <a:endParaRPr lang="en-US"/>
          </a:p>
        </p:txBody>
      </p:sp>
    </p:spTree>
  </p:cSld>
  <p:clrMapOvr>
    <a:masterClrMapping/>
  </p:clrMapOvr>
  <p:transition>
    <p:wipe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396000" y="1600200"/>
            <a:ext cx="8132400" cy="4525963"/>
          </a:xfrm>
        </p:spPr>
        <p:txBody>
          <a:bodyPr/>
          <a:lstStyle/>
          <a:p>
            <a:pPr lvl="0"/>
            <a:endParaRPr lang="en-US" noProof="0" dirty="0"/>
          </a:p>
        </p:txBody>
      </p:sp>
      <p:sp>
        <p:nvSpPr>
          <p:cNvPr id="7" name="Title 6"/>
          <p:cNvSpPr>
            <a:spLocks noGrp="1"/>
          </p:cNvSpPr>
          <p:nvPr>
            <p:ph type="title"/>
          </p:nvPr>
        </p:nvSpPr>
        <p:spPr>
          <a:xfrm>
            <a:off x="396000" y="727200"/>
            <a:ext cx="8132400" cy="712800"/>
          </a:xfrm>
        </p:spPr>
        <p:txBody>
          <a:bodyPr/>
          <a:lstStyle/>
          <a:p>
            <a:r>
              <a:rPr lang="nl-BE"/>
              <a:t>Click to edit Master title style</a:t>
            </a:r>
            <a:endParaRPr lang="en-US"/>
          </a:p>
        </p:txBody>
      </p:sp>
      <p:sp>
        <p:nvSpPr>
          <p:cNvPr id="4" name="Date Placeholder 3"/>
          <p:cNvSpPr>
            <a:spLocks noGrp="1"/>
          </p:cNvSpPr>
          <p:nvPr>
            <p:ph type="dt" sz="half" idx="10"/>
          </p:nvPr>
        </p:nvSpPr>
        <p:spPr/>
        <p:txBody>
          <a:bodyPr/>
          <a:lstStyle>
            <a:lvl1pPr>
              <a:defRPr smtClean="0"/>
            </a:lvl1pPr>
          </a:lstStyle>
          <a:p>
            <a:pPr>
              <a:defRPr/>
            </a:pPr>
            <a:r>
              <a:rPr lang="nl-BE"/>
              <a:t>28/02/2012</a:t>
            </a:r>
          </a:p>
        </p:txBody>
      </p:sp>
      <p:sp>
        <p:nvSpPr>
          <p:cNvPr id="5" name="Footer Placeholder 4"/>
          <p:cNvSpPr>
            <a:spLocks noGrp="1"/>
          </p:cNvSpPr>
          <p:nvPr>
            <p:ph type="ftr" sz="quarter" idx="11"/>
          </p:nvPr>
        </p:nvSpPr>
        <p:spPr/>
        <p:txBody>
          <a:bodyPr/>
          <a:lstStyle>
            <a:lvl1pPr>
              <a:defRPr smtClean="0"/>
            </a:lvl1pPr>
          </a:lstStyle>
          <a:p>
            <a:pPr>
              <a:defRPr/>
            </a:pPr>
            <a:r>
              <a:rPr lang="en-US"/>
              <a:t>Footer</a:t>
            </a:r>
          </a:p>
        </p:txBody>
      </p:sp>
      <p:sp>
        <p:nvSpPr>
          <p:cNvPr id="6" name="Slide Number Placeholder 5"/>
          <p:cNvSpPr>
            <a:spLocks noGrp="1"/>
          </p:cNvSpPr>
          <p:nvPr>
            <p:ph type="sldNum" sz="quarter" idx="12"/>
          </p:nvPr>
        </p:nvSpPr>
        <p:spPr/>
        <p:txBody>
          <a:bodyPr/>
          <a:lstStyle>
            <a:lvl1pPr>
              <a:defRPr/>
            </a:lvl1pPr>
          </a:lstStyle>
          <a:p>
            <a:pPr>
              <a:defRPr/>
            </a:pPr>
            <a:fld id="{339D3C9E-7CC2-4040-96AE-F1531758889E}" type="slidenum">
              <a:rPr lang="en-US"/>
              <a:pPr>
                <a:defRPr/>
              </a:pPr>
              <a:t>‹#›</a:t>
            </a:fld>
            <a:endParaRPr lang="en-US"/>
          </a:p>
        </p:txBody>
      </p:sp>
    </p:spTree>
  </p:cSld>
  <p:clrMapOvr>
    <a:masterClrMapping/>
  </p:clrMapOvr>
  <p:transition>
    <p:wipe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18000" y="2296800"/>
            <a:ext cx="6264000" cy="432000"/>
          </a:xfrm>
        </p:spPr>
        <p:txBody>
          <a:bodyPr/>
          <a:lstStyle>
            <a:lvl1pPr>
              <a:lnSpc>
                <a:spcPts val="3100"/>
              </a:lnSpc>
              <a:spcBef>
                <a:spcPct val="0"/>
              </a:spcBef>
              <a:defRPr/>
            </a:lvl1pPr>
          </a:lstStyle>
          <a:p>
            <a:r>
              <a:rPr lang="nl-BE"/>
              <a:t>Click to edit Master title style</a:t>
            </a:r>
            <a:endParaRPr lang="nl-BE" dirty="0"/>
          </a:p>
        </p:txBody>
      </p:sp>
      <p:sp>
        <p:nvSpPr>
          <p:cNvPr id="7" name="Text Placeholder 6"/>
          <p:cNvSpPr>
            <a:spLocks noGrp="1"/>
          </p:cNvSpPr>
          <p:nvPr>
            <p:ph type="body" sz="quarter" idx="13"/>
          </p:nvPr>
        </p:nvSpPr>
        <p:spPr>
          <a:xfrm>
            <a:off x="918000" y="3618000"/>
            <a:ext cx="7610400" cy="2433600"/>
          </a:xfrm>
        </p:spPr>
        <p:txBody>
          <a:bodyPr/>
          <a:lstStyle>
            <a:lvl1pPr>
              <a:defRPr sz="1600" b="0"/>
            </a:lvl1pPr>
            <a:lvl2pPr>
              <a:defRPr sz="1600" b="0"/>
            </a:lvl2pPr>
            <a:lvl3pPr marL="3175" algn="l" defTabSz="180975">
              <a:buClr>
                <a:schemeClr val="tx1"/>
              </a:buClr>
              <a:buNone/>
              <a:tabLst>
                <a:tab pos="8334375" algn="r"/>
              </a:tabLst>
              <a:defRPr sz="1600" b="0"/>
            </a:lvl3pPr>
            <a:lvl4pPr>
              <a:defRPr sz="1600" b="0"/>
            </a:lvl4pPr>
            <a:lvl5pPr>
              <a:defRPr sz="1600" b="0"/>
            </a:lvl5pPr>
          </a:lstStyle>
          <a:p>
            <a:pPr lvl="0"/>
            <a:r>
              <a:rPr lang="nl-BE"/>
              <a:t>Click to edit Master text styles</a:t>
            </a:r>
          </a:p>
          <a:p>
            <a:pPr lvl="1"/>
            <a:r>
              <a:rPr lang="nl-BE"/>
              <a:t>Second level</a:t>
            </a:r>
          </a:p>
        </p:txBody>
      </p:sp>
      <p:sp>
        <p:nvSpPr>
          <p:cNvPr id="4" name="Date Placeholder 3"/>
          <p:cNvSpPr>
            <a:spLocks noGrp="1"/>
          </p:cNvSpPr>
          <p:nvPr>
            <p:ph type="dt" sz="half" idx="14"/>
          </p:nvPr>
        </p:nvSpPr>
        <p:spPr/>
        <p:txBody>
          <a:bodyPr/>
          <a:lstStyle>
            <a:lvl1pPr>
              <a:defRPr smtClean="0"/>
            </a:lvl1pPr>
          </a:lstStyle>
          <a:p>
            <a:pPr>
              <a:defRPr/>
            </a:pPr>
            <a:r>
              <a:rPr lang="nl-BE"/>
              <a:t>28/02/2012</a:t>
            </a:r>
          </a:p>
        </p:txBody>
      </p:sp>
      <p:sp>
        <p:nvSpPr>
          <p:cNvPr id="5" name="Footer Placeholder 4"/>
          <p:cNvSpPr>
            <a:spLocks noGrp="1"/>
          </p:cNvSpPr>
          <p:nvPr>
            <p:ph type="ftr" sz="quarter" idx="15"/>
          </p:nvPr>
        </p:nvSpPr>
        <p:spPr/>
        <p:txBody>
          <a:bodyPr/>
          <a:lstStyle>
            <a:lvl1pPr>
              <a:defRPr smtClean="0"/>
            </a:lvl1pPr>
          </a:lstStyle>
          <a:p>
            <a:pPr>
              <a:defRPr/>
            </a:pPr>
            <a:r>
              <a:rPr lang="en-US"/>
              <a:t>Footer</a:t>
            </a:r>
          </a:p>
        </p:txBody>
      </p:sp>
      <p:sp>
        <p:nvSpPr>
          <p:cNvPr id="6" name="Slide Number Placeholder 5"/>
          <p:cNvSpPr>
            <a:spLocks noGrp="1"/>
          </p:cNvSpPr>
          <p:nvPr>
            <p:ph type="sldNum" sz="quarter" idx="16"/>
          </p:nvPr>
        </p:nvSpPr>
        <p:spPr/>
        <p:txBody>
          <a:bodyPr/>
          <a:lstStyle>
            <a:lvl1pPr>
              <a:defRPr/>
            </a:lvl1pPr>
          </a:lstStyle>
          <a:p>
            <a:pPr>
              <a:defRPr/>
            </a:pPr>
            <a:fld id="{379402C5-8FF5-9648-A97F-856AF14A3BD4}" type="slidenum">
              <a:rPr lang="en-US"/>
              <a:pPr>
                <a:defRPr/>
              </a:pPr>
              <a:t>‹#›</a:t>
            </a:fld>
            <a:endParaRPr lang="en-US"/>
          </a:p>
        </p:txBody>
      </p:sp>
    </p:spTree>
  </p:cSld>
  <p:clrMapOvr>
    <a:masterClrMapping/>
  </p:clrMapOvr>
  <p:transition>
    <p:wipe dir="u"/>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5.xml"/><Relationship Id="rId7"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044" descr="Modele_Cover_PPT"/>
          <p:cNvPicPr>
            <a:picLocks noChangeAspect="1" noChangeArrowheads="1"/>
          </p:cNvPicPr>
          <p:nvPr/>
        </p:nvPicPr>
        <p:blipFill>
          <a:blip r:embed="rId4"/>
          <a:srcRect/>
          <a:stretch>
            <a:fillRect/>
          </a:stretch>
        </p:blipFill>
        <p:spPr bwMode="auto">
          <a:xfrm>
            <a:off x="0" y="0"/>
            <a:ext cx="9145588" cy="6859588"/>
          </a:xfrm>
          <a:prstGeom prst="rect">
            <a:avLst/>
          </a:prstGeom>
          <a:noFill/>
          <a:ln w="9525">
            <a:noFill/>
            <a:miter lim="800000"/>
            <a:headEnd/>
            <a:tailEnd/>
          </a:ln>
        </p:spPr>
      </p:pic>
      <p:sp>
        <p:nvSpPr>
          <p:cNvPr id="1027" name="Title Placeholder 1"/>
          <p:cNvSpPr>
            <a:spLocks noGrp="1"/>
          </p:cNvSpPr>
          <p:nvPr>
            <p:ph type="title"/>
          </p:nvPr>
        </p:nvSpPr>
        <p:spPr bwMode="auto">
          <a:xfrm>
            <a:off x="539750" y="2408238"/>
            <a:ext cx="6119813" cy="720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6" name="Date Placeholder 5"/>
          <p:cNvSpPr>
            <a:spLocks noGrp="1"/>
          </p:cNvSpPr>
          <p:nvPr>
            <p:ph type="dt" sz="half" idx="2"/>
          </p:nvPr>
        </p:nvSpPr>
        <p:spPr>
          <a:xfrm>
            <a:off x="539750" y="6080125"/>
            <a:ext cx="792163" cy="360363"/>
          </a:xfrm>
          <a:prstGeom prst="rect">
            <a:avLst/>
          </a:prstGeom>
        </p:spPr>
        <p:txBody>
          <a:bodyPr vert="horz" wrap="square" lIns="0" tIns="0" rIns="0" bIns="0" numCol="1" anchor="t" anchorCtr="0" compatLnSpc="1">
            <a:prstTxWarp prst="textNoShape">
              <a:avLst/>
            </a:prstTxWarp>
          </a:bodyPr>
          <a:lstStyle>
            <a:lvl1pPr eaLnBrk="0" hangingPunct="0">
              <a:defRPr sz="900">
                <a:solidFill>
                  <a:schemeClr val="bg1"/>
                </a:solidFill>
                <a:ea typeface="Arial" charset="0"/>
                <a:cs typeface="Arial" charset="0"/>
              </a:defRPr>
            </a:lvl1pPr>
          </a:lstStyle>
          <a:p>
            <a:pPr>
              <a:defRPr/>
            </a:pPr>
            <a:r>
              <a:rPr lang="nl-BE"/>
              <a:t>28/02/2012</a:t>
            </a:r>
            <a:endParaRPr lang="en-US"/>
          </a:p>
        </p:txBody>
      </p:sp>
      <p:sp>
        <p:nvSpPr>
          <p:cNvPr id="7" name="Footer Placeholder 6"/>
          <p:cNvSpPr>
            <a:spLocks noGrp="1"/>
          </p:cNvSpPr>
          <p:nvPr>
            <p:ph type="ftr" sz="quarter" idx="3"/>
          </p:nvPr>
        </p:nvSpPr>
        <p:spPr>
          <a:xfrm>
            <a:off x="1389063" y="6080125"/>
            <a:ext cx="5127625" cy="360363"/>
          </a:xfrm>
          <a:prstGeom prst="rect">
            <a:avLst/>
          </a:prstGeom>
        </p:spPr>
        <p:txBody>
          <a:bodyPr vert="horz" wrap="square" lIns="0" tIns="0" rIns="91440" bIns="0" numCol="1" anchor="t" anchorCtr="0" compatLnSpc="1">
            <a:prstTxWarp prst="textNoShape">
              <a:avLst/>
            </a:prstTxWarp>
            <a:normAutofit/>
          </a:bodyPr>
          <a:lstStyle>
            <a:lvl1pPr eaLnBrk="0" hangingPunct="0">
              <a:defRPr sz="900" smtClean="0">
                <a:solidFill>
                  <a:schemeClr val="bg1"/>
                </a:solidFill>
                <a:ea typeface="Arial" charset="0"/>
                <a:cs typeface="Arial" charset="0"/>
              </a:defRPr>
            </a:lvl1pPr>
          </a:lstStyle>
          <a:p>
            <a:pPr>
              <a:defRPr/>
            </a:pPr>
            <a:r>
              <a:rPr lang="en-US"/>
              <a:t>Footer</a:t>
            </a:r>
          </a:p>
        </p:txBody>
      </p:sp>
      <p:pic>
        <p:nvPicPr>
          <p:cNvPr id="1030" name="Picture 6" descr="Photos_PPT6"/>
          <p:cNvPicPr>
            <a:picLocks noChangeAspect="1" noChangeArrowheads="1"/>
          </p:cNvPicPr>
          <p:nvPr/>
        </p:nvPicPr>
        <p:blipFill>
          <a:blip r:embed="rId5"/>
          <a:srcRect/>
          <a:stretch>
            <a:fillRect/>
          </a:stretch>
        </p:blipFill>
        <p:spPr bwMode="auto">
          <a:xfrm>
            <a:off x="0" y="0"/>
            <a:ext cx="9145588" cy="2087563"/>
          </a:xfrm>
          <a:prstGeom prst="rect">
            <a:avLst/>
          </a:prstGeom>
          <a:noFill/>
          <a:ln w="9525">
            <a:noFill/>
            <a:miter lim="800000"/>
            <a:headEnd/>
            <a:tailEnd/>
          </a:ln>
        </p:spPr>
      </p:pic>
      <p:sp>
        <p:nvSpPr>
          <p:cNvPr id="1031" name="Rectangle 8"/>
          <p:cNvSpPr>
            <a:spLocks noGrp="1" noChangeArrowheads="1"/>
          </p:cNvSpPr>
          <p:nvPr>
            <p:ph type="body" idx="1"/>
          </p:nvPr>
        </p:nvSpPr>
        <p:spPr bwMode="auto">
          <a:xfrm>
            <a:off x="539750" y="3778250"/>
            <a:ext cx="7989888" cy="17811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760" r:id="rId1"/>
    <p:sldLayoutId id="2147483758" r:id="rId2"/>
  </p:sldLayoutIdLst>
  <p:hf hdr="0"/>
  <p:txStyles>
    <p:titleStyle>
      <a:lvl1pPr algn="l" rtl="0" eaLnBrk="1" fontAlgn="base" hangingPunct="1">
        <a:spcBef>
          <a:spcPct val="0"/>
        </a:spcBef>
        <a:spcAft>
          <a:spcPct val="0"/>
        </a:spcAft>
        <a:defRPr sz="2600">
          <a:solidFill>
            <a:schemeClr val="bg1"/>
          </a:solidFill>
          <a:latin typeface="+mj-lt"/>
          <a:ea typeface="ヒラギノ角ゴ Pro W3" charset="-128"/>
          <a:cs typeface="ヒラギノ角ゴ Pro W3" charset="-128"/>
        </a:defRPr>
      </a:lvl1pPr>
      <a:lvl2pPr algn="l" rtl="0" eaLnBrk="1" fontAlgn="base" hangingPunct="1">
        <a:spcBef>
          <a:spcPct val="0"/>
        </a:spcBef>
        <a:spcAft>
          <a:spcPct val="0"/>
        </a:spcAft>
        <a:defRPr sz="2600">
          <a:solidFill>
            <a:schemeClr val="bg1"/>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2600">
          <a:solidFill>
            <a:schemeClr val="bg1"/>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2600">
          <a:solidFill>
            <a:schemeClr val="bg1"/>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2600">
          <a:solidFill>
            <a:schemeClr val="bg1"/>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2800" b="1">
          <a:solidFill>
            <a:schemeClr val="bg1"/>
          </a:solidFill>
          <a:latin typeface="Verdana" pitchFamily="34" charset="0"/>
        </a:defRPr>
      </a:lvl6pPr>
      <a:lvl7pPr marL="914400" algn="l" rtl="0" eaLnBrk="1" fontAlgn="base" hangingPunct="1">
        <a:spcBef>
          <a:spcPct val="0"/>
        </a:spcBef>
        <a:spcAft>
          <a:spcPct val="0"/>
        </a:spcAft>
        <a:defRPr sz="2800" b="1">
          <a:solidFill>
            <a:schemeClr val="bg1"/>
          </a:solidFill>
          <a:latin typeface="Verdana" pitchFamily="34" charset="0"/>
        </a:defRPr>
      </a:lvl7pPr>
      <a:lvl8pPr marL="1371600" algn="l" rtl="0" eaLnBrk="1" fontAlgn="base" hangingPunct="1">
        <a:spcBef>
          <a:spcPct val="0"/>
        </a:spcBef>
        <a:spcAft>
          <a:spcPct val="0"/>
        </a:spcAft>
        <a:defRPr sz="2800" b="1">
          <a:solidFill>
            <a:schemeClr val="bg1"/>
          </a:solidFill>
          <a:latin typeface="Verdana" pitchFamily="34" charset="0"/>
        </a:defRPr>
      </a:lvl8pPr>
      <a:lvl9pPr marL="1828800" algn="l" rtl="0" eaLnBrk="1" fontAlgn="base" hangingPunct="1">
        <a:spcBef>
          <a:spcPct val="0"/>
        </a:spcBef>
        <a:spcAft>
          <a:spcPct val="0"/>
        </a:spcAft>
        <a:defRPr sz="2800" b="1">
          <a:solidFill>
            <a:schemeClr val="bg1"/>
          </a:solidFill>
          <a:latin typeface="Verdana" pitchFamily="34" charset="0"/>
        </a:defRPr>
      </a:lvl9pPr>
    </p:titleStyle>
    <p:bodyStyle>
      <a:lvl1pPr marL="342900" indent="-342900" algn="l" rtl="0" eaLnBrk="1" fontAlgn="base" hangingPunct="1">
        <a:spcBef>
          <a:spcPct val="20000"/>
        </a:spcBef>
        <a:spcAft>
          <a:spcPct val="0"/>
        </a:spcAft>
        <a:defRPr>
          <a:solidFill>
            <a:schemeClr val="bg1"/>
          </a:solidFill>
          <a:latin typeface="+mn-lt"/>
          <a:ea typeface="ヒラギノ角ゴ Pro W3" charset="-128"/>
          <a:cs typeface="ヒラギノ角ゴ Pro W3" charset="-128"/>
        </a:defRPr>
      </a:lvl1pPr>
      <a:lvl2pPr marL="142875" indent="-141288" algn="l" rtl="0" eaLnBrk="1" fontAlgn="base" hangingPunct="1">
        <a:spcBef>
          <a:spcPct val="20000"/>
        </a:spcBef>
        <a:spcAft>
          <a:spcPct val="0"/>
        </a:spcAft>
        <a:buClr>
          <a:schemeClr val="bg1"/>
        </a:buClr>
        <a:buFont typeface="Arial" charset="0"/>
        <a:buChar char="-"/>
        <a:defRPr sz="1600">
          <a:solidFill>
            <a:schemeClr val="bg1"/>
          </a:solidFill>
          <a:latin typeface="Arial" charset="0"/>
          <a:ea typeface="ヒラギノ角ゴ Pro W3" charset="-128"/>
        </a:defRPr>
      </a:lvl2pPr>
      <a:lvl3pPr marL="285750" indent="-141288" algn="l" rtl="0" eaLnBrk="1" fontAlgn="base" hangingPunct="1">
        <a:spcBef>
          <a:spcPct val="20000"/>
        </a:spcBef>
        <a:spcAft>
          <a:spcPct val="0"/>
        </a:spcAft>
        <a:buClr>
          <a:schemeClr val="bg1"/>
        </a:buClr>
        <a:buFont typeface="Arial" charset="0"/>
        <a:buChar char="-"/>
        <a:defRPr sz="1600">
          <a:solidFill>
            <a:schemeClr val="bg1"/>
          </a:solidFill>
          <a:latin typeface="Arial" charset="0"/>
          <a:ea typeface="ヒラギノ角ゴ Pro W3" charset="-128"/>
        </a:defRPr>
      </a:lvl3pPr>
      <a:lvl4pPr marL="434975" indent="-147638" algn="l" rtl="0" eaLnBrk="1" fontAlgn="base" hangingPunct="1">
        <a:spcBef>
          <a:spcPct val="20000"/>
        </a:spcBef>
        <a:spcAft>
          <a:spcPct val="0"/>
        </a:spcAft>
        <a:buChar char="-"/>
        <a:defRPr sz="1400">
          <a:solidFill>
            <a:schemeClr val="bg1"/>
          </a:solidFill>
          <a:latin typeface="Arial" charset="0"/>
          <a:ea typeface="ヒラギノ角ゴ Pro W3" charset="-128"/>
        </a:defRPr>
      </a:lvl4pPr>
      <a:lvl5pPr marL="574675" indent="-138113" algn="l" rtl="0" eaLnBrk="1" fontAlgn="base" hangingPunct="1">
        <a:spcBef>
          <a:spcPct val="20000"/>
        </a:spcBef>
        <a:spcAft>
          <a:spcPct val="0"/>
        </a:spcAft>
        <a:buChar char="-"/>
        <a:defRPr sz="1400">
          <a:solidFill>
            <a:schemeClr val="bg1"/>
          </a:solidFill>
          <a:latin typeface="Arial" charset="0"/>
          <a:ea typeface="ヒラギノ角ゴ Pro W3" charset="-128"/>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5" descr="l_50hz_ppt_04_Fuss_innen"/>
          <p:cNvPicPr>
            <a:picLocks noChangeAspect="1" noChangeArrowheads="1"/>
          </p:cNvPicPr>
          <p:nvPr/>
        </p:nvPicPr>
        <p:blipFill>
          <a:blip r:embed="rId7"/>
          <a:srcRect/>
          <a:stretch>
            <a:fillRect/>
          </a:stretch>
        </p:blipFill>
        <p:spPr bwMode="auto">
          <a:xfrm>
            <a:off x="0" y="6408738"/>
            <a:ext cx="9144000" cy="449262"/>
          </a:xfrm>
          <a:prstGeom prst="rect">
            <a:avLst/>
          </a:prstGeom>
          <a:noFill/>
          <a:ln w="9525">
            <a:noFill/>
            <a:miter lim="800000"/>
            <a:headEnd/>
            <a:tailEnd/>
          </a:ln>
        </p:spPr>
      </p:pic>
      <p:pic>
        <p:nvPicPr>
          <p:cNvPr id="4099" name="Picture 16" descr="logo_elia_RVB_vector"/>
          <p:cNvPicPr>
            <a:picLocks noChangeAspect="1" noChangeArrowheads="1"/>
          </p:cNvPicPr>
          <p:nvPr/>
        </p:nvPicPr>
        <p:blipFill>
          <a:blip r:embed="rId8"/>
          <a:srcRect/>
          <a:stretch>
            <a:fillRect/>
          </a:stretch>
        </p:blipFill>
        <p:spPr bwMode="auto">
          <a:xfrm>
            <a:off x="6942138" y="261938"/>
            <a:ext cx="1874837" cy="414337"/>
          </a:xfrm>
          <a:prstGeom prst="rect">
            <a:avLst/>
          </a:prstGeom>
          <a:noFill/>
          <a:ln w="9525">
            <a:noFill/>
            <a:miter lim="800000"/>
            <a:headEnd/>
            <a:tailEnd/>
          </a:ln>
        </p:spPr>
      </p:pic>
      <p:sp>
        <p:nvSpPr>
          <p:cNvPr id="9" name="Date Placeholder 3"/>
          <p:cNvSpPr>
            <a:spLocks noGrp="1"/>
          </p:cNvSpPr>
          <p:nvPr>
            <p:ph type="dt" sz="half" idx="2"/>
          </p:nvPr>
        </p:nvSpPr>
        <p:spPr>
          <a:xfrm>
            <a:off x="360363" y="6548438"/>
            <a:ext cx="792162" cy="252412"/>
          </a:xfrm>
          <a:prstGeom prst="rect">
            <a:avLst/>
          </a:prstGeom>
        </p:spPr>
        <p:txBody>
          <a:bodyPr vert="horz" wrap="square" lIns="0" tIns="0" rIns="0" bIns="0" numCol="1" anchor="t" anchorCtr="0" compatLnSpc="1">
            <a:prstTxWarp prst="textNoShape">
              <a:avLst/>
            </a:prstTxWarp>
          </a:bodyPr>
          <a:lstStyle>
            <a:lvl1pPr>
              <a:defRPr sz="900">
                <a:solidFill>
                  <a:schemeClr val="bg1"/>
                </a:solidFill>
                <a:ea typeface="Arial" charset="0"/>
                <a:cs typeface="Arial" charset="0"/>
              </a:defRPr>
            </a:lvl1pPr>
          </a:lstStyle>
          <a:p>
            <a:pPr>
              <a:defRPr/>
            </a:pPr>
            <a:r>
              <a:rPr lang="nl-BE"/>
              <a:t>28/02/2012</a:t>
            </a:r>
            <a:endParaRPr lang="en-US"/>
          </a:p>
        </p:txBody>
      </p:sp>
      <p:sp>
        <p:nvSpPr>
          <p:cNvPr id="10" name="Footer Placeholder 4"/>
          <p:cNvSpPr>
            <a:spLocks noGrp="1"/>
          </p:cNvSpPr>
          <p:nvPr>
            <p:ph type="ftr" sz="quarter" idx="3"/>
          </p:nvPr>
        </p:nvSpPr>
        <p:spPr>
          <a:xfrm>
            <a:off x="1227138" y="6548438"/>
            <a:ext cx="6081712" cy="252412"/>
          </a:xfrm>
          <a:prstGeom prst="rect">
            <a:avLst/>
          </a:prstGeom>
        </p:spPr>
        <p:txBody>
          <a:bodyPr vert="horz" wrap="square" lIns="0" tIns="0" rIns="0" bIns="0" numCol="1" anchor="t" anchorCtr="0" compatLnSpc="1">
            <a:prstTxWarp prst="textNoShape">
              <a:avLst/>
            </a:prstTxWarp>
          </a:bodyPr>
          <a:lstStyle>
            <a:lvl1pPr>
              <a:defRPr sz="900">
                <a:solidFill>
                  <a:schemeClr val="bg1"/>
                </a:solidFill>
                <a:ea typeface="Arial" charset="0"/>
                <a:cs typeface="Arial" charset="0"/>
              </a:defRPr>
            </a:lvl1pPr>
          </a:lstStyle>
          <a:p>
            <a:pPr>
              <a:defRPr/>
            </a:pPr>
            <a:r>
              <a:rPr lang="en-US"/>
              <a:t>Footer</a:t>
            </a:r>
            <a:endParaRPr lang="nl-NL"/>
          </a:p>
        </p:txBody>
      </p:sp>
      <p:sp>
        <p:nvSpPr>
          <p:cNvPr id="11" name="Slide Number Placeholder 5"/>
          <p:cNvSpPr>
            <a:spLocks noGrp="1"/>
          </p:cNvSpPr>
          <p:nvPr>
            <p:ph type="sldNum" sz="quarter" idx="4"/>
          </p:nvPr>
        </p:nvSpPr>
        <p:spPr>
          <a:xfrm>
            <a:off x="7710488" y="6548438"/>
            <a:ext cx="817562" cy="252412"/>
          </a:xfrm>
          <a:prstGeom prst="rect">
            <a:avLst/>
          </a:prstGeom>
        </p:spPr>
        <p:txBody>
          <a:bodyPr vert="horz" wrap="square" lIns="0" tIns="0" rIns="0" bIns="0" numCol="1" anchor="t" anchorCtr="0" compatLnSpc="1">
            <a:prstTxWarp prst="textNoShape">
              <a:avLst/>
            </a:prstTxWarp>
          </a:bodyPr>
          <a:lstStyle>
            <a:lvl1pPr algn="r">
              <a:defRPr sz="900" b="1">
                <a:solidFill>
                  <a:schemeClr val="bg1"/>
                </a:solidFill>
                <a:ea typeface="Arial" charset="0"/>
                <a:cs typeface="Arial" charset="0"/>
              </a:defRPr>
            </a:lvl1pPr>
          </a:lstStyle>
          <a:p>
            <a:pPr>
              <a:defRPr/>
            </a:pPr>
            <a:fld id="{73461D09-12BE-4A42-8DAE-F960130FFD32}" type="slidenum">
              <a:rPr lang="en-US"/>
              <a:pPr>
                <a:defRPr/>
              </a:pPr>
              <a:t>‹#›</a:t>
            </a:fld>
            <a:endParaRPr lang="en-US"/>
          </a:p>
        </p:txBody>
      </p:sp>
      <p:sp>
        <p:nvSpPr>
          <p:cNvPr id="2055" name="Date Placeholder 3"/>
          <p:cNvSpPr>
            <a:spLocks/>
          </p:cNvSpPr>
          <p:nvPr/>
        </p:nvSpPr>
        <p:spPr bwMode="auto">
          <a:xfrm>
            <a:off x="993775" y="6405563"/>
            <a:ext cx="1581150" cy="352425"/>
          </a:xfrm>
          <a:prstGeom prst="rect">
            <a:avLst/>
          </a:prstGeom>
          <a:noFill/>
          <a:ln w="9525">
            <a:noFill/>
            <a:miter lim="800000"/>
            <a:headEnd/>
            <a:tailEnd/>
          </a:ln>
        </p:spPr>
        <p:txBody>
          <a:bodyPr anchor="ctr">
            <a:prstTxWarp prst="textNoShape">
              <a:avLst/>
            </a:prstTxWarp>
          </a:bodyPr>
          <a:lstStyle/>
          <a:p>
            <a:pPr>
              <a:defRPr/>
            </a:pPr>
            <a:endParaRPr lang="nl-NL" sz="1200">
              <a:solidFill>
                <a:schemeClr val="bg1"/>
              </a:solidFill>
            </a:endParaRPr>
          </a:p>
        </p:txBody>
      </p:sp>
      <p:sp>
        <p:nvSpPr>
          <p:cNvPr id="2056" name="Footer Placeholder 4"/>
          <p:cNvSpPr>
            <a:spLocks/>
          </p:cNvSpPr>
          <p:nvPr/>
        </p:nvSpPr>
        <p:spPr bwMode="auto">
          <a:xfrm>
            <a:off x="3241675" y="6405563"/>
            <a:ext cx="3008313" cy="352425"/>
          </a:xfrm>
          <a:prstGeom prst="rect">
            <a:avLst/>
          </a:prstGeom>
          <a:noFill/>
          <a:ln w="9525">
            <a:noFill/>
            <a:miter lim="800000"/>
            <a:headEnd/>
            <a:tailEnd/>
          </a:ln>
        </p:spPr>
        <p:txBody>
          <a:bodyPr anchor="ctr">
            <a:prstTxWarp prst="textNoShape">
              <a:avLst/>
            </a:prstTxWarp>
          </a:bodyPr>
          <a:lstStyle/>
          <a:p>
            <a:pPr algn="ctr">
              <a:defRPr/>
            </a:pPr>
            <a:endParaRPr lang="nl-NL" sz="1200">
              <a:solidFill>
                <a:srgbClr val="898989"/>
              </a:solidFill>
            </a:endParaRPr>
          </a:p>
        </p:txBody>
      </p:sp>
      <p:sp>
        <p:nvSpPr>
          <p:cNvPr id="4105" name="Rectangle 12"/>
          <p:cNvSpPr>
            <a:spLocks noGrp="1" noChangeArrowheads="1"/>
          </p:cNvSpPr>
          <p:nvPr>
            <p:ph type="title"/>
          </p:nvPr>
        </p:nvSpPr>
        <p:spPr bwMode="auto">
          <a:xfrm>
            <a:off x="395288" y="727075"/>
            <a:ext cx="8132762" cy="7127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4106" name="Rectangle 13"/>
          <p:cNvSpPr>
            <a:spLocks noGrp="1" noChangeArrowheads="1"/>
          </p:cNvSpPr>
          <p:nvPr>
            <p:ph type="body" idx="1"/>
          </p:nvPr>
        </p:nvSpPr>
        <p:spPr bwMode="auto">
          <a:xfrm>
            <a:off x="395288" y="1703388"/>
            <a:ext cx="8132762" cy="4262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759" r:id="rId1"/>
    <p:sldLayoutId id="2147483761" r:id="rId2"/>
    <p:sldLayoutId id="2147483762" r:id="rId3"/>
    <p:sldLayoutId id="2147483763" r:id="rId4"/>
    <p:sldLayoutId id="2147483764" r:id="rId5"/>
  </p:sldLayoutIdLst>
  <p:transition>
    <p:wipe dir="u"/>
  </p:transition>
  <p:hf hdr="0"/>
  <p:txStyles>
    <p:titleStyle>
      <a:lvl1pPr algn="l" rtl="0" eaLnBrk="0" fontAlgn="base" hangingPunct="0">
        <a:spcBef>
          <a:spcPct val="0"/>
        </a:spcBef>
        <a:spcAft>
          <a:spcPct val="0"/>
        </a:spcAft>
        <a:defRPr sz="2600" b="1">
          <a:solidFill>
            <a:schemeClr val="tx2"/>
          </a:solidFill>
          <a:latin typeface="+mj-lt"/>
          <a:ea typeface="ヒラギノ角ゴ Pro W3" charset="-128"/>
          <a:cs typeface="ヒラギノ角ゴ Pro W3" charset="-128"/>
        </a:defRPr>
      </a:lvl1pPr>
      <a:lvl2pPr algn="l" rtl="0" eaLnBrk="0" fontAlgn="base" hangingPunct="0">
        <a:spcBef>
          <a:spcPct val="0"/>
        </a:spcBef>
        <a:spcAft>
          <a:spcPct val="0"/>
        </a:spcAft>
        <a:defRPr sz="2600" b="1">
          <a:solidFill>
            <a:schemeClr val="tx2"/>
          </a:solidFill>
          <a:latin typeface="Arial" charset="0"/>
          <a:ea typeface="ヒラギノ角ゴ Pro W3" charset="-128"/>
          <a:cs typeface="ヒラギノ角ゴ Pro W3" charset="-128"/>
        </a:defRPr>
      </a:lvl2pPr>
      <a:lvl3pPr algn="l" rtl="0" eaLnBrk="0" fontAlgn="base" hangingPunct="0">
        <a:spcBef>
          <a:spcPct val="0"/>
        </a:spcBef>
        <a:spcAft>
          <a:spcPct val="0"/>
        </a:spcAft>
        <a:defRPr sz="2600" b="1">
          <a:solidFill>
            <a:schemeClr val="tx2"/>
          </a:solidFill>
          <a:latin typeface="Arial" charset="0"/>
          <a:ea typeface="ヒラギノ角ゴ Pro W3" charset="-128"/>
          <a:cs typeface="ヒラギノ角ゴ Pro W3" charset="-128"/>
        </a:defRPr>
      </a:lvl3pPr>
      <a:lvl4pPr algn="l" rtl="0" eaLnBrk="0" fontAlgn="base" hangingPunct="0">
        <a:spcBef>
          <a:spcPct val="0"/>
        </a:spcBef>
        <a:spcAft>
          <a:spcPct val="0"/>
        </a:spcAft>
        <a:defRPr sz="2600" b="1">
          <a:solidFill>
            <a:schemeClr val="tx2"/>
          </a:solidFill>
          <a:latin typeface="Arial" charset="0"/>
          <a:ea typeface="ヒラギノ角ゴ Pro W3" charset="-128"/>
          <a:cs typeface="ヒラギノ角ゴ Pro W3" charset="-128"/>
        </a:defRPr>
      </a:lvl4pPr>
      <a:lvl5pPr algn="l" rtl="0" eaLnBrk="0" fontAlgn="base" hangingPunct="0">
        <a:spcBef>
          <a:spcPct val="0"/>
        </a:spcBef>
        <a:spcAft>
          <a:spcPct val="0"/>
        </a:spcAft>
        <a:defRPr sz="2600" b="1">
          <a:solidFill>
            <a:schemeClr val="tx2"/>
          </a:solidFill>
          <a:latin typeface="Arial" charset="0"/>
          <a:ea typeface="ヒラギノ角ゴ Pro W3" charset="-128"/>
          <a:cs typeface="ヒラギノ角ゴ Pro W3" charset="-128"/>
        </a:defRPr>
      </a:lvl5pPr>
      <a:lvl6pPr marL="457200" algn="l" rtl="0" fontAlgn="base">
        <a:spcBef>
          <a:spcPct val="0"/>
        </a:spcBef>
        <a:spcAft>
          <a:spcPct val="0"/>
        </a:spcAft>
        <a:defRPr sz="2800" b="1">
          <a:solidFill>
            <a:srgbClr val="F86613"/>
          </a:solidFill>
          <a:latin typeface="Verdana" pitchFamily="34" charset="0"/>
        </a:defRPr>
      </a:lvl6pPr>
      <a:lvl7pPr marL="914400" algn="l" rtl="0" fontAlgn="base">
        <a:spcBef>
          <a:spcPct val="0"/>
        </a:spcBef>
        <a:spcAft>
          <a:spcPct val="0"/>
        </a:spcAft>
        <a:defRPr sz="2800" b="1">
          <a:solidFill>
            <a:srgbClr val="F86613"/>
          </a:solidFill>
          <a:latin typeface="Verdana" pitchFamily="34" charset="0"/>
        </a:defRPr>
      </a:lvl7pPr>
      <a:lvl8pPr marL="1371600" algn="l" rtl="0" fontAlgn="base">
        <a:spcBef>
          <a:spcPct val="0"/>
        </a:spcBef>
        <a:spcAft>
          <a:spcPct val="0"/>
        </a:spcAft>
        <a:defRPr sz="2800" b="1">
          <a:solidFill>
            <a:srgbClr val="F86613"/>
          </a:solidFill>
          <a:latin typeface="Verdana" pitchFamily="34" charset="0"/>
        </a:defRPr>
      </a:lvl8pPr>
      <a:lvl9pPr marL="1828800" algn="l" rtl="0" fontAlgn="base">
        <a:spcBef>
          <a:spcPct val="0"/>
        </a:spcBef>
        <a:spcAft>
          <a:spcPct val="0"/>
        </a:spcAft>
        <a:defRPr sz="2800" b="1">
          <a:solidFill>
            <a:srgbClr val="F86613"/>
          </a:solidFill>
          <a:latin typeface="Verdana" pitchFamily="34" charset="0"/>
        </a:defRPr>
      </a:lvl9pPr>
    </p:titleStyle>
    <p:bodyStyle>
      <a:lvl1pPr marL="342900" indent="-342900" algn="l" rtl="0" eaLnBrk="0" fontAlgn="base" hangingPunct="0">
        <a:spcBef>
          <a:spcPct val="20000"/>
        </a:spcBef>
        <a:spcAft>
          <a:spcPct val="0"/>
        </a:spcAft>
        <a:buClr>
          <a:srgbClr val="F86613"/>
        </a:buClr>
        <a:buSzPct val="100000"/>
        <a:buFont typeface="Arial" charset="0"/>
        <a:defRPr sz="2000" b="1">
          <a:solidFill>
            <a:srgbClr val="21363C"/>
          </a:solidFill>
          <a:latin typeface="+mn-lt"/>
          <a:ea typeface="ヒラギノ角ゴ Pro W3" charset="-128"/>
          <a:cs typeface="ヒラギノ角ゴ Pro W3" charset="-128"/>
        </a:defRPr>
      </a:lvl1pPr>
      <a:lvl2pPr marL="381000" indent="-190500" algn="l" rtl="0" eaLnBrk="0" fontAlgn="base" hangingPunct="0">
        <a:spcBef>
          <a:spcPct val="20000"/>
        </a:spcBef>
        <a:spcAft>
          <a:spcPct val="0"/>
        </a:spcAft>
        <a:buClr>
          <a:schemeClr val="tx2"/>
        </a:buClr>
        <a:buFont typeface="Lucida Grande" charset="0"/>
        <a:buChar char="-"/>
        <a:defRPr sz="1600" b="1">
          <a:solidFill>
            <a:srgbClr val="21363C"/>
          </a:solidFill>
          <a:latin typeface="+mn-lt"/>
          <a:ea typeface="ヒラギノ角ゴ Pro W3" charset="-128"/>
        </a:defRPr>
      </a:lvl2pPr>
      <a:lvl3pPr marL="569913" indent="-187325" algn="l" rtl="0" eaLnBrk="0" fontAlgn="base" hangingPunct="0">
        <a:spcBef>
          <a:spcPct val="20000"/>
        </a:spcBef>
        <a:spcAft>
          <a:spcPct val="0"/>
        </a:spcAft>
        <a:buClr>
          <a:schemeClr val="tx2"/>
        </a:buClr>
        <a:buSzPct val="85000"/>
        <a:buFont typeface="Verdana" charset="0"/>
        <a:buChar char="–"/>
        <a:defRPr sz="1600">
          <a:solidFill>
            <a:srgbClr val="21363C"/>
          </a:solidFill>
          <a:latin typeface="+mn-lt"/>
          <a:ea typeface="ヒラギノ角ゴ Pro W3" charset="-128"/>
        </a:defRPr>
      </a:lvl3pPr>
      <a:lvl4pPr marL="762000" indent="-190500" algn="l" rtl="0" eaLnBrk="0" fontAlgn="base" hangingPunct="0">
        <a:spcBef>
          <a:spcPct val="20000"/>
        </a:spcBef>
        <a:spcAft>
          <a:spcPct val="0"/>
        </a:spcAft>
        <a:buClr>
          <a:schemeClr val="bg2"/>
        </a:buClr>
        <a:buSzPct val="100000"/>
        <a:buChar char="-"/>
        <a:defRPr sz="1400">
          <a:solidFill>
            <a:schemeClr val="tx1"/>
          </a:solidFill>
          <a:latin typeface="Arial" charset="0"/>
          <a:ea typeface="ヒラギノ角ゴ Pro W3" charset="-128"/>
        </a:defRPr>
      </a:lvl4pPr>
      <a:lvl5pPr marL="955675" indent="-190500" algn="l" rtl="0" eaLnBrk="0" fontAlgn="base" hangingPunct="0">
        <a:spcBef>
          <a:spcPct val="20000"/>
        </a:spcBef>
        <a:spcAft>
          <a:spcPct val="0"/>
        </a:spcAft>
        <a:buClr>
          <a:schemeClr val="bg2"/>
        </a:buClr>
        <a:buChar char="-"/>
        <a:defRPr sz="1400">
          <a:solidFill>
            <a:schemeClr val="tx1"/>
          </a:solidFill>
          <a:latin typeface="Arial" charset="0"/>
          <a:ea typeface="ヒラギノ角ゴ Pro W3" charset="-128"/>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mailto:collection_ap@elia.be"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hyperlink" Target="https://srm.elia.be/"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mailto:VENxxxxxx@eliaext.be"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hyperlink" Target="mailto:purchasing.support@elia.be" TargetMode="External"/><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elia.be/nl/leveranciers-en-contractors/informatie-en-tools-voor-leveranciers"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4294967295"/>
          </p:nvPr>
        </p:nvSpPr>
        <p:spPr bwMode="auto">
          <a:xfrm>
            <a:off x="539750" y="6080125"/>
            <a:ext cx="792163" cy="360363"/>
          </a:xfrm>
          <a:noFill/>
          <a:ln>
            <a:miter lim="800000"/>
            <a:headEnd/>
            <a:tailEnd/>
          </a:ln>
        </p:spPr>
        <p:txBody>
          <a:bodyPr/>
          <a:lstStyle/>
          <a:p>
            <a:r>
              <a:rPr lang="nl-BE" dirty="0"/>
              <a:t>16/06/2014</a:t>
            </a:r>
            <a:endParaRPr lang="en-US" dirty="0"/>
          </a:p>
        </p:txBody>
      </p:sp>
      <p:sp>
        <p:nvSpPr>
          <p:cNvPr id="12291" name="Footer Placeholder 4"/>
          <p:cNvSpPr>
            <a:spLocks noGrp="1"/>
          </p:cNvSpPr>
          <p:nvPr>
            <p:ph type="ftr" sz="quarter" idx="4294967295"/>
          </p:nvPr>
        </p:nvSpPr>
        <p:spPr bwMode="auto">
          <a:xfrm>
            <a:off x="1389063" y="6080125"/>
            <a:ext cx="5127625" cy="360363"/>
          </a:xfrm>
          <a:noFill/>
          <a:ln>
            <a:miter lim="800000"/>
            <a:headEnd/>
            <a:tailEnd/>
          </a:ln>
        </p:spPr>
        <p:txBody>
          <a:bodyPr/>
          <a:lstStyle/>
          <a:p>
            <a:r>
              <a:rPr lang="en-US" dirty="0"/>
              <a:t>Footer</a:t>
            </a:r>
          </a:p>
        </p:txBody>
      </p:sp>
      <p:sp>
        <p:nvSpPr>
          <p:cNvPr id="12292" name="Title 6"/>
          <p:cNvSpPr>
            <a:spLocks noGrp="1"/>
          </p:cNvSpPr>
          <p:nvPr>
            <p:ph type="title"/>
          </p:nvPr>
        </p:nvSpPr>
        <p:spPr>
          <a:xfrm>
            <a:off x="395536" y="2408238"/>
            <a:ext cx="6552530" cy="720725"/>
          </a:xfrm>
        </p:spPr>
        <p:txBody>
          <a:bodyPr/>
          <a:lstStyle/>
          <a:p>
            <a:pPr eaLnBrk="1" hangingPunct="1"/>
            <a:r>
              <a:rPr lang="nl-NL" dirty="0"/>
              <a:t>Creatie &amp; opvolging van Requests for invoice en werkopdrachten (WO’s) in REFIN</a:t>
            </a:r>
          </a:p>
        </p:txBody>
      </p:sp>
      <p:sp>
        <p:nvSpPr>
          <p:cNvPr id="12293" name="Subtitle 12"/>
          <p:cNvSpPr>
            <a:spLocks noGrp="1"/>
          </p:cNvSpPr>
          <p:nvPr>
            <p:ph type="body" sz="quarter" idx="12"/>
          </p:nvPr>
        </p:nvSpPr>
        <p:spPr>
          <a:xfrm>
            <a:off x="539750" y="3779838"/>
            <a:ext cx="7988300" cy="1782762"/>
          </a:xfrm>
        </p:spPr>
        <p:txBody>
          <a:bodyPr/>
          <a:lstStyle/>
          <a:p>
            <a:pPr marL="0" indent="0" eaLnBrk="1" hangingPunct="1"/>
            <a:r>
              <a:rPr lang="fr-BE" dirty="0"/>
              <a:t>V5  01/08/2023</a:t>
            </a:r>
            <a:endParaRPr lang="nl-BE"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nl-BE" dirty="0"/>
              <a:t>2. REFIN-tool : voor </a:t>
            </a:r>
            <a:r>
              <a:rPr lang="nl-BE"/>
              <a:t>welke bestellingen ?</a:t>
            </a:r>
            <a:endParaRPr lang="nl-BE" dirty="0"/>
          </a:p>
        </p:txBody>
      </p:sp>
      <p:sp>
        <p:nvSpPr>
          <p:cNvPr id="14340" name="Date Placeholder 3"/>
          <p:cNvSpPr>
            <a:spLocks noGrp="1"/>
          </p:cNvSpPr>
          <p:nvPr>
            <p:ph type="dt" sz="quarter" idx="10"/>
          </p:nvPr>
        </p:nvSpPr>
        <p:spPr bwMode="auto">
          <a:noFill/>
          <a:ln>
            <a:miter lim="800000"/>
            <a:headEnd/>
            <a:tailEnd/>
          </a:ln>
        </p:spPr>
        <p:txBody>
          <a:bodyPr/>
          <a:lstStyle/>
          <a:p>
            <a:r>
              <a:rPr lang="nl-BE" dirty="0"/>
              <a:t>16/06/2014</a:t>
            </a:r>
          </a:p>
        </p:txBody>
      </p:sp>
      <p:sp>
        <p:nvSpPr>
          <p:cNvPr id="14341" name="Footer Placeholder 4"/>
          <p:cNvSpPr>
            <a:spLocks noGrp="1"/>
          </p:cNvSpPr>
          <p:nvPr>
            <p:ph type="ftr" sz="quarter" idx="11"/>
          </p:nvPr>
        </p:nvSpPr>
        <p:spPr bwMode="auto">
          <a:noFill/>
          <a:ln>
            <a:miter lim="800000"/>
            <a:headEnd/>
            <a:tailEnd/>
          </a:ln>
        </p:spPr>
        <p:txBody>
          <a:bodyPr/>
          <a:lstStyle/>
          <a:p>
            <a:r>
              <a:rPr lang="en-US" dirty="0"/>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10</a:t>
            </a:fld>
            <a:endParaRPr lang="en-US"/>
          </a:p>
        </p:txBody>
      </p:sp>
      <p:sp>
        <p:nvSpPr>
          <p:cNvPr id="8" name="Content Placeholder 2"/>
          <p:cNvSpPr>
            <a:spLocks noGrp="1"/>
          </p:cNvSpPr>
          <p:nvPr>
            <p:ph idx="1"/>
          </p:nvPr>
        </p:nvSpPr>
        <p:spPr>
          <a:xfrm>
            <a:off x="395288" y="1412776"/>
            <a:ext cx="8353176" cy="4262437"/>
          </a:xfrm>
        </p:spPr>
        <p:txBody>
          <a:bodyPr/>
          <a:lstStyle/>
          <a:p>
            <a:pPr marL="0" indent="0" eaLnBrk="1" hangingPunct="1">
              <a:spcAft>
                <a:spcPts val="600"/>
              </a:spcAft>
            </a:pPr>
            <a:r>
              <a:rPr lang="nl-BE" altLang="fr-FR" sz="1800" noProof="0" dirty="0">
                <a:solidFill>
                  <a:srgbClr val="0070C0"/>
                </a:solidFill>
              </a:rPr>
              <a:t>REFIN</a:t>
            </a:r>
            <a:r>
              <a:rPr lang="nl-BE" altLang="fr-FR" sz="1800" noProof="0" dirty="0"/>
              <a:t>-tool is uitsluitend gebruikt voor </a:t>
            </a:r>
            <a:r>
              <a:rPr lang="nl-BE" altLang="fr-FR" sz="1800" dirty="0">
                <a:solidFill>
                  <a:srgbClr val="0070C0"/>
                </a:solidFill>
              </a:rPr>
              <a:t>bestellingen ivm </a:t>
            </a:r>
            <a:r>
              <a:rPr lang="nl-BE" altLang="fr-FR" sz="1800" noProof="0" dirty="0">
                <a:solidFill>
                  <a:srgbClr val="0070C0"/>
                </a:solidFill>
              </a:rPr>
              <a:t>‘investerings-projecten</a:t>
            </a:r>
            <a:r>
              <a:rPr lang="nl-BE" altLang="fr-FR" sz="1800" dirty="0">
                <a:solidFill>
                  <a:srgbClr val="0070C0"/>
                </a:solidFill>
              </a:rPr>
              <a:t>’ van </a:t>
            </a:r>
            <a:r>
              <a:rPr lang="nl-BE" altLang="fr-FR" sz="1800" noProof="0" dirty="0">
                <a:solidFill>
                  <a:srgbClr val="0070C0"/>
                </a:solidFill>
              </a:rPr>
              <a:t>Elia </a:t>
            </a:r>
            <a:r>
              <a:rPr lang="nl-BE" altLang="fr-FR" sz="1800" noProof="0" dirty="0"/>
              <a:t>voor de registratie </a:t>
            </a:r>
            <a:r>
              <a:rPr lang="nl-BE" altLang="fr-FR" sz="1800" dirty="0"/>
              <a:t>van </a:t>
            </a:r>
            <a:r>
              <a:rPr lang="nl-BE" altLang="fr-FR" sz="1800" noProof="0" dirty="0"/>
              <a:t>de </a:t>
            </a:r>
            <a:r>
              <a:rPr lang="nl-BE" altLang="fr-FR" sz="1800" dirty="0"/>
              <a:t>facturatie-aanvragen (Requests for invoice) en </a:t>
            </a:r>
            <a:r>
              <a:rPr lang="nl-BE" altLang="fr-FR" sz="1800" noProof="0" dirty="0"/>
              <a:t>supplementen (Werkorders – WO’s).</a:t>
            </a:r>
          </a:p>
          <a:p>
            <a:pPr marL="0" indent="0" eaLnBrk="1" hangingPunct="1">
              <a:spcAft>
                <a:spcPts val="600"/>
              </a:spcAft>
            </a:pPr>
            <a:r>
              <a:rPr lang="nl-BE" altLang="fr-FR" sz="1800" dirty="0"/>
              <a:t>Voor deze bestellingen is het projectnummer TR-</a:t>
            </a:r>
            <a:r>
              <a:rPr lang="nl-BE" altLang="fr-FR" sz="1800" dirty="0" err="1"/>
              <a:t>xxxxx</a:t>
            </a:r>
            <a:r>
              <a:rPr lang="nl-BE" altLang="fr-FR" sz="1800" dirty="0"/>
              <a:t> aangeduid.</a:t>
            </a:r>
            <a:endParaRPr lang="nl-BE" altLang="fr-FR" sz="1800" u="sng" noProof="0" dirty="0"/>
          </a:p>
          <a:p>
            <a:pPr marL="0" indent="0" eaLnBrk="1" hangingPunct="1">
              <a:spcAft>
                <a:spcPts val="600"/>
              </a:spcAft>
            </a:pPr>
            <a:endParaRPr lang="nl-BE" altLang="fr-FR" sz="1800" noProof="0" dirty="0"/>
          </a:p>
          <a:p>
            <a:pPr marL="0" indent="0" eaLnBrk="1" hangingPunct="1">
              <a:spcAft>
                <a:spcPts val="600"/>
              </a:spcAft>
            </a:pPr>
            <a:r>
              <a:rPr lang="nl-BE" altLang="fr-FR" sz="1800" noProof="0" dirty="0"/>
              <a:t>De andere bestellingen, die niet met investeringsprojecten van </a:t>
            </a:r>
            <a:r>
              <a:rPr lang="nl-BE" altLang="fr-FR" sz="1800" dirty="0"/>
              <a:t>Elia gerelateerd zijn,</a:t>
            </a:r>
            <a:endParaRPr lang="nl-BE" altLang="fr-FR" sz="1800" noProof="0" dirty="0"/>
          </a:p>
          <a:p>
            <a:pPr marL="285750" indent="-285750" eaLnBrk="1" hangingPunct="1">
              <a:spcAft>
                <a:spcPts val="600"/>
              </a:spcAft>
              <a:buFont typeface="Arial" panose="020B0604020202020204" pitchFamily="34" charset="0"/>
              <a:buChar char="•"/>
            </a:pPr>
            <a:r>
              <a:rPr lang="nl-BE" altLang="fr-FR" sz="1800" noProof="0" dirty="0"/>
              <a:t>worden dmv een andere tool (SUS – via hetzelfde Portaal) beheerd, voor sommige leveranciers die al met die tool werken.</a:t>
            </a:r>
          </a:p>
          <a:p>
            <a:pPr marL="285750" indent="-285750" eaLnBrk="1" hangingPunct="1">
              <a:spcAft>
                <a:spcPts val="600"/>
              </a:spcAft>
              <a:buFont typeface="Arial" panose="020B0604020202020204" pitchFamily="34" charset="0"/>
              <a:buChar char="•"/>
            </a:pPr>
            <a:r>
              <a:rPr lang="nl-BE" altLang="fr-FR" sz="1800" dirty="0"/>
              <a:t>worden niet dmv een web-tool beheerd. De pro forma’s zijn dan per email verstuurd naar de Elia-verantwoordelijke van de bestelling.</a:t>
            </a:r>
            <a:endParaRPr lang="nl-BE" altLang="fr-FR" sz="1800" noProof="0" dirty="0"/>
          </a:p>
        </p:txBody>
      </p:sp>
    </p:spTree>
    <p:extLst>
      <p:ext uri="{BB962C8B-B14F-4D97-AF65-F5344CB8AC3E}">
        <p14:creationId xmlns:p14="http://schemas.microsoft.com/office/powerpoint/2010/main" val="3866279204"/>
      </p:ext>
    </p:extLst>
  </p:cSld>
  <p:clrMapOvr>
    <a:masterClrMapping/>
  </p:clrMapOvr>
  <p:transition>
    <p:wipe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nl-BE" dirty="0"/>
              <a:t>2. Flow in REFIN voor facturatie-aanvragen</a:t>
            </a:r>
          </a:p>
        </p:txBody>
      </p:sp>
      <p:sp>
        <p:nvSpPr>
          <p:cNvPr id="14340" name="Date Placeholder 3"/>
          <p:cNvSpPr>
            <a:spLocks noGrp="1"/>
          </p:cNvSpPr>
          <p:nvPr>
            <p:ph type="dt" sz="quarter" idx="10"/>
          </p:nvPr>
        </p:nvSpPr>
        <p:spPr bwMode="auto">
          <a:noFill/>
          <a:ln>
            <a:miter lim="800000"/>
            <a:headEnd/>
            <a:tailEnd/>
          </a:ln>
        </p:spPr>
        <p:txBody>
          <a:bodyPr/>
          <a:lstStyle/>
          <a:p>
            <a:r>
              <a:rPr lang="nl-BE" dirty="0"/>
              <a:t>16/06/2014</a:t>
            </a:r>
          </a:p>
        </p:txBody>
      </p:sp>
      <p:sp>
        <p:nvSpPr>
          <p:cNvPr id="14341" name="Footer Placeholder 4"/>
          <p:cNvSpPr>
            <a:spLocks noGrp="1"/>
          </p:cNvSpPr>
          <p:nvPr>
            <p:ph type="ftr" sz="quarter" idx="11"/>
          </p:nvPr>
        </p:nvSpPr>
        <p:spPr bwMode="auto">
          <a:noFill/>
          <a:ln>
            <a:miter lim="800000"/>
            <a:headEnd/>
            <a:tailEnd/>
          </a:ln>
        </p:spPr>
        <p:txBody>
          <a:bodyPr/>
          <a:lstStyle/>
          <a:p>
            <a:r>
              <a:rPr lang="en-US" dirty="0"/>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11</a:t>
            </a:fld>
            <a:endParaRPr lang="en-US"/>
          </a:p>
        </p:txBody>
      </p:sp>
      <p:sp>
        <p:nvSpPr>
          <p:cNvPr id="7" name="Text Box 9"/>
          <p:cNvSpPr txBox="1">
            <a:spLocks noChangeArrowheads="1"/>
          </p:cNvSpPr>
          <p:nvPr/>
        </p:nvSpPr>
        <p:spPr bwMode="auto">
          <a:xfrm>
            <a:off x="190269" y="5949860"/>
            <a:ext cx="2149483" cy="215444"/>
          </a:xfrm>
          <a:prstGeom prst="rect">
            <a:avLst/>
          </a:prstGeom>
          <a:solidFill>
            <a:schemeClr val="bg1"/>
          </a:solidFill>
          <a:ln>
            <a:noFill/>
          </a:ln>
          <a:effec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en-GB" altLang="fr-FR" sz="800" dirty="0">
                <a:solidFill>
                  <a:schemeClr val="tx1"/>
                </a:solidFill>
              </a:rPr>
              <a:t>OPA : Operational Project Assistant.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3" y="1260000"/>
            <a:ext cx="8833920" cy="45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0433160"/>
      </p:ext>
    </p:extLst>
  </p:cSld>
  <p:clrMapOvr>
    <a:masterClrMapping/>
  </p:clrMapOvr>
  <p:transition>
    <p:wipe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nl-BE" dirty="0"/>
              <a:t>2. Flow in REFIN voor werkopdrachten</a:t>
            </a:r>
          </a:p>
        </p:txBody>
      </p:sp>
      <p:sp>
        <p:nvSpPr>
          <p:cNvPr id="14340" name="Date Placeholder 3"/>
          <p:cNvSpPr>
            <a:spLocks noGrp="1"/>
          </p:cNvSpPr>
          <p:nvPr>
            <p:ph type="dt" sz="quarter" idx="10"/>
          </p:nvPr>
        </p:nvSpPr>
        <p:spPr bwMode="auto">
          <a:noFill/>
          <a:ln>
            <a:miter lim="800000"/>
            <a:headEnd/>
            <a:tailEnd/>
          </a:ln>
        </p:spPr>
        <p:txBody>
          <a:bodyPr/>
          <a:lstStyle/>
          <a:p>
            <a:r>
              <a:rPr lang="nl-BE" dirty="0"/>
              <a:t>16/06/2014</a:t>
            </a:r>
          </a:p>
        </p:txBody>
      </p:sp>
      <p:sp>
        <p:nvSpPr>
          <p:cNvPr id="14341" name="Footer Placeholder 4"/>
          <p:cNvSpPr>
            <a:spLocks noGrp="1"/>
          </p:cNvSpPr>
          <p:nvPr>
            <p:ph type="ftr" sz="quarter" idx="11"/>
          </p:nvPr>
        </p:nvSpPr>
        <p:spPr bwMode="auto">
          <a:noFill/>
          <a:ln>
            <a:miter lim="800000"/>
            <a:headEnd/>
            <a:tailEnd/>
          </a:ln>
        </p:spPr>
        <p:txBody>
          <a:bodyPr/>
          <a:lstStyle/>
          <a:p>
            <a:r>
              <a:rPr lang="en-US" dirty="0"/>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12</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00" y="1260000"/>
            <a:ext cx="8857143" cy="45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0960927"/>
      </p:ext>
    </p:extLst>
  </p:cSld>
  <p:clrMapOvr>
    <a:masterClrMapping/>
  </p:clrMapOvr>
  <p:transition>
    <p:wipe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nl-BE" dirty="0"/>
              <a:t>2. Proces in REFIN</a:t>
            </a:r>
          </a:p>
        </p:txBody>
      </p:sp>
      <p:sp>
        <p:nvSpPr>
          <p:cNvPr id="14340" name="Date Placeholder 3"/>
          <p:cNvSpPr>
            <a:spLocks noGrp="1"/>
          </p:cNvSpPr>
          <p:nvPr>
            <p:ph type="dt" sz="quarter" idx="10"/>
          </p:nvPr>
        </p:nvSpPr>
        <p:spPr bwMode="auto">
          <a:noFill/>
          <a:ln>
            <a:miter lim="800000"/>
            <a:headEnd/>
            <a:tailEnd/>
          </a:ln>
        </p:spPr>
        <p:txBody>
          <a:bodyPr/>
          <a:lstStyle/>
          <a:p>
            <a:r>
              <a:rPr lang="nl-BE" dirty="0"/>
              <a:t>16/06/2014</a:t>
            </a:r>
          </a:p>
        </p:txBody>
      </p:sp>
      <p:sp>
        <p:nvSpPr>
          <p:cNvPr id="14341" name="Footer Placeholder 4"/>
          <p:cNvSpPr>
            <a:spLocks noGrp="1"/>
          </p:cNvSpPr>
          <p:nvPr>
            <p:ph type="ftr" sz="quarter" idx="11"/>
          </p:nvPr>
        </p:nvSpPr>
        <p:spPr bwMode="auto">
          <a:noFill/>
          <a:ln>
            <a:miter lim="800000"/>
            <a:headEnd/>
            <a:tailEnd/>
          </a:ln>
        </p:spPr>
        <p:txBody>
          <a:bodyPr/>
          <a:lstStyle/>
          <a:p>
            <a:r>
              <a:rPr lang="en-US" dirty="0"/>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13</a:t>
            </a:fld>
            <a:endParaRPr lang="en-US"/>
          </a:p>
        </p:txBody>
      </p:sp>
      <p:sp>
        <p:nvSpPr>
          <p:cNvPr id="9" name="Content Placeholder 2"/>
          <p:cNvSpPr>
            <a:spLocks noGrp="1"/>
          </p:cNvSpPr>
          <p:nvPr>
            <p:ph idx="1"/>
          </p:nvPr>
        </p:nvSpPr>
        <p:spPr>
          <a:xfrm>
            <a:off x="395536" y="1424211"/>
            <a:ext cx="8353176" cy="4262437"/>
          </a:xfrm>
        </p:spPr>
        <p:txBody>
          <a:bodyPr/>
          <a:lstStyle/>
          <a:p>
            <a:pPr marL="0" indent="0" eaLnBrk="1" hangingPunct="1">
              <a:spcBef>
                <a:spcPts val="400"/>
              </a:spcBef>
              <a:spcAft>
                <a:spcPts val="600"/>
              </a:spcAft>
            </a:pPr>
            <a:r>
              <a:rPr lang="nl-BE" altLang="fr-FR" sz="1800" dirty="0"/>
              <a:t>Zodra een bestelling goedgekeurd is, krijgt de leverancier een email met de PDF van de bestelling (of van het bijvoegsel) en haar bijlagen.</a:t>
            </a:r>
          </a:p>
          <a:p>
            <a:pPr marL="0" indent="0" eaLnBrk="1" hangingPunct="1">
              <a:spcAft>
                <a:spcPts val="600"/>
              </a:spcAft>
            </a:pPr>
            <a:r>
              <a:rPr lang="nl-BE" altLang="fr-FR" sz="1800" dirty="0"/>
              <a:t>De default REFIN-contact bij de leverancier, krijgt een andere email wanneer de bestelling klaar is in REFIN voor het ingeven van de facturatie-aanvragen (Requests for invoice) of de werkopdrachten (WO’s).</a:t>
            </a:r>
          </a:p>
          <a:p>
            <a:pPr marL="0" indent="0" eaLnBrk="1" hangingPunct="1">
              <a:spcAft>
                <a:spcPts val="600"/>
              </a:spcAft>
            </a:pPr>
            <a:r>
              <a:rPr lang="nl-BE" altLang="fr-FR" sz="1800" dirty="0"/>
              <a:t>Die persoon kan verschillend zijn als deze die de bestelling heeft gekregen.</a:t>
            </a:r>
          </a:p>
          <a:p>
            <a:pPr marL="0" indent="0" eaLnBrk="1" hangingPunct="1">
              <a:spcAft>
                <a:spcPts val="600"/>
              </a:spcAft>
            </a:pPr>
            <a:r>
              <a:rPr lang="nl-BE" altLang="fr-FR" sz="1800" dirty="0"/>
              <a:t>De bestelling staat dan ter beschikking in REFIN.</a:t>
            </a:r>
          </a:p>
          <a:p>
            <a:pPr marL="0" indent="0" eaLnBrk="1" hangingPunct="1">
              <a:spcAft>
                <a:spcPts val="600"/>
              </a:spcAft>
            </a:pPr>
            <a:r>
              <a:rPr lang="nl-BE" altLang="fr-FR" sz="1800" dirty="0"/>
              <a:t>NB : Is de leverancier actief in Aria, dan krijgt hij de bestelling in </a:t>
            </a:r>
            <a:r>
              <a:rPr lang="nl-BE" altLang="fr-FR" sz="1800" dirty="0">
                <a:solidFill>
                  <a:srgbClr val="FF0000"/>
                </a:solidFill>
              </a:rPr>
              <a:t>Ariba</a:t>
            </a:r>
            <a:r>
              <a:rPr lang="nl-BE" altLang="fr-FR" sz="1800" dirty="0"/>
              <a:t>.</a:t>
            </a:r>
          </a:p>
          <a:p>
            <a:pPr marL="0" indent="0" eaLnBrk="1" hangingPunct="1">
              <a:spcAft>
                <a:spcPts val="600"/>
              </a:spcAft>
            </a:pPr>
            <a:r>
              <a:rPr lang="nl-BE" altLang="fr-FR" sz="1800" dirty="0"/>
              <a:t>Het is </a:t>
            </a:r>
            <a:r>
              <a:rPr lang="nl-BE" altLang="fr-FR" sz="1800" dirty="0">
                <a:solidFill>
                  <a:srgbClr val="FF0000"/>
                </a:solidFill>
              </a:rPr>
              <a:t>in dit geval </a:t>
            </a:r>
            <a:r>
              <a:rPr lang="nl-BE" altLang="fr-FR" sz="1800" dirty="0"/>
              <a:t>niet meer mogelijk om facturatie-aanvragen (Requests for invoice) i</a:t>
            </a:r>
            <a:r>
              <a:rPr lang="nl-BE" altLang="fr-FR" sz="1800" noProof="0" dirty="0"/>
              <a:t>n REFIN in te geven. Dit proces in REFIN is door de SES (Service Entry Sheets) in Ariba vervangen.</a:t>
            </a:r>
          </a:p>
          <a:p>
            <a:pPr marL="0" indent="0" eaLnBrk="1" hangingPunct="1">
              <a:spcAft>
                <a:spcPts val="600"/>
              </a:spcAft>
            </a:pPr>
            <a:r>
              <a:rPr lang="nl-BE" altLang="fr-FR" sz="1800" dirty="0"/>
              <a:t>REFIN blijft niettemin steeds van toepassing voor de WO’s, </a:t>
            </a:r>
            <a:r>
              <a:rPr lang="nl-NL"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of </a:t>
            </a:r>
            <a:r>
              <a:rPr lang="nl-NL" sz="1800" u="sng" dirty="0">
                <a:solidFill>
                  <a:schemeClr val="tx1"/>
                </a:solidFill>
                <a:effectLst/>
                <a:latin typeface="Arial" panose="020B0604020202020204" pitchFamily="34" charset="0"/>
                <a:ea typeface="Calibri" panose="020F0502020204030204" pitchFamily="34" charset="0"/>
                <a:cs typeface="Arial" panose="020B0604020202020204" pitchFamily="34" charset="0"/>
              </a:rPr>
              <a:t>PO's wel of niet naar Ariba worden verzonden</a:t>
            </a:r>
            <a:r>
              <a:rPr lang="nl-BE" altLang="fr-FR" sz="1800" dirty="0"/>
              <a:t>. (zie slide 23)</a:t>
            </a:r>
            <a:endParaRPr lang="nl-BE" altLang="fr-FR" sz="1800" noProof="0" dirty="0"/>
          </a:p>
          <a:p>
            <a:pPr marL="0" indent="0" eaLnBrk="1" hangingPunct="1">
              <a:spcAft>
                <a:spcPts val="600"/>
              </a:spcAft>
            </a:pPr>
            <a:endParaRPr lang="nl-BE" altLang="fr-FR" sz="1800" dirty="0"/>
          </a:p>
        </p:txBody>
      </p:sp>
    </p:spTree>
    <p:extLst>
      <p:ext uri="{BB962C8B-B14F-4D97-AF65-F5344CB8AC3E}">
        <p14:creationId xmlns:p14="http://schemas.microsoft.com/office/powerpoint/2010/main" val="3060731455"/>
      </p:ext>
    </p:extLst>
  </p:cSld>
  <p:clrMapOvr>
    <a:masterClrMapping/>
  </p:clrMapOvr>
  <p:transition>
    <p:wipe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nl-BE" dirty="0"/>
              <a:t>2. Proces in REFIN</a:t>
            </a:r>
          </a:p>
        </p:txBody>
      </p:sp>
      <p:sp>
        <p:nvSpPr>
          <p:cNvPr id="14340" name="Date Placeholder 3"/>
          <p:cNvSpPr>
            <a:spLocks noGrp="1"/>
          </p:cNvSpPr>
          <p:nvPr>
            <p:ph type="dt" sz="quarter" idx="10"/>
          </p:nvPr>
        </p:nvSpPr>
        <p:spPr bwMode="auto">
          <a:noFill/>
          <a:ln>
            <a:miter lim="800000"/>
            <a:headEnd/>
            <a:tailEnd/>
          </a:ln>
        </p:spPr>
        <p:txBody>
          <a:bodyPr/>
          <a:lstStyle/>
          <a:p>
            <a:r>
              <a:rPr lang="nl-BE" dirty="0"/>
              <a:t>16/06/2014</a:t>
            </a:r>
          </a:p>
        </p:txBody>
      </p:sp>
      <p:sp>
        <p:nvSpPr>
          <p:cNvPr id="14341" name="Footer Placeholder 4"/>
          <p:cNvSpPr>
            <a:spLocks noGrp="1"/>
          </p:cNvSpPr>
          <p:nvPr>
            <p:ph type="ftr" sz="quarter" idx="11"/>
          </p:nvPr>
        </p:nvSpPr>
        <p:spPr bwMode="auto">
          <a:noFill/>
          <a:ln>
            <a:miter lim="800000"/>
            <a:headEnd/>
            <a:tailEnd/>
          </a:ln>
        </p:spPr>
        <p:txBody>
          <a:bodyPr/>
          <a:lstStyle/>
          <a:p>
            <a:r>
              <a:rPr lang="en-US" dirty="0"/>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14</a:t>
            </a:fld>
            <a:endParaRPr lang="en-US"/>
          </a:p>
        </p:txBody>
      </p:sp>
      <p:sp>
        <p:nvSpPr>
          <p:cNvPr id="9" name="Content Placeholder 2"/>
          <p:cNvSpPr>
            <a:spLocks noGrp="1"/>
          </p:cNvSpPr>
          <p:nvPr>
            <p:ph idx="1"/>
          </p:nvPr>
        </p:nvSpPr>
        <p:spPr>
          <a:xfrm>
            <a:off x="395288" y="1412776"/>
            <a:ext cx="8353176" cy="4262437"/>
          </a:xfrm>
        </p:spPr>
        <p:txBody>
          <a:bodyPr/>
          <a:lstStyle/>
          <a:p>
            <a:pPr marL="0" indent="0" eaLnBrk="1" hangingPunct="1">
              <a:spcAft>
                <a:spcPts val="600"/>
              </a:spcAft>
            </a:pPr>
            <a:r>
              <a:rPr lang="nl-BE" altLang="fr-FR" sz="1800" dirty="0"/>
              <a:t>Na uitvoering van werken mag de leverancier</a:t>
            </a:r>
          </a:p>
          <a:p>
            <a:pPr eaLnBrk="1" hangingPunct="1">
              <a:spcBef>
                <a:spcPts val="0"/>
              </a:spcBef>
              <a:spcAft>
                <a:spcPts val="600"/>
              </a:spcAft>
              <a:buFont typeface="Wingdings" panose="05000000000000000000" pitchFamily="2" charset="2"/>
              <a:buChar char="Ø"/>
            </a:pPr>
            <a:r>
              <a:rPr lang="nl-BE" altLang="fr-FR" sz="1800" dirty="0"/>
              <a:t>“</a:t>
            </a:r>
            <a:r>
              <a:rPr lang="nl-BE" altLang="fr-FR" sz="1800" u="sng" dirty="0">
                <a:solidFill>
                  <a:srgbClr val="0070C0"/>
                </a:solidFill>
              </a:rPr>
              <a:t>Requests for invoice</a:t>
            </a:r>
            <a:r>
              <a:rPr lang="nl-BE" altLang="fr-FR" sz="1800" dirty="0"/>
              <a:t>” ingeven op basis van de facturatieschijven van de bestelling of van het referentie-raamakkoord.</a:t>
            </a:r>
          </a:p>
          <a:p>
            <a:pPr marL="361950" indent="0" eaLnBrk="1" hangingPunct="1">
              <a:spcBef>
                <a:spcPts val="0"/>
              </a:spcBef>
              <a:spcAft>
                <a:spcPts val="600"/>
              </a:spcAft>
            </a:pPr>
            <a:r>
              <a:rPr lang="nl-BE" altLang="fr-FR" sz="1800" noProof="0" dirty="0"/>
              <a:t>(</a:t>
            </a:r>
            <a:r>
              <a:rPr lang="nl-BE" altLang="fr-FR" sz="1800" dirty="0"/>
              <a:t>Is de leverancier actief in </a:t>
            </a:r>
            <a:r>
              <a:rPr lang="nl-BE" altLang="fr-FR" sz="1800" dirty="0">
                <a:solidFill>
                  <a:srgbClr val="FF0000"/>
                </a:solidFill>
              </a:rPr>
              <a:t>Ariba</a:t>
            </a:r>
            <a:r>
              <a:rPr lang="nl-BE" altLang="fr-FR" sz="1800" dirty="0"/>
              <a:t>, dan geeft hij zijn facturatie-aanvragen in </a:t>
            </a:r>
            <a:r>
              <a:rPr lang="nl-BE" altLang="fr-FR" sz="1800" dirty="0" err="1"/>
              <a:t>dmv</a:t>
            </a:r>
            <a:r>
              <a:rPr lang="nl-BE" altLang="fr-FR" sz="1800" dirty="0"/>
              <a:t> SES in Ariba)</a:t>
            </a:r>
            <a:endParaRPr lang="nl-BE" altLang="fr-FR" sz="1800" noProof="0" dirty="0"/>
          </a:p>
          <a:p>
            <a:pPr eaLnBrk="1" hangingPunct="1">
              <a:spcBef>
                <a:spcPts val="0"/>
              </a:spcBef>
              <a:spcAft>
                <a:spcPts val="600"/>
              </a:spcAft>
              <a:buFont typeface="Wingdings" panose="05000000000000000000" pitchFamily="2" charset="2"/>
              <a:buChar char="Ø"/>
            </a:pPr>
            <a:r>
              <a:rPr lang="nl-BE" altLang="fr-FR" sz="1800" dirty="0"/>
              <a:t>“</a:t>
            </a:r>
            <a:r>
              <a:rPr lang="nl-BE" altLang="fr-FR" sz="1800" u="sng" dirty="0">
                <a:solidFill>
                  <a:srgbClr val="0070C0"/>
                </a:solidFill>
              </a:rPr>
              <a:t>WO’s</a:t>
            </a:r>
            <a:r>
              <a:rPr lang="nl-BE" altLang="fr-FR" sz="1800" dirty="0"/>
              <a:t>” ingeven voor bijkomende werken nog niet gedekt door de bestelling, op aanvraag van de projectleider.</a:t>
            </a:r>
          </a:p>
        </p:txBody>
      </p:sp>
    </p:spTree>
    <p:extLst>
      <p:ext uri="{BB962C8B-B14F-4D97-AF65-F5344CB8AC3E}">
        <p14:creationId xmlns:p14="http://schemas.microsoft.com/office/powerpoint/2010/main" val="2270847829"/>
      </p:ext>
    </p:extLst>
  </p:cSld>
  <p:clrMapOvr>
    <a:masterClrMapping/>
  </p:clrMapOvr>
  <p:transition>
    <p:wipe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nl-BE" dirty="0"/>
              <a:t>2. Proces in REFIN</a:t>
            </a:r>
          </a:p>
        </p:txBody>
      </p:sp>
      <p:sp>
        <p:nvSpPr>
          <p:cNvPr id="14340" name="Date Placeholder 3"/>
          <p:cNvSpPr>
            <a:spLocks noGrp="1"/>
          </p:cNvSpPr>
          <p:nvPr>
            <p:ph type="dt" sz="quarter" idx="10"/>
          </p:nvPr>
        </p:nvSpPr>
        <p:spPr bwMode="auto">
          <a:noFill/>
          <a:ln>
            <a:miter lim="800000"/>
            <a:headEnd/>
            <a:tailEnd/>
          </a:ln>
        </p:spPr>
        <p:txBody>
          <a:bodyPr/>
          <a:lstStyle/>
          <a:p>
            <a:r>
              <a:rPr lang="nl-BE" dirty="0"/>
              <a:t>16/06/2014</a:t>
            </a:r>
          </a:p>
        </p:txBody>
      </p:sp>
      <p:sp>
        <p:nvSpPr>
          <p:cNvPr id="14341" name="Footer Placeholder 4"/>
          <p:cNvSpPr>
            <a:spLocks noGrp="1"/>
          </p:cNvSpPr>
          <p:nvPr>
            <p:ph type="ftr" sz="quarter" idx="11"/>
          </p:nvPr>
        </p:nvSpPr>
        <p:spPr bwMode="auto">
          <a:noFill/>
          <a:ln>
            <a:miter lim="800000"/>
            <a:headEnd/>
            <a:tailEnd/>
          </a:ln>
        </p:spPr>
        <p:txBody>
          <a:bodyPr/>
          <a:lstStyle/>
          <a:p>
            <a:r>
              <a:rPr lang="en-US" dirty="0"/>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15</a:t>
            </a:fld>
            <a:endParaRPr lang="en-US"/>
          </a:p>
        </p:txBody>
      </p:sp>
      <p:sp>
        <p:nvSpPr>
          <p:cNvPr id="9" name="Content Placeholder 2"/>
          <p:cNvSpPr>
            <a:spLocks noGrp="1"/>
          </p:cNvSpPr>
          <p:nvPr>
            <p:ph idx="1"/>
          </p:nvPr>
        </p:nvSpPr>
        <p:spPr>
          <a:xfrm>
            <a:off x="395288" y="1556792"/>
            <a:ext cx="8353176" cy="4262437"/>
          </a:xfrm>
        </p:spPr>
        <p:txBody>
          <a:bodyPr/>
          <a:lstStyle/>
          <a:p>
            <a:pPr marL="0" indent="0" eaLnBrk="1" hangingPunct="1"/>
            <a:r>
              <a:rPr lang="nl-BE" altLang="fr-FR" sz="1800" dirty="0"/>
              <a:t>Na goed- of afkeuring van een ‘Request for invoice’ of een Werkopdracht (WO), krijgt de leverancier een mail van Elia met de genomen beslissing :</a:t>
            </a:r>
          </a:p>
          <a:p>
            <a:pPr eaLnBrk="1" hangingPunct="1">
              <a:buFont typeface="Wingdings" panose="05000000000000000000" pitchFamily="2" charset="2"/>
              <a:buChar char="Ø"/>
            </a:pPr>
            <a:r>
              <a:rPr lang="nl-BE" altLang="fr-FR" sz="1800" b="0" dirty="0"/>
              <a:t>Goedkeuring van een ‘Request of invoice’ :  de mail = het </a:t>
            </a:r>
            <a:r>
              <a:rPr lang="nl-BE" altLang="fr-FR" sz="1800" b="0" u="sng" dirty="0"/>
              <a:t>signaal om te mogen factureren</a:t>
            </a:r>
            <a:r>
              <a:rPr lang="fr-BE" altLang="fr-FR" sz="1800" b="0" noProof="0" dirty="0"/>
              <a:t> (mailbox </a:t>
            </a:r>
            <a:r>
              <a:rPr lang="nl-BE" altLang="fr-FR" sz="1800" b="0" dirty="0"/>
              <a:t>Boekhouding</a:t>
            </a:r>
            <a:r>
              <a:rPr lang="fr-BE" altLang="fr-FR" sz="1800" b="0" noProof="0" dirty="0"/>
              <a:t> </a:t>
            </a:r>
            <a:r>
              <a:rPr lang="fr-BE" altLang="fr-FR" sz="1800" b="0" noProof="0" dirty="0">
                <a:hlinkClick r:id="rId3"/>
              </a:rPr>
              <a:t>collection_ap@elia.be</a:t>
            </a:r>
            <a:r>
              <a:rPr lang="fr-BE" altLang="fr-FR" sz="1800" b="0" noProof="0" dirty="0"/>
              <a:t>)</a:t>
            </a:r>
            <a:r>
              <a:rPr lang="nl-BE" altLang="fr-FR" sz="1800" b="0" dirty="0"/>
              <a:t>.</a:t>
            </a:r>
          </a:p>
          <a:p>
            <a:pPr eaLnBrk="1" hangingPunct="1">
              <a:buFont typeface="Wingdings" panose="05000000000000000000" pitchFamily="2" charset="2"/>
              <a:buChar char="Ø"/>
            </a:pPr>
            <a:r>
              <a:rPr lang="nl-BE" altLang="fr-FR" sz="1800" b="0" dirty="0"/>
              <a:t>Goedkeuring van een WO : het bedrag van de bijkomende werken werd aanvaard en zal </a:t>
            </a:r>
            <a:r>
              <a:rPr lang="nl-BE" altLang="fr-FR" sz="1800" b="0" u="sng" dirty="0"/>
              <a:t>later het voorwerp uitmaken van een officieel bijvoegsel </a:t>
            </a:r>
            <a:r>
              <a:rPr lang="nl-BE" altLang="fr-FR" sz="1800" b="0" dirty="0"/>
              <a:t>op de bestelling ter regularisatie van deze supplementen.</a:t>
            </a:r>
          </a:p>
          <a:p>
            <a:pPr marL="361950" indent="0" eaLnBrk="1" hangingPunct="1"/>
            <a:r>
              <a:rPr lang="nl-BE" altLang="fr-FR" sz="1800" b="0" dirty="0"/>
              <a:t>Na ontvangst van dit bijvoegsel, zal de leverancier een ‘Request for invoice’ mogen ingeven om deze goedgekeurde supplementen te mogen factureren.</a:t>
            </a:r>
          </a:p>
          <a:p>
            <a:pPr eaLnBrk="1" hangingPunct="1">
              <a:buFont typeface="Wingdings" panose="05000000000000000000" pitchFamily="2" charset="2"/>
              <a:buChar char="Ø"/>
            </a:pPr>
            <a:r>
              <a:rPr lang="nl-BE" altLang="fr-FR" sz="1800" b="0" dirty="0"/>
              <a:t>Afkeuring van een Request / WO : de leverancier moet de </a:t>
            </a:r>
            <a:r>
              <a:rPr lang="nl-BE" altLang="fr-FR" sz="1800" b="0" u="sng" dirty="0"/>
              <a:t>Request / WO aanpassen of verwijderen</a:t>
            </a:r>
            <a:r>
              <a:rPr lang="nl-BE" altLang="fr-FR" sz="1800" b="0" dirty="0"/>
              <a:t>. De leverancier kan de Request / WO bereiken vanaf de link in de afkeuringsmail, of op elk moment vanaf de lijst “</a:t>
            </a:r>
            <a:r>
              <a:rPr lang="nl-BE" sz="1800" b="0" dirty="0"/>
              <a:t>Overzicht Requests for Invoice</a:t>
            </a:r>
            <a:r>
              <a:rPr lang="nl-BE" altLang="fr-FR" sz="1800" b="0" dirty="0"/>
              <a:t>” (zie punt 5 hierna).</a:t>
            </a:r>
          </a:p>
        </p:txBody>
      </p:sp>
    </p:spTree>
    <p:extLst>
      <p:ext uri="{BB962C8B-B14F-4D97-AF65-F5344CB8AC3E}">
        <p14:creationId xmlns:p14="http://schemas.microsoft.com/office/powerpoint/2010/main" val="2475716003"/>
      </p:ext>
    </p:extLst>
  </p:cSld>
  <p:clrMapOvr>
    <a:masterClrMapping/>
  </p:clrMapOvr>
  <p:transition>
    <p:wipe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nl-BE" dirty="0"/>
              <a:t>2. Proces in REFIN</a:t>
            </a:r>
          </a:p>
        </p:txBody>
      </p:sp>
      <p:sp>
        <p:nvSpPr>
          <p:cNvPr id="14340" name="Date Placeholder 3"/>
          <p:cNvSpPr>
            <a:spLocks noGrp="1"/>
          </p:cNvSpPr>
          <p:nvPr>
            <p:ph type="dt" sz="quarter" idx="10"/>
          </p:nvPr>
        </p:nvSpPr>
        <p:spPr bwMode="auto">
          <a:noFill/>
          <a:ln>
            <a:miter lim="800000"/>
            <a:headEnd/>
            <a:tailEnd/>
          </a:ln>
        </p:spPr>
        <p:txBody>
          <a:bodyPr/>
          <a:lstStyle/>
          <a:p>
            <a:r>
              <a:rPr lang="nl-BE" dirty="0"/>
              <a:t>16/06/2014</a:t>
            </a:r>
          </a:p>
        </p:txBody>
      </p:sp>
      <p:sp>
        <p:nvSpPr>
          <p:cNvPr id="14341" name="Footer Placeholder 4"/>
          <p:cNvSpPr>
            <a:spLocks noGrp="1"/>
          </p:cNvSpPr>
          <p:nvPr>
            <p:ph type="ftr" sz="quarter" idx="11"/>
          </p:nvPr>
        </p:nvSpPr>
        <p:spPr bwMode="auto">
          <a:noFill/>
          <a:ln>
            <a:miter lim="800000"/>
            <a:headEnd/>
            <a:tailEnd/>
          </a:ln>
        </p:spPr>
        <p:txBody>
          <a:bodyPr/>
          <a:lstStyle/>
          <a:p>
            <a:r>
              <a:rPr lang="en-US" dirty="0"/>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16</a:t>
            </a:fld>
            <a:endParaRPr lang="en-US"/>
          </a:p>
        </p:txBody>
      </p:sp>
      <p:sp>
        <p:nvSpPr>
          <p:cNvPr id="8" name="Content Placeholder 2"/>
          <p:cNvSpPr>
            <a:spLocks noGrp="1"/>
          </p:cNvSpPr>
          <p:nvPr>
            <p:ph idx="1"/>
          </p:nvPr>
        </p:nvSpPr>
        <p:spPr>
          <a:xfrm>
            <a:off x="395288" y="1340768"/>
            <a:ext cx="8497192" cy="4262437"/>
          </a:xfrm>
        </p:spPr>
        <p:txBody>
          <a:bodyPr/>
          <a:lstStyle/>
          <a:p>
            <a:pPr marL="0" indent="0" eaLnBrk="1" hangingPunct="1"/>
            <a:r>
              <a:rPr lang="nl-BE" altLang="fr-FR" sz="1800" u="sng" noProof="0" dirty="0"/>
              <a:t>Belangrijke opmerkingen</a:t>
            </a:r>
            <a:r>
              <a:rPr lang="nl-BE" altLang="fr-FR" sz="1800" noProof="0" dirty="0"/>
              <a:t>:</a:t>
            </a:r>
          </a:p>
          <a:p>
            <a:pPr eaLnBrk="1" hangingPunct="1">
              <a:buFont typeface="+mj-lt"/>
              <a:buAutoNum type="arabicPeriod"/>
            </a:pPr>
            <a:r>
              <a:rPr lang="nl-BE" altLang="fr-FR" sz="1800" b="0" noProof="0" dirty="0"/>
              <a:t>De goedkeuringsdatum van een ‘Request for invoice’ mag in geen enkel geval in rekening genomen worden voor de betalingstermijn van de definitieve factuur.</a:t>
            </a:r>
          </a:p>
          <a:p>
            <a:pPr marL="355600" indent="0" eaLnBrk="1" hangingPunct="1"/>
            <a:r>
              <a:rPr lang="nl-BE" altLang="fr-FR" sz="1800" b="0" dirty="0"/>
              <a:t>REFIN is bedoeld om de goedkeuring van de facturatie-aanvragen gemakkelijker te maken en de </a:t>
            </a:r>
            <a:r>
              <a:rPr lang="nl-BE" altLang="fr-FR" sz="1800" b="0" u="sng" dirty="0"/>
              <a:t>betaling van de facturen</a:t>
            </a:r>
            <a:r>
              <a:rPr lang="nl-BE" altLang="fr-FR" sz="1800" b="0" dirty="0"/>
              <a:t> te versnellen, door deze voorafgaande goedkeuring, maar</a:t>
            </a:r>
            <a:r>
              <a:rPr lang="nl-BE" altLang="fr-FR" sz="1800" b="0" noProof="0" dirty="0"/>
              <a:t> deze betaling is </a:t>
            </a:r>
            <a:r>
              <a:rPr lang="nl-BE" altLang="fr-FR" sz="1800" b="0" u="sng" noProof="0" dirty="0"/>
              <a:t>steeds gekoppeld met de factuurdatum</a:t>
            </a:r>
            <a:r>
              <a:rPr lang="nl-BE" altLang="fr-FR" sz="1800" b="0" noProof="0" dirty="0"/>
              <a:t> zelf.</a:t>
            </a:r>
          </a:p>
          <a:p>
            <a:pPr eaLnBrk="1" hangingPunct="1">
              <a:buFont typeface="+mj-lt"/>
              <a:buAutoNum type="arabicPeriod" startAt="2"/>
            </a:pPr>
            <a:r>
              <a:rPr lang="nl-BE" altLang="fr-FR" sz="1800" b="0" dirty="0"/>
              <a:t>Een Request of een WO moet niet met de </a:t>
            </a:r>
            <a:r>
              <a:rPr lang="nl-BE" altLang="fr-FR" sz="1800" b="0" u="sng" dirty="0"/>
              <a:t>status « Geweigerd »</a:t>
            </a:r>
            <a:r>
              <a:rPr lang="nl-BE" altLang="fr-FR" sz="1800" b="0" dirty="0"/>
              <a:t> blijven staan in de Overzicht-lijst</a:t>
            </a:r>
            <a:r>
              <a:rPr lang="nl-BE" altLang="fr-FR" sz="1800" b="0" noProof="0" dirty="0"/>
              <a:t>. Deze status </a:t>
            </a:r>
            <a:r>
              <a:rPr lang="nl-BE" altLang="fr-FR" sz="1800" b="0" dirty="0"/>
              <a:t>moet</a:t>
            </a:r>
            <a:r>
              <a:rPr lang="nl-BE" altLang="fr-FR" sz="1800" b="0" noProof="0" dirty="0"/>
              <a:t> voorlopig blijven. De leverancier moet dus :</a:t>
            </a:r>
          </a:p>
          <a:p>
            <a:pPr marL="712788" indent="-355600" eaLnBrk="1" hangingPunct="1">
              <a:buFontTx/>
              <a:buChar char="-"/>
            </a:pPr>
            <a:r>
              <a:rPr lang="nl-BE" altLang="fr-FR" sz="1800" b="0" noProof="0" dirty="0"/>
              <a:t>ofwel de geweigerde Request / WO aanpassen en deze weer ter goedkeuring van de projectleider voor te leggen bij het opslaan van de wijzigingen.</a:t>
            </a:r>
          </a:p>
          <a:p>
            <a:pPr marL="712788" indent="-355600" eaLnBrk="1" hangingPunct="1">
              <a:buFontTx/>
              <a:buChar char="-"/>
            </a:pPr>
            <a:r>
              <a:rPr lang="nl-BE" altLang="fr-FR" sz="1800" b="0" dirty="0"/>
              <a:t>ofwel de geweigerde Request / WO verwijderen indien deze niet gerechtvaardigd is (verkeerde bestelling, werken niet toegelaten…).</a:t>
            </a:r>
          </a:p>
          <a:p>
            <a:pPr marL="357188" indent="0" eaLnBrk="1" hangingPunct="1"/>
            <a:r>
              <a:rPr lang="nl-BE" altLang="fr-FR" sz="1600" b="0" dirty="0"/>
              <a:t>(zie flows : slides 11-12)</a:t>
            </a:r>
            <a:endParaRPr lang="fr-BE" altLang="fr-FR" sz="1600" b="0" dirty="0"/>
          </a:p>
        </p:txBody>
      </p:sp>
    </p:spTree>
    <p:extLst>
      <p:ext uri="{BB962C8B-B14F-4D97-AF65-F5344CB8AC3E}">
        <p14:creationId xmlns:p14="http://schemas.microsoft.com/office/powerpoint/2010/main" val="1825676930"/>
      </p:ext>
    </p:extLst>
  </p:cSld>
  <p:clrMapOvr>
    <a:masterClrMapping/>
  </p:clrMapOvr>
  <p:transition>
    <p:wipe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nl-BE" dirty="0"/>
              <a:t>2. Proces in REFIN</a:t>
            </a:r>
          </a:p>
        </p:txBody>
      </p:sp>
      <p:sp>
        <p:nvSpPr>
          <p:cNvPr id="14340" name="Date Placeholder 3"/>
          <p:cNvSpPr>
            <a:spLocks noGrp="1"/>
          </p:cNvSpPr>
          <p:nvPr>
            <p:ph type="dt" sz="quarter" idx="10"/>
          </p:nvPr>
        </p:nvSpPr>
        <p:spPr bwMode="auto">
          <a:noFill/>
          <a:ln>
            <a:miter lim="800000"/>
            <a:headEnd/>
            <a:tailEnd/>
          </a:ln>
        </p:spPr>
        <p:txBody>
          <a:bodyPr/>
          <a:lstStyle/>
          <a:p>
            <a:r>
              <a:rPr lang="nl-BE" dirty="0"/>
              <a:t>16/06/2014</a:t>
            </a:r>
          </a:p>
        </p:txBody>
      </p:sp>
      <p:sp>
        <p:nvSpPr>
          <p:cNvPr id="14341" name="Footer Placeholder 4"/>
          <p:cNvSpPr>
            <a:spLocks noGrp="1"/>
          </p:cNvSpPr>
          <p:nvPr>
            <p:ph type="ftr" sz="quarter" idx="11"/>
          </p:nvPr>
        </p:nvSpPr>
        <p:spPr bwMode="auto">
          <a:noFill/>
          <a:ln>
            <a:miter lim="800000"/>
            <a:headEnd/>
            <a:tailEnd/>
          </a:ln>
        </p:spPr>
        <p:txBody>
          <a:bodyPr/>
          <a:lstStyle/>
          <a:p>
            <a:r>
              <a:rPr lang="en-US" dirty="0"/>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17</a:t>
            </a:fld>
            <a:endParaRPr lang="en-US"/>
          </a:p>
        </p:txBody>
      </p:sp>
      <p:sp>
        <p:nvSpPr>
          <p:cNvPr id="8" name="Content Placeholder 2"/>
          <p:cNvSpPr>
            <a:spLocks noGrp="1"/>
          </p:cNvSpPr>
          <p:nvPr>
            <p:ph idx="1"/>
          </p:nvPr>
        </p:nvSpPr>
        <p:spPr>
          <a:xfrm>
            <a:off x="395288" y="1556792"/>
            <a:ext cx="8132762" cy="4262437"/>
          </a:xfrm>
        </p:spPr>
        <p:txBody>
          <a:bodyPr/>
          <a:lstStyle/>
          <a:p>
            <a:pPr eaLnBrk="1" hangingPunct="1">
              <a:buFont typeface="+mj-lt"/>
              <a:buAutoNum type="arabicPeriod" startAt="3"/>
            </a:pPr>
            <a:r>
              <a:rPr lang="nl-BE" altLang="fr-FR" sz="1800" b="0" dirty="0"/>
              <a:t>Contractuele prijsrevisies en stockagekosten moeten niet dmv een WO in REFIN ingediend worden. Deze moeten per aparte mail naar de Projectleider bij Elia voorgelegd worden en zullen dmv een bijvoegsel op de bestelling geregulariseerd zijn</a:t>
            </a:r>
            <a:r>
              <a:rPr lang="nl-BE" altLang="fr-FR" sz="1800" b="0" noProof="0" dirty="0"/>
              <a:t>.</a:t>
            </a:r>
          </a:p>
        </p:txBody>
      </p:sp>
    </p:spTree>
    <p:extLst>
      <p:ext uri="{BB962C8B-B14F-4D97-AF65-F5344CB8AC3E}">
        <p14:creationId xmlns:p14="http://schemas.microsoft.com/office/powerpoint/2010/main" val="1771438414"/>
      </p:ext>
    </p:extLst>
  </p:cSld>
  <p:clrMapOvr>
    <a:masterClrMapping/>
  </p:clrMapOvr>
  <p:transition>
    <p:wipe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5"/>
          <p:cNvSpPr>
            <a:spLocks noGrp="1"/>
          </p:cNvSpPr>
          <p:nvPr>
            <p:ph type="dt" sz="quarter" idx="13"/>
          </p:nvPr>
        </p:nvSpPr>
        <p:spPr bwMode="auto">
          <a:noFill/>
          <a:ln>
            <a:miter lim="800000"/>
            <a:headEnd/>
            <a:tailEnd/>
          </a:ln>
        </p:spPr>
        <p:txBody>
          <a:bodyPr/>
          <a:lstStyle/>
          <a:p>
            <a:r>
              <a:rPr lang="nl-BE" dirty="0"/>
              <a:t>16/06/2014</a:t>
            </a:r>
            <a:endParaRPr lang="en-US" dirty="0"/>
          </a:p>
        </p:txBody>
      </p:sp>
      <p:sp>
        <p:nvSpPr>
          <p:cNvPr id="13315" name="Footer Placeholder 6"/>
          <p:cNvSpPr>
            <a:spLocks noGrp="1"/>
          </p:cNvSpPr>
          <p:nvPr>
            <p:ph type="ftr" sz="quarter" idx="14"/>
          </p:nvPr>
        </p:nvSpPr>
        <p:spPr bwMode="auto">
          <a:noFill/>
          <a:ln>
            <a:miter lim="800000"/>
            <a:headEnd/>
            <a:tailEnd/>
          </a:ln>
        </p:spPr>
        <p:txBody>
          <a:bodyPr/>
          <a:lstStyle/>
          <a:p>
            <a:r>
              <a:rPr lang="en-US"/>
              <a:t>Footer</a:t>
            </a:r>
          </a:p>
        </p:txBody>
      </p:sp>
      <p:sp>
        <p:nvSpPr>
          <p:cNvPr id="13316" name="Title 1"/>
          <p:cNvSpPr>
            <a:spLocks noGrp="1"/>
          </p:cNvSpPr>
          <p:nvPr>
            <p:ph type="title"/>
          </p:nvPr>
        </p:nvSpPr>
        <p:spPr/>
        <p:txBody>
          <a:bodyPr/>
          <a:lstStyle/>
          <a:p>
            <a:pPr marL="361950" indent="-361950" eaLnBrk="1" hangingPunct="1"/>
            <a:r>
              <a:rPr lang="nl-NL" dirty="0"/>
              <a:t>3. Creatie Requests en Werkopdrachten (WO’s) in REFIN</a:t>
            </a:r>
          </a:p>
        </p:txBody>
      </p:sp>
    </p:spTree>
    <p:extLst>
      <p:ext uri="{BB962C8B-B14F-4D97-AF65-F5344CB8AC3E}">
        <p14:creationId xmlns:p14="http://schemas.microsoft.com/office/powerpoint/2010/main" val="319868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348880"/>
            <a:ext cx="6658826" cy="2898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2132856"/>
            <a:ext cx="6658826" cy="231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4338" name="Title 1"/>
          <p:cNvSpPr>
            <a:spLocks noGrp="1"/>
          </p:cNvSpPr>
          <p:nvPr>
            <p:ph type="title"/>
          </p:nvPr>
        </p:nvSpPr>
        <p:spPr/>
        <p:txBody>
          <a:bodyPr/>
          <a:lstStyle/>
          <a:p>
            <a:r>
              <a:rPr lang="nl-BE" dirty="0"/>
              <a:t>3. Creatie Requests en WO’s</a:t>
            </a:r>
          </a:p>
        </p:txBody>
      </p:sp>
      <p:sp>
        <p:nvSpPr>
          <p:cNvPr id="14340" name="Date Placeholder 3"/>
          <p:cNvSpPr>
            <a:spLocks noGrp="1"/>
          </p:cNvSpPr>
          <p:nvPr>
            <p:ph type="dt" sz="quarter" idx="10"/>
          </p:nvPr>
        </p:nvSpPr>
        <p:spPr bwMode="auto">
          <a:noFill/>
          <a:ln>
            <a:miter lim="800000"/>
            <a:headEnd/>
            <a:tailEnd/>
          </a:ln>
        </p:spPr>
        <p:txBody>
          <a:bodyPr/>
          <a:lstStyle/>
          <a:p>
            <a:r>
              <a:rPr lang="nl-BE"/>
              <a:t>28/02/2012</a:t>
            </a:r>
          </a:p>
        </p:txBody>
      </p:sp>
      <p:sp>
        <p:nvSpPr>
          <p:cNvPr id="14341" name="Footer Placeholder 4"/>
          <p:cNvSpPr>
            <a:spLocks noGrp="1"/>
          </p:cNvSpPr>
          <p:nvPr>
            <p:ph type="ftr" sz="quarter" idx="11"/>
          </p:nvPr>
        </p:nvSpPr>
        <p:spPr bwMode="auto">
          <a:noFill/>
          <a:ln>
            <a:miter lim="800000"/>
            <a:headEnd/>
            <a:tailEnd/>
          </a:ln>
        </p:spPr>
        <p:txBody>
          <a:bodyPr/>
          <a:lstStyle/>
          <a:p>
            <a:r>
              <a:rPr lang="en-US"/>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19</a:t>
            </a:fld>
            <a:endParaRPr lang="en-US"/>
          </a:p>
        </p:txBody>
      </p:sp>
      <p:sp>
        <p:nvSpPr>
          <p:cNvPr id="10" name="Text Box 9"/>
          <p:cNvSpPr txBox="1">
            <a:spLocks noChangeArrowheads="1"/>
          </p:cNvSpPr>
          <p:nvPr/>
        </p:nvSpPr>
        <p:spPr bwMode="auto">
          <a:xfrm>
            <a:off x="778694" y="1556792"/>
            <a:ext cx="3433266" cy="246221"/>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nl-BE" altLang="fr-FR" sz="1000" dirty="0">
                <a:solidFill>
                  <a:schemeClr val="tx1"/>
                </a:solidFill>
              </a:rPr>
              <a:t>Gebruik het 1</a:t>
            </a:r>
            <a:r>
              <a:rPr lang="nl-BE" altLang="fr-FR" sz="1000" baseline="30000" dirty="0">
                <a:solidFill>
                  <a:schemeClr val="tx1"/>
                </a:solidFill>
              </a:rPr>
              <a:t>ste</a:t>
            </a:r>
            <a:r>
              <a:rPr lang="nl-BE" altLang="fr-FR" sz="1000" dirty="0">
                <a:solidFill>
                  <a:schemeClr val="tx1"/>
                </a:solidFill>
              </a:rPr>
              <a:t> menu “</a:t>
            </a:r>
            <a:r>
              <a:rPr lang="nl-BE" altLang="fr-FR" sz="1000" b="1" dirty="0" err="1">
                <a:solidFill>
                  <a:schemeClr val="tx1"/>
                </a:solidFill>
              </a:rPr>
              <a:t>Create</a:t>
            </a:r>
            <a:r>
              <a:rPr lang="nl-BE" altLang="fr-FR" sz="1000" b="1" dirty="0">
                <a:solidFill>
                  <a:schemeClr val="tx1"/>
                </a:solidFill>
              </a:rPr>
              <a:t> </a:t>
            </a:r>
            <a:r>
              <a:rPr lang="nl-BE" altLang="fr-FR" sz="1000" b="1" dirty="0" err="1">
                <a:solidFill>
                  <a:schemeClr val="tx1"/>
                </a:solidFill>
              </a:rPr>
              <a:t>confirmation</a:t>
            </a:r>
            <a:r>
              <a:rPr lang="nl-BE" altLang="fr-FR" sz="1000" dirty="0">
                <a:solidFill>
                  <a:schemeClr val="tx1"/>
                </a:solidFill>
              </a:rPr>
              <a:t>”.</a:t>
            </a:r>
          </a:p>
        </p:txBody>
      </p:sp>
      <p:sp>
        <p:nvSpPr>
          <p:cNvPr id="11" name="Rectangle 10"/>
          <p:cNvSpPr/>
          <p:nvPr/>
        </p:nvSpPr>
        <p:spPr bwMode="auto">
          <a:xfrm>
            <a:off x="1548000" y="3276000"/>
            <a:ext cx="1080120" cy="329666"/>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1406895789"/>
      </p:ext>
    </p:extLst>
  </p:cSld>
  <p:clrMapOvr>
    <a:masterClrMapping/>
  </p:clrMapOvr>
  <p:transition>
    <p:wipe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5"/>
          <p:cNvSpPr>
            <a:spLocks noGrp="1"/>
          </p:cNvSpPr>
          <p:nvPr>
            <p:ph type="dt" sz="quarter" idx="13"/>
          </p:nvPr>
        </p:nvSpPr>
        <p:spPr bwMode="auto">
          <a:noFill/>
          <a:ln>
            <a:miter lim="800000"/>
            <a:headEnd/>
            <a:tailEnd/>
          </a:ln>
        </p:spPr>
        <p:txBody>
          <a:bodyPr/>
          <a:lstStyle/>
          <a:p>
            <a:r>
              <a:rPr lang="nl-BE" dirty="0"/>
              <a:t>16/06/2014</a:t>
            </a:r>
            <a:endParaRPr lang="en-US" dirty="0"/>
          </a:p>
        </p:txBody>
      </p:sp>
      <p:sp>
        <p:nvSpPr>
          <p:cNvPr id="13315" name="Footer Placeholder 6"/>
          <p:cNvSpPr>
            <a:spLocks noGrp="1"/>
          </p:cNvSpPr>
          <p:nvPr>
            <p:ph type="ftr" sz="quarter" idx="14"/>
          </p:nvPr>
        </p:nvSpPr>
        <p:spPr bwMode="auto">
          <a:noFill/>
          <a:ln>
            <a:miter lim="800000"/>
            <a:headEnd/>
            <a:tailEnd/>
          </a:ln>
        </p:spPr>
        <p:txBody>
          <a:bodyPr/>
          <a:lstStyle/>
          <a:p>
            <a:r>
              <a:rPr lang="en-US"/>
              <a:t>Footer</a:t>
            </a:r>
          </a:p>
        </p:txBody>
      </p:sp>
      <p:sp>
        <p:nvSpPr>
          <p:cNvPr id="13316" name="Title 1"/>
          <p:cNvSpPr>
            <a:spLocks noGrp="1"/>
          </p:cNvSpPr>
          <p:nvPr>
            <p:ph type="title"/>
          </p:nvPr>
        </p:nvSpPr>
        <p:spPr/>
        <p:txBody>
          <a:bodyPr/>
          <a:lstStyle/>
          <a:p>
            <a:pPr marL="361950" indent="-361950" eaLnBrk="1" hangingPunct="1"/>
            <a:r>
              <a:rPr lang="nl-NL" dirty="0"/>
              <a:t>Inhoud</a:t>
            </a:r>
          </a:p>
        </p:txBody>
      </p:sp>
      <p:sp>
        <p:nvSpPr>
          <p:cNvPr id="6" name="Text Placeholder 2"/>
          <p:cNvSpPr>
            <a:spLocks noGrp="1"/>
          </p:cNvSpPr>
          <p:nvPr>
            <p:ph type="body" sz="quarter" idx="12"/>
          </p:nvPr>
        </p:nvSpPr>
        <p:spPr>
          <a:xfrm>
            <a:off x="539750" y="3779838"/>
            <a:ext cx="7988300" cy="1521370"/>
          </a:xfrm>
        </p:spPr>
        <p:txBody>
          <a:bodyPr/>
          <a:lstStyle/>
          <a:p>
            <a:pPr>
              <a:buFont typeface="+mj-lt"/>
              <a:buAutoNum type="arabicPeriod"/>
            </a:pPr>
            <a:r>
              <a:rPr lang="nl-BE" dirty="0"/>
              <a:t>Aanmelden</a:t>
            </a:r>
          </a:p>
          <a:p>
            <a:pPr>
              <a:buFont typeface="+mj-lt"/>
              <a:buAutoNum type="arabicPeriod"/>
            </a:pPr>
            <a:r>
              <a:rPr lang="nl-BE" dirty="0"/>
              <a:t>Flows en proces in REFIN</a:t>
            </a:r>
          </a:p>
          <a:p>
            <a:pPr>
              <a:buFont typeface="+mj-lt"/>
              <a:buAutoNum type="arabicPeriod"/>
            </a:pPr>
            <a:r>
              <a:rPr lang="nl-BE" dirty="0"/>
              <a:t>Creatie Requests en Werkopdrachten (WO’s) in REFIN</a:t>
            </a:r>
          </a:p>
          <a:p>
            <a:pPr>
              <a:buFont typeface="+mj-lt"/>
              <a:buAutoNum type="arabicPeriod"/>
            </a:pPr>
            <a:r>
              <a:rPr lang="nl-BE" dirty="0"/>
              <a:t>Opvolging van Requests en WO’s</a:t>
            </a:r>
          </a:p>
          <a:p>
            <a:pPr>
              <a:buFont typeface="+mj-lt"/>
              <a:buAutoNum type="arabicPeriod"/>
            </a:pPr>
            <a:r>
              <a:rPr lang="nl-BE" dirty="0"/>
              <a:t>Afgekeurde Requests en WO’s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1484784"/>
            <a:ext cx="9067529"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nl-BE" dirty="0"/>
              <a:t>3. Selectie van de bestelling</a:t>
            </a:r>
          </a:p>
        </p:txBody>
      </p:sp>
      <p:sp>
        <p:nvSpPr>
          <p:cNvPr id="4" name="Date Placeholder 3"/>
          <p:cNvSpPr>
            <a:spLocks noGrp="1"/>
          </p:cNvSpPr>
          <p:nvPr>
            <p:ph type="dt" sz="half" idx="14"/>
          </p:nvPr>
        </p:nvSpPr>
        <p:spPr/>
        <p:txBody>
          <a:bodyPr/>
          <a:lstStyle/>
          <a:p>
            <a:pPr>
              <a:defRPr/>
            </a:pPr>
            <a:r>
              <a:rPr lang="nl-BE"/>
              <a:t>28/02/2012</a:t>
            </a:r>
            <a:endParaRPr lang="en-US"/>
          </a:p>
        </p:txBody>
      </p:sp>
      <p:sp>
        <p:nvSpPr>
          <p:cNvPr id="5" name="Footer Placeholder 4"/>
          <p:cNvSpPr>
            <a:spLocks noGrp="1"/>
          </p:cNvSpPr>
          <p:nvPr>
            <p:ph type="ftr" sz="quarter" idx="15"/>
          </p:nvPr>
        </p:nvSpPr>
        <p:spPr/>
        <p:txBody>
          <a:bodyPr/>
          <a:lstStyle/>
          <a:p>
            <a:pPr>
              <a:defRPr/>
            </a:pPr>
            <a:r>
              <a:rPr lang="en-US"/>
              <a:t>Footer</a:t>
            </a:r>
            <a:endParaRPr lang="nl-NL"/>
          </a:p>
        </p:txBody>
      </p:sp>
      <p:sp>
        <p:nvSpPr>
          <p:cNvPr id="6" name="Slide Number Placeholder 5"/>
          <p:cNvSpPr>
            <a:spLocks noGrp="1"/>
          </p:cNvSpPr>
          <p:nvPr>
            <p:ph type="sldNum" sz="quarter" idx="16"/>
          </p:nvPr>
        </p:nvSpPr>
        <p:spPr/>
        <p:txBody>
          <a:bodyPr/>
          <a:lstStyle/>
          <a:p>
            <a:pPr>
              <a:defRPr/>
            </a:pPr>
            <a:fld id="{10F0B83E-0F96-2248-AAFE-A7A74B2F22E1}" type="slidenum">
              <a:rPr lang="en-US" smtClean="0"/>
              <a:pPr>
                <a:defRPr/>
              </a:pPr>
              <a:t>20</a:t>
            </a:fld>
            <a:endParaRPr lang="en-US"/>
          </a:p>
        </p:txBody>
      </p:sp>
      <p:sp>
        <p:nvSpPr>
          <p:cNvPr id="8" name="Rectangle 7"/>
          <p:cNvSpPr/>
          <p:nvPr/>
        </p:nvSpPr>
        <p:spPr bwMode="auto">
          <a:xfrm>
            <a:off x="899592" y="2831572"/>
            <a:ext cx="1512168" cy="957468"/>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9" name="Text Box 9"/>
          <p:cNvSpPr txBox="1">
            <a:spLocks noChangeArrowheads="1"/>
          </p:cNvSpPr>
          <p:nvPr/>
        </p:nvSpPr>
        <p:spPr bwMode="auto">
          <a:xfrm>
            <a:off x="3347864" y="2924944"/>
            <a:ext cx="2808312" cy="938719"/>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nl-BE" altLang="fr-FR" sz="1000" dirty="0">
                <a:solidFill>
                  <a:schemeClr val="tx1"/>
                </a:solidFill>
              </a:rPr>
              <a:t>Vul eventueel een bestelnummer in om een specifieke bestelling op te zoeken.</a:t>
            </a:r>
          </a:p>
          <a:p>
            <a:pPr>
              <a:spcBef>
                <a:spcPct val="50000"/>
              </a:spcBef>
              <a:buClrTx/>
              <a:buSzTx/>
              <a:buFontTx/>
              <a:buNone/>
            </a:pPr>
            <a:r>
              <a:rPr lang="nl-BE" altLang="fr-FR" sz="1000" dirty="0">
                <a:solidFill>
                  <a:schemeClr val="tx1"/>
                </a:solidFill>
              </a:rPr>
              <a:t>Zonder criteria, in het bijzonder </a:t>
            </a:r>
            <a:r>
              <a:rPr lang="nl-BE" altLang="fr-FR" sz="1000" b="1" dirty="0">
                <a:solidFill>
                  <a:schemeClr val="tx1"/>
                </a:solidFill>
              </a:rPr>
              <a:t>zonder tijdvak</a:t>
            </a:r>
            <a:r>
              <a:rPr lang="nl-BE" altLang="fr-FR" sz="1000" dirty="0">
                <a:solidFill>
                  <a:schemeClr val="tx1"/>
                </a:solidFill>
              </a:rPr>
              <a:t>, krijgt u alle open bestellingen in </a:t>
            </a:r>
            <a:r>
              <a:rPr lang="nl-BE" altLang="fr-FR" sz="1000" u="sng" dirty="0">
                <a:solidFill>
                  <a:schemeClr val="tx1"/>
                </a:solidFill>
              </a:rPr>
              <a:t>REFIN</a:t>
            </a:r>
            <a:r>
              <a:rPr lang="nl-BE" altLang="fr-FR" sz="1000" dirty="0">
                <a:solidFill>
                  <a:schemeClr val="tx1"/>
                </a:solidFill>
              </a:rPr>
              <a:t> (</a:t>
            </a:r>
            <a:r>
              <a:rPr lang="nl-BE" altLang="fr-FR" sz="1000" b="1" dirty="0">
                <a:solidFill>
                  <a:schemeClr val="tx1"/>
                </a:solidFill>
              </a:rPr>
              <a:t>R</a:t>
            </a:r>
            <a:r>
              <a:rPr lang="nl-BE" altLang="fr-FR" sz="1000" dirty="0">
                <a:solidFill>
                  <a:schemeClr val="tx1"/>
                </a:solidFill>
              </a:rPr>
              <a:t>) en in </a:t>
            </a:r>
            <a:r>
              <a:rPr lang="nl-BE" altLang="fr-FR" sz="1000" u="sng" dirty="0">
                <a:solidFill>
                  <a:schemeClr val="tx1"/>
                </a:solidFill>
              </a:rPr>
              <a:t>SUS</a:t>
            </a:r>
            <a:r>
              <a:rPr lang="nl-BE" altLang="fr-FR" sz="1000" dirty="0">
                <a:solidFill>
                  <a:schemeClr val="tx1"/>
                </a:solidFill>
              </a:rPr>
              <a:t> (</a:t>
            </a:r>
            <a:r>
              <a:rPr lang="nl-BE" altLang="fr-FR" sz="1000" b="1" dirty="0">
                <a:solidFill>
                  <a:schemeClr val="tx1"/>
                </a:solidFill>
              </a:rPr>
              <a:t>S</a:t>
            </a:r>
            <a:r>
              <a:rPr lang="nl-BE" altLang="fr-FR" sz="1000" dirty="0">
                <a:solidFill>
                  <a:schemeClr val="tx1"/>
                </a:solidFill>
              </a:rPr>
              <a:t>).</a:t>
            </a:r>
          </a:p>
        </p:txBody>
      </p:sp>
      <p:sp>
        <p:nvSpPr>
          <p:cNvPr id="10" name="AutoShape 11"/>
          <p:cNvSpPr>
            <a:spLocks noChangeArrowheads="1"/>
          </p:cNvSpPr>
          <p:nvPr/>
        </p:nvSpPr>
        <p:spPr bwMode="auto">
          <a:xfrm rot="10800000">
            <a:off x="2771801" y="3298701"/>
            <a:ext cx="449263" cy="200025"/>
          </a:xfrm>
          <a:prstGeom prst="rightArrow">
            <a:avLst>
              <a:gd name="adj1" fmla="val 50000"/>
              <a:gd name="adj2" fmla="val 85817"/>
            </a:avLst>
          </a:prstGeom>
          <a:solidFill>
            <a:srgbClr val="FFFF00"/>
          </a:solidFill>
          <a:ln w="127" algn="ctr">
            <a:solidFill>
              <a:srgbClr val="A6A6A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endParaRPr lang="nl-BE" altLang="fr-FR"/>
          </a:p>
        </p:txBody>
      </p:sp>
      <p:sp>
        <p:nvSpPr>
          <p:cNvPr id="11" name="Text Box 9"/>
          <p:cNvSpPr txBox="1">
            <a:spLocks noChangeArrowheads="1"/>
          </p:cNvSpPr>
          <p:nvPr/>
        </p:nvSpPr>
        <p:spPr bwMode="auto">
          <a:xfrm>
            <a:off x="1979712" y="5445224"/>
            <a:ext cx="4320480" cy="784830"/>
          </a:xfrm>
          <a:prstGeom prst="rect">
            <a:avLst/>
          </a:prstGeom>
          <a:solidFill>
            <a:srgbClr val="FFC000"/>
          </a:solidFill>
          <a:ln>
            <a:noFill/>
          </a:ln>
          <a:effec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nl-BE" altLang="fr-FR" sz="1000" b="1" u="sng" dirty="0">
                <a:solidFill>
                  <a:schemeClr val="tx1"/>
                </a:solidFill>
              </a:rPr>
              <a:t>REFIN-proces</a:t>
            </a:r>
            <a:r>
              <a:rPr lang="nl-BE" altLang="fr-FR" sz="1000" dirty="0">
                <a:solidFill>
                  <a:schemeClr val="tx1"/>
                </a:solidFill>
              </a:rPr>
              <a:t> houdt geen rekening met een bepaalde PO-item. U mag dan om het even welke PO-item kiezen.</a:t>
            </a:r>
          </a:p>
          <a:p>
            <a:pPr>
              <a:spcBef>
                <a:spcPct val="50000"/>
              </a:spcBef>
              <a:buClrTx/>
              <a:buSzTx/>
              <a:buFontTx/>
              <a:buNone/>
            </a:pPr>
            <a:r>
              <a:rPr lang="nl-BE" altLang="fr-FR" sz="1000" dirty="0">
                <a:solidFill>
                  <a:schemeClr val="tx1"/>
                </a:solidFill>
              </a:rPr>
              <a:t>Met </a:t>
            </a:r>
            <a:r>
              <a:rPr lang="nl-BE" altLang="fr-FR" sz="1000" b="1" u="sng" dirty="0">
                <a:solidFill>
                  <a:schemeClr val="tx1"/>
                </a:solidFill>
              </a:rPr>
              <a:t>SUS-proces</a:t>
            </a:r>
            <a:r>
              <a:rPr lang="nl-BE" altLang="fr-FR" sz="1000" dirty="0">
                <a:solidFill>
                  <a:schemeClr val="tx1"/>
                </a:solidFill>
              </a:rPr>
              <a:t> heeft die keuze wel een invloed ! De pro forma (bevestiging) zal met die PO-item gelinkt worden.</a:t>
            </a:r>
          </a:p>
        </p:txBody>
      </p:sp>
      <p:sp>
        <p:nvSpPr>
          <p:cNvPr id="12" name="Rectangle 11"/>
          <p:cNvSpPr/>
          <p:nvPr/>
        </p:nvSpPr>
        <p:spPr bwMode="auto">
          <a:xfrm>
            <a:off x="7560000" y="4032000"/>
            <a:ext cx="720080" cy="1324025"/>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3" name="AutoShape 11"/>
          <p:cNvSpPr>
            <a:spLocks noChangeArrowheads="1"/>
          </p:cNvSpPr>
          <p:nvPr/>
        </p:nvSpPr>
        <p:spPr bwMode="auto">
          <a:xfrm rot="16200000">
            <a:off x="1423045" y="5497835"/>
            <a:ext cx="449263" cy="200025"/>
          </a:xfrm>
          <a:prstGeom prst="rightArrow">
            <a:avLst>
              <a:gd name="adj1" fmla="val 50000"/>
              <a:gd name="adj2" fmla="val 85817"/>
            </a:avLst>
          </a:prstGeom>
          <a:solidFill>
            <a:srgbClr val="FFC000"/>
          </a:solidFill>
          <a:ln w="127" algn="ctr">
            <a:solidFill>
              <a:srgbClr val="A6A6A6"/>
            </a:solidFill>
            <a:miter lim="800000"/>
            <a:headEnd/>
            <a:tailEnd/>
          </a:ln>
          <a:effectLst/>
        </p:spPr>
        <p:txBody>
          <a:bodyPr wrap="none" anchor="ct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endParaRPr lang="nl-BE" altLang="fr-FR"/>
          </a:p>
        </p:txBody>
      </p:sp>
      <p:cxnSp>
        <p:nvCxnSpPr>
          <p:cNvPr id="7" name="Straight Arrow Connector 6"/>
          <p:cNvCxnSpPr/>
          <p:nvPr/>
        </p:nvCxnSpPr>
        <p:spPr bwMode="auto">
          <a:xfrm>
            <a:off x="6156176" y="3789040"/>
            <a:ext cx="1403824" cy="242936"/>
          </a:xfrm>
          <a:prstGeom prst="straightConnector1">
            <a:avLst/>
          </a:prstGeom>
          <a:solidFill>
            <a:schemeClr val="accent1"/>
          </a:solidFill>
          <a:ln w="1587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716544906"/>
      </p:ext>
    </p:extLst>
  </p:cSld>
  <p:clrMapOvr>
    <a:masterClrMapping/>
  </p:clrMapOvr>
  <p:transition>
    <p:wipe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3. Selectie van de bestelling</a:t>
            </a:r>
          </a:p>
        </p:txBody>
      </p:sp>
      <p:sp>
        <p:nvSpPr>
          <p:cNvPr id="4" name="Date Placeholder 3"/>
          <p:cNvSpPr>
            <a:spLocks noGrp="1"/>
          </p:cNvSpPr>
          <p:nvPr>
            <p:ph type="dt" sz="half" idx="14"/>
          </p:nvPr>
        </p:nvSpPr>
        <p:spPr/>
        <p:txBody>
          <a:bodyPr/>
          <a:lstStyle/>
          <a:p>
            <a:pPr>
              <a:defRPr/>
            </a:pPr>
            <a:r>
              <a:rPr lang="nl-BE"/>
              <a:t>28/02/2012</a:t>
            </a:r>
            <a:endParaRPr lang="en-US"/>
          </a:p>
        </p:txBody>
      </p:sp>
      <p:sp>
        <p:nvSpPr>
          <p:cNvPr id="5" name="Footer Placeholder 4"/>
          <p:cNvSpPr>
            <a:spLocks noGrp="1"/>
          </p:cNvSpPr>
          <p:nvPr>
            <p:ph type="ftr" sz="quarter" idx="15"/>
          </p:nvPr>
        </p:nvSpPr>
        <p:spPr/>
        <p:txBody>
          <a:bodyPr/>
          <a:lstStyle/>
          <a:p>
            <a:pPr>
              <a:defRPr/>
            </a:pPr>
            <a:r>
              <a:rPr lang="en-US"/>
              <a:t>Footer</a:t>
            </a:r>
            <a:endParaRPr lang="nl-NL"/>
          </a:p>
        </p:txBody>
      </p:sp>
      <p:sp>
        <p:nvSpPr>
          <p:cNvPr id="6" name="Slide Number Placeholder 5"/>
          <p:cNvSpPr>
            <a:spLocks noGrp="1"/>
          </p:cNvSpPr>
          <p:nvPr>
            <p:ph type="sldNum" sz="quarter" idx="16"/>
          </p:nvPr>
        </p:nvSpPr>
        <p:spPr/>
        <p:txBody>
          <a:bodyPr/>
          <a:lstStyle/>
          <a:p>
            <a:pPr>
              <a:defRPr/>
            </a:pPr>
            <a:fld id="{10F0B83E-0F96-2248-AAFE-A7A74B2F22E1}" type="slidenum">
              <a:rPr lang="en-US" smtClean="0"/>
              <a:pPr>
                <a:defRPr/>
              </a:pPr>
              <a:t>21</a:t>
            </a:fld>
            <a:endParaRPr lang="en-US"/>
          </a:p>
        </p:txBody>
      </p:sp>
      <p:sp>
        <p:nvSpPr>
          <p:cNvPr id="7" name="Content Placeholder 2"/>
          <p:cNvSpPr txBox="1">
            <a:spLocks/>
          </p:cNvSpPr>
          <p:nvPr/>
        </p:nvSpPr>
        <p:spPr>
          <a:xfrm>
            <a:off x="755576" y="1484784"/>
            <a:ext cx="7992888" cy="4536504"/>
          </a:xfrm>
          <a:prstGeom prst="rect">
            <a:avLst/>
          </a:prstGeom>
        </p:spPr>
        <p:txBody>
          <a:bodyPr/>
          <a:lstStyle>
            <a:lvl1pPr marL="342900" indent="-342900" algn="l" rtl="0" eaLnBrk="0" fontAlgn="base" hangingPunct="0">
              <a:spcBef>
                <a:spcPct val="20000"/>
              </a:spcBef>
              <a:spcAft>
                <a:spcPct val="0"/>
              </a:spcAft>
              <a:buClr>
                <a:srgbClr val="F86613"/>
              </a:buClr>
              <a:buSzPct val="100000"/>
              <a:buFont typeface="Arial" charset="0"/>
              <a:defRPr sz="2000" b="1">
                <a:solidFill>
                  <a:srgbClr val="21363C"/>
                </a:solidFill>
                <a:latin typeface="+mn-lt"/>
                <a:ea typeface="ヒラギノ角ゴ Pro W3" charset="-128"/>
                <a:cs typeface="ヒラギノ角ゴ Pro W3" charset="-128"/>
              </a:defRPr>
            </a:lvl1pPr>
            <a:lvl2pPr marL="381000" indent="-190500" algn="l" rtl="0" eaLnBrk="0" fontAlgn="base" hangingPunct="0">
              <a:spcBef>
                <a:spcPct val="20000"/>
              </a:spcBef>
              <a:spcAft>
                <a:spcPct val="0"/>
              </a:spcAft>
              <a:buClr>
                <a:schemeClr val="tx2"/>
              </a:buClr>
              <a:buFont typeface="Lucida Grande" charset="0"/>
              <a:buChar char="-"/>
              <a:defRPr sz="1600" b="1">
                <a:solidFill>
                  <a:srgbClr val="21363C"/>
                </a:solidFill>
                <a:latin typeface="+mn-lt"/>
                <a:ea typeface="ヒラギノ角ゴ Pro W3" charset="-128"/>
              </a:defRPr>
            </a:lvl2pPr>
            <a:lvl3pPr marL="569913" indent="-187325" algn="l" rtl="0" eaLnBrk="0" fontAlgn="base" hangingPunct="0">
              <a:spcBef>
                <a:spcPct val="20000"/>
              </a:spcBef>
              <a:spcAft>
                <a:spcPct val="0"/>
              </a:spcAft>
              <a:buClr>
                <a:schemeClr val="tx2"/>
              </a:buClr>
              <a:buSzPct val="85000"/>
              <a:buFont typeface="Verdana" charset="0"/>
              <a:buChar char="–"/>
              <a:defRPr sz="1600">
                <a:solidFill>
                  <a:srgbClr val="21363C"/>
                </a:solidFill>
                <a:latin typeface="+mn-lt"/>
                <a:ea typeface="ヒラギノ角ゴ Pro W3" charset="-128"/>
              </a:defRPr>
            </a:lvl3pPr>
            <a:lvl4pPr marL="762000" indent="-190500" algn="l" rtl="0" eaLnBrk="0" fontAlgn="base" hangingPunct="0">
              <a:spcBef>
                <a:spcPct val="20000"/>
              </a:spcBef>
              <a:spcAft>
                <a:spcPct val="0"/>
              </a:spcAft>
              <a:buClr>
                <a:schemeClr val="bg2"/>
              </a:buClr>
              <a:buSzPct val="100000"/>
              <a:buChar char="-"/>
              <a:defRPr sz="1400">
                <a:solidFill>
                  <a:schemeClr val="tx1"/>
                </a:solidFill>
                <a:latin typeface="Arial" charset="0"/>
                <a:ea typeface="ヒラギノ角ゴ Pro W3" charset="-128"/>
              </a:defRPr>
            </a:lvl4pPr>
            <a:lvl5pPr marL="955675" indent="-190500" algn="l" rtl="0" eaLnBrk="0" fontAlgn="base" hangingPunct="0">
              <a:spcBef>
                <a:spcPct val="20000"/>
              </a:spcBef>
              <a:spcAft>
                <a:spcPct val="0"/>
              </a:spcAft>
              <a:buClr>
                <a:schemeClr val="bg2"/>
              </a:buClr>
              <a:buChar char="-"/>
              <a:defRPr sz="1400">
                <a:solidFill>
                  <a:schemeClr val="tx1"/>
                </a:solidFill>
                <a:latin typeface="Arial" charset="0"/>
                <a:ea typeface="ヒラギノ角ゴ Pro W3" charset="-128"/>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spcBef>
                <a:spcPts val="432"/>
              </a:spcBef>
            </a:pPr>
            <a:r>
              <a:rPr lang="nl-BE" kern="0" dirty="0"/>
              <a:t>De lijst geeft enkel open bestellingen weer, namelijk waar er een saldo nog te factureren is.</a:t>
            </a:r>
          </a:p>
          <a:p>
            <a:pPr marL="342900" lvl="0" indent="-342900">
              <a:buFont typeface="Calibri" panose="020F0502020204030204" pitchFamily="34" charset="0"/>
              <a:buChar char="-"/>
            </a:pPr>
            <a:r>
              <a:rPr lang="nl-BE" dirty="0">
                <a:solidFill>
                  <a:srgbClr val="00B050"/>
                </a:solidFill>
                <a:latin typeface="Calibri" panose="020F0502020204030204" pitchFamily="34" charset="0"/>
                <a:ea typeface="Times New Roman" panose="02020603050405020304" pitchFamily="18" charset="0"/>
              </a:rPr>
              <a:t>I</a:t>
            </a:r>
            <a:r>
              <a:rPr lang="nl-BE" sz="2000" dirty="0">
                <a:solidFill>
                  <a:srgbClr val="00B050"/>
                </a:solidFill>
                <a:effectLst/>
                <a:latin typeface="Calibri" panose="020F0502020204030204" pitchFamily="34" charset="0"/>
                <a:ea typeface="Times New Roman" panose="02020603050405020304" pitchFamily="18" charset="0"/>
              </a:rPr>
              <a:t>n Ariba ziet u voor de PO het status ‘</a:t>
            </a:r>
            <a:r>
              <a:rPr lang="nl-BE" sz="2000" dirty="0" err="1">
                <a:solidFill>
                  <a:srgbClr val="00B050"/>
                </a:solidFill>
                <a:effectLst/>
                <a:latin typeface="Calibri" panose="020F0502020204030204" pitchFamily="34" charset="0"/>
                <a:ea typeface="Times New Roman" panose="02020603050405020304" pitchFamily="18" charset="0"/>
              </a:rPr>
              <a:t>Invoiced</a:t>
            </a:r>
            <a:r>
              <a:rPr lang="nl-BE" sz="2000" dirty="0">
                <a:solidFill>
                  <a:srgbClr val="00B050"/>
                </a:solidFill>
                <a:effectLst/>
                <a:latin typeface="Calibri" panose="020F0502020204030204" pitchFamily="34" charset="0"/>
                <a:ea typeface="Times New Roman" panose="02020603050405020304" pitchFamily="18" charset="0"/>
              </a:rPr>
              <a:t>’ </a:t>
            </a:r>
            <a:r>
              <a:rPr lang="nl-BE" sz="2000" dirty="0" err="1">
                <a:solidFill>
                  <a:srgbClr val="00B050"/>
                </a:solidFill>
                <a:effectLst/>
                <a:latin typeface="Calibri" panose="020F0502020204030204" pitchFamily="34" charset="0"/>
                <a:ea typeface="Times New Roman" panose="02020603050405020304" pitchFamily="18" charset="0"/>
              </a:rPr>
              <a:t>ipv</a:t>
            </a:r>
            <a:r>
              <a:rPr lang="nl-BE" sz="2000" dirty="0">
                <a:solidFill>
                  <a:srgbClr val="00B050"/>
                </a:solidFill>
                <a:effectLst/>
                <a:latin typeface="Calibri" panose="020F0502020204030204" pitchFamily="34" charset="0"/>
                <a:ea typeface="Times New Roman" panose="02020603050405020304" pitchFamily="18" charset="0"/>
              </a:rPr>
              <a:t> ‘</a:t>
            </a:r>
            <a:r>
              <a:rPr lang="nl-BE" sz="2000" dirty="0" err="1">
                <a:solidFill>
                  <a:srgbClr val="00B050"/>
                </a:solidFill>
                <a:effectLst/>
                <a:latin typeface="Calibri" panose="020F0502020204030204" pitchFamily="34" charset="0"/>
                <a:ea typeface="Times New Roman" panose="02020603050405020304" pitchFamily="18" charset="0"/>
              </a:rPr>
              <a:t>Partially</a:t>
            </a:r>
            <a:r>
              <a:rPr lang="nl-BE" sz="2000" dirty="0">
                <a:solidFill>
                  <a:srgbClr val="00B050"/>
                </a:solidFill>
                <a:effectLst/>
                <a:latin typeface="Calibri" panose="020F0502020204030204" pitchFamily="34" charset="0"/>
                <a:ea typeface="Times New Roman" panose="02020603050405020304" pitchFamily="18" charset="0"/>
              </a:rPr>
              <a:t> </a:t>
            </a:r>
            <a:r>
              <a:rPr lang="nl-BE" sz="2000" dirty="0" err="1">
                <a:solidFill>
                  <a:srgbClr val="00B050"/>
                </a:solidFill>
                <a:effectLst/>
                <a:latin typeface="Calibri" panose="020F0502020204030204" pitchFamily="34" charset="0"/>
                <a:ea typeface="Times New Roman" panose="02020603050405020304" pitchFamily="18" charset="0"/>
              </a:rPr>
              <a:t>invoiced</a:t>
            </a:r>
            <a:r>
              <a:rPr lang="nl-BE" sz="2000" dirty="0">
                <a:solidFill>
                  <a:srgbClr val="00B050"/>
                </a:solidFill>
                <a:effectLst/>
                <a:latin typeface="Calibri" panose="020F0502020204030204" pitchFamily="34" charset="0"/>
                <a:ea typeface="Times New Roman" panose="02020603050405020304" pitchFamily="18" charset="0"/>
              </a:rPr>
              <a:t>’.</a:t>
            </a:r>
            <a:endParaRPr lang="nl-BE" sz="2000" dirty="0">
              <a:solidFill>
                <a:srgbClr val="00B050"/>
              </a:solidFill>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nl-BE" dirty="0">
                <a:solidFill>
                  <a:srgbClr val="00B050"/>
                </a:solidFill>
                <a:latin typeface="Calibri" panose="020F0502020204030204" pitchFamily="34" charset="0"/>
                <a:ea typeface="Times New Roman" panose="02020603050405020304" pitchFamily="18" charset="0"/>
              </a:rPr>
              <a:t>I</a:t>
            </a:r>
            <a:r>
              <a:rPr lang="nl-BE" sz="2000" dirty="0">
                <a:solidFill>
                  <a:srgbClr val="00B050"/>
                </a:solidFill>
                <a:effectLst/>
                <a:latin typeface="Calibri" panose="020F0502020204030204" pitchFamily="34" charset="0"/>
                <a:ea typeface="Times New Roman" panose="02020603050405020304" pitchFamily="18" charset="0"/>
              </a:rPr>
              <a:t>n REFIN is het open bedrag van de PO = 0.</a:t>
            </a:r>
            <a:endParaRPr lang="nl-BE" sz="2000" dirty="0">
              <a:solidFill>
                <a:srgbClr val="00B050"/>
              </a:solidFill>
              <a:effectLst/>
              <a:latin typeface="Calibri" panose="020F0502020204030204" pitchFamily="34" charset="0"/>
              <a:ea typeface="Calibri" panose="020F0502020204030204" pitchFamily="34" charset="0"/>
            </a:endParaRPr>
          </a:p>
          <a:p>
            <a:pPr marL="0" indent="0">
              <a:spcBef>
                <a:spcPts val="432"/>
              </a:spcBef>
            </a:pPr>
            <a:endParaRPr lang="nl-BE" kern="0" dirty="0"/>
          </a:p>
          <a:p>
            <a:pPr marL="0" indent="0">
              <a:spcBef>
                <a:spcPts val="432"/>
              </a:spcBef>
            </a:pPr>
            <a:r>
              <a:rPr lang="nl-BE" u="sng" kern="0" dirty="0"/>
              <a:t>Tip</a:t>
            </a:r>
            <a:r>
              <a:rPr lang="nl-BE" kern="0" dirty="0"/>
              <a:t> :</a:t>
            </a:r>
          </a:p>
          <a:p>
            <a:pPr>
              <a:spcBef>
                <a:spcPts val="432"/>
              </a:spcBef>
              <a:buFont typeface="Arial" panose="020B0604020202020204" pitchFamily="34" charset="0"/>
              <a:buChar char="•"/>
            </a:pPr>
            <a:r>
              <a:rPr lang="nl-BE" kern="0" dirty="0"/>
              <a:t>Geeft U een bestelnummer in, dan geef geen enkel ander selectiecriterium in dat met dit bestelnummer onverenigbaar zou zijn.</a:t>
            </a:r>
          </a:p>
          <a:p>
            <a:pPr>
              <a:spcBef>
                <a:spcPts val="432"/>
              </a:spcBef>
              <a:buFont typeface="Arial" panose="020B0604020202020204" pitchFamily="34" charset="0"/>
              <a:buChar char="•"/>
            </a:pPr>
            <a:r>
              <a:rPr lang="nl-BE" kern="0" dirty="0"/>
              <a:t>In dit geval wist U ook het tijdvak dat default op de laatste 12 maanden staat.</a:t>
            </a:r>
          </a:p>
        </p:txBody>
      </p:sp>
    </p:spTree>
    <p:extLst>
      <p:ext uri="{BB962C8B-B14F-4D97-AF65-F5344CB8AC3E}">
        <p14:creationId xmlns:p14="http://schemas.microsoft.com/office/powerpoint/2010/main" val="3994781784"/>
      </p:ext>
    </p:extLst>
  </p:cSld>
  <p:clrMapOvr>
    <a:masterClrMapping/>
  </p:clrMapOvr>
  <p:transition>
    <p:wipe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3. Selectie van de bestelling</a:t>
            </a:r>
          </a:p>
        </p:txBody>
      </p:sp>
      <p:sp>
        <p:nvSpPr>
          <p:cNvPr id="4" name="Date Placeholder 3"/>
          <p:cNvSpPr>
            <a:spLocks noGrp="1"/>
          </p:cNvSpPr>
          <p:nvPr>
            <p:ph type="dt" sz="half" idx="14"/>
          </p:nvPr>
        </p:nvSpPr>
        <p:spPr/>
        <p:txBody>
          <a:bodyPr/>
          <a:lstStyle/>
          <a:p>
            <a:pPr>
              <a:defRPr/>
            </a:pPr>
            <a:r>
              <a:rPr lang="nl-BE"/>
              <a:t>28/02/2012</a:t>
            </a:r>
            <a:endParaRPr lang="en-US"/>
          </a:p>
        </p:txBody>
      </p:sp>
      <p:sp>
        <p:nvSpPr>
          <p:cNvPr id="5" name="Footer Placeholder 4"/>
          <p:cNvSpPr>
            <a:spLocks noGrp="1"/>
          </p:cNvSpPr>
          <p:nvPr>
            <p:ph type="ftr" sz="quarter" idx="15"/>
          </p:nvPr>
        </p:nvSpPr>
        <p:spPr/>
        <p:txBody>
          <a:bodyPr/>
          <a:lstStyle/>
          <a:p>
            <a:pPr>
              <a:defRPr/>
            </a:pPr>
            <a:r>
              <a:rPr lang="en-US"/>
              <a:t>Footer</a:t>
            </a:r>
            <a:endParaRPr lang="nl-NL"/>
          </a:p>
        </p:txBody>
      </p:sp>
      <p:sp>
        <p:nvSpPr>
          <p:cNvPr id="6" name="Slide Number Placeholder 5"/>
          <p:cNvSpPr>
            <a:spLocks noGrp="1"/>
          </p:cNvSpPr>
          <p:nvPr>
            <p:ph type="sldNum" sz="quarter" idx="16"/>
          </p:nvPr>
        </p:nvSpPr>
        <p:spPr/>
        <p:txBody>
          <a:bodyPr/>
          <a:lstStyle/>
          <a:p>
            <a:pPr>
              <a:defRPr/>
            </a:pPr>
            <a:fld id="{10F0B83E-0F96-2248-AAFE-A7A74B2F22E1}" type="slidenum">
              <a:rPr lang="en-US" smtClean="0"/>
              <a:pPr>
                <a:defRPr/>
              </a:pPr>
              <a:t>22</a:t>
            </a:fld>
            <a:endParaRPr lang="en-US"/>
          </a:p>
        </p:txBody>
      </p:sp>
      <p:sp>
        <p:nvSpPr>
          <p:cNvPr id="12" name="Content Placeholder 2"/>
          <p:cNvSpPr txBox="1">
            <a:spLocks/>
          </p:cNvSpPr>
          <p:nvPr/>
        </p:nvSpPr>
        <p:spPr>
          <a:xfrm>
            <a:off x="755576" y="1484784"/>
            <a:ext cx="7740000" cy="4262437"/>
          </a:xfrm>
          <a:prstGeom prst="rect">
            <a:avLst/>
          </a:prstGeom>
        </p:spPr>
        <p:txBody>
          <a:bodyPr/>
          <a:lstStyle>
            <a:lvl1pPr marL="342900" indent="-342900" algn="l" rtl="0" eaLnBrk="0" fontAlgn="base" hangingPunct="0">
              <a:spcBef>
                <a:spcPct val="20000"/>
              </a:spcBef>
              <a:spcAft>
                <a:spcPct val="0"/>
              </a:spcAft>
              <a:buClr>
                <a:srgbClr val="F86613"/>
              </a:buClr>
              <a:buSzPct val="100000"/>
              <a:buFont typeface="Arial" charset="0"/>
              <a:defRPr sz="2000" b="1">
                <a:solidFill>
                  <a:srgbClr val="21363C"/>
                </a:solidFill>
                <a:latin typeface="+mn-lt"/>
                <a:ea typeface="ヒラギノ角ゴ Pro W3" charset="-128"/>
                <a:cs typeface="ヒラギノ角ゴ Pro W3" charset="-128"/>
              </a:defRPr>
            </a:lvl1pPr>
            <a:lvl2pPr marL="381000" indent="-190500" algn="l" rtl="0" eaLnBrk="0" fontAlgn="base" hangingPunct="0">
              <a:spcBef>
                <a:spcPct val="20000"/>
              </a:spcBef>
              <a:spcAft>
                <a:spcPct val="0"/>
              </a:spcAft>
              <a:buClr>
                <a:schemeClr val="tx2"/>
              </a:buClr>
              <a:buFont typeface="Lucida Grande" charset="0"/>
              <a:buChar char="-"/>
              <a:defRPr sz="1600" b="1">
                <a:solidFill>
                  <a:srgbClr val="21363C"/>
                </a:solidFill>
                <a:latin typeface="+mn-lt"/>
                <a:ea typeface="ヒラギノ角ゴ Pro W3" charset="-128"/>
              </a:defRPr>
            </a:lvl2pPr>
            <a:lvl3pPr marL="569913" indent="-187325" algn="l" rtl="0" eaLnBrk="0" fontAlgn="base" hangingPunct="0">
              <a:spcBef>
                <a:spcPct val="20000"/>
              </a:spcBef>
              <a:spcAft>
                <a:spcPct val="0"/>
              </a:spcAft>
              <a:buClr>
                <a:schemeClr val="tx2"/>
              </a:buClr>
              <a:buSzPct val="85000"/>
              <a:buFont typeface="Verdana" charset="0"/>
              <a:buChar char="–"/>
              <a:defRPr sz="1600">
                <a:solidFill>
                  <a:srgbClr val="21363C"/>
                </a:solidFill>
                <a:latin typeface="+mn-lt"/>
                <a:ea typeface="ヒラギノ角ゴ Pro W3" charset="-128"/>
              </a:defRPr>
            </a:lvl3pPr>
            <a:lvl4pPr marL="762000" indent="-190500" algn="l" rtl="0" eaLnBrk="0" fontAlgn="base" hangingPunct="0">
              <a:spcBef>
                <a:spcPct val="20000"/>
              </a:spcBef>
              <a:spcAft>
                <a:spcPct val="0"/>
              </a:spcAft>
              <a:buClr>
                <a:schemeClr val="bg2"/>
              </a:buClr>
              <a:buSzPct val="100000"/>
              <a:buChar char="-"/>
              <a:defRPr sz="1400">
                <a:solidFill>
                  <a:schemeClr val="tx1"/>
                </a:solidFill>
                <a:latin typeface="Arial" charset="0"/>
                <a:ea typeface="ヒラギノ角ゴ Pro W3" charset="-128"/>
              </a:defRPr>
            </a:lvl4pPr>
            <a:lvl5pPr marL="955675" indent="-190500" algn="l" rtl="0" eaLnBrk="0" fontAlgn="base" hangingPunct="0">
              <a:spcBef>
                <a:spcPct val="20000"/>
              </a:spcBef>
              <a:spcAft>
                <a:spcPct val="0"/>
              </a:spcAft>
              <a:buClr>
                <a:schemeClr val="bg2"/>
              </a:buClr>
              <a:buChar char="-"/>
              <a:defRPr sz="1400">
                <a:solidFill>
                  <a:schemeClr val="tx1"/>
                </a:solidFill>
                <a:latin typeface="Arial" charset="0"/>
                <a:ea typeface="ヒラギノ角ゴ Pro W3" charset="-128"/>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r>
              <a:rPr lang="nl-BE" kern="0" dirty="0"/>
              <a:t>Vindt U uw bestelling niet ? Er zijn daar 3 mogelijke reden voor :</a:t>
            </a:r>
          </a:p>
          <a:p>
            <a:pPr marL="457200" indent="-457200">
              <a:spcBef>
                <a:spcPts val="1200"/>
              </a:spcBef>
              <a:buFont typeface="+mj-lt"/>
              <a:buAutoNum type="arabicPeriod"/>
            </a:pPr>
            <a:r>
              <a:rPr lang="nl-BE" altLang="fr-FR" kern="0" dirty="0"/>
              <a:t>De bestelling werd niet voor het REFIN-proces ingesteld.</a:t>
            </a:r>
          </a:p>
          <a:p>
            <a:pPr marL="903288" indent="-452438">
              <a:spcBef>
                <a:spcPts val="432"/>
              </a:spcBef>
            </a:pPr>
            <a:r>
              <a:rPr lang="nl-BE" altLang="fr-FR" sz="1800" kern="0" dirty="0">
                <a:solidFill>
                  <a:schemeClr val="accent1"/>
                </a:solidFill>
                <a:sym typeface="Wingdings" panose="05000000000000000000" pitchFamily="2" charset="2"/>
              </a:rPr>
              <a:t>	</a:t>
            </a:r>
            <a:r>
              <a:rPr lang="nl-BE" altLang="fr-FR" sz="1800" kern="0" dirty="0">
                <a:solidFill>
                  <a:schemeClr val="accent1"/>
                </a:solidFill>
              </a:rPr>
              <a:t>Neem dan contact op met de OPA of Purchasing Support.</a:t>
            </a:r>
          </a:p>
          <a:p>
            <a:pPr marL="457200" indent="-457200">
              <a:spcBef>
                <a:spcPts val="1200"/>
              </a:spcBef>
              <a:buFont typeface="+mj-lt"/>
              <a:buAutoNum type="arabicPeriod" startAt="2"/>
            </a:pPr>
            <a:r>
              <a:rPr lang="nl-BE" altLang="fr-FR" kern="0" dirty="0"/>
              <a:t>De bestelling is ter goedkeuring bij Elia ten gevolge van een bijvoegsel voor de regularisatie van goedgekeurde supplementen in REFIN (proces van WO’s).</a:t>
            </a:r>
          </a:p>
          <a:p>
            <a:pPr marL="903288" indent="-452438">
              <a:spcBef>
                <a:spcPts val="432"/>
              </a:spcBef>
            </a:pPr>
            <a:r>
              <a:rPr lang="nl-BE" altLang="fr-FR" sz="1800" kern="0" dirty="0">
                <a:solidFill>
                  <a:schemeClr val="accent1"/>
                </a:solidFill>
                <a:sym typeface="Wingdings" panose="05000000000000000000" pitchFamily="2" charset="2"/>
              </a:rPr>
              <a:t>	</a:t>
            </a:r>
            <a:r>
              <a:rPr lang="nl-BE" altLang="fr-FR" sz="1800" kern="0" dirty="0">
                <a:solidFill>
                  <a:schemeClr val="accent1"/>
                </a:solidFill>
              </a:rPr>
              <a:t>Wacht dan totdat het bijvoegsel goedgekeurd wordt.</a:t>
            </a:r>
          </a:p>
          <a:p>
            <a:pPr marL="457200" indent="-457200">
              <a:spcBef>
                <a:spcPts val="1200"/>
              </a:spcBef>
              <a:buFont typeface="+mj-lt"/>
              <a:buAutoNum type="arabicPeriod" startAt="3"/>
            </a:pPr>
            <a:r>
              <a:rPr lang="nl-BE" altLang="fr-FR" kern="0" dirty="0"/>
              <a:t>De bestelling is afgesloten.</a:t>
            </a:r>
            <a:endParaRPr lang="nl-BE" altLang="fr-FR" kern="0" dirty="0">
              <a:solidFill>
                <a:srgbClr val="FF0000"/>
              </a:solidFill>
            </a:endParaRPr>
          </a:p>
          <a:p>
            <a:pPr marL="903288" indent="-452438"/>
            <a:r>
              <a:rPr lang="nl-BE" altLang="fr-FR" sz="1800" kern="0" dirty="0">
                <a:solidFill>
                  <a:schemeClr val="accent1"/>
                </a:solidFill>
                <a:sym typeface="Wingdings" panose="05000000000000000000" pitchFamily="2" charset="2"/>
              </a:rPr>
              <a:t>	</a:t>
            </a:r>
            <a:r>
              <a:rPr lang="nl-BE" altLang="fr-FR" sz="1800" kern="0" dirty="0">
                <a:solidFill>
                  <a:schemeClr val="accent1"/>
                </a:solidFill>
              </a:rPr>
              <a:t>Moest U een WO ingeven op een afgesloten bestelling (die niet naar Ariba verstuurd is), gebruik dan het menu ‘Overzicht Request for invoice’.</a:t>
            </a:r>
          </a:p>
        </p:txBody>
      </p:sp>
    </p:spTree>
    <p:extLst>
      <p:ext uri="{BB962C8B-B14F-4D97-AF65-F5344CB8AC3E}">
        <p14:creationId xmlns:p14="http://schemas.microsoft.com/office/powerpoint/2010/main" val="242423"/>
      </p:ext>
    </p:extLst>
  </p:cSld>
  <p:clrMapOvr>
    <a:masterClrMapping/>
  </p:clrMapOvr>
  <p:transition>
    <p:wipe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3. Selectie van de bestelling</a:t>
            </a:r>
          </a:p>
        </p:txBody>
      </p:sp>
      <p:sp>
        <p:nvSpPr>
          <p:cNvPr id="4" name="Date Placeholder 3"/>
          <p:cNvSpPr>
            <a:spLocks noGrp="1"/>
          </p:cNvSpPr>
          <p:nvPr>
            <p:ph type="dt" sz="half" idx="14"/>
          </p:nvPr>
        </p:nvSpPr>
        <p:spPr/>
        <p:txBody>
          <a:bodyPr/>
          <a:lstStyle/>
          <a:p>
            <a:pPr>
              <a:defRPr/>
            </a:pPr>
            <a:r>
              <a:rPr lang="nl-BE"/>
              <a:t>28/02/2012</a:t>
            </a:r>
            <a:endParaRPr lang="en-US"/>
          </a:p>
        </p:txBody>
      </p:sp>
      <p:sp>
        <p:nvSpPr>
          <p:cNvPr id="5" name="Footer Placeholder 4"/>
          <p:cNvSpPr>
            <a:spLocks noGrp="1"/>
          </p:cNvSpPr>
          <p:nvPr>
            <p:ph type="ftr" sz="quarter" idx="15"/>
          </p:nvPr>
        </p:nvSpPr>
        <p:spPr/>
        <p:txBody>
          <a:bodyPr/>
          <a:lstStyle/>
          <a:p>
            <a:pPr>
              <a:defRPr/>
            </a:pPr>
            <a:r>
              <a:rPr lang="en-US"/>
              <a:t>Footer</a:t>
            </a:r>
            <a:endParaRPr lang="nl-NL"/>
          </a:p>
        </p:txBody>
      </p:sp>
      <p:sp>
        <p:nvSpPr>
          <p:cNvPr id="6" name="Slide Number Placeholder 5"/>
          <p:cNvSpPr>
            <a:spLocks noGrp="1"/>
          </p:cNvSpPr>
          <p:nvPr>
            <p:ph type="sldNum" sz="quarter" idx="16"/>
          </p:nvPr>
        </p:nvSpPr>
        <p:spPr/>
        <p:txBody>
          <a:bodyPr/>
          <a:lstStyle/>
          <a:p>
            <a:pPr>
              <a:defRPr/>
            </a:pPr>
            <a:fld id="{10F0B83E-0F96-2248-AAFE-A7A74B2F22E1}" type="slidenum">
              <a:rPr lang="en-US" smtClean="0"/>
              <a:pPr>
                <a:defRPr/>
              </a:pPr>
              <a:t>23</a:t>
            </a:fld>
            <a:endParaRPr lang="en-US"/>
          </a:p>
        </p:txBody>
      </p:sp>
      <p:sp>
        <p:nvSpPr>
          <p:cNvPr id="3" name="Content Placeholder 2">
            <a:extLst>
              <a:ext uri="{FF2B5EF4-FFF2-40B4-BE49-F238E27FC236}">
                <a16:creationId xmlns:a16="http://schemas.microsoft.com/office/drawing/2014/main" id="{56EC8276-B8E8-4E73-C72C-90D46A186E15}"/>
              </a:ext>
            </a:extLst>
          </p:cNvPr>
          <p:cNvSpPr txBox="1">
            <a:spLocks/>
          </p:cNvSpPr>
          <p:nvPr/>
        </p:nvSpPr>
        <p:spPr>
          <a:xfrm>
            <a:off x="755576" y="1484784"/>
            <a:ext cx="7992888" cy="4536504"/>
          </a:xfrm>
          <a:prstGeom prst="rect">
            <a:avLst/>
          </a:prstGeom>
        </p:spPr>
        <p:txBody>
          <a:bodyPr/>
          <a:lstStyle>
            <a:lvl1pPr marL="342900" indent="-342900" algn="l" rtl="0" eaLnBrk="0" fontAlgn="base" hangingPunct="0">
              <a:spcBef>
                <a:spcPct val="20000"/>
              </a:spcBef>
              <a:spcAft>
                <a:spcPct val="0"/>
              </a:spcAft>
              <a:buClr>
                <a:srgbClr val="F86613"/>
              </a:buClr>
              <a:buSzPct val="100000"/>
              <a:buFont typeface="Arial" charset="0"/>
              <a:defRPr sz="2000" b="1">
                <a:solidFill>
                  <a:srgbClr val="21363C"/>
                </a:solidFill>
                <a:latin typeface="+mn-lt"/>
                <a:ea typeface="ヒラギノ角ゴ Pro W3" charset="-128"/>
                <a:cs typeface="ヒラギノ角ゴ Pro W3" charset="-128"/>
              </a:defRPr>
            </a:lvl1pPr>
            <a:lvl2pPr marL="381000" indent="-190500" algn="l" rtl="0" eaLnBrk="0" fontAlgn="base" hangingPunct="0">
              <a:spcBef>
                <a:spcPct val="20000"/>
              </a:spcBef>
              <a:spcAft>
                <a:spcPct val="0"/>
              </a:spcAft>
              <a:buClr>
                <a:schemeClr val="tx2"/>
              </a:buClr>
              <a:buFont typeface="Lucida Grande" charset="0"/>
              <a:buChar char="-"/>
              <a:defRPr sz="1600" b="1">
                <a:solidFill>
                  <a:srgbClr val="21363C"/>
                </a:solidFill>
                <a:latin typeface="+mn-lt"/>
                <a:ea typeface="ヒラギノ角ゴ Pro W3" charset="-128"/>
              </a:defRPr>
            </a:lvl2pPr>
            <a:lvl3pPr marL="569913" indent="-187325" algn="l" rtl="0" eaLnBrk="0" fontAlgn="base" hangingPunct="0">
              <a:spcBef>
                <a:spcPct val="20000"/>
              </a:spcBef>
              <a:spcAft>
                <a:spcPct val="0"/>
              </a:spcAft>
              <a:buClr>
                <a:schemeClr val="tx2"/>
              </a:buClr>
              <a:buSzPct val="85000"/>
              <a:buFont typeface="Verdana" charset="0"/>
              <a:buChar char="–"/>
              <a:defRPr sz="1600">
                <a:solidFill>
                  <a:srgbClr val="21363C"/>
                </a:solidFill>
                <a:latin typeface="+mn-lt"/>
                <a:ea typeface="ヒラギノ角ゴ Pro W3" charset="-128"/>
              </a:defRPr>
            </a:lvl3pPr>
            <a:lvl4pPr marL="762000" indent="-190500" algn="l" rtl="0" eaLnBrk="0" fontAlgn="base" hangingPunct="0">
              <a:spcBef>
                <a:spcPct val="20000"/>
              </a:spcBef>
              <a:spcAft>
                <a:spcPct val="0"/>
              </a:spcAft>
              <a:buClr>
                <a:schemeClr val="bg2"/>
              </a:buClr>
              <a:buSzPct val="100000"/>
              <a:buChar char="-"/>
              <a:defRPr sz="1400">
                <a:solidFill>
                  <a:schemeClr val="tx1"/>
                </a:solidFill>
                <a:latin typeface="Arial" charset="0"/>
                <a:ea typeface="ヒラギノ角ゴ Pro W3" charset="-128"/>
              </a:defRPr>
            </a:lvl4pPr>
            <a:lvl5pPr marL="955675" indent="-190500" algn="l" rtl="0" eaLnBrk="0" fontAlgn="base" hangingPunct="0">
              <a:spcBef>
                <a:spcPct val="20000"/>
              </a:spcBef>
              <a:spcAft>
                <a:spcPct val="0"/>
              </a:spcAft>
              <a:buClr>
                <a:schemeClr val="bg2"/>
              </a:buClr>
              <a:buChar char="-"/>
              <a:defRPr sz="1400">
                <a:solidFill>
                  <a:schemeClr val="tx1"/>
                </a:solidFill>
                <a:latin typeface="Arial" charset="0"/>
                <a:ea typeface="ヒラギノ角ゴ Pro W3" charset="-128"/>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r>
              <a:rPr lang="nl-BE" kern="0" dirty="0"/>
              <a:t>Hoe een WO op een </a:t>
            </a:r>
            <a:r>
              <a:rPr lang="nl-BE" kern="0" dirty="0">
                <a:solidFill>
                  <a:srgbClr val="FF0000"/>
                </a:solidFill>
              </a:rPr>
              <a:t>Ariba-bestelling</a:t>
            </a:r>
            <a:r>
              <a:rPr lang="nl-BE" kern="0" dirty="0"/>
              <a:t> ingeven</a:t>
            </a:r>
            <a:r>
              <a:rPr lang="nl-BE" kern="0" dirty="0">
                <a:solidFill>
                  <a:srgbClr val="FF0000"/>
                </a:solidFill>
              </a:rPr>
              <a:t> </a:t>
            </a:r>
            <a:r>
              <a:rPr lang="nl-BE" kern="0" dirty="0"/>
              <a:t>?</a:t>
            </a:r>
          </a:p>
          <a:p>
            <a:pPr marL="457200" indent="-457200">
              <a:spcBef>
                <a:spcPts val="1200"/>
              </a:spcBef>
              <a:buFont typeface="+mj-lt"/>
              <a:buAutoNum type="arabicPeriod"/>
            </a:pPr>
            <a:r>
              <a:rPr lang="nl-BE" sz="1800" dirty="0">
                <a:solidFill>
                  <a:schemeClr val="tx1"/>
                </a:solidFill>
                <a:effectLst/>
                <a:latin typeface="Calibri" panose="020F0502020204030204" pitchFamily="34" charset="0"/>
                <a:ea typeface="Calibri" panose="020F0502020204030204" pitchFamily="34" charset="0"/>
              </a:rPr>
              <a:t>Een </a:t>
            </a:r>
            <a:r>
              <a:rPr lang="nl-BE" sz="1800" u="sng" dirty="0">
                <a:solidFill>
                  <a:schemeClr val="tx1"/>
                </a:solidFill>
                <a:effectLst/>
                <a:latin typeface="Calibri" panose="020F0502020204030204" pitchFamily="34" charset="0"/>
                <a:ea typeface="Calibri" panose="020F0502020204030204" pitchFamily="34" charset="0"/>
              </a:rPr>
              <a:t>1</a:t>
            </a:r>
            <a:r>
              <a:rPr lang="nl-BE" sz="1800" u="sng" baseline="30000" dirty="0">
                <a:solidFill>
                  <a:schemeClr val="tx1"/>
                </a:solidFill>
                <a:effectLst/>
                <a:latin typeface="Calibri" panose="020F0502020204030204" pitchFamily="34" charset="0"/>
                <a:ea typeface="Calibri" panose="020F0502020204030204" pitchFamily="34" charset="0"/>
              </a:rPr>
              <a:t>te</a:t>
            </a:r>
            <a:r>
              <a:rPr lang="nl-BE" sz="1800" u="sng" dirty="0">
                <a:solidFill>
                  <a:schemeClr val="tx1"/>
                </a:solidFill>
                <a:effectLst/>
                <a:latin typeface="Calibri" panose="020F0502020204030204" pitchFamily="34" charset="0"/>
                <a:ea typeface="Calibri" panose="020F0502020204030204" pitchFamily="34" charset="0"/>
              </a:rPr>
              <a:t> WO </a:t>
            </a:r>
            <a:r>
              <a:rPr lang="nl-BE" sz="1800" u="sng" dirty="0">
                <a:solidFill>
                  <a:schemeClr val="tx1"/>
                </a:solidFill>
                <a:latin typeface="Calibri" panose="020F0502020204030204" pitchFamily="34" charset="0"/>
                <a:ea typeface="Calibri" panose="020F0502020204030204" pitchFamily="34" charset="0"/>
              </a:rPr>
              <a:t>i</a:t>
            </a:r>
            <a:r>
              <a:rPr lang="nl-BE" sz="1800" u="sng" dirty="0">
                <a:solidFill>
                  <a:schemeClr val="tx1"/>
                </a:solidFill>
                <a:effectLst/>
                <a:latin typeface="Calibri" panose="020F0502020204030204" pitchFamily="34" charset="0"/>
                <a:ea typeface="Calibri" panose="020F0502020204030204" pitchFamily="34" charset="0"/>
              </a:rPr>
              <a:t>n REFIN</a:t>
            </a:r>
            <a:r>
              <a:rPr lang="nl-BE" sz="1800" dirty="0">
                <a:solidFill>
                  <a:schemeClr val="tx1"/>
                </a:solidFill>
                <a:effectLst/>
                <a:latin typeface="Calibri" panose="020F0502020204030204" pitchFamily="34" charset="0"/>
                <a:ea typeface="Calibri" panose="020F0502020204030204" pitchFamily="34" charset="0"/>
              </a:rPr>
              <a:t> ingeven op een PO in ARIBA is steeds mogelijk via </a:t>
            </a:r>
            <a:r>
              <a:rPr lang="nl-BE" sz="1800" dirty="0">
                <a:solidFill>
                  <a:schemeClr val="tx1"/>
                </a:solidFill>
                <a:latin typeface="Calibri" panose="020F0502020204030204" pitchFamily="34" charset="0"/>
                <a:ea typeface="Calibri" panose="020F0502020204030204" pitchFamily="34" charset="0"/>
              </a:rPr>
              <a:t>h</a:t>
            </a:r>
            <a:r>
              <a:rPr lang="nl-BE" sz="1800" dirty="0">
                <a:solidFill>
                  <a:schemeClr val="tx1"/>
                </a:solidFill>
                <a:effectLst/>
                <a:latin typeface="Calibri" panose="020F0502020204030204" pitchFamily="34" charset="0"/>
                <a:ea typeface="Calibri" panose="020F0502020204030204" pitchFamily="34" charset="0"/>
              </a:rPr>
              <a:t>et menu ‘</a:t>
            </a:r>
            <a:r>
              <a:rPr lang="nl-BE" sz="1800" dirty="0">
                <a:solidFill>
                  <a:schemeClr val="tx1"/>
                </a:solidFill>
                <a:latin typeface="Calibri" panose="020F0502020204030204" pitchFamily="34" charset="0"/>
                <a:ea typeface="Calibri" panose="020F0502020204030204" pitchFamily="34" charset="0"/>
              </a:rPr>
              <a:t>C</a:t>
            </a:r>
            <a:r>
              <a:rPr lang="nl-BE" sz="1800" dirty="0">
                <a:solidFill>
                  <a:schemeClr val="tx1"/>
                </a:solidFill>
                <a:effectLst/>
                <a:latin typeface="Calibri" panose="020F0502020204030204" pitchFamily="34" charset="0"/>
                <a:ea typeface="Calibri" panose="020F0502020204030204" pitchFamily="34" charset="0"/>
              </a:rPr>
              <a:t>re</a:t>
            </a:r>
            <a:r>
              <a:rPr lang="nl-BE" sz="1800" dirty="0">
                <a:solidFill>
                  <a:schemeClr val="tx1"/>
                </a:solidFill>
                <a:latin typeface="Calibri" panose="020F0502020204030204" pitchFamily="34" charset="0"/>
                <a:ea typeface="Calibri" panose="020F0502020204030204" pitchFamily="34" charset="0"/>
              </a:rPr>
              <a:t>a</a:t>
            </a:r>
            <a:r>
              <a:rPr lang="nl-BE" sz="1800" dirty="0">
                <a:solidFill>
                  <a:schemeClr val="tx1"/>
                </a:solidFill>
                <a:effectLst/>
                <a:latin typeface="Calibri" panose="020F0502020204030204" pitchFamily="34" charset="0"/>
                <a:ea typeface="Calibri" panose="020F0502020204030204" pitchFamily="34" charset="0"/>
              </a:rPr>
              <a:t>te confirmation’ </a:t>
            </a:r>
            <a:r>
              <a:rPr lang="nl-BE" sz="1800" u="sng" dirty="0">
                <a:solidFill>
                  <a:schemeClr val="tx1"/>
                </a:solidFill>
                <a:effectLst/>
                <a:latin typeface="Calibri" panose="020F0502020204030204" pitchFamily="34" charset="0"/>
                <a:ea typeface="Calibri" panose="020F0502020204030204" pitchFamily="34" charset="0"/>
              </a:rPr>
              <a:t>op </a:t>
            </a:r>
            <a:r>
              <a:rPr lang="nl-BE" sz="1800" u="sng" dirty="0">
                <a:solidFill>
                  <a:schemeClr val="tx1"/>
                </a:solidFill>
                <a:latin typeface="Calibri" panose="020F0502020204030204" pitchFamily="34" charset="0"/>
                <a:ea typeface="Calibri" panose="020F0502020204030204" pitchFamily="34" charset="0"/>
              </a:rPr>
              <a:t>voorwaarde dat</a:t>
            </a:r>
            <a:r>
              <a:rPr lang="nl-BE" sz="1800" u="sng" dirty="0">
                <a:solidFill>
                  <a:schemeClr val="tx1"/>
                </a:solidFill>
                <a:effectLst/>
                <a:latin typeface="Calibri" panose="020F0502020204030204" pitchFamily="34" charset="0"/>
                <a:ea typeface="Calibri" panose="020F0502020204030204" pitchFamily="34" charset="0"/>
              </a:rPr>
              <a:t> de PO nog ‘open’ staat</a:t>
            </a:r>
            <a:r>
              <a:rPr lang="nl-BE" sz="1800" dirty="0">
                <a:solidFill>
                  <a:schemeClr val="tx1"/>
                </a:solidFill>
                <a:effectLst/>
                <a:latin typeface="Calibri" panose="020F0502020204030204" pitchFamily="34" charset="0"/>
                <a:ea typeface="Calibri" panose="020F0502020204030204" pitchFamily="34" charset="0"/>
              </a:rPr>
              <a:t>, d.w.z. met een te factureren saldo</a:t>
            </a:r>
            <a:r>
              <a:rPr lang="nl-BE" altLang="fr-FR" kern="0" dirty="0">
                <a:solidFill>
                  <a:schemeClr val="tx1"/>
                </a:solidFill>
              </a:rPr>
              <a:t>.</a:t>
            </a:r>
          </a:p>
          <a:p>
            <a:pPr marL="457200" indent="-457200">
              <a:spcBef>
                <a:spcPts val="1200"/>
              </a:spcBef>
              <a:buFont typeface="+mj-lt"/>
              <a:buAutoNum type="arabicPeriod" startAt="2"/>
            </a:pPr>
            <a:r>
              <a:rPr lang="nl-BE" sz="1800" dirty="0">
                <a:solidFill>
                  <a:schemeClr val="tx1"/>
                </a:solidFill>
                <a:effectLst/>
                <a:latin typeface="Calibri" panose="020F0502020204030204" pitchFamily="34" charset="0"/>
                <a:ea typeface="Calibri" panose="020F0502020204030204" pitchFamily="34" charset="0"/>
              </a:rPr>
              <a:t>Zodra een 1</a:t>
            </a:r>
            <a:r>
              <a:rPr lang="nl-BE" sz="1800" baseline="30000" dirty="0">
                <a:solidFill>
                  <a:schemeClr val="tx1"/>
                </a:solidFill>
                <a:effectLst/>
                <a:latin typeface="Calibri" panose="020F0502020204030204" pitchFamily="34" charset="0"/>
                <a:ea typeface="Calibri" panose="020F0502020204030204" pitchFamily="34" charset="0"/>
              </a:rPr>
              <a:t>ste</a:t>
            </a:r>
            <a:r>
              <a:rPr lang="nl-BE" sz="1800" dirty="0">
                <a:solidFill>
                  <a:schemeClr val="tx1"/>
                </a:solidFill>
                <a:effectLst/>
                <a:latin typeface="Calibri" panose="020F0502020204030204" pitchFamily="34" charset="0"/>
                <a:ea typeface="Calibri" panose="020F0502020204030204" pitchFamily="34" charset="0"/>
              </a:rPr>
              <a:t> WO is ingegeven in REFIN, en </a:t>
            </a:r>
            <a:r>
              <a:rPr lang="nl-BE" sz="1800" u="sng" dirty="0">
                <a:solidFill>
                  <a:schemeClr val="tx1"/>
                </a:solidFill>
                <a:effectLst/>
                <a:latin typeface="Calibri" panose="020F0502020204030204" pitchFamily="34" charset="0"/>
                <a:ea typeface="Calibri" panose="020F0502020204030204" pitchFamily="34" charset="0"/>
              </a:rPr>
              <a:t>zelfs als de PO daarna is afgesloten</a:t>
            </a:r>
            <a:r>
              <a:rPr lang="nl-BE" sz="1800" dirty="0">
                <a:solidFill>
                  <a:schemeClr val="tx1"/>
                </a:solidFill>
                <a:effectLst/>
                <a:latin typeface="Calibri" panose="020F0502020204030204" pitchFamily="34" charset="0"/>
                <a:ea typeface="Calibri" panose="020F0502020204030204" pitchFamily="34" charset="0"/>
              </a:rPr>
              <a:t>, kunnen </a:t>
            </a:r>
            <a:r>
              <a:rPr lang="nl-BE" sz="1800" u="sng" dirty="0">
                <a:solidFill>
                  <a:schemeClr val="tx1"/>
                </a:solidFill>
                <a:effectLst/>
                <a:latin typeface="Calibri" panose="020F0502020204030204" pitchFamily="34" charset="0"/>
                <a:ea typeface="Calibri" panose="020F0502020204030204" pitchFamily="34" charset="0"/>
              </a:rPr>
              <a:t>volgende WO’s</a:t>
            </a:r>
            <a:r>
              <a:rPr lang="nl-BE" sz="1800" dirty="0">
                <a:solidFill>
                  <a:schemeClr val="tx1"/>
                </a:solidFill>
                <a:effectLst/>
                <a:latin typeface="Calibri" panose="020F0502020204030204" pitchFamily="34" charset="0"/>
                <a:ea typeface="Calibri" panose="020F0502020204030204" pitchFamily="34" charset="0"/>
              </a:rPr>
              <a:t> nog steeds ingegeven worden in REFIN via </a:t>
            </a:r>
            <a:r>
              <a:rPr lang="nl-BE" sz="1800" dirty="0">
                <a:solidFill>
                  <a:schemeClr val="tx1"/>
                </a:solidFill>
                <a:latin typeface="Calibri" panose="020F0502020204030204" pitchFamily="34" charset="0"/>
                <a:ea typeface="Calibri" panose="020F0502020204030204" pitchFamily="34" charset="0"/>
              </a:rPr>
              <a:t>h</a:t>
            </a:r>
            <a:r>
              <a:rPr lang="nl-BE" sz="1800" dirty="0">
                <a:solidFill>
                  <a:schemeClr val="tx1"/>
                </a:solidFill>
                <a:effectLst/>
                <a:latin typeface="Calibri" panose="020F0502020204030204" pitchFamily="34" charset="0"/>
                <a:ea typeface="Calibri" panose="020F0502020204030204" pitchFamily="34" charset="0"/>
              </a:rPr>
              <a:t>et menu ‘Overzicht </a:t>
            </a:r>
            <a:r>
              <a:rPr lang="nl-BE" sz="1800" dirty="0">
                <a:solidFill>
                  <a:schemeClr val="tx1"/>
                </a:solidFill>
                <a:latin typeface="Calibri" panose="020F0502020204030204" pitchFamily="34" charset="0"/>
                <a:ea typeface="Calibri" panose="020F0502020204030204" pitchFamily="34" charset="0"/>
              </a:rPr>
              <a:t>R</a:t>
            </a:r>
            <a:r>
              <a:rPr lang="nl-BE" sz="1800" dirty="0">
                <a:solidFill>
                  <a:schemeClr val="tx1"/>
                </a:solidFill>
                <a:effectLst/>
                <a:latin typeface="Calibri" panose="020F0502020204030204" pitchFamily="34" charset="0"/>
                <a:ea typeface="Calibri" panose="020F0502020204030204" pitchFamily="34" charset="0"/>
              </a:rPr>
              <a:t>equests for invoice’, omdat er dan een historiek (1</a:t>
            </a:r>
            <a:r>
              <a:rPr lang="nl-BE" sz="1800" baseline="30000" dirty="0">
                <a:solidFill>
                  <a:schemeClr val="tx1"/>
                </a:solidFill>
                <a:effectLst/>
                <a:latin typeface="Calibri" panose="020F0502020204030204" pitchFamily="34" charset="0"/>
                <a:ea typeface="Calibri" panose="020F0502020204030204" pitchFamily="34" charset="0"/>
              </a:rPr>
              <a:t>ste</a:t>
            </a:r>
            <a:r>
              <a:rPr lang="nl-BE" sz="1800" dirty="0">
                <a:solidFill>
                  <a:schemeClr val="tx1"/>
                </a:solidFill>
                <a:effectLst/>
                <a:latin typeface="Calibri" panose="020F0502020204030204" pitchFamily="34" charset="0"/>
                <a:ea typeface="Calibri" panose="020F0502020204030204" pitchFamily="34" charset="0"/>
              </a:rPr>
              <a:t> WO) beschikbaar is</a:t>
            </a:r>
            <a:r>
              <a:rPr lang="nl-BE" altLang="fr-FR" kern="0" dirty="0">
                <a:solidFill>
                  <a:schemeClr val="tx1"/>
                </a:solidFill>
              </a:rPr>
              <a:t>.</a:t>
            </a:r>
          </a:p>
          <a:p>
            <a:pPr marL="457200" indent="-457200">
              <a:spcBef>
                <a:spcPts val="1200"/>
              </a:spcBef>
              <a:buFont typeface="+mj-lt"/>
              <a:buAutoNum type="arabicPeriod" startAt="3"/>
            </a:pPr>
            <a:r>
              <a:rPr lang="nl-BE" sz="1800" u="sng" dirty="0">
                <a:solidFill>
                  <a:schemeClr val="tx1"/>
                </a:solidFill>
                <a:effectLst/>
                <a:latin typeface="Calibri" panose="020F0502020204030204" pitchFamily="34" charset="0"/>
                <a:ea typeface="Calibri" panose="020F0502020204030204" pitchFamily="34" charset="0"/>
              </a:rPr>
              <a:t>Als er geen enkele WO</a:t>
            </a:r>
            <a:r>
              <a:rPr lang="nl-BE" sz="1800" dirty="0">
                <a:solidFill>
                  <a:schemeClr val="tx1"/>
                </a:solidFill>
                <a:effectLst/>
                <a:latin typeface="Calibri" panose="020F0502020204030204" pitchFamily="34" charset="0"/>
                <a:ea typeface="Calibri" panose="020F0502020204030204" pitchFamily="34" charset="0"/>
              </a:rPr>
              <a:t> ingegeven is in REFIN en de PO afgesloten is in Ariba, dan moet in dit geval en alleen in dit geval de afrekening per email verstuurd worden naar de PL (Projectleider), omdat de PO in dit geval niet meer beschikbaar is in REFIN</a:t>
            </a:r>
            <a:r>
              <a:rPr lang="nl-BE" altLang="fr-FR" kern="0" dirty="0">
                <a:solidFill>
                  <a:schemeClr val="tx1"/>
                </a:solidFill>
              </a:rPr>
              <a:t>.</a:t>
            </a:r>
          </a:p>
        </p:txBody>
      </p:sp>
    </p:spTree>
    <p:extLst>
      <p:ext uri="{BB962C8B-B14F-4D97-AF65-F5344CB8AC3E}">
        <p14:creationId xmlns:p14="http://schemas.microsoft.com/office/powerpoint/2010/main" val="2752368046"/>
      </p:ext>
    </p:extLst>
  </p:cSld>
  <p:clrMapOvr>
    <a:masterClrMapping/>
  </p:clrMapOvr>
  <p:transition>
    <p:wipe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589" y="2276872"/>
            <a:ext cx="8524875"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nl-BE" dirty="0"/>
              <a:t>3. Selectie van de bestelling</a:t>
            </a:r>
          </a:p>
        </p:txBody>
      </p:sp>
      <p:sp>
        <p:nvSpPr>
          <p:cNvPr id="4" name="Date Placeholder 3"/>
          <p:cNvSpPr>
            <a:spLocks noGrp="1"/>
          </p:cNvSpPr>
          <p:nvPr>
            <p:ph type="dt" sz="half" idx="14"/>
          </p:nvPr>
        </p:nvSpPr>
        <p:spPr/>
        <p:txBody>
          <a:bodyPr/>
          <a:lstStyle/>
          <a:p>
            <a:pPr>
              <a:defRPr/>
            </a:pPr>
            <a:r>
              <a:rPr lang="nl-BE"/>
              <a:t>28/02/2012</a:t>
            </a:r>
            <a:endParaRPr lang="en-US"/>
          </a:p>
        </p:txBody>
      </p:sp>
      <p:sp>
        <p:nvSpPr>
          <p:cNvPr id="5" name="Footer Placeholder 4"/>
          <p:cNvSpPr>
            <a:spLocks noGrp="1"/>
          </p:cNvSpPr>
          <p:nvPr>
            <p:ph type="ftr" sz="quarter" idx="15"/>
          </p:nvPr>
        </p:nvSpPr>
        <p:spPr/>
        <p:txBody>
          <a:bodyPr/>
          <a:lstStyle/>
          <a:p>
            <a:pPr>
              <a:defRPr/>
            </a:pPr>
            <a:r>
              <a:rPr lang="en-US"/>
              <a:t>Footer</a:t>
            </a:r>
            <a:endParaRPr lang="nl-NL"/>
          </a:p>
        </p:txBody>
      </p:sp>
      <p:sp>
        <p:nvSpPr>
          <p:cNvPr id="6" name="Slide Number Placeholder 5"/>
          <p:cNvSpPr>
            <a:spLocks noGrp="1"/>
          </p:cNvSpPr>
          <p:nvPr>
            <p:ph type="sldNum" sz="quarter" idx="16"/>
          </p:nvPr>
        </p:nvSpPr>
        <p:spPr/>
        <p:txBody>
          <a:bodyPr/>
          <a:lstStyle/>
          <a:p>
            <a:pPr>
              <a:defRPr/>
            </a:pPr>
            <a:fld id="{10F0B83E-0F96-2248-AAFE-A7A74B2F22E1}" type="slidenum">
              <a:rPr lang="en-US" smtClean="0"/>
              <a:pPr>
                <a:defRPr/>
              </a:pPr>
              <a:t>24</a:t>
            </a:fld>
            <a:endParaRPr lang="en-US"/>
          </a:p>
        </p:txBody>
      </p:sp>
      <p:sp>
        <p:nvSpPr>
          <p:cNvPr id="13" name="Text Box 9"/>
          <p:cNvSpPr txBox="1">
            <a:spLocks noChangeArrowheads="1"/>
          </p:cNvSpPr>
          <p:nvPr/>
        </p:nvSpPr>
        <p:spPr bwMode="auto">
          <a:xfrm>
            <a:off x="755576" y="1556792"/>
            <a:ext cx="3312368" cy="553998"/>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nl-BE" altLang="fr-FR" sz="1000" dirty="0">
                <a:solidFill>
                  <a:schemeClr val="tx1"/>
                </a:solidFill>
              </a:rPr>
              <a:t>Selecteer de geschikte bestelling door vóór het bestelnummer te klikken (de lijn wordt oranje), en klik op “</a:t>
            </a:r>
            <a:r>
              <a:rPr lang="nl-BE" altLang="fr-FR" sz="1000" b="1" dirty="0">
                <a:solidFill>
                  <a:schemeClr val="tx1"/>
                </a:solidFill>
              </a:rPr>
              <a:t>Bevestiging creëren</a:t>
            </a:r>
            <a:r>
              <a:rPr lang="nl-BE" altLang="fr-FR" sz="1000" dirty="0">
                <a:solidFill>
                  <a:schemeClr val="tx1"/>
                </a:solidFill>
              </a:rPr>
              <a:t>”</a:t>
            </a:r>
          </a:p>
        </p:txBody>
      </p:sp>
      <p:sp>
        <p:nvSpPr>
          <p:cNvPr id="10" name="Rectangle 9"/>
          <p:cNvSpPr/>
          <p:nvPr/>
        </p:nvSpPr>
        <p:spPr bwMode="auto">
          <a:xfrm>
            <a:off x="1967010" y="2286247"/>
            <a:ext cx="1092821" cy="266503"/>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1" name="Rectangle 10"/>
          <p:cNvSpPr/>
          <p:nvPr/>
        </p:nvSpPr>
        <p:spPr bwMode="auto">
          <a:xfrm>
            <a:off x="223589" y="3933080"/>
            <a:ext cx="248444" cy="21600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1382391507"/>
      </p:ext>
    </p:extLst>
  </p:cSld>
  <p:clrMapOvr>
    <a:masterClrMapping/>
  </p:clrMapOvr>
  <p:transition>
    <p:wipe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954" y="1780444"/>
            <a:ext cx="8708526" cy="4584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nl-BE" dirty="0"/>
              <a:t>3. Detailscherm in REFIN</a:t>
            </a:r>
          </a:p>
        </p:txBody>
      </p:sp>
      <p:sp>
        <p:nvSpPr>
          <p:cNvPr id="4" name="Date Placeholder 3"/>
          <p:cNvSpPr>
            <a:spLocks noGrp="1"/>
          </p:cNvSpPr>
          <p:nvPr>
            <p:ph type="dt" sz="half" idx="14"/>
          </p:nvPr>
        </p:nvSpPr>
        <p:spPr/>
        <p:txBody>
          <a:bodyPr/>
          <a:lstStyle/>
          <a:p>
            <a:pPr>
              <a:defRPr/>
            </a:pPr>
            <a:r>
              <a:rPr lang="nl-BE"/>
              <a:t>28/02/2012</a:t>
            </a:r>
            <a:endParaRPr lang="en-US"/>
          </a:p>
        </p:txBody>
      </p:sp>
      <p:sp>
        <p:nvSpPr>
          <p:cNvPr id="5" name="Footer Placeholder 4"/>
          <p:cNvSpPr>
            <a:spLocks noGrp="1"/>
          </p:cNvSpPr>
          <p:nvPr>
            <p:ph type="ftr" sz="quarter" idx="15"/>
          </p:nvPr>
        </p:nvSpPr>
        <p:spPr/>
        <p:txBody>
          <a:bodyPr/>
          <a:lstStyle/>
          <a:p>
            <a:pPr>
              <a:defRPr/>
            </a:pPr>
            <a:r>
              <a:rPr lang="en-US"/>
              <a:t>Footer</a:t>
            </a:r>
            <a:endParaRPr lang="nl-NL"/>
          </a:p>
        </p:txBody>
      </p:sp>
      <p:sp>
        <p:nvSpPr>
          <p:cNvPr id="6" name="Slide Number Placeholder 5"/>
          <p:cNvSpPr>
            <a:spLocks noGrp="1"/>
          </p:cNvSpPr>
          <p:nvPr>
            <p:ph type="sldNum" sz="quarter" idx="16"/>
          </p:nvPr>
        </p:nvSpPr>
        <p:spPr/>
        <p:txBody>
          <a:bodyPr/>
          <a:lstStyle/>
          <a:p>
            <a:pPr>
              <a:defRPr/>
            </a:pPr>
            <a:fld id="{10F0B83E-0F96-2248-AAFE-A7A74B2F22E1}" type="slidenum">
              <a:rPr lang="en-US" smtClean="0"/>
              <a:pPr>
                <a:defRPr/>
              </a:pPr>
              <a:t>25</a:t>
            </a:fld>
            <a:endParaRPr lang="en-US"/>
          </a:p>
        </p:txBody>
      </p:sp>
      <p:sp>
        <p:nvSpPr>
          <p:cNvPr id="11" name="Rectangle 10"/>
          <p:cNvSpPr/>
          <p:nvPr/>
        </p:nvSpPr>
        <p:spPr bwMode="auto">
          <a:xfrm>
            <a:off x="216000" y="2131466"/>
            <a:ext cx="504056" cy="21741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6" name="Rectangle 15"/>
          <p:cNvSpPr/>
          <p:nvPr/>
        </p:nvSpPr>
        <p:spPr bwMode="auto">
          <a:xfrm>
            <a:off x="5868144" y="2348880"/>
            <a:ext cx="576064" cy="316346"/>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7" name="Rectangle 16"/>
          <p:cNvSpPr/>
          <p:nvPr/>
        </p:nvSpPr>
        <p:spPr bwMode="auto">
          <a:xfrm>
            <a:off x="5292080" y="2996952"/>
            <a:ext cx="1656184" cy="72008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8" name="Text Box 9"/>
          <p:cNvSpPr txBox="1">
            <a:spLocks noChangeArrowheads="1"/>
          </p:cNvSpPr>
          <p:nvPr/>
        </p:nvSpPr>
        <p:spPr bwMode="auto">
          <a:xfrm>
            <a:off x="2771800" y="3789040"/>
            <a:ext cx="4752528" cy="400110"/>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nl-BE" altLang="fr-FR" sz="1000" dirty="0">
                <a:solidFill>
                  <a:schemeClr val="tx1"/>
                </a:solidFill>
              </a:rPr>
              <a:t>2 tabs : de 1</a:t>
            </a:r>
            <a:r>
              <a:rPr lang="nl-BE" altLang="fr-FR" sz="1000" baseline="30000" dirty="0">
                <a:solidFill>
                  <a:schemeClr val="tx1"/>
                </a:solidFill>
              </a:rPr>
              <a:t>ste</a:t>
            </a:r>
            <a:r>
              <a:rPr lang="nl-BE" altLang="fr-FR" sz="1000" dirty="0">
                <a:solidFill>
                  <a:schemeClr val="tx1"/>
                </a:solidFill>
              </a:rPr>
              <a:t> voor de </a:t>
            </a:r>
            <a:r>
              <a:rPr lang="nl-BE" altLang="fr-FR" sz="1000" b="1" dirty="0">
                <a:solidFill>
                  <a:schemeClr val="tx1"/>
                </a:solidFill>
              </a:rPr>
              <a:t>Requests for Invoice</a:t>
            </a:r>
            <a:r>
              <a:rPr lang="nl-BE" altLang="fr-FR" sz="1000" dirty="0">
                <a:solidFill>
                  <a:schemeClr val="tx1"/>
                </a:solidFill>
              </a:rPr>
              <a:t> (facturatie-aanvragen) en de 2</a:t>
            </a:r>
            <a:r>
              <a:rPr lang="nl-BE" altLang="fr-FR" sz="1000" baseline="30000" dirty="0">
                <a:solidFill>
                  <a:schemeClr val="tx1"/>
                </a:solidFill>
              </a:rPr>
              <a:t>de</a:t>
            </a:r>
            <a:r>
              <a:rPr lang="nl-BE" altLang="fr-FR" sz="1000" dirty="0">
                <a:solidFill>
                  <a:schemeClr val="tx1"/>
                </a:solidFill>
              </a:rPr>
              <a:t> voor de </a:t>
            </a:r>
            <a:r>
              <a:rPr lang="nl-BE" altLang="fr-FR" sz="1000" b="1" dirty="0">
                <a:solidFill>
                  <a:schemeClr val="tx1"/>
                </a:solidFill>
              </a:rPr>
              <a:t>Werkorders</a:t>
            </a:r>
            <a:r>
              <a:rPr lang="nl-BE" altLang="fr-FR" sz="1000" dirty="0">
                <a:solidFill>
                  <a:schemeClr val="tx1"/>
                </a:solidFill>
              </a:rPr>
              <a:t> (WO’s).</a:t>
            </a:r>
          </a:p>
        </p:txBody>
      </p:sp>
      <p:sp>
        <p:nvSpPr>
          <p:cNvPr id="19" name="AutoShape 11"/>
          <p:cNvSpPr>
            <a:spLocks noChangeArrowheads="1"/>
          </p:cNvSpPr>
          <p:nvPr/>
        </p:nvSpPr>
        <p:spPr bwMode="auto">
          <a:xfrm rot="10800000">
            <a:off x="2195737" y="4005064"/>
            <a:ext cx="449263" cy="200025"/>
          </a:xfrm>
          <a:prstGeom prst="rightArrow">
            <a:avLst>
              <a:gd name="adj1" fmla="val 50000"/>
              <a:gd name="adj2" fmla="val 85817"/>
            </a:avLst>
          </a:prstGeom>
          <a:solidFill>
            <a:srgbClr val="FFFF00"/>
          </a:solidFill>
          <a:ln w="127" algn="ctr">
            <a:solidFill>
              <a:srgbClr val="A6A6A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endParaRPr lang="nl-BE" altLang="fr-FR"/>
          </a:p>
        </p:txBody>
      </p:sp>
      <p:sp>
        <p:nvSpPr>
          <p:cNvPr id="20" name="Text Box 9"/>
          <p:cNvSpPr txBox="1">
            <a:spLocks noChangeArrowheads="1"/>
          </p:cNvSpPr>
          <p:nvPr/>
        </p:nvSpPr>
        <p:spPr bwMode="auto">
          <a:xfrm>
            <a:off x="467544" y="1300698"/>
            <a:ext cx="1961432" cy="246221"/>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nl-BE" altLang="fr-FR" sz="1000" dirty="0">
                <a:solidFill>
                  <a:schemeClr val="tx1"/>
                </a:solidFill>
              </a:rPr>
              <a:t>Klik eerst op “</a:t>
            </a:r>
            <a:r>
              <a:rPr lang="nl-BE" altLang="fr-FR" sz="1000" b="1" dirty="0">
                <a:solidFill>
                  <a:schemeClr val="tx1"/>
                </a:solidFill>
              </a:rPr>
              <a:t>Bewerken</a:t>
            </a:r>
            <a:r>
              <a:rPr lang="nl-BE" altLang="fr-FR" sz="1000" dirty="0">
                <a:solidFill>
                  <a:schemeClr val="tx1"/>
                </a:solidFill>
              </a:rPr>
              <a:t>”</a:t>
            </a:r>
          </a:p>
        </p:txBody>
      </p:sp>
      <p:sp>
        <p:nvSpPr>
          <p:cNvPr id="21" name="AutoShape 11"/>
          <p:cNvSpPr>
            <a:spLocks noChangeArrowheads="1"/>
          </p:cNvSpPr>
          <p:nvPr/>
        </p:nvSpPr>
        <p:spPr bwMode="auto">
          <a:xfrm rot="5400000">
            <a:off x="270917" y="1753419"/>
            <a:ext cx="449263" cy="200025"/>
          </a:xfrm>
          <a:prstGeom prst="rightArrow">
            <a:avLst>
              <a:gd name="adj1" fmla="val 50000"/>
              <a:gd name="adj2" fmla="val 85817"/>
            </a:avLst>
          </a:prstGeom>
          <a:solidFill>
            <a:srgbClr val="FFFF00"/>
          </a:solidFill>
          <a:ln w="127" algn="ctr">
            <a:solidFill>
              <a:srgbClr val="A6A6A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endParaRPr lang="nl-BE" altLang="fr-FR"/>
          </a:p>
        </p:txBody>
      </p:sp>
      <p:sp>
        <p:nvSpPr>
          <p:cNvPr id="14" name="Rectangle 13"/>
          <p:cNvSpPr/>
          <p:nvPr/>
        </p:nvSpPr>
        <p:spPr bwMode="auto">
          <a:xfrm>
            <a:off x="1691680" y="5658053"/>
            <a:ext cx="2376264" cy="649462"/>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5" name="Text Box 9"/>
          <p:cNvSpPr txBox="1">
            <a:spLocks noChangeArrowheads="1"/>
          </p:cNvSpPr>
          <p:nvPr/>
        </p:nvSpPr>
        <p:spPr bwMode="auto">
          <a:xfrm>
            <a:off x="4716016" y="5517232"/>
            <a:ext cx="4176464" cy="861774"/>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spcAft>
                <a:spcPts val="200"/>
              </a:spcAft>
              <a:buClrTx/>
              <a:buSzTx/>
              <a:buFontTx/>
              <a:buNone/>
            </a:pPr>
            <a:r>
              <a:rPr lang="nl-BE" altLang="fr-FR" sz="900" b="1" dirty="0">
                <a:solidFill>
                  <a:schemeClr val="tx1"/>
                </a:solidFill>
              </a:rPr>
              <a:t>Totaal</a:t>
            </a:r>
            <a:r>
              <a:rPr lang="nl-BE" altLang="fr-FR" sz="900" dirty="0">
                <a:solidFill>
                  <a:schemeClr val="tx1"/>
                </a:solidFill>
              </a:rPr>
              <a:t> = totaal ingegeven/goedgekeurd (zonder status Verwijderd / Geweigerd).</a:t>
            </a:r>
          </a:p>
          <a:p>
            <a:pPr>
              <a:spcBef>
                <a:spcPts val="0"/>
              </a:spcBef>
              <a:spcAft>
                <a:spcPts val="200"/>
              </a:spcAft>
              <a:buClrTx/>
              <a:buSzTx/>
              <a:buFontTx/>
              <a:buNone/>
            </a:pPr>
            <a:r>
              <a:rPr lang="nl-BE" altLang="fr-FR" sz="900" b="1" dirty="0">
                <a:solidFill>
                  <a:schemeClr val="tx1"/>
                </a:solidFill>
              </a:rPr>
              <a:t>Open bedrag </a:t>
            </a:r>
            <a:r>
              <a:rPr lang="nl-BE" altLang="fr-FR" sz="900" dirty="0">
                <a:solidFill>
                  <a:schemeClr val="tx1"/>
                </a:solidFill>
              </a:rPr>
              <a:t>= open saldo voor de facturatie.</a:t>
            </a:r>
          </a:p>
          <a:p>
            <a:pPr>
              <a:spcBef>
                <a:spcPts val="0"/>
              </a:spcBef>
              <a:spcAft>
                <a:spcPts val="200"/>
              </a:spcAft>
              <a:buClrTx/>
              <a:buSzTx/>
              <a:buFontTx/>
              <a:buNone/>
            </a:pPr>
            <a:r>
              <a:rPr lang="nl-BE" altLang="fr-FR" sz="900" b="1" dirty="0">
                <a:solidFill>
                  <a:schemeClr val="tx1"/>
                </a:solidFill>
              </a:rPr>
              <a:t>Goederenontvangst</a:t>
            </a:r>
            <a:r>
              <a:rPr lang="nl-BE" altLang="fr-FR" sz="900" dirty="0">
                <a:solidFill>
                  <a:schemeClr val="tx1"/>
                </a:solidFill>
              </a:rPr>
              <a:t> =  kosten geboekt op de bestelling.</a:t>
            </a:r>
          </a:p>
          <a:p>
            <a:pPr>
              <a:spcBef>
                <a:spcPts val="0"/>
              </a:spcBef>
              <a:buClrTx/>
              <a:buSzTx/>
              <a:buFontTx/>
              <a:buNone/>
            </a:pPr>
            <a:r>
              <a:rPr lang="nl-BE" altLang="fr-FR" sz="900" b="1" dirty="0">
                <a:solidFill>
                  <a:schemeClr val="tx1"/>
                </a:solidFill>
              </a:rPr>
              <a:t>Factuurontvangst</a:t>
            </a:r>
            <a:r>
              <a:rPr lang="nl-BE" altLang="fr-FR" sz="900" dirty="0">
                <a:solidFill>
                  <a:schemeClr val="tx1"/>
                </a:solidFill>
              </a:rPr>
              <a:t> = facturen geboekt op de bestelling.</a:t>
            </a:r>
          </a:p>
        </p:txBody>
      </p:sp>
      <p:sp>
        <p:nvSpPr>
          <p:cNvPr id="22" name="Rectangle 21"/>
          <p:cNvSpPr/>
          <p:nvPr/>
        </p:nvSpPr>
        <p:spPr bwMode="auto">
          <a:xfrm>
            <a:off x="403920" y="3989095"/>
            <a:ext cx="1719808" cy="200055"/>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2580281974"/>
      </p:ext>
    </p:extLst>
  </p:cSld>
  <p:clrMapOvr>
    <a:masterClrMapping/>
  </p:clrMapOvr>
  <p:transition>
    <p:wipe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1421303"/>
            <a:ext cx="5184576" cy="4867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nl-BE" dirty="0"/>
              <a:t>3.1. Creatie van een Request</a:t>
            </a:r>
          </a:p>
        </p:txBody>
      </p:sp>
      <p:sp>
        <p:nvSpPr>
          <p:cNvPr id="4" name="Date Placeholder 3"/>
          <p:cNvSpPr>
            <a:spLocks noGrp="1"/>
          </p:cNvSpPr>
          <p:nvPr>
            <p:ph type="dt" sz="half" idx="14"/>
          </p:nvPr>
        </p:nvSpPr>
        <p:spPr/>
        <p:txBody>
          <a:bodyPr/>
          <a:lstStyle/>
          <a:p>
            <a:pPr>
              <a:defRPr/>
            </a:pPr>
            <a:r>
              <a:rPr lang="nl-BE"/>
              <a:t>28/02/2012</a:t>
            </a:r>
            <a:endParaRPr lang="en-US"/>
          </a:p>
        </p:txBody>
      </p:sp>
      <p:sp>
        <p:nvSpPr>
          <p:cNvPr id="5" name="Footer Placeholder 4"/>
          <p:cNvSpPr>
            <a:spLocks noGrp="1"/>
          </p:cNvSpPr>
          <p:nvPr>
            <p:ph type="ftr" sz="quarter" idx="15"/>
          </p:nvPr>
        </p:nvSpPr>
        <p:spPr/>
        <p:txBody>
          <a:bodyPr/>
          <a:lstStyle/>
          <a:p>
            <a:pPr>
              <a:defRPr/>
            </a:pPr>
            <a:r>
              <a:rPr lang="en-US"/>
              <a:t>Footer</a:t>
            </a:r>
            <a:endParaRPr lang="nl-NL"/>
          </a:p>
        </p:txBody>
      </p:sp>
      <p:sp>
        <p:nvSpPr>
          <p:cNvPr id="6" name="Slide Number Placeholder 5"/>
          <p:cNvSpPr>
            <a:spLocks noGrp="1"/>
          </p:cNvSpPr>
          <p:nvPr>
            <p:ph type="sldNum" sz="quarter" idx="16"/>
          </p:nvPr>
        </p:nvSpPr>
        <p:spPr/>
        <p:txBody>
          <a:bodyPr/>
          <a:lstStyle/>
          <a:p>
            <a:pPr>
              <a:defRPr/>
            </a:pPr>
            <a:fld id="{10F0B83E-0F96-2248-AAFE-A7A74B2F22E1}" type="slidenum">
              <a:rPr lang="en-US" smtClean="0"/>
              <a:pPr>
                <a:defRPr/>
              </a:pPr>
              <a:t>26</a:t>
            </a:fld>
            <a:endParaRPr lang="en-US"/>
          </a:p>
        </p:txBody>
      </p:sp>
      <p:sp>
        <p:nvSpPr>
          <p:cNvPr id="15" name="Rectangle 14"/>
          <p:cNvSpPr/>
          <p:nvPr/>
        </p:nvSpPr>
        <p:spPr bwMode="auto">
          <a:xfrm>
            <a:off x="2483768" y="4077072"/>
            <a:ext cx="288000" cy="21741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8" name="Rectangle 7"/>
          <p:cNvSpPr/>
          <p:nvPr/>
        </p:nvSpPr>
        <p:spPr bwMode="auto">
          <a:xfrm>
            <a:off x="2376040" y="3284984"/>
            <a:ext cx="756000" cy="21741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9" name="Text Box 9"/>
          <p:cNvSpPr txBox="1">
            <a:spLocks noChangeArrowheads="1"/>
          </p:cNvSpPr>
          <p:nvPr/>
        </p:nvSpPr>
        <p:spPr bwMode="auto">
          <a:xfrm>
            <a:off x="179512" y="3212976"/>
            <a:ext cx="2024830" cy="400110"/>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nl-BE" altLang="fr-FR" sz="1000" dirty="0">
                <a:solidFill>
                  <a:schemeClr val="tx1"/>
                </a:solidFill>
              </a:rPr>
              <a:t>Vul uw eigen referentie voor de Elia-bestelling in.</a:t>
            </a:r>
          </a:p>
        </p:txBody>
      </p:sp>
      <p:sp>
        <p:nvSpPr>
          <p:cNvPr id="11" name="AutoShape 11"/>
          <p:cNvSpPr>
            <a:spLocks noChangeArrowheads="1"/>
          </p:cNvSpPr>
          <p:nvPr/>
        </p:nvSpPr>
        <p:spPr bwMode="auto">
          <a:xfrm>
            <a:off x="1979712" y="4085766"/>
            <a:ext cx="449263" cy="200025"/>
          </a:xfrm>
          <a:prstGeom prst="rightArrow">
            <a:avLst>
              <a:gd name="adj1" fmla="val 50000"/>
              <a:gd name="adj2" fmla="val 85817"/>
            </a:avLst>
          </a:prstGeom>
          <a:solidFill>
            <a:srgbClr val="FFFF00"/>
          </a:solidFill>
          <a:ln w="127" algn="ctr">
            <a:solidFill>
              <a:srgbClr val="A6A6A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endParaRPr lang="nl-BE" altLang="fr-FR"/>
          </a:p>
        </p:txBody>
      </p:sp>
      <p:sp>
        <p:nvSpPr>
          <p:cNvPr id="12" name="Text Box 9"/>
          <p:cNvSpPr txBox="1">
            <a:spLocks noChangeArrowheads="1"/>
          </p:cNvSpPr>
          <p:nvPr/>
        </p:nvSpPr>
        <p:spPr bwMode="auto">
          <a:xfrm>
            <a:off x="179512" y="4368871"/>
            <a:ext cx="2024830" cy="553998"/>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nl-BE" altLang="fr-FR" sz="1000" dirty="0">
                <a:solidFill>
                  <a:schemeClr val="tx1"/>
                </a:solidFill>
              </a:rPr>
              <a:t>Klik op “</a:t>
            </a:r>
            <a:r>
              <a:rPr lang="nl-BE" altLang="fr-FR" sz="1000" b="1" dirty="0">
                <a:solidFill>
                  <a:schemeClr val="tx1"/>
                </a:solidFill>
              </a:rPr>
              <a:t>Add</a:t>
            </a:r>
            <a:r>
              <a:rPr lang="nl-BE" altLang="fr-FR" sz="1000" dirty="0">
                <a:solidFill>
                  <a:schemeClr val="tx1"/>
                </a:solidFill>
              </a:rPr>
              <a:t>” in tab “</a:t>
            </a:r>
            <a:r>
              <a:rPr lang="nl-BE" altLang="fr-FR" sz="1000" b="1" u="sng" dirty="0">
                <a:solidFill>
                  <a:schemeClr val="tx1"/>
                </a:solidFill>
              </a:rPr>
              <a:t>Request for Invoice</a:t>
            </a:r>
            <a:r>
              <a:rPr lang="nl-BE" altLang="fr-FR" sz="1000" dirty="0">
                <a:solidFill>
                  <a:schemeClr val="tx1"/>
                </a:solidFill>
              </a:rPr>
              <a:t>” om een Request in te geven.</a:t>
            </a:r>
          </a:p>
        </p:txBody>
      </p:sp>
      <p:sp>
        <p:nvSpPr>
          <p:cNvPr id="13" name="Rectangle 12"/>
          <p:cNvSpPr/>
          <p:nvPr/>
        </p:nvSpPr>
        <p:spPr bwMode="auto">
          <a:xfrm>
            <a:off x="2915816" y="2610000"/>
            <a:ext cx="216224" cy="242936"/>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4" name="Text Box 9"/>
          <p:cNvSpPr txBox="1">
            <a:spLocks noChangeArrowheads="1"/>
          </p:cNvSpPr>
          <p:nvPr/>
        </p:nvSpPr>
        <p:spPr bwMode="auto">
          <a:xfrm>
            <a:off x="179511" y="2361074"/>
            <a:ext cx="2024831" cy="707886"/>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nl-BE" altLang="fr-FR" sz="1000" dirty="0">
                <a:solidFill>
                  <a:schemeClr val="tx1"/>
                </a:solidFill>
              </a:rPr>
              <a:t>Default contactpersoon voor de Elia-bestelling. Vervang deze door uw eigen gegevens indien nodig.</a:t>
            </a:r>
          </a:p>
        </p:txBody>
      </p:sp>
      <p:sp>
        <p:nvSpPr>
          <p:cNvPr id="16" name="Rectangle 15"/>
          <p:cNvSpPr/>
          <p:nvPr/>
        </p:nvSpPr>
        <p:spPr bwMode="auto">
          <a:xfrm>
            <a:off x="2528440" y="3787650"/>
            <a:ext cx="1107456" cy="21741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2680024875"/>
      </p:ext>
    </p:extLst>
  </p:cSld>
  <p:clrMapOvr>
    <a:masterClrMapping/>
  </p:clrMapOvr>
  <p:transition>
    <p:wipe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077072"/>
            <a:ext cx="5148573" cy="2288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7" y="1340768"/>
            <a:ext cx="5148572" cy="2638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nl-BE" dirty="0"/>
              <a:t>3.1. Toevoegen van bijlagen</a:t>
            </a:r>
          </a:p>
        </p:txBody>
      </p:sp>
      <p:sp>
        <p:nvSpPr>
          <p:cNvPr id="4" name="Date Placeholder 3"/>
          <p:cNvSpPr>
            <a:spLocks noGrp="1"/>
          </p:cNvSpPr>
          <p:nvPr>
            <p:ph type="dt" sz="half" idx="14"/>
          </p:nvPr>
        </p:nvSpPr>
        <p:spPr/>
        <p:txBody>
          <a:bodyPr/>
          <a:lstStyle/>
          <a:p>
            <a:pPr>
              <a:defRPr/>
            </a:pPr>
            <a:r>
              <a:rPr lang="nl-BE"/>
              <a:t>28/02/2012</a:t>
            </a:r>
            <a:endParaRPr lang="en-US"/>
          </a:p>
        </p:txBody>
      </p:sp>
      <p:sp>
        <p:nvSpPr>
          <p:cNvPr id="5" name="Footer Placeholder 4"/>
          <p:cNvSpPr>
            <a:spLocks noGrp="1"/>
          </p:cNvSpPr>
          <p:nvPr>
            <p:ph type="ftr" sz="quarter" idx="15"/>
          </p:nvPr>
        </p:nvSpPr>
        <p:spPr/>
        <p:txBody>
          <a:bodyPr/>
          <a:lstStyle/>
          <a:p>
            <a:pPr>
              <a:defRPr/>
            </a:pPr>
            <a:r>
              <a:rPr lang="en-US"/>
              <a:t>Footer</a:t>
            </a:r>
            <a:endParaRPr lang="nl-NL"/>
          </a:p>
        </p:txBody>
      </p:sp>
      <p:sp>
        <p:nvSpPr>
          <p:cNvPr id="6" name="Slide Number Placeholder 5"/>
          <p:cNvSpPr>
            <a:spLocks noGrp="1"/>
          </p:cNvSpPr>
          <p:nvPr>
            <p:ph type="sldNum" sz="quarter" idx="16"/>
          </p:nvPr>
        </p:nvSpPr>
        <p:spPr/>
        <p:txBody>
          <a:bodyPr/>
          <a:lstStyle/>
          <a:p>
            <a:pPr>
              <a:defRPr/>
            </a:pPr>
            <a:fld id="{10F0B83E-0F96-2248-AAFE-A7A74B2F22E1}" type="slidenum">
              <a:rPr lang="en-US" smtClean="0"/>
              <a:pPr>
                <a:defRPr/>
              </a:pPr>
              <a:t>27</a:t>
            </a:fld>
            <a:endParaRPr lang="en-US"/>
          </a:p>
        </p:txBody>
      </p:sp>
      <p:sp>
        <p:nvSpPr>
          <p:cNvPr id="3" name="Oval 2"/>
          <p:cNvSpPr/>
          <p:nvPr/>
        </p:nvSpPr>
        <p:spPr bwMode="auto">
          <a:xfrm>
            <a:off x="971600" y="1988841"/>
            <a:ext cx="288032" cy="250329"/>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1" name="Oval 10"/>
          <p:cNvSpPr/>
          <p:nvPr/>
        </p:nvSpPr>
        <p:spPr bwMode="auto">
          <a:xfrm>
            <a:off x="971600" y="4725144"/>
            <a:ext cx="288032" cy="250329"/>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2" name="Rectangle 11"/>
          <p:cNvSpPr/>
          <p:nvPr/>
        </p:nvSpPr>
        <p:spPr bwMode="auto">
          <a:xfrm>
            <a:off x="1187624" y="5265224"/>
            <a:ext cx="828000" cy="18000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3" name="Text Box 9"/>
          <p:cNvSpPr txBox="1">
            <a:spLocks noChangeArrowheads="1"/>
          </p:cNvSpPr>
          <p:nvPr/>
        </p:nvSpPr>
        <p:spPr bwMode="auto">
          <a:xfrm>
            <a:off x="3347864" y="5189130"/>
            <a:ext cx="3168000" cy="553998"/>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nl-BE" altLang="fr-FR" sz="1000" dirty="0">
                <a:solidFill>
                  <a:schemeClr val="tx1"/>
                </a:solidFill>
              </a:rPr>
              <a:t>Toevoegen van alle nodige bijlagen en bewijsstukken (afrekeningen van uitgevoerde werken overeenkomstig de PO,…).</a:t>
            </a:r>
          </a:p>
        </p:txBody>
      </p:sp>
      <p:sp>
        <p:nvSpPr>
          <p:cNvPr id="14" name="AutoShape 11"/>
          <p:cNvSpPr>
            <a:spLocks noChangeArrowheads="1"/>
          </p:cNvSpPr>
          <p:nvPr/>
        </p:nvSpPr>
        <p:spPr bwMode="auto">
          <a:xfrm rot="10800000">
            <a:off x="2843809" y="5235326"/>
            <a:ext cx="449263" cy="200025"/>
          </a:xfrm>
          <a:prstGeom prst="rightArrow">
            <a:avLst>
              <a:gd name="adj1" fmla="val 50000"/>
              <a:gd name="adj2" fmla="val 85817"/>
            </a:avLst>
          </a:prstGeom>
          <a:solidFill>
            <a:srgbClr val="FFFF00"/>
          </a:solidFill>
          <a:ln w="127" algn="ctr">
            <a:solidFill>
              <a:srgbClr val="A6A6A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endParaRPr lang="nl-BE" altLang="fr-FR"/>
          </a:p>
        </p:txBody>
      </p:sp>
      <p:sp>
        <p:nvSpPr>
          <p:cNvPr id="19" name="Rectangle 18"/>
          <p:cNvSpPr/>
          <p:nvPr/>
        </p:nvSpPr>
        <p:spPr bwMode="auto">
          <a:xfrm>
            <a:off x="3627288" y="1988841"/>
            <a:ext cx="656680" cy="21741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20" name="Rectangle 19"/>
          <p:cNvSpPr/>
          <p:nvPr/>
        </p:nvSpPr>
        <p:spPr bwMode="auto">
          <a:xfrm>
            <a:off x="2339752" y="1988840"/>
            <a:ext cx="1080120" cy="217415"/>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6" name="Text Box 9"/>
          <p:cNvSpPr txBox="1">
            <a:spLocks noChangeArrowheads="1"/>
          </p:cNvSpPr>
          <p:nvPr/>
        </p:nvSpPr>
        <p:spPr bwMode="auto">
          <a:xfrm>
            <a:off x="6300192" y="2348880"/>
            <a:ext cx="2304256" cy="553998"/>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nl-BE" altLang="fr-FR" sz="1000" dirty="0">
                <a:solidFill>
                  <a:schemeClr val="tx1"/>
                </a:solidFill>
              </a:rPr>
              <a:t>Ingeven van een duidelijke omschrijving en waarde voor uw facturatie-aanvraag.</a:t>
            </a:r>
          </a:p>
        </p:txBody>
      </p:sp>
      <p:sp>
        <p:nvSpPr>
          <p:cNvPr id="17" name="AutoShape 11"/>
          <p:cNvSpPr>
            <a:spLocks noChangeArrowheads="1"/>
          </p:cNvSpPr>
          <p:nvPr/>
        </p:nvSpPr>
        <p:spPr bwMode="auto">
          <a:xfrm rot="10800000">
            <a:off x="6156176" y="1988840"/>
            <a:ext cx="449263" cy="200025"/>
          </a:xfrm>
          <a:prstGeom prst="rightArrow">
            <a:avLst>
              <a:gd name="adj1" fmla="val 50000"/>
              <a:gd name="adj2" fmla="val 85817"/>
            </a:avLst>
          </a:prstGeom>
          <a:solidFill>
            <a:srgbClr val="FFFF00"/>
          </a:solidFill>
          <a:ln w="127" algn="ctr">
            <a:solidFill>
              <a:srgbClr val="A6A6A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endParaRPr lang="nl-BE" altLang="fr-FR"/>
          </a:p>
        </p:txBody>
      </p:sp>
    </p:spTree>
    <p:extLst>
      <p:ext uri="{BB962C8B-B14F-4D97-AF65-F5344CB8AC3E}">
        <p14:creationId xmlns:p14="http://schemas.microsoft.com/office/powerpoint/2010/main" val="135784038"/>
      </p:ext>
    </p:extLst>
  </p:cSld>
  <p:clrMapOvr>
    <a:masterClrMapping/>
  </p:clrMapOvr>
  <p:transition>
    <p:wipe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751268"/>
            <a:ext cx="5266778" cy="4518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nl-BE" dirty="0"/>
              <a:t>3.1. Request opslaan</a:t>
            </a:r>
          </a:p>
        </p:txBody>
      </p:sp>
      <p:sp>
        <p:nvSpPr>
          <p:cNvPr id="4" name="Date Placeholder 3"/>
          <p:cNvSpPr>
            <a:spLocks noGrp="1"/>
          </p:cNvSpPr>
          <p:nvPr>
            <p:ph type="dt" sz="half" idx="14"/>
          </p:nvPr>
        </p:nvSpPr>
        <p:spPr/>
        <p:txBody>
          <a:bodyPr/>
          <a:lstStyle/>
          <a:p>
            <a:pPr>
              <a:defRPr/>
            </a:pPr>
            <a:r>
              <a:rPr lang="nl-BE"/>
              <a:t>28/02/2012</a:t>
            </a:r>
            <a:endParaRPr lang="en-US"/>
          </a:p>
        </p:txBody>
      </p:sp>
      <p:sp>
        <p:nvSpPr>
          <p:cNvPr id="5" name="Footer Placeholder 4"/>
          <p:cNvSpPr>
            <a:spLocks noGrp="1"/>
          </p:cNvSpPr>
          <p:nvPr>
            <p:ph type="ftr" sz="quarter" idx="15"/>
          </p:nvPr>
        </p:nvSpPr>
        <p:spPr/>
        <p:txBody>
          <a:bodyPr/>
          <a:lstStyle/>
          <a:p>
            <a:pPr>
              <a:defRPr/>
            </a:pPr>
            <a:r>
              <a:rPr lang="en-US"/>
              <a:t>Footer</a:t>
            </a:r>
            <a:endParaRPr lang="nl-NL"/>
          </a:p>
        </p:txBody>
      </p:sp>
      <p:sp>
        <p:nvSpPr>
          <p:cNvPr id="6" name="Slide Number Placeholder 5"/>
          <p:cNvSpPr>
            <a:spLocks noGrp="1"/>
          </p:cNvSpPr>
          <p:nvPr>
            <p:ph type="sldNum" sz="quarter" idx="16"/>
          </p:nvPr>
        </p:nvSpPr>
        <p:spPr/>
        <p:txBody>
          <a:bodyPr/>
          <a:lstStyle/>
          <a:p>
            <a:pPr>
              <a:defRPr/>
            </a:pPr>
            <a:fld id="{10F0B83E-0F96-2248-AAFE-A7A74B2F22E1}" type="slidenum">
              <a:rPr lang="en-US" smtClean="0"/>
              <a:pPr>
                <a:defRPr/>
              </a:pPr>
              <a:t>28</a:t>
            </a:fld>
            <a:endParaRPr lang="en-US"/>
          </a:p>
        </p:txBody>
      </p:sp>
      <p:sp>
        <p:nvSpPr>
          <p:cNvPr id="17" name="Rectangle 16"/>
          <p:cNvSpPr/>
          <p:nvPr/>
        </p:nvSpPr>
        <p:spPr bwMode="auto">
          <a:xfrm>
            <a:off x="718512" y="2131466"/>
            <a:ext cx="469112" cy="18000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8" name="Text Box 9"/>
          <p:cNvSpPr txBox="1">
            <a:spLocks noChangeArrowheads="1"/>
          </p:cNvSpPr>
          <p:nvPr/>
        </p:nvSpPr>
        <p:spPr bwMode="auto">
          <a:xfrm>
            <a:off x="1006128" y="1382579"/>
            <a:ext cx="1405632" cy="246221"/>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nl-BE" altLang="fr-FR" sz="1000" dirty="0">
                <a:solidFill>
                  <a:schemeClr val="tx1"/>
                </a:solidFill>
              </a:rPr>
              <a:t>Klik op “</a:t>
            </a:r>
            <a:r>
              <a:rPr lang="nl-BE" altLang="fr-FR" sz="1000" b="1" dirty="0">
                <a:solidFill>
                  <a:schemeClr val="tx1"/>
                </a:solidFill>
              </a:rPr>
              <a:t>Opslaan</a:t>
            </a:r>
            <a:r>
              <a:rPr lang="nl-BE" altLang="fr-FR" sz="1000" dirty="0">
                <a:solidFill>
                  <a:schemeClr val="tx1"/>
                </a:solidFill>
              </a:rPr>
              <a:t>”.</a:t>
            </a:r>
          </a:p>
        </p:txBody>
      </p:sp>
      <p:sp>
        <p:nvSpPr>
          <p:cNvPr id="19" name="AutoShape 11"/>
          <p:cNvSpPr>
            <a:spLocks noChangeArrowheads="1"/>
          </p:cNvSpPr>
          <p:nvPr/>
        </p:nvSpPr>
        <p:spPr bwMode="auto">
          <a:xfrm rot="5400000">
            <a:off x="665485" y="1753419"/>
            <a:ext cx="449263" cy="200025"/>
          </a:xfrm>
          <a:prstGeom prst="rightArrow">
            <a:avLst>
              <a:gd name="adj1" fmla="val 50000"/>
              <a:gd name="adj2" fmla="val 85817"/>
            </a:avLst>
          </a:prstGeom>
          <a:solidFill>
            <a:srgbClr val="FFFF00"/>
          </a:solidFill>
          <a:ln w="127" algn="ctr">
            <a:solidFill>
              <a:srgbClr val="A6A6A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endParaRPr lang="nl-BE" altLang="fr-FR"/>
          </a:p>
        </p:txBody>
      </p:sp>
      <p:sp>
        <p:nvSpPr>
          <p:cNvPr id="11" name="Content Placeholder 2"/>
          <p:cNvSpPr txBox="1">
            <a:spLocks/>
          </p:cNvSpPr>
          <p:nvPr/>
        </p:nvSpPr>
        <p:spPr>
          <a:xfrm>
            <a:off x="6088558" y="1772816"/>
            <a:ext cx="2659906" cy="3744415"/>
          </a:xfrm>
          <a:prstGeom prst="rect">
            <a:avLst/>
          </a:prstGeom>
        </p:spPr>
        <p:txBody>
          <a:bodyPr/>
          <a:lstStyle>
            <a:lvl1pPr marL="342900" indent="-342900" algn="l" rtl="0" eaLnBrk="0" fontAlgn="base" hangingPunct="0">
              <a:spcBef>
                <a:spcPct val="20000"/>
              </a:spcBef>
              <a:spcAft>
                <a:spcPct val="0"/>
              </a:spcAft>
              <a:buClr>
                <a:srgbClr val="F86613"/>
              </a:buClr>
              <a:buSzPct val="100000"/>
              <a:buFont typeface="Arial" charset="0"/>
              <a:defRPr sz="2000" b="1">
                <a:solidFill>
                  <a:srgbClr val="21363C"/>
                </a:solidFill>
                <a:latin typeface="+mn-lt"/>
                <a:ea typeface="ヒラギノ角ゴ Pro W3" charset="-128"/>
                <a:cs typeface="ヒラギノ角ゴ Pro W3" charset="-128"/>
              </a:defRPr>
            </a:lvl1pPr>
            <a:lvl2pPr marL="381000" indent="-190500" algn="l" rtl="0" eaLnBrk="0" fontAlgn="base" hangingPunct="0">
              <a:spcBef>
                <a:spcPct val="20000"/>
              </a:spcBef>
              <a:spcAft>
                <a:spcPct val="0"/>
              </a:spcAft>
              <a:buClr>
                <a:schemeClr val="tx2"/>
              </a:buClr>
              <a:buFont typeface="Lucida Grande" charset="0"/>
              <a:buChar char="-"/>
              <a:defRPr sz="1600" b="1">
                <a:solidFill>
                  <a:srgbClr val="21363C"/>
                </a:solidFill>
                <a:latin typeface="+mn-lt"/>
                <a:ea typeface="ヒラギノ角ゴ Pro W3" charset="-128"/>
              </a:defRPr>
            </a:lvl2pPr>
            <a:lvl3pPr marL="569913" indent="-187325" algn="l" rtl="0" eaLnBrk="0" fontAlgn="base" hangingPunct="0">
              <a:spcBef>
                <a:spcPct val="20000"/>
              </a:spcBef>
              <a:spcAft>
                <a:spcPct val="0"/>
              </a:spcAft>
              <a:buClr>
                <a:schemeClr val="tx2"/>
              </a:buClr>
              <a:buSzPct val="85000"/>
              <a:buFont typeface="Verdana" charset="0"/>
              <a:buChar char="–"/>
              <a:defRPr sz="1600">
                <a:solidFill>
                  <a:srgbClr val="21363C"/>
                </a:solidFill>
                <a:latin typeface="+mn-lt"/>
                <a:ea typeface="ヒラギノ角ゴ Pro W3" charset="-128"/>
              </a:defRPr>
            </a:lvl3pPr>
            <a:lvl4pPr marL="762000" indent="-190500" algn="l" rtl="0" eaLnBrk="0" fontAlgn="base" hangingPunct="0">
              <a:spcBef>
                <a:spcPct val="20000"/>
              </a:spcBef>
              <a:spcAft>
                <a:spcPct val="0"/>
              </a:spcAft>
              <a:buClr>
                <a:schemeClr val="bg2"/>
              </a:buClr>
              <a:buSzPct val="100000"/>
              <a:buChar char="-"/>
              <a:defRPr sz="1400">
                <a:solidFill>
                  <a:schemeClr val="tx1"/>
                </a:solidFill>
                <a:latin typeface="Arial" charset="0"/>
                <a:ea typeface="ヒラギノ角ゴ Pro W3" charset="-128"/>
              </a:defRPr>
            </a:lvl4pPr>
            <a:lvl5pPr marL="955675" indent="-190500" algn="l" rtl="0" eaLnBrk="0" fontAlgn="base" hangingPunct="0">
              <a:spcBef>
                <a:spcPct val="20000"/>
              </a:spcBef>
              <a:spcAft>
                <a:spcPct val="0"/>
              </a:spcAft>
              <a:buClr>
                <a:schemeClr val="bg2"/>
              </a:buClr>
              <a:buChar char="-"/>
              <a:defRPr sz="1400">
                <a:solidFill>
                  <a:schemeClr val="tx1"/>
                </a:solidFill>
                <a:latin typeface="Arial" charset="0"/>
                <a:ea typeface="ヒラギノ角ゴ Pro W3" charset="-128"/>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eaLnBrk="1" hangingPunct="1"/>
            <a:r>
              <a:rPr lang="nl-BE" altLang="fr-FR" sz="1400" b="0" kern="0" dirty="0"/>
              <a:t>Overschrijdt de Request het open bedrag van de bestelling, dan krijgt u volgende errormelding :</a:t>
            </a:r>
          </a:p>
          <a:p>
            <a:pPr marL="0" indent="0" eaLnBrk="1" hangingPunct="1"/>
            <a:endParaRPr lang="nl-BE" altLang="fr-FR" sz="1400" b="0" kern="0" dirty="0"/>
          </a:p>
          <a:p>
            <a:pPr marL="0" indent="0" eaLnBrk="1" hangingPunct="1"/>
            <a:endParaRPr lang="nl-BE" altLang="fr-FR" sz="1400" b="0" kern="0" dirty="0"/>
          </a:p>
          <a:p>
            <a:pPr marL="0" indent="0" eaLnBrk="1" hangingPunct="1"/>
            <a:r>
              <a:rPr lang="nl-BE" altLang="fr-FR" sz="1400" b="0" kern="0" dirty="0"/>
              <a:t>Neem dan contact op met de Projectleider. </a:t>
            </a:r>
          </a:p>
          <a:p>
            <a:pPr marL="0" indent="0" eaLnBrk="1" hangingPunct="1"/>
            <a:endParaRPr lang="nl-BE" altLang="fr-FR" sz="1400" b="0" kern="0" dirty="0"/>
          </a:p>
          <a:p>
            <a:pPr marL="0" indent="0" eaLnBrk="1" hangingPunct="1"/>
            <a:r>
              <a:rPr lang="nl-BE" altLang="fr-FR" sz="1400" b="0" kern="0" dirty="0"/>
              <a:t>Anders is de Request geboekt :</a:t>
            </a:r>
          </a:p>
          <a:p>
            <a:pPr marL="0" indent="0" eaLnBrk="1" hangingPunct="1"/>
            <a:endParaRPr lang="nl-BE" altLang="fr-FR" sz="1400" b="0" kern="0" dirty="0"/>
          </a:p>
          <a:p>
            <a:pPr marL="0" indent="0" eaLnBrk="1" hangingPunct="1"/>
            <a:endParaRPr lang="nl-BE" altLang="fr-FR" sz="1400" b="0" kern="0" dirty="0"/>
          </a:p>
          <a:p>
            <a:pPr marL="0" indent="0" eaLnBrk="1" hangingPunct="1"/>
            <a:r>
              <a:rPr lang="nl-BE" altLang="fr-FR" sz="1400" b="0" kern="0" dirty="0"/>
              <a:t>en de status wordt ‘</a:t>
            </a:r>
            <a:r>
              <a:rPr lang="nl-BE" altLang="fr-FR" sz="1400" b="0" u="sng" kern="0" dirty="0"/>
              <a:t>Goedkeuring begonnen</a:t>
            </a:r>
            <a:r>
              <a:rPr lang="nl-BE" altLang="fr-FR" sz="1400" b="0" kern="0" dirty="0"/>
              <a:t>’ : de Request is ter goedkeuring naar de Projectleider verstuurd.</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2780928"/>
            <a:ext cx="26479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4276328"/>
            <a:ext cx="19050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1134793"/>
      </p:ext>
    </p:extLst>
  </p:cSld>
  <p:clrMapOvr>
    <a:masterClrMapping/>
  </p:clrMapOvr>
  <p:transition>
    <p:wipe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3.2. Creatie van een Werkopdracht (WO)</a:t>
            </a:r>
          </a:p>
        </p:txBody>
      </p:sp>
      <p:sp>
        <p:nvSpPr>
          <p:cNvPr id="4" name="Date Placeholder 3"/>
          <p:cNvSpPr>
            <a:spLocks noGrp="1"/>
          </p:cNvSpPr>
          <p:nvPr>
            <p:ph type="dt" sz="half" idx="14"/>
          </p:nvPr>
        </p:nvSpPr>
        <p:spPr/>
        <p:txBody>
          <a:bodyPr/>
          <a:lstStyle/>
          <a:p>
            <a:pPr>
              <a:defRPr/>
            </a:pPr>
            <a:r>
              <a:rPr lang="nl-BE"/>
              <a:t>28/02/2012</a:t>
            </a:r>
            <a:endParaRPr lang="en-US"/>
          </a:p>
        </p:txBody>
      </p:sp>
      <p:sp>
        <p:nvSpPr>
          <p:cNvPr id="5" name="Footer Placeholder 4"/>
          <p:cNvSpPr>
            <a:spLocks noGrp="1"/>
          </p:cNvSpPr>
          <p:nvPr>
            <p:ph type="ftr" sz="quarter" idx="15"/>
          </p:nvPr>
        </p:nvSpPr>
        <p:spPr/>
        <p:txBody>
          <a:bodyPr/>
          <a:lstStyle/>
          <a:p>
            <a:pPr>
              <a:defRPr/>
            </a:pPr>
            <a:r>
              <a:rPr lang="en-US"/>
              <a:t>Footer</a:t>
            </a:r>
            <a:endParaRPr lang="nl-NL"/>
          </a:p>
        </p:txBody>
      </p:sp>
      <p:sp>
        <p:nvSpPr>
          <p:cNvPr id="6" name="Slide Number Placeholder 5"/>
          <p:cNvSpPr>
            <a:spLocks noGrp="1"/>
          </p:cNvSpPr>
          <p:nvPr>
            <p:ph type="sldNum" sz="quarter" idx="16"/>
          </p:nvPr>
        </p:nvSpPr>
        <p:spPr/>
        <p:txBody>
          <a:bodyPr/>
          <a:lstStyle/>
          <a:p>
            <a:pPr>
              <a:defRPr/>
            </a:pPr>
            <a:fld id="{10F0B83E-0F96-2248-AAFE-A7A74B2F22E1}" type="slidenum">
              <a:rPr lang="en-US" smtClean="0"/>
              <a:pPr>
                <a:defRPr/>
              </a:pPr>
              <a:t>29</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13" y="1685925"/>
            <a:ext cx="8905875" cy="2269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ectangle 26"/>
          <p:cNvSpPr/>
          <p:nvPr/>
        </p:nvSpPr>
        <p:spPr bwMode="auto">
          <a:xfrm>
            <a:off x="126776" y="2044575"/>
            <a:ext cx="504056" cy="21741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28" name="Text Box 9"/>
          <p:cNvSpPr txBox="1">
            <a:spLocks noChangeArrowheads="1"/>
          </p:cNvSpPr>
          <p:nvPr/>
        </p:nvSpPr>
        <p:spPr bwMode="auto">
          <a:xfrm>
            <a:off x="378320" y="1300698"/>
            <a:ext cx="1961432" cy="246221"/>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nl-BE" altLang="fr-FR" sz="1000" dirty="0">
                <a:solidFill>
                  <a:schemeClr val="tx1"/>
                </a:solidFill>
              </a:rPr>
              <a:t>Klik eerst op “</a:t>
            </a:r>
            <a:r>
              <a:rPr lang="nl-BE" altLang="fr-FR" sz="1000" b="1" dirty="0">
                <a:solidFill>
                  <a:schemeClr val="tx1"/>
                </a:solidFill>
              </a:rPr>
              <a:t>Bewerken</a:t>
            </a:r>
            <a:r>
              <a:rPr lang="nl-BE" altLang="fr-FR" sz="1000" dirty="0">
                <a:solidFill>
                  <a:schemeClr val="tx1"/>
                </a:solidFill>
              </a:rPr>
              <a:t>”</a:t>
            </a:r>
          </a:p>
        </p:txBody>
      </p:sp>
      <p:sp>
        <p:nvSpPr>
          <p:cNvPr id="29" name="AutoShape 11"/>
          <p:cNvSpPr>
            <a:spLocks noChangeArrowheads="1"/>
          </p:cNvSpPr>
          <p:nvPr/>
        </p:nvSpPr>
        <p:spPr bwMode="auto">
          <a:xfrm rot="5400000">
            <a:off x="181693" y="1736204"/>
            <a:ext cx="449263" cy="200025"/>
          </a:xfrm>
          <a:prstGeom prst="rightArrow">
            <a:avLst>
              <a:gd name="adj1" fmla="val 50000"/>
              <a:gd name="adj2" fmla="val 85817"/>
            </a:avLst>
          </a:prstGeom>
          <a:solidFill>
            <a:srgbClr val="FFFF00"/>
          </a:solidFill>
          <a:ln w="127" algn="ctr">
            <a:solidFill>
              <a:srgbClr val="A6A6A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endParaRPr lang="nl-BE" altLang="fr-F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3918173"/>
            <a:ext cx="89058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Text Box 9"/>
          <p:cNvSpPr txBox="1">
            <a:spLocks noChangeArrowheads="1"/>
          </p:cNvSpPr>
          <p:nvPr/>
        </p:nvSpPr>
        <p:spPr bwMode="auto">
          <a:xfrm>
            <a:off x="611560" y="5765194"/>
            <a:ext cx="3168352" cy="400110"/>
          </a:xfrm>
          <a:prstGeom prst="rect">
            <a:avLst/>
          </a:prstGeom>
          <a:solidFill>
            <a:srgbClr val="FFC000"/>
          </a:solidFill>
          <a:ln>
            <a:noFill/>
          </a:ln>
          <a:effec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nl-BE" altLang="fr-FR" sz="1000" u="sng" dirty="0">
                <a:solidFill>
                  <a:schemeClr val="tx1"/>
                </a:solidFill>
              </a:rPr>
              <a:t>Opmerking</a:t>
            </a:r>
            <a:r>
              <a:rPr lang="nl-BE" altLang="fr-FR" sz="1000" dirty="0">
                <a:solidFill>
                  <a:schemeClr val="tx1"/>
                </a:solidFill>
              </a:rPr>
              <a:t> : een WO kan afzonderlijk of samen met een Request ingegeven worden.</a:t>
            </a:r>
          </a:p>
        </p:txBody>
      </p:sp>
      <p:sp>
        <p:nvSpPr>
          <p:cNvPr id="32" name="Rectangle 31"/>
          <p:cNvSpPr/>
          <p:nvPr/>
        </p:nvSpPr>
        <p:spPr bwMode="auto">
          <a:xfrm>
            <a:off x="144000" y="4161109"/>
            <a:ext cx="288000" cy="18000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33" name="Text Box 9"/>
          <p:cNvSpPr txBox="1">
            <a:spLocks noChangeArrowheads="1"/>
          </p:cNvSpPr>
          <p:nvPr/>
        </p:nvSpPr>
        <p:spPr bwMode="auto">
          <a:xfrm>
            <a:off x="251520" y="3172906"/>
            <a:ext cx="2592288" cy="400110"/>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nl-BE" altLang="fr-FR" sz="1000" dirty="0">
                <a:solidFill>
                  <a:schemeClr val="tx1"/>
                </a:solidFill>
              </a:rPr>
              <a:t>Klik op “</a:t>
            </a:r>
            <a:r>
              <a:rPr lang="nl-BE" altLang="fr-FR" sz="1000" b="1" dirty="0">
                <a:solidFill>
                  <a:schemeClr val="tx1"/>
                </a:solidFill>
              </a:rPr>
              <a:t>Add</a:t>
            </a:r>
            <a:r>
              <a:rPr lang="nl-BE" altLang="fr-FR" sz="1000" dirty="0">
                <a:solidFill>
                  <a:schemeClr val="tx1"/>
                </a:solidFill>
              </a:rPr>
              <a:t>” in tab “</a:t>
            </a:r>
            <a:r>
              <a:rPr lang="nl-BE" altLang="fr-FR" sz="1000" b="1" u="sng" dirty="0">
                <a:solidFill>
                  <a:schemeClr val="tx1"/>
                </a:solidFill>
              </a:rPr>
              <a:t>Werkorders</a:t>
            </a:r>
            <a:r>
              <a:rPr lang="nl-BE" altLang="fr-FR" sz="1000" dirty="0">
                <a:solidFill>
                  <a:schemeClr val="tx1"/>
                </a:solidFill>
              </a:rPr>
              <a:t>” om een Werkopdracht in te geven.</a:t>
            </a:r>
          </a:p>
        </p:txBody>
      </p:sp>
      <p:sp>
        <p:nvSpPr>
          <p:cNvPr id="34" name="AutoShape 11"/>
          <p:cNvSpPr>
            <a:spLocks noChangeArrowheads="1"/>
          </p:cNvSpPr>
          <p:nvPr/>
        </p:nvSpPr>
        <p:spPr bwMode="auto">
          <a:xfrm rot="5400000">
            <a:off x="54893" y="3809553"/>
            <a:ext cx="449263" cy="200025"/>
          </a:xfrm>
          <a:prstGeom prst="rightArrow">
            <a:avLst>
              <a:gd name="adj1" fmla="val 50000"/>
              <a:gd name="adj2" fmla="val 85817"/>
            </a:avLst>
          </a:prstGeom>
          <a:solidFill>
            <a:srgbClr val="FFFF00"/>
          </a:solidFill>
          <a:ln w="127" algn="ctr">
            <a:solidFill>
              <a:srgbClr val="A6A6A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endParaRPr lang="nl-BE" altLang="fr-FR"/>
          </a:p>
        </p:txBody>
      </p:sp>
      <p:sp>
        <p:nvSpPr>
          <p:cNvPr id="35" name="Rectangle 34"/>
          <p:cNvSpPr/>
          <p:nvPr/>
        </p:nvSpPr>
        <p:spPr bwMode="auto">
          <a:xfrm>
            <a:off x="1187624" y="3916783"/>
            <a:ext cx="648072" cy="21741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524887193"/>
      </p:ext>
    </p:extLst>
  </p:cSld>
  <p:clrMapOvr>
    <a:masterClrMapping/>
  </p:clrMapOvr>
  <p:transition>
    <p:wipe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nl-BE" dirty="0"/>
              <a:t>1. Aanmelden</a:t>
            </a:r>
          </a:p>
        </p:txBody>
      </p:sp>
      <p:sp>
        <p:nvSpPr>
          <p:cNvPr id="14339" name="Content Placeholder 2"/>
          <p:cNvSpPr>
            <a:spLocks noGrp="1"/>
          </p:cNvSpPr>
          <p:nvPr>
            <p:ph idx="1"/>
          </p:nvPr>
        </p:nvSpPr>
        <p:spPr>
          <a:xfrm>
            <a:off x="755576" y="1556792"/>
            <a:ext cx="7772474" cy="4262437"/>
          </a:xfrm>
        </p:spPr>
        <p:txBody>
          <a:bodyPr/>
          <a:lstStyle/>
          <a:p>
            <a:pPr marL="0" indent="0"/>
            <a:r>
              <a:rPr lang="nl-BE" dirty="0"/>
              <a:t>Via Elia Portal : </a:t>
            </a:r>
            <a:r>
              <a:rPr lang="nl-BE" altLang="fr-FR" dirty="0">
                <a:hlinkClick r:id="rId3"/>
              </a:rPr>
              <a:t>https://srm.elia.be</a:t>
            </a:r>
            <a:endParaRPr lang="nl-BE" altLang="fr-FR" dirty="0"/>
          </a:p>
          <a:p>
            <a:pPr marL="0" indent="0"/>
            <a:r>
              <a:rPr lang="nl-BE" dirty="0"/>
              <a:t>Username : </a:t>
            </a:r>
            <a:r>
              <a:rPr lang="nl-BE" altLang="fr-FR" dirty="0">
                <a:hlinkClick r:id="rId4"/>
              </a:rPr>
              <a:t>VENxxxxxx@eliaext.be</a:t>
            </a:r>
            <a:endParaRPr lang="nl-BE" altLang="fr-FR" dirty="0"/>
          </a:p>
          <a:p>
            <a:pPr marL="355600" indent="0"/>
            <a:r>
              <a:rPr lang="nl-BE" altLang="fr-FR" dirty="0"/>
              <a:t>waar </a:t>
            </a:r>
            <a:r>
              <a:rPr lang="nl-BE" altLang="fr-FR" dirty="0" err="1"/>
              <a:t>xxxxxx</a:t>
            </a:r>
            <a:r>
              <a:rPr lang="nl-BE" altLang="fr-FR" dirty="0"/>
              <a:t> is uw leveranciersnummer</a:t>
            </a:r>
          </a:p>
          <a:p>
            <a:pPr marL="0" indent="0"/>
            <a:endParaRPr lang="nl-BE" altLang="fr-FR" dirty="0"/>
          </a:p>
          <a:p>
            <a:pPr>
              <a:buFont typeface="Arial" panose="020B0604020202020204" pitchFamily="34" charset="0"/>
              <a:buChar char="•"/>
            </a:pPr>
            <a:r>
              <a:rPr lang="nl-BE" altLang="fr-FR" dirty="0"/>
              <a:t>Paswoord is hoofdlettergevoelig ! Met hoofd- en kleine letters + cijfers.</a:t>
            </a:r>
          </a:p>
          <a:p>
            <a:pPr>
              <a:buFont typeface="Arial" panose="020B0604020202020204" pitchFamily="34" charset="0"/>
              <a:buChar char="•"/>
            </a:pPr>
            <a:r>
              <a:rPr lang="nl-BE" altLang="fr-FR" dirty="0"/>
              <a:t>Login is uniek per leverancier : meerdere personen bij de leverancier kunnen die login onder elkaar verdelen en elke ‘REFIN-contact’ kan ook zijn eigen bestellingen bewerken (zie slides 26 en 37).</a:t>
            </a:r>
          </a:p>
        </p:txBody>
      </p:sp>
      <p:sp>
        <p:nvSpPr>
          <p:cNvPr id="14340" name="Date Placeholder 3"/>
          <p:cNvSpPr>
            <a:spLocks noGrp="1"/>
          </p:cNvSpPr>
          <p:nvPr>
            <p:ph type="dt" sz="quarter" idx="10"/>
          </p:nvPr>
        </p:nvSpPr>
        <p:spPr bwMode="auto">
          <a:noFill/>
          <a:ln>
            <a:miter lim="800000"/>
            <a:headEnd/>
            <a:tailEnd/>
          </a:ln>
        </p:spPr>
        <p:txBody>
          <a:bodyPr/>
          <a:lstStyle/>
          <a:p>
            <a:r>
              <a:rPr lang="nl-BE"/>
              <a:t>28/02/2012</a:t>
            </a:r>
          </a:p>
        </p:txBody>
      </p:sp>
      <p:sp>
        <p:nvSpPr>
          <p:cNvPr id="14341" name="Footer Placeholder 4"/>
          <p:cNvSpPr>
            <a:spLocks noGrp="1"/>
          </p:cNvSpPr>
          <p:nvPr>
            <p:ph type="ftr" sz="quarter" idx="11"/>
          </p:nvPr>
        </p:nvSpPr>
        <p:spPr bwMode="auto">
          <a:noFill/>
          <a:ln>
            <a:miter lim="800000"/>
            <a:headEnd/>
            <a:tailEnd/>
          </a:ln>
        </p:spPr>
        <p:txBody>
          <a:bodyPr/>
          <a:lstStyle/>
          <a:p>
            <a:r>
              <a:rPr lang="en-US"/>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3</a:t>
            </a:fld>
            <a:endParaRPr lang="en-US"/>
          </a:p>
        </p:txBody>
      </p:sp>
    </p:spTree>
  </p:cSld>
  <p:clrMapOvr>
    <a:masterClrMapping/>
  </p:clrMapOvr>
  <p:transition>
    <p:wipe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556792"/>
            <a:ext cx="8856610" cy="3889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nl-BE" dirty="0"/>
              <a:t>3.2. Creatie van een Werkopdracht (WO)</a:t>
            </a:r>
          </a:p>
        </p:txBody>
      </p:sp>
      <p:sp>
        <p:nvSpPr>
          <p:cNvPr id="4" name="Date Placeholder 3"/>
          <p:cNvSpPr>
            <a:spLocks noGrp="1"/>
          </p:cNvSpPr>
          <p:nvPr>
            <p:ph type="dt" sz="half" idx="14"/>
          </p:nvPr>
        </p:nvSpPr>
        <p:spPr/>
        <p:txBody>
          <a:bodyPr/>
          <a:lstStyle/>
          <a:p>
            <a:pPr>
              <a:defRPr/>
            </a:pPr>
            <a:r>
              <a:rPr lang="nl-BE"/>
              <a:t>28/02/2012</a:t>
            </a:r>
            <a:endParaRPr lang="en-US"/>
          </a:p>
        </p:txBody>
      </p:sp>
      <p:sp>
        <p:nvSpPr>
          <p:cNvPr id="5" name="Footer Placeholder 4"/>
          <p:cNvSpPr>
            <a:spLocks noGrp="1"/>
          </p:cNvSpPr>
          <p:nvPr>
            <p:ph type="ftr" sz="quarter" idx="15"/>
          </p:nvPr>
        </p:nvSpPr>
        <p:spPr/>
        <p:txBody>
          <a:bodyPr/>
          <a:lstStyle/>
          <a:p>
            <a:pPr>
              <a:defRPr/>
            </a:pPr>
            <a:r>
              <a:rPr lang="en-US"/>
              <a:t>Footer</a:t>
            </a:r>
            <a:endParaRPr lang="nl-NL"/>
          </a:p>
        </p:txBody>
      </p:sp>
      <p:sp>
        <p:nvSpPr>
          <p:cNvPr id="6" name="Slide Number Placeholder 5"/>
          <p:cNvSpPr>
            <a:spLocks noGrp="1"/>
          </p:cNvSpPr>
          <p:nvPr>
            <p:ph type="sldNum" sz="quarter" idx="16"/>
          </p:nvPr>
        </p:nvSpPr>
        <p:spPr/>
        <p:txBody>
          <a:bodyPr/>
          <a:lstStyle/>
          <a:p>
            <a:pPr>
              <a:defRPr/>
            </a:pPr>
            <a:fld id="{10F0B83E-0F96-2248-AAFE-A7A74B2F22E1}" type="slidenum">
              <a:rPr lang="en-US" smtClean="0"/>
              <a:pPr>
                <a:defRPr/>
              </a:pPr>
              <a:t>30</a:t>
            </a:fld>
            <a:endParaRPr lang="en-US"/>
          </a:p>
        </p:txBody>
      </p:sp>
      <p:sp>
        <p:nvSpPr>
          <p:cNvPr id="30" name="Rectangle 29"/>
          <p:cNvSpPr/>
          <p:nvPr/>
        </p:nvSpPr>
        <p:spPr bwMode="auto">
          <a:xfrm>
            <a:off x="1691680" y="4149368"/>
            <a:ext cx="936104" cy="181145"/>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31" name="Rectangle 30"/>
          <p:cNvSpPr/>
          <p:nvPr/>
        </p:nvSpPr>
        <p:spPr bwMode="auto">
          <a:xfrm>
            <a:off x="4427984" y="4149369"/>
            <a:ext cx="504056" cy="18114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33" name="Oval 32"/>
          <p:cNvSpPr/>
          <p:nvPr/>
        </p:nvSpPr>
        <p:spPr bwMode="auto">
          <a:xfrm>
            <a:off x="395536" y="4114775"/>
            <a:ext cx="288032" cy="250329"/>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34" name="Text Box 9"/>
          <p:cNvSpPr txBox="1">
            <a:spLocks noChangeArrowheads="1"/>
          </p:cNvSpPr>
          <p:nvPr/>
        </p:nvSpPr>
        <p:spPr bwMode="auto">
          <a:xfrm>
            <a:off x="395536" y="5589240"/>
            <a:ext cx="3600400" cy="400110"/>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nl-BE" altLang="fr-FR" sz="1000" dirty="0">
                <a:solidFill>
                  <a:schemeClr val="tx1"/>
                </a:solidFill>
              </a:rPr>
              <a:t>Bijlagen aan een WO worden op dezelfde manier als voor een Request toegevoegd via linker pijltje.</a:t>
            </a:r>
          </a:p>
        </p:txBody>
      </p:sp>
      <p:sp>
        <p:nvSpPr>
          <p:cNvPr id="36" name="Text Box 9"/>
          <p:cNvSpPr txBox="1">
            <a:spLocks noChangeArrowheads="1"/>
          </p:cNvSpPr>
          <p:nvPr/>
        </p:nvSpPr>
        <p:spPr bwMode="auto">
          <a:xfrm>
            <a:off x="5004048" y="3355746"/>
            <a:ext cx="2736304" cy="400110"/>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nl-BE" altLang="fr-FR" sz="1000" dirty="0">
                <a:solidFill>
                  <a:schemeClr val="tx1"/>
                </a:solidFill>
              </a:rPr>
              <a:t>Ingeven van een duidelijke omschrijving en waarde van de WO.</a:t>
            </a:r>
          </a:p>
        </p:txBody>
      </p:sp>
      <p:sp>
        <p:nvSpPr>
          <p:cNvPr id="37" name="AutoShape 11"/>
          <p:cNvSpPr>
            <a:spLocks noChangeArrowheads="1"/>
          </p:cNvSpPr>
          <p:nvPr/>
        </p:nvSpPr>
        <p:spPr bwMode="auto">
          <a:xfrm rot="5400000">
            <a:off x="4463380" y="3680420"/>
            <a:ext cx="449263" cy="200025"/>
          </a:xfrm>
          <a:prstGeom prst="rightArrow">
            <a:avLst>
              <a:gd name="adj1" fmla="val 50000"/>
              <a:gd name="adj2" fmla="val 85817"/>
            </a:avLst>
          </a:prstGeom>
          <a:solidFill>
            <a:srgbClr val="FFFF00"/>
          </a:solidFill>
          <a:ln w="127" algn="ctr">
            <a:solidFill>
              <a:srgbClr val="A6A6A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endParaRPr lang="nl-BE" altLang="fr-FR"/>
          </a:p>
        </p:txBody>
      </p:sp>
    </p:spTree>
    <p:extLst>
      <p:ext uri="{BB962C8B-B14F-4D97-AF65-F5344CB8AC3E}">
        <p14:creationId xmlns:p14="http://schemas.microsoft.com/office/powerpoint/2010/main" val="774134462"/>
      </p:ext>
    </p:extLst>
  </p:cSld>
  <p:clrMapOvr>
    <a:masterClrMapping/>
  </p:clrMapOvr>
  <p:transition>
    <p:wipe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556792"/>
            <a:ext cx="8856610" cy="3889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nl-BE" dirty="0"/>
              <a:t>3.2. Creatie van een geschatte Werkopdracht (WO)</a:t>
            </a:r>
          </a:p>
        </p:txBody>
      </p:sp>
      <p:sp>
        <p:nvSpPr>
          <p:cNvPr id="4" name="Date Placeholder 3"/>
          <p:cNvSpPr>
            <a:spLocks noGrp="1"/>
          </p:cNvSpPr>
          <p:nvPr>
            <p:ph type="dt" sz="half" idx="14"/>
          </p:nvPr>
        </p:nvSpPr>
        <p:spPr/>
        <p:txBody>
          <a:bodyPr/>
          <a:lstStyle/>
          <a:p>
            <a:pPr>
              <a:defRPr/>
            </a:pPr>
            <a:r>
              <a:rPr lang="nl-BE"/>
              <a:t>28/02/2012</a:t>
            </a:r>
            <a:endParaRPr lang="en-US"/>
          </a:p>
        </p:txBody>
      </p:sp>
      <p:sp>
        <p:nvSpPr>
          <p:cNvPr id="5" name="Footer Placeholder 4"/>
          <p:cNvSpPr>
            <a:spLocks noGrp="1"/>
          </p:cNvSpPr>
          <p:nvPr>
            <p:ph type="ftr" sz="quarter" idx="15"/>
          </p:nvPr>
        </p:nvSpPr>
        <p:spPr/>
        <p:txBody>
          <a:bodyPr/>
          <a:lstStyle/>
          <a:p>
            <a:pPr>
              <a:defRPr/>
            </a:pPr>
            <a:r>
              <a:rPr lang="en-US"/>
              <a:t>Footer</a:t>
            </a:r>
            <a:endParaRPr lang="nl-NL"/>
          </a:p>
        </p:txBody>
      </p:sp>
      <p:sp>
        <p:nvSpPr>
          <p:cNvPr id="6" name="Slide Number Placeholder 5"/>
          <p:cNvSpPr>
            <a:spLocks noGrp="1"/>
          </p:cNvSpPr>
          <p:nvPr>
            <p:ph type="sldNum" sz="quarter" idx="16"/>
          </p:nvPr>
        </p:nvSpPr>
        <p:spPr/>
        <p:txBody>
          <a:bodyPr/>
          <a:lstStyle/>
          <a:p>
            <a:pPr>
              <a:defRPr/>
            </a:pPr>
            <a:fld id="{10F0B83E-0F96-2248-AAFE-A7A74B2F22E1}" type="slidenum">
              <a:rPr lang="en-US" smtClean="0"/>
              <a:pPr>
                <a:defRPr/>
              </a:pPr>
              <a:t>31</a:t>
            </a:fld>
            <a:endParaRPr lang="en-US"/>
          </a:p>
        </p:txBody>
      </p:sp>
      <p:sp>
        <p:nvSpPr>
          <p:cNvPr id="33" name="Oval 32"/>
          <p:cNvSpPr/>
          <p:nvPr/>
        </p:nvSpPr>
        <p:spPr bwMode="auto">
          <a:xfrm>
            <a:off x="3779912" y="4154845"/>
            <a:ext cx="252000" cy="216000"/>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36" name="Text Box 9"/>
          <p:cNvSpPr txBox="1">
            <a:spLocks noChangeArrowheads="1"/>
          </p:cNvSpPr>
          <p:nvPr/>
        </p:nvSpPr>
        <p:spPr bwMode="auto">
          <a:xfrm>
            <a:off x="3815712" y="3501008"/>
            <a:ext cx="2988536" cy="400110"/>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nl-BE" altLang="fr-FR" sz="1000" dirty="0">
                <a:solidFill>
                  <a:schemeClr val="tx1"/>
                </a:solidFill>
              </a:rPr>
              <a:t>Voor een WO met een geschatte waarde vinkt U ook het vakje “</a:t>
            </a:r>
            <a:r>
              <a:rPr lang="nl-BE" altLang="fr-FR" sz="1000" b="1" dirty="0">
                <a:solidFill>
                  <a:schemeClr val="tx1"/>
                </a:solidFill>
              </a:rPr>
              <a:t>Geschat</a:t>
            </a:r>
            <a:r>
              <a:rPr lang="nl-BE" altLang="fr-FR" sz="1000" dirty="0">
                <a:solidFill>
                  <a:schemeClr val="tx1"/>
                </a:solidFill>
              </a:rPr>
              <a:t>” aan.</a:t>
            </a:r>
          </a:p>
        </p:txBody>
      </p:sp>
    </p:spTree>
    <p:extLst>
      <p:ext uri="{BB962C8B-B14F-4D97-AF65-F5344CB8AC3E}">
        <p14:creationId xmlns:p14="http://schemas.microsoft.com/office/powerpoint/2010/main" val="418680927"/>
      </p:ext>
    </p:extLst>
  </p:cSld>
  <p:clrMapOvr>
    <a:masterClrMapping/>
  </p:clrMapOvr>
  <p:transition>
    <p:wipe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749" y="1700808"/>
            <a:ext cx="8872747" cy="4057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marL="628650" indent="-628650"/>
            <a:r>
              <a:rPr lang="nl-BE" dirty="0"/>
              <a:t>3.2. Creatie van een WO ter regularisatie van een geschatte WO</a:t>
            </a:r>
          </a:p>
        </p:txBody>
      </p:sp>
      <p:sp>
        <p:nvSpPr>
          <p:cNvPr id="4" name="Date Placeholder 3"/>
          <p:cNvSpPr>
            <a:spLocks noGrp="1"/>
          </p:cNvSpPr>
          <p:nvPr>
            <p:ph type="dt" sz="half" idx="14"/>
          </p:nvPr>
        </p:nvSpPr>
        <p:spPr/>
        <p:txBody>
          <a:bodyPr/>
          <a:lstStyle/>
          <a:p>
            <a:pPr>
              <a:defRPr/>
            </a:pPr>
            <a:r>
              <a:rPr lang="nl-BE"/>
              <a:t>28/02/2012</a:t>
            </a:r>
            <a:endParaRPr lang="en-US"/>
          </a:p>
        </p:txBody>
      </p:sp>
      <p:sp>
        <p:nvSpPr>
          <p:cNvPr id="5" name="Footer Placeholder 4"/>
          <p:cNvSpPr>
            <a:spLocks noGrp="1"/>
          </p:cNvSpPr>
          <p:nvPr>
            <p:ph type="ftr" sz="quarter" idx="15"/>
          </p:nvPr>
        </p:nvSpPr>
        <p:spPr/>
        <p:txBody>
          <a:bodyPr/>
          <a:lstStyle/>
          <a:p>
            <a:pPr>
              <a:defRPr/>
            </a:pPr>
            <a:r>
              <a:rPr lang="en-US"/>
              <a:t>Footer</a:t>
            </a:r>
            <a:endParaRPr lang="nl-NL"/>
          </a:p>
        </p:txBody>
      </p:sp>
      <p:sp>
        <p:nvSpPr>
          <p:cNvPr id="6" name="Slide Number Placeholder 5"/>
          <p:cNvSpPr>
            <a:spLocks noGrp="1"/>
          </p:cNvSpPr>
          <p:nvPr>
            <p:ph type="sldNum" sz="quarter" idx="16"/>
          </p:nvPr>
        </p:nvSpPr>
        <p:spPr/>
        <p:txBody>
          <a:bodyPr/>
          <a:lstStyle/>
          <a:p>
            <a:pPr>
              <a:defRPr/>
            </a:pPr>
            <a:fld id="{10F0B83E-0F96-2248-AAFE-A7A74B2F22E1}" type="slidenum">
              <a:rPr lang="en-US" smtClean="0"/>
              <a:pPr>
                <a:defRPr/>
              </a:pPr>
              <a:t>32</a:t>
            </a:fld>
            <a:endParaRPr lang="en-US"/>
          </a:p>
        </p:txBody>
      </p:sp>
      <p:sp>
        <p:nvSpPr>
          <p:cNvPr id="13" name="Text Box 9"/>
          <p:cNvSpPr txBox="1">
            <a:spLocks noChangeArrowheads="1"/>
          </p:cNvSpPr>
          <p:nvPr/>
        </p:nvSpPr>
        <p:spPr bwMode="auto">
          <a:xfrm>
            <a:off x="683568" y="5827330"/>
            <a:ext cx="6984776" cy="553998"/>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nl-BE" altLang="fr-FR" sz="1000" dirty="0">
                <a:solidFill>
                  <a:schemeClr val="tx1"/>
                </a:solidFill>
              </a:rPr>
              <a:t>Nadat werken uitgevoerd zijn en de eindwaarde gekend is (bv 5.845 eur), maakt U een nieuwe WO aan ter regularisatie van die 1</a:t>
            </a:r>
            <a:r>
              <a:rPr lang="nl-BE" altLang="fr-FR" sz="1000" baseline="30000" dirty="0">
                <a:solidFill>
                  <a:schemeClr val="tx1"/>
                </a:solidFill>
              </a:rPr>
              <a:t>ste</a:t>
            </a:r>
            <a:r>
              <a:rPr lang="nl-BE" altLang="fr-FR" sz="1000" dirty="0">
                <a:solidFill>
                  <a:schemeClr val="tx1"/>
                </a:solidFill>
              </a:rPr>
              <a:t> geschatte WO (nr. 810630 voor 5.500 eur), met als waarde het prijsverschil (345 eur). Vul ook het nummer van die 1</a:t>
            </a:r>
            <a:r>
              <a:rPr lang="nl-BE" altLang="fr-FR" sz="1000" baseline="30000" dirty="0">
                <a:solidFill>
                  <a:schemeClr val="tx1"/>
                </a:solidFill>
              </a:rPr>
              <a:t>ste</a:t>
            </a:r>
            <a:r>
              <a:rPr lang="nl-BE" altLang="fr-FR" sz="1000" dirty="0">
                <a:solidFill>
                  <a:schemeClr val="tx1"/>
                </a:solidFill>
              </a:rPr>
              <a:t> geschatte WO in kolom ‘Initiële WO’ in.</a:t>
            </a:r>
          </a:p>
        </p:txBody>
      </p:sp>
      <p:sp>
        <p:nvSpPr>
          <p:cNvPr id="14" name="Rectangle 13"/>
          <p:cNvSpPr/>
          <p:nvPr/>
        </p:nvSpPr>
        <p:spPr bwMode="auto">
          <a:xfrm>
            <a:off x="6948264" y="4348177"/>
            <a:ext cx="432048" cy="18114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dirty="0">
              <a:ln>
                <a:noFill/>
              </a:ln>
              <a:solidFill>
                <a:schemeClr val="tx1"/>
              </a:solidFill>
              <a:effectLst/>
              <a:latin typeface="Times" pitchFamily="18" charset="0"/>
            </a:endParaRPr>
          </a:p>
        </p:txBody>
      </p:sp>
      <p:sp>
        <p:nvSpPr>
          <p:cNvPr id="15" name="AutoShape 11"/>
          <p:cNvSpPr>
            <a:spLocks noChangeArrowheads="1"/>
          </p:cNvSpPr>
          <p:nvPr/>
        </p:nvSpPr>
        <p:spPr bwMode="auto">
          <a:xfrm rot="16200000">
            <a:off x="6983660" y="4760540"/>
            <a:ext cx="593279" cy="200025"/>
          </a:xfrm>
          <a:prstGeom prst="rightArrow">
            <a:avLst>
              <a:gd name="adj1" fmla="val 50000"/>
              <a:gd name="adj2" fmla="val 85817"/>
            </a:avLst>
          </a:prstGeom>
          <a:solidFill>
            <a:srgbClr val="FFFF00"/>
          </a:solidFill>
          <a:ln w="127" algn="ctr">
            <a:solidFill>
              <a:srgbClr val="A6A6A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endParaRPr lang="nl-BE" altLang="fr-FR"/>
          </a:p>
        </p:txBody>
      </p:sp>
      <p:cxnSp>
        <p:nvCxnSpPr>
          <p:cNvPr id="16" name="Straight Connector 15"/>
          <p:cNvCxnSpPr/>
          <p:nvPr/>
        </p:nvCxnSpPr>
        <p:spPr bwMode="auto">
          <a:xfrm>
            <a:off x="683568" y="4662728"/>
            <a:ext cx="360040" cy="0"/>
          </a:xfrm>
          <a:prstGeom prst="line">
            <a:avLst/>
          </a:prstGeom>
          <a:solidFill>
            <a:schemeClr val="accent1"/>
          </a:solidFill>
          <a:ln w="19050" cap="flat" cmpd="sng" algn="ctr">
            <a:solidFill>
              <a:srgbClr val="FF0000"/>
            </a:solidFill>
            <a:prstDash val="solid"/>
            <a:round/>
            <a:headEnd type="none" w="med" len="med"/>
            <a:tailEnd type="none" w="med" len="med"/>
          </a:ln>
          <a:effectLst/>
        </p:spPr>
      </p:cxnSp>
      <p:sp>
        <p:nvSpPr>
          <p:cNvPr id="21" name="Rectangle 20"/>
          <p:cNvSpPr/>
          <p:nvPr/>
        </p:nvSpPr>
        <p:spPr bwMode="auto">
          <a:xfrm>
            <a:off x="4427984" y="4348177"/>
            <a:ext cx="504056" cy="18114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22" name="Rectangle 21"/>
          <p:cNvSpPr/>
          <p:nvPr/>
        </p:nvSpPr>
        <p:spPr bwMode="auto">
          <a:xfrm>
            <a:off x="1655676" y="4348176"/>
            <a:ext cx="1044116" cy="181145"/>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7" name="Oval 16"/>
          <p:cNvSpPr/>
          <p:nvPr/>
        </p:nvSpPr>
        <p:spPr bwMode="auto">
          <a:xfrm>
            <a:off x="3743936" y="4464000"/>
            <a:ext cx="252000" cy="216000"/>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3156491873"/>
      </p:ext>
    </p:extLst>
  </p:cSld>
  <p:clrMapOvr>
    <a:masterClrMapping/>
  </p:clrMapOvr>
  <p:transition>
    <p:wipe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728" y="1772817"/>
            <a:ext cx="7841672"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nl-BE" dirty="0"/>
              <a:t>3.2. Werkopdracht (WO) opslaan</a:t>
            </a:r>
          </a:p>
        </p:txBody>
      </p:sp>
      <p:sp>
        <p:nvSpPr>
          <p:cNvPr id="4" name="Date Placeholder 3"/>
          <p:cNvSpPr>
            <a:spLocks noGrp="1"/>
          </p:cNvSpPr>
          <p:nvPr>
            <p:ph type="dt" sz="half" idx="14"/>
          </p:nvPr>
        </p:nvSpPr>
        <p:spPr/>
        <p:txBody>
          <a:bodyPr/>
          <a:lstStyle/>
          <a:p>
            <a:pPr>
              <a:defRPr/>
            </a:pPr>
            <a:r>
              <a:rPr lang="nl-BE"/>
              <a:t>28/02/2012</a:t>
            </a:r>
            <a:endParaRPr lang="en-US"/>
          </a:p>
        </p:txBody>
      </p:sp>
      <p:sp>
        <p:nvSpPr>
          <p:cNvPr id="5" name="Footer Placeholder 4"/>
          <p:cNvSpPr>
            <a:spLocks noGrp="1"/>
          </p:cNvSpPr>
          <p:nvPr>
            <p:ph type="ftr" sz="quarter" idx="15"/>
          </p:nvPr>
        </p:nvSpPr>
        <p:spPr/>
        <p:txBody>
          <a:bodyPr/>
          <a:lstStyle/>
          <a:p>
            <a:pPr>
              <a:defRPr/>
            </a:pPr>
            <a:r>
              <a:rPr lang="en-US"/>
              <a:t>Footer</a:t>
            </a:r>
            <a:endParaRPr lang="nl-NL"/>
          </a:p>
        </p:txBody>
      </p:sp>
      <p:sp>
        <p:nvSpPr>
          <p:cNvPr id="6" name="Slide Number Placeholder 5"/>
          <p:cNvSpPr>
            <a:spLocks noGrp="1"/>
          </p:cNvSpPr>
          <p:nvPr>
            <p:ph type="sldNum" sz="quarter" idx="16"/>
          </p:nvPr>
        </p:nvSpPr>
        <p:spPr/>
        <p:txBody>
          <a:bodyPr/>
          <a:lstStyle/>
          <a:p>
            <a:pPr>
              <a:defRPr/>
            </a:pPr>
            <a:fld id="{10F0B83E-0F96-2248-AAFE-A7A74B2F22E1}" type="slidenum">
              <a:rPr lang="en-US" smtClean="0"/>
              <a:pPr>
                <a:defRPr/>
              </a:pPr>
              <a:t>33</a:t>
            </a:fld>
            <a:endParaRPr lang="en-US"/>
          </a:p>
        </p:txBody>
      </p:sp>
      <p:sp>
        <p:nvSpPr>
          <p:cNvPr id="28" name="Rectangle 27"/>
          <p:cNvSpPr/>
          <p:nvPr/>
        </p:nvSpPr>
        <p:spPr bwMode="auto">
          <a:xfrm>
            <a:off x="376586" y="2141232"/>
            <a:ext cx="450997" cy="21741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29" name="Text Box 9"/>
          <p:cNvSpPr txBox="1">
            <a:spLocks noChangeArrowheads="1"/>
          </p:cNvSpPr>
          <p:nvPr/>
        </p:nvSpPr>
        <p:spPr bwMode="auto">
          <a:xfrm>
            <a:off x="448595" y="1340768"/>
            <a:ext cx="1531117" cy="246221"/>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nl-BE" altLang="fr-FR" sz="1000" dirty="0">
                <a:solidFill>
                  <a:schemeClr val="tx1"/>
                </a:solidFill>
              </a:rPr>
              <a:t>Klik op “</a:t>
            </a:r>
            <a:r>
              <a:rPr lang="nl-BE" altLang="fr-FR" sz="1000" b="1" dirty="0">
                <a:solidFill>
                  <a:schemeClr val="tx1"/>
                </a:solidFill>
              </a:rPr>
              <a:t>Opslaan</a:t>
            </a:r>
            <a:r>
              <a:rPr lang="nl-BE" altLang="fr-FR" sz="1000" dirty="0">
                <a:solidFill>
                  <a:schemeClr val="tx1"/>
                </a:solidFill>
              </a:rPr>
              <a:t>”.</a:t>
            </a:r>
          </a:p>
        </p:txBody>
      </p:sp>
      <p:sp>
        <p:nvSpPr>
          <p:cNvPr id="30" name="AutoShape 11"/>
          <p:cNvSpPr>
            <a:spLocks noChangeArrowheads="1"/>
          </p:cNvSpPr>
          <p:nvPr/>
        </p:nvSpPr>
        <p:spPr bwMode="auto">
          <a:xfrm rot="5400000">
            <a:off x="323977" y="1825427"/>
            <a:ext cx="449263" cy="200025"/>
          </a:xfrm>
          <a:prstGeom prst="rightArrow">
            <a:avLst>
              <a:gd name="adj1" fmla="val 50000"/>
              <a:gd name="adj2" fmla="val 85817"/>
            </a:avLst>
          </a:prstGeom>
          <a:solidFill>
            <a:srgbClr val="FFFF00"/>
          </a:solidFill>
          <a:ln w="127" algn="ctr">
            <a:solidFill>
              <a:srgbClr val="A6A6A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endParaRPr lang="nl-BE" altLang="fr-FR"/>
          </a:p>
        </p:txBody>
      </p:sp>
    </p:spTree>
    <p:extLst>
      <p:ext uri="{BB962C8B-B14F-4D97-AF65-F5344CB8AC3E}">
        <p14:creationId xmlns:p14="http://schemas.microsoft.com/office/powerpoint/2010/main" val="3788518528"/>
      </p:ext>
    </p:extLst>
  </p:cSld>
  <p:clrMapOvr>
    <a:masterClrMapping/>
  </p:clrMapOvr>
  <p:transition>
    <p:wipe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5"/>
          <p:cNvSpPr>
            <a:spLocks noGrp="1"/>
          </p:cNvSpPr>
          <p:nvPr>
            <p:ph type="dt" sz="quarter" idx="13"/>
          </p:nvPr>
        </p:nvSpPr>
        <p:spPr bwMode="auto">
          <a:noFill/>
          <a:ln>
            <a:miter lim="800000"/>
            <a:headEnd/>
            <a:tailEnd/>
          </a:ln>
        </p:spPr>
        <p:txBody>
          <a:bodyPr/>
          <a:lstStyle/>
          <a:p>
            <a:r>
              <a:rPr lang="nl-BE" dirty="0"/>
              <a:t>16/06/2014</a:t>
            </a:r>
            <a:endParaRPr lang="en-US" dirty="0"/>
          </a:p>
        </p:txBody>
      </p:sp>
      <p:sp>
        <p:nvSpPr>
          <p:cNvPr id="13315" name="Footer Placeholder 6"/>
          <p:cNvSpPr>
            <a:spLocks noGrp="1"/>
          </p:cNvSpPr>
          <p:nvPr>
            <p:ph type="ftr" sz="quarter" idx="14"/>
          </p:nvPr>
        </p:nvSpPr>
        <p:spPr bwMode="auto">
          <a:noFill/>
          <a:ln>
            <a:miter lim="800000"/>
            <a:headEnd/>
            <a:tailEnd/>
          </a:ln>
        </p:spPr>
        <p:txBody>
          <a:bodyPr/>
          <a:lstStyle/>
          <a:p>
            <a:r>
              <a:rPr lang="en-US"/>
              <a:t>Footer</a:t>
            </a:r>
          </a:p>
        </p:txBody>
      </p:sp>
      <p:sp>
        <p:nvSpPr>
          <p:cNvPr id="13316" name="Title 1"/>
          <p:cNvSpPr>
            <a:spLocks noGrp="1"/>
          </p:cNvSpPr>
          <p:nvPr>
            <p:ph type="title"/>
          </p:nvPr>
        </p:nvSpPr>
        <p:spPr/>
        <p:txBody>
          <a:bodyPr/>
          <a:lstStyle/>
          <a:p>
            <a:pPr marL="361950" indent="-361950" eaLnBrk="1" hangingPunct="1"/>
            <a:r>
              <a:rPr lang="nl-NL" dirty="0"/>
              <a:t>4. Opvolging van Requests en Werkopdrachten (WO’s)</a:t>
            </a:r>
          </a:p>
        </p:txBody>
      </p:sp>
    </p:spTree>
    <p:extLst>
      <p:ext uri="{BB962C8B-B14F-4D97-AF65-F5344CB8AC3E}">
        <p14:creationId xmlns:p14="http://schemas.microsoft.com/office/powerpoint/2010/main" val="10753502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132856"/>
            <a:ext cx="6658826" cy="2898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8" name="Title 1"/>
          <p:cNvSpPr>
            <a:spLocks noGrp="1"/>
          </p:cNvSpPr>
          <p:nvPr>
            <p:ph type="title"/>
          </p:nvPr>
        </p:nvSpPr>
        <p:spPr/>
        <p:txBody>
          <a:bodyPr/>
          <a:lstStyle/>
          <a:p>
            <a:r>
              <a:rPr lang="nl-BE" dirty="0"/>
              <a:t>4. Opvolging van Requests en WO’s</a:t>
            </a:r>
          </a:p>
        </p:txBody>
      </p:sp>
      <p:sp>
        <p:nvSpPr>
          <p:cNvPr id="14340" name="Date Placeholder 3"/>
          <p:cNvSpPr>
            <a:spLocks noGrp="1"/>
          </p:cNvSpPr>
          <p:nvPr>
            <p:ph type="dt" sz="quarter" idx="10"/>
          </p:nvPr>
        </p:nvSpPr>
        <p:spPr bwMode="auto">
          <a:noFill/>
          <a:ln>
            <a:miter lim="800000"/>
            <a:headEnd/>
            <a:tailEnd/>
          </a:ln>
        </p:spPr>
        <p:txBody>
          <a:bodyPr/>
          <a:lstStyle/>
          <a:p>
            <a:r>
              <a:rPr lang="nl-BE"/>
              <a:t>28/02/2012</a:t>
            </a:r>
          </a:p>
        </p:txBody>
      </p:sp>
      <p:sp>
        <p:nvSpPr>
          <p:cNvPr id="14341" name="Footer Placeholder 4"/>
          <p:cNvSpPr>
            <a:spLocks noGrp="1"/>
          </p:cNvSpPr>
          <p:nvPr>
            <p:ph type="ftr" sz="quarter" idx="11"/>
          </p:nvPr>
        </p:nvSpPr>
        <p:spPr bwMode="auto">
          <a:noFill/>
          <a:ln>
            <a:miter lim="800000"/>
            <a:headEnd/>
            <a:tailEnd/>
          </a:ln>
        </p:spPr>
        <p:txBody>
          <a:bodyPr/>
          <a:lstStyle/>
          <a:p>
            <a:r>
              <a:rPr lang="en-US"/>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35</a:t>
            </a:fld>
            <a:endParaRPr lang="en-US"/>
          </a:p>
        </p:txBody>
      </p:sp>
      <p:sp>
        <p:nvSpPr>
          <p:cNvPr id="10" name="Text Box 9"/>
          <p:cNvSpPr txBox="1">
            <a:spLocks noChangeArrowheads="1"/>
          </p:cNvSpPr>
          <p:nvPr/>
        </p:nvSpPr>
        <p:spPr bwMode="auto">
          <a:xfrm>
            <a:off x="778694" y="1556792"/>
            <a:ext cx="4081338" cy="246221"/>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nl-BE" altLang="fr-FR" sz="1000" dirty="0">
                <a:solidFill>
                  <a:schemeClr val="tx1"/>
                </a:solidFill>
              </a:rPr>
              <a:t>Gebruik het menu “</a:t>
            </a:r>
            <a:r>
              <a:rPr lang="nl-BE" altLang="fr-FR" sz="1000" b="1" dirty="0">
                <a:solidFill>
                  <a:schemeClr val="tx1"/>
                </a:solidFill>
              </a:rPr>
              <a:t>Overzicht Request for Invoice</a:t>
            </a:r>
            <a:r>
              <a:rPr lang="nl-BE" altLang="fr-FR" sz="1000" dirty="0">
                <a:solidFill>
                  <a:schemeClr val="tx1"/>
                </a:solidFill>
              </a:rPr>
              <a:t>”.</a:t>
            </a:r>
          </a:p>
        </p:txBody>
      </p:sp>
      <p:sp>
        <p:nvSpPr>
          <p:cNvPr id="12" name="Rectangle 11"/>
          <p:cNvSpPr/>
          <p:nvPr/>
        </p:nvSpPr>
        <p:spPr bwMode="auto">
          <a:xfrm>
            <a:off x="3491880" y="4077072"/>
            <a:ext cx="1296144" cy="432048"/>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2690261097"/>
      </p:ext>
    </p:extLst>
  </p:cSld>
  <p:clrMapOvr>
    <a:masterClrMapping/>
  </p:clrMapOvr>
  <p:transition>
    <p:wipe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nl-BE" dirty="0"/>
              <a:t>4. Opvolging van Requests en WO’s</a:t>
            </a:r>
          </a:p>
        </p:txBody>
      </p:sp>
      <p:sp>
        <p:nvSpPr>
          <p:cNvPr id="14340" name="Date Placeholder 3"/>
          <p:cNvSpPr>
            <a:spLocks noGrp="1"/>
          </p:cNvSpPr>
          <p:nvPr>
            <p:ph type="dt" sz="quarter" idx="10"/>
          </p:nvPr>
        </p:nvSpPr>
        <p:spPr bwMode="auto">
          <a:noFill/>
          <a:ln>
            <a:miter lim="800000"/>
            <a:headEnd/>
            <a:tailEnd/>
          </a:ln>
        </p:spPr>
        <p:txBody>
          <a:bodyPr/>
          <a:lstStyle/>
          <a:p>
            <a:r>
              <a:rPr lang="nl-BE"/>
              <a:t>28/02/2012</a:t>
            </a:r>
          </a:p>
        </p:txBody>
      </p:sp>
      <p:sp>
        <p:nvSpPr>
          <p:cNvPr id="14341" name="Footer Placeholder 4"/>
          <p:cNvSpPr>
            <a:spLocks noGrp="1"/>
          </p:cNvSpPr>
          <p:nvPr>
            <p:ph type="ftr" sz="quarter" idx="11"/>
          </p:nvPr>
        </p:nvSpPr>
        <p:spPr bwMode="auto">
          <a:noFill/>
          <a:ln>
            <a:miter lim="800000"/>
            <a:headEnd/>
            <a:tailEnd/>
          </a:ln>
        </p:spPr>
        <p:txBody>
          <a:bodyPr/>
          <a:lstStyle/>
          <a:p>
            <a:r>
              <a:rPr lang="en-US"/>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36</a:t>
            </a:fld>
            <a:endParaRPr lang="en-US"/>
          </a:p>
        </p:txBody>
      </p:sp>
      <p:sp>
        <p:nvSpPr>
          <p:cNvPr id="2" name="Content Placeholder 2">
            <a:extLst>
              <a:ext uri="{FF2B5EF4-FFF2-40B4-BE49-F238E27FC236}">
                <a16:creationId xmlns:a16="http://schemas.microsoft.com/office/drawing/2014/main" id="{68B5F501-8EE8-DA47-1163-517F7350D195}"/>
              </a:ext>
            </a:extLst>
          </p:cNvPr>
          <p:cNvSpPr txBox="1">
            <a:spLocks/>
          </p:cNvSpPr>
          <p:nvPr/>
        </p:nvSpPr>
        <p:spPr>
          <a:xfrm>
            <a:off x="755576" y="1484784"/>
            <a:ext cx="7992888" cy="4536504"/>
          </a:xfrm>
          <a:prstGeom prst="rect">
            <a:avLst/>
          </a:prstGeom>
        </p:spPr>
        <p:txBody>
          <a:bodyPr/>
          <a:lstStyle>
            <a:lvl1pPr marL="342900" indent="-342900" algn="l" rtl="0" eaLnBrk="0" fontAlgn="base" hangingPunct="0">
              <a:spcBef>
                <a:spcPct val="20000"/>
              </a:spcBef>
              <a:spcAft>
                <a:spcPct val="0"/>
              </a:spcAft>
              <a:buClr>
                <a:srgbClr val="F86613"/>
              </a:buClr>
              <a:buSzPct val="100000"/>
              <a:buFont typeface="Arial" charset="0"/>
              <a:defRPr sz="2000" b="1">
                <a:solidFill>
                  <a:srgbClr val="21363C"/>
                </a:solidFill>
                <a:latin typeface="+mn-lt"/>
                <a:ea typeface="ヒラギノ角ゴ Pro W3" charset="-128"/>
                <a:cs typeface="ヒラギノ角ゴ Pro W3" charset="-128"/>
              </a:defRPr>
            </a:lvl1pPr>
            <a:lvl2pPr marL="381000" indent="-190500" algn="l" rtl="0" eaLnBrk="0" fontAlgn="base" hangingPunct="0">
              <a:spcBef>
                <a:spcPct val="20000"/>
              </a:spcBef>
              <a:spcAft>
                <a:spcPct val="0"/>
              </a:spcAft>
              <a:buClr>
                <a:schemeClr val="tx2"/>
              </a:buClr>
              <a:buFont typeface="Lucida Grande" charset="0"/>
              <a:buChar char="-"/>
              <a:defRPr sz="1600" b="1">
                <a:solidFill>
                  <a:srgbClr val="21363C"/>
                </a:solidFill>
                <a:latin typeface="+mn-lt"/>
                <a:ea typeface="ヒラギノ角ゴ Pro W3" charset="-128"/>
              </a:defRPr>
            </a:lvl2pPr>
            <a:lvl3pPr marL="569913" indent="-187325" algn="l" rtl="0" eaLnBrk="0" fontAlgn="base" hangingPunct="0">
              <a:spcBef>
                <a:spcPct val="20000"/>
              </a:spcBef>
              <a:spcAft>
                <a:spcPct val="0"/>
              </a:spcAft>
              <a:buClr>
                <a:schemeClr val="tx2"/>
              </a:buClr>
              <a:buSzPct val="85000"/>
              <a:buFont typeface="Verdana" charset="0"/>
              <a:buChar char="–"/>
              <a:defRPr sz="1600">
                <a:solidFill>
                  <a:srgbClr val="21363C"/>
                </a:solidFill>
                <a:latin typeface="+mn-lt"/>
                <a:ea typeface="ヒラギノ角ゴ Pro W3" charset="-128"/>
              </a:defRPr>
            </a:lvl3pPr>
            <a:lvl4pPr marL="762000" indent="-190500" algn="l" rtl="0" eaLnBrk="0" fontAlgn="base" hangingPunct="0">
              <a:spcBef>
                <a:spcPct val="20000"/>
              </a:spcBef>
              <a:spcAft>
                <a:spcPct val="0"/>
              </a:spcAft>
              <a:buClr>
                <a:schemeClr val="bg2"/>
              </a:buClr>
              <a:buSzPct val="100000"/>
              <a:buChar char="-"/>
              <a:defRPr sz="1400">
                <a:solidFill>
                  <a:schemeClr val="tx1"/>
                </a:solidFill>
                <a:latin typeface="Arial" charset="0"/>
                <a:ea typeface="ヒラギノ角ゴ Pro W3" charset="-128"/>
              </a:defRPr>
            </a:lvl4pPr>
            <a:lvl5pPr marL="955675" indent="-190500" algn="l" rtl="0" eaLnBrk="0" fontAlgn="base" hangingPunct="0">
              <a:spcBef>
                <a:spcPct val="20000"/>
              </a:spcBef>
              <a:spcAft>
                <a:spcPct val="0"/>
              </a:spcAft>
              <a:buClr>
                <a:schemeClr val="bg2"/>
              </a:buClr>
              <a:buChar char="-"/>
              <a:defRPr sz="1400">
                <a:solidFill>
                  <a:schemeClr val="tx1"/>
                </a:solidFill>
                <a:latin typeface="Arial" charset="0"/>
                <a:ea typeface="ヒラギノ角ゴ Pro W3" charset="-128"/>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r>
              <a:rPr lang="nl-BE" kern="0" dirty="0"/>
              <a:t>Ter herinnering : het menu ‘</a:t>
            </a:r>
            <a:r>
              <a:rPr lang="nl-BE" u="sng" kern="0" dirty="0"/>
              <a:t>Overzicht Requests for invoice</a:t>
            </a:r>
            <a:r>
              <a:rPr lang="nl-BE" kern="0" dirty="0"/>
              <a:t>’ wordt niet gebruikt om naar een PO te zoeken, maar om de lijst met ‘Requests for invoice’ of WO’s weer te geven die op een PO ingegeven zijn.</a:t>
            </a:r>
          </a:p>
          <a:p>
            <a:pPr marL="0" indent="0"/>
            <a:endParaRPr lang="nl-BE" kern="0" dirty="0"/>
          </a:p>
          <a:p>
            <a:pPr marL="0" indent="0"/>
            <a:r>
              <a:rPr lang="nl-BE" kern="0" dirty="0"/>
              <a:t>Als er geen ‘Request for invoice’ of WO’s ingegeven zijn, ‘vindt’ het systeem de PO niet omdat er geen lijst (historiek met ‘Requests for invoice’ en WO’s) is om weer te geven.</a:t>
            </a:r>
          </a:p>
        </p:txBody>
      </p:sp>
    </p:spTree>
    <p:extLst>
      <p:ext uri="{BB962C8B-B14F-4D97-AF65-F5344CB8AC3E}">
        <p14:creationId xmlns:p14="http://schemas.microsoft.com/office/powerpoint/2010/main" val="4291978128"/>
      </p:ext>
    </p:extLst>
  </p:cSld>
  <p:clrMapOvr>
    <a:masterClrMapping/>
  </p:clrMapOvr>
  <p:transition>
    <p:wipe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412329"/>
            <a:ext cx="7086600"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8" name="Title 1"/>
          <p:cNvSpPr>
            <a:spLocks noGrp="1"/>
          </p:cNvSpPr>
          <p:nvPr>
            <p:ph type="title"/>
          </p:nvPr>
        </p:nvSpPr>
        <p:spPr/>
        <p:txBody>
          <a:bodyPr/>
          <a:lstStyle/>
          <a:p>
            <a:r>
              <a:rPr lang="nl-BE" dirty="0"/>
              <a:t>4. Opvolging van Requests en WO’s</a:t>
            </a:r>
          </a:p>
        </p:txBody>
      </p:sp>
      <p:sp>
        <p:nvSpPr>
          <p:cNvPr id="14340" name="Date Placeholder 3"/>
          <p:cNvSpPr>
            <a:spLocks noGrp="1"/>
          </p:cNvSpPr>
          <p:nvPr>
            <p:ph type="dt" sz="quarter" idx="10"/>
          </p:nvPr>
        </p:nvSpPr>
        <p:spPr bwMode="auto">
          <a:noFill/>
          <a:ln>
            <a:miter lim="800000"/>
            <a:headEnd/>
            <a:tailEnd/>
          </a:ln>
        </p:spPr>
        <p:txBody>
          <a:bodyPr/>
          <a:lstStyle/>
          <a:p>
            <a:r>
              <a:rPr lang="nl-BE"/>
              <a:t>28/02/2012</a:t>
            </a:r>
          </a:p>
        </p:txBody>
      </p:sp>
      <p:sp>
        <p:nvSpPr>
          <p:cNvPr id="14341" name="Footer Placeholder 4"/>
          <p:cNvSpPr>
            <a:spLocks noGrp="1"/>
          </p:cNvSpPr>
          <p:nvPr>
            <p:ph type="ftr" sz="quarter" idx="11"/>
          </p:nvPr>
        </p:nvSpPr>
        <p:spPr bwMode="auto">
          <a:noFill/>
          <a:ln>
            <a:miter lim="800000"/>
            <a:headEnd/>
            <a:tailEnd/>
          </a:ln>
        </p:spPr>
        <p:txBody>
          <a:bodyPr/>
          <a:lstStyle/>
          <a:p>
            <a:r>
              <a:rPr lang="en-US"/>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37</a:t>
            </a:fld>
            <a:endParaRPr lang="en-US"/>
          </a:p>
        </p:txBody>
      </p:sp>
      <p:sp>
        <p:nvSpPr>
          <p:cNvPr id="22" name="Rectangle 21"/>
          <p:cNvSpPr/>
          <p:nvPr/>
        </p:nvSpPr>
        <p:spPr bwMode="auto">
          <a:xfrm>
            <a:off x="1835696" y="1700808"/>
            <a:ext cx="1800200" cy="1584176"/>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23" name="AutoShape 11"/>
          <p:cNvSpPr>
            <a:spLocks noChangeArrowheads="1"/>
          </p:cNvSpPr>
          <p:nvPr/>
        </p:nvSpPr>
        <p:spPr bwMode="auto">
          <a:xfrm rot="10800000">
            <a:off x="3851920" y="2276872"/>
            <a:ext cx="449263" cy="200025"/>
          </a:xfrm>
          <a:prstGeom prst="rightArrow">
            <a:avLst>
              <a:gd name="adj1" fmla="val 50000"/>
              <a:gd name="adj2" fmla="val 85817"/>
            </a:avLst>
          </a:prstGeom>
          <a:solidFill>
            <a:srgbClr val="FFFF00"/>
          </a:solidFill>
          <a:ln w="127" algn="ctr">
            <a:solidFill>
              <a:srgbClr val="A6A6A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endParaRPr lang="nl-BE" altLang="fr-FR"/>
          </a:p>
        </p:txBody>
      </p:sp>
      <p:sp>
        <p:nvSpPr>
          <p:cNvPr id="24" name="Text Box 9"/>
          <p:cNvSpPr txBox="1">
            <a:spLocks noChangeArrowheads="1"/>
          </p:cNvSpPr>
          <p:nvPr/>
        </p:nvSpPr>
        <p:spPr bwMode="auto">
          <a:xfrm>
            <a:off x="3910632" y="1268760"/>
            <a:ext cx="4477792" cy="784830"/>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nl-BE" altLang="fr-FR" sz="1000" dirty="0">
                <a:solidFill>
                  <a:schemeClr val="tx1"/>
                </a:solidFill>
              </a:rPr>
              <a:t>Vul één of meerdere criteria in om Requests of Werkopdrachten van één of meerdere bestellingen op te zoeken.</a:t>
            </a:r>
          </a:p>
          <a:p>
            <a:pPr>
              <a:spcBef>
                <a:spcPct val="50000"/>
              </a:spcBef>
              <a:buClrTx/>
              <a:buSzTx/>
              <a:buFontTx/>
              <a:buNone/>
            </a:pPr>
            <a:r>
              <a:rPr lang="nl-BE" altLang="fr-FR" sz="1000" dirty="0">
                <a:solidFill>
                  <a:schemeClr val="tx1"/>
                </a:solidFill>
              </a:rPr>
              <a:t>Zonder criteria krijgt u alle bestellingen waarvoor Requests of WO’s ingegeven zijn in REFIN.</a:t>
            </a:r>
          </a:p>
        </p:txBody>
      </p:sp>
      <p:sp>
        <p:nvSpPr>
          <p:cNvPr id="25" name="Rectangle 24"/>
          <p:cNvSpPr/>
          <p:nvPr/>
        </p:nvSpPr>
        <p:spPr bwMode="auto">
          <a:xfrm>
            <a:off x="2987824" y="3717032"/>
            <a:ext cx="2304256" cy="72008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26" name="AutoShape 11"/>
          <p:cNvSpPr>
            <a:spLocks noChangeArrowheads="1"/>
          </p:cNvSpPr>
          <p:nvPr/>
        </p:nvSpPr>
        <p:spPr bwMode="auto">
          <a:xfrm rot="5400000">
            <a:off x="5687516" y="3464396"/>
            <a:ext cx="449263" cy="200025"/>
          </a:xfrm>
          <a:prstGeom prst="rightArrow">
            <a:avLst>
              <a:gd name="adj1" fmla="val 50000"/>
              <a:gd name="adj2" fmla="val 85817"/>
            </a:avLst>
          </a:prstGeom>
          <a:solidFill>
            <a:srgbClr val="FFFF00"/>
          </a:solidFill>
          <a:ln w="127" algn="ctr">
            <a:solidFill>
              <a:srgbClr val="A6A6A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endParaRPr lang="nl-BE" altLang="fr-FR"/>
          </a:p>
        </p:txBody>
      </p:sp>
      <p:sp>
        <p:nvSpPr>
          <p:cNvPr id="27" name="Text Box 9"/>
          <p:cNvSpPr txBox="1">
            <a:spLocks noChangeArrowheads="1"/>
          </p:cNvSpPr>
          <p:nvPr/>
        </p:nvSpPr>
        <p:spPr bwMode="auto">
          <a:xfrm>
            <a:off x="4932040" y="2132856"/>
            <a:ext cx="3456384" cy="1246495"/>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nl-BE" altLang="fr-FR" sz="1000" dirty="0">
                <a:solidFill>
                  <a:schemeClr val="tx1"/>
                </a:solidFill>
              </a:rPr>
              <a:t>Kies één of meerdere status(sen) (Ctrl-toets) om de lijst van Requests (Documenttype = </a:t>
            </a:r>
            <a:r>
              <a:rPr lang="nl-BE" altLang="fr-FR" sz="1000" b="1" dirty="0">
                <a:solidFill>
                  <a:schemeClr val="tx1"/>
                </a:solidFill>
              </a:rPr>
              <a:t>R</a:t>
            </a:r>
            <a:r>
              <a:rPr lang="nl-BE" altLang="fr-FR" sz="1000" dirty="0">
                <a:solidFill>
                  <a:schemeClr val="tx1"/>
                </a:solidFill>
              </a:rPr>
              <a:t>) en/of van WO’s (Documenttype = </a:t>
            </a:r>
            <a:r>
              <a:rPr lang="nl-BE" altLang="fr-FR" sz="1000" b="1" dirty="0">
                <a:solidFill>
                  <a:schemeClr val="tx1"/>
                </a:solidFill>
              </a:rPr>
              <a:t>W</a:t>
            </a:r>
            <a:r>
              <a:rPr lang="nl-BE" altLang="fr-FR" sz="1000" dirty="0">
                <a:solidFill>
                  <a:schemeClr val="tx1"/>
                </a:solidFill>
              </a:rPr>
              <a:t>) te beperken.</a:t>
            </a:r>
            <a:br>
              <a:rPr lang="nl-BE" altLang="fr-FR" sz="1000" dirty="0">
                <a:solidFill>
                  <a:schemeClr val="tx1"/>
                </a:solidFill>
              </a:rPr>
            </a:br>
            <a:r>
              <a:rPr lang="nl-BE" altLang="fr-FR" sz="1000" dirty="0">
                <a:solidFill>
                  <a:schemeClr val="tx1"/>
                </a:solidFill>
              </a:rPr>
              <a:t>(Betekenis van statussen op volgende slide)</a:t>
            </a:r>
          </a:p>
          <a:p>
            <a:pPr>
              <a:spcBef>
                <a:spcPct val="50000"/>
              </a:spcBef>
              <a:buClrTx/>
              <a:buSzTx/>
              <a:buFontTx/>
              <a:buNone/>
            </a:pPr>
            <a:r>
              <a:rPr lang="nl-BE" altLang="fr-FR" sz="1000" dirty="0">
                <a:solidFill>
                  <a:schemeClr val="tx1"/>
                </a:solidFill>
              </a:rPr>
              <a:t>Zonder geselecteerde status krijgt u alle Requests en/of WO’s die aan de criteria voldoen, ongeacht de status.</a:t>
            </a:r>
          </a:p>
        </p:txBody>
      </p:sp>
      <p:sp>
        <p:nvSpPr>
          <p:cNvPr id="28" name="AutoShape 11"/>
          <p:cNvSpPr>
            <a:spLocks noChangeArrowheads="1"/>
          </p:cNvSpPr>
          <p:nvPr/>
        </p:nvSpPr>
        <p:spPr bwMode="auto">
          <a:xfrm rot="5400000">
            <a:off x="3909996" y="2820627"/>
            <a:ext cx="1287536" cy="200025"/>
          </a:xfrm>
          <a:prstGeom prst="rightArrow">
            <a:avLst>
              <a:gd name="adj1" fmla="val 50000"/>
              <a:gd name="adj2" fmla="val 85817"/>
            </a:avLst>
          </a:prstGeom>
          <a:solidFill>
            <a:srgbClr val="FFFF00"/>
          </a:solidFill>
          <a:ln w="127" algn="ctr">
            <a:solidFill>
              <a:srgbClr val="A6A6A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endParaRPr lang="nl-BE" altLang="fr-FR"/>
          </a:p>
        </p:txBody>
      </p:sp>
      <p:sp>
        <p:nvSpPr>
          <p:cNvPr id="29" name="Rectangle 28"/>
          <p:cNvSpPr/>
          <p:nvPr/>
        </p:nvSpPr>
        <p:spPr bwMode="auto">
          <a:xfrm>
            <a:off x="755576" y="5022000"/>
            <a:ext cx="432048" cy="21741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30" name="Text Box 9"/>
          <p:cNvSpPr txBox="1">
            <a:spLocks noChangeArrowheads="1"/>
          </p:cNvSpPr>
          <p:nvPr/>
        </p:nvSpPr>
        <p:spPr bwMode="auto">
          <a:xfrm>
            <a:off x="323528" y="4694947"/>
            <a:ext cx="1308620" cy="246221"/>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nl-BE" altLang="fr-FR" sz="1000" dirty="0">
                <a:solidFill>
                  <a:schemeClr val="tx1"/>
                </a:solidFill>
              </a:rPr>
              <a:t>Klik op “</a:t>
            </a:r>
            <a:r>
              <a:rPr lang="nl-BE" altLang="fr-FR" sz="1000" b="1" dirty="0" err="1">
                <a:solidFill>
                  <a:schemeClr val="tx1"/>
                </a:solidFill>
              </a:rPr>
              <a:t>Apply</a:t>
            </a:r>
            <a:r>
              <a:rPr lang="nl-BE" altLang="fr-FR" sz="1000" dirty="0">
                <a:solidFill>
                  <a:schemeClr val="tx1"/>
                </a:solidFill>
              </a:rPr>
              <a:t>”.</a:t>
            </a:r>
          </a:p>
        </p:txBody>
      </p:sp>
      <p:sp>
        <p:nvSpPr>
          <p:cNvPr id="16" name="Text Box 9"/>
          <p:cNvSpPr txBox="1">
            <a:spLocks noChangeArrowheads="1"/>
          </p:cNvSpPr>
          <p:nvPr/>
        </p:nvSpPr>
        <p:spPr bwMode="auto">
          <a:xfrm>
            <a:off x="1691680" y="4982979"/>
            <a:ext cx="5077968" cy="246221"/>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nl-BE" altLang="fr-FR" sz="1000" dirty="0">
                <a:solidFill>
                  <a:schemeClr val="tx1"/>
                </a:solidFill>
              </a:rPr>
              <a:t>Klik op “</a:t>
            </a:r>
            <a:r>
              <a:rPr lang="nl-BE" altLang="fr-FR" sz="1000" dirty="0" err="1">
                <a:solidFill>
                  <a:schemeClr val="tx1"/>
                </a:solidFill>
              </a:rPr>
              <a:t>Clear</a:t>
            </a:r>
            <a:r>
              <a:rPr lang="nl-BE" altLang="fr-FR" sz="1000" dirty="0">
                <a:solidFill>
                  <a:schemeClr val="tx1"/>
                </a:solidFill>
              </a:rPr>
              <a:t>” om criteria te wissen en een nieuwe selectie uit te voeren.</a:t>
            </a:r>
          </a:p>
        </p:txBody>
      </p:sp>
    </p:spTree>
    <p:extLst>
      <p:ext uri="{BB962C8B-B14F-4D97-AF65-F5344CB8AC3E}">
        <p14:creationId xmlns:p14="http://schemas.microsoft.com/office/powerpoint/2010/main" val="3329546783"/>
      </p:ext>
    </p:extLst>
  </p:cSld>
  <p:clrMapOvr>
    <a:masterClrMapping/>
  </p:clrMapOvr>
  <p:transition>
    <p:wipe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nl-BE" dirty="0"/>
              <a:t>4. Status van Requests en WO’s</a:t>
            </a:r>
          </a:p>
        </p:txBody>
      </p:sp>
      <p:sp>
        <p:nvSpPr>
          <p:cNvPr id="14340" name="Date Placeholder 3"/>
          <p:cNvSpPr>
            <a:spLocks noGrp="1"/>
          </p:cNvSpPr>
          <p:nvPr>
            <p:ph type="dt" sz="quarter" idx="10"/>
          </p:nvPr>
        </p:nvSpPr>
        <p:spPr bwMode="auto">
          <a:noFill/>
          <a:ln>
            <a:miter lim="800000"/>
            <a:headEnd/>
            <a:tailEnd/>
          </a:ln>
        </p:spPr>
        <p:txBody>
          <a:bodyPr/>
          <a:lstStyle/>
          <a:p>
            <a:r>
              <a:rPr lang="nl-BE"/>
              <a:t>28/02/2012</a:t>
            </a:r>
          </a:p>
        </p:txBody>
      </p:sp>
      <p:sp>
        <p:nvSpPr>
          <p:cNvPr id="14341" name="Footer Placeholder 4"/>
          <p:cNvSpPr>
            <a:spLocks noGrp="1"/>
          </p:cNvSpPr>
          <p:nvPr>
            <p:ph type="ftr" sz="quarter" idx="11"/>
          </p:nvPr>
        </p:nvSpPr>
        <p:spPr bwMode="auto">
          <a:noFill/>
          <a:ln>
            <a:miter lim="800000"/>
            <a:headEnd/>
            <a:tailEnd/>
          </a:ln>
        </p:spPr>
        <p:txBody>
          <a:bodyPr/>
          <a:lstStyle/>
          <a:p>
            <a:r>
              <a:rPr lang="en-US"/>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38</a:t>
            </a:fld>
            <a:endParaRPr lang="en-US"/>
          </a:p>
        </p:txBody>
      </p:sp>
      <p:sp>
        <p:nvSpPr>
          <p:cNvPr id="9" name="Rectangle 7"/>
          <p:cNvSpPr txBox="1">
            <a:spLocks noChangeArrowheads="1"/>
          </p:cNvSpPr>
          <p:nvPr/>
        </p:nvSpPr>
        <p:spPr bwMode="auto">
          <a:xfrm>
            <a:off x="467544" y="1412776"/>
            <a:ext cx="8352928" cy="4608512"/>
          </a:xfrm>
          <a:prstGeom prst="rect">
            <a:avLst/>
          </a:prstGeom>
          <a:noFill/>
          <a:ln w="12700">
            <a:solidFill>
              <a:schemeClr val="tx1"/>
            </a:solidFill>
            <a:miter lim="800000"/>
            <a:headEnd/>
            <a:tailEnd/>
          </a:ln>
        </p:spPr>
        <p:txBody>
          <a:bodyPr vert="horz" wrap="square" lIns="88867" tIns="44433" rIns="88867" bIns="44433" numCol="1" anchor="t" anchorCtr="0" compatLnSpc="1">
            <a:prstTxWarp prst="textNoShape">
              <a:avLst/>
            </a:prstTxWarp>
          </a:bodyPr>
          <a:lstStyle>
            <a:lvl1pPr marL="342900" indent="-342900" algn="l" rtl="0" eaLnBrk="0" fontAlgn="base" hangingPunct="0">
              <a:spcBef>
                <a:spcPct val="20000"/>
              </a:spcBef>
              <a:spcAft>
                <a:spcPct val="0"/>
              </a:spcAft>
              <a:buClr>
                <a:srgbClr val="F86613"/>
              </a:buClr>
              <a:buSzPct val="100000"/>
              <a:buFont typeface="Arial" charset="0"/>
              <a:defRPr sz="2000" b="1">
                <a:solidFill>
                  <a:srgbClr val="21363C"/>
                </a:solidFill>
                <a:latin typeface="+mn-lt"/>
                <a:ea typeface="ヒラギノ角ゴ Pro W3" charset="-128"/>
                <a:cs typeface="ヒラギノ角ゴ Pro W3" charset="-128"/>
              </a:defRPr>
            </a:lvl1pPr>
            <a:lvl2pPr marL="381000" indent="-190500" algn="l" rtl="0" eaLnBrk="0" fontAlgn="base" hangingPunct="0">
              <a:spcBef>
                <a:spcPct val="20000"/>
              </a:spcBef>
              <a:spcAft>
                <a:spcPct val="0"/>
              </a:spcAft>
              <a:buClr>
                <a:schemeClr val="tx2"/>
              </a:buClr>
              <a:buFont typeface="Lucida Grande" charset="0"/>
              <a:buChar char="-"/>
              <a:defRPr sz="1600" b="1">
                <a:solidFill>
                  <a:srgbClr val="21363C"/>
                </a:solidFill>
                <a:latin typeface="+mn-lt"/>
                <a:ea typeface="ヒラギノ角ゴ Pro W3" charset="-128"/>
              </a:defRPr>
            </a:lvl2pPr>
            <a:lvl3pPr marL="569913" indent="-187325" algn="l" rtl="0" eaLnBrk="0" fontAlgn="base" hangingPunct="0">
              <a:spcBef>
                <a:spcPct val="20000"/>
              </a:spcBef>
              <a:spcAft>
                <a:spcPct val="0"/>
              </a:spcAft>
              <a:buClr>
                <a:schemeClr val="tx2"/>
              </a:buClr>
              <a:buSzPct val="85000"/>
              <a:buFont typeface="Verdana" charset="0"/>
              <a:buChar char="–"/>
              <a:defRPr sz="1600">
                <a:solidFill>
                  <a:srgbClr val="21363C"/>
                </a:solidFill>
                <a:latin typeface="+mn-lt"/>
                <a:ea typeface="ヒラギノ角ゴ Pro W3" charset="-128"/>
              </a:defRPr>
            </a:lvl3pPr>
            <a:lvl4pPr marL="762000" indent="-190500" algn="l" rtl="0" eaLnBrk="0" fontAlgn="base" hangingPunct="0">
              <a:spcBef>
                <a:spcPct val="20000"/>
              </a:spcBef>
              <a:spcAft>
                <a:spcPct val="0"/>
              </a:spcAft>
              <a:buClr>
                <a:schemeClr val="bg2"/>
              </a:buClr>
              <a:buSzPct val="100000"/>
              <a:buChar char="-"/>
              <a:defRPr sz="1400">
                <a:solidFill>
                  <a:schemeClr val="tx1"/>
                </a:solidFill>
                <a:latin typeface="Arial" charset="0"/>
                <a:ea typeface="ヒラギノ角ゴ Pro W3" charset="-128"/>
              </a:defRPr>
            </a:lvl4pPr>
            <a:lvl5pPr marL="955675" indent="-190500" algn="l" rtl="0" eaLnBrk="0" fontAlgn="base" hangingPunct="0">
              <a:spcBef>
                <a:spcPct val="20000"/>
              </a:spcBef>
              <a:spcAft>
                <a:spcPct val="0"/>
              </a:spcAft>
              <a:buClr>
                <a:schemeClr val="bg2"/>
              </a:buClr>
              <a:buChar char="-"/>
              <a:defRPr sz="1400">
                <a:solidFill>
                  <a:schemeClr val="tx1"/>
                </a:solidFill>
                <a:latin typeface="Arial" charset="0"/>
                <a:ea typeface="ヒラギノ角ゴ Pro W3" charset="-128"/>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2873375" indent="-2873375" eaLnBrk="1" hangingPunct="1"/>
            <a:r>
              <a:rPr lang="nl-BE" altLang="fr-FR" sz="1600" b="0" kern="0" dirty="0"/>
              <a:t>Goedkeuring begonnen	Request of WO in goedkeuring maar nog niet door de 1</a:t>
            </a:r>
            <a:r>
              <a:rPr lang="nl-BE" altLang="fr-FR" sz="1600" b="0" kern="0" baseline="30000" dirty="0"/>
              <a:t>ste</a:t>
            </a:r>
            <a:r>
              <a:rPr lang="nl-BE" altLang="fr-FR" sz="1600" b="0" kern="0" dirty="0"/>
              <a:t> goedkeurder (projectleider) bij Elia verwerkt</a:t>
            </a:r>
          </a:p>
          <a:p>
            <a:pPr marL="2873375" indent="-2873375" eaLnBrk="1" hangingPunct="1"/>
            <a:r>
              <a:rPr lang="nl-BE" altLang="fr-FR" sz="1600" b="0" kern="0" dirty="0"/>
              <a:t>Goedkeuring bezig	Request of WO nog niet volledig bij Elia goedgekeurd (door 1</a:t>
            </a:r>
            <a:r>
              <a:rPr lang="nl-BE" altLang="fr-FR" sz="1600" b="0" kern="0" baseline="30000" dirty="0"/>
              <a:t>ste</a:t>
            </a:r>
            <a:r>
              <a:rPr lang="nl-BE" altLang="fr-FR" sz="1600" b="0" kern="0" dirty="0"/>
              <a:t> goedkeurder maar niet door de laatste verwerkt)</a:t>
            </a:r>
          </a:p>
          <a:p>
            <a:pPr marL="2873375" indent="-2873375" eaLnBrk="1" hangingPunct="1"/>
            <a:r>
              <a:rPr lang="nl-BE" altLang="fr-FR" sz="1600" b="0" kern="0" dirty="0">
                <a:solidFill>
                  <a:srgbClr val="0070C0"/>
                </a:solidFill>
              </a:rPr>
              <a:t>Approval PAX</a:t>
            </a:r>
            <a:r>
              <a:rPr lang="nl-BE" altLang="fr-FR" sz="1600" b="0" kern="0" dirty="0"/>
              <a:t>	WO in laatste goedkeuringsstap bij Elia</a:t>
            </a:r>
          </a:p>
          <a:p>
            <a:pPr marL="2873375" indent="-2873375" eaLnBrk="1" hangingPunct="1"/>
            <a:r>
              <a:rPr lang="nl-BE" altLang="fr-FR" sz="1600" b="0" kern="0" dirty="0"/>
              <a:t>Goedgekeurd	Request of WO volledig goedgekeurd</a:t>
            </a:r>
          </a:p>
          <a:p>
            <a:pPr marL="2873375" indent="-2873375" eaLnBrk="1" hangingPunct="1"/>
            <a:r>
              <a:rPr lang="nl-BE" altLang="fr-FR" sz="1600" b="0" kern="0" dirty="0"/>
              <a:t>Geweigerd	Request of WO geweigerd (en dus te verbeteren of te verwijderen)</a:t>
            </a:r>
          </a:p>
          <a:p>
            <a:pPr marL="2873375" indent="-2873375" eaLnBrk="1" hangingPunct="1"/>
            <a:r>
              <a:rPr lang="nl-BE" altLang="fr-FR" sz="1600" b="0" kern="0" dirty="0">
                <a:solidFill>
                  <a:srgbClr val="0070C0"/>
                </a:solidFill>
              </a:rPr>
              <a:t>Behandeld</a:t>
            </a:r>
            <a:r>
              <a:rPr lang="nl-BE" altLang="fr-FR" sz="1600" b="0" kern="0" dirty="0"/>
              <a:t>	WO goedgekeurd en geregulariseerd dmv een bijvoegsel op de bestelling</a:t>
            </a:r>
          </a:p>
          <a:p>
            <a:pPr marL="2873375" indent="-2873375" eaLnBrk="1" hangingPunct="1"/>
            <a:r>
              <a:rPr lang="nl-BE" altLang="fr-FR" sz="1600" b="0" kern="0" dirty="0"/>
              <a:t>Verwijderd	Request of WO verwijderd</a:t>
            </a:r>
          </a:p>
          <a:p>
            <a:pPr marL="2873375" indent="-2873375" eaLnBrk="1" hangingPunct="1"/>
            <a:endParaRPr lang="nl-BE" altLang="fr-FR" sz="1600" b="0" kern="0" dirty="0"/>
          </a:p>
          <a:p>
            <a:pPr marL="0" indent="0" eaLnBrk="1" hangingPunct="1"/>
            <a:endParaRPr lang="nl-BE" altLang="fr-FR" sz="1600" b="0" kern="0" dirty="0"/>
          </a:p>
          <a:p>
            <a:pPr marL="0" indent="0" eaLnBrk="1" hangingPunct="1"/>
            <a:r>
              <a:rPr lang="nl-BE" altLang="fr-FR" sz="1600" b="0" kern="0" dirty="0"/>
              <a:t>NB : Statussen ‘</a:t>
            </a:r>
            <a:r>
              <a:rPr lang="nl-BE" altLang="fr-FR" sz="1600" b="0" kern="0" dirty="0">
                <a:solidFill>
                  <a:srgbClr val="0070C0"/>
                </a:solidFill>
              </a:rPr>
              <a:t>Approval PAX</a:t>
            </a:r>
            <a:r>
              <a:rPr lang="nl-BE" altLang="fr-FR" sz="1600" b="0" kern="0" dirty="0"/>
              <a:t>’ en ‘</a:t>
            </a:r>
            <a:r>
              <a:rPr lang="nl-BE" altLang="fr-FR" sz="1600" b="0" kern="0" dirty="0">
                <a:solidFill>
                  <a:srgbClr val="0070C0"/>
                </a:solidFill>
              </a:rPr>
              <a:t>Behandeld</a:t>
            </a:r>
            <a:r>
              <a:rPr lang="nl-BE" altLang="fr-FR" sz="1600" b="0" kern="0" dirty="0"/>
              <a:t> ’ zijn </a:t>
            </a:r>
            <a:r>
              <a:rPr lang="nl-BE" altLang="fr-FR" sz="1600" b="0" u="sng" kern="0" dirty="0"/>
              <a:t>specifiek voor WO’s</a:t>
            </a:r>
            <a:r>
              <a:rPr lang="nl-BE" altLang="fr-FR" sz="1600" b="0" kern="0" dirty="0"/>
              <a:t> en bestaan niet voor de Requests for invoice.</a:t>
            </a:r>
          </a:p>
        </p:txBody>
      </p:sp>
    </p:spTree>
    <p:extLst>
      <p:ext uri="{BB962C8B-B14F-4D97-AF65-F5344CB8AC3E}">
        <p14:creationId xmlns:p14="http://schemas.microsoft.com/office/powerpoint/2010/main" val="3390454707"/>
      </p:ext>
    </p:extLst>
  </p:cSld>
  <p:clrMapOvr>
    <a:masterClrMapping/>
  </p:clrMapOvr>
  <p:transition>
    <p:wipe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nl-BE" dirty="0"/>
              <a:t>4. Opvolging van Requests en WO’s</a:t>
            </a:r>
          </a:p>
        </p:txBody>
      </p:sp>
      <p:sp>
        <p:nvSpPr>
          <p:cNvPr id="14340" name="Date Placeholder 3"/>
          <p:cNvSpPr>
            <a:spLocks noGrp="1"/>
          </p:cNvSpPr>
          <p:nvPr>
            <p:ph type="dt" sz="quarter" idx="10"/>
          </p:nvPr>
        </p:nvSpPr>
        <p:spPr bwMode="auto">
          <a:noFill/>
          <a:ln>
            <a:miter lim="800000"/>
            <a:headEnd/>
            <a:tailEnd/>
          </a:ln>
        </p:spPr>
        <p:txBody>
          <a:bodyPr/>
          <a:lstStyle/>
          <a:p>
            <a:r>
              <a:rPr lang="nl-BE"/>
              <a:t>28/02/2012</a:t>
            </a:r>
          </a:p>
        </p:txBody>
      </p:sp>
      <p:sp>
        <p:nvSpPr>
          <p:cNvPr id="14341" name="Footer Placeholder 4"/>
          <p:cNvSpPr>
            <a:spLocks noGrp="1"/>
          </p:cNvSpPr>
          <p:nvPr>
            <p:ph type="ftr" sz="quarter" idx="11"/>
          </p:nvPr>
        </p:nvSpPr>
        <p:spPr bwMode="auto">
          <a:noFill/>
          <a:ln>
            <a:miter lim="800000"/>
            <a:headEnd/>
            <a:tailEnd/>
          </a:ln>
        </p:spPr>
        <p:txBody>
          <a:bodyPr/>
          <a:lstStyle/>
          <a:p>
            <a:r>
              <a:rPr lang="en-US"/>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39</a:t>
            </a:fld>
            <a:endParaRPr lang="en-US"/>
          </a:p>
        </p:txBody>
      </p:sp>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956" y="1989320"/>
            <a:ext cx="8624516" cy="43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bwMode="auto">
          <a:xfrm>
            <a:off x="395536" y="2392378"/>
            <a:ext cx="504056" cy="172526"/>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0" name="Text Box 9"/>
          <p:cNvSpPr txBox="1">
            <a:spLocks noChangeArrowheads="1"/>
          </p:cNvSpPr>
          <p:nvPr/>
        </p:nvSpPr>
        <p:spPr bwMode="auto">
          <a:xfrm>
            <a:off x="1403648" y="1362834"/>
            <a:ext cx="2808312" cy="553998"/>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nl-BE" altLang="fr-FR" sz="1000" dirty="0">
                <a:solidFill>
                  <a:schemeClr val="tx1"/>
                </a:solidFill>
              </a:rPr>
              <a:t>Klik op een Request- / WO-nr. of op een PO-nummer om het detailscherm van de PO in REFIN te bereiken.</a:t>
            </a:r>
          </a:p>
        </p:txBody>
      </p:sp>
      <p:sp>
        <p:nvSpPr>
          <p:cNvPr id="11" name="Rectangle 10"/>
          <p:cNvSpPr/>
          <p:nvPr/>
        </p:nvSpPr>
        <p:spPr bwMode="auto">
          <a:xfrm>
            <a:off x="5292080" y="2392378"/>
            <a:ext cx="504056" cy="172526"/>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1855969644"/>
      </p:ext>
    </p:extLst>
  </p:cSld>
  <p:clrMapOvr>
    <a:masterClrMapping/>
  </p:clrMapOvr>
  <p:transition>
    <p:wipe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nl-BE" dirty="0"/>
              <a:t>1. Aanmelden</a:t>
            </a:r>
          </a:p>
        </p:txBody>
      </p:sp>
      <p:sp>
        <p:nvSpPr>
          <p:cNvPr id="14340" name="Date Placeholder 3"/>
          <p:cNvSpPr>
            <a:spLocks noGrp="1"/>
          </p:cNvSpPr>
          <p:nvPr>
            <p:ph type="dt" sz="quarter" idx="10"/>
          </p:nvPr>
        </p:nvSpPr>
        <p:spPr bwMode="auto">
          <a:noFill/>
          <a:ln>
            <a:miter lim="800000"/>
            <a:headEnd/>
            <a:tailEnd/>
          </a:ln>
        </p:spPr>
        <p:txBody>
          <a:bodyPr/>
          <a:lstStyle/>
          <a:p>
            <a:r>
              <a:rPr lang="nl-BE"/>
              <a:t>28/02/2012</a:t>
            </a:r>
          </a:p>
        </p:txBody>
      </p:sp>
      <p:sp>
        <p:nvSpPr>
          <p:cNvPr id="14341" name="Footer Placeholder 4"/>
          <p:cNvSpPr>
            <a:spLocks noGrp="1"/>
          </p:cNvSpPr>
          <p:nvPr>
            <p:ph type="ftr" sz="quarter" idx="11"/>
          </p:nvPr>
        </p:nvSpPr>
        <p:spPr bwMode="auto">
          <a:noFill/>
          <a:ln>
            <a:miter lim="800000"/>
            <a:headEnd/>
            <a:tailEnd/>
          </a:ln>
        </p:spPr>
        <p:txBody>
          <a:bodyPr/>
          <a:lstStyle/>
          <a:p>
            <a:r>
              <a:rPr lang="en-US"/>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4</a:t>
            </a:fld>
            <a:endParaRPr lang="en-US"/>
          </a:p>
        </p:txBody>
      </p:sp>
      <p:sp>
        <p:nvSpPr>
          <p:cNvPr id="8" name="Content Placeholder 2"/>
          <p:cNvSpPr>
            <a:spLocks noGrp="1"/>
          </p:cNvSpPr>
          <p:nvPr>
            <p:ph idx="1"/>
          </p:nvPr>
        </p:nvSpPr>
        <p:spPr>
          <a:xfrm>
            <a:off x="395288" y="1556792"/>
            <a:ext cx="7921128" cy="4262437"/>
          </a:xfrm>
        </p:spPr>
        <p:txBody>
          <a:bodyPr/>
          <a:lstStyle/>
          <a:p>
            <a:pPr marL="0" indent="0" eaLnBrk="1" hangingPunct="1"/>
            <a:r>
              <a:rPr lang="nl-BE" altLang="fr-FR" dirty="0"/>
              <a:t>Bij login-probleem ivm cookies, klik op de link </a:t>
            </a:r>
            <a:r>
              <a:rPr lang="fr-BE" altLang="fr-FR" dirty="0"/>
              <a:t>‘</a:t>
            </a:r>
            <a:r>
              <a:rPr lang="fr-BE" altLang="fr-FR" dirty="0">
                <a:solidFill>
                  <a:srgbClr val="00B0F0"/>
                </a:solidFill>
              </a:rPr>
              <a:t>click </a:t>
            </a:r>
            <a:r>
              <a:rPr lang="fr-BE" altLang="fr-FR" dirty="0" err="1">
                <a:solidFill>
                  <a:srgbClr val="00B0F0"/>
                </a:solidFill>
              </a:rPr>
              <a:t>here</a:t>
            </a:r>
            <a:r>
              <a:rPr lang="fr-BE" altLang="fr-FR" dirty="0"/>
              <a:t>’ </a:t>
            </a:r>
            <a:r>
              <a:rPr lang="nl-BE" altLang="fr-FR" dirty="0"/>
              <a:t>om een nieuwe sessie te openen, of volg onderstaande instructies.</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618953"/>
            <a:ext cx="3486150" cy="376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8236" y="3573016"/>
            <a:ext cx="5788260"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0906289"/>
      </p:ext>
    </p:extLst>
  </p:cSld>
  <p:clrMapOvr>
    <a:masterClrMapping/>
  </p:clrMapOvr>
  <p:transition>
    <p:wipe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nl-BE" dirty="0"/>
              <a:t>4. Weergave-variant aanmaken</a:t>
            </a:r>
          </a:p>
        </p:txBody>
      </p:sp>
      <p:sp>
        <p:nvSpPr>
          <p:cNvPr id="14340" name="Date Placeholder 3"/>
          <p:cNvSpPr>
            <a:spLocks noGrp="1"/>
          </p:cNvSpPr>
          <p:nvPr>
            <p:ph type="dt" sz="quarter" idx="10"/>
          </p:nvPr>
        </p:nvSpPr>
        <p:spPr bwMode="auto">
          <a:noFill/>
          <a:ln>
            <a:miter lim="800000"/>
            <a:headEnd/>
            <a:tailEnd/>
          </a:ln>
        </p:spPr>
        <p:txBody>
          <a:bodyPr/>
          <a:lstStyle/>
          <a:p>
            <a:r>
              <a:rPr lang="nl-BE"/>
              <a:t>28/02/2012</a:t>
            </a:r>
          </a:p>
        </p:txBody>
      </p:sp>
      <p:sp>
        <p:nvSpPr>
          <p:cNvPr id="14341" name="Footer Placeholder 4"/>
          <p:cNvSpPr>
            <a:spLocks noGrp="1"/>
          </p:cNvSpPr>
          <p:nvPr>
            <p:ph type="ftr" sz="quarter" idx="11"/>
          </p:nvPr>
        </p:nvSpPr>
        <p:spPr bwMode="auto">
          <a:noFill/>
          <a:ln>
            <a:miter lim="800000"/>
            <a:headEnd/>
            <a:tailEnd/>
          </a:ln>
        </p:spPr>
        <p:txBody>
          <a:bodyPr/>
          <a:lstStyle/>
          <a:p>
            <a:r>
              <a:rPr lang="en-US"/>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40</a:t>
            </a:fld>
            <a:endParaRPr lang="en-US"/>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45" y="1448015"/>
            <a:ext cx="8636843" cy="4638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bwMode="auto">
          <a:xfrm>
            <a:off x="8640000" y="1476000"/>
            <a:ext cx="288032" cy="21741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0" name="Text Box 9"/>
          <p:cNvSpPr txBox="1">
            <a:spLocks noChangeArrowheads="1"/>
          </p:cNvSpPr>
          <p:nvPr/>
        </p:nvSpPr>
        <p:spPr bwMode="auto">
          <a:xfrm>
            <a:off x="5580112" y="972000"/>
            <a:ext cx="3096160" cy="400110"/>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nl-BE" altLang="fr-FR" sz="1000" dirty="0">
                <a:solidFill>
                  <a:schemeClr val="tx1"/>
                </a:solidFill>
              </a:rPr>
              <a:t>Pas de lay-out van de lijst aan dmv het icoontje uiterst rechts op het scherm.</a:t>
            </a:r>
          </a:p>
        </p:txBody>
      </p:sp>
    </p:spTree>
    <p:extLst>
      <p:ext uri="{BB962C8B-B14F-4D97-AF65-F5344CB8AC3E}">
        <p14:creationId xmlns:p14="http://schemas.microsoft.com/office/powerpoint/2010/main" val="2770849856"/>
      </p:ext>
    </p:extLst>
  </p:cSld>
  <p:clrMapOvr>
    <a:masterClrMapping/>
  </p:clrMapOvr>
  <p:transition>
    <p:wipe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032569"/>
            <a:ext cx="5652000" cy="3628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8" name="Title 1"/>
          <p:cNvSpPr>
            <a:spLocks noGrp="1"/>
          </p:cNvSpPr>
          <p:nvPr>
            <p:ph type="title"/>
          </p:nvPr>
        </p:nvSpPr>
        <p:spPr/>
        <p:txBody>
          <a:bodyPr/>
          <a:lstStyle/>
          <a:p>
            <a:r>
              <a:rPr lang="nl-BE" dirty="0"/>
              <a:t>4. Weergave-variant aanmaken</a:t>
            </a:r>
          </a:p>
        </p:txBody>
      </p:sp>
      <p:sp>
        <p:nvSpPr>
          <p:cNvPr id="14340" name="Date Placeholder 3"/>
          <p:cNvSpPr>
            <a:spLocks noGrp="1"/>
          </p:cNvSpPr>
          <p:nvPr>
            <p:ph type="dt" sz="quarter" idx="10"/>
          </p:nvPr>
        </p:nvSpPr>
        <p:spPr bwMode="auto">
          <a:noFill/>
          <a:ln>
            <a:miter lim="800000"/>
            <a:headEnd/>
            <a:tailEnd/>
          </a:ln>
        </p:spPr>
        <p:txBody>
          <a:bodyPr/>
          <a:lstStyle/>
          <a:p>
            <a:r>
              <a:rPr lang="nl-BE"/>
              <a:t>28/02/2012</a:t>
            </a:r>
          </a:p>
        </p:txBody>
      </p:sp>
      <p:sp>
        <p:nvSpPr>
          <p:cNvPr id="14341" name="Footer Placeholder 4"/>
          <p:cNvSpPr>
            <a:spLocks noGrp="1"/>
          </p:cNvSpPr>
          <p:nvPr>
            <p:ph type="ftr" sz="quarter" idx="11"/>
          </p:nvPr>
        </p:nvSpPr>
        <p:spPr bwMode="auto">
          <a:noFill/>
          <a:ln>
            <a:miter lim="800000"/>
            <a:headEnd/>
            <a:tailEnd/>
          </a:ln>
        </p:spPr>
        <p:txBody>
          <a:bodyPr/>
          <a:lstStyle/>
          <a:p>
            <a:r>
              <a:rPr lang="en-US"/>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41</a:t>
            </a:fld>
            <a:endParaRPr lang="en-US"/>
          </a:p>
        </p:txBody>
      </p:sp>
      <p:sp>
        <p:nvSpPr>
          <p:cNvPr id="10" name="Text Box 9"/>
          <p:cNvSpPr txBox="1">
            <a:spLocks noChangeArrowheads="1"/>
          </p:cNvSpPr>
          <p:nvPr/>
        </p:nvSpPr>
        <p:spPr bwMode="auto">
          <a:xfrm>
            <a:off x="6403898" y="4653136"/>
            <a:ext cx="2488582" cy="707886"/>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nl-BE" altLang="fr-FR" sz="1000" b="1" dirty="0">
                <a:solidFill>
                  <a:schemeClr val="tx1"/>
                </a:solidFill>
              </a:rPr>
              <a:t>1.</a:t>
            </a:r>
            <a:r>
              <a:rPr lang="nl-BE" altLang="fr-FR" sz="1000" dirty="0">
                <a:solidFill>
                  <a:schemeClr val="tx1"/>
                </a:solidFill>
              </a:rPr>
              <a:t> Orde van de kolommen aanpassen, en, indien nodig, onnodige kolommen verbergen dmv knop ‘Verwijderen’.</a:t>
            </a:r>
          </a:p>
        </p:txBody>
      </p:sp>
      <p:sp>
        <p:nvSpPr>
          <p:cNvPr id="11" name="Rectangle 10"/>
          <p:cNvSpPr/>
          <p:nvPr/>
        </p:nvSpPr>
        <p:spPr bwMode="auto">
          <a:xfrm>
            <a:off x="4211960" y="4941168"/>
            <a:ext cx="432048" cy="21741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2" name="Rectangle 11"/>
          <p:cNvSpPr/>
          <p:nvPr/>
        </p:nvSpPr>
        <p:spPr bwMode="auto">
          <a:xfrm>
            <a:off x="5508104" y="4941168"/>
            <a:ext cx="432048" cy="21741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3" name="Rectangle 12"/>
          <p:cNvSpPr/>
          <p:nvPr/>
        </p:nvSpPr>
        <p:spPr bwMode="auto">
          <a:xfrm>
            <a:off x="2879812" y="2376000"/>
            <a:ext cx="828092" cy="21741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5" name="Rectangle 14"/>
          <p:cNvSpPr/>
          <p:nvPr/>
        </p:nvSpPr>
        <p:spPr bwMode="auto">
          <a:xfrm>
            <a:off x="827584" y="5364000"/>
            <a:ext cx="396000" cy="21741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6" name="Text Box 9"/>
          <p:cNvSpPr txBox="1">
            <a:spLocks noChangeArrowheads="1"/>
          </p:cNvSpPr>
          <p:nvPr/>
        </p:nvSpPr>
        <p:spPr bwMode="auto">
          <a:xfrm>
            <a:off x="819476" y="5722222"/>
            <a:ext cx="1308620" cy="246221"/>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nl-BE" altLang="fr-FR" sz="1000" b="1" dirty="0">
                <a:solidFill>
                  <a:schemeClr val="tx1"/>
                </a:solidFill>
              </a:rPr>
              <a:t>3.</a:t>
            </a:r>
            <a:r>
              <a:rPr lang="nl-BE" altLang="fr-FR" sz="1000" dirty="0">
                <a:solidFill>
                  <a:schemeClr val="tx1"/>
                </a:solidFill>
              </a:rPr>
              <a:t> Klik op “</a:t>
            </a:r>
            <a:r>
              <a:rPr lang="nl-BE" altLang="fr-FR" sz="1000" b="1" dirty="0">
                <a:solidFill>
                  <a:schemeClr val="tx1"/>
                </a:solidFill>
              </a:rPr>
              <a:t>OK</a:t>
            </a:r>
            <a:r>
              <a:rPr lang="nl-BE" altLang="fr-FR" sz="1000" dirty="0">
                <a:solidFill>
                  <a:schemeClr val="tx1"/>
                </a:solidFill>
              </a:rPr>
              <a:t>”.</a:t>
            </a:r>
          </a:p>
        </p:txBody>
      </p:sp>
      <p:sp>
        <p:nvSpPr>
          <p:cNvPr id="19" name="Text Box 9"/>
          <p:cNvSpPr txBox="1">
            <a:spLocks noChangeArrowheads="1"/>
          </p:cNvSpPr>
          <p:nvPr/>
        </p:nvSpPr>
        <p:spPr bwMode="auto">
          <a:xfrm>
            <a:off x="2483768" y="1578858"/>
            <a:ext cx="2520280" cy="553998"/>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nl-BE" altLang="fr-FR" sz="1000" b="1" dirty="0">
                <a:solidFill>
                  <a:schemeClr val="tx1"/>
                </a:solidFill>
              </a:rPr>
              <a:t>2.</a:t>
            </a:r>
            <a:r>
              <a:rPr lang="nl-BE" altLang="fr-FR" sz="1000" dirty="0">
                <a:solidFill>
                  <a:schemeClr val="tx1"/>
                </a:solidFill>
              </a:rPr>
              <a:t> Naam geven aan uw variante en vakje ‘Beginview’ aanvinken om de ‘Standard View’ te vervangen.</a:t>
            </a:r>
          </a:p>
        </p:txBody>
      </p:sp>
      <p:cxnSp>
        <p:nvCxnSpPr>
          <p:cNvPr id="20" name="Straight Arrow Connector 19"/>
          <p:cNvCxnSpPr/>
          <p:nvPr/>
        </p:nvCxnSpPr>
        <p:spPr bwMode="auto">
          <a:xfrm flipV="1">
            <a:off x="3707904" y="2132857"/>
            <a:ext cx="1569864" cy="243143"/>
          </a:xfrm>
          <a:prstGeom prst="straightConnector1">
            <a:avLst/>
          </a:prstGeom>
          <a:solidFill>
            <a:schemeClr val="accent1"/>
          </a:solidFill>
          <a:ln w="12700" cap="flat" cmpd="sng" algn="ctr">
            <a:solidFill>
              <a:srgbClr val="FF0000"/>
            </a:solidFill>
            <a:prstDash val="solid"/>
            <a:round/>
            <a:headEnd type="none" w="med" len="med"/>
            <a:tailEnd type="arrow"/>
          </a:ln>
          <a:effectLst/>
        </p:spPr>
      </p:cxnSp>
      <p:pic>
        <p:nvPicPr>
          <p:cNvPr id="2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7768" y="1556792"/>
            <a:ext cx="2894632" cy="1056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8923109"/>
      </p:ext>
    </p:extLst>
  </p:cSld>
  <p:clrMapOvr>
    <a:masterClrMapping/>
  </p:clrMapOvr>
  <p:transition>
    <p:wipe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nl-BE" dirty="0"/>
              <a:t>4. Weergave-variant aanmaken</a:t>
            </a:r>
          </a:p>
        </p:txBody>
      </p:sp>
      <p:sp>
        <p:nvSpPr>
          <p:cNvPr id="14340" name="Date Placeholder 3"/>
          <p:cNvSpPr>
            <a:spLocks noGrp="1"/>
          </p:cNvSpPr>
          <p:nvPr>
            <p:ph type="dt" sz="quarter" idx="10"/>
          </p:nvPr>
        </p:nvSpPr>
        <p:spPr bwMode="auto">
          <a:noFill/>
          <a:ln>
            <a:miter lim="800000"/>
            <a:headEnd/>
            <a:tailEnd/>
          </a:ln>
        </p:spPr>
        <p:txBody>
          <a:bodyPr/>
          <a:lstStyle/>
          <a:p>
            <a:r>
              <a:rPr lang="nl-BE"/>
              <a:t>28/02/2012</a:t>
            </a:r>
          </a:p>
        </p:txBody>
      </p:sp>
      <p:sp>
        <p:nvSpPr>
          <p:cNvPr id="14341" name="Footer Placeholder 4"/>
          <p:cNvSpPr>
            <a:spLocks noGrp="1"/>
          </p:cNvSpPr>
          <p:nvPr>
            <p:ph type="ftr" sz="quarter" idx="11"/>
          </p:nvPr>
        </p:nvSpPr>
        <p:spPr bwMode="auto">
          <a:noFill/>
          <a:ln>
            <a:miter lim="800000"/>
            <a:headEnd/>
            <a:tailEnd/>
          </a:ln>
        </p:spPr>
        <p:txBody>
          <a:bodyPr/>
          <a:lstStyle/>
          <a:p>
            <a:r>
              <a:rPr lang="en-US"/>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42</a:t>
            </a:fld>
            <a:endParaRPr lang="en-US"/>
          </a:p>
        </p:txBody>
      </p:sp>
      <p:sp>
        <p:nvSpPr>
          <p:cNvPr id="10" name="Text Box 9"/>
          <p:cNvSpPr txBox="1">
            <a:spLocks noChangeArrowheads="1"/>
          </p:cNvSpPr>
          <p:nvPr/>
        </p:nvSpPr>
        <p:spPr bwMode="auto">
          <a:xfrm>
            <a:off x="323528" y="1556792"/>
            <a:ext cx="2448272" cy="400110"/>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nl-BE" altLang="fr-FR" sz="1000" dirty="0">
                <a:solidFill>
                  <a:schemeClr val="tx1"/>
                </a:solidFill>
              </a:rPr>
              <a:t>Lay-out van de lijst aangepast volgens uw variante.</a:t>
            </a: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0" y="2412000"/>
            <a:ext cx="9064346" cy="2427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bwMode="auto">
          <a:xfrm>
            <a:off x="359532" y="2419498"/>
            <a:ext cx="756084" cy="21741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9" name="Text Box 9"/>
          <p:cNvSpPr txBox="1">
            <a:spLocks noChangeArrowheads="1"/>
          </p:cNvSpPr>
          <p:nvPr/>
        </p:nvSpPr>
        <p:spPr bwMode="auto">
          <a:xfrm>
            <a:off x="3563888" y="1556792"/>
            <a:ext cx="3384376" cy="400110"/>
          </a:xfrm>
          <a:prstGeom prst="rect">
            <a:avLst/>
          </a:prstGeom>
          <a:solidFill>
            <a:srgbClr val="FFC000"/>
          </a:solidFill>
          <a:ln>
            <a:noFill/>
          </a:ln>
          <a:effec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nl-BE" altLang="fr-FR" sz="1000" u="sng" dirty="0">
                <a:solidFill>
                  <a:schemeClr val="tx1"/>
                </a:solidFill>
              </a:rPr>
              <a:t>Opmerking</a:t>
            </a:r>
            <a:r>
              <a:rPr lang="nl-BE" altLang="fr-FR" sz="1000" dirty="0">
                <a:solidFill>
                  <a:schemeClr val="tx1"/>
                </a:solidFill>
              </a:rPr>
              <a:t>: Iedereen kan één of meerdere varianten aanmaken naargelang zijn behoeften.</a:t>
            </a:r>
          </a:p>
        </p:txBody>
      </p:sp>
      <p:sp>
        <p:nvSpPr>
          <p:cNvPr id="12" name="Rectangle 11"/>
          <p:cNvSpPr/>
          <p:nvPr/>
        </p:nvSpPr>
        <p:spPr bwMode="auto">
          <a:xfrm>
            <a:off x="1817166" y="2419498"/>
            <a:ext cx="378570" cy="21741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3" name="Text Box 9"/>
          <p:cNvSpPr txBox="1">
            <a:spLocks noChangeArrowheads="1"/>
          </p:cNvSpPr>
          <p:nvPr/>
        </p:nvSpPr>
        <p:spPr bwMode="auto">
          <a:xfrm>
            <a:off x="1835696" y="2102659"/>
            <a:ext cx="1656184" cy="246221"/>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nl-BE" altLang="fr-FR" sz="1000" dirty="0">
                <a:solidFill>
                  <a:schemeClr val="tx1"/>
                </a:solidFill>
              </a:rPr>
              <a:t>Export naar Excel</a:t>
            </a:r>
          </a:p>
        </p:txBody>
      </p:sp>
      <p:sp>
        <p:nvSpPr>
          <p:cNvPr id="14" name="AutoShape 11"/>
          <p:cNvSpPr>
            <a:spLocks noChangeArrowheads="1"/>
          </p:cNvSpPr>
          <p:nvPr/>
        </p:nvSpPr>
        <p:spPr bwMode="auto">
          <a:xfrm rot="5400000">
            <a:off x="558949" y="2125756"/>
            <a:ext cx="449263" cy="200025"/>
          </a:xfrm>
          <a:prstGeom prst="rightArrow">
            <a:avLst>
              <a:gd name="adj1" fmla="val 50000"/>
              <a:gd name="adj2" fmla="val 85817"/>
            </a:avLst>
          </a:prstGeom>
          <a:solidFill>
            <a:srgbClr val="FFFF00"/>
          </a:solidFill>
          <a:ln w="127" algn="ctr">
            <a:solidFill>
              <a:srgbClr val="A6A6A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endParaRPr lang="nl-BE" altLang="fr-FR"/>
          </a:p>
        </p:txBody>
      </p:sp>
    </p:spTree>
    <p:extLst>
      <p:ext uri="{BB962C8B-B14F-4D97-AF65-F5344CB8AC3E}">
        <p14:creationId xmlns:p14="http://schemas.microsoft.com/office/powerpoint/2010/main" val="2159949741"/>
      </p:ext>
    </p:extLst>
  </p:cSld>
  <p:clrMapOvr>
    <a:masterClrMapping/>
  </p:clrMapOvr>
  <p:transition>
    <p:wipe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5"/>
          <p:cNvSpPr>
            <a:spLocks noGrp="1"/>
          </p:cNvSpPr>
          <p:nvPr>
            <p:ph type="dt" sz="quarter" idx="13"/>
          </p:nvPr>
        </p:nvSpPr>
        <p:spPr bwMode="auto">
          <a:noFill/>
          <a:ln>
            <a:miter lim="800000"/>
            <a:headEnd/>
            <a:tailEnd/>
          </a:ln>
        </p:spPr>
        <p:txBody>
          <a:bodyPr/>
          <a:lstStyle/>
          <a:p>
            <a:r>
              <a:rPr lang="nl-BE" dirty="0"/>
              <a:t>16/06/2014</a:t>
            </a:r>
            <a:endParaRPr lang="en-US" dirty="0"/>
          </a:p>
        </p:txBody>
      </p:sp>
      <p:sp>
        <p:nvSpPr>
          <p:cNvPr id="13315" name="Footer Placeholder 6"/>
          <p:cNvSpPr>
            <a:spLocks noGrp="1"/>
          </p:cNvSpPr>
          <p:nvPr>
            <p:ph type="ftr" sz="quarter" idx="14"/>
          </p:nvPr>
        </p:nvSpPr>
        <p:spPr bwMode="auto">
          <a:noFill/>
          <a:ln>
            <a:miter lim="800000"/>
            <a:headEnd/>
            <a:tailEnd/>
          </a:ln>
        </p:spPr>
        <p:txBody>
          <a:bodyPr/>
          <a:lstStyle/>
          <a:p>
            <a:r>
              <a:rPr lang="en-US"/>
              <a:t>Footer</a:t>
            </a:r>
          </a:p>
        </p:txBody>
      </p:sp>
      <p:sp>
        <p:nvSpPr>
          <p:cNvPr id="13316" name="Title 1"/>
          <p:cNvSpPr>
            <a:spLocks noGrp="1"/>
          </p:cNvSpPr>
          <p:nvPr>
            <p:ph type="title"/>
          </p:nvPr>
        </p:nvSpPr>
        <p:spPr/>
        <p:txBody>
          <a:bodyPr/>
          <a:lstStyle/>
          <a:p>
            <a:pPr marL="361950" indent="-361950" eaLnBrk="1" hangingPunct="1"/>
            <a:r>
              <a:rPr lang="nl-NL" dirty="0"/>
              <a:t>5. Afgekeurde Requests en Werkopdrachten (WO’s)</a:t>
            </a:r>
          </a:p>
        </p:txBody>
      </p:sp>
    </p:spTree>
    <p:extLst>
      <p:ext uri="{BB962C8B-B14F-4D97-AF65-F5344CB8AC3E}">
        <p14:creationId xmlns:p14="http://schemas.microsoft.com/office/powerpoint/2010/main" val="22574700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7"/>
          <p:cNvSpPr txBox="1">
            <a:spLocks noChangeArrowheads="1"/>
          </p:cNvSpPr>
          <p:nvPr/>
        </p:nvSpPr>
        <p:spPr bwMode="auto">
          <a:xfrm>
            <a:off x="467544" y="1412776"/>
            <a:ext cx="8496944" cy="4525962"/>
          </a:xfrm>
          <a:prstGeom prst="rect">
            <a:avLst/>
          </a:prstGeom>
          <a:noFill/>
          <a:ln w="9525">
            <a:noFill/>
            <a:miter lim="800000"/>
            <a:headEnd/>
            <a:tailEnd/>
          </a:ln>
        </p:spPr>
        <p:txBody>
          <a:bodyPr vert="horz" wrap="square" lIns="88867" tIns="44433" rIns="88867" bIns="44433" numCol="1" anchor="t" anchorCtr="0" compatLnSpc="1">
            <a:prstTxWarp prst="textNoShape">
              <a:avLst/>
            </a:prstTxWarp>
          </a:bodyPr>
          <a:lstStyle>
            <a:lvl1pPr marL="342900" indent="-342900" algn="l" rtl="0" eaLnBrk="0" fontAlgn="base" hangingPunct="0">
              <a:spcBef>
                <a:spcPct val="20000"/>
              </a:spcBef>
              <a:spcAft>
                <a:spcPct val="0"/>
              </a:spcAft>
              <a:buClr>
                <a:srgbClr val="F86613"/>
              </a:buClr>
              <a:buSzPct val="100000"/>
              <a:buFont typeface="Arial" charset="0"/>
              <a:defRPr sz="2000" b="1">
                <a:solidFill>
                  <a:srgbClr val="21363C"/>
                </a:solidFill>
                <a:latin typeface="+mn-lt"/>
                <a:ea typeface="ヒラギノ角ゴ Pro W3" charset="-128"/>
                <a:cs typeface="ヒラギノ角ゴ Pro W3" charset="-128"/>
              </a:defRPr>
            </a:lvl1pPr>
            <a:lvl2pPr marL="381000" indent="-190500" algn="l" rtl="0" eaLnBrk="0" fontAlgn="base" hangingPunct="0">
              <a:spcBef>
                <a:spcPct val="20000"/>
              </a:spcBef>
              <a:spcAft>
                <a:spcPct val="0"/>
              </a:spcAft>
              <a:buClr>
                <a:schemeClr val="tx2"/>
              </a:buClr>
              <a:buFont typeface="Lucida Grande" charset="0"/>
              <a:buChar char="-"/>
              <a:defRPr sz="1600" b="1">
                <a:solidFill>
                  <a:srgbClr val="21363C"/>
                </a:solidFill>
                <a:latin typeface="+mn-lt"/>
                <a:ea typeface="ヒラギノ角ゴ Pro W3" charset="-128"/>
              </a:defRPr>
            </a:lvl2pPr>
            <a:lvl3pPr marL="569913" indent="-187325" algn="l" rtl="0" eaLnBrk="0" fontAlgn="base" hangingPunct="0">
              <a:spcBef>
                <a:spcPct val="20000"/>
              </a:spcBef>
              <a:spcAft>
                <a:spcPct val="0"/>
              </a:spcAft>
              <a:buClr>
                <a:schemeClr val="tx2"/>
              </a:buClr>
              <a:buSzPct val="85000"/>
              <a:buFont typeface="Verdana" charset="0"/>
              <a:buChar char="–"/>
              <a:defRPr sz="1600">
                <a:solidFill>
                  <a:srgbClr val="21363C"/>
                </a:solidFill>
                <a:latin typeface="+mn-lt"/>
                <a:ea typeface="ヒラギノ角ゴ Pro W3" charset="-128"/>
              </a:defRPr>
            </a:lvl3pPr>
            <a:lvl4pPr marL="762000" indent="-190500" algn="l" rtl="0" eaLnBrk="0" fontAlgn="base" hangingPunct="0">
              <a:spcBef>
                <a:spcPct val="20000"/>
              </a:spcBef>
              <a:spcAft>
                <a:spcPct val="0"/>
              </a:spcAft>
              <a:buClr>
                <a:schemeClr val="bg2"/>
              </a:buClr>
              <a:buSzPct val="100000"/>
              <a:buChar char="-"/>
              <a:defRPr sz="1400">
                <a:solidFill>
                  <a:schemeClr val="tx1"/>
                </a:solidFill>
                <a:latin typeface="Arial" charset="0"/>
                <a:ea typeface="ヒラギノ角ゴ Pro W3" charset="-128"/>
              </a:defRPr>
            </a:lvl4pPr>
            <a:lvl5pPr marL="955675" indent="-190500" algn="l" rtl="0" eaLnBrk="0" fontAlgn="base" hangingPunct="0">
              <a:spcBef>
                <a:spcPct val="20000"/>
              </a:spcBef>
              <a:spcAft>
                <a:spcPct val="0"/>
              </a:spcAft>
              <a:buClr>
                <a:schemeClr val="bg2"/>
              </a:buClr>
              <a:buChar char="-"/>
              <a:defRPr sz="1400">
                <a:solidFill>
                  <a:schemeClr val="tx1"/>
                </a:solidFill>
                <a:latin typeface="Arial" charset="0"/>
                <a:ea typeface="ヒラギノ角ゴ Pro W3" charset="-128"/>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eaLnBrk="1" hangingPunct="1"/>
            <a:r>
              <a:rPr lang="nl-BE" altLang="fr-FR" kern="0" dirty="0"/>
              <a:t>Na afkeuring door Elia is de Request of WO teruggestuurd naar de leverancier.</a:t>
            </a:r>
          </a:p>
          <a:p>
            <a:pPr marL="0" indent="0" eaLnBrk="1" hangingPunct="1"/>
            <a:r>
              <a:rPr lang="nl-BE" altLang="fr-FR" dirty="0">
                <a:solidFill>
                  <a:srgbClr val="FF0000"/>
                </a:solidFill>
              </a:rPr>
              <a:t>Een Request of WO moet niet met de status « Geweigerd » blijven staan. Wijzigt U deze bij vergissing en slaat u deze op, dan zal deze weer ter goedkeuring bij de Projectleider verstuurd worden !</a:t>
            </a:r>
          </a:p>
          <a:p>
            <a:pPr marL="0" indent="0" eaLnBrk="1" hangingPunct="1"/>
            <a:r>
              <a:rPr lang="nl-BE" altLang="fr-FR" kern="0" dirty="0">
                <a:solidFill>
                  <a:srgbClr val="FF0000"/>
                </a:solidFill>
              </a:rPr>
              <a:t>Bedoeling is deze Request / WO verbeteren of verwijderen.</a:t>
            </a:r>
          </a:p>
        </p:txBody>
      </p:sp>
      <p:sp>
        <p:nvSpPr>
          <p:cNvPr id="14338" name="Title 1"/>
          <p:cNvSpPr>
            <a:spLocks noGrp="1"/>
          </p:cNvSpPr>
          <p:nvPr>
            <p:ph type="title"/>
          </p:nvPr>
        </p:nvSpPr>
        <p:spPr/>
        <p:txBody>
          <a:bodyPr/>
          <a:lstStyle/>
          <a:p>
            <a:r>
              <a:rPr lang="nl-BE" dirty="0"/>
              <a:t>5. Afgekeurde Requests en WO’s</a:t>
            </a:r>
          </a:p>
        </p:txBody>
      </p:sp>
      <p:sp>
        <p:nvSpPr>
          <p:cNvPr id="14340" name="Date Placeholder 3"/>
          <p:cNvSpPr>
            <a:spLocks noGrp="1"/>
          </p:cNvSpPr>
          <p:nvPr>
            <p:ph type="dt" sz="quarter" idx="10"/>
          </p:nvPr>
        </p:nvSpPr>
        <p:spPr bwMode="auto">
          <a:noFill/>
          <a:ln>
            <a:miter lim="800000"/>
            <a:headEnd/>
            <a:tailEnd/>
          </a:ln>
        </p:spPr>
        <p:txBody>
          <a:bodyPr/>
          <a:lstStyle/>
          <a:p>
            <a:r>
              <a:rPr lang="nl-BE"/>
              <a:t>28/02/2012</a:t>
            </a:r>
          </a:p>
        </p:txBody>
      </p:sp>
      <p:sp>
        <p:nvSpPr>
          <p:cNvPr id="14341" name="Footer Placeholder 4"/>
          <p:cNvSpPr>
            <a:spLocks noGrp="1"/>
          </p:cNvSpPr>
          <p:nvPr>
            <p:ph type="ftr" sz="quarter" idx="11"/>
          </p:nvPr>
        </p:nvSpPr>
        <p:spPr bwMode="auto">
          <a:noFill/>
          <a:ln>
            <a:miter lim="800000"/>
            <a:headEnd/>
            <a:tailEnd/>
          </a:ln>
        </p:spPr>
        <p:txBody>
          <a:bodyPr/>
          <a:lstStyle/>
          <a:p>
            <a:r>
              <a:rPr lang="en-US"/>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44</a:t>
            </a:fld>
            <a:endParaRPr lang="en-US"/>
          </a:p>
        </p:txBody>
      </p: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542" y="3501008"/>
            <a:ext cx="6658826" cy="2898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bwMode="auto">
          <a:xfrm>
            <a:off x="4033854" y="5301208"/>
            <a:ext cx="1296144" cy="432048"/>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1663914005"/>
      </p:ext>
    </p:extLst>
  </p:cSld>
  <p:clrMapOvr>
    <a:masterClrMapping/>
  </p:clrMapOvr>
  <p:transition>
    <p:wipe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545715"/>
            <a:ext cx="6966544" cy="4555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8" name="Title 1"/>
          <p:cNvSpPr>
            <a:spLocks noGrp="1"/>
          </p:cNvSpPr>
          <p:nvPr>
            <p:ph type="title"/>
          </p:nvPr>
        </p:nvSpPr>
        <p:spPr/>
        <p:txBody>
          <a:bodyPr/>
          <a:lstStyle/>
          <a:p>
            <a:r>
              <a:rPr lang="nl-BE" dirty="0"/>
              <a:t>5. Afgekeurde Requests en WO’s</a:t>
            </a:r>
          </a:p>
        </p:txBody>
      </p:sp>
      <p:sp>
        <p:nvSpPr>
          <p:cNvPr id="14340" name="Date Placeholder 3"/>
          <p:cNvSpPr>
            <a:spLocks noGrp="1"/>
          </p:cNvSpPr>
          <p:nvPr>
            <p:ph type="dt" sz="quarter" idx="10"/>
          </p:nvPr>
        </p:nvSpPr>
        <p:spPr bwMode="auto">
          <a:noFill/>
          <a:ln>
            <a:miter lim="800000"/>
            <a:headEnd/>
            <a:tailEnd/>
          </a:ln>
        </p:spPr>
        <p:txBody>
          <a:bodyPr/>
          <a:lstStyle/>
          <a:p>
            <a:r>
              <a:rPr lang="nl-BE"/>
              <a:t>28/02/2012</a:t>
            </a:r>
          </a:p>
        </p:txBody>
      </p:sp>
      <p:sp>
        <p:nvSpPr>
          <p:cNvPr id="14341" name="Footer Placeholder 4"/>
          <p:cNvSpPr>
            <a:spLocks noGrp="1"/>
          </p:cNvSpPr>
          <p:nvPr>
            <p:ph type="ftr" sz="quarter" idx="11"/>
          </p:nvPr>
        </p:nvSpPr>
        <p:spPr bwMode="auto">
          <a:xfrm>
            <a:off x="1259632" y="6548438"/>
            <a:ext cx="6081712" cy="252412"/>
          </a:xfrm>
          <a:noFill/>
          <a:ln>
            <a:miter lim="800000"/>
            <a:headEnd/>
            <a:tailEnd/>
          </a:ln>
        </p:spPr>
        <p:txBody>
          <a:bodyPr/>
          <a:lstStyle/>
          <a:p>
            <a:r>
              <a:rPr lang="en-US"/>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45</a:t>
            </a:fld>
            <a:endParaRPr lang="en-US"/>
          </a:p>
        </p:txBody>
      </p:sp>
      <p:sp>
        <p:nvSpPr>
          <p:cNvPr id="16" name="Text Box 9"/>
          <p:cNvSpPr txBox="1">
            <a:spLocks noChangeArrowheads="1"/>
          </p:cNvSpPr>
          <p:nvPr/>
        </p:nvSpPr>
        <p:spPr bwMode="auto">
          <a:xfrm>
            <a:off x="3635896" y="2726050"/>
            <a:ext cx="3600400" cy="630942"/>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nl-BE" altLang="fr-FR" sz="1000" dirty="0">
                <a:solidFill>
                  <a:schemeClr val="tx1"/>
                </a:solidFill>
              </a:rPr>
              <a:t>Kies naar omstandigheid het documenttype (R of W) met status “</a:t>
            </a:r>
            <a:r>
              <a:rPr lang="nl-BE" altLang="fr-FR" sz="1000" b="1" dirty="0">
                <a:solidFill>
                  <a:schemeClr val="tx1"/>
                </a:solidFill>
              </a:rPr>
              <a:t>Geweigerd</a:t>
            </a:r>
            <a:r>
              <a:rPr lang="nl-BE" altLang="fr-FR" sz="1000" dirty="0">
                <a:solidFill>
                  <a:schemeClr val="tx1"/>
                </a:solidFill>
              </a:rPr>
              <a:t>” en klik op “</a:t>
            </a:r>
            <a:r>
              <a:rPr lang="nl-BE" altLang="fr-FR" sz="1000" b="1" dirty="0" err="1">
                <a:solidFill>
                  <a:schemeClr val="tx1"/>
                </a:solidFill>
              </a:rPr>
              <a:t>Apply</a:t>
            </a:r>
            <a:r>
              <a:rPr lang="nl-BE" altLang="fr-FR" sz="1000" dirty="0">
                <a:solidFill>
                  <a:schemeClr val="tx1"/>
                </a:solidFill>
              </a:rPr>
              <a:t>”.</a:t>
            </a:r>
          </a:p>
          <a:p>
            <a:pPr>
              <a:spcBef>
                <a:spcPct val="50000"/>
              </a:spcBef>
              <a:buClrTx/>
              <a:buSzTx/>
              <a:buFontTx/>
              <a:buNone/>
            </a:pPr>
            <a:r>
              <a:rPr lang="nl-BE" altLang="fr-FR" sz="1000" dirty="0">
                <a:solidFill>
                  <a:schemeClr val="tx1"/>
                </a:solidFill>
              </a:rPr>
              <a:t>Klik nadien op het Request / WO-nummer in de lijst.</a:t>
            </a:r>
          </a:p>
        </p:txBody>
      </p:sp>
      <p:sp>
        <p:nvSpPr>
          <p:cNvPr id="17" name="Rectangle 16"/>
          <p:cNvSpPr/>
          <p:nvPr/>
        </p:nvSpPr>
        <p:spPr bwMode="auto">
          <a:xfrm>
            <a:off x="4716016" y="4104000"/>
            <a:ext cx="648072" cy="14400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8" name="Rectangle 17"/>
          <p:cNvSpPr/>
          <p:nvPr/>
        </p:nvSpPr>
        <p:spPr bwMode="auto">
          <a:xfrm>
            <a:off x="2555776" y="3501008"/>
            <a:ext cx="648072" cy="18000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9" name="Rectangle 18"/>
          <p:cNvSpPr/>
          <p:nvPr/>
        </p:nvSpPr>
        <p:spPr bwMode="auto">
          <a:xfrm>
            <a:off x="755576" y="4653152"/>
            <a:ext cx="432048" cy="14400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1" name="AutoShape 11"/>
          <p:cNvSpPr>
            <a:spLocks noChangeArrowheads="1"/>
          </p:cNvSpPr>
          <p:nvPr/>
        </p:nvSpPr>
        <p:spPr bwMode="auto">
          <a:xfrm rot="5400000">
            <a:off x="6910955" y="4471811"/>
            <a:ext cx="737296" cy="201418"/>
          </a:xfrm>
          <a:prstGeom prst="rightArrow">
            <a:avLst>
              <a:gd name="adj1" fmla="val 50000"/>
              <a:gd name="adj2" fmla="val 85817"/>
            </a:avLst>
          </a:prstGeom>
          <a:solidFill>
            <a:srgbClr val="FFFF00"/>
          </a:solidFill>
          <a:ln w="127" algn="ctr">
            <a:solidFill>
              <a:srgbClr val="A6A6A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endParaRPr lang="nl-BE" altLang="fr-FR"/>
          </a:p>
        </p:txBody>
      </p:sp>
    </p:spTree>
    <p:extLst>
      <p:ext uri="{BB962C8B-B14F-4D97-AF65-F5344CB8AC3E}">
        <p14:creationId xmlns:p14="http://schemas.microsoft.com/office/powerpoint/2010/main" val="3276823153"/>
      </p:ext>
    </p:extLst>
  </p:cSld>
  <p:clrMapOvr>
    <a:masterClrMapping/>
  </p:clrMapOvr>
  <p:transition>
    <p:wipe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3" y="1484784"/>
            <a:ext cx="8956483" cy="4298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8" name="Title 1"/>
          <p:cNvSpPr>
            <a:spLocks noGrp="1"/>
          </p:cNvSpPr>
          <p:nvPr>
            <p:ph type="title"/>
          </p:nvPr>
        </p:nvSpPr>
        <p:spPr/>
        <p:txBody>
          <a:bodyPr/>
          <a:lstStyle/>
          <a:p>
            <a:r>
              <a:rPr lang="nl-BE" dirty="0"/>
              <a:t>5. Afgekeurde Requests en WO’s</a:t>
            </a:r>
          </a:p>
        </p:txBody>
      </p:sp>
      <p:sp>
        <p:nvSpPr>
          <p:cNvPr id="14340" name="Date Placeholder 3"/>
          <p:cNvSpPr>
            <a:spLocks noGrp="1"/>
          </p:cNvSpPr>
          <p:nvPr>
            <p:ph type="dt" sz="quarter" idx="10"/>
          </p:nvPr>
        </p:nvSpPr>
        <p:spPr bwMode="auto">
          <a:noFill/>
          <a:ln>
            <a:miter lim="800000"/>
            <a:headEnd/>
            <a:tailEnd/>
          </a:ln>
        </p:spPr>
        <p:txBody>
          <a:bodyPr/>
          <a:lstStyle/>
          <a:p>
            <a:r>
              <a:rPr lang="nl-BE"/>
              <a:t>28/02/2012</a:t>
            </a:r>
          </a:p>
        </p:txBody>
      </p:sp>
      <p:sp>
        <p:nvSpPr>
          <p:cNvPr id="14341" name="Footer Placeholder 4"/>
          <p:cNvSpPr>
            <a:spLocks noGrp="1"/>
          </p:cNvSpPr>
          <p:nvPr>
            <p:ph type="ftr" sz="quarter" idx="11"/>
          </p:nvPr>
        </p:nvSpPr>
        <p:spPr bwMode="auto">
          <a:noFill/>
          <a:ln>
            <a:miter lim="800000"/>
            <a:headEnd/>
            <a:tailEnd/>
          </a:ln>
        </p:spPr>
        <p:txBody>
          <a:bodyPr/>
          <a:lstStyle/>
          <a:p>
            <a:r>
              <a:rPr lang="en-US"/>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46</a:t>
            </a:fld>
            <a:endParaRPr lang="en-US"/>
          </a:p>
        </p:txBody>
      </p:sp>
      <p:sp>
        <p:nvSpPr>
          <p:cNvPr id="12" name="Rectangle 11"/>
          <p:cNvSpPr/>
          <p:nvPr/>
        </p:nvSpPr>
        <p:spPr bwMode="auto">
          <a:xfrm>
            <a:off x="107504" y="1844824"/>
            <a:ext cx="504056" cy="144016"/>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3" name="Text Box 9"/>
          <p:cNvSpPr txBox="1">
            <a:spLocks noChangeArrowheads="1"/>
          </p:cNvSpPr>
          <p:nvPr/>
        </p:nvSpPr>
        <p:spPr bwMode="auto">
          <a:xfrm>
            <a:off x="2717009" y="1556792"/>
            <a:ext cx="3096344" cy="400110"/>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nl-BE" altLang="fr-FR" sz="1000" dirty="0">
                <a:solidFill>
                  <a:schemeClr val="tx1"/>
                </a:solidFill>
              </a:rPr>
              <a:t>Klik op “</a:t>
            </a:r>
            <a:r>
              <a:rPr lang="nl-BE" altLang="fr-FR" sz="1000" b="1" dirty="0">
                <a:solidFill>
                  <a:schemeClr val="tx1"/>
                </a:solidFill>
              </a:rPr>
              <a:t>Bewerken</a:t>
            </a:r>
            <a:r>
              <a:rPr lang="nl-BE" altLang="fr-FR" sz="1000" dirty="0">
                <a:solidFill>
                  <a:schemeClr val="tx1"/>
                </a:solidFill>
              </a:rPr>
              <a:t>” om een Request of een WO te kunnen aanpassen (of verwijderen).</a:t>
            </a:r>
          </a:p>
        </p:txBody>
      </p:sp>
      <p:sp>
        <p:nvSpPr>
          <p:cNvPr id="14" name="AutoShape 11"/>
          <p:cNvSpPr>
            <a:spLocks noChangeArrowheads="1"/>
          </p:cNvSpPr>
          <p:nvPr/>
        </p:nvSpPr>
        <p:spPr bwMode="auto">
          <a:xfrm rot="10800000">
            <a:off x="1115617" y="1828883"/>
            <a:ext cx="1385367" cy="201416"/>
          </a:xfrm>
          <a:prstGeom prst="rightArrow">
            <a:avLst>
              <a:gd name="adj1" fmla="val 50000"/>
              <a:gd name="adj2" fmla="val 85817"/>
            </a:avLst>
          </a:prstGeom>
          <a:solidFill>
            <a:srgbClr val="FFFF00"/>
          </a:solidFill>
          <a:ln w="127" algn="ctr">
            <a:solidFill>
              <a:srgbClr val="A6A6A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endParaRPr lang="nl-BE" altLang="fr-FR"/>
          </a:p>
        </p:txBody>
      </p:sp>
      <p:sp>
        <p:nvSpPr>
          <p:cNvPr id="10" name="Oval 9"/>
          <p:cNvSpPr/>
          <p:nvPr/>
        </p:nvSpPr>
        <p:spPr bwMode="auto">
          <a:xfrm>
            <a:off x="360000" y="4896000"/>
            <a:ext cx="288032" cy="250329"/>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1" name="Rectangle 10"/>
          <p:cNvSpPr/>
          <p:nvPr/>
        </p:nvSpPr>
        <p:spPr bwMode="auto">
          <a:xfrm>
            <a:off x="8388424" y="4960027"/>
            <a:ext cx="504056" cy="197165"/>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5" name="Text Box 9"/>
          <p:cNvSpPr txBox="1">
            <a:spLocks noChangeArrowheads="1"/>
          </p:cNvSpPr>
          <p:nvPr/>
        </p:nvSpPr>
        <p:spPr bwMode="auto">
          <a:xfrm>
            <a:off x="2051720" y="4397042"/>
            <a:ext cx="3096344" cy="400110"/>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nl-BE" altLang="fr-FR" sz="1000" dirty="0">
                <a:solidFill>
                  <a:schemeClr val="tx1"/>
                </a:solidFill>
              </a:rPr>
              <a:t>Klik op het pijltje om het commentaar van de Projectleider te kunnen lezen.</a:t>
            </a:r>
          </a:p>
        </p:txBody>
      </p:sp>
    </p:spTree>
    <p:extLst>
      <p:ext uri="{BB962C8B-B14F-4D97-AF65-F5344CB8AC3E}">
        <p14:creationId xmlns:p14="http://schemas.microsoft.com/office/powerpoint/2010/main" val="1176382641"/>
      </p:ext>
    </p:extLst>
  </p:cSld>
  <p:clrMapOvr>
    <a:masterClrMapping/>
  </p:clrMapOvr>
  <p:transition>
    <p:wipe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412776"/>
            <a:ext cx="8928991" cy="4907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8" name="Title 1"/>
          <p:cNvSpPr>
            <a:spLocks noGrp="1"/>
          </p:cNvSpPr>
          <p:nvPr>
            <p:ph type="title"/>
          </p:nvPr>
        </p:nvSpPr>
        <p:spPr/>
        <p:txBody>
          <a:bodyPr/>
          <a:lstStyle/>
          <a:p>
            <a:r>
              <a:rPr lang="nl-BE" dirty="0"/>
              <a:t>5. Afgekeurde Requests en WO’s</a:t>
            </a:r>
          </a:p>
        </p:txBody>
      </p:sp>
      <p:sp>
        <p:nvSpPr>
          <p:cNvPr id="14340" name="Date Placeholder 3"/>
          <p:cNvSpPr>
            <a:spLocks noGrp="1"/>
          </p:cNvSpPr>
          <p:nvPr>
            <p:ph type="dt" sz="quarter" idx="10"/>
          </p:nvPr>
        </p:nvSpPr>
        <p:spPr bwMode="auto">
          <a:noFill/>
          <a:ln>
            <a:miter lim="800000"/>
            <a:headEnd/>
            <a:tailEnd/>
          </a:ln>
        </p:spPr>
        <p:txBody>
          <a:bodyPr/>
          <a:lstStyle/>
          <a:p>
            <a:r>
              <a:rPr lang="nl-BE"/>
              <a:t>28/02/2012</a:t>
            </a:r>
          </a:p>
        </p:txBody>
      </p:sp>
      <p:sp>
        <p:nvSpPr>
          <p:cNvPr id="14341" name="Footer Placeholder 4"/>
          <p:cNvSpPr>
            <a:spLocks noGrp="1"/>
          </p:cNvSpPr>
          <p:nvPr>
            <p:ph type="ftr" sz="quarter" idx="11"/>
          </p:nvPr>
        </p:nvSpPr>
        <p:spPr bwMode="auto">
          <a:noFill/>
          <a:ln>
            <a:miter lim="800000"/>
            <a:headEnd/>
            <a:tailEnd/>
          </a:ln>
        </p:spPr>
        <p:txBody>
          <a:bodyPr/>
          <a:lstStyle/>
          <a:p>
            <a:r>
              <a:rPr lang="en-US"/>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47</a:t>
            </a:fld>
            <a:endParaRPr lang="en-US"/>
          </a:p>
        </p:txBody>
      </p:sp>
      <p:sp>
        <p:nvSpPr>
          <p:cNvPr id="16" name="Text Box 9"/>
          <p:cNvSpPr txBox="1">
            <a:spLocks noChangeArrowheads="1"/>
          </p:cNvSpPr>
          <p:nvPr/>
        </p:nvSpPr>
        <p:spPr bwMode="auto">
          <a:xfrm>
            <a:off x="5208821" y="4774793"/>
            <a:ext cx="2664296" cy="1246495"/>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nl-BE" altLang="fr-FR" sz="1000" b="1" dirty="0">
                <a:solidFill>
                  <a:schemeClr val="tx1"/>
                </a:solidFill>
              </a:rPr>
              <a:t>Pas</a:t>
            </a:r>
            <a:r>
              <a:rPr lang="nl-BE" altLang="fr-FR" sz="1000" dirty="0">
                <a:solidFill>
                  <a:schemeClr val="tx1"/>
                </a:solidFill>
              </a:rPr>
              <a:t> de Request/WO </a:t>
            </a:r>
            <a:r>
              <a:rPr lang="nl-BE" altLang="fr-FR" sz="1000" b="1" dirty="0">
                <a:solidFill>
                  <a:schemeClr val="tx1"/>
                </a:solidFill>
              </a:rPr>
              <a:t>aan</a:t>
            </a:r>
            <a:r>
              <a:rPr lang="nl-BE" altLang="fr-FR" sz="1000" dirty="0">
                <a:solidFill>
                  <a:schemeClr val="tx1"/>
                </a:solidFill>
              </a:rPr>
              <a:t> (bedrag of omschrijving), voeg de eventuele ontbrekende bijlagen toe en </a:t>
            </a:r>
            <a:r>
              <a:rPr lang="nl-BE" altLang="fr-FR" sz="1000" b="1" dirty="0">
                <a:solidFill>
                  <a:schemeClr val="tx1"/>
                </a:solidFill>
              </a:rPr>
              <a:t>sla op</a:t>
            </a:r>
            <a:r>
              <a:rPr lang="nl-BE" altLang="fr-FR" sz="1000" dirty="0">
                <a:solidFill>
                  <a:schemeClr val="tx1"/>
                </a:solidFill>
              </a:rPr>
              <a:t>, </a:t>
            </a:r>
            <a:r>
              <a:rPr lang="nl-BE" altLang="fr-FR" sz="1000" b="1" dirty="0">
                <a:solidFill>
                  <a:schemeClr val="tx1"/>
                </a:solidFill>
              </a:rPr>
              <a:t>of verwijder </a:t>
            </a:r>
            <a:r>
              <a:rPr lang="nl-BE" altLang="fr-FR" sz="1000" dirty="0">
                <a:solidFill>
                  <a:schemeClr val="tx1"/>
                </a:solidFill>
              </a:rPr>
              <a:t>onnodige Request/WO.</a:t>
            </a:r>
          </a:p>
          <a:p>
            <a:pPr>
              <a:spcBef>
                <a:spcPct val="50000"/>
              </a:spcBef>
              <a:buClrTx/>
              <a:buSzTx/>
              <a:buFontTx/>
              <a:buNone/>
            </a:pPr>
            <a:r>
              <a:rPr lang="nl-BE" altLang="fr-FR" sz="1000" dirty="0">
                <a:solidFill>
                  <a:schemeClr val="tx1"/>
                </a:solidFill>
              </a:rPr>
              <a:t>Bij het opslaan na aanpassing is de Request/WO opnieuw ter goedkeuring uitgestuurd naar de Projectleider.</a:t>
            </a:r>
          </a:p>
        </p:txBody>
      </p:sp>
      <p:sp>
        <p:nvSpPr>
          <p:cNvPr id="18" name="Rectangle 17"/>
          <p:cNvSpPr/>
          <p:nvPr/>
        </p:nvSpPr>
        <p:spPr bwMode="auto">
          <a:xfrm>
            <a:off x="467544" y="4428000"/>
            <a:ext cx="360000" cy="143992"/>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9" name="Rectangle 18"/>
          <p:cNvSpPr/>
          <p:nvPr/>
        </p:nvSpPr>
        <p:spPr bwMode="auto">
          <a:xfrm>
            <a:off x="3775484" y="4725144"/>
            <a:ext cx="508484" cy="21602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0" name="Rectangle 9"/>
          <p:cNvSpPr/>
          <p:nvPr/>
        </p:nvSpPr>
        <p:spPr bwMode="auto">
          <a:xfrm>
            <a:off x="162000" y="1772816"/>
            <a:ext cx="432048" cy="16200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1" name="Rectangle 10"/>
          <p:cNvSpPr/>
          <p:nvPr/>
        </p:nvSpPr>
        <p:spPr bwMode="auto">
          <a:xfrm>
            <a:off x="467544" y="5809652"/>
            <a:ext cx="2952328" cy="510928"/>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2" name="Text Box 9"/>
          <p:cNvSpPr txBox="1">
            <a:spLocks noChangeArrowheads="1"/>
          </p:cNvSpPr>
          <p:nvPr/>
        </p:nvSpPr>
        <p:spPr bwMode="auto">
          <a:xfrm>
            <a:off x="2699792" y="5301208"/>
            <a:ext cx="2160240" cy="400110"/>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nl-BE" altLang="fr-FR" sz="1000" dirty="0">
                <a:solidFill>
                  <a:schemeClr val="tx1"/>
                </a:solidFill>
              </a:rPr>
              <a:t>Commentaar bij afkeuring van de Projectleider of de OPA.</a:t>
            </a:r>
          </a:p>
        </p:txBody>
      </p:sp>
      <p:sp>
        <p:nvSpPr>
          <p:cNvPr id="13" name="AutoShape 11"/>
          <p:cNvSpPr>
            <a:spLocks noChangeArrowheads="1"/>
          </p:cNvSpPr>
          <p:nvPr/>
        </p:nvSpPr>
        <p:spPr bwMode="auto">
          <a:xfrm rot="10800000">
            <a:off x="4572001" y="4718784"/>
            <a:ext cx="449263" cy="200025"/>
          </a:xfrm>
          <a:prstGeom prst="rightArrow">
            <a:avLst>
              <a:gd name="adj1" fmla="val 50000"/>
              <a:gd name="adj2" fmla="val 85817"/>
            </a:avLst>
          </a:prstGeom>
          <a:solidFill>
            <a:srgbClr val="FFFF00"/>
          </a:solidFill>
          <a:ln w="127" algn="ctr">
            <a:solidFill>
              <a:srgbClr val="A6A6A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endParaRPr lang="nl-BE" altLang="fr-FR"/>
          </a:p>
        </p:txBody>
      </p:sp>
    </p:spTree>
    <p:extLst>
      <p:ext uri="{BB962C8B-B14F-4D97-AF65-F5344CB8AC3E}">
        <p14:creationId xmlns:p14="http://schemas.microsoft.com/office/powerpoint/2010/main" val="3940587833"/>
      </p:ext>
    </p:extLst>
  </p:cSld>
  <p:clrMapOvr>
    <a:masterClrMapping/>
  </p:clrMapOvr>
  <p:transition>
    <p:wipe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nl-BE" dirty="0"/>
              <a:t>Hulp nodig ?</a:t>
            </a:r>
          </a:p>
        </p:txBody>
      </p:sp>
      <p:sp>
        <p:nvSpPr>
          <p:cNvPr id="14339" name="Content Placeholder 2"/>
          <p:cNvSpPr>
            <a:spLocks noGrp="1"/>
          </p:cNvSpPr>
          <p:nvPr>
            <p:ph idx="1"/>
          </p:nvPr>
        </p:nvSpPr>
        <p:spPr/>
        <p:txBody>
          <a:bodyPr/>
          <a:lstStyle/>
          <a:p>
            <a:pPr eaLnBrk="1" hangingPunct="1"/>
            <a:r>
              <a:rPr lang="nl-BE" altLang="fr-FR" dirty="0"/>
              <a:t>Purchasing Support</a:t>
            </a:r>
          </a:p>
          <a:p>
            <a:pPr eaLnBrk="1" hangingPunct="1"/>
            <a:endParaRPr lang="nl-BE" altLang="fr-FR" dirty="0"/>
          </a:p>
          <a:p>
            <a:pPr lvl="1" eaLnBrk="1" hangingPunct="1">
              <a:tabLst>
                <a:tab pos="2328863" algn="l"/>
              </a:tabLst>
            </a:pPr>
            <a:r>
              <a:rPr lang="nl-BE" altLang="fr-FR" dirty="0"/>
              <a:t>Nathalie Sarlet	02/546.7764</a:t>
            </a:r>
            <a:r>
              <a:rPr lang="nl-BE" altLang="fr-FR"/>
              <a:t>	</a:t>
            </a:r>
            <a:r>
              <a:rPr lang="nl-BE" altLang="fr-FR">
                <a:hlinkClick r:id="rId3"/>
              </a:rPr>
              <a:t>Purchasing Support</a:t>
            </a:r>
            <a:endParaRPr lang="nl-BE" altLang="fr-FR" dirty="0"/>
          </a:p>
        </p:txBody>
      </p:sp>
      <p:sp>
        <p:nvSpPr>
          <p:cNvPr id="14340" name="Date Placeholder 3"/>
          <p:cNvSpPr>
            <a:spLocks noGrp="1"/>
          </p:cNvSpPr>
          <p:nvPr>
            <p:ph type="dt" sz="quarter" idx="10"/>
          </p:nvPr>
        </p:nvSpPr>
        <p:spPr bwMode="auto">
          <a:noFill/>
          <a:ln>
            <a:miter lim="800000"/>
            <a:headEnd/>
            <a:tailEnd/>
          </a:ln>
        </p:spPr>
        <p:txBody>
          <a:bodyPr/>
          <a:lstStyle/>
          <a:p>
            <a:r>
              <a:rPr lang="nl-BE"/>
              <a:t>28/02/2012</a:t>
            </a:r>
          </a:p>
        </p:txBody>
      </p:sp>
      <p:sp>
        <p:nvSpPr>
          <p:cNvPr id="14341" name="Footer Placeholder 4"/>
          <p:cNvSpPr>
            <a:spLocks noGrp="1"/>
          </p:cNvSpPr>
          <p:nvPr>
            <p:ph type="ftr" sz="quarter" idx="11"/>
          </p:nvPr>
        </p:nvSpPr>
        <p:spPr bwMode="auto">
          <a:noFill/>
          <a:ln>
            <a:miter lim="800000"/>
            <a:headEnd/>
            <a:tailEnd/>
          </a:ln>
        </p:spPr>
        <p:txBody>
          <a:bodyPr/>
          <a:lstStyle/>
          <a:p>
            <a:r>
              <a:rPr lang="en-US"/>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48</a:t>
            </a:fld>
            <a:endParaRPr lang="en-US"/>
          </a:p>
        </p:txBody>
      </p:sp>
    </p:spTree>
    <p:extLst>
      <p:ext uri="{BB962C8B-B14F-4D97-AF65-F5344CB8AC3E}">
        <p14:creationId xmlns:p14="http://schemas.microsoft.com/office/powerpoint/2010/main" val="502060489"/>
      </p:ext>
    </p:extLst>
  </p:cSld>
  <p:clrMapOvr>
    <a:masterClrMapping/>
  </p:clrMapOvr>
  <p:transition>
    <p:wipe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nl-BE" dirty="0"/>
              <a:t>1. Aanmelden</a:t>
            </a:r>
          </a:p>
        </p:txBody>
      </p:sp>
      <p:sp>
        <p:nvSpPr>
          <p:cNvPr id="14340" name="Date Placeholder 3"/>
          <p:cNvSpPr>
            <a:spLocks noGrp="1"/>
          </p:cNvSpPr>
          <p:nvPr>
            <p:ph type="dt" sz="quarter" idx="10"/>
          </p:nvPr>
        </p:nvSpPr>
        <p:spPr bwMode="auto">
          <a:noFill/>
          <a:ln>
            <a:miter lim="800000"/>
            <a:headEnd/>
            <a:tailEnd/>
          </a:ln>
        </p:spPr>
        <p:txBody>
          <a:bodyPr/>
          <a:lstStyle/>
          <a:p>
            <a:r>
              <a:rPr lang="nl-BE"/>
              <a:t>28/02/2012</a:t>
            </a:r>
          </a:p>
        </p:txBody>
      </p:sp>
      <p:sp>
        <p:nvSpPr>
          <p:cNvPr id="14341" name="Footer Placeholder 4"/>
          <p:cNvSpPr>
            <a:spLocks noGrp="1"/>
          </p:cNvSpPr>
          <p:nvPr>
            <p:ph type="ftr" sz="quarter" idx="11"/>
          </p:nvPr>
        </p:nvSpPr>
        <p:spPr bwMode="auto">
          <a:noFill/>
          <a:ln>
            <a:miter lim="800000"/>
            <a:headEnd/>
            <a:tailEnd/>
          </a:ln>
        </p:spPr>
        <p:txBody>
          <a:bodyPr/>
          <a:lstStyle/>
          <a:p>
            <a:r>
              <a:rPr lang="en-US"/>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5</a:t>
            </a:fld>
            <a:endParaRPr lang="en-US"/>
          </a:p>
        </p:txBody>
      </p:sp>
      <p:sp>
        <p:nvSpPr>
          <p:cNvPr id="11" name="Content Placeholder 2"/>
          <p:cNvSpPr>
            <a:spLocks noGrp="1"/>
          </p:cNvSpPr>
          <p:nvPr>
            <p:ph idx="1"/>
          </p:nvPr>
        </p:nvSpPr>
        <p:spPr>
          <a:xfrm>
            <a:off x="683568" y="1556792"/>
            <a:ext cx="8136904" cy="4262437"/>
          </a:xfrm>
        </p:spPr>
        <p:txBody>
          <a:bodyPr/>
          <a:lstStyle/>
          <a:p>
            <a:pPr marL="0" indent="0"/>
            <a:r>
              <a:rPr lang="nl-BE" altLang="fr-FR" dirty="0"/>
              <a:t>Het paswoord blijft geldig gedurende</a:t>
            </a:r>
            <a:r>
              <a:rPr lang="nl-BE" altLang="fr-FR" noProof="0" dirty="0"/>
              <a:t> 4 maanden.</a:t>
            </a:r>
          </a:p>
          <a:p>
            <a:pPr marL="0" indent="0"/>
            <a:r>
              <a:rPr lang="nl-BE" altLang="fr-FR" dirty="0"/>
              <a:t>Bij het verstrijken van dit paswoord krijgt u als waarschuwing een automatische e-mail van Elia.</a:t>
            </a:r>
          </a:p>
          <a:p>
            <a:pPr>
              <a:buFont typeface="Arial" panose="020B0604020202020204" pitchFamily="34" charset="0"/>
              <a:buChar char="•"/>
            </a:pPr>
            <a:r>
              <a:rPr lang="nl-BE" altLang="fr-FR" noProof="0" dirty="0"/>
              <a:t>Vóór de vervaldatum : klik op ‘</a:t>
            </a:r>
            <a:r>
              <a:rPr lang="nl-BE" altLang="fr-FR" noProof="0" dirty="0">
                <a:solidFill>
                  <a:srgbClr val="00B0F0"/>
                </a:solidFill>
              </a:rPr>
              <a:t>Change password</a:t>
            </a:r>
            <a:r>
              <a:rPr lang="nl-BE" altLang="fr-FR" noProof="0" dirty="0"/>
              <a:t>’ om het paswoord te wijzigen en uw toegang met 4 extra maanden te verlengen.</a:t>
            </a:r>
          </a:p>
          <a:p>
            <a:pPr>
              <a:buFont typeface="Arial" panose="020B0604020202020204" pitchFamily="34" charset="0"/>
              <a:buChar char="•"/>
            </a:pPr>
            <a:r>
              <a:rPr lang="nl-BE" altLang="fr-FR" dirty="0"/>
              <a:t>Na </a:t>
            </a:r>
            <a:r>
              <a:rPr lang="nl-BE" altLang="fr-FR" noProof="0" dirty="0"/>
              <a:t>de vervaldatum </a:t>
            </a:r>
            <a:r>
              <a:rPr lang="nl-BE" altLang="fr-FR" dirty="0"/>
              <a:t>: klik op ‘</a:t>
            </a:r>
            <a:r>
              <a:rPr lang="en-US" altLang="fr-FR" dirty="0">
                <a:solidFill>
                  <a:srgbClr val="00B0F0"/>
                </a:solidFill>
              </a:rPr>
              <a:t>Forgot password</a:t>
            </a:r>
            <a:r>
              <a:rPr lang="nl-BE" altLang="fr-FR" dirty="0"/>
              <a:t>’ om de reset van het paswoord uit te voeren.</a:t>
            </a:r>
            <a:endParaRPr lang="nl-BE" altLang="fr-FR" noProof="0" dirty="0"/>
          </a:p>
        </p:txBody>
      </p:sp>
      <p:pic>
        <p:nvPicPr>
          <p:cNvPr id="1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000" y="4311388"/>
            <a:ext cx="5184576" cy="1997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9739299"/>
      </p:ext>
    </p:extLst>
  </p:cSld>
  <p:clrMapOvr>
    <a:masterClrMapping/>
  </p:clrMapOvr>
  <p:transition>
    <p:wipe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nl-BE" dirty="0"/>
              <a:t>1. Aanmelden</a:t>
            </a:r>
          </a:p>
        </p:txBody>
      </p:sp>
      <p:sp>
        <p:nvSpPr>
          <p:cNvPr id="14340" name="Date Placeholder 3"/>
          <p:cNvSpPr>
            <a:spLocks noGrp="1"/>
          </p:cNvSpPr>
          <p:nvPr>
            <p:ph type="dt" sz="quarter" idx="10"/>
          </p:nvPr>
        </p:nvSpPr>
        <p:spPr bwMode="auto">
          <a:noFill/>
          <a:ln>
            <a:miter lim="800000"/>
            <a:headEnd/>
            <a:tailEnd/>
          </a:ln>
        </p:spPr>
        <p:txBody>
          <a:bodyPr/>
          <a:lstStyle/>
          <a:p>
            <a:r>
              <a:rPr lang="nl-BE"/>
              <a:t>28/02/2012</a:t>
            </a:r>
          </a:p>
        </p:txBody>
      </p:sp>
      <p:sp>
        <p:nvSpPr>
          <p:cNvPr id="14341" name="Footer Placeholder 4"/>
          <p:cNvSpPr>
            <a:spLocks noGrp="1"/>
          </p:cNvSpPr>
          <p:nvPr>
            <p:ph type="ftr" sz="quarter" idx="11"/>
          </p:nvPr>
        </p:nvSpPr>
        <p:spPr bwMode="auto">
          <a:noFill/>
          <a:ln>
            <a:miter lim="800000"/>
            <a:headEnd/>
            <a:tailEnd/>
          </a:ln>
        </p:spPr>
        <p:txBody>
          <a:bodyPr/>
          <a:lstStyle/>
          <a:p>
            <a:r>
              <a:rPr lang="en-US"/>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6</a:t>
            </a:fld>
            <a:endParaRPr lang="en-US"/>
          </a:p>
        </p:txBody>
      </p:sp>
      <p:sp>
        <p:nvSpPr>
          <p:cNvPr id="9" name="Content Placeholder 2"/>
          <p:cNvSpPr>
            <a:spLocks noGrp="1"/>
          </p:cNvSpPr>
          <p:nvPr>
            <p:ph idx="1"/>
          </p:nvPr>
        </p:nvSpPr>
        <p:spPr>
          <a:xfrm>
            <a:off x="755576" y="1556792"/>
            <a:ext cx="7632848" cy="4262437"/>
          </a:xfrm>
        </p:spPr>
        <p:txBody>
          <a:bodyPr/>
          <a:lstStyle/>
          <a:p>
            <a:pPr marL="0" indent="0"/>
            <a:r>
              <a:rPr lang="nl-BE" dirty="0"/>
              <a:t>Portal is ook beschikbaar op de website Elia, blad </a:t>
            </a:r>
            <a:r>
              <a:rPr lang="nl-BE" noProof="0" dirty="0"/>
              <a:t>« Leveranciers / Informatie en tools voor leveranciers » :</a:t>
            </a:r>
          </a:p>
          <a:p>
            <a:pPr marL="0" indent="0"/>
            <a:r>
              <a:rPr lang="nl-BE" altLang="fr-FR" dirty="0">
                <a:hlinkClick r:id="rId3"/>
              </a:rPr>
              <a:t>http://www.elia.be/nl/leveranciers-en-contractors/informatie-en-tools-voor-leveranciers</a:t>
            </a:r>
            <a:endParaRPr lang="nl-BE" altLang="fr-FR" dirty="0"/>
          </a:p>
          <a:p>
            <a:pPr marL="0" indent="0"/>
            <a:endParaRPr lang="nl-BE" altLang="fr-FR" noProof="0" dirty="0"/>
          </a:p>
          <a:p>
            <a:pPr marL="0" indent="0"/>
            <a:r>
              <a:rPr lang="nl-BE" altLang="fr-FR" dirty="0"/>
              <a:t>Handleiding is er ook beschikbaar.</a:t>
            </a:r>
            <a:endParaRPr lang="nl-BE" altLang="fr-FR" noProof="0" dirty="0"/>
          </a:p>
        </p:txBody>
      </p:sp>
      <p:pic>
        <p:nvPicPr>
          <p:cNvPr id="6" name="Picture 5">
            <a:extLst>
              <a:ext uri="{FF2B5EF4-FFF2-40B4-BE49-F238E27FC236}">
                <a16:creationId xmlns:a16="http://schemas.microsoft.com/office/drawing/2014/main" id="{4D4413EC-D430-9BDD-AC09-055E14C7C22A}"/>
              </a:ext>
            </a:extLst>
          </p:cNvPr>
          <p:cNvPicPr>
            <a:picLocks noChangeAspect="1"/>
          </p:cNvPicPr>
          <p:nvPr/>
        </p:nvPicPr>
        <p:blipFill>
          <a:blip r:embed="rId4"/>
          <a:stretch>
            <a:fillRect/>
          </a:stretch>
        </p:blipFill>
        <p:spPr>
          <a:xfrm>
            <a:off x="228600" y="3865215"/>
            <a:ext cx="8686800" cy="1724025"/>
          </a:xfrm>
          <a:prstGeom prst="rect">
            <a:avLst/>
          </a:prstGeom>
        </p:spPr>
      </p:pic>
    </p:spTree>
    <p:extLst>
      <p:ext uri="{BB962C8B-B14F-4D97-AF65-F5344CB8AC3E}">
        <p14:creationId xmlns:p14="http://schemas.microsoft.com/office/powerpoint/2010/main" val="237800533"/>
      </p:ext>
    </p:extLst>
  </p:cSld>
  <p:clrMapOvr>
    <a:masterClrMapping/>
  </p:clrMapOvr>
  <p:transition>
    <p:wipe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nl-BE" dirty="0"/>
              <a:t>1. Aanmelden</a:t>
            </a:r>
          </a:p>
        </p:txBody>
      </p:sp>
      <p:sp>
        <p:nvSpPr>
          <p:cNvPr id="14339" name="Content Placeholder 2"/>
          <p:cNvSpPr>
            <a:spLocks noGrp="1"/>
          </p:cNvSpPr>
          <p:nvPr>
            <p:ph idx="1"/>
          </p:nvPr>
        </p:nvSpPr>
        <p:spPr>
          <a:xfrm>
            <a:off x="755576" y="1703388"/>
            <a:ext cx="7772474" cy="4262437"/>
          </a:xfrm>
        </p:spPr>
        <p:txBody>
          <a:bodyPr/>
          <a:lstStyle/>
          <a:p>
            <a:pPr eaLnBrk="1" hangingPunct="1"/>
            <a:r>
              <a:rPr lang="nl-BE" altLang="fr-FR" dirty="0"/>
              <a:t>Internet opties</a:t>
            </a:r>
          </a:p>
          <a:p>
            <a:pPr lvl="1" eaLnBrk="1" hangingPunct="1"/>
            <a:r>
              <a:rPr lang="nl-BE" altLang="fr-FR" dirty="0"/>
              <a:t>Internet Explorer &gt; 6.0 (Compatibility view)</a:t>
            </a:r>
          </a:p>
          <a:p>
            <a:pPr lvl="1" eaLnBrk="1" hangingPunct="1"/>
            <a:r>
              <a:rPr lang="nl-BE" altLang="fr-FR" dirty="0"/>
              <a:t>Pop-up blokkering deactiveren in de Internet opties.</a:t>
            </a:r>
          </a:p>
          <a:p>
            <a:pPr lvl="1" eaLnBrk="1" hangingPunct="1"/>
            <a:r>
              <a:rPr lang="nl-BE" altLang="fr-FR" dirty="0"/>
              <a:t>Voor een volledige compatibiliteit, site “elia.be” en “srm.elia.be” toevoegen in de “toegelaten websites” </a:t>
            </a:r>
            <a:r>
              <a:rPr lang="fr-BE" altLang="fr-FR" dirty="0"/>
              <a:t>in ‘Compatibility </a:t>
            </a:r>
            <a:r>
              <a:rPr lang="fr-BE" altLang="fr-FR" dirty="0" err="1"/>
              <a:t>View</a:t>
            </a:r>
            <a:r>
              <a:rPr lang="fr-BE" altLang="fr-FR" dirty="0"/>
              <a:t> settings’.</a:t>
            </a:r>
          </a:p>
        </p:txBody>
      </p:sp>
      <p:sp>
        <p:nvSpPr>
          <p:cNvPr id="14340" name="Date Placeholder 3"/>
          <p:cNvSpPr>
            <a:spLocks noGrp="1"/>
          </p:cNvSpPr>
          <p:nvPr>
            <p:ph type="dt" sz="quarter" idx="10"/>
          </p:nvPr>
        </p:nvSpPr>
        <p:spPr bwMode="auto">
          <a:noFill/>
          <a:ln>
            <a:miter lim="800000"/>
            <a:headEnd/>
            <a:tailEnd/>
          </a:ln>
        </p:spPr>
        <p:txBody>
          <a:bodyPr/>
          <a:lstStyle/>
          <a:p>
            <a:r>
              <a:rPr lang="nl-BE"/>
              <a:t>28/02/2012</a:t>
            </a:r>
          </a:p>
        </p:txBody>
      </p:sp>
      <p:sp>
        <p:nvSpPr>
          <p:cNvPr id="14341" name="Footer Placeholder 4"/>
          <p:cNvSpPr>
            <a:spLocks noGrp="1"/>
          </p:cNvSpPr>
          <p:nvPr>
            <p:ph type="ftr" sz="quarter" idx="11"/>
          </p:nvPr>
        </p:nvSpPr>
        <p:spPr bwMode="auto">
          <a:noFill/>
          <a:ln>
            <a:miter lim="800000"/>
            <a:headEnd/>
            <a:tailEnd/>
          </a:ln>
        </p:spPr>
        <p:txBody>
          <a:bodyPr/>
          <a:lstStyle/>
          <a:p>
            <a:r>
              <a:rPr lang="en-US"/>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7</a:t>
            </a:fld>
            <a:endParaRPr lang="en-US"/>
          </a:p>
        </p:txBody>
      </p:sp>
    </p:spTree>
    <p:extLst>
      <p:ext uri="{BB962C8B-B14F-4D97-AF65-F5344CB8AC3E}">
        <p14:creationId xmlns:p14="http://schemas.microsoft.com/office/powerpoint/2010/main" val="1377531574"/>
      </p:ext>
    </p:extLst>
  </p:cSld>
  <p:clrMapOvr>
    <a:masterClrMapping/>
  </p:clrMapOvr>
  <p:transition>
    <p:wipe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nl-BE" dirty="0"/>
              <a:t>1. Aanmelden</a:t>
            </a:r>
          </a:p>
        </p:txBody>
      </p:sp>
      <p:sp>
        <p:nvSpPr>
          <p:cNvPr id="14340" name="Date Placeholder 3"/>
          <p:cNvSpPr>
            <a:spLocks noGrp="1"/>
          </p:cNvSpPr>
          <p:nvPr>
            <p:ph type="dt" sz="quarter" idx="10"/>
          </p:nvPr>
        </p:nvSpPr>
        <p:spPr bwMode="auto">
          <a:noFill/>
          <a:ln>
            <a:miter lim="800000"/>
            <a:headEnd/>
            <a:tailEnd/>
          </a:ln>
        </p:spPr>
        <p:txBody>
          <a:bodyPr/>
          <a:lstStyle/>
          <a:p>
            <a:r>
              <a:rPr lang="nl-BE"/>
              <a:t>28/02/2012</a:t>
            </a:r>
          </a:p>
        </p:txBody>
      </p:sp>
      <p:sp>
        <p:nvSpPr>
          <p:cNvPr id="14341" name="Footer Placeholder 4"/>
          <p:cNvSpPr>
            <a:spLocks noGrp="1"/>
          </p:cNvSpPr>
          <p:nvPr>
            <p:ph type="ftr" sz="quarter" idx="11"/>
          </p:nvPr>
        </p:nvSpPr>
        <p:spPr bwMode="auto">
          <a:noFill/>
          <a:ln>
            <a:miter lim="800000"/>
            <a:headEnd/>
            <a:tailEnd/>
          </a:ln>
        </p:spPr>
        <p:txBody>
          <a:bodyPr/>
          <a:lstStyle/>
          <a:p>
            <a:r>
              <a:rPr lang="en-US"/>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8</a:t>
            </a:fld>
            <a:endParaRPr lang="en-US"/>
          </a:p>
        </p:txBody>
      </p:sp>
      <p:sp>
        <p:nvSpPr>
          <p:cNvPr id="16" name="Rectangle 7"/>
          <p:cNvSpPr txBox="1">
            <a:spLocks noChangeArrowheads="1"/>
          </p:cNvSpPr>
          <p:nvPr/>
        </p:nvSpPr>
        <p:spPr bwMode="auto">
          <a:xfrm>
            <a:off x="446088" y="1412776"/>
            <a:ext cx="8229600" cy="219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867" tIns="44433" rIns="88867" bIns="44433"/>
          <a:lstStyle>
            <a:lvl1pPr marL="285750" indent="-285750">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buFont typeface="Verdana" pitchFamily="34" charset="0"/>
              <a:buChar char="–"/>
              <a:defRPr sz="2000">
                <a:solidFill>
                  <a:srgbClr val="21363C"/>
                </a:solidFill>
                <a:latin typeface="Verdana" pitchFamily="34" charset="0"/>
              </a:defRPr>
            </a:lvl3pPr>
            <a:lvl4pPr marL="1600200" indent="-228600">
              <a:defRPr sz="2000">
                <a:solidFill>
                  <a:schemeClr val="tx1"/>
                </a:solidFill>
                <a:latin typeface="Arial" charset="0"/>
              </a:defRPr>
            </a:lvl4pPr>
            <a:lvl5pPr marL="2057400" indent="-22860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Aft>
                <a:spcPts val="600"/>
              </a:spcAft>
              <a:buClr>
                <a:srgbClr val="F86613"/>
              </a:buClr>
              <a:buFont typeface="Arial" panose="020B0604020202020204" pitchFamily="34" charset="0"/>
              <a:buChar char="•"/>
            </a:pPr>
            <a:r>
              <a:rPr lang="nl-BE" altLang="fr-FR" b="1" dirty="0">
                <a:latin typeface="+mn-lt"/>
              </a:rPr>
              <a:t>Create confirmation </a:t>
            </a:r>
            <a:r>
              <a:rPr lang="nl-BE" altLang="fr-FR" dirty="0"/>
              <a:t>voor het aanmaken van </a:t>
            </a:r>
            <a:r>
              <a:rPr lang="nl-BE" altLang="fr-FR" dirty="0">
                <a:latin typeface="+mn-lt"/>
              </a:rPr>
              <a:t>Requests for invoice / Werkorders.</a:t>
            </a:r>
          </a:p>
          <a:p>
            <a:pPr algn="just">
              <a:spcAft>
                <a:spcPts val="600"/>
              </a:spcAft>
              <a:buClr>
                <a:srgbClr val="F86613"/>
              </a:buClr>
              <a:buFont typeface="Arial" panose="020B0604020202020204" pitchFamily="34" charset="0"/>
              <a:buChar char="•"/>
            </a:pPr>
            <a:r>
              <a:rPr lang="nl-BE" altLang="fr-FR" b="1" dirty="0">
                <a:latin typeface="+mn-lt"/>
              </a:rPr>
              <a:t>Overzicht Request for Invoice </a:t>
            </a:r>
            <a:r>
              <a:rPr lang="nl-BE" altLang="fr-FR" dirty="0"/>
              <a:t>voor het opzoeken van </a:t>
            </a:r>
            <a:r>
              <a:rPr lang="nl-BE" altLang="fr-FR" dirty="0">
                <a:latin typeface="+mn-lt"/>
              </a:rPr>
              <a:t>Requests for invoice / </a:t>
            </a:r>
            <a:r>
              <a:rPr lang="nl-BE" altLang="fr-FR" dirty="0"/>
              <a:t>Werkorders</a:t>
            </a:r>
            <a:r>
              <a:rPr lang="nl-BE" altLang="fr-FR" dirty="0">
                <a:latin typeface="+mn-lt"/>
              </a:rPr>
              <a:t>.</a:t>
            </a:r>
          </a:p>
          <a:p>
            <a:pPr algn="just">
              <a:spcAft>
                <a:spcPts val="600"/>
              </a:spcAft>
              <a:buClr>
                <a:srgbClr val="F86613"/>
              </a:buClr>
              <a:buFont typeface="Arial" panose="020B0604020202020204" pitchFamily="34" charset="0"/>
              <a:buChar char="•"/>
            </a:pPr>
            <a:r>
              <a:rPr lang="nl-BE" altLang="fr-FR" b="1" dirty="0"/>
              <a:t>Handleidingen</a:t>
            </a:r>
            <a:r>
              <a:rPr lang="nl-BE" altLang="fr-FR" dirty="0"/>
              <a:t> voor de leveranciers</a:t>
            </a:r>
            <a:r>
              <a:rPr lang="nl-BE" altLang="fr-FR" dirty="0">
                <a:latin typeface="+mn-lt"/>
              </a:rPr>
              <a:t>.</a:t>
            </a: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214" y="3554355"/>
            <a:ext cx="6658826" cy="2898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214" y="3338331"/>
            <a:ext cx="6658826" cy="231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9" name="Rectangle 18"/>
          <p:cNvSpPr/>
          <p:nvPr/>
        </p:nvSpPr>
        <p:spPr bwMode="auto">
          <a:xfrm>
            <a:off x="1612646" y="4481475"/>
            <a:ext cx="1080120" cy="329666"/>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20" name="Text Box 10"/>
          <p:cNvSpPr txBox="1">
            <a:spLocks noChangeArrowheads="1"/>
          </p:cNvSpPr>
          <p:nvPr/>
        </p:nvSpPr>
        <p:spPr bwMode="auto">
          <a:xfrm>
            <a:off x="7524328" y="3717032"/>
            <a:ext cx="1339850" cy="553998"/>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buFont typeface="Verdana" pitchFamily="34" charset="0"/>
              <a:buChar char="–"/>
              <a:defRPr sz="2000">
                <a:solidFill>
                  <a:srgbClr val="21363C"/>
                </a:solidFill>
                <a:latin typeface="Verdana" pitchFamily="34" charset="0"/>
              </a:defRPr>
            </a:lvl3pPr>
            <a:lvl4pPr marL="1600200" indent="-228600">
              <a:defRPr sz="2000">
                <a:solidFill>
                  <a:schemeClr val="tx1"/>
                </a:solidFill>
                <a:latin typeface="Arial" charset="0"/>
              </a:defRPr>
            </a:lvl4pPr>
            <a:lvl5pPr marL="2057400" indent="-22860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ClrTx/>
              <a:buSzTx/>
              <a:buFontTx/>
              <a:buNone/>
            </a:pPr>
            <a:r>
              <a:rPr lang="nl-BE" altLang="fr-FR" sz="1000" dirty="0">
                <a:solidFill>
                  <a:schemeClr val="tx1"/>
                </a:solidFill>
              </a:rPr>
              <a:t>Log off om het systeem af te sluiten</a:t>
            </a:r>
          </a:p>
        </p:txBody>
      </p:sp>
      <p:sp>
        <p:nvSpPr>
          <p:cNvPr id="21" name="Text Box 10"/>
          <p:cNvSpPr txBox="1">
            <a:spLocks noChangeArrowheads="1"/>
          </p:cNvSpPr>
          <p:nvPr/>
        </p:nvSpPr>
        <p:spPr bwMode="auto">
          <a:xfrm>
            <a:off x="3421088" y="3555943"/>
            <a:ext cx="1871663" cy="244475"/>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buFont typeface="Verdana" pitchFamily="34" charset="0"/>
              <a:buChar char="–"/>
              <a:defRPr sz="2000">
                <a:solidFill>
                  <a:srgbClr val="21363C"/>
                </a:solidFill>
                <a:latin typeface="Verdana" pitchFamily="34" charset="0"/>
              </a:defRPr>
            </a:lvl3pPr>
            <a:lvl4pPr marL="1600200" indent="-228600">
              <a:defRPr sz="2000">
                <a:solidFill>
                  <a:schemeClr val="tx1"/>
                </a:solidFill>
                <a:latin typeface="Arial" charset="0"/>
              </a:defRPr>
            </a:lvl4pPr>
            <a:lvl5pPr marL="2057400" indent="-22860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ClrTx/>
              <a:buSzTx/>
              <a:buFontTx/>
              <a:buNone/>
            </a:pPr>
            <a:r>
              <a:rPr lang="nl-BE" altLang="fr-FR" sz="1000">
                <a:solidFill>
                  <a:schemeClr val="tx1"/>
                </a:solidFill>
              </a:rPr>
              <a:t>Om de taal te wijzigen</a:t>
            </a:r>
          </a:p>
        </p:txBody>
      </p:sp>
      <p:sp>
        <p:nvSpPr>
          <p:cNvPr id="22" name="AutoShape 11"/>
          <p:cNvSpPr>
            <a:spLocks noChangeArrowheads="1"/>
          </p:cNvSpPr>
          <p:nvPr/>
        </p:nvSpPr>
        <p:spPr bwMode="auto">
          <a:xfrm rot="10800000">
            <a:off x="2771801" y="3554355"/>
            <a:ext cx="449262" cy="200025"/>
          </a:xfrm>
          <a:prstGeom prst="rightArrow">
            <a:avLst>
              <a:gd name="adj1" fmla="val 50000"/>
              <a:gd name="adj2" fmla="val 85817"/>
            </a:avLst>
          </a:prstGeom>
          <a:solidFill>
            <a:srgbClr val="FFFF00"/>
          </a:solidFill>
          <a:ln w="127" algn="ctr">
            <a:solidFill>
              <a:srgbClr val="A6A6A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buFont typeface="Verdana" pitchFamily="34" charset="0"/>
              <a:buChar char="–"/>
              <a:defRPr sz="2000">
                <a:solidFill>
                  <a:srgbClr val="21363C"/>
                </a:solidFill>
                <a:latin typeface="Verdana" pitchFamily="34" charset="0"/>
              </a:defRPr>
            </a:lvl3pPr>
            <a:lvl4pPr marL="1600200" indent="-228600">
              <a:defRPr sz="2000">
                <a:solidFill>
                  <a:schemeClr val="tx1"/>
                </a:solidFill>
                <a:latin typeface="Arial" charset="0"/>
              </a:defRPr>
            </a:lvl4pPr>
            <a:lvl5pPr marL="2057400" indent="-22860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endParaRPr lang="nl-BE" altLang="fr-FR"/>
          </a:p>
        </p:txBody>
      </p:sp>
      <p:sp>
        <p:nvSpPr>
          <p:cNvPr id="24" name="AutoShape 11"/>
          <p:cNvSpPr>
            <a:spLocks noChangeArrowheads="1"/>
          </p:cNvSpPr>
          <p:nvPr/>
        </p:nvSpPr>
        <p:spPr bwMode="auto">
          <a:xfrm rot="10800000">
            <a:off x="7435105" y="3371403"/>
            <a:ext cx="449263" cy="201613"/>
          </a:xfrm>
          <a:prstGeom prst="rightArrow">
            <a:avLst>
              <a:gd name="adj1" fmla="val 50000"/>
              <a:gd name="adj2" fmla="val 85141"/>
            </a:avLst>
          </a:prstGeom>
          <a:solidFill>
            <a:srgbClr val="FFFF00"/>
          </a:solidFill>
          <a:ln w="127" algn="ctr">
            <a:solidFill>
              <a:srgbClr val="A6A6A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buFont typeface="Verdana" pitchFamily="34" charset="0"/>
              <a:buChar char="–"/>
              <a:defRPr sz="2000">
                <a:solidFill>
                  <a:srgbClr val="21363C"/>
                </a:solidFill>
                <a:latin typeface="Verdana" pitchFamily="34" charset="0"/>
              </a:defRPr>
            </a:lvl3pPr>
            <a:lvl4pPr marL="1600200" indent="-228600">
              <a:defRPr sz="2000">
                <a:solidFill>
                  <a:schemeClr val="tx1"/>
                </a:solidFill>
                <a:latin typeface="Arial" charset="0"/>
              </a:defRPr>
            </a:lvl4pPr>
            <a:lvl5pPr marL="2057400" indent="-22860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endParaRPr lang="nl-BE" altLang="fr-FR"/>
          </a:p>
        </p:txBody>
      </p:sp>
      <p:sp>
        <p:nvSpPr>
          <p:cNvPr id="2" name="Rectangle 1">
            <a:extLst>
              <a:ext uri="{FF2B5EF4-FFF2-40B4-BE49-F238E27FC236}">
                <a16:creationId xmlns:a16="http://schemas.microsoft.com/office/drawing/2014/main" id="{3ADFD5D3-2AD1-1E14-42CD-1CD300DFDBCC}"/>
              </a:ext>
            </a:extLst>
          </p:cNvPr>
          <p:cNvSpPr/>
          <p:nvPr/>
        </p:nvSpPr>
        <p:spPr bwMode="auto">
          <a:xfrm>
            <a:off x="3563888" y="5445224"/>
            <a:ext cx="1296144" cy="54569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108759287"/>
      </p:ext>
    </p:extLst>
  </p:cSld>
  <p:clrMapOvr>
    <a:masterClrMapping/>
  </p:clrMapOvr>
  <p:transition>
    <p:wipe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5"/>
          <p:cNvSpPr>
            <a:spLocks noGrp="1"/>
          </p:cNvSpPr>
          <p:nvPr>
            <p:ph type="dt" sz="quarter" idx="13"/>
          </p:nvPr>
        </p:nvSpPr>
        <p:spPr bwMode="auto">
          <a:noFill/>
          <a:ln>
            <a:miter lim="800000"/>
            <a:headEnd/>
            <a:tailEnd/>
          </a:ln>
        </p:spPr>
        <p:txBody>
          <a:bodyPr/>
          <a:lstStyle/>
          <a:p>
            <a:r>
              <a:rPr lang="nl-BE" dirty="0"/>
              <a:t>16/06/2014</a:t>
            </a:r>
            <a:endParaRPr lang="en-US" dirty="0"/>
          </a:p>
        </p:txBody>
      </p:sp>
      <p:sp>
        <p:nvSpPr>
          <p:cNvPr id="13315" name="Footer Placeholder 6"/>
          <p:cNvSpPr>
            <a:spLocks noGrp="1"/>
          </p:cNvSpPr>
          <p:nvPr>
            <p:ph type="ftr" sz="quarter" idx="14"/>
          </p:nvPr>
        </p:nvSpPr>
        <p:spPr bwMode="auto">
          <a:noFill/>
          <a:ln>
            <a:miter lim="800000"/>
            <a:headEnd/>
            <a:tailEnd/>
          </a:ln>
        </p:spPr>
        <p:txBody>
          <a:bodyPr/>
          <a:lstStyle/>
          <a:p>
            <a:r>
              <a:rPr lang="en-US"/>
              <a:t>Footer</a:t>
            </a:r>
          </a:p>
        </p:txBody>
      </p:sp>
      <p:sp>
        <p:nvSpPr>
          <p:cNvPr id="13316" name="Title 1"/>
          <p:cNvSpPr>
            <a:spLocks noGrp="1"/>
          </p:cNvSpPr>
          <p:nvPr>
            <p:ph type="title"/>
          </p:nvPr>
        </p:nvSpPr>
        <p:spPr/>
        <p:txBody>
          <a:bodyPr/>
          <a:lstStyle/>
          <a:p>
            <a:pPr marL="361950" indent="-361950" eaLnBrk="1" hangingPunct="1"/>
            <a:r>
              <a:rPr lang="nl-NL" dirty="0"/>
              <a:t>2. Flows en proces in REFIN</a:t>
            </a:r>
          </a:p>
        </p:txBody>
      </p:sp>
    </p:spTree>
    <p:extLst>
      <p:ext uri="{BB962C8B-B14F-4D97-AF65-F5344CB8AC3E}">
        <p14:creationId xmlns:p14="http://schemas.microsoft.com/office/powerpoint/2010/main" val="588757253"/>
      </p:ext>
    </p:extLst>
  </p:cSld>
  <p:clrMapOvr>
    <a:masterClrMapping/>
  </p:clrMapOvr>
</p:sld>
</file>

<file path=ppt/theme/theme1.xml><?xml version="1.0" encoding="utf-8"?>
<a:theme xmlns:a="http://schemas.openxmlformats.org/drawingml/2006/main" name="Template logo Elia">
  <a:themeElements>
    <a:clrScheme name="Custom 2">
      <a:dk1>
        <a:srgbClr val="000000"/>
      </a:dk1>
      <a:lt1>
        <a:srgbClr val="FFFFFF"/>
      </a:lt1>
      <a:dk2>
        <a:srgbClr val="E75420"/>
      </a:dk2>
      <a:lt2>
        <a:srgbClr val="C0C3C5"/>
      </a:lt2>
      <a:accent1>
        <a:srgbClr val="258998"/>
      </a:accent1>
      <a:accent2>
        <a:srgbClr val="6AA5A0"/>
      </a:accent2>
      <a:accent3>
        <a:srgbClr val="FFFFFF"/>
      </a:accent3>
      <a:accent4>
        <a:srgbClr val="000000"/>
      </a:accent4>
      <a:accent5>
        <a:srgbClr val="ACC4CA"/>
      </a:accent5>
      <a:accent6>
        <a:srgbClr val="5F9591"/>
      </a:accent6>
      <a:hlink>
        <a:srgbClr val="82878B"/>
      </a:hlink>
      <a:folHlink>
        <a:srgbClr val="99003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 cap="flat" cmpd="sng" algn="ctr">
          <a:solidFill>
            <a:srgbClr val="A6A6A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127" cap="flat" cmpd="sng" algn="ctr">
          <a:solidFill>
            <a:srgbClr val="A6A6A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LIA_new_v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LIA_new_v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LIA_new_v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LIA_new_v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LIA_new_v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LIA_new_v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LIA_new_v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LIA_new_v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LIA_new_v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LIA_new_v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LIA_new_v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LIA_new_v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LIA_new_v3 13">
        <a:dk1>
          <a:srgbClr val="000000"/>
        </a:dk1>
        <a:lt1>
          <a:srgbClr val="FFFFFF"/>
        </a:lt1>
        <a:dk2>
          <a:srgbClr val="E75420"/>
        </a:dk2>
        <a:lt2>
          <a:srgbClr val="C0C3C5"/>
        </a:lt2>
        <a:accent1>
          <a:srgbClr val="258998"/>
        </a:accent1>
        <a:accent2>
          <a:srgbClr val="6AA5A0"/>
        </a:accent2>
        <a:accent3>
          <a:srgbClr val="FFFFFF"/>
        </a:accent3>
        <a:accent4>
          <a:srgbClr val="000000"/>
        </a:accent4>
        <a:accent5>
          <a:srgbClr val="ACC4CA"/>
        </a:accent5>
        <a:accent6>
          <a:srgbClr val="5F9591"/>
        </a:accent6>
        <a:hlink>
          <a:srgbClr val="82878B"/>
        </a:hlink>
        <a:folHlink>
          <a:srgbClr val="99003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 master">
  <a:themeElements>
    <a:clrScheme name="Custom 3">
      <a:dk1>
        <a:srgbClr val="000000"/>
      </a:dk1>
      <a:lt1>
        <a:srgbClr val="FFFFFF"/>
      </a:lt1>
      <a:dk2>
        <a:srgbClr val="E75420"/>
      </a:dk2>
      <a:lt2>
        <a:srgbClr val="C0C3C5"/>
      </a:lt2>
      <a:accent1>
        <a:srgbClr val="258998"/>
      </a:accent1>
      <a:accent2>
        <a:srgbClr val="6AA5A0"/>
      </a:accent2>
      <a:accent3>
        <a:srgbClr val="FFFFFF"/>
      </a:accent3>
      <a:accent4>
        <a:srgbClr val="000000"/>
      </a:accent4>
      <a:accent5>
        <a:srgbClr val="ACC4CA"/>
      </a:accent5>
      <a:accent6>
        <a:srgbClr val="5F9591"/>
      </a:accent6>
      <a:hlink>
        <a:srgbClr val="82878B"/>
      </a:hlink>
      <a:folHlink>
        <a:srgbClr val="99003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 cap="flat" cmpd="sng" algn="ctr">
          <a:solidFill>
            <a:srgbClr val="A6A6A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127" cap="flat" cmpd="sng" algn="ctr">
          <a:solidFill>
            <a:srgbClr val="A6A6A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lide master 13">
        <a:dk1>
          <a:srgbClr val="000000"/>
        </a:dk1>
        <a:lt1>
          <a:srgbClr val="FFFFFF"/>
        </a:lt1>
        <a:dk2>
          <a:srgbClr val="E75420"/>
        </a:dk2>
        <a:lt2>
          <a:srgbClr val="C0C3C5"/>
        </a:lt2>
        <a:accent1>
          <a:srgbClr val="258998"/>
        </a:accent1>
        <a:accent2>
          <a:srgbClr val="6AA5A0"/>
        </a:accent2>
        <a:accent3>
          <a:srgbClr val="FFFFFF"/>
        </a:accent3>
        <a:accent4>
          <a:srgbClr val="000000"/>
        </a:accent4>
        <a:accent5>
          <a:srgbClr val="ACC4CA"/>
        </a:accent5>
        <a:accent6>
          <a:srgbClr val="5F9591"/>
        </a:accent6>
        <a:hlink>
          <a:srgbClr val="82878B"/>
        </a:hlink>
        <a:folHlink>
          <a:srgbClr val="99003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logo Elia</Template>
  <TotalTime>0</TotalTime>
  <Words>2916</Words>
  <Application>Microsoft Office PowerPoint</Application>
  <PresentationFormat>On-screen Show (4:3)</PresentationFormat>
  <Paragraphs>389</Paragraphs>
  <Slides>48</Slides>
  <Notes>48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48</vt:i4>
      </vt:variant>
    </vt:vector>
  </HeadingPairs>
  <TitlesOfParts>
    <vt:vector size="56" baseType="lpstr">
      <vt:lpstr>Arial</vt:lpstr>
      <vt:lpstr>Calibri</vt:lpstr>
      <vt:lpstr>Lucida Grande</vt:lpstr>
      <vt:lpstr>Times</vt:lpstr>
      <vt:lpstr>Verdana</vt:lpstr>
      <vt:lpstr>Wingdings</vt:lpstr>
      <vt:lpstr>Template logo Elia</vt:lpstr>
      <vt:lpstr>slide master</vt:lpstr>
      <vt:lpstr>Creatie &amp; opvolging van Requests for invoice en werkopdrachten (WO’s) in REFIN</vt:lpstr>
      <vt:lpstr>Inhoud</vt:lpstr>
      <vt:lpstr>1. Aanmelden</vt:lpstr>
      <vt:lpstr>1. Aanmelden</vt:lpstr>
      <vt:lpstr>1. Aanmelden</vt:lpstr>
      <vt:lpstr>1. Aanmelden</vt:lpstr>
      <vt:lpstr>1. Aanmelden</vt:lpstr>
      <vt:lpstr>1. Aanmelden</vt:lpstr>
      <vt:lpstr>2. Flows en proces in REFIN</vt:lpstr>
      <vt:lpstr>2. REFIN-tool : voor welke bestellingen ?</vt:lpstr>
      <vt:lpstr>2. Flow in REFIN voor facturatie-aanvragen</vt:lpstr>
      <vt:lpstr>2. Flow in REFIN voor werkopdrachten</vt:lpstr>
      <vt:lpstr>2. Proces in REFIN</vt:lpstr>
      <vt:lpstr>2. Proces in REFIN</vt:lpstr>
      <vt:lpstr>2. Proces in REFIN</vt:lpstr>
      <vt:lpstr>2. Proces in REFIN</vt:lpstr>
      <vt:lpstr>2. Proces in REFIN</vt:lpstr>
      <vt:lpstr>3. Creatie Requests en Werkopdrachten (WO’s) in REFIN</vt:lpstr>
      <vt:lpstr>3. Creatie Requests en WO’s</vt:lpstr>
      <vt:lpstr>3. Selectie van de bestelling</vt:lpstr>
      <vt:lpstr>3. Selectie van de bestelling</vt:lpstr>
      <vt:lpstr>3. Selectie van de bestelling</vt:lpstr>
      <vt:lpstr>3. Selectie van de bestelling</vt:lpstr>
      <vt:lpstr>3. Selectie van de bestelling</vt:lpstr>
      <vt:lpstr>3. Detailscherm in REFIN</vt:lpstr>
      <vt:lpstr>3.1. Creatie van een Request</vt:lpstr>
      <vt:lpstr>3.1. Toevoegen van bijlagen</vt:lpstr>
      <vt:lpstr>3.1. Request opslaan</vt:lpstr>
      <vt:lpstr>3.2. Creatie van een Werkopdracht (WO)</vt:lpstr>
      <vt:lpstr>3.2. Creatie van een Werkopdracht (WO)</vt:lpstr>
      <vt:lpstr>3.2. Creatie van een geschatte Werkopdracht (WO)</vt:lpstr>
      <vt:lpstr>3.2. Creatie van een WO ter regularisatie van een geschatte WO</vt:lpstr>
      <vt:lpstr>3.2. Werkopdracht (WO) opslaan</vt:lpstr>
      <vt:lpstr>4. Opvolging van Requests en Werkopdrachten (WO’s)</vt:lpstr>
      <vt:lpstr>4. Opvolging van Requests en WO’s</vt:lpstr>
      <vt:lpstr>4. Opvolging van Requests en WO’s</vt:lpstr>
      <vt:lpstr>4. Opvolging van Requests en WO’s</vt:lpstr>
      <vt:lpstr>4. Status van Requests en WO’s</vt:lpstr>
      <vt:lpstr>4. Opvolging van Requests en WO’s</vt:lpstr>
      <vt:lpstr>4. Weergave-variant aanmaken</vt:lpstr>
      <vt:lpstr>4. Weergave-variant aanmaken</vt:lpstr>
      <vt:lpstr>4. Weergave-variant aanmaken</vt:lpstr>
      <vt:lpstr>5. Afgekeurde Requests en Werkopdrachten (WO’s)</vt:lpstr>
      <vt:lpstr>5. Afgekeurde Requests en WO’s</vt:lpstr>
      <vt:lpstr>5. Afgekeurde Requests en WO’s</vt:lpstr>
      <vt:lpstr>5. Afgekeurde Requests en WO’s</vt:lpstr>
      <vt:lpstr>5. Afgekeurde Requests en WO’s</vt:lpstr>
      <vt:lpstr>Hulp nodig ?</vt:lpstr>
    </vt:vector>
  </TitlesOfParts>
  <Company>Elia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Sarlet Nathalie</dc:creator>
  <cp:lastModifiedBy>Sarlet Nathalie</cp:lastModifiedBy>
  <cp:revision>433</cp:revision>
  <dcterms:created xsi:type="dcterms:W3CDTF">2014-05-28T08:40:07Z</dcterms:created>
  <dcterms:modified xsi:type="dcterms:W3CDTF">2023-08-21T15:05:35Z</dcterms:modified>
</cp:coreProperties>
</file>