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51.xml" ContentType="application/vnd.openxmlformats-officedocument.presentationml.notesSlide+xml"/>
  <Override PartName="/ppt/tags/tag66.xml" ContentType="application/vnd.openxmlformats-officedocument.presentationml.tags+xml"/>
  <Override PartName="/ppt/notesSlides/notesSlide52.xml" ContentType="application/vnd.openxmlformats-officedocument.presentationml.notesSlide+xml"/>
  <Override PartName="/ppt/tags/tag67.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notesSlides/notesSlide5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648" r:id="rId2"/>
    <p:sldMasterId id="2147483703" r:id="rId3"/>
    <p:sldMasterId id="2147483713" r:id="rId4"/>
  </p:sldMasterIdLst>
  <p:notesMasterIdLst>
    <p:notesMasterId r:id="rId144"/>
  </p:notesMasterIdLst>
  <p:handoutMasterIdLst>
    <p:handoutMasterId r:id="rId145"/>
  </p:handoutMasterIdLst>
  <p:sldIdLst>
    <p:sldId id="380" r:id="rId5"/>
    <p:sldId id="432" r:id="rId6"/>
    <p:sldId id="433" r:id="rId7"/>
    <p:sldId id="421" r:id="rId8"/>
    <p:sldId id="495" r:id="rId9"/>
    <p:sldId id="496" r:id="rId10"/>
    <p:sldId id="497" r:id="rId11"/>
    <p:sldId id="498" r:id="rId12"/>
    <p:sldId id="499" r:id="rId13"/>
    <p:sldId id="500" r:id="rId14"/>
    <p:sldId id="501" r:id="rId15"/>
    <p:sldId id="502" r:id="rId16"/>
    <p:sldId id="503" r:id="rId17"/>
    <p:sldId id="504" r:id="rId18"/>
    <p:sldId id="505" r:id="rId19"/>
    <p:sldId id="506" r:id="rId20"/>
    <p:sldId id="507" r:id="rId21"/>
    <p:sldId id="508" r:id="rId22"/>
    <p:sldId id="509" r:id="rId23"/>
    <p:sldId id="457" r:id="rId24"/>
    <p:sldId id="445" r:id="rId25"/>
    <p:sldId id="489" r:id="rId26"/>
    <p:sldId id="490" r:id="rId27"/>
    <p:sldId id="491" r:id="rId28"/>
    <p:sldId id="492" r:id="rId29"/>
    <p:sldId id="493" r:id="rId30"/>
    <p:sldId id="494" r:id="rId31"/>
    <p:sldId id="462" r:id="rId32"/>
    <p:sldId id="463" r:id="rId33"/>
    <p:sldId id="464" r:id="rId34"/>
    <p:sldId id="465" r:id="rId35"/>
    <p:sldId id="466" r:id="rId36"/>
    <p:sldId id="467" r:id="rId37"/>
    <p:sldId id="468" r:id="rId38"/>
    <p:sldId id="469" r:id="rId39"/>
    <p:sldId id="470" r:id="rId40"/>
    <p:sldId id="471" r:id="rId41"/>
    <p:sldId id="472" r:id="rId42"/>
    <p:sldId id="473" r:id="rId43"/>
    <p:sldId id="474" r:id="rId44"/>
    <p:sldId id="475" r:id="rId45"/>
    <p:sldId id="476" r:id="rId46"/>
    <p:sldId id="477" r:id="rId47"/>
    <p:sldId id="478" r:id="rId48"/>
    <p:sldId id="479" r:id="rId49"/>
    <p:sldId id="480" r:id="rId50"/>
    <p:sldId id="481" r:id="rId51"/>
    <p:sldId id="482" r:id="rId52"/>
    <p:sldId id="483" r:id="rId53"/>
    <p:sldId id="484" r:id="rId54"/>
    <p:sldId id="485" r:id="rId55"/>
    <p:sldId id="486" r:id="rId56"/>
    <p:sldId id="487" r:id="rId57"/>
    <p:sldId id="488" r:id="rId58"/>
    <p:sldId id="510" r:id="rId59"/>
    <p:sldId id="446" r:id="rId60"/>
    <p:sldId id="455" r:id="rId61"/>
    <p:sldId id="456" r:id="rId62"/>
    <p:sldId id="458" r:id="rId63"/>
    <p:sldId id="447" r:id="rId64"/>
    <p:sldId id="449" r:id="rId65"/>
    <p:sldId id="450" r:id="rId66"/>
    <p:sldId id="451" r:id="rId67"/>
    <p:sldId id="459" r:id="rId68"/>
    <p:sldId id="461" r:id="rId69"/>
    <p:sldId id="511" r:id="rId70"/>
    <p:sldId id="512" r:id="rId71"/>
    <p:sldId id="513" r:id="rId72"/>
    <p:sldId id="514" r:id="rId73"/>
    <p:sldId id="515" r:id="rId74"/>
    <p:sldId id="516" r:id="rId75"/>
    <p:sldId id="517" r:id="rId76"/>
    <p:sldId id="518" r:id="rId77"/>
    <p:sldId id="519" r:id="rId78"/>
    <p:sldId id="520" r:id="rId79"/>
    <p:sldId id="521" r:id="rId80"/>
    <p:sldId id="522" r:id="rId81"/>
    <p:sldId id="523" r:id="rId82"/>
    <p:sldId id="524" r:id="rId83"/>
    <p:sldId id="525" r:id="rId84"/>
    <p:sldId id="526" r:id="rId85"/>
    <p:sldId id="527" r:id="rId86"/>
    <p:sldId id="528" r:id="rId87"/>
    <p:sldId id="529" r:id="rId88"/>
    <p:sldId id="530" r:id="rId89"/>
    <p:sldId id="531" r:id="rId90"/>
    <p:sldId id="532" r:id="rId91"/>
    <p:sldId id="533" r:id="rId92"/>
    <p:sldId id="534" r:id="rId93"/>
    <p:sldId id="535" r:id="rId94"/>
    <p:sldId id="536" r:id="rId95"/>
    <p:sldId id="537" r:id="rId96"/>
    <p:sldId id="538" r:id="rId97"/>
    <p:sldId id="539" r:id="rId98"/>
    <p:sldId id="540" r:id="rId99"/>
    <p:sldId id="541" r:id="rId100"/>
    <p:sldId id="547" r:id="rId101"/>
    <p:sldId id="548" r:id="rId102"/>
    <p:sldId id="549" r:id="rId103"/>
    <p:sldId id="550" r:id="rId104"/>
    <p:sldId id="551" r:id="rId105"/>
    <p:sldId id="552" r:id="rId106"/>
    <p:sldId id="553" r:id="rId107"/>
    <p:sldId id="554" r:id="rId108"/>
    <p:sldId id="557" r:id="rId109"/>
    <p:sldId id="558" r:id="rId110"/>
    <p:sldId id="559" r:id="rId111"/>
    <p:sldId id="560" r:id="rId112"/>
    <p:sldId id="561" r:id="rId113"/>
    <p:sldId id="562" r:id="rId114"/>
    <p:sldId id="563" r:id="rId115"/>
    <p:sldId id="564" r:id="rId116"/>
    <p:sldId id="565" r:id="rId117"/>
    <p:sldId id="566" r:id="rId118"/>
    <p:sldId id="567" r:id="rId119"/>
    <p:sldId id="568" r:id="rId120"/>
    <p:sldId id="569" r:id="rId121"/>
    <p:sldId id="570" r:id="rId122"/>
    <p:sldId id="571" r:id="rId123"/>
    <p:sldId id="572" r:id="rId124"/>
    <p:sldId id="573" r:id="rId125"/>
    <p:sldId id="574" r:id="rId126"/>
    <p:sldId id="575" r:id="rId127"/>
    <p:sldId id="576" r:id="rId128"/>
    <p:sldId id="577" r:id="rId129"/>
    <p:sldId id="578" r:id="rId130"/>
    <p:sldId id="579" r:id="rId131"/>
    <p:sldId id="580" r:id="rId132"/>
    <p:sldId id="581" r:id="rId133"/>
    <p:sldId id="582" r:id="rId134"/>
    <p:sldId id="583" r:id="rId135"/>
    <p:sldId id="584" r:id="rId136"/>
    <p:sldId id="585" r:id="rId137"/>
    <p:sldId id="586" r:id="rId138"/>
    <p:sldId id="587" r:id="rId139"/>
    <p:sldId id="588" r:id="rId140"/>
    <p:sldId id="589" r:id="rId141"/>
    <p:sldId id="590" r:id="rId142"/>
    <p:sldId id="591" r:id="rId143"/>
  </p:sldIdLst>
  <p:sldSz cx="9144000" cy="5143500" type="screen16x9"/>
  <p:notesSz cx="6742113" cy="9872663"/>
  <p:defaultTextStyle>
    <a:defPPr>
      <a:defRPr lang="de-DE"/>
    </a:defPPr>
    <a:lvl1pPr marL="0" algn="l" defTabSz="342900" rtl="0" eaLnBrk="1" latinLnBrk="0" hangingPunct="1">
      <a:defRPr sz="1400" kern="1200">
        <a:solidFill>
          <a:schemeClr val="tx1"/>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1620" userDrawn="1">
          <p15:clr>
            <a:srgbClr val="A4A3A4"/>
          </p15:clr>
        </p15:guide>
        <p15:guide id="4" pos="27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Orfanos Aimilios" initials="OA"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DCEB"/>
    <a:srgbClr val="088AB8"/>
    <a:srgbClr val="0875B8"/>
    <a:srgbClr val="CBCE46"/>
    <a:srgbClr val="1752A9"/>
    <a:srgbClr val="1285AE"/>
    <a:srgbClr val="0996B7"/>
    <a:srgbClr val="577AB3"/>
    <a:srgbClr val="0AAEB6"/>
    <a:srgbClr val="F4561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ittlere Formatvorlag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38B1855-1B75-4FBE-930C-398BA8C253C6}" styleName="Designformatvorlage 2 - Akz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A488322-F2BA-4B5B-9748-0D474271808F}" styleName="Mittlere Formatvorlage 3 - Akz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82" autoAdjust="0"/>
    <p:restoredTop sz="92185" autoAdjust="0"/>
  </p:normalViewPr>
  <p:slideViewPr>
    <p:cSldViewPr snapToGrid="0">
      <p:cViewPr varScale="1">
        <p:scale>
          <a:sx n="107" d="100"/>
          <a:sy n="107" d="100"/>
        </p:scale>
        <p:origin x="744" y="62"/>
      </p:cViewPr>
      <p:guideLst>
        <p:guide orient="horz" pos="2160"/>
        <p:guide pos="3840"/>
        <p:guide orient="horz" pos="1620"/>
        <p:guide pos="27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81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notesMaster" Target="notesMasters/notesMaster1.xml"/><Relationship Id="rId149"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slide" Target="slides/slide136.xml"/><Relationship Id="rId14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DD872A-D636-4D9B-99E0-5FCAF04F51F4}" type="doc">
      <dgm:prSet loTypeId="urn:microsoft.com/office/officeart/2005/8/layout/hProcess9" loCatId="process" qsTypeId="urn:microsoft.com/office/officeart/2005/8/quickstyle/3d2" qsCatId="3D" csTypeId="urn:microsoft.com/office/officeart/2005/8/colors/colorful5" csCatId="colorful" phldr="1"/>
      <dgm:spPr/>
    </dgm:pt>
    <dgm:pt modelId="{7E52A8D1-BE00-4DD5-B76C-B2B9E2A01251}">
      <dgm:prSet phldrT="[Text]"/>
      <dgm:spPr>
        <a:xfrm>
          <a:off x="2479" y="535881"/>
          <a:ext cx="2748404" cy="714508"/>
        </a:xfrm>
        <a:gradFill rotWithShape="0">
          <a:gsLst>
            <a:gs pos="0">
              <a:srgbClr val="B2C1DB">
                <a:hueOff val="0"/>
                <a:satOff val="0"/>
                <a:lumOff val="0"/>
                <a:alphaOff val="0"/>
                <a:shade val="51000"/>
                <a:satMod val="130000"/>
              </a:srgbClr>
            </a:gs>
            <a:gs pos="80000">
              <a:srgbClr val="B2C1DB">
                <a:hueOff val="0"/>
                <a:satOff val="0"/>
                <a:lumOff val="0"/>
                <a:alphaOff val="0"/>
                <a:shade val="93000"/>
                <a:satMod val="130000"/>
              </a:srgbClr>
            </a:gs>
            <a:gs pos="100000">
              <a:srgbClr val="B2C1DB">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ctr"/>
          <a:r>
            <a:rPr lang="nl-BE" dirty="0" smtClean="0">
              <a:solidFill>
                <a:srgbClr val="FFFFFF"/>
              </a:solidFill>
              <a:latin typeface="Verdana"/>
              <a:ea typeface="+mn-ea"/>
              <a:cs typeface="+mn-cs"/>
            </a:rPr>
            <a:t>Long Term capacity</a:t>
          </a:r>
        </a:p>
        <a:p>
          <a:pPr algn="ctr"/>
          <a:r>
            <a:rPr lang="nl-BE" dirty="0" smtClean="0">
              <a:solidFill>
                <a:srgbClr val="FFFFFF"/>
              </a:solidFill>
              <a:latin typeface="Verdana"/>
              <a:ea typeface="+mn-ea"/>
              <a:cs typeface="+mn-cs"/>
            </a:rPr>
            <a:t>(Year + Month)</a:t>
          </a:r>
        </a:p>
      </dgm:t>
    </dgm:pt>
    <dgm:pt modelId="{1320ADAE-1EFB-4CEA-8BAA-3E29472A242C}" type="parTrans" cxnId="{BE871587-006E-47BD-9505-BC4A26C3917F}">
      <dgm:prSet/>
      <dgm:spPr/>
      <dgm:t>
        <a:bodyPr/>
        <a:lstStyle/>
        <a:p>
          <a:endParaRPr lang="en-US"/>
        </a:p>
      </dgm:t>
    </dgm:pt>
    <dgm:pt modelId="{31A25379-194A-4CCD-8EEF-3CBE5D9082DC}" type="sibTrans" cxnId="{BE871587-006E-47BD-9505-BC4A26C3917F}">
      <dgm:prSet/>
      <dgm:spPr/>
      <dgm:t>
        <a:bodyPr/>
        <a:lstStyle/>
        <a:p>
          <a:endParaRPr lang="en-US"/>
        </a:p>
      </dgm:t>
    </dgm:pt>
    <dgm:pt modelId="{715F2C2E-A724-4875-B741-ADFA2E738D72}">
      <dgm:prSet phldrT="[Text]"/>
      <dgm:spPr>
        <a:xfrm>
          <a:off x="2792734" y="535881"/>
          <a:ext cx="837022" cy="714508"/>
        </a:xfrm>
        <a:gradFill rotWithShape="0">
          <a:gsLst>
            <a:gs pos="0">
              <a:srgbClr val="B2C1DB">
                <a:hueOff val="-6490032"/>
                <a:satOff val="3463"/>
                <a:lumOff val="-15098"/>
                <a:alphaOff val="0"/>
                <a:shade val="51000"/>
                <a:satMod val="130000"/>
              </a:srgbClr>
            </a:gs>
            <a:gs pos="80000">
              <a:srgbClr val="B2C1DB">
                <a:hueOff val="-6490032"/>
                <a:satOff val="3463"/>
                <a:lumOff val="-15098"/>
                <a:alphaOff val="0"/>
                <a:shade val="93000"/>
                <a:satMod val="130000"/>
              </a:srgbClr>
            </a:gs>
            <a:gs pos="100000">
              <a:srgbClr val="B2C1DB">
                <a:hueOff val="-6490032"/>
                <a:satOff val="3463"/>
                <a:lumOff val="-1509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nl-BE" dirty="0" smtClean="0">
              <a:solidFill>
                <a:srgbClr val="FFFFFF"/>
              </a:solidFill>
              <a:latin typeface="Verdana"/>
              <a:ea typeface="+mn-ea"/>
              <a:cs typeface="+mn-cs"/>
            </a:rPr>
            <a:t>Day Ahead capacity</a:t>
          </a:r>
          <a:endParaRPr lang="en-US" dirty="0">
            <a:solidFill>
              <a:srgbClr val="FFFFFF"/>
            </a:solidFill>
            <a:latin typeface="Verdana"/>
            <a:ea typeface="+mn-ea"/>
            <a:cs typeface="+mn-cs"/>
          </a:endParaRPr>
        </a:p>
      </dgm:t>
    </dgm:pt>
    <dgm:pt modelId="{33B2F970-08E2-448D-BE7A-D3B6ADD9DA40}" type="parTrans" cxnId="{8F4A1846-A27F-467E-AC07-5719EF6FBBC8}">
      <dgm:prSet/>
      <dgm:spPr/>
      <dgm:t>
        <a:bodyPr/>
        <a:lstStyle/>
        <a:p>
          <a:endParaRPr lang="en-US"/>
        </a:p>
      </dgm:t>
    </dgm:pt>
    <dgm:pt modelId="{E7725E72-1F1A-4679-8CFF-46C5ECADE1DF}" type="sibTrans" cxnId="{8F4A1846-A27F-467E-AC07-5719EF6FBBC8}">
      <dgm:prSet/>
      <dgm:spPr/>
      <dgm:t>
        <a:bodyPr/>
        <a:lstStyle/>
        <a:p>
          <a:endParaRPr lang="en-US"/>
        </a:p>
      </dgm:t>
    </dgm:pt>
    <dgm:pt modelId="{770DEAA9-5A37-4044-96FF-682418F07FAB}">
      <dgm:prSet phldrT="[Text]"/>
      <dgm:spPr>
        <a:xfrm>
          <a:off x="3671607" y="535881"/>
          <a:ext cx="837022" cy="714508"/>
        </a:xfrm>
        <a:gradFill rotWithShape="0">
          <a:gsLst>
            <a:gs pos="0">
              <a:srgbClr val="B2C1DB">
                <a:hueOff val="-12980065"/>
                <a:satOff val="6926"/>
                <a:lumOff val="-30196"/>
                <a:alphaOff val="0"/>
                <a:shade val="51000"/>
                <a:satMod val="130000"/>
              </a:srgbClr>
            </a:gs>
            <a:gs pos="80000">
              <a:srgbClr val="B2C1DB">
                <a:hueOff val="-12980065"/>
                <a:satOff val="6926"/>
                <a:lumOff val="-30196"/>
                <a:alphaOff val="0"/>
                <a:shade val="93000"/>
                <a:satMod val="130000"/>
              </a:srgbClr>
            </a:gs>
            <a:gs pos="100000">
              <a:srgbClr val="B2C1DB">
                <a:hueOff val="-12980065"/>
                <a:satOff val="6926"/>
                <a:lumOff val="-3019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nl-BE" dirty="0" smtClean="0">
              <a:solidFill>
                <a:srgbClr val="FFFFFF"/>
              </a:solidFill>
              <a:latin typeface="Verdana"/>
              <a:ea typeface="+mn-ea"/>
              <a:cs typeface="+mn-cs"/>
            </a:rPr>
            <a:t>Intraday capacity</a:t>
          </a:r>
          <a:endParaRPr lang="en-US" dirty="0">
            <a:solidFill>
              <a:srgbClr val="FFFFFF"/>
            </a:solidFill>
            <a:latin typeface="Verdana"/>
            <a:ea typeface="+mn-ea"/>
            <a:cs typeface="+mn-cs"/>
          </a:endParaRPr>
        </a:p>
      </dgm:t>
    </dgm:pt>
    <dgm:pt modelId="{F8C036EA-EB92-401F-88AB-37CCD8EF6EC2}" type="parTrans" cxnId="{C565EE82-8DD2-4F2A-9803-07FD7DB13AC7}">
      <dgm:prSet/>
      <dgm:spPr/>
      <dgm:t>
        <a:bodyPr/>
        <a:lstStyle/>
        <a:p>
          <a:endParaRPr lang="en-US"/>
        </a:p>
      </dgm:t>
    </dgm:pt>
    <dgm:pt modelId="{E03BBBA0-EBF3-4346-A94A-63B5CFD5AE83}" type="sibTrans" cxnId="{C565EE82-8DD2-4F2A-9803-07FD7DB13AC7}">
      <dgm:prSet/>
      <dgm:spPr/>
      <dgm:t>
        <a:bodyPr/>
        <a:lstStyle/>
        <a:p>
          <a:endParaRPr lang="en-US"/>
        </a:p>
      </dgm:t>
    </dgm:pt>
    <dgm:pt modelId="{F89D6606-96AD-4478-871E-1E4D6E5E009D}" type="pres">
      <dgm:prSet presAssocID="{B1DD872A-D636-4D9B-99E0-5FCAF04F51F4}" presName="CompostProcess" presStyleCnt="0">
        <dgm:presLayoutVars>
          <dgm:dir/>
          <dgm:resizeHandles val="exact"/>
        </dgm:presLayoutVars>
      </dgm:prSet>
      <dgm:spPr/>
    </dgm:pt>
    <dgm:pt modelId="{7908AFC0-4D5E-4BB9-9993-E60053DD0582}" type="pres">
      <dgm:prSet presAssocID="{B1DD872A-D636-4D9B-99E0-5FCAF04F51F4}" presName="arrow" presStyleLbl="bgShp" presStyleIdx="0" presStyleCnt="1"/>
      <dgm:spPr>
        <a:xfrm>
          <a:off x="338333" y="0"/>
          <a:ext cx="3834442" cy="1786270"/>
        </a:xfrm>
        <a:prstGeom prst="rightArrow">
          <a:avLst/>
        </a:prstGeom>
        <a:gradFill rotWithShape="0">
          <a:gsLst>
            <a:gs pos="0">
              <a:srgbClr val="B2C1DB">
                <a:tint val="40000"/>
                <a:hueOff val="0"/>
                <a:satOff val="0"/>
                <a:lumOff val="0"/>
                <a:alphaOff val="0"/>
                <a:shade val="51000"/>
                <a:satMod val="130000"/>
              </a:srgbClr>
            </a:gs>
            <a:gs pos="80000">
              <a:srgbClr val="B2C1DB">
                <a:tint val="40000"/>
                <a:hueOff val="0"/>
                <a:satOff val="0"/>
                <a:lumOff val="0"/>
                <a:alphaOff val="0"/>
                <a:shade val="93000"/>
                <a:satMod val="130000"/>
              </a:srgbClr>
            </a:gs>
            <a:gs pos="100000">
              <a:srgbClr val="B2C1DB">
                <a:tint val="40000"/>
                <a:hueOff val="0"/>
                <a:satOff val="0"/>
                <a:lumOff val="0"/>
                <a:alphaOff val="0"/>
                <a:shade val="94000"/>
                <a:satMod val="135000"/>
              </a:srgb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rgbClr val="FFFFFF"/>
          </a:contourClr>
        </a:sp3d>
      </dgm:spPr>
    </dgm:pt>
    <dgm:pt modelId="{6500EC5B-C8F2-4341-A116-A905D76EE3BD}" type="pres">
      <dgm:prSet presAssocID="{B1DD872A-D636-4D9B-99E0-5FCAF04F51F4}" presName="linearProcess" presStyleCnt="0"/>
      <dgm:spPr/>
    </dgm:pt>
    <dgm:pt modelId="{D61BFC0D-B6AF-48FB-B621-B312F05157F3}" type="pres">
      <dgm:prSet presAssocID="{7E52A8D1-BE00-4DD5-B76C-B2B9E2A01251}" presName="textNode" presStyleLbl="node1" presStyleIdx="0" presStyleCnt="3" custScaleX="328355">
        <dgm:presLayoutVars>
          <dgm:bulletEnabled val="1"/>
        </dgm:presLayoutVars>
      </dgm:prSet>
      <dgm:spPr>
        <a:prstGeom prst="roundRect">
          <a:avLst/>
        </a:prstGeom>
      </dgm:spPr>
      <dgm:t>
        <a:bodyPr/>
        <a:lstStyle/>
        <a:p>
          <a:endParaRPr lang="en-US"/>
        </a:p>
      </dgm:t>
    </dgm:pt>
    <dgm:pt modelId="{74924EBA-439F-4D95-A032-F28C1883A587}" type="pres">
      <dgm:prSet presAssocID="{31A25379-194A-4CCD-8EEF-3CBE5D9082DC}" presName="sibTrans" presStyleCnt="0"/>
      <dgm:spPr/>
    </dgm:pt>
    <dgm:pt modelId="{ADC40466-E929-4FB3-960F-D10ED869E7AA}" type="pres">
      <dgm:prSet presAssocID="{715F2C2E-A724-4875-B741-ADFA2E738D72}" presName="textNode" presStyleLbl="node1" presStyleIdx="1" presStyleCnt="3">
        <dgm:presLayoutVars>
          <dgm:bulletEnabled val="1"/>
        </dgm:presLayoutVars>
      </dgm:prSet>
      <dgm:spPr>
        <a:prstGeom prst="roundRect">
          <a:avLst/>
        </a:prstGeom>
      </dgm:spPr>
      <dgm:t>
        <a:bodyPr/>
        <a:lstStyle/>
        <a:p>
          <a:endParaRPr lang="en-US"/>
        </a:p>
      </dgm:t>
    </dgm:pt>
    <dgm:pt modelId="{7F8EA953-52C0-4E6F-83AD-72B9BE8BA1E6}" type="pres">
      <dgm:prSet presAssocID="{E7725E72-1F1A-4679-8CFF-46C5ECADE1DF}" presName="sibTrans" presStyleCnt="0"/>
      <dgm:spPr/>
    </dgm:pt>
    <dgm:pt modelId="{63253352-E8CB-4FD3-ABBC-5B0192297E55}" type="pres">
      <dgm:prSet presAssocID="{770DEAA9-5A37-4044-96FF-682418F07FAB}" presName="textNode" presStyleLbl="node1" presStyleIdx="2" presStyleCnt="3">
        <dgm:presLayoutVars>
          <dgm:bulletEnabled val="1"/>
        </dgm:presLayoutVars>
      </dgm:prSet>
      <dgm:spPr>
        <a:prstGeom prst="roundRect">
          <a:avLst/>
        </a:prstGeom>
      </dgm:spPr>
      <dgm:t>
        <a:bodyPr/>
        <a:lstStyle/>
        <a:p>
          <a:endParaRPr lang="en-US"/>
        </a:p>
      </dgm:t>
    </dgm:pt>
  </dgm:ptLst>
  <dgm:cxnLst>
    <dgm:cxn modelId="{1C43B1C4-7FA2-4D44-B6F3-836E2FF657F3}" type="presOf" srcId="{715F2C2E-A724-4875-B741-ADFA2E738D72}" destId="{ADC40466-E929-4FB3-960F-D10ED869E7AA}" srcOrd="0" destOrd="0" presId="urn:microsoft.com/office/officeart/2005/8/layout/hProcess9"/>
    <dgm:cxn modelId="{C565EE82-8DD2-4F2A-9803-07FD7DB13AC7}" srcId="{B1DD872A-D636-4D9B-99E0-5FCAF04F51F4}" destId="{770DEAA9-5A37-4044-96FF-682418F07FAB}" srcOrd="2" destOrd="0" parTransId="{F8C036EA-EB92-401F-88AB-37CCD8EF6EC2}" sibTransId="{E03BBBA0-EBF3-4346-A94A-63B5CFD5AE83}"/>
    <dgm:cxn modelId="{BE871587-006E-47BD-9505-BC4A26C3917F}" srcId="{B1DD872A-D636-4D9B-99E0-5FCAF04F51F4}" destId="{7E52A8D1-BE00-4DD5-B76C-B2B9E2A01251}" srcOrd="0" destOrd="0" parTransId="{1320ADAE-1EFB-4CEA-8BAA-3E29472A242C}" sibTransId="{31A25379-194A-4CCD-8EEF-3CBE5D9082DC}"/>
    <dgm:cxn modelId="{B2A1C5AE-A438-47A7-8ACA-556F186389FF}" type="presOf" srcId="{B1DD872A-D636-4D9B-99E0-5FCAF04F51F4}" destId="{F89D6606-96AD-4478-871E-1E4D6E5E009D}" srcOrd="0" destOrd="0" presId="urn:microsoft.com/office/officeart/2005/8/layout/hProcess9"/>
    <dgm:cxn modelId="{8F4A1846-A27F-467E-AC07-5719EF6FBBC8}" srcId="{B1DD872A-D636-4D9B-99E0-5FCAF04F51F4}" destId="{715F2C2E-A724-4875-B741-ADFA2E738D72}" srcOrd="1" destOrd="0" parTransId="{33B2F970-08E2-448D-BE7A-D3B6ADD9DA40}" sibTransId="{E7725E72-1F1A-4679-8CFF-46C5ECADE1DF}"/>
    <dgm:cxn modelId="{BCFB32D4-934E-44D2-A554-3E9A3F7FB037}" type="presOf" srcId="{770DEAA9-5A37-4044-96FF-682418F07FAB}" destId="{63253352-E8CB-4FD3-ABBC-5B0192297E55}" srcOrd="0" destOrd="0" presId="urn:microsoft.com/office/officeart/2005/8/layout/hProcess9"/>
    <dgm:cxn modelId="{E8CA39A2-92ED-4611-B5F5-2C5B238DCE20}" type="presOf" srcId="{7E52A8D1-BE00-4DD5-B76C-B2B9E2A01251}" destId="{D61BFC0D-B6AF-48FB-B621-B312F05157F3}" srcOrd="0" destOrd="0" presId="urn:microsoft.com/office/officeart/2005/8/layout/hProcess9"/>
    <dgm:cxn modelId="{FAD83595-70D1-4036-B4BD-4B2CC3FBCB34}" type="presParOf" srcId="{F89D6606-96AD-4478-871E-1E4D6E5E009D}" destId="{7908AFC0-4D5E-4BB9-9993-E60053DD0582}" srcOrd="0" destOrd="0" presId="urn:microsoft.com/office/officeart/2005/8/layout/hProcess9"/>
    <dgm:cxn modelId="{7615B17F-404C-45A5-86AA-C8CDEA4E372C}" type="presParOf" srcId="{F89D6606-96AD-4478-871E-1E4D6E5E009D}" destId="{6500EC5B-C8F2-4341-A116-A905D76EE3BD}" srcOrd="1" destOrd="0" presId="urn:microsoft.com/office/officeart/2005/8/layout/hProcess9"/>
    <dgm:cxn modelId="{1542B8B6-C566-429A-AFBA-589A40F80026}" type="presParOf" srcId="{6500EC5B-C8F2-4341-A116-A905D76EE3BD}" destId="{D61BFC0D-B6AF-48FB-B621-B312F05157F3}" srcOrd="0" destOrd="0" presId="urn:microsoft.com/office/officeart/2005/8/layout/hProcess9"/>
    <dgm:cxn modelId="{BA3CDF80-9E95-4AB9-B80D-B3978C82A1BB}" type="presParOf" srcId="{6500EC5B-C8F2-4341-A116-A905D76EE3BD}" destId="{74924EBA-439F-4D95-A032-F28C1883A587}" srcOrd="1" destOrd="0" presId="urn:microsoft.com/office/officeart/2005/8/layout/hProcess9"/>
    <dgm:cxn modelId="{728B6098-D993-441C-B6FF-CF8C9D903C1F}" type="presParOf" srcId="{6500EC5B-C8F2-4341-A116-A905D76EE3BD}" destId="{ADC40466-E929-4FB3-960F-D10ED869E7AA}" srcOrd="2" destOrd="0" presId="urn:microsoft.com/office/officeart/2005/8/layout/hProcess9"/>
    <dgm:cxn modelId="{A3A482B3-5B5B-4D93-9879-B6F5152E4B37}" type="presParOf" srcId="{6500EC5B-C8F2-4341-A116-A905D76EE3BD}" destId="{7F8EA953-52C0-4E6F-83AD-72B9BE8BA1E6}" srcOrd="3" destOrd="0" presId="urn:microsoft.com/office/officeart/2005/8/layout/hProcess9"/>
    <dgm:cxn modelId="{8339E56A-AE8A-4E9C-8D6C-3217F82BF1F5}" type="presParOf" srcId="{6500EC5B-C8F2-4341-A116-A905D76EE3BD}" destId="{63253352-E8CB-4FD3-ABBC-5B0192297E55}"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1DD872A-D636-4D9B-99E0-5FCAF04F51F4}" type="doc">
      <dgm:prSet loTypeId="urn:microsoft.com/office/officeart/2005/8/layout/hProcess9" loCatId="process" qsTypeId="urn:microsoft.com/office/officeart/2005/8/quickstyle/3d2" qsCatId="3D" csTypeId="urn:microsoft.com/office/officeart/2005/8/colors/colorful5" csCatId="colorful" phldr="1"/>
      <dgm:spPr/>
    </dgm:pt>
    <dgm:pt modelId="{7E52A8D1-BE00-4DD5-B76C-B2B9E2A01251}">
      <dgm:prSet phldrT="[Text]"/>
      <dgm:spPr>
        <a:xfrm>
          <a:off x="2479" y="535881"/>
          <a:ext cx="2748404" cy="714508"/>
        </a:xfrm>
        <a:gradFill rotWithShape="0">
          <a:gsLst>
            <a:gs pos="0">
              <a:srgbClr val="B2C1DB">
                <a:hueOff val="0"/>
                <a:satOff val="0"/>
                <a:lumOff val="0"/>
                <a:alphaOff val="0"/>
                <a:shade val="51000"/>
                <a:satMod val="130000"/>
              </a:srgbClr>
            </a:gs>
            <a:gs pos="80000">
              <a:srgbClr val="B2C1DB">
                <a:hueOff val="0"/>
                <a:satOff val="0"/>
                <a:lumOff val="0"/>
                <a:alphaOff val="0"/>
                <a:shade val="93000"/>
                <a:satMod val="130000"/>
              </a:srgbClr>
            </a:gs>
            <a:gs pos="100000">
              <a:srgbClr val="B2C1DB">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ctr"/>
          <a:r>
            <a:rPr lang="nl-BE" dirty="0" smtClean="0">
              <a:solidFill>
                <a:srgbClr val="FFFFFF"/>
              </a:solidFill>
              <a:latin typeface="Verdana"/>
              <a:ea typeface="+mn-ea"/>
              <a:cs typeface="+mn-cs"/>
            </a:rPr>
            <a:t>Long Term capacity</a:t>
          </a:r>
        </a:p>
        <a:p>
          <a:pPr algn="ctr"/>
          <a:r>
            <a:rPr lang="nl-BE" dirty="0" smtClean="0">
              <a:solidFill>
                <a:srgbClr val="FFFFFF"/>
              </a:solidFill>
              <a:latin typeface="Verdana"/>
              <a:ea typeface="+mn-ea"/>
              <a:cs typeface="+mn-cs"/>
            </a:rPr>
            <a:t>(Year + Month)</a:t>
          </a:r>
        </a:p>
      </dgm:t>
    </dgm:pt>
    <dgm:pt modelId="{1320ADAE-1EFB-4CEA-8BAA-3E29472A242C}" type="parTrans" cxnId="{BE871587-006E-47BD-9505-BC4A26C3917F}">
      <dgm:prSet/>
      <dgm:spPr/>
      <dgm:t>
        <a:bodyPr/>
        <a:lstStyle/>
        <a:p>
          <a:endParaRPr lang="en-US"/>
        </a:p>
      </dgm:t>
    </dgm:pt>
    <dgm:pt modelId="{31A25379-194A-4CCD-8EEF-3CBE5D9082DC}" type="sibTrans" cxnId="{BE871587-006E-47BD-9505-BC4A26C3917F}">
      <dgm:prSet/>
      <dgm:spPr/>
      <dgm:t>
        <a:bodyPr/>
        <a:lstStyle/>
        <a:p>
          <a:endParaRPr lang="en-US"/>
        </a:p>
      </dgm:t>
    </dgm:pt>
    <dgm:pt modelId="{715F2C2E-A724-4875-B741-ADFA2E738D72}">
      <dgm:prSet phldrT="[Text]"/>
      <dgm:spPr>
        <a:xfrm>
          <a:off x="2792734" y="535881"/>
          <a:ext cx="837022" cy="714508"/>
        </a:xfrm>
        <a:gradFill rotWithShape="0">
          <a:gsLst>
            <a:gs pos="0">
              <a:srgbClr val="B2C1DB">
                <a:hueOff val="-6490032"/>
                <a:satOff val="3463"/>
                <a:lumOff val="-15098"/>
                <a:alphaOff val="0"/>
                <a:shade val="51000"/>
                <a:satMod val="130000"/>
              </a:srgbClr>
            </a:gs>
            <a:gs pos="80000">
              <a:srgbClr val="B2C1DB">
                <a:hueOff val="-6490032"/>
                <a:satOff val="3463"/>
                <a:lumOff val="-15098"/>
                <a:alphaOff val="0"/>
                <a:shade val="93000"/>
                <a:satMod val="130000"/>
              </a:srgbClr>
            </a:gs>
            <a:gs pos="100000">
              <a:srgbClr val="B2C1DB">
                <a:hueOff val="-6490032"/>
                <a:satOff val="3463"/>
                <a:lumOff val="-1509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nl-BE" dirty="0" smtClean="0">
              <a:solidFill>
                <a:srgbClr val="FFFFFF"/>
              </a:solidFill>
              <a:latin typeface="Verdana"/>
              <a:ea typeface="+mn-ea"/>
              <a:cs typeface="+mn-cs"/>
            </a:rPr>
            <a:t>Day Ahead capacity</a:t>
          </a:r>
          <a:endParaRPr lang="en-US" dirty="0">
            <a:solidFill>
              <a:srgbClr val="FFFFFF"/>
            </a:solidFill>
            <a:latin typeface="Verdana"/>
            <a:ea typeface="+mn-ea"/>
            <a:cs typeface="+mn-cs"/>
          </a:endParaRPr>
        </a:p>
      </dgm:t>
    </dgm:pt>
    <dgm:pt modelId="{33B2F970-08E2-448D-BE7A-D3B6ADD9DA40}" type="parTrans" cxnId="{8F4A1846-A27F-467E-AC07-5719EF6FBBC8}">
      <dgm:prSet/>
      <dgm:spPr/>
      <dgm:t>
        <a:bodyPr/>
        <a:lstStyle/>
        <a:p>
          <a:endParaRPr lang="en-US"/>
        </a:p>
      </dgm:t>
    </dgm:pt>
    <dgm:pt modelId="{E7725E72-1F1A-4679-8CFF-46C5ECADE1DF}" type="sibTrans" cxnId="{8F4A1846-A27F-467E-AC07-5719EF6FBBC8}">
      <dgm:prSet/>
      <dgm:spPr/>
      <dgm:t>
        <a:bodyPr/>
        <a:lstStyle/>
        <a:p>
          <a:endParaRPr lang="en-US"/>
        </a:p>
      </dgm:t>
    </dgm:pt>
    <dgm:pt modelId="{770DEAA9-5A37-4044-96FF-682418F07FAB}">
      <dgm:prSet phldrT="[Text]"/>
      <dgm:spPr>
        <a:xfrm>
          <a:off x="3671607" y="535881"/>
          <a:ext cx="837022" cy="714508"/>
        </a:xfrm>
        <a:gradFill rotWithShape="0">
          <a:gsLst>
            <a:gs pos="0">
              <a:srgbClr val="B2C1DB">
                <a:hueOff val="-12980065"/>
                <a:satOff val="6926"/>
                <a:lumOff val="-30196"/>
                <a:alphaOff val="0"/>
                <a:shade val="51000"/>
                <a:satMod val="130000"/>
              </a:srgbClr>
            </a:gs>
            <a:gs pos="80000">
              <a:srgbClr val="B2C1DB">
                <a:hueOff val="-12980065"/>
                <a:satOff val="6926"/>
                <a:lumOff val="-30196"/>
                <a:alphaOff val="0"/>
                <a:shade val="93000"/>
                <a:satMod val="130000"/>
              </a:srgbClr>
            </a:gs>
            <a:gs pos="100000">
              <a:srgbClr val="B2C1DB">
                <a:hueOff val="-12980065"/>
                <a:satOff val="6926"/>
                <a:lumOff val="-3019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nl-BE" dirty="0" smtClean="0">
              <a:solidFill>
                <a:srgbClr val="FFFFFF"/>
              </a:solidFill>
              <a:latin typeface="Verdana"/>
              <a:ea typeface="+mn-ea"/>
              <a:cs typeface="+mn-cs"/>
            </a:rPr>
            <a:t>Intraday capacity</a:t>
          </a:r>
          <a:endParaRPr lang="en-US" dirty="0">
            <a:solidFill>
              <a:srgbClr val="FFFFFF"/>
            </a:solidFill>
            <a:latin typeface="Verdana"/>
            <a:ea typeface="+mn-ea"/>
            <a:cs typeface="+mn-cs"/>
          </a:endParaRPr>
        </a:p>
      </dgm:t>
    </dgm:pt>
    <dgm:pt modelId="{F8C036EA-EB92-401F-88AB-37CCD8EF6EC2}" type="parTrans" cxnId="{C565EE82-8DD2-4F2A-9803-07FD7DB13AC7}">
      <dgm:prSet/>
      <dgm:spPr/>
      <dgm:t>
        <a:bodyPr/>
        <a:lstStyle/>
        <a:p>
          <a:endParaRPr lang="en-US"/>
        </a:p>
      </dgm:t>
    </dgm:pt>
    <dgm:pt modelId="{E03BBBA0-EBF3-4346-A94A-63B5CFD5AE83}" type="sibTrans" cxnId="{C565EE82-8DD2-4F2A-9803-07FD7DB13AC7}">
      <dgm:prSet/>
      <dgm:spPr/>
      <dgm:t>
        <a:bodyPr/>
        <a:lstStyle/>
        <a:p>
          <a:endParaRPr lang="en-US"/>
        </a:p>
      </dgm:t>
    </dgm:pt>
    <dgm:pt modelId="{F89D6606-96AD-4478-871E-1E4D6E5E009D}" type="pres">
      <dgm:prSet presAssocID="{B1DD872A-D636-4D9B-99E0-5FCAF04F51F4}" presName="CompostProcess" presStyleCnt="0">
        <dgm:presLayoutVars>
          <dgm:dir/>
          <dgm:resizeHandles val="exact"/>
        </dgm:presLayoutVars>
      </dgm:prSet>
      <dgm:spPr/>
    </dgm:pt>
    <dgm:pt modelId="{7908AFC0-4D5E-4BB9-9993-E60053DD0582}" type="pres">
      <dgm:prSet presAssocID="{B1DD872A-D636-4D9B-99E0-5FCAF04F51F4}" presName="arrow" presStyleLbl="bgShp" presStyleIdx="0" presStyleCnt="1"/>
      <dgm:spPr>
        <a:xfrm>
          <a:off x="338333" y="0"/>
          <a:ext cx="3834442" cy="1786270"/>
        </a:xfrm>
        <a:prstGeom prst="rightArrow">
          <a:avLst/>
        </a:prstGeom>
        <a:gradFill rotWithShape="0">
          <a:gsLst>
            <a:gs pos="0">
              <a:srgbClr val="B2C1DB">
                <a:tint val="40000"/>
                <a:hueOff val="0"/>
                <a:satOff val="0"/>
                <a:lumOff val="0"/>
                <a:alphaOff val="0"/>
                <a:shade val="51000"/>
                <a:satMod val="130000"/>
              </a:srgbClr>
            </a:gs>
            <a:gs pos="80000">
              <a:srgbClr val="B2C1DB">
                <a:tint val="40000"/>
                <a:hueOff val="0"/>
                <a:satOff val="0"/>
                <a:lumOff val="0"/>
                <a:alphaOff val="0"/>
                <a:shade val="93000"/>
                <a:satMod val="130000"/>
              </a:srgbClr>
            </a:gs>
            <a:gs pos="100000">
              <a:srgbClr val="B2C1DB">
                <a:tint val="40000"/>
                <a:hueOff val="0"/>
                <a:satOff val="0"/>
                <a:lumOff val="0"/>
                <a:alphaOff val="0"/>
                <a:shade val="94000"/>
                <a:satMod val="135000"/>
              </a:srgb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rgbClr val="FFFFFF"/>
          </a:contourClr>
        </a:sp3d>
      </dgm:spPr>
    </dgm:pt>
    <dgm:pt modelId="{6500EC5B-C8F2-4341-A116-A905D76EE3BD}" type="pres">
      <dgm:prSet presAssocID="{B1DD872A-D636-4D9B-99E0-5FCAF04F51F4}" presName="linearProcess" presStyleCnt="0"/>
      <dgm:spPr/>
    </dgm:pt>
    <dgm:pt modelId="{D61BFC0D-B6AF-48FB-B621-B312F05157F3}" type="pres">
      <dgm:prSet presAssocID="{7E52A8D1-BE00-4DD5-B76C-B2B9E2A01251}" presName="textNode" presStyleLbl="node1" presStyleIdx="0" presStyleCnt="3" custScaleX="328355">
        <dgm:presLayoutVars>
          <dgm:bulletEnabled val="1"/>
        </dgm:presLayoutVars>
      </dgm:prSet>
      <dgm:spPr>
        <a:prstGeom prst="roundRect">
          <a:avLst/>
        </a:prstGeom>
      </dgm:spPr>
      <dgm:t>
        <a:bodyPr/>
        <a:lstStyle/>
        <a:p>
          <a:endParaRPr lang="en-US"/>
        </a:p>
      </dgm:t>
    </dgm:pt>
    <dgm:pt modelId="{74924EBA-439F-4D95-A032-F28C1883A587}" type="pres">
      <dgm:prSet presAssocID="{31A25379-194A-4CCD-8EEF-3CBE5D9082DC}" presName="sibTrans" presStyleCnt="0"/>
      <dgm:spPr/>
    </dgm:pt>
    <dgm:pt modelId="{ADC40466-E929-4FB3-960F-D10ED869E7AA}" type="pres">
      <dgm:prSet presAssocID="{715F2C2E-A724-4875-B741-ADFA2E738D72}" presName="textNode" presStyleLbl="node1" presStyleIdx="1" presStyleCnt="3">
        <dgm:presLayoutVars>
          <dgm:bulletEnabled val="1"/>
        </dgm:presLayoutVars>
      </dgm:prSet>
      <dgm:spPr>
        <a:prstGeom prst="roundRect">
          <a:avLst/>
        </a:prstGeom>
      </dgm:spPr>
      <dgm:t>
        <a:bodyPr/>
        <a:lstStyle/>
        <a:p>
          <a:endParaRPr lang="en-US"/>
        </a:p>
      </dgm:t>
    </dgm:pt>
    <dgm:pt modelId="{7F8EA953-52C0-4E6F-83AD-72B9BE8BA1E6}" type="pres">
      <dgm:prSet presAssocID="{E7725E72-1F1A-4679-8CFF-46C5ECADE1DF}" presName="sibTrans" presStyleCnt="0"/>
      <dgm:spPr/>
    </dgm:pt>
    <dgm:pt modelId="{63253352-E8CB-4FD3-ABBC-5B0192297E55}" type="pres">
      <dgm:prSet presAssocID="{770DEAA9-5A37-4044-96FF-682418F07FAB}" presName="textNode" presStyleLbl="node1" presStyleIdx="2" presStyleCnt="3">
        <dgm:presLayoutVars>
          <dgm:bulletEnabled val="1"/>
        </dgm:presLayoutVars>
      </dgm:prSet>
      <dgm:spPr>
        <a:prstGeom prst="roundRect">
          <a:avLst/>
        </a:prstGeom>
      </dgm:spPr>
      <dgm:t>
        <a:bodyPr/>
        <a:lstStyle/>
        <a:p>
          <a:endParaRPr lang="en-US"/>
        </a:p>
      </dgm:t>
    </dgm:pt>
  </dgm:ptLst>
  <dgm:cxnLst>
    <dgm:cxn modelId="{1C43B1C4-7FA2-4D44-B6F3-836E2FF657F3}" type="presOf" srcId="{715F2C2E-A724-4875-B741-ADFA2E738D72}" destId="{ADC40466-E929-4FB3-960F-D10ED869E7AA}" srcOrd="0" destOrd="0" presId="urn:microsoft.com/office/officeart/2005/8/layout/hProcess9"/>
    <dgm:cxn modelId="{C565EE82-8DD2-4F2A-9803-07FD7DB13AC7}" srcId="{B1DD872A-D636-4D9B-99E0-5FCAF04F51F4}" destId="{770DEAA9-5A37-4044-96FF-682418F07FAB}" srcOrd="2" destOrd="0" parTransId="{F8C036EA-EB92-401F-88AB-37CCD8EF6EC2}" sibTransId="{E03BBBA0-EBF3-4346-A94A-63B5CFD5AE83}"/>
    <dgm:cxn modelId="{BE871587-006E-47BD-9505-BC4A26C3917F}" srcId="{B1DD872A-D636-4D9B-99E0-5FCAF04F51F4}" destId="{7E52A8D1-BE00-4DD5-B76C-B2B9E2A01251}" srcOrd="0" destOrd="0" parTransId="{1320ADAE-1EFB-4CEA-8BAA-3E29472A242C}" sibTransId="{31A25379-194A-4CCD-8EEF-3CBE5D9082DC}"/>
    <dgm:cxn modelId="{B2A1C5AE-A438-47A7-8ACA-556F186389FF}" type="presOf" srcId="{B1DD872A-D636-4D9B-99E0-5FCAF04F51F4}" destId="{F89D6606-96AD-4478-871E-1E4D6E5E009D}" srcOrd="0" destOrd="0" presId="urn:microsoft.com/office/officeart/2005/8/layout/hProcess9"/>
    <dgm:cxn modelId="{8F4A1846-A27F-467E-AC07-5719EF6FBBC8}" srcId="{B1DD872A-D636-4D9B-99E0-5FCAF04F51F4}" destId="{715F2C2E-A724-4875-B741-ADFA2E738D72}" srcOrd="1" destOrd="0" parTransId="{33B2F970-08E2-448D-BE7A-D3B6ADD9DA40}" sibTransId="{E7725E72-1F1A-4679-8CFF-46C5ECADE1DF}"/>
    <dgm:cxn modelId="{BCFB32D4-934E-44D2-A554-3E9A3F7FB037}" type="presOf" srcId="{770DEAA9-5A37-4044-96FF-682418F07FAB}" destId="{63253352-E8CB-4FD3-ABBC-5B0192297E55}" srcOrd="0" destOrd="0" presId="urn:microsoft.com/office/officeart/2005/8/layout/hProcess9"/>
    <dgm:cxn modelId="{E8CA39A2-92ED-4611-B5F5-2C5B238DCE20}" type="presOf" srcId="{7E52A8D1-BE00-4DD5-B76C-B2B9E2A01251}" destId="{D61BFC0D-B6AF-48FB-B621-B312F05157F3}" srcOrd="0" destOrd="0" presId="urn:microsoft.com/office/officeart/2005/8/layout/hProcess9"/>
    <dgm:cxn modelId="{FAD83595-70D1-4036-B4BD-4B2CC3FBCB34}" type="presParOf" srcId="{F89D6606-96AD-4478-871E-1E4D6E5E009D}" destId="{7908AFC0-4D5E-4BB9-9993-E60053DD0582}" srcOrd="0" destOrd="0" presId="urn:microsoft.com/office/officeart/2005/8/layout/hProcess9"/>
    <dgm:cxn modelId="{7615B17F-404C-45A5-86AA-C8CDEA4E372C}" type="presParOf" srcId="{F89D6606-96AD-4478-871E-1E4D6E5E009D}" destId="{6500EC5B-C8F2-4341-A116-A905D76EE3BD}" srcOrd="1" destOrd="0" presId="urn:microsoft.com/office/officeart/2005/8/layout/hProcess9"/>
    <dgm:cxn modelId="{1542B8B6-C566-429A-AFBA-589A40F80026}" type="presParOf" srcId="{6500EC5B-C8F2-4341-A116-A905D76EE3BD}" destId="{D61BFC0D-B6AF-48FB-B621-B312F05157F3}" srcOrd="0" destOrd="0" presId="urn:microsoft.com/office/officeart/2005/8/layout/hProcess9"/>
    <dgm:cxn modelId="{BA3CDF80-9E95-4AB9-B80D-B3978C82A1BB}" type="presParOf" srcId="{6500EC5B-C8F2-4341-A116-A905D76EE3BD}" destId="{74924EBA-439F-4D95-A032-F28C1883A587}" srcOrd="1" destOrd="0" presId="urn:microsoft.com/office/officeart/2005/8/layout/hProcess9"/>
    <dgm:cxn modelId="{728B6098-D993-441C-B6FF-CF8C9D903C1F}" type="presParOf" srcId="{6500EC5B-C8F2-4341-A116-A905D76EE3BD}" destId="{ADC40466-E929-4FB3-960F-D10ED869E7AA}" srcOrd="2" destOrd="0" presId="urn:microsoft.com/office/officeart/2005/8/layout/hProcess9"/>
    <dgm:cxn modelId="{A3A482B3-5B5B-4D93-9879-B6F5152E4B37}" type="presParOf" srcId="{6500EC5B-C8F2-4341-A116-A905D76EE3BD}" destId="{7F8EA953-52C0-4E6F-83AD-72B9BE8BA1E6}" srcOrd="3" destOrd="0" presId="urn:microsoft.com/office/officeart/2005/8/layout/hProcess9"/>
    <dgm:cxn modelId="{8339E56A-AE8A-4E9C-8D6C-3217F82BF1F5}" type="presParOf" srcId="{6500EC5B-C8F2-4341-A116-A905D76EE3BD}" destId="{63253352-E8CB-4FD3-ABBC-5B0192297E55}"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1DD872A-D636-4D9B-99E0-5FCAF04F51F4}" type="doc">
      <dgm:prSet loTypeId="urn:microsoft.com/office/officeart/2005/8/layout/hProcess9" loCatId="process" qsTypeId="urn:microsoft.com/office/officeart/2005/8/quickstyle/3d2" qsCatId="3D" csTypeId="urn:microsoft.com/office/officeart/2005/8/colors/colorful5" csCatId="colorful" phldr="1"/>
      <dgm:spPr/>
    </dgm:pt>
    <dgm:pt modelId="{7E52A8D1-BE00-4DD5-B76C-B2B9E2A01251}">
      <dgm:prSet phldrT="[Text]"/>
      <dgm:spPr>
        <a:xfrm>
          <a:off x="2479" y="535881"/>
          <a:ext cx="2748404" cy="714508"/>
        </a:xfrm>
        <a:gradFill rotWithShape="0">
          <a:gsLst>
            <a:gs pos="0">
              <a:srgbClr val="B2C1DB">
                <a:hueOff val="0"/>
                <a:satOff val="0"/>
                <a:lumOff val="0"/>
                <a:alphaOff val="0"/>
                <a:shade val="51000"/>
                <a:satMod val="130000"/>
              </a:srgbClr>
            </a:gs>
            <a:gs pos="80000">
              <a:srgbClr val="B2C1DB">
                <a:hueOff val="0"/>
                <a:satOff val="0"/>
                <a:lumOff val="0"/>
                <a:alphaOff val="0"/>
                <a:shade val="93000"/>
                <a:satMod val="130000"/>
              </a:srgbClr>
            </a:gs>
            <a:gs pos="100000">
              <a:srgbClr val="B2C1DB">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ctr"/>
          <a:r>
            <a:rPr lang="nl-BE" dirty="0" smtClean="0">
              <a:solidFill>
                <a:srgbClr val="FFFFFF"/>
              </a:solidFill>
              <a:latin typeface="Verdana"/>
              <a:ea typeface="+mn-ea"/>
              <a:cs typeface="+mn-cs"/>
            </a:rPr>
            <a:t>Long Term capacity</a:t>
          </a:r>
        </a:p>
        <a:p>
          <a:pPr algn="ctr"/>
          <a:r>
            <a:rPr lang="nl-BE" dirty="0" smtClean="0">
              <a:solidFill>
                <a:srgbClr val="FFFFFF"/>
              </a:solidFill>
              <a:latin typeface="Verdana"/>
              <a:ea typeface="+mn-ea"/>
              <a:cs typeface="+mn-cs"/>
            </a:rPr>
            <a:t>(Year + Month)</a:t>
          </a:r>
        </a:p>
      </dgm:t>
    </dgm:pt>
    <dgm:pt modelId="{1320ADAE-1EFB-4CEA-8BAA-3E29472A242C}" type="parTrans" cxnId="{BE871587-006E-47BD-9505-BC4A26C3917F}">
      <dgm:prSet/>
      <dgm:spPr/>
      <dgm:t>
        <a:bodyPr/>
        <a:lstStyle/>
        <a:p>
          <a:endParaRPr lang="en-US"/>
        </a:p>
      </dgm:t>
    </dgm:pt>
    <dgm:pt modelId="{31A25379-194A-4CCD-8EEF-3CBE5D9082DC}" type="sibTrans" cxnId="{BE871587-006E-47BD-9505-BC4A26C3917F}">
      <dgm:prSet/>
      <dgm:spPr/>
      <dgm:t>
        <a:bodyPr/>
        <a:lstStyle/>
        <a:p>
          <a:endParaRPr lang="en-US"/>
        </a:p>
      </dgm:t>
    </dgm:pt>
    <dgm:pt modelId="{715F2C2E-A724-4875-B741-ADFA2E738D72}">
      <dgm:prSet phldrT="[Text]"/>
      <dgm:spPr>
        <a:xfrm>
          <a:off x="2792734" y="535881"/>
          <a:ext cx="837022" cy="714508"/>
        </a:xfrm>
        <a:gradFill rotWithShape="0">
          <a:gsLst>
            <a:gs pos="0">
              <a:srgbClr val="B2C1DB">
                <a:hueOff val="-6490032"/>
                <a:satOff val="3463"/>
                <a:lumOff val="-15098"/>
                <a:alphaOff val="0"/>
                <a:shade val="51000"/>
                <a:satMod val="130000"/>
              </a:srgbClr>
            </a:gs>
            <a:gs pos="80000">
              <a:srgbClr val="B2C1DB">
                <a:hueOff val="-6490032"/>
                <a:satOff val="3463"/>
                <a:lumOff val="-15098"/>
                <a:alphaOff val="0"/>
                <a:shade val="93000"/>
                <a:satMod val="130000"/>
              </a:srgbClr>
            </a:gs>
            <a:gs pos="100000">
              <a:srgbClr val="B2C1DB">
                <a:hueOff val="-6490032"/>
                <a:satOff val="3463"/>
                <a:lumOff val="-1509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nl-BE" dirty="0" smtClean="0">
              <a:solidFill>
                <a:srgbClr val="FFFFFF"/>
              </a:solidFill>
              <a:latin typeface="Verdana"/>
              <a:ea typeface="+mn-ea"/>
              <a:cs typeface="+mn-cs"/>
            </a:rPr>
            <a:t>Day Ahead capacity</a:t>
          </a:r>
          <a:endParaRPr lang="en-US" dirty="0">
            <a:solidFill>
              <a:srgbClr val="FFFFFF"/>
            </a:solidFill>
            <a:latin typeface="Verdana"/>
            <a:ea typeface="+mn-ea"/>
            <a:cs typeface="+mn-cs"/>
          </a:endParaRPr>
        </a:p>
      </dgm:t>
    </dgm:pt>
    <dgm:pt modelId="{33B2F970-08E2-448D-BE7A-D3B6ADD9DA40}" type="parTrans" cxnId="{8F4A1846-A27F-467E-AC07-5719EF6FBBC8}">
      <dgm:prSet/>
      <dgm:spPr/>
      <dgm:t>
        <a:bodyPr/>
        <a:lstStyle/>
        <a:p>
          <a:endParaRPr lang="en-US"/>
        </a:p>
      </dgm:t>
    </dgm:pt>
    <dgm:pt modelId="{E7725E72-1F1A-4679-8CFF-46C5ECADE1DF}" type="sibTrans" cxnId="{8F4A1846-A27F-467E-AC07-5719EF6FBBC8}">
      <dgm:prSet/>
      <dgm:spPr/>
      <dgm:t>
        <a:bodyPr/>
        <a:lstStyle/>
        <a:p>
          <a:endParaRPr lang="en-US"/>
        </a:p>
      </dgm:t>
    </dgm:pt>
    <dgm:pt modelId="{770DEAA9-5A37-4044-96FF-682418F07FAB}">
      <dgm:prSet phldrT="[Text]"/>
      <dgm:spPr>
        <a:xfrm>
          <a:off x="3671607" y="535881"/>
          <a:ext cx="837022" cy="714508"/>
        </a:xfrm>
        <a:gradFill rotWithShape="0">
          <a:gsLst>
            <a:gs pos="0">
              <a:srgbClr val="B2C1DB">
                <a:hueOff val="-12980065"/>
                <a:satOff val="6926"/>
                <a:lumOff val="-30196"/>
                <a:alphaOff val="0"/>
                <a:shade val="51000"/>
                <a:satMod val="130000"/>
              </a:srgbClr>
            </a:gs>
            <a:gs pos="80000">
              <a:srgbClr val="B2C1DB">
                <a:hueOff val="-12980065"/>
                <a:satOff val="6926"/>
                <a:lumOff val="-30196"/>
                <a:alphaOff val="0"/>
                <a:shade val="93000"/>
                <a:satMod val="130000"/>
              </a:srgbClr>
            </a:gs>
            <a:gs pos="100000">
              <a:srgbClr val="B2C1DB">
                <a:hueOff val="-12980065"/>
                <a:satOff val="6926"/>
                <a:lumOff val="-3019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nl-BE" dirty="0" smtClean="0">
              <a:solidFill>
                <a:srgbClr val="FFFFFF"/>
              </a:solidFill>
              <a:latin typeface="Verdana"/>
              <a:ea typeface="+mn-ea"/>
              <a:cs typeface="+mn-cs"/>
            </a:rPr>
            <a:t>Intraday capacity</a:t>
          </a:r>
          <a:endParaRPr lang="en-US" dirty="0">
            <a:solidFill>
              <a:srgbClr val="FFFFFF"/>
            </a:solidFill>
            <a:latin typeface="Verdana"/>
            <a:ea typeface="+mn-ea"/>
            <a:cs typeface="+mn-cs"/>
          </a:endParaRPr>
        </a:p>
      </dgm:t>
    </dgm:pt>
    <dgm:pt modelId="{F8C036EA-EB92-401F-88AB-37CCD8EF6EC2}" type="parTrans" cxnId="{C565EE82-8DD2-4F2A-9803-07FD7DB13AC7}">
      <dgm:prSet/>
      <dgm:spPr/>
      <dgm:t>
        <a:bodyPr/>
        <a:lstStyle/>
        <a:p>
          <a:endParaRPr lang="en-US"/>
        </a:p>
      </dgm:t>
    </dgm:pt>
    <dgm:pt modelId="{E03BBBA0-EBF3-4346-A94A-63B5CFD5AE83}" type="sibTrans" cxnId="{C565EE82-8DD2-4F2A-9803-07FD7DB13AC7}">
      <dgm:prSet/>
      <dgm:spPr/>
      <dgm:t>
        <a:bodyPr/>
        <a:lstStyle/>
        <a:p>
          <a:endParaRPr lang="en-US"/>
        </a:p>
      </dgm:t>
    </dgm:pt>
    <dgm:pt modelId="{F89D6606-96AD-4478-871E-1E4D6E5E009D}" type="pres">
      <dgm:prSet presAssocID="{B1DD872A-D636-4D9B-99E0-5FCAF04F51F4}" presName="CompostProcess" presStyleCnt="0">
        <dgm:presLayoutVars>
          <dgm:dir/>
          <dgm:resizeHandles val="exact"/>
        </dgm:presLayoutVars>
      </dgm:prSet>
      <dgm:spPr/>
    </dgm:pt>
    <dgm:pt modelId="{7908AFC0-4D5E-4BB9-9993-E60053DD0582}" type="pres">
      <dgm:prSet presAssocID="{B1DD872A-D636-4D9B-99E0-5FCAF04F51F4}" presName="arrow" presStyleLbl="bgShp" presStyleIdx="0" presStyleCnt="1"/>
      <dgm:spPr>
        <a:xfrm>
          <a:off x="338333" y="0"/>
          <a:ext cx="3834442" cy="1786270"/>
        </a:xfrm>
        <a:prstGeom prst="rightArrow">
          <a:avLst/>
        </a:prstGeom>
        <a:gradFill rotWithShape="0">
          <a:gsLst>
            <a:gs pos="0">
              <a:srgbClr val="B2C1DB">
                <a:tint val="40000"/>
                <a:hueOff val="0"/>
                <a:satOff val="0"/>
                <a:lumOff val="0"/>
                <a:alphaOff val="0"/>
                <a:shade val="51000"/>
                <a:satMod val="130000"/>
              </a:srgbClr>
            </a:gs>
            <a:gs pos="80000">
              <a:srgbClr val="B2C1DB">
                <a:tint val="40000"/>
                <a:hueOff val="0"/>
                <a:satOff val="0"/>
                <a:lumOff val="0"/>
                <a:alphaOff val="0"/>
                <a:shade val="93000"/>
                <a:satMod val="130000"/>
              </a:srgbClr>
            </a:gs>
            <a:gs pos="100000">
              <a:srgbClr val="B2C1DB">
                <a:tint val="40000"/>
                <a:hueOff val="0"/>
                <a:satOff val="0"/>
                <a:lumOff val="0"/>
                <a:alphaOff val="0"/>
                <a:shade val="94000"/>
                <a:satMod val="135000"/>
              </a:srgb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rgbClr val="FFFFFF"/>
          </a:contourClr>
        </a:sp3d>
      </dgm:spPr>
    </dgm:pt>
    <dgm:pt modelId="{6500EC5B-C8F2-4341-A116-A905D76EE3BD}" type="pres">
      <dgm:prSet presAssocID="{B1DD872A-D636-4D9B-99E0-5FCAF04F51F4}" presName="linearProcess" presStyleCnt="0"/>
      <dgm:spPr/>
    </dgm:pt>
    <dgm:pt modelId="{D61BFC0D-B6AF-48FB-B621-B312F05157F3}" type="pres">
      <dgm:prSet presAssocID="{7E52A8D1-BE00-4DD5-B76C-B2B9E2A01251}" presName="textNode" presStyleLbl="node1" presStyleIdx="0" presStyleCnt="3" custScaleX="328355">
        <dgm:presLayoutVars>
          <dgm:bulletEnabled val="1"/>
        </dgm:presLayoutVars>
      </dgm:prSet>
      <dgm:spPr>
        <a:prstGeom prst="roundRect">
          <a:avLst/>
        </a:prstGeom>
      </dgm:spPr>
      <dgm:t>
        <a:bodyPr/>
        <a:lstStyle/>
        <a:p>
          <a:endParaRPr lang="en-US"/>
        </a:p>
      </dgm:t>
    </dgm:pt>
    <dgm:pt modelId="{74924EBA-439F-4D95-A032-F28C1883A587}" type="pres">
      <dgm:prSet presAssocID="{31A25379-194A-4CCD-8EEF-3CBE5D9082DC}" presName="sibTrans" presStyleCnt="0"/>
      <dgm:spPr/>
    </dgm:pt>
    <dgm:pt modelId="{ADC40466-E929-4FB3-960F-D10ED869E7AA}" type="pres">
      <dgm:prSet presAssocID="{715F2C2E-A724-4875-B741-ADFA2E738D72}" presName="textNode" presStyleLbl="node1" presStyleIdx="1" presStyleCnt="3">
        <dgm:presLayoutVars>
          <dgm:bulletEnabled val="1"/>
        </dgm:presLayoutVars>
      </dgm:prSet>
      <dgm:spPr>
        <a:prstGeom prst="roundRect">
          <a:avLst/>
        </a:prstGeom>
      </dgm:spPr>
      <dgm:t>
        <a:bodyPr/>
        <a:lstStyle/>
        <a:p>
          <a:endParaRPr lang="en-US"/>
        </a:p>
      </dgm:t>
    </dgm:pt>
    <dgm:pt modelId="{7F8EA953-52C0-4E6F-83AD-72B9BE8BA1E6}" type="pres">
      <dgm:prSet presAssocID="{E7725E72-1F1A-4679-8CFF-46C5ECADE1DF}" presName="sibTrans" presStyleCnt="0"/>
      <dgm:spPr/>
    </dgm:pt>
    <dgm:pt modelId="{63253352-E8CB-4FD3-ABBC-5B0192297E55}" type="pres">
      <dgm:prSet presAssocID="{770DEAA9-5A37-4044-96FF-682418F07FAB}" presName="textNode" presStyleLbl="node1" presStyleIdx="2" presStyleCnt="3">
        <dgm:presLayoutVars>
          <dgm:bulletEnabled val="1"/>
        </dgm:presLayoutVars>
      </dgm:prSet>
      <dgm:spPr>
        <a:prstGeom prst="roundRect">
          <a:avLst/>
        </a:prstGeom>
      </dgm:spPr>
      <dgm:t>
        <a:bodyPr/>
        <a:lstStyle/>
        <a:p>
          <a:endParaRPr lang="en-US"/>
        </a:p>
      </dgm:t>
    </dgm:pt>
  </dgm:ptLst>
  <dgm:cxnLst>
    <dgm:cxn modelId="{1C43B1C4-7FA2-4D44-B6F3-836E2FF657F3}" type="presOf" srcId="{715F2C2E-A724-4875-B741-ADFA2E738D72}" destId="{ADC40466-E929-4FB3-960F-D10ED869E7AA}" srcOrd="0" destOrd="0" presId="urn:microsoft.com/office/officeart/2005/8/layout/hProcess9"/>
    <dgm:cxn modelId="{C565EE82-8DD2-4F2A-9803-07FD7DB13AC7}" srcId="{B1DD872A-D636-4D9B-99E0-5FCAF04F51F4}" destId="{770DEAA9-5A37-4044-96FF-682418F07FAB}" srcOrd="2" destOrd="0" parTransId="{F8C036EA-EB92-401F-88AB-37CCD8EF6EC2}" sibTransId="{E03BBBA0-EBF3-4346-A94A-63B5CFD5AE83}"/>
    <dgm:cxn modelId="{BE871587-006E-47BD-9505-BC4A26C3917F}" srcId="{B1DD872A-D636-4D9B-99E0-5FCAF04F51F4}" destId="{7E52A8D1-BE00-4DD5-B76C-B2B9E2A01251}" srcOrd="0" destOrd="0" parTransId="{1320ADAE-1EFB-4CEA-8BAA-3E29472A242C}" sibTransId="{31A25379-194A-4CCD-8EEF-3CBE5D9082DC}"/>
    <dgm:cxn modelId="{B2A1C5AE-A438-47A7-8ACA-556F186389FF}" type="presOf" srcId="{B1DD872A-D636-4D9B-99E0-5FCAF04F51F4}" destId="{F89D6606-96AD-4478-871E-1E4D6E5E009D}" srcOrd="0" destOrd="0" presId="urn:microsoft.com/office/officeart/2005/8/layout/hProcess9"/>
    <dgm:cxn modelId="{8F4A1846-A27F-467E-AC07-5719EF6FBBC8}" srcId="{B1DD872A-D636-4D9B-99E0-5FCAF04F51F4}" destId="{715F2C2E-A724-4875-B741-ADFA2E738D72}" srcOrd="1" destOrd="0" parTransId="{33B2F970-08E2-448D-BE7A-D3B6ADD9DA40}" sibTransId="{E7725E72-1F1A-4679-8CFF-46C5ECADE1DF}"/>
    <dgm:cxn modelId="{BCFB32D4-934E-44D2-A554-3E9A3F7FB037}" type="presOf" srcId="{770DEAA9-5A37-4044-96FF-682418F07FAB}" destId="{63253352-E8CB-4FD3-ABBC-5B0192297E55}" srcOrd="0" destOrd="0" presId="urn:microsoft.com/office/officeart/2005/8/layout/hProcess9"/>
    <dgm:cxn modelId="{E8CA39A2-92ED-4611-B5F5-2C5B238DCE20}" type="presOf" srcId="{7E52A8D1-BE00-4DD5-B76C-B2B9E2A01251}" destId="{D61BFC0D-B6AF-48FB-B621-B312F05157F3}" srcOrd="0" destOrd="0" presId="urn:microsoft.com/office/officeart/2005/8/layout/hProcess9"/>
    <dgm:cxn modelId="{FAD83595-70D1-4036-B4BD-4B2CC3FBCB34}" type="presParOf" srcId="{F89D6606-96AD-4478-871E-1E4D6E5E009D}" destId="{7908AFC0-4D5E-4BB9-9993-E60053DD0582}" srcOrd="0" destOrd="0" presId="urn:microsoft.com/office/officeart/2005/8/layout/hProcess9"/>
    <dgm:cxn modelId="{7615B17F-404C-45A5-86AA-C8CDEA4E372C}" type="presParOf" srcId="{F89D6606-96AD-4478-871E-1E4D6E5E009D}" destId="{6500EC5B-C8F2-4341-A116-A905D76EE3BD}" srcOrd="1" destOrd="0" presId="urn:microsoft.com/office/officeart/2005/8/layout/hProcess9"/>
    <dgm:cxn modelId="{1542B8B6-C566-429A-AFBA-589A40F80026}" type="presParOf" srcId="{6500EC5B-C8F2-4341-A116-A905D76EE3BD}" destId="{D61BFC0D-B6AF-48FB-B621-B312F05157F3}" srcOrd="0" destOrd="0" presId="urn:microsoft.com/office/officeart/2005/8/layout/hProcess9"/>
    <dgm:cxn modelId="{BA3CDF80-9E95-4AB9-B80D-B3978C82A1BB}" type="presParOf" srcId="{6500EC5B-C8F2-4341-A116-A905D76EE3BD}" destId="{74924EBA-439F-4D95-A032-F28C1883A587}" srcOrd="1" destOrd="0" presId="urn:microsoft.com/office/officeart/2005/8/layout/hProcess9"/>
    <dgm:cxn modelId="{728B6098-D993-441C-B6FF-CF8C9D903C1F}" type="presParOf" srcId="{6500EC5B-C8F2-4341-A116-A905D76EE3BD}" destId="{ADC40466-E929-4FB3-960F-D10ED869E7AA}" srcOrd="2" destOrd="0" presId="urn:microsoft.com/office/officeart/2005/8/layout/hProcess9"/>
    <dgm:cxn modelId="{A3A482B3-5B5B-4D93-9879-B6F5152E4B37}" type="presParOf" srcId="{6500EC5B-C8F2-4341-A116-A905D76EE3BD}" destId="{7F8EA953-52C0-4E6F-83AD-72B9BE8BA1E6}" srcOrd="3" destOrd="0" presId="urn:microsoft.com/office/officeart/2005/8/layout/hProcess9"/>
    <dgm:cxn modelId="{8339E56A-AE8A-4E9C-8D6C-3217F82BF1F5}" type="presParOf" srcId="{6500EC5B-C8F2-4341-A116-A905D76EE3BD}" destId="{63253352-E8CB-4FD3-ABBC-5B0192297E55}"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1DD872A-D636-4D9B-99E0-5FCAF04F51F4}" type="doc">
      <dgm:prSet loTypeId="urn:microsoft.com/office/officeart/2005/8/layout/hProcess9" loCatId="process" qsTypeId="urn:microsoft.com/office/officeart/2005/8/quickstyle/3d2" qsCatId="3D" csTypeId="urn:microsoft.com/office/officeart/2005/8/colors/colorful5" csCatId="colorful" phldr="1"/>
      <dgm:spPr/>
    </dgm:pt>
    <dgm:pt modelId="{7E52A8D1-BE00-4DD5-B76C-B2B9E2A01251}">
      <dgm:prSet phldrT="[Text]"/>
      <dgm:spPr>
        <a:xfrm>
          <a:off x="2479" y="535881"/>
          <a:ext cx="2748404" cy="714508"/>
        </a:xfrm>
        <a:gradFill rotWithShape="0">
          <a:gsLst>
            <a:gs pos="0">
              <a:srgbClr val="B2C1DB">
                <a:hueOff val="0"/>
                <a:satOff val="0"/>
                <a:lumOff val="0"/>
                <a:alphaOff val="0"/>
                <a:shade val="51000"/>
                <a:satMod val="130000"/>
              </a:srgbClr>
            </a:gs>
            <a:gs pos="80000">
              <a:srgbClr val="B2C1DB">
                <a:hueOff val="0"/>
                <a:satOff val="0"/>
                <a:lumOff val="0"/>
                <a:alphaOff val="0"/>
                <a:shade val="93000"/>
                <a:satMod val="130000"/>
              </a:srgbClr>
            </a:gs>
            <a:gs pos="100000">
              <a:srgbClr val="B2C1DB">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ctr"/>
          <a:r>
            <a:rPr lang="nl-BE" dirty="0" smtClean="0">
              <a:solidFill>
                <a:srgbClr val="FFFFFF"/>
              </a:solidFill>
              <a:latin typeface="Verdana"/>
              <a:ea typeface="+mn-ea"/>
              <a:cs typeface="+mn-cs"/>
            </a:rPr>
            <a:t>Long Term capacity</a:t>
          </a:r>
        </a:p>
        <a:p>
          <a:pPr algn="ctr"/>
          <a:r>
            <a:rPr lang="nl-BE" dirty="0" smtClean="0">
              <a:solidFill>
                <a:srgbClr val="FFFFFF"/>
              </a:solidFill>
              <a:latin typeface="Verdana"/>
              <a:ea typeface="+mn-ea"/>
              <a:cs typeface="+mn-cs"/>
            </a:rPr>
            <a:t>(Year + Month)</a:t>
          </a:r>
        </a:p>
      </dgm:t>
    </dgm:pt>
    <dgm:pt modelId="{1320ADAE-1EFB-4CEA-8BAA-3E29472A242C}" type="parTrans" cxnId="{BE871587-006E-47BD-9505-BC4A26C3917F}">
      <dgm:prSet/>
      <dgm:spPr/>
      <dgm:t>
        <a:bodyPr/>
        <a:lstStyle/>
        <a:p>
          <a:endParaRPr lang="en-US"/>
        </a:p>
      </dgm:t>
    </dgm:pt>
    <dgm:pt modelId="{31A25379-194A-4CCD-8EEF-3CBE5D9082DC}" type="sibTrans" cxnId="{BE871587-006E-47BD-9505-BC4A26C3917F}">
      <dgm:prSet/>
      <dgm:spPr/>
      <dgm:t>
        <a:bodyPr/>
        <a:lstStyle/>
        <a:p>
          <a:endParaRPr lang="en-US"/>
        </a:p>
      </dgm:t>
    </dgm:pt>
    <dgm:pt modelId="{715F2C2E-A724-4875-B741-ADFA2E738D72}">
      <dgm:prSet phldrT="[Text]"/>
      <dgm:spPr>
        <a:xfrm>
          <a:off x="2792734" y="535881"/>
          <a:ext cx="837022" cy="714508"/>
        </a:xfrm>
        <a:gradFill rotWithShape="0">
          <a:gsLst>
            <a:gs pos="0">
              <a:srgbClr val="B2C1DB">
                <a:hueOff val="-6490032"/>
                <a:satOff val="3463"/>
                <a:lumOff val="-15098"/>
                <a:alphaOff val="0"/>
                <a:shade val="51000"/>
                <a:satMod val="130000"/>
              </a:srgbClr>
            </a:gs>
            <a:gs pos="80000">
              <a:srgbClr val="B2C1DB">
                <a:hueOff val="-6490032"/>
                <a:satOff val="3463"/>
                <a:lumOff val="-15098"/>
                <a:alphaOff val="0"/>
                <a:shade val="93000"/>
                <a:satMod val="130000"/>
              </a:srgbClr>
            </a:gs>
            <a:gs pos="100000">
              <a:srgbClr val="B2C1DB">
                <a:hueOff val="-6490032"/>
                <a:satOff val="3463"/>
                <a:lumOff val="-1509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nl-BE" dirty="0" smtClean="0">
              <a:solidFill>
                <a:srgbClr val="FFFFFF"/>
              </a:solidFill>
              <a:latin typeface="Verdana"/>
              <a:ea typeface="+mn-ea"/>
              <a:cs typeface="+mn-cs"/>
            </a:rPr>
            <a:t>Day Ahead capacity</a:t>
          </a:r>
          <a:endParaRPr lang="en-US" dirty="0">
            <a:solidFill>
              <a:srgbClr val="FFFFFF"/>
            </a:solidFill>
            <a:latin typeface="Verdana"/>
            <a:ea typeface="+mn-ea"/>
            <a:cs typeface="+mn-cs"/>
          </a:endParaRPr>
        </a:p>
      </dgm:t>
    </dgm:pt>
    <dgm:pt modelId="{33B2F970-08E2-448D-BE7A-D3B6ADD9DA40}" type="parTrans" cxnId="{8F4A1846-A27F-467E-AC07-5719EF6FBBC8}">
      <dgm:prSet/>
      <dgm:spPr/>
      <dgm:t>
        <a:bodyPr/>
        <a:lstStyle/>
        <a:p>
          <a:endParaRPr lang="en-US"/>
        </a:p>
      </dgm:t>
    </dgm:pt>
    <dgm:pt modelId="{E7725E72-1F1A-4679-8CFF-46C5ECADE1DF}" type="sibTrans" cxnId="{8F4A1846-A27F-467E-AC07-5719EF6FBBC8}">
      <dgm:prSet/>
      <dgm:spPr/>
      <dgm:t>
        <a:bodyPr/>
        <a:lstStyle/>
        <a:p>
          <a:endParaRPr lang="en-US"/>
        </a:p>
      </dgm:t>
    </dgm:pt>
    <dgm:pt modelId="{770DEAA9-5A37-4044-96FF-682418F07FAB}">
      <dgm:prSet phldrT="[Text]"/>
      <dgm:spPr>
        <a:xfrm>
          <a:off x="3671607" y="535881"/>
          <a:ext cx="837022" cy="714508"/>
        </a:xfrm>
        <a:gradFill rotWithShape="0">
          <a:gsLst>
            <a:gs pos="0">
              <a:srgbClr val="B2C1DB">
                <a:hueOff val="-12980065"/>
                <a:satOff val="6926"/>
                <a:lumOff val="-30196"/>
                <a:alphaOff val="0"/>
                <a:shade val="51000"/>
                <a:satMod val="130000"/>
              </a:srgbClr>
            </a:gs>
            <a:gs pos="80000">
              <a:srgbClr val="B2C1DB">
                <a:hueOff val="-12980065"/>
                <a:satOff val="6926"/>
                <a:lumOff val="-30196"/>
                <a:alphaOff val="0"/>
                <a:shade val="93000"/>
                <a:satMod val="130000"/>
              </a:srgbClr>
            </a:gs>
            <a:gs pos="100000">
              <a:srgbClr val="B2C1DB">
                <a:hueOff val="-12980065"/>
                <a:satOff val="6926"/>
                <a:lumOff val="-3019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nl-BE" dirty="0" smtClean="0">
              <a:solidFill>
                <a:srgbClr val="FFFFFF"/>
              </a:solidFill>
              <a:latin typeface="Verdana"/>
              <a:ea typeface="+mn-ea"/>
              <a:cs typeface="+mn-cs"/>
            </a:rPr>
            <a:t>Intraday capacity</a:t>
          </a:r>
          <a:endParaRPr lang="en-US" dirty="0">
            <a:solidFill>
              <a:srgbClr val="FFFFFF"/>
            </a:solidFill>
            <a:latin typeface="Verdana"/>
            <a:ea typeface="+mn-ea"/>
            <a:cs typeface="+mn-cs"/>
          </a:endParaRPr>
        </a:p>
      </dgm:t>
    </dgm:pt>
    <dgm:pt modelId="{F8C036EA-EB92-401F-88AB-37CCD8EF6EC2}" type="parTrans" cxnId="{C565EE82-8DD2-4F2A-9803-07FD7DB13AC7}">
      <dgm:prSet/>
      <dgm:spPr/>
      <dgm:t>
        <a:bodyPr/>
        <a:lstStyle/>
        <a:p>
          <a:endParaRPr lang="en-US"/>
        </a:p>
      </dgm:t>
    </dgm:pt>
    <dgm:pt modelId="{E03BBBA0-EBF3-4346-A94A-63B5CFD5AE83}" type="sibTrans" cxnId="{C565EE82-8DD2-4F2A-9803-07FD7DB13AC7}">
      <dgm:prSet/>
      <dgm:spPr/>
      <dgm:t>
        <a:bodyPr/>
        <a:lstStyle/>
        <a:p>
          <a:endParaRPr lang="en-US"/>
        </a:p>
      </dgm:t>
    </dgm:pt>
    <dgm:pt modelId="{F89D6606-96AD-4478-871E-1E4D6E5E009D}" type="pres">
      <dgm:prSet presAssocID="{B1DD872A-D636-4D9B-99E0-5FCAF04F51F4}" presName="CompostProcess" presStyleCnt="0">
        <dgm:presLayoutVars>
          <dgm:dir/>
          <dgm:resizeHandles val="exact"/>
        </dgm:presLayoutVars>
      </dgm:prSet>
      <dgm:spPr/>
    </dgm:pt>
    <dgm:pt modelId="{7908AFC0-4D5E-4BB9-9993-E60053DD0582}" type="pres">
      <dgm:prSet presAssocID="{B1DD872A-D636-4D9B-99E0-5FCAF04F51F4}" presName="arrow" presStyleLbl="bgShp" presStyleIdx="0" presStyleCnt="1"/>
      <dgm:spPr>
        <a:xfrm>
          <a:off x="338333" y="0"/>
          <a:ext cx="3834442" cy="1786270"/>
        </a:xfrm>
        <a:prstGeom prst="rightArrow">
          <a:avLst/>
        </a:prstGeom>
        <a:gradFill rotWithShape="0">
          <a:gsLst>
            <a:gs pos="0">
              <a:srgbClr val="B2C1DB">
                <a:tint val="40000"/>
                <a:hueOff val="0"/>
                <a:satOff val="0"/>
                <a:lumOff val="0"/>
                <a:alphaOff val="0"/>
                <a:shade val="51000"/>
                <a:satMod val="130000"/>
              </a:srgbClr>
            </a:gs>
            <a:gs pos="80000">
              <a:srgbClr val="B2C1DB">
                <a:tint val="40000"/>
                <a:hueOff val="0"/>
                <a:satOff val="0"/>
                <a:lumOff val="0"/>
                <a:alphaOff val="0"/>
                <a:shade val="93000"/>
                <a:satMod val="130000"/>
              </a:srgbClr>
            </a:gs>
            <a:gs pos="100000">
              <a:srgbClr val="B2C1DB">
                <a:tint val="40000"/>
                <a:hueOff val="0"/>
                <a:satOff val="0"/>
                <a:lumOff val="0"/>
                <a:alphaOff val="0"/>
                <a:shade val="94000"/>
                <a:satMod val="135000"/>
              </a:srgb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rgbClr val="FFFFFF"/>
          </a:contourClr>
        </a:sp3d>
      </dgm:spPr>
    </dgm:pt>
    <dgm:pt modelId="{6500EC5B-C8F2-4341-A116-A905D76EE3BD}" type="pres">
      <dgm:prSet presAssocID="{B1DD872A-D636-4D9B-99E0-5FCAF04F51F4}" presName="linearProcess" presStyleCnt="0"/>
      <dgm:spPr/>
    </dgm:pt>
    <dgm:pt modelId="{D61BFC0D-B6AF-48FB-B621-B312F05157F3}" type="pres">
      <dgm:prSet presAssocID="{7E52A8D1-BE00-4DD5-B76C-B2B9E2A01251}" presName="textNode" presStyleLbl="node1" presStyleIdx="0" presStyleCnt="3" custScaleX="328355">
        <dgm:presLayoutVars>
          <dgm:bulletEnabled val="1"/>
        </dgm:presLayoutVars>
      </dgm:prSet>
      <dgm:spPr>
        <a:prstGeom prst="roundRect">
          <a:avLst/>
        </a:prstGeom>
      </dgm:spPr>
      <dgm:t>
        <a:bodyPr/>
        <a:lstStyle/>
        <a:p>
          <a:endParaRPr lang="en-US"/>
        </a:p>
      </dgm:t>
    </dgm:pt>
    <dgm:pt modelId="{74924EBA-439F-4D95-A032-F28C1883A587}" type="pres">
      <dgm:prSet presAssocID="{31A25379-194A-4CCD-8EEF-3CBE5D9082DC}" presName="sibTrans" presStyleCnt="0"/>
      <dgm:spPr/>
    </dgm:pt>
    <dgm:pt modelId="{ADC40466-E929-4FB3-960F-D10ED869E7AA}" type="pres">
      <dgm:prSet presAssocID="{715F2C2E-A724-4875-B741-ADFA2E738D72}" presName="textNode" presStyleLbl="node1" presStyleIdx="1" presStyleCnt="3">
        <dgm:presLayoutVars>
          <dgm:bulletEnabled val="1"/>
        </dgm:presLayoutVars>
      </dgm:prSet>
      <dgm:spPr>
        <a:prstGeom prst="roundRect">
          <a:avLst/>
        </a:prstGeom>
      </dgm:spPr>
      <dgm:t>
        <a:bodyPr/>
        <a:lstStyle/>
        <a:p>
          <a:endParaRPr lang="en-US"/>
        </a:p>
      </dgm:t>
    </dgm:pt>
    <dgm:pt modelId="{7F8EA953-52C0-4E6F-83AD-72B9BE8BA1E6}" type="pres">
      <dgm:prSet presAssocID="{E7725E72-1F1A-4679-8CFF-46C5ECADE1DF}" presName="sibTrans" presStyleCnt="0"/>
      <dgm:spPr/>
    </dgm:pt>
    <dgm:pt modelId="{63253352-E8CB-4FD3-ABBC-5B0192297E55}" type="pres">
      <dgm:prSet presAssocID="{770DEAA9-5A37-4044-96FF-682418F07FAB}" presName="textNode" presStyleLbl="node1" presStyleIdx="2" presStyleCnt="3">
        <dgm:presLayoutVars>
          <dgm:bulletEnabled val="1"/>
        </dgm:presLayoutVars>
      </dgm:prSet>
      <dgm:spPr>
        <a:prstGeom prst="roundRect">
          <a:avLst/>
        </a:prstGeom>
      </dgm:spPr>
      <dgm:t>
        <a:bodyPr/>
        <a:lstStyle/>
        <a:p>
          <a:endParaRPr lang="en-US"/>
        </a:p>
      </dgm:t>
    </dgm:pt>
  </dgm:ptLst>
  <dgm:cxnLst>
    <dgm:cxn modelId="{1C43B1C4-7FA2-4D44-B6F3-836E2FF657F3}" type="presOf" srcId="{715F2C2E-A724-4875-B741-ADFA2E738D72}" destId="{ADC40466-E929-4FB3-960F-D10ED869E7AA}" srcOrd="0" destOrd="0" presId="urn:microsoft.com/office/officeart/2005/8/layout/hProcess9"/>
    <dgm:cxn modelId="{C565EE82-8DD2-4F2A-9803-07FD7DB13AC7}" srcId="{B1DD872A-D636-4D9B-99E0-5FCAF04F51F4}" destId="{770DEAA9-5A37-4044-96FF-682418F07FAB}" srcOrd="2" destOrd="0" parTransId="{F8C036EA-EB92-401F-88AB-37CCD8EF6EC2}" sibTransId="{E03BBBA0-EBF3-4346-A94A-63B5CFD5AE83}"/>
    <dgm:cxn modelId="{BE871587-006E-47BD-9505-BC4A26C3917F}" srcId="{B1DD872A-D636-4D9B-99E0-5FCAF04F51F4}" destId="{7E52A8D1-BE00-4DD5-B76C-B2B9E2A01251}" srcOrd="0" destOrd="0" parTransId="{1320ADAE-1EFB-4CEA-8BAA-3E29472A242C}" sibTransId="{31A25379-194A-4CCD-8EEF-3CBE5D9082DC}"/>
    <dgm:cxn modelId="{B2A1C5AE-A438-47A7-8ACA-556F186389FF}" type="presOf" srcId="{B1DD872A-D636-4D9B-99E0-5FCAF04F51F4}" destId="{F89D6606-96AD-4478-871E-1E4D6E5E009D}" srcOrd="0" destOrd="0" presId="urn:microsoft.com/office/officeart/2005/8/layout/hProcess9"/>
    <dgm:cxn modelId="{8F4A1846-A27F-467E-AC07-5719EF6FBBC8}" srcId="{B1DD872A-D636-4D9B-99E0-5FCAF04F51F4}" destId="{715F2C2E-A724-4875-B741-ADFA2E738D72}" srcOrd="1" destOrd="0" parTransId="{33B2F970-08E2-448D-BE7A-D3B6ADD9DA40}" sibTransId="{E7725E72-1F1A-4679-8CFF-46C5ECADE1DF}"/>
    <dgm:cxn modelId="{BCFB32D4-934E-44D2-A554-3E9A3F7FB037}" type="presOf" srcId="{770DEAA9-5A37-4044-96FF-682418F07FAB}" destId="{63253352-E8CB-4FD3-ABBC-5B0192297E55}" srcOrd="0" destOrd="0" presId="urn:microsoft.com/office/officeart/2005/8/layout/hProcess9"/>
    <dgm:cxn modelId="{E8CA39A2-92ED-4611-B5F5-2C5B238DCE20}" type="presOf" srcId="{7E52A8D1-BE00-4DD5-B76C-B2B9E2A01251}" destId="{D61BFC0D-B6AF-48FB-B621-B312F05157F3}" srcOrd="0" destOrd="0" presId="urn:microsoft.com/office/officeart/2005/8/layout/hProcess9"/>
    <dgm:cxn modelId="{FAD83595-70D1-4036-B4BD-4B2CC3FBCB34}" type="presParOf" srcId="{F89D6606-96AD-4478-871E-1E4D6E5E009D}" destId="{7908AFC0-4D5E-4BB9-9993-E60053DD0582}" srcOrd="0" destOrd="0" presId="urn:microsoft.com/office/officeart/2005/8/layout/hProcess9"/>
    <dgm:cxn modelId="{7615B17F-404C-45A5-86AA-C8CDEA4E372C}" type="presParOf" srcId="{F89D6606-96AD-4478-871E-1E4D6E5E009D}" destId="{6500EC5B-C8F2-4341-A116-A905D76EE3BD}" srcOrd="1" destOrd="0" presId="urn:microsoft.com/office/officeart/2005/8/layout/hProcess9"/>
    <dgm:cxn modelId="{1542B8B6-C566-429A-AFBA-589A40F80026}" type="presParOf" srcId="{6500EC5B-C8F2-4341-A116-A905D76EE3BD}" destId="{D61BFC0D-B6AF-48FB-B621-B312F05157F3}" srcOrd="0" destOrd="0" presId="urn:microsoft.com/office/officeart/2005/8/layout/hProcess9"/>
    <dgm:cxn modelId="{BA3CDF80-9E95-4AB9-B80D-B3978C82A1BB}" type="presParOf" srcId="{6500EC5B-C8F2-4341-A116-A905D76EE3BD}" destId="{74924EBA-439F-4D95-A032-F28C1883A587}" srcOrd="1" destOrd="0" presId="urn:microsoft.com/office/officeart/2005/8/layout/hProcess9"/>
    <dgm:cxn modelId="{728B6098-D993-441C-B6FF-CF8C9D903C1F}" type="presParOf" srcId="{6500EC5B-C8F2-4341-A116-A905D76EE3BD}" destId="{ADC40466-E929-4FB3-960F-D10ED869E7AA}" srcOrd="2" destOrd="0" presId="urn:microsoft.com/office/officeart/2005/8/layout/hProcess9"/>
    <dgm:cxn modelId="{A3A482B3-5B5B-4D93-9879-B6F5152E4B37}" type="presParOf" srcId="{6500EC5B-C8F2-4341-A116-A905D76EE3BD}" destId="{7F8EA953-52C0-4E6F-83AD-72B9BE8BA1E6}" srcOrd="3" destOrd="0" presId="urn:microsoft.com/office/officeart/2005/8/layout/hProcess9"/>
    <dgm:cxn modelId="{8339E56A-AE8A-4E9C-8D6C-3217F82BF1F5}" type="presParOf" srcId="{6500EC5B-C8F2-4341-A116-A905D76EE3BD}" destId="{63253352-E8CB-4FD3-ABBC-5B0192297E55}" srcOrd="4" destOrd="0" presId="urn:microsoft.com/office/officeart/2005/8/layout/hProcess9"/>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1DD872A-D636-4D9B-99E0-5FCAF04F51F4}" type="doc">
      <dgm:prSet loTypeId="urn:microsoft.com/office/officeart/2005/8/layout/hProcess9" loCatId="process" qsTypeId="urn:microsoft.com/office/officeart/2005/8/quickstyle/3d2" qsCatId="3D" csTypeId="urn:microsoft.com/office/officeart/2005/8/colors/colorful5" csCatId="colorful" phldr="1"/>
      <dgm:spPr/>
    </dgm:pt>
    <dgm:pt modelId="{7E52A8D1-BE00-4DD5-B76C-B2B9E2A01251}">
      <dgm:prSet phldrT="[Text]"/>
      <dgm:spPr>
        <a:xfrm>
          <a:off x="2479" y="535881"/>
          <a:ext cx="2748404" cy="714508"/>
        </a:xfrm>
        <a:gradFill rotWithShape="0">
          <a:gsLst>
            <a:gs pos="0">
              <a:srgbClr val="B2C1DB">
                <a:hueOff val="0"/>
                <a:satOff val="0"/>
                <a:lumOff val="0"/>
                <a:alphaOff val="0"/>
                <a:shade val="51000"/>
                <a:satMod val="130000"/>
              </a:srgbClr>
            </a:gs>
            <a:gs pos="80000">
              <a:srgbClr val="B2C1DB">
                <a:hueOff val="0"/>
                <a:satOff val="0"/>
                <a:lumOff val="0"/>
                <a:alphaOff val="0"/>
                <a:shade val="93000"/>
                <a:satMod val="130000"/>
              </a:srgbClr>
            </a:gs>
            <a:gs pos="100000">
              <a:srgbClr val="B2C1DB">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ctr"/>
          <a:r>
            <a:rPr lang="nl-BE" dirty="0" smtClean="0">
              <a:solidFill>
                <a:srgbClr val="FFFFFF"/>
              </a:solidFill>
              <a:latin typeface="Verdana"/>
              <a:ea typeface="+mn-ea"/>
              <a:cs typeface="+mn-cs"/>
            </a:rPr>
            <a:t>Long Term capacity</a:t>
          </a:r>
        </a:p>
        <a:p>
          <a:pPr algn="ctr"/>
          <a:r>
            <a:rPr lang="nl-BE" dirty="0" smtClean="0">
              <a:solidFill>
                <a:srgbClr val="FFFFFF"/>
              </a:solidFill>
              <a:latin typeface="Verdana"/>
              <a:ea typeface="+mn-ea"/>
              <a:cs typeface="+mn-cs"/>
            </a:rPr>
            <a:t>(Year + Month)</a:t>
          </a:r>
        </a:p>
      </dgm:t>
    </dgm:pt>
    <dgm:pt modelId="{1320ADAE-1EFB-4CEA-8BAA-3E29472A242C}" type="parTrans" cxnId="{BE871587-006E-47BD-9505-BC4A26C3917F}">
      <dgm:prSet/>
      <dgm:spPr/>
      <dgm:t>
        <a:bodyPr/>
        <a:lstStyle/>
        <a:p>
          <a:endParaRPr lang="en-US"/>
        </a:p>
      </dgm:t>
    </dgm:pt>
    <dgm:pt modelId="{31A25379-194A-4CCD-8EEF-3CBE5D9082DC}" type="sibTrans" cxnId="{BE871587-006E-47BD-9505-BC4A26C3917F}">
      <dgm:prSet/>
      <dgm:spPr/>
      <dgm:t>
        <a:bodyPr/>
        <a:lstStyle/>
        <a:p>
          <a:endParaRPr lang="en-US"/>
        </a:p>
      </dgm:t>
    </dgm:pt>
    <dgm:pt modelId="{715F2C2E-A724-4875-B741-ADFA2E738D72}">
      <dgm:prSet phldrT="[Text]"/>
      <dgm:spPr>
        <a:xfrm>
          <a:off x="2792734" y="535881"/>
          <a:ext cx="837022" cy="714508"/>
        </a:xfrm>
        <a:gradFill rotWithShape="0">
          <a:gsLst>
            <a:gs pos="0">
              <a:srgbClr val="B2C1DB">
                <a:hueOff val="-6490032"/>
                <a:satOff val="3463"/>
                <a:lumOff val="-15098"/>
                <a:alphaOff val="0"/>
                <a:shade val="51000"/>
                <a:satMod val="130000"/>
              </a:srgbClr>
            </a:gs>
            <a:gs pos="80000">
              <a:srgbClr val="B2C1DB">
                <a:hueOff val="-6490032"/>
                <a:satOff val="3463"/>
                <a:lumOff val="-15098"/>
                <a:alphaOff val="0"/>
                <a:shade val="93000"/>
                <a:satMod val="130000"/>
              </a:srgbClr>
            </a:gs>
            <a:gs pos="100000">
              <a:srgbClr val="B2C1DB">
                <a:hueOff val="-6490032"/>
                <a:satOff val="3463"/>
                <a:lumOff val="-1509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nl-BE" dirty="0" smtClean="0">
              <a:solidFill>
                <a:srgbClr val="FFFFFF"/>
              </a:solidFill>
              <a:latin typeface="Verdana"/>
              <a:ea typeface="+mn-ea"/>
              <a:cs typeface="+mn-cs"/>
            </a:rPr>
            <a:t>Day Ahead capacity</a:t>
          </a:r>
          <a:endParaRPr lang="en-US" dirty="0">
            <a:solidFill>
              <a:srgbClr val="FFFFFF"/>
            </a:solidFill>
            <a:latin typeface="Verdana"/>
            <a:ea typeface="+mn-ea"/>
            <a:cs typeface="+mn-cs"/>
          </a:endParaRPr>
        </a:p>
      </dgm:t>
    </dgm:pt>
    <dgm:pt modelId="{33B2F970-08E2-448D-BE7A-D3B6ADD9DA40}" type="parTrans" cxnId="{8F4A1846-A27F-467E-AC07-5719EF6FBBC8}">
      <dgm:prSet/>
      <dgm:spPr/>
      <dgm:t>
        <a:bodyPr/>
        <a:lstStyle/>
        <a:p>
          <a:endParaRPr lang="en-US"/>
        </a:p>
      </dgm:t>
    </dgm:pt>
    <dgm:pt modelId="{E7725E72-1F1A-4679-8CFF-46C5ECADE1DF}" type="sibTrans" cxnId="{8F4A1846-A27F-467E-AC07-5719EF6FBBC8}">
      <dgm:prSet/>
      <dgm:spPr/>
      <dgm:t>
        <a:bodyPr/>
        <a:lstStyle/>
        <a:p>
          <a:endParaRPr lang="en-US"/>
        </a:p>
      </dgm:t>
    </dgm:pt>
    <dgm:pt modelId="{770DEAA9-5A37-4044-96FF-682418F07FAB}">
      <dgm:prSet phldrT="[Text]"/>
      <dgm:spPr>
        <a:xfrm>
          <a:off x="3671607" y="535881"/>
          <a:ext cx="837022" cy="714508"/>
        </a:xfrm>
        <a:gradFill rotWithShape="0">
          <a:gsLst>
            <a:gs pos="0">
              <a:srgbClr val="B2C1DB">
                <a:hueOff val="-12980065"/>
                <a:satOff val="6926"/>
                <a:lumOff val="-30196"/>
                <a:alphaOff val="0"/>
                <a:shade val="51000"/>
                <a:satMod val="130000"/>
              </a:srgbClr>
            </a:gs>
            <a:gs pos="80000">
              <a:srgbClr val="B2C1DB">
                <a:hueOff val="-12980065"/>
                <a:satOff val="6926"/>
                <a:lumOff val="-30196"/>
                <a:alphaOff val="0"/>
                <a:shade val="93000"/>
                <a:satMod val="130000"/>
              </a:srgbClr>
            </a:gs>
            <a:gs pos="100000">
              <a:srgbClr val="B2C1DB">
                <a:hueOff val="-12980065"/>
                <a:satOff val="6926"/>
                <a:lumOff val="-3019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nl-BE" dirty="0" smtClean="0">
              <a:solidFill>
                <a:srgbClr val="FFFFFF"/>
              </a:solidFill>
              <a:latin typeface="Verdana"/>
              <a:ea typeface="+mn-ea"/>
              <a:cs typeface="+mn-cs"/>
            </a:rPr>
            <a:t>Intraday capacity</a:t>
          </a:r>
          <a:endParaRPr lang="en-US" dirty="0">
            <a:solidFill>
              <a:srgbClr val="FFFFFF"/>
            </a:solidFill>
            <a:latin typeface="Verdana"/>
            <a:ea typeface="+mn-ea"/>
            <a:cs typeface="+mn-cs"/>
          </a:endParaRPr>
        </a:p>
      </dgm:t>
    </dgm:pt>
    <dgm:pt modelId="{F8C036EA-EB92-401F-88AB-37CCD8EF6EC2}" type="parTrans" cxnId="{C565EE82-8DD2-4F2A-9803-07FD7DB13AC7}">
      <dgm:prSet/>
      <dgm:spPr/>
      <dgm:t>
        <a:bodyPr/>
        <a:lstStyle/>
        <a:p>
          <a:endParaRPr lang="en-US"/>
        </a:p>
      </dgm:t>
    </dgm:pt>
    <dgm:pt modelId="{E03BBBA0-EBF3-4346-A94A-63B5CFD5AE83}" type="sibTrans" cxnId="{C565EE82-8DD2-4F2A-9803-07FD7DB13AC7}">
      <dgm:prSet/>
      <dgm:spPr/>
      <dgm:t>
        <a:bodyPr/>
        <a:lstStyle/>
        <a:p>
          <a:endParaRPr lang="en-US"/>
        </a:p>
      </dgm:t>
    </dgm:pt>
    <dgm:pt modelId="{F89D6606-96AD-4478-871E-1E4D6E5E009D}" type="pres">
      <dgm:prSet presAssocID="{B1DD872A-D636-4D9B-99E0-5FCAF04F51F4}" presName="CompostProcess" presStyleCnt="0">
        <dgm:presLayoutVars>
          <dgm:dir/>
          <dgm:resizeHandles val="exact"/>
        </dgm:presLayoutVars>
      </dgm:prSet>
      <dgm:spPr/>
    </dgm:pt>
    <dgm:pt modelId="{7908AFC0-4D5E-4BB9-9993-E60053DD0582}" type="pres">
      <dgm:prSet presAssocID="{B1DD872A-D636-4D9B-99E0-5FCAF04F51F4}" presName="arrow" presStyleLbl="bgShp" presStyleIdx="0" presStyleCnt="1"/>
      <dgm:spPr>
        <a:xfrm>
          <a:off x="338333" y="0"/>
          <a:ext cx="3834442" cy="1786270"/>
        </a:xfrm>
        <a:prstGeom prst="rightArrow">
          <a:avLst/>
        </a:prstGeom>
        <a:gradFill rotWithShape="0">
          <a:gsLst>
            <a:gs pos="0">
              <a:srgbClr val="B2C1DB">
                <a:tint val="40000"/>
                <a:hueOff val="0"/>
                <a:satOff val="0"/>
                <a:lumOff val="0"/>
                <a:alphaOff val="0"/>
                <a:shade val="51000"/>
                <a:satMod val="130000"/>
              </a:srgbClr>
            </a:gs>
            <a:gs pos="80000">
              <a:srgbClr val="B2C1DB">
                <a:tint val="40000"/>
                <a:hueOff val="0"/>
                <a:satOff val="0"/>
                <a:lumOff val="0"/>
                <a:alphaOff val="0"/>
                <a:shade val="93000"/>
                <a:satMod val="130000"/>
              </a:srgbClr>
            </a:gs>
            <a:gs pos="100000">
              <a:srgbClr val="B2C1DB">
                <a:tint val="40000"/>
                <a:hueOff val="0"/>
                <a:satOff val="0"/>
                <a:lumOff val="0"/>
                <a:alphaOff val="0"/>
                <a:shade val="94000"/>
                <a:satMod val="135000"/>
              </a:srgb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rgbClr val="FFFFFF"/>
          </a:contourClr>
        </a:sp3d>
      </dgm:spPr>
    </dgm:pt>
    <dgm:pt modelId="{6500EC5B-C8F2-4341-A116-A905D76EE3BD}" type="pres">
      <dgm:prSet presAssocID="{B1DD872A-D636-4D9B-99E0-5FCAF04F51F4}" presName="linearProcess" presStyleCnt="0"/>
      <dgm:spPr/>
    </dgm:pt>
    <dgm:pt modelId="{D61BFC0D-B6AF-48FB-B621-B312F05157F3}" type="pres">
      <dgm:prSet presAssocID="{7E52A8D1-BE00-4DD5-B76C-B2B9E2A01251}" presName="textNode" presStyleLbl="node1" presStyleIdx="0" presStyleCnt="3" custScaleX="328355">
        <dgm:presLayoutVars>
          <dgm:bulletEnabled val="1"/>
        </dgm:presLayoutVars>
      </dgm:prSet>
      <dgm:spPr>
        <a:prstGeom prst="roundRect">
          <a:avLst/>
        </a:prstGeom>
      </dgm:spPr>
      <dgm:t>
        <a:bodyPr/>
        <a:lstStyle/>
        <a:p>
          <a:endParaRPr lang="en-US"/>
        </a:p>
      </dgm:t>
    </dgm:pt>
    <dgm:pt modelId="{74924EBA-439F-4D95-A032-F28C1883A587}" type="pres">
      <dgm:prSet presAssocID="{31A25379-194A-4CCD-8EEF-3CBE5D9082DC}" presName="sibTrans" presStyleCnt="0"/>
      <dgm:spPr/>
    </dgm:pt>
    <dgm:pt modelId="{ADC40466-E929-4FB3-960F-D10ED869E7AA}" type="pres">
      <dgm:prSet presAssocID="{715F2C2E-A724-4875-B741-ADFA2E738D72}" presName="textNode" presStyleLbl="node1" presStyleIdx="1" presStyleCnt="3">
        <dgm:presLayoutVars>
          <dgm:bulletEnabled val="1"/>
        </dgm:presLayoutVars>
      </dgm:prSet>
      <dgm:spPr>
        <a:prstGeom prst="roundRect">
          <a:avLst/>
        </a:prstGeom>
      </dgm:spPr>
      <dgm:t>
        <a:bodyPr/>
        <a:lstStyle/>
        <a:p>
          <a:endParaRPr lang="en-US"/>
        </a:p>
      </dgm:t>
    </dgm:pt>
    <dgm:pt modelId="{7F8EA953-52C0-4E6F-83AD-72B9BE8BA1E6}" type="pres">
      <dgm:prSet presAssocID="{E7725E72-1F1A-4679-8CFF-46C5ECADE1DF}" presName="sibTrans" presStyleCnt="0"/>
      <dgm:spPr/>
    </dgm:pt>
    <dgm:pt modelId="{63253352-E8CB-4FD3-ABBC-5B0192297E55}" type="pres">
      <dgm:prSet presAssocID="{770DEAA9-5A37-4044-96FF-682418F07FAB}" presName="textNode" presStyleLbl="node1" presStyleIdx="2" presStyleCnt="3">
        <dgm:presLayoutVars>
          <dgm:bulletEnabled val="1"/>
        </dgm:presLayoutVars>
      </dgm:prSet>
      <dgm:spPr>
        <a:prstGeom prst="roundRect">
          <a:avLst/>
        </a:prstGeom>
      </dgm:spPr>
      <dgm:t>
        <a:bodyPr/>
        <a:lstStyle/>
        <a:p>
          <a:endParaRPr lang="en-US"/>
        </a:p>
      </dgm:t>
    </dgm:pt>
  </dgm:ptLst>
  <dgm:cxnLst>
    <dgm:cxn modelId="{1C43B1C4-7FA2-4D44-B6F3-836E2FF657F3}" type="presOf" srcId="{715F2C2E-A724-4875-B741-ADFA2E738D72}" destId="{ADC40466-E929-4FB3-960F-D10ED869E7AA}" srcOrd="0" destOrd="0" presId="urn:microsoft.com/office/officeart/2005/8/layout/hProcess9"/>
    <dgm:cxn modelId="{C565EE82-8DD2-4F2A-9803-07FD7DB13AC7}" srcId="{B1DD872A-D636-4D9B-99E0-5FCAF04F51F4}" destId="{770DEAA9-5A37-4044-96FF-682418F07FAB}" srcOrd="2" destOrd="0" parTransId="{F8C036EA-EB92-401F-88AB-37CCD8EF6EC2}" sibTransId="{E03BBBA0-EBF3-4346-A94A-63B5CFD5AE83}"/>
    <dgm:cxn modelId="{BE871587-006E-47BD-9505-BC4A26C3917F}" srcId="{B1DD872A-D636-4D9B-99E0-5FCAF04F51F4}" destId="{7E52A8D1-BE00-4DD5-B76C-B2B9E2A01251}" srcOrd="0" destOrd="0" parTransId="{1320ADAE-1EFB-4CEA-8BAA-3E29472A242C}" sibTransId="{31A25379-194A-4CCD-8EEF-3CBE5D9082DC}"/>
    <dgm:cxn modelId="{B2A1C5AE-A438-47A7-8ACA-556F186389FF}" type="presOf" srcId="{B1DD872A-D636-4D9B-99E0-5FCAF04F51F4}" destId="{F89D6606-96AD-4478-871E-1E4D6E5E009D}" srcOrd="0" destOrd="0" presId="urn:microsoft.com/office/officeart/2005/8/layout/hProcess9"/>
    <dgm:cxn modelId="{8F4A1846-A27F-467E-AC07-5719EF6FBBC8}" srcId="{B1DD872A-D636-4D9B-99E0-5FCAF04F51F4}" destId="{715F2C2E-A724-4875-B741-ADFA2E738D72}" srcOrd="1" destOrd="0" parTransId="{33B2F970-08E2-448D-BE7A-D3B6ADD9DA40}" sibTransId="{E7725E72-1F1A-4679-8CFF-46C5ECADE1DF}"/>
    <dgm:cxn modelId="{BCFB32D4-934E-44D2-A554-3E9A3F7FB037}" type="presOf" srcId="{770DEAA9-5A37-4044-96FF-682418F07FAB}" destId="{63253352-E8CB-4FD3-ABBC-5B0192297E55}" srcOrd="0" destOrd="0" presId="urn:microsoft.com/office/officeart/2005/8/layout/hProcess9"/>
    <dgm:cxn modelId="{E8CA39A2-92ED-4611-B5F5-2C5B238DCE20}" type="presOf" srcId="{7E52A8D1-BE00-4DD5-B76C-B2B9E2A01251}" destId="{D61BFC0D-B6AF-48FB-B621-B312F05157F3}" srcOrd="0" destOrd="0" presId="urn:microsoft.com/office/officeart/2005/8/layout/hProcess9"/>
    <dgm:cxn modelId="{FAD83595-70D1-4036-B4BD-4B2CC3FBCB34}" type="presParOf" srcId="{F89D6606-96AD-4478-871E-1E4D6E5E009D}" destId="{7908AFC0-4D5E-4BB9-9993-E60053DD0582}" srcOrd="0" destOrd="0" presId="urn:microsoft.com/office/officeart/2005/8/layout/hProcess9"/>
    <dgm:cxn modelId="{7615B17F-404C-45A5-86AA-C8CDEA4E372C}" type="presParOf" srcId="{F89D6606-96AD-4478-871E-1E4D6E5E009D}" destId="{6500EC5B-C8F2-4341-A116-A905D76EE3BD}" srcOrd="1" destOrd="0" presId="urn:microsoft.com/office/officeart/2005/8/layout/hProcess9"/>
    <dgm:cxn modelId="{1542B8B6-C566-429A-AFBA-589A40F80026}" type="presParOf" srcId="{6500EC5B-C8F2-4341-A116-A905D76EE3BD}" destId="{D61BFC0D-B6AF-48FB-B621-B312F05157F3}" srcOrd="0" destOrd="0" presId="urn:microsoft.com/office/officeart/2005/8/layout/hProcess9"/>
    <dgm:cxn modelId="{BA3CDF80-9E95-4AB9-B80D-B3978C82A1BB}" type="presParOf" srcId="{6500EC5B-C8F2-4341-A116-A905D76EE3BD}" destId="{74924EBA-439F-4D95-A032-F28C1883A587}" srcOrd="1" destOrd="0" presId="urn:microsoft.com/office/officeart/2005/8/layout/hProcess9"/>
    <dgm:cxn modelId="{728B6098-D993-441C-B6FF-CF8C9D903C1F}" type="presParOf" srcId="{6500EC5B-C8F2-4341-A116-A905D76EE3BD}" destId="{ADC40466-E929-4FB3-960F-D10ED869E7AA}" srcOrd="2" destOrd="0" presId="urn:microsoft.com/office/officeart/2005/8/layout/hProcess9"/>
    <dgm:cxn modelId="{A3A482B3-5B5B-4D93-9879-B6F5152E4B37}" type="presParOf" srcId="{6500EC5B-C8F2-4341-A116-A905D76EE3BD}" destId="{7F8EA953-52C0-4E6F-83AD-72B9BE8BA1E6}" srcOrd="3" destOrd="0" presId="urn:microsoft.com/office/officeart/2005/8/layout/hProcess9"/>
    <dgm:cxn modelId="{8339E56A-AE8A-4E9C-8D6C-3217F82BF1F5}" type="presParOf" srcId="{6500EC5B-C8F2-4341-A116-A905D76EE3BD}" destId="{63253352-E8CB-4FD3-ABBC-5B0192297E55}"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67E4253-2E9E-449F-85A4-C28A02DD84F3}"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US"/>
        </a:p>
      </dgm:t>
    </dgm:pt>
    <dgm:pt modelId="{C359BD8B-2D50-4D42-94D4-5A4B15A71626}">
      <dgm:prSet phldrT="[Text]" custT="1"/>
      <dgm:spPr>
        <a:solidFill>
          <a:srgbClr val="00B0F0"/>
        </a:solidFill>
      </dgm:spPr>
      <dgm:t>
        <a:bodyPr/>
        <a:lstStyle/>
        <a:p>
          <a:r>
            <a:rPr lang="en-US" sz="1200" dirty="0"/>
            <a:t>“ARP Offshore Interconnector”</a:t>
          </a:r>
        </a:p>
      </dgm:t>
    </dgm:pt>
    <dgm:pt modelId="{2362265F-A876-4AFA-B4FB-54F7776BC3BF}" type="parTrans" cxnId="{DC55FD08-CFE0-4BA8-8787-A8E19CE2C852}">
      <dgm:prSet/>
      <dgm:spPr/>
      <dgm:t>
        <a:bodyPr/>
        <a:lstStyle/>
        <a:p>
          <a:endParaRPr lang="en-US"/>
        </a:p>
      </dgm:t>
    </dgm:pt>
    <dgm:pt modelId="{51DBEAC7-AF59-4E43-BEF0-E0ACDC6CF84A}" type="sibTrans" cxnId="{DC55FD08-CFE0-4BA8-8787-A8E19CE2C852}">
      <dgm:prSet/>
      <dgm:spPr/>
      <dgm:t>
        <a:bodyPr/>
        <a:lstStyle/>
        <a:p>
          <a:endParaRPr lang="en-US"/>
        </a:p>
      </dgm:t>
    </dgm:pt>
    <dgm:pt modelId="{4F49E8CD-0376-484B-B704-B8CEF74B4E8C}">
      <dgm:prSet phldrT="[Text]" custT="1"/>
      <dgm:spPr>
        <a:solidFill>
          <a:srgbClr val="00B0F0"/>
        </a:solidFill>
      </dgm:spPr>
      <dgm:t>
        <a:bodyPr/>
        <a:lstStyle/>
        <a:p>
          <a:r>
            <a:rPr lang="en-US" sz="1200" dirty="0"/>
            <a:t>Balancing for NLL as ARP</a:t>
          </a:r>
          <a:r>
            <a:rPr lang="en-US" sz="1200" baseline="-25000" dirty="0"/>
            <a:t>OI</a:t>
          </a:r>
          <a:endParaRPr lang="en-US" sz="1200" dirty="0"/>
        </a:p>
      </dgm:t>
    </dgm:pt>
    <dgm:pt modelId="{A48BA824-2A2F-4E1A-9614-FB856F9E592C}" type="sibTrans" cxnId="{9F0F905D-74E0-4420-A6D7-F1C980A35DD5}">
      <dgm:prSet/>
      <dgm:spPr/>
      <dgm:t>
        <a:bodyPr/>
        <a:lstStyle/>
        <a:p>
          <a:endParaRPr lang="en-US"/>
        </a:p>
      </dgm:t>
    </dgm:pt>
    <dgm:pt modelId="{F14B902E-315B-4BC7-9D30-9688F68D1170}" type="parTrans" cxnId="{9F0F905D-74E0-4420-A6D7-F1C980A35DD5}">
      <dgm:prSet/>
      <dgm:spPr/>
      <dgm:t>
        <a:bodyPr/>
        <a:lstStyle/>
        <a:p>
          <a:endParaRPr lang="en-US"/>
        </a:p>
      </dgm:t>
    </dgm:pt>
    <dgm:pt modelId="{D2FBABB6-3297-4E1B-B3EB-1C9971B5A36F}">
      <dgm:prSet phldrT="[Text]" custT="1"/>
      <dgm:spPr/>
      <dgm:t>
        <a:bodyPr/>
        <a:lstStyle/>
        <a:p>
          <a:r>
            <a:rPr lang="en-US" sz="1200" dirty="0"/>
            <a:t>Nom. procedures &amp; losses on </a:t>
          </a:r>
          <a:r>
            <a:rPr lang="en-US" sz="1200" dirty="0">
              <a:solidFill>
                <a:srgbClr val="010000"/>
              </a:solidFill>
            </a:rPr>
            <a:t/>
          </a:r>
          <a:br>
            <a:rPr lang="en-US" sz="1200" dirty="0">
              <a:solidFill>
                <a:srgbClr val="010000"/>
              </a:solidFill>
            </a:rPr>
          </a:br>
          <a:r>
            <a:rPr lang="en-US" sz="1200" dirty="0"/>
            <a:t>BE-GB border</a:t>
          </a:r>
        </a:p>
      </dgm:t>
    </dgm:pt>
    <dgm:pt modelId="{C8283001-2270-419C-9695-0745AD11DFBC}" type="parTrans" cxnId="{AA752E52-CB14-4E37-9E61-B6B9D0CDD3FD}">
      <dgm:prSet/>
      <dgm:spPr/>
      <dgm:t>
        <a:bodyPr/>
        <a:lstStyle/>
        <a:p>
          <a:endParaRPr lang="en-US"/>
        </a:p>
      </dgm:t>
    </dgm:pt>
    <dgm:pt modelId="{130C1E5E-AFA6-4A8A-9EB9-303A7D3E4313}" type="sibTrans" cxnId="{AA752E52-CB14-4E37-9E61-B6B9D0CDD3FD}">
      <dgm:prSet/>
      <dgm:spPr/>
      <dgm:t>
        <a:bodyPr/>
        <a:lstStyle/>
        <a:p>
          <a:endParaRPr lang="en-US"/>
        </a:p>
      </dgm:t>
    </dgm:pt>
    <dgm:pt modelId="{2DC1C10A-4740-40D9-BEA0-A713A47DCC30}">
      <dgm:prSet phldrT="[Text]" custT="1"/>
      <dgm:spPr/>
      <dgm:t>
        <a:bodyPr/>
        <a:lstStyle/>
        <a:p>
          <a:r>
            <a:rPr lang="en-US" sz="1200" dirty="0"/>
            <a:t>Import/Export on the BE-GB</a:t>
          </a:r>
        </a:p>
      </dgm:t>
    </dgm:pt>
    <dgm:pt modelId="{EFDA7E1D-55A6-42B5-A429-4D55D61F172F}" type="parTrans" cxnId="{F8B83EF9-C4BE-4054-9730-2FB9FEC8C7A9}">
      <dgm:prSet/>
      <dgm:spPr/>
      <dgm:t>
        <a:bodyPr/>
        <a:lstStyle/>
        <a:p>
          <a:endParaRPr lang="en-US"/>
        </a:p>
      </dgm:t>
    </dgm:pt>
    <dgm:pt modelId="{584BAE3B-AD11-4932-A3F4-FFFDCAA1F79A}" type="sibTrans" cxnId="{F8B83EF9-C4BE-4054-9730-2FB9FEC8C7A9}">
      <dgm:prSet/>
      <dgm:spPr/>
      <dgm:t>
        <a:bodyPr/>
        <a:lstStyle/>
        <a:p>
          <a:endParaRPr lang="en-US"/>
        </a:p>
      </dgm:t>
    </dgm:pt>
    <dgm:pt modelId="{654F1D56-299E-4CB0-802D-8F706734065B}" type="pres">
      <dgm:prSet presAssocID="{267E4253-2E9E-449F-85A4-C28A02DD84F3}" presName="cycle" presStyleCnt="0">
        <dgm:presLayoutVars>
          <dgm:dir/>
          <dgm:resizeHandles val="exact"/>
        </dgm:presLayoutVars>
      </dgm:prSet>
      <dgm:spPr/>
      <dgm:t>
        <a:bodyPr/>
        <a:lstStyle/>
        <a:p>
          <a:endParaRPr lang="en-US"/>
        </a:p>
      </dgm:t>
    </dgm:pt>
    <dgm:pt modelId="{04209E6A-C7A5-4CF0-83D0-43540DF185BF}" type="pres">
      <dgm:prSet presAssocID="{C359BD8B-2D50-4D42-94D4-5A4B15A71626}" presName="node" presStyleLbl="node1" presStyleIdx="0" presStyleCnt="4" custScaleY="73685">
        <dgm:presLayoutVars>
          <dgm:bulletEnabled val="1"/>
        </dgm:presLayoutVars>
      </dgm:prSet>
      <dgm:spPr/>
      <dgm:t>
        <a:bodyPr/>
        <a:lstStyle/>
        <a:p>
          <a:endParaRPr lang="en-US"/>
        </a:p>
      </dgm:t>
    </dgm:pt>
    <dgm:pt modelId="{425BDE47-999A-48EF-9BD6-531768C9688A}" type="pres">
      <dgm:prSet presAssocID="{C359BD8B-2D50-4D42-94D4-5A4B15A71626}" presName="spNode" presStyleCnt="0"/>
      <dgm:spPr/>
    </dgm:pt>
    <dgm:pt modelId="{F5AF9400-0354-4117-B505-C35A98523B94}" type="pres">
      <dgm:prSet presAssocID="{51DBEAC7-AF59-4E43-BEF0-E0ACDC6CF84A}" presName="sibTrans" presStyleLbl="sibTrans1D1" presStyleIdx="0" presStyleCnt="4"/>
      <dgm:spPr/>
      <dgm:t>
        <a:bodyPr/>
        <a:lstStyle/>
        <a:p>
          <a:endParaRPr lang="en-US"/>
        </a:p>
      </dgm:t>
    </dgm:pt>
    <dgm:pt modelId="{B57351B7-AD59-4533-9F3E-3D3F73B7E2D0}" type="pres">
      <dgm:prSet presAssocID="{4F49E8CD-0376-484B-B704-B8CEF74B4E8C}" presName="node" presStyleLbl="node1" presStyleIdx="1" presStyleCnt="4" custScaleY="73685">
        <dgm:presLayoutVars>
          <dgm:bulletEnabled val="1"/>
        </dgm:presLayoutVars>
      </dgm:prSet>
      <dgm:spPr/>
      <dgm:t>
        <a:bodyPr/>
        <a:lstStyle/>
        <a:p>
          <a:endParaRPr lang="en-US"/>
        </a:p>
      </dgm:t>
    </dgm:pt>
    <dgm:pt modelId="{4C8E6D4C-32C4-437F-85C8-635A522A3E7B}" type="pres">
      <dgm:prSet presAssocID="{4F49E8CD-0376-484B-B704-B8CEF74B4E8C}" presName="spNode" presStyleCnt="0"/>
      <dgm:spPr/>
    </dgm:pt>
    <dgm:pt modelId="{F39C419F-802B-41E9-B915-985195D3B6DD}" type="pres">
      <dgm:prSet presAssocID="{A48BA824-2A2F-4E1A-9614-FB856F9E592C}" presName="sibTrans" presStyleLbl="sibTrans1D1" presStyleIdx="1" presStyleCnt="4"/>
      <dgm:spPr/>
      <dgm:t>
        <a:bodyPr/>
        <a:lstStyle/>
        <a:p>
          <a:endParaRPr lang="en-US"/>
        </a:p>
      </dgm:t>
    </dgm:pt>
    <dgm:pt modelId="{8DD655C3-475F-46C8-8E48-9CF51E9E3A6A}" type="pres">
      <dgm:prSet presAssocID="{D2FBABB6-3297-4E1B-B3EB-1C9971B5A36F}" presName="node" presStyleLbl="node1" presStyleIdx="2" presStyleCnt="4" custScaleY="92107">
        <dgm:presLayoutVars>
          <dgm:bulletEnabled val="1"/>
        </dgm:presLayoutVars>
      </dgm:prSet>
      <dgm:spPr/>
      <dgm:t>
        <a:bodyPr/>
        <a:lstStyle/>
        <a:p>
          <a:endParaRPr lang="en-US"/>
        </a:p>
      </dgm:t>
    </dgm:pt>
    <dgm:pt modelId="{2F0311FD-5924-462C-9C4D-B62DDE08EB25}" type="pres">
      <dgm:prSet presAssocID="{D2FBABB6-3297-4E1B-B3EB-1C9971B5A36F}" presName="spNode" presStyleCnt="0"/>
      <dgm:spPr/>
    </dgm:pt>
    <dgm:pt modelId="{B706F23E-9D30-41CA-83D0-0CA653640791}" type="pres">
      <dgm:prSet presAssocID="{130C1E5E-AFA6-4A8A-9EB9-303A7D3E4313}" presName="sibTrans" presStyleLbl="sibTrans1D1" presStyleIdx="2" presStyleCnt="4"/>
      <dgm:spPr/>
      <dgm:t>
        <a:bodyPr/>
        <a:lstStyle/>
        <a:p>
          <a:endParaRPr lang="en-US"/>
        </a:p>
      </dgm:t>
    </dgm:pt>
    <dgm:pt modelId="{9EAD5D02-D42C-4403-B9C5-61A3F9FF410A}" type="pres">
      <dgm:prSet presAssocID="{2DC1C10A-4740-40D9-BEA0-A713A47DCC30}" presName="node" presStyleLbl="node1" presStyleIdx="3" presStyleCnt="4" custScaleY="73685">
        <dgm:presLayoutVars>
          <dgm:bulletEnabled val="1"/>
        </dgm:presLayoutVars>
      </dgm:prSet>
      <dgm:spPr/>
      <dgm:t>
        <a:bodyPr/>
        <a:lstStyle/>
        <a:p>
          <a:endParaRPr lang="en-US"/>
        </a:p>
      </dgm:t>
    </dgm:pt>
    <dgm:pt modelId="{E6B50158-DE7A-4D65-BD21-5D7ECE90BB96}" type="pres">
      <dgm:prSet presAssocID="{2DC1C10A-4740-40D9-BEA0-A713A47DCC30}" presName="spNode" presStyleCnt="0"/>
      <dgm:spPr/>
    </dgm:pt>
    <dgm:pt modelId="{397BCDAD-763E-4F2F-A769-E564049C83A0}" type="pres">
      <dgm:prSet presAssocID="{584BAE3B-AD11-4932-A3F4-FFFDCAA1F79A}" presName="sibTrans" presStyleLbl="sibTrans1D1" presStyleIdx="3" presStyleCnt="4"/>
      <dgm:spPr/>
      <dgm:t>
        <a:bodyPr/>
        <a:lstStyle/>
        <a:p>
          <a:endParaRPr lang="en-US"/>
        </a:p>
      </dgm:t>
    </dgm:pt>
  </dgm:ptLst>
  <dgm:cxnLst>
    <dgm:cxn modelId="{AA752E52-CB14-4E37-9E61-B6B9D0CDD3FD}" srcId="{267E4253-2E9E-449F-85A4-C28A02DD84F3}" destId="{D2FBABB6-3297-4E1B-B3EB-1C9971B5A36F}" srcOrd="2" destOrd="0" parTransId="{C8283001-2270-419C-9695-0745AD11DFBC}" sibTransId="{130C1E5E-AFA6-4A8A-9EB9-303A7D3E4313}"/>
    <dgm:cxn modelId="{32519B33-6F82-4575-8D8D-AFDF02B33AC8}" type="presOf" srcId="{A48BA824-2A2F-4E1A-9614-FB856F9E592C}" destId="{F39C419F-802B-41E9-B915-985195D3B6DD}" srcOrd="0" destOrd="0" presId="urn:microsoft.com/office/officeart/2005/8/layout/cycle6"/>
    <dgm:cxn modelId="{7ECE1062-1AE1-4B54-AAD8-E66BCDCF02C7}" type="presOf" srcId="{C359BD8B-2D50-4D42-94D4-5A4B15A71626}" destId="{04209E6A-C7A5-4CF0-83D0-43540DF185BF}" srcOrd="0" destOrd="0" presId="urn:microsoft.com/office/officeart/2005/8/layout/cycle6"/>
    <dgm:cxn modelId="{9F0F905D-74E0-4420-A6D7-F1C980A35DD5}" srcId="{267E4253-2E9E-449F-85A4-C28A02DD84F3}" destId="{4F49E8CD-0376-484B-B704-B8CEF74B4E8C}" srcOrd="1" destOrd="0" parTransId="{F14B902E-315B-4BC7-9D30-9688F68D1170}" sibTransId="{A48BA824-2A2F-4E1A-9614-FB856F9E592C}"/>
    <dgm:cxn modelId="{DC55FD08-CFE0-4BA8-8787-A8E19CE2C852}" srcId="{267E4253-2E9E-449F-85A4-C28A02DD84F3}" destId="{C359BD8B-2D50-4D42-94D4-5A4B15A71626}" srcOrd="0" destOrd="0" parTransId="{2362265F-A876-4AFA-B4FB-54F7776BC3BF}" sibTransId="{51DBEAC7-AF59-4E43-BEF0-E0ACDC6CF84A}"/>
    <dgm:cxn modelId="{E723D3D9-1A4D-4690-9D11-894DE7B3AB41}" type="presOf" srcId="{130C1E5E-AFA6-4A8A-9EB9-303A7D3E4313}" destId="{B706F23E-9D30-41CA-83D0-0CA653640791}" srcOrd="0" destOrd="0" presId="urn:microsoft.com/office/officeart/2005/8/layout/cycle6"/>
    <dgm:cxn modelId="{3BB0B1BD-0E4D-442F-906B-4C9625425CF2}" type="presOf" srcId="{267E4253-2E9E-449F-85A4-C28A02DD84F3}" destId="{654F1D56-299E-4CB0-802D-8F706734065B}" srcOrd="0" destOrd="0" presId="urn:microsoft.com/office/officeart/2005/8/layout/cycle6"/>
    <dgm:cxn modelId="{E05C0D10-A3C1-4156-A6B0-10AE9A37E110}" type="presOf" srcId="{584BAE3B-AD11-4932-A3F4-FFFDCAA1F79A}" destId="{397BCDAD-763E-4F2F-A769-E564049C83A0}" srcOrd="0" destOrd="0" presId="urn:microsoft.com/office/officeart/2005/8/layout/cycle6"/>
    <dgm:cxn modelId="{E1262D30-A509-413D-90C7-93B704D7BF93}" type="presOf" srcId="{51DBEAC7-AF59-4E43-BEF0-E0ACDC6CF84A}" destId="{F5AF9400-0354-4117-B505-C35A98523B94}" srcOrd="0" destOrd="0" presId="urn:microsoft.com/office/officeart/2005/8/layout/cycle6"/>
    <dgm:cxn modelId="{45428E30-CF70-45E4-98F9-7F36BD1CF09C}" type="presOf" srcId="{4F49E8CD-0376-484B-B704-B8CEF74B4E8C}" destId="{B57351B7-AD59-4533-9F3E-3D3F73B7E2D0}" srcOrd="0" destOrd="0" presId="urn:microsoft.com/office/officeart/2005/8/layout/cycle6"/>
    <dgm:cxn modelId="{F8B83EF9-C4BE-4054-9730-2FB9FEC8C7A9}" srcId="{267E4253-2E9E-449F-85A4-C28A02DD84F3}" destId="{2DC1C10A-4740-40D9-BEA0-A713A47DCC30}" srcOrd="3" destOrd="0" parTransId="{EFDA7E1D-55A6-42B5-A429-4D55D61F172F}" sibTransId="{584BAE3B-AD11-4932-A3F4-FFFDCAA1F79A}"/>
    <dgm:cxn modelId="{072CF2E6-5198-4608-AA6B-FEE1FD99DBBE}" type="presOf" srcId="{2DC1C10A-4740-40D9-BEA0-A713A47DCC30}" destId="{9EAD5D02-D42C-4403-B9C5-61A3F9FF410A}" srcOrd="0" destOrd="0" presId="urn:microsoft.com/office/officeart/2005/8/layout/cycle6"/>
    <dgm:cxn modelId="{22ADA47A-DBA9-458C-9260-E47D16ABEF16}" type="presOf" srcId="{D2FBABB6-3297-4E1B-B3EB-1C9971B5A36F}" destId="{8DD655C3-475F-46C8-8E48-9CF51E9E3A6A}" srcOrd="0" destOrd="0" presId="urn:microsoft.com/office/officeart/2005/8/layout/cycle6"/>
    <dgm:cxn modelId="{6FC72084-8BAF-424C-BCEF-5925C33CAE77}" type="presParOf" srcId="{654F1D56-299E-4CB0-802D-8F706734065B}" destId="{04209E6A-C7A5-4CF0-83D0-43540DF185BF}" srcOrd="0" destOrd="0" presId="urn:microsoft.com/office/officeart/2005/8/layout/cycle6"/>
    <dgm:cxn modelId="{05DDCA4B-88DA-4779-9ACA-CF01F8D6D961}" type="presParOf" srcId="{654F1D56-299E-4CB0-802D-8F706734065B}" destId="{425BDE47-999A-48EF-9BD6-531768C9688A}" srcOrd="1" destOrd="0" presId="urn:microsoft.com/office/officeart/2005/8/layout/cycle6"/>
    <dgm:cxn modelId="{0E127E9D-6CA3-416F-941F-9F1EB24E262C}" type="presParOf" srcId="{654F1D56-299E-4CB0-802D-8F706734065B}" destId="{F5AF9400-0354-4117-B505-C35A98523B94}" srcOrd="2" destOrd="0" presId="urn:microsoft.com/office/officeart/2005/8/layout/cycle6"/>
    <dgm:cxn modelId="{5390C00F-BB0C-4D11-9224-1CFD56CC90A3}" type="presParOf" srcId="{654F1D56-299E-4CB0-802D-8F706734065B}" destId="{B57351B7-AD59-4533-9F3E-3D3F73B7E2D0}" srcOrd="3" destOrd="0" presId="urn:microsoft.com/office/officeart/2005/8/layout/cycle6"/>
    <dgm:cxn modelId="{F9FA372B-81AC-4C02-9AA3-C382CF8AA86C}" type="presParOf" srcId="{654F1D56-299E-4CB0-802D-8F706734065B}" destId="{4C8E6D4C-32C4-437F-85C8-635A522A3E7B}" srcOrd="4" destOrd="0" presId="urn:microsoft.com/office/officeart/2005/8/layout/cycle6"/>
    <dgm:cxn modelId="{852D30BF-2F80-48CA-B444-32A649036962}" type="presParOf" srcId="{654F1D56-299E-4CB0-802D-8F706734065B}" destId="{F39C419F-802B-41E9-B915-985195D3B6DD}" srcOrd="5" destOrd="0" presId="urn:microsoft.com/office/officeart/2005/8/layout/cycle6"/>
    <dgm:cxn modelId="{7BD5C76A-834A-4E2C-835D-0D427B13F3A5}" type="presParOf" srcId="{654F1D56-299E-4CB0-802D-8F706734065B}" destId="{8DD655C3-475F-46C8-8E48-9CF51E9E3A6A}" srcOrd="6" destOrd="0" presId="urn:microsoft.com/office/officeart/2005/8/layout/cycle6"/>
    <dgm:cxn modelId="{56C506CE-750F-42C4-A138-183DEC53B2C1}" type="presParOf" srcId="{654F1D56-299E-4CB0-802D-8F706734065B}" destId="{2F0311FD-5924-462C-9C4D-B62DDE08EB25}" srcOrd="7" destOrd="0" presId="urn:microsoft.com/office/officeart/2005/8/layout/cycle6"/>
    <dgm:cxn modelId="{33DC1F6F-48E0-44FD-ACFC-FC3BAB37F0F5}" type="presParOf" srcId="{654F1D56-299E-4CB0-802D-8F706734065B}" destId="{B706F23E-9D30-41CA-83D0-0CA653640791}" srcOrd="8" destOrd="0" presId="urn:microsoft.com/office/officeart/2005/8/layout/cycle6"/>
    <dgm:cxn modelId="{F00DD20E-6075-4515-A51F-524D1FF2EAD1}" type="presParOf" srcId="{654F1D56-299E-4CB0-802D-8F706734065B}" destId="{9EAD5D02-D42C-4403-B9C5-61A3F9FF410A}" srcOrd="9" destOrd="0" presId="urn:microsoft.com/office/officeart/2005/8/layout/cycle6"/>
    <dgm:cxn modelId="{8E7B7909-7B7F-4B75-B606-70664E7AD1CC}" type="presParOf" srcId="{654F1D56-299E-4CB0-802D-8F706734065B}" destId="{E6B50158-DE7A-4D65-BD21-5D7ECE90BB96}" srcOrd="10" destOrd="0" presId="urn:microsoft.com/office/officeart/2005/8/layout/cycle6"/>
    <dgm:cxn modelId="{E6FB0C74-8635-4CBA-9EEE-B6F064765B29}" type="presParOf" srcId="{654F1D56-299E-4CB0-802D-8F706734065B}" destId="{397BCDAD-763E-4F2F-A769-E564049C83A0}" srcOrd="11"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5.xml><?xml version="1.0" encoding="utf-8"?>
<dgm:dataModel xmlns:dgm="http://schemas.openxmlformats.org/drawingml/2006/diagram" xmlns:a="http://schemas.openxmlformats.org/drawingml/2006/main">
  <dgm:ptLst>
    <dgm:pt modelId="{33FDD1E0-62EC-4D57-AE0D-05834D1C60C6}" type="doc">
      <dgm:prSet loTypeId="urn:microsoft.com/office/officeart/2005/8/layout/cycle6" loCatId="relationship" qsTypeId="urn:microsoft.com/office/officeart/2005/8/quickstyle/simple1" qsCatId="simple" csTypeId="urn:microsoft.com/office/officeart/2005/8/colors/colorful3" csCatId="colorful" phldr="1"/>
      <dgm:spPr/>
      <dgm:t>
        <a:bodyPr/>
        <a:lstStyle/>
        <a:p>
          <a:endParaRPr lang="nl-BE"/>
        </a:p>
      </dgm:t>
    </dgm:pt>
    <dgm:pt modelId="{872B16C1-0818-4752-A98A-9220C97A4A10}">
      <dgm:prSet phldrT="[Text]"/>
      <dgm:spPr/>
      <dgm:t>
        <a:bodyPr/>
        <a:lstStyle/>
        <a:p>
          <a:r>
            <a:rPr lang="nl-BE" dirty="0" smtClean="0"/>
            <a:t>Allocation DSO</a:t>
          </a:r>
          <a:endParaRPr lang="nl-BE" dirty="0"/>
        </a:p>
      </dgm:t>
    </dgm:pt>
    <dgm:pt modelId="{7EDD86D1-0494-4503-B4F3-DCE1B7B12BE7}" type="parTrans" cxnId="{28ADDA16-ED5C-47FA-A961-25BAB0AD7A85}">
      <dgm:prSet/>
      <dgm:spPr/>
      <dgm:t>
        <a:bodyPr/>
        <a:lstStyle/>
        <a:p>
          <a:endParaRPr lang="nl-BE"/>
        </a:p>
      </dgm:t>
    </dgm:pt>
    <dgm:pt modelId="{EA3CFB7B-7CAF-4F5F-AE5E-907A9CDB7B56}" type="sibTrans" cxnId="{28ADDA16-ED5C-47FA-A961-25BAB0AD7A85}">
      <dgm:prSet/>
      <dgm:spPr/>
      <dgm:t>
        <a:bodyPr/>
        <a:lstStyle/>
        <a:p>
          <a:endParaRPr lang="nl-BE"/>
        </a:p>
      </dgm:t>
    </dgm:pt>
    <dgm:pt modelId="{67180ECC-203C-4492-BF68-DDEEA88A6FF4}">
      <dgm:prSet phldrT="[Text]"/>
      <dgm:spPr/>
      <dgm:t>
        <a:bodyPr/>
        <a:lstStyle/>
        <a:p>
          <a:r>
            <a:rPr lang="nl-BE" dirty="0" smtClean="0"/>
            <a:t>Allocation CDS</a:t>
          </a:r>
          <a:endParaRPr lang="nl-BE" dirty="0"/>
        </a:p>
      </dgm:t>
    </dgm:pt>
    <dgm:pt modelId="{5BD40828-D7AD-4622-AF9B-C401171A8B2C}" type="parTrans" cxnId="{AC3F0FDA-5FCE-4803-BAB1-DE2CC6D4405A}">
      <dgm:prSet/>
      <dgm:spPr/>
      <dgm:t>
        <a:bodyPr/>
        <a:lstStyle/>
        <a:p>
          <a:endParaRPr lang="nl-BE"/>
        </a:p>
      </dgm:t>
    </dgm:pt>
    <dgm:pt modelId="{4086ADE4-3B6C-4CF5-802A-3815C39419FF}" type="sibTrans" cxnId="{AC3F0FDA-5FCE-4803-BAB1-DE2CC6D4405A}">
      <dgm:prSet/>
      <dgm:spPr/>
      <dgm:t>
        <a:bodyPr/>
        <a:lstStyle/>
        <a:p>
          <a:endParaRPr lang="nl-BE"/>
        </a:p>
      </dgm:t>
    </dgm:pt>
    <dgm:pt modelId="{498D6326-1411-4DE9-BD35-37319F86FE28}">
      <dgm:prSet phldrT="[Text]"/>
      <dgm:spPr/>
      <dgm:t>
        <a:bodyPr/>
        <a:lstStyle/>
        <a:p>
          <a:r>
            <a:rPr lang="nl-BE" dirty="0" err="1" smtClean="0"/>
            <a:t>Grid</a:t>
          </a:r>
          <a:r>
            <a:rPr lang="nl-BE" dirty="0" smtClean="0"/>
            <a:t> Users </a:t>
          </a:r>
          <a:r>
            <a:rPr lang="nl-BE" dirty="0"/>
            <a:t>Elia</a:t>
          </a:r>
        </a:p>
      </dgm:t>
    </dgm:pt>
    <dgm:pt modelId="{44F8932F-47DE-45E6-B2AC-042F95988BBC}" type="parTrans" cxnId="{338CDBDF-430F-4809-9771-763748F956DF}">
      <dgm:prSet/>
      <dgm:spPr/>
      <dgm:t>
        <a:bodyPr/>
        <a:lstStyle/>
        <a:p>
          <a:endParaRPr lang="nl-BE"/>
        </a:p>
      </dgm:t>
    </dgm:pt>
    <dgm:pt modelId="{61CAE301-8B0B-4623-83D9-513143D0CF38}" type="sibTrans" cxnId="{338CDBDF-430F-4809-9771-763748F956DF}">
      <dgm:prSet/>
      <dgm:spPr/>
      <dgm:t>
        <a:bodyPr/>
        <a:lstStyle/>
        <a:p>
          <a:endParaRPr lang="nl-BE"/>
        </a:p>
      </dgm:t>
    </dgm:pt>
    <dgm:pt modelId="{445C8E54-DB02-4AC6-A881-C8E832B1339E}">
      <dgm:prSet phldrT="[Text]"/>
      <dgm:spPr/>
      <dgm:t>
        <a:bodyPr/>
        <a:lstStyle/>
        <a:p>
          <a:r>
            <a:rPr lang="nl-BE" dirty="0" err="1" smtClean="0"/>
            <a:t>Activation</a:t>
          </a:r>
          <a:r>
            <a:rPr lang="nl-BE" dirty="0" smtClean="0"/>
            <a:t> </a:t>
          </a:r>
          <a:r>
            <a:rPr lang="nl-BE" dirty="0"/>
            <a:t>AS</a:t>
          </a:r>
        </a:p>
      </dgm:t>
    </dgm:pt>
    <dgm:pt modelId="{64FDC934-711A-4A34-9C6E-60712FC87B86}" type="parTrans" cxnId="{54D428D3-ACF6-467B-99F5-ACC76F2C360B}">
      <dgm:prSet/>
      <dgm:spPr/>
      <dgm:t>
        <a:bodyPr/>
        <a:lstStyle/>
        <a:p>
          <a:endParaRPr lang="nl-BE"/>
        </a:p>
      </dgm:t>
    </dgm:pt>
    <dgm:pt modelId="{99A3B4F7-1572-4D63-9870-0844F30CD13E}" type="sibTrans" cxnId="{54D428D3-ACF6-467B-99F5-ACC76F2C360B}">
      <dgm:prSet/>
      <dgm:spPr/>
      <dgm:t>
        <a:bodyPr/>
        <a:lstStyle/>
        <a:p>
          <a:endParaRPr lang="nl-BE"/>
        </a:p>
      </dgm:t>
    </dgm:pt>
    <dgm:pt modelId="{FC021FC5-64AF-47FD-A6A3-137D0EDA0B2E}">
      <dgm:prSet phldrT="[Text]"/>
      <dgm:spPr/>
      <dgm:t>
        <a:bodyPr/>
        <a:lstStyle/>
        <a:p>
          <a:r>
            <a:rPr lang="nl-BE" dirty="0" smtClean="0"/>
            <a:t>Market Transacties</a:t>
          </a:r>
          <a:endParaRPr lang="nl-BE" dirty="0"/>
        </a:p>
      </dgm:t>
    </dgm:pt>
    <dgm:pt modelId="{AC37AFF9-60D3-4A05-8CEF-174BA24B317C}" type="parTrans" cxnId="{6A1146E2-A350-4D86-B7AF-20272737721E}">
      <dgm:prSet/>
      <dgm:spPr/>
      <dgm:t>
        <a:bodyPr/>
        <a:lstStyle/>
        <a:p>
          <a:endParaRPr lang="nl-BE"/>
        </a:p>
      </dgm:t>
    </dgm:pt>
    <dgm:pt modelId="{EAD2C7FA-8113-454C-97A2-01A8F2EDD702}" type="sibTrans" cxnId="{6A1146E2-A350-4D86-B7AF-20272737721E}">
      <dgm:prSet/>
      <dgm:spPr/>
      <dgm:t>
        <a:bodyPr/>
        <a:lstStyle/>
        <a:p>
          <a:endParaRPr lang="nl-BE"/>
        </a:p>
      </dgm:t>
    </dgm:pt>
    <dgm:pt modelId="{E002432B-75A0-4A67-ADEB-ECEACBF944D2}" type="pres">
      <dgm:prSet presAssocID="{33FDD1E0-62EC-4D57-AE0D-05834D1C60C6}" presName="cycle" presStyleCnt="0">
        <dgm:presLayoutVars>
          <dgm:dir/>
          <dgm:resizeHandles val="exact"/>
        </dgm:presLayoutVars>
      </dgm:prSet>
      <dgm:spPr/>
      <dgm:t>
        <a:bodyPr/>
        <a:lstStyle/>
        <a:p>
          <a:endParaRPr lang="nl-BE"/>
        </a:p>
      </dgm:t>
    </dgm:pt>
    <dgm:pt modelId="{E61C56EE-30E9-43F5-94F1-63227EFB0B5E}" type="pres">
      <dgm:prSet presAssocID="{872B16C1-0818-4752-A98A-9220C97A4A10}" presName="node" presStyleLbl="node1" presStyleIdx="0" presStyleCnt="5">
        <dgm:presLayoutVars>
          <dgm:bulletEnabled val="1"/>
        </dgm:presLayoutVars>
      </dgm:prSet>
      <dgm:spPr/>
      <dgm:t>
        <a:bodyPr/>
        <a:lstStyle/>
        <a:p>
          <a:endParaRPr lang="nl-BE"/>
        </a:p>
      </dgm:t>
    </dgm:pt>
    <dgm:pt modelId="{F8D6943A-870F-45F4-B442-704227390496}" type="pres">
      <dgm:prSet presAssocID="{872B16C1-0818-4752-A98A-9220C97A4A10}" presName="spNode" presStyleCnt="0"/>
      <dgm:spPr/>
    </dgm:pt>
    <dgm:pt modelId="{9FEF4883-431D-4E76-A0B0-C3F25C9340DC}" type="pres">
      <dgm:prSet presAssocID="{EA3CFB7B-7CAF-4F5F-AE5E-907A9CDB7B56}" presName="sibTrans" presStyleLbl="sibTrans1D1" presStyleIdx="0" presStyleCnt="5"/>
      <dgm:spPr/>
      <dgm:t>
        <a:bodyPr/>
        <a:lstStyle/>
        <a:p>
          <a:endParaRPr lang="nl-BE"/>
        </a:p>
      </dgm:t>
    </dgm:pt>
    <dgm:pt modelId="{18599D29-8BBE-4AE6-B159-2DE260A8ADAF}" type="pres">
      <dgm:prSet presAssocID="{67180ECC-203C-4492-BF68-DDEEA88A6FF4}" presName="node" presStyleLbl="node1" presStyleIdx="1" presStyleCnt="5">
        <dgm:presLayoutVars>
          <dgm:bulletEnabled val="1"/>
        </dgm:presLayoutVars>
      </dgm:prSet>
      <dgm:spPr/>
      <dgm:t>
        <a:bodyPr/>
        <a:lstStyle/>
        <a:p>
          <a:endParaRPr lang="nl-BE"/>
        </a:p>
      </dgm:t>
    </dgm:pt>
    <dgm:pt modelId="{A0177A93-8F24-4F26-AC49-A1898910BD63}" type="pres">
      <dgm:prSet presAssocID="{67180ECC-203C-4492-BF68-DDEEA88A6FF4}" presName="spNode" presStyleCnt="0"/>
      <dgm:spPr/>
    </dgm:pt>
    <dgm:pt modelId="{7020C70A-B2B6-49B8-9E0C-51619D53F9F5}" type="pres">
      <dgm:prSet presAssocID="{4086ADE4-3B6C-4CF5-802A-3815C39419FF}" presName="sibTrans" presStyleLbl="sibTrans1D1" presStyleIdx="1" presStyleCnt="5"/>
      <dgm:spPr/>
      <dgm:t>
        <a:bodyPr/>
        <a:lstStyle/>
        <a:p>
          <a:endParaRPr lang="nl-BE"/>
        </a:p>
      </dgm:t>
    </dgm:pt>
    <dgm:pt modelId="{979BAF33-8278-4DFC-91A8-87387BD53C1A}" type="pres">
      <dgm:prSet presAssocID="{498D6326-1411-4DE9-BD35-37319F86FE28}" presName="node" presStyleLbl="node1" presStyleIdx="2" presStyleCnt="5">
        <dgm:presLayoutVars>
          <dgm:bulletEnabled val="1"/>
        </dgm:presLayoutVars>
      </dgm:prSet>
      <dgm:spPr/>
      <dgm:t>
        <a:bodyPr/>
        <a:lstStyle/>
        <a:p>
          <a:endParaRPr lang="nl-BE"/>
        </a:p>
      </dgm:t>
    </dgm:pt>
    <dgm:pt modelId="{E88C81A9-9BFE-4275-9B5C-96A2B93D2B28}" type="pres">
      <dgm:prSet presAssocID="{498D6326-1411-4DE9-BD35-37319F86FE28}" presName="spNode" presStyleCnt="0"/>
      <dgm:spPr/>
    </dgm:pt>
    <dgm:pt modelId="{B7F2BBCC-0AF3-435B-A393-FFA9EF527383}" type="pres">
      <dgm:prSet presAssocID="{61CAE301-8B0B-4623-83D9-513143D0CF38}" presName="sibTrans" presStyleLbl="sibTrans1D1" presStyleIdx="2" presStyleCnt="5"/>
      <dgm:spPr/>
      <dgm:t>
        <a:bodyPr/>
        <a:lstStyle/>
        <a:p>
          <a:endParaRPr lang="nl-BE"/>
        </a:p>
      </dgm:t>
    </dgm:pt>
    <dgm:pt modelId="{5E0388FE-92D3-418B-97B5-2638685FF980}" type="pres">
      <dgm:prSet presAssocID="{445C8E54-DB02-4AC6-A881-C8E832B1339E}" presName="node" presStyleLbl="node1" presStyleIdx="3" presStyleCnt="5">
        <dgm:presLayoutVars>
          <dgm:bulletEnabled val="1"/>
        </dgm:presLayoutVars>
      </dgm:prSet>
      <dgm:spPr/>
      <dgm:t>
        <a:bodyPr/>
        <a:lstStyle/>
        <a:p>
          <a:endParaRPr lang="nl-BE"/>
        </a:p>
      </dgm:t>
    </dgm:pt>
    <dgm:pt modelId="{6BABF777-EC2A-4F25-B39A-9F46A22D1B32}" type="pres">
      <dgm:prSet presAssocID="{445C8E54-DB02-4AC6-A881-C8E832B1339E}" presName="spNode" presStyleCnt="0"/>
      <dgm:spPr/>
    </dgm:pt>
    <dgm:pt modelId="{74ADC07E-D043-4AB2-9BF2-CA19AE79A111}" type="pres">
      <dgm:prSet presAssocID="{99A3B4F7-1572-4D63-9870-0844F30CD13E}" presName="sibTrans" presStyleLbl="sibTrans1D1" presStyleIdx="3" presStyleCnt="5"/>
      <dgm:spPr/>
      <dgm:t>
        <a:bodyPr/>
        <a:lstStyle/>
        <a:p>
          <a:endParaRPr lang="nl-BE"/>
        </a:p>
      </dgm:t>
    </dgm:pt>
    <dgm:pt modelId="{421C9060-FA2C-422D-B0F0-41D9798144F2}" type="pres">
      <dgm:prSet presAssocID="{FC021FC5-64AF-47FD-A6A3-137D0EDA0B2E}" presName="node" presStyleLbl="node1" presStyleIdx="4" presStyleCnt="5">
        <dgm:presLayoutVars>
          <dgm:bulletEnabled val="1"/>
        </dgm:presLayoutVars>
      </dgm:prSet>
      <dgm:spPr/>
      <dgm:t>
        <a:bodyPr/>
        <a:lstStyle/>
        <a:p>
          <a:endParaRPr lang="nl-BE"/>
        </a:p>
      </dgm:t>
    </dgm:pt>
    <dgm:pt modelId="{322EA27D-244D-4630-BB9A-A683586EFBCB}" type="pres">
      <dgm:prSet presAssocID="{FC021FC5-64AF-47FD-A6A3-137D0EDA0B2E}" presName="spNode" presStyleCnt="0"/>
      <dgm:spPr/>
    </dgm:pt>
    <dgm:pt modelId="{70A21DE1-4E73-4EE2-BB75-AE4236472257}" type="pres">
      <dgm:prSet presAssocID="{EAD2C7FA-8113-454C-97A2-01A8F2EDD702}" presName="sibTrans" presStyleLbl="sibTrans1D1" presStyleIdx="4" presStyleCnt="5"/>
      <dgm:spPr/>
      <dgm:t>
        <a:bodyPr/>
        <a:lstStyle/>
        <a:p>
          <a:endParaRPr lang="nl-BE"/>
        </a:p>
      </dgm:t>
    </dgm:pt>
  </dgm:ptLst>
  <dgm:cxnLst>
    <dgm:cxn modelId="{912C2066-3D9E-4907-8039-40EEC660CB1B}" type="presOf" srcId="{EA3CFB7B-7CAF-4F5F-AE5E-907A9CDB7B56}" destId="{9FEF4883-431D-4E76-A0B0-C3F25C9340DC}" srcOrd="0" destOrd="0" presId="urn:microsoft.com/office/officeart/2005/8/layout/cycle6"/>
    <dgm:cxn modelId="{E5368DDD-DF10-4E5A-9CAE-4E89C3264CC6}" type="presOf" srcId="{61CAE301-8B0B-4623-83D9-513143D0CF38}" destId="{B7F2BBCC-0AF3-435B-A393-FFA9EF527383}" srcOrd="0" destOrd="0" presId="urn:microsoft.com/office/officeart/2005/8/layout/cycle6"/>
    <dgm:cxn modelId="{28ADDA16-ED5C-47FA-A961-25BAB0AD7A85}" srcId="{33FDD1E0-62EC-4D57-AE0D-05834D1C60C6}" destId="{872B16C1-0818-4752-A98A-9220C97A4A10}" srcOrd="0" destOrd="0" parTransId="{7EDD86D1-0494-4503-B4F3-DCE1B7B12BE7}" sibTransId="{EA3CFB7B-7CAF-4F5F-AE5E-907A9CDB7B56}"/>
    <dgm:cxn modelId="{54D428D3-ACF6-467B-99F5-ACC76F2C360B}" srcId="{33FDD1E0-62EC-4D57-AE0D-05834D1C60C6}" destId="{445C8E54-DB02-4AC6-A881-C8E832B1339E}" srcOrd="3" destOrd="0" parTransId="{64FDC934-711A-4A34-9C6E-60712FC87B86}" sibTransId="{99A3B4F7-1572-4D63-9870-0844F30CD13E}"/>
    <dgm:cxn modelId="{AC3F0FDA-5FCE-4803-BAB1-DE2CC6D4405A}" srcId="{33FDD1E0-62EC-4D57-AE0D-05834D1C60C6}" destId="{67180ECC-203C-4492-BF68-DDEEA88A6FF4}" srcOrd="1" destOrd="0" parTransId="{5BD40828-D7AD-4622-AF9B-C401171A8B2C}" sibTransId="{4086ADE4-3B6C-4CF5-802A-3815C39419FF}"/>
    <dgm:cxn modelId="{B6D86B57-B50F-4D01-B87A-E63A987264DE}" type="presOf" srcId="{EAD2C7FA-8113-454C-97A2-01A8F2EDD702}" destId="{70A21DE1-4E73-4EE2-BB75-AE4236472257}" srcOrd="0" destOrd="0" presId="urn:microsoft.com/office/officeart/2005/8/layout/cycle6"/>
    <dgm:cxn modelId="{8B254B36-FC30-4880-8C48-30DBF4D67E89}" type="presOf" srcId="{FC021FC5-64AF-47FD-A6A3-137D0EDA0B2E}" destId="{421C9060-FA2C-422D-B0F0-41D9798144F2}" srcOrd="0" destOrd="0" presId="urn:microsoft.com/office/officeart/2005/8/layout/cycle6"/>
    <dgm:cxn modelId="{A19A5FC1-A2AC-4432-9C52-B8A0ECB898B1}" type="presOf" srcId="{33FDD1E0-62EC-4D57-AE0D-05834D1C60C6}" destId="{E002432B-75A0-4A67-ADEB-ECEACBF944D2}" srcOrd="0" destOrd="0" presId="urn:microsoft.com/office/officeart/2005/8/layout/cycle6"/>
    <dgm:cxn modelId="{9F32BA5A-2176-4534-ABD6-0A71B2E270D4}" type="presOf" srcId="{445C8E54-DB02-4AC6-A881-C8E832B1339E}" destId="{5E0388FE-92D3-418B-97B5-2638685FF980}" srcOrd="0" destOrd="0" presId="urn:microsoft.com/office/officeart/2005/8/layout/cycle6"/>
    <dgm:cxn modelId="{338CDBDF-430F-4809-9771-763748F956DF}" srcId="{33FDD1E0-62EC-4D57-AE0D-05834D1C60C6}" destId="{498D6326-1411-4DE9-BD35-37319F86FE28}" srcOrd="2" destOrd="0" parTransId="{44F8932F-47DE-45E6-B2AC-042F95988BBC}" sibTransId="{61CAE301-8B0B-4623-83D9-513143D0CF38}"/>
    <dgm:cxn modelId="{777AEC38-4B49-49FB-A00B-83CCEB9A7B17}" type="presOf" srcId="{67180ECC-203C-4492-BF68-DDEEA88A6FF4}" destId="{18599D29-8BBE-4AE6-B159-2DE260A8ADAF}" srcOrd="0" destOrd="0" presId="urn:microsoft.com/office/officeart/2005/8/layout/cycle6"/>
    <dgm:cxn modelId="{37C81230-FA64-4BE6-AA64-9096A52DA4C4}" type="presOf" srcId="{872B16C1-0818-4752-A98A-9220C97A4A10}" destId="{E61C56EE-30E9-43F5-94F1-63227EFB0B5E}" srcOrd="0" destOrd="0" presId="urn:microsoft.com/office/officeart/2005/8/layout/cycle6"/>
    <dgm:cxn modelId="{7799551B-FE0C-403A-A787-692879433957}" type="presOf" srcId="{4086ADE4-3B6C-4CF5-802A-3815C39419FF}" destId="{7020C70A-B2B6-49B8-9E0C-51619D53F9F5}" srcOrd="0" destOrd="0" presId="urn:microsoft.com/office/officeart/2005/8/layout/cycle6"/>
    <dgm:cxn modelId="{6A1146E2-A350-4D86-B7AF-20272737721E}" srcId="{33FDD1E0-62EC-4D57-AE0D-05834D1C60C6}" destId="{FC021FC5-64AF-47FD-A6A3-137D0EDA0B2E}" srcOrd="4" destOrd="0" parTransId="{AC37AFF9-60D3-4A05-8CEF-174BA24B317C}" sibTransId="{EAD2C7FA-8113-454C-97A2-01A8F2EDD702}"/>
    <dgm:cxn modelId="{83E25DC3-F644-455D-8A1A-02EAE2456C51}" type="presOf" srcId="{498D6326-1411-4DE9-BD35-37319F86FE28}" destId="{979BAF33-8278-4DFC-91A8-87387BD53C1A}" srcOrd="0" destOrd="0" presId="urn:microsoft.com/office/officeart/2005/8/layout/cycle6"/>
    <dgm:cxn modelId="{338C413D-0542-44DC-A458-8176BDE2DAC9}" type="presOf" srcId="{99A3B4F7-1572-4D63-9870-0844F30CD13E}" destId="{74ADC07E-D043-4AB2-9BF2-CA19AE79A111}" srcOrd="0" destOrd="0" presId="urn:microsoft.com/office/officeart/2005/8/layout/cycle6"/>
    <dgm:cxn modelId="{A9F1344F-2E6B-4EFC-B528-A2C4D135D85A}" type="presParOf" srcId="{E002432B-75A0-4A67-ADEB-ECEACBF944D2}" destId="{E61C56EE-30E9-43F5-94F1-63227EFB0B5E}" srcOrd="0" destOrd="0" presId="urn:microsoft.com/office/officeart/2005/8/layout/cycle6"/>
    <dgm:cxn modelId="{8CD60CA4-494C-437A-859C-F8267A27D58A}" type="presParOf" srcId="{E002432B-75A0-4A67-ADEB-ECEACBF944D2}" destId="{F8D6943A-870F-45F4-B442-704227390496}" srcOrd="1" destOrd="0" presId="urn:microsoft.com/office/officeart/2005/8/layout/cycle6"/>
    <dgm:cxn modelId="{88E586E7-FB67-4838-81AD-548B84E4C287}" type="presParOf" srcId="{E002432B-75A0-4A67-ADEB-ECEACBF944D2}" destId="{9FEF4883-431D-4E76-A0B0-C3F25C9340DC}" srcOrd="2" destOrd="0" presId="urn:microsoft.com/office/officeart/2005/8/layout/cycle6"/>
    <dgm:cxn modelId="{F57AB5D7-C2BA-4600-A1D9-999E3BBF65C3}" type="presParOf" srcId="{E002432B-75A0-4A67-ADEB-ECEACBF944D2}" destId="{18599D29-8BBE-4AE6-B159-2DE260A8ADAF}" srcOrd="3" destOrd="0" presId="urn:microsoft.com/office/officeart/2005/8/layout/cycle6"/>
    <dgm:cxn modelId="{6522B69D-FAF6-4FCE-835B-790893ECF899}" type="presParOf" srcId="{E002432B-75A0-4A67-ADEB-ECEACBF944D2}" destId="{A0177A93-8F24-4F26-AC49-A1898910BD63}" srcOrd="4" destOrd="0" presId="urn:microsoft.com/office/officeart/2005/8/layout/cycle6"/>
    <dgm:cxn modelId="{F0907D89-7AAF-4A46-BA04-A20601AD5A0D}" type="presParOf" srcId="{E002432B-75A0-4A67-ADEB-ECEACBF944D2}" destId="{7020C70A-B2B6-49B8-9E0C-51619D53F9F5}" srcOrd="5" destOrd="0" presId="urn:microsoft.com/office/officeart/2005/8/layout/cycle6"/>
    <dgm:cxn modelId="{E94D7685-B059-43AB-BDA7-C63E452E39AF}" type="presParOf" srcId="{E002432B-75A0-4A67-ADEB-ECEACBF944D2}" destId="{979BAF33-8278-4DFC-91A8-87387BD53C1A}" srcOrd="6" destOrd="0" presId="urn:microsoft.com/office/officeart/2005/8/layout/cycle6"/>
    <dgm:cxn modelId="{8EA79224-BCF6-4F4F-ABC8-A3662884CB8C}" type="presParOf" srcId="{E002432B-75A0-4A67-ADEB-ECEACBF944D2}" destId="{E88C81A9-9BFE-4275-9B5C-96A2B93D2B28}" srcOrd="7" destOrd="0" presId="urn:microsoft.com/office/officeart/2005/8/layout/cycle6"/>
    <dgm:cxn modelId="{248CDF0D-CFA4-4972-A108-CEECB5A653F3}" type="presParOf" srcId="{E002432B-75A0-4A67-ADEB-ECEACBF944D2}" destId="{B7F2BBCC-0AF3-435B-A393-FFA9EF527383}" srcOrd="8" destOrd="0" presId="urn:microsoft.com/office/officeart/2005/8/layout/cycle6"/>
    <dgm:cxn modelId="{CD7B05A3-CE0F-4EB2-961A-F887910455F6}" type="presParOf" srcId="{E002432B-75A0-4A67-ADEB-ECEACBF944D2}" destId="{5E0388FE-92D3-418B-97B5-2638685FF980}" srcOrd="9" destOrd="0" presId="urn:microsoft.com/office/officeart/2005/8/layout/cycle6"/>
    <dgm:cxn modelId="{974D7AA0-E29F-4E25-897B-379C7497107E}" type="presParOf" srcId="{E002432B-75A0-4A67-ADEB-ECEACBF944D2}" destId="{6BABF777-EC2A-4F25-B39A-9F46A22D1B32}" srcOrd="10" destOrd="0" presId="urn:microsoft.com/office/officeart/2005/8/layout/cycle6"/>
    <dgm:cxn modelId="{63B3BD28-AF20-4407-BE5C-0223CF7108E3}" type="presParOf" srcId="{E002432B-75A0-4A67-ADEB-ECEACBF944D2}" destId="{74ADC07E-D043-4AB2-9BF2-CA19AE79A111}" srcOrd="11" destOrd="0" presId="urn:microsoft.com/office/officeart/2005/8/layout/cycle6"/>
    <dgm:cxn modelId="{91F81883-0B0F-49C1-937C-27E27B6F577B}" type="presParOf" srcId="{E002432B-75A0-4A67-ADEB-ECEACBF944D2}" destId="{421C9060-FA2C-422D-B0F0-41D9798144F2}" srcOrd="12" destOrd="0" presId="urn:microsoft.com/office/officeart/2005/8/layout/cycle6"/>
    <dgm:cxn modelId="{1E5513D1-4F1A-45F9-B8CF-7F307499CEEE}" type="presParOf" srcId="{E002432B-75A0-4A67-ADEB-ECEACBF944D2}" destId="{322EA27D-244D-4630-BB9A-A683586EFBCB}" srcOrd="13" destOrd="0" presId="urn:microsoft.com/office/officeart/2005/8/layout/cycle6"/>
    <dgm:cxn modelId="{81AC94DC-54D8-4594-8F95-7E87D15B99F5}" type="presParOf" srcId="{E002432B-75A0-4A67-ADEB-ECEACBF944D2}" destId="{70A21DE1-4E73-4EE2-BB75-AE4236472257}"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3FDD1E0-62EC-4D57-AE0D-05834D1C60C6}" type="doc">
      <dgm:prSet loTypeId="urn:microsoft.com/office/officeart/2005/8/layout/cycle6" loCatId="relationship" qsTypeId="urn:microsoft.com/office/officeart/2005/8/quickstyle/simple1" qsCatId="simple" csTypeId="urn:microsoft.com/office/officeart/2005/8/colors/colorful3" csCatId="colorful" phldr="1"/>
      <dgm:spPr/>
      <dgm:t>
        <a:bodyPr/>
        <a:lstStyle/>
        <a:p>
          <a:endParaRPr lang="nl-BE"/>
        </a:p>
      </dgm:t>
    </dgm:pt>
    <dgm:pt modelId="{872B16C1-0818-4752-A98A-9220C97A4A10}">
      <dgm:prSet phldrT="[Text]"/>
      <dgm:spPr/>
      <dgm:t>
        <a:bodyPr/>
        <a:lstStyle/>
        <a:p>
          <a:r>
            <a:rPr lang="nl-BE" dirty="0" smtClean="0"/>
            <a:t>Allocation DSO</a:t>
          </a:r>
          <a:endParaRPr lang="nl-BE" dirty="0"/>
        </a:p>
      </dgm:t>
    </dgm:pt>
    <dgm:pt modelId="{7EDD86D1-0494-4503-B4F3-DCE1B7B12BE7}" type="parTrans" cxnId="{28ADDA16-ED5C-47FA-A961-25BAB0AD7A85}">
      <dgm:prSet/>
      <dgm:spPr/>
      <dgm:t>
        <a:bodyPr/>
        <a:lstStyle/>
        <a:p>
          <a:endParaRPr lang="nl-BE"/>
        </a:p>
      </dgm:t>
    </dgm:pt>
    <dgm:pt modelId="{EA3CFB7B-7CAF-4F5F-AE5E-907A9CDB7B56}" type="sibTrans" cxnId="{28ADDA16-ED5C-47FA-A961-25BAB0AD7A85}">
      <dgm:prSet/>
      <dgm:spPr/>
      <dgm:t>
        <a:bodyPr/>
        <a:lstStyle/>
        <a:p>
          <a:endParaRPr lang="nl-BE"/>
        </a:p>
      </dgm:t>
    </dgm:pt>
    <dgm:pt modelId="{67180ECC-203C-4492-BF68-DDEEA88A6FF4}">
      <dgm:prSet phldrT="[Text]"/>
      <dgm:spPr>
        <a:solidFill>
          <a:schemeClr val="bg1">
            <a:lumMod val="85000"/>
          </a:schemeClr>
        </a:solidFill>
      </dgm:spPr>
      <dgm:t>
        <a:bodyPr/>
        <a:lstStyle/>
        <a:p>
          <a:r>
            <a:rPr lang="nl-BE" dirty="0" smtClean="0"/>
            <a:t>Allocation </a:t>
          </a:r>
          <a:r>
            <a:rPr lang="nl-BE" dirty="0"/>
            <a:t>CDS</a:t>
          </a:r>
        </a:p>
      </dgm:t>
    </dgm:pt>
    <dgm:pt modelId="{5BD40828-D7AD-4622-AF9B-C401171A8B2C}" type="parTrans" cxnId="{AC3F0FDA-5FCE-4803-BAB1-DE2CC6D4405A}">
      <dgm:prSet/>
      <dgm:spPr/>
      <dgm:t>
        <a:bodyPr/>
        <a:lstStyle/>
        <a:p>
          <a:endParaRPr lang="nl-BE"/>
        </a:p>
      </dgm:t>
    </dgm:pt>
    <dgm:pt modelId="{4086ADE4-3B6C-4CF5-802A-3815C39419FF}" type="sibTrans" cxnId="{AC3F0FDA-5FCE-4803-BAB1-DE2CC6D4405A}">
      <dgm:prSet/>
      <dgm:spPr/>
      <dgm:t>
        <a:bodyPr/>
        <a:lstStyle/>
        <a:p>
          <a:endParaRPr lang="nl-BE"/>
        </a:p>
      </dgm:t>
    </dgm:pt>
    <dgm:pt modelId="{498D6326-1411-4DE9-BD35-37319F86FE28}">
      <dgm:prSet phldrT="[Text]"/>
      <dgm:spPr>
        <a:solidFill>
          <a:schemeClr val="bg1">
            <a:lumMod val="85000"/>
          </a:schemeClr>
        </a:solidFill>
      </dgm:spPr>
      <dgm:t>
        <a:bodyPr/>
        <a:lstStyle/>
        <a:p>
          <a:r>
            <a:rPr lang="nl-BE" dirty="0" err="1" smtClean="0"/>
            <a:t>Grid</a:t>
          </a:r>
          <a:r>
            <a:rPr lang="nl-BE" dirty="0" smtClean="0"/>
            <a:t> Users </a:t>
          </a:r>
          <a:r>
            <a:rPr lang="nl-BE" dirty="0"/>
            <a:t>Elia</a:t>
          </a:r>
        </a:p>
      </dgm:t>
    </dgm:pt>
    <dgm:pt modelId="{44F8932F-47DE-45E6-B2AC-042F95988BBC}" type="parTrans" cxnId="{338CDBDF-430F-4809-9771-763748F956DF}">
      <dgm:prSet/>
      <dgm:spPr/>
      <dgm:t>
        <a:bodyPr/>
        <a:lstStyle/>
        <a:p>
          <a:endParaRPr lang="nl-BE"/>
        </a:p>
      </dgm:t>
    </dgm:pt>
    <dgm:pt modelId="{61CAE301-8B0B-4623-83D9-513143D0CF38}" type="sibTrans" cxnId="{338CDBDF-430F-4809-9771-763748F956DF}">
      <dgm:prSet/>
      <dgm:spPr/>
      <dgm:t>
        <a:bodyPr/>
        <a:lstStyle/>
        <a:p>
          <a:endParaRPr lang="nl-BE"/>
        </a:p>
      </dgm:t>
    </dgm:pt>
    <dgm:pt modelId="{445C8E54-DB02-4AC6-A881-C8E832B1339E}">
      <dgm:prSet phldrT="[Text]"/>
      <dgm:spPr>
        <a:solidFill>
          <a:schemeClr val="bg1">
            <a:lumMod val="85000"/>
          </a:schemeClr>
        </a:solidFill>
      </dgm:spPr>
      <dgm:t>
        <a:bodyPr/>
        <a:lstStyle/>
        <a:p>
          <a:r>
            <a:rPr lang="nl-BE" dirty="0" err="1" smtClean="0"/>
            <a:t>Activation</a:t>
          </a:r>
          <a:r>
            <a:rPr lang="nl-BE" dirty="0" smtClean="0"/>
            <a:t> </a:t>
          </a:r>
          <a:r>
            <a:rPr lang="nl-BE" dirty="0"/>
            <a:t>AS</a:t>
          </a:r>
        </a:p>
      </dgm:t>
    </dgm:pt>
    <dgm:pt modelId="{64FDC934-711A-4A34-9C6E-60712FC87B86}" type="parTrans" cxnId="{54D428D3-ACF6-467B-99F5-ACC76F2C360B}">
      <dgm:prSet/>
      <dgm:spPr/>
      <dgm:t>
        <a:bodyPr/>
        <a:lstStyle/>
        <a:p>
          <a:endParaRPr lang="nl-BE"/>
        </a:p>
      </dgm:t>
    </dgm:pt>
    <dgm:pt modelId="{99A3B4F7-1572-4D63-9870-0844F30CD13E}" type="sibTrans" cxnId="{54D428D3-ACF6-467B-99F5-ACC76F2C360B}">
      <dgm:prSet/>
      <dgm:spPr/>
      <dgm:t>
        <a:bodyPr/>
        <a:lstStyle/>
        <a:p>
          <a:endParaRPr lang="nl-BE"/>
        </a:p>
      </dgm:t>
    </dgm:pt>
    <dgm:pt modelId="{FC021FC5-64AF-47FD-A6A3-137D0EDA0B2E}">
      <dgm:prSet phldrT="[Text]"/>
      <dgm:spPr>
        <a:solidFill>
          <a:schemeClr val="bg1">
            <a:lumMod val="85000"/>
          </a:schemeClr>
        </a:solidFill>
      </dgm:spPr>
      <dgm:t>
        <a:bodyPr/>
        <a:lstStyle/>
        <a:p>
          <a:r>
            <a:rPr lang="nl-BE" dirty="0" smtClean="0"/>
            <a:t>Market Transactions</a:t>
          </a:r>
          <a:endParaRPr lang="nl-BE" dirty="0"/>
        </a:p>
      </dgm:t>
    </dgm:pt>
    <dgm:pt modelId="{AC37AFF9-60D3-4A05-8CEF-174BA24B317C}" type="parTrans" cxnId="{6A1146E2-A350-4D86-B7AF-20272737721E}">
      <dgm:prSet/>
      <dgm:spPr/>
      <dgm:t>
        <a:bodyPr/>
        <a:lstStyle/>
        <a:p>
          <a:endParaRPr lang="nl-BE"/>
        </a:p>
      </dgm:t>
    </dgm:pt>
    <dgm:pt modelId="{EAD2C7FA-8113-454C-97A2-01A8F2EDD702}" type="sibTrans" cxnId="{6A1146E2-A350-4D86-B7AF-20272737721E}">
      <dgm:prSet/>
      <dgm:spPr/>
      <dgm:t>
        <a:bodyPr/>
        <a:lstStyle/>
        <a:p>
          <a:endParaRPr lang="nl-BE"/>
        </a:p>
      </dgm:t>
    </dgm:pt>
    <dgm:pt modelId="{E002432B-75A0-4A67-ADEB-ECEACBF944D2}" type="pres">
      <dgm:prSet presAssocID="{33FDD1E0-62EC-4D57-AE0D-05834D1C60C6}" presName="cycle" presStyleCnt="0">
        <dgm:presLayoutVars>
          <dgm:dir/>
          <dgm:resizeHandles val="exact"/>
        </dgm:presLayoutVars>
      </dgm:prSet>
      <dgm:spPr/>
      <dgm:t>
        <a:bodyPr/>
        <a:lstStyle/>
        <a:p>
          <a:endParaRPr lang="nl-BE"/>
        </a:p>
      </dgm:t>
    </dgm:pt>
    <dgm:pt modelId="{E61C56EE-30E9-43F5-94F1-63227EFB0B5E}" type="pres">
      <dgm:prSet presAssocID="{872B16C1-0818-4752-A98A-9220C97A4A10}" presName="node" presStyleLbl="node1" presStyleIdx="0" presStyleCnt="5">
        <dgm:presLayoutVars>
          <dgm:bulletEnabled val="1"/>
        </dgm:presLayoutVars>
      </dgm:prSet>
      <dgm:spPr/>
      <dgm:t>
        <a:bodyPr/>
        <a:lstStyle/>
        <a:p>
          <a:endParaRPr lang="nl-BE"/>
        </a:p>
      </dgm:t>
    </dgm:pt>
    <dgm:pt modelId="{F8D6943A-870F-45F4-B442-704227390496}" type="pres">
      <dgm:prSet presAssocID="{872B16C1-0818-4752-A98A-9220C97A4A10}" presName="spNode" presStyleCnt="0"/>
      <dgm:spPr/>
    </dgm:pt>
    <dgm:pt modelId="{9FEF4883-431D-4E76-A0B0-C3F25C9340DC}" type="pres">
      <dgm:prSet presAssocID="{EA3CFB7B-7CAF-4F5F-AE5E-907A9CDB7B56}" presName="sibTrans" presStyleLbl="sibTrans1D1" presStyleIdx="0" presStyleCnt="5"/>
      <dgm:spPr/>
      <dgm:t>
        <a:bodyPr/>
        <a:lstStyle/>
        <a:p>
          <a:endParaRPr lang="nl-BE"/>
        </a:p>
      </dgm:t>
    </dgm:pt>
    <dgm:pt modelId="{18599D29-8BBE-4AE6-B159-2DE260A8ADAF}" type="pres">
      <dgm:prSet presAssocID="{67180ECC-203C-4492-BF68-DDEEA88A6FF4}" presName="node" presStyleLbl="node1" presStyleIdx="1" presStyleCnt="5">
        <dgm:presLayoutVars>
          <dgm:bulletEnabled val="1"/>
        </dgm:presLayoutVars>
      </dgm:prSet>
      <dgm:spPr/>
      <dgm:t>
        <a:bodyPr/>
        <a:lstStyle/>
        <a:p>
          <a:endParaRPr lang="nl-BE"/>
        </a:p>
      </dgm:t>
    </dgm:pt>
    <dgm:pt modelId="{A0177A93-8F24-4F26-AC49-A1898910BD63}" type="pres">
      <dgm:prSet presAssocID="{67180ECC-203C-4492-BF68-DDEEA88A6FF4}" presName="spNode" presStyleCnt="0"/>
      <dgm:spPr/>
    </dgm:pt>
    <dgm:pt modelId="{7020C70A-B2B6-49B8-9E0C-51619D53F9F5}" type="pres">
      <dgm:prSet presAssocID="{4086ADE4-3B6C-4CF5-802A-3815C39419FF}" presName="sibTrans" presStyleLbl="sibTrans1D1" presStyleIdx="1" presStyleCnt="5"/>
      <dgm:spPr/>
      <dgm:t>
        <a:bodyPr/>
        <a:lstStyle/>
        <a:p>
          <a:endParaRPr lang="nl-BE"/>
        </a:p>
      </dgm:t>
    </dgm:pt>
    <dgm:pt modelId="{979BAF33-8278-4DFC-91A8-87387BD53C1A}" type="pres">
      <dgm:prSet presAssocID="{498D6326-1411-4DE9-BD35-37319F86FE28}" presName="node" presStyleLbl="node1" presStyleIdx="2" presStyleCnt="5">
        <dgm:presLayoutVars>
          <dgm:bulletEnabled val="1"/>
        </dgm:presLayoutVars>
      </dgm:prSet>
      <dgm:spPr/>
      <dgm:t>
        <a:bodyPr/>
        <a:lstStyle/>
        <a:p>
          <a:endParaRPr lang="nl-BE"/>
        </a:p>
      </dgm:t>
    </dgm:pt>
    <dgm:pt modelId="{E88C81A9-9BFE-4275-9B5C-96A2B93D2B28}" type="pres">
      <dgm:prSet presAssocID="{498D6326-1411-4DE9-BD35-37319F86FE28}" presName="spNode" presStyleCnt="0"/>
      <dgm:spPr/>
    </dgm:pt>
    <dgm:pt modelId="{B7F2BBCC-0AF3-435B-A393-FFA9EF527383}" type="pres">
      <dgm:prSet presAssocID="{61CAE301-8B0B-4623-83D9-513143D0CF38}" presName="sibTrans" presStyleLbl="sibTrans1D1" presStyleIdx="2" presStyleCnt="5"/>
      <dgm:spPr/>
      <dgm:t>
        <a:bodyPr/>
        <a:lstStyle/>
        <a:p>
          <a:endParaRPr lang="nl-BE"/>
        </a:p>
      </dgm:t>
    </dgm:pt>
    <dgm:pt modelId="{5E0388FE-92D3-418B-97B5-2638685FF980}" type="pres">
      <dgm:prSet presAssocID="{445C8E54-DB02-4AC6-A881-C8E832B1339E}" presName="node" presStyleLbl="node1" presStyleIdx="3" presStyleCnt="5">
        <dgm:presLayoutVars>
          <dgm:bulletEnabled val="1"/>
        </dgm:presLayoutVars>
      </dgm:prSet>
      <dgm:spPr/>
      <dgm:t>
        <a:bodyPr/>
        <a:lstStyle/>
        <a:p>
          <a:endParaRPr lang="nl-BE"/>
        </a:p>
      </dgm:t>
    </dgm:pt>
    <dgm:pt modelId="{6BABF777-EC2A-4F25-B39A-9F46A22D1B32}" type="pres">
      <dgm:prSet presAssocID="{445C8E54-DB02-4AC6-A881-C8E832B1339E}" presName="spNode" presStyleCnt="0"/>
      <dgm:spPr/>
    </dgm:pt>
    <dgm:pt modelId="{74ADC07E-D043-4AB2-9BF2-CA19AE79A111}" type="pres">
      <dgm:prSet presAssocID="{99A3B4F7-1572-4D63-9870-0844F30CD13E}" presName="sibTrans" presStyleLbl="sibTrans1D1" presStyleIdx="3" presStyleCnt="5"/>
      <dgm:spPr/>
      <dgm:t>
        <a:bodyPr/>
        <a:lstStyle/>
        <a:p>
          <a:endParaRPr lang="nl-BE"/>
        </a:p>
      </dgm:t>
    </dgm:pt>
    <dgm:pt modelId="{421C9060-FA2C-422D-B0F0-41D9798144F2}" type="pres">
      <dgm:prSet presAssocID="{FC021FC5-64AF-47FD-A6A3-137D0EDA0B2E}" presName="node" presStyleLbl="node1" presStyleIdx="4" presStyleCnt="5">
        <dgm:presLayoutVars>
          <dgm:bulletEnabled val="1"/>
        </dgm:presLayoutVars>
      </dgm:prSet>
      <dgm:spPr/>
      <dgm:t>
        <a:bodyPr/>
        <a:lstStyle/>
        <a:p>
          <a:endParaRPr lang="nl-BE"/>
        </a:p>
      </dgm:t>
    </dgm:pt>
    <dgm:pt modelId="{322EA27D-244D-4630-BB9A-A683586EFBCB}" type="pres">
      <dgm:prSet presAssocID="{FC021FC5-64AF-47FD-A6A3-137D0EDA0B2E}" presName="spNode" presStyleCnt="0"/>
      <dgm:spPr/>
    </dgm:pt>
    <dgm:pt modelId="{70A21DE1-4E73-4EE2-BB75-AE4236472257}" type="pres">
      <dgm:prSet presAssocID="{EAD2C7FA-8113-454C-97A2-01A8F2EDD702}" presName="sibTrans" presStyleLbl="sibTrans1D1" presStyleIdx="4" presStyleCnt="5"/>
      <dgm:spPr/>
      <dgm:t>
        <a:bodyPr/>
        <a:lstStyle/>
        <a:p>
          <a:endParaRPr lang="nl-BE"/>
        </a:p>
      </dgm:t>
    </dgm:pt>
  </dgm:ptLst>
  <dgm:cxnLst>
    <dgm:cxn modelId="{28ADDA16-ED5C-47FA-A961-25BAB0AD7A85}" srcId="{33FDD1E0-62EC-4D57-AE0D-05834D1C60C6}" destId="{872B16C1-0818-4752-A98A-9220C97A4A10}" srcOrd="0" destOrd="0" parTransId="{7EDD86D1-0494-4503-B4F3-DCE1B7B12BE7}" sibTransId="{EA3CFB7B-7CAF-4F5F-AE5E-907A9CDB7B56}"/>
    <dgm:cxn modelId="{7485D507-79ED-40B2-A493-BA52A784FAAE}" type="presOf" srcId="{872B16C1-0818-4752-A98A-9220C97A4A10}" destId="{E61C56EE-30E9-43F5-94F1-63227EFB0B5E}" srcOrd="0" destOrd="0" presId="urn:microsoft.com/office/officeart/2005/8/layout/cycle6"/>
    <dgm:cxn modelId="{54D428D3-ACF6-467B-99F5-ACC76F2C360B}" srcId="{33FDD1E0-62EC-4D57-AE0D-05834D1C60C6}" destId="{445C8E54-DB02-4AC6-A881-C8E832B1339E}" srcOrd="3" destOrd="0" parTransId="{64FDC934-711A-4A34-9C6E-60712FC87B86}" sibTransId="{99A3B4F7-1572-4D63-9870-0844F30CD13E}"/>
    <dgm:cxn modelId="{7259FB23-EF77-4A00-825F-6FF579CE5732}" type="presOf" srcId="{EA3CFB7B-7CAF-4F5F-AE5E-907A9CDB7B56}" destId="{9FEF4883-431D-4E76-A0B0-C3F25C9340DC}" srcOrd="0" destOrd="0" presId="urn:microsoft.com/office/officeart/2005/8/layout/cycle6"/>
    <dgm:cxn modelId="{AC3F0FDA-5FCE-4803-BAB1-DE2CC6D4405A}" srcId="{33FDD1E0-62EC-4D57-AE0D-05834D1C60C6}" destId="{67180ECC-203C-4492-BF68-DDEEA88A6FF4}" srcOrd="1" destOrd="0" parTransId="{5BD40828-D7AD-4622-AF9B-C401171A8B2C}" sibTransId="{4086ADE4-3B6C-4CF5-802A-3815C39419FF}"/>
    <dgm:cxn modelId="{6BBCA005-BB14-40D3-9C51-480B23E6E555}" type="presOf" srcId="{67180ECC-203C-4492-BF68-DDEEA88A6FF4}" destId="{18599D29-8BBE-4AE6-B159-2DE260A8ADAF}" srcOrd="0" destOrd="0" presId="urn:microsoft.com/office/officeart/2005/8/layout/cycle6"/>
    <dgm:cxn modelId="{1E2825A5-D294-4DB9-8AA7-9DFC3CA418FA}" type="presOf" srcId="{4086ADE4-3B6C-4CF5-802A-3815C39419FF}" destId="{7020C70A-B2B6-49B8-9E0C-51619D53F9F5}" srcOrd="0" destOrd="0" presId="urn:microsoft.com/office/officeart/2005/8/layout/cycle6"/>
    <dgm:cxn modelId="{0683A5FD-CE4A-466F-8467-ACB1856BA8A5}" type="presOf" srcId="{498D6326-1411-4DE9-BD35-37319F86FE28}" destId="{979BAF33-8278-4DFC-91A8-87387BD53C1A}" srcOrd="0" destOrd="0" presId="urn:microsoft.com/office/officeart/2005/8/layout/cycle6"/>
    <dgm:cxn modelId="{5353756C-5EF7-434F-AB74-43B66DAB5579}" type="presOf" srcId="{445C8E54-DB02-4AC6-A881-C8E832B1339E}" destId="{5E0388FE-92D3-418B-97B5-2638685FF980}" srcOrd="0" destOrd="0" presId="urn:microsoft.com/office/officeart/2005/8/layout/cycle6"/>
    <dgm:cxn modelId="{338CDBDF-430F-4809-9771-763748F956DF}" srcId="{33FDD1E0-62EC-4D57-AE0D-05834D1C60C6}" destId="{498D6326-1411-4DE9-BD35-37319F86FE28}" srcOrd="2" destOrd="0" parTransId="{44F8932F-47DE-45E6-B2AC-042F95988BBC}" sibTransId="{61CAE301-8B0B-4623-83D9-513143D0CF38}"/>
    <dgm:cxn modelId="{CDCCBC3E-3156-4027-9768-35C0C29E604F}" type="presOf" srcId="{33FDD1E0-62EC-4D57-AE0D-05834D1C60C6}" destId="{E002432B-75A0-4A67-ADEB-ECEACBF944D2}" srcOrd="0" destOrd="0" presId="urn:microsoft.com/office/officeart/2005/8/layout/cycle6"/>
    <dgm:cxn modelId="{DAF57AB1-F1C3-410A-A9DF-61BA9FF95645}" type="presOf" srcId="{FC021FC5-64AF-47FD-A6A3-137D0EDA0B2E}" destId="{421C9060-FA2C-422D-B0F0-41D9798144F2}" srcOrd="0" destOrd="0" presId="urn:microsoft.com/office/officeart/2005/8/layout/cycle6"/>
    <dgm:cxn modelId="{5CD82CA6-B567-44E0-907A-0DE25B261D39}" type="presOf" srcId="{99A3B4F7-1572-4D63-9870-0844F30CD13E}" destId="{74ADC07E-D043-4AB2-9BF2-CA19AE79A111}" srcOrd="0" destOrd="0" presId="urn:microsoft.com/office/officeart/2005/8/layout/cycle6"/>
    <dgm:cxn modelId="{6A1146E2-A350-4D86-B7AF-20272737721E}" srcId="{33FDD1E0-62EC-4D57-AE0D-05834D1C60C6}" destId="{FC021FC5-64AF-47FD-A6A3-137D0EDA0B2E}" srcOrd="4" destOrd="0" parTransId="{AC37AFF9-60D3-4A05-8CEF-174BA24B317C}" sibTransId="{EAD2C7FA-8113-454C-97A2-01A8F2EDD702}"/>
    <dgm:cxn modelId="{D99BAF80-B72F-4304-8679-8D2A40F717C4}" type="presOf" srcId="{EAD2C7FA-8113-454C-97A2-01A8F2EDD702}" destId="{70A21DE1-4E73-4EE2-BB75-AE4236472257}" srcOrd="0" destOrd="0" presId="urn:microsoft.com/office/officeart/2005/8/layout/cycle6"/>
    <dgm:cxn modelId="{0F9A6E6C-375B-4FBC-AD7E-6D1D86D6E92E}" type="presOf" srcId="{61CAE301-8B0B-4623-83D9-513143D0CF38}" destId="{B7F2BBCC-0AF3-435B-A393-FFA9EF527383}" srcOrd="0" destOrd="0" presId="urn:microsoft.com/office/officeart/2005/8/layout/cycle6"/>
    <dgm:cxn modelId="{4D54BC9B-AB24-4D41-BCF6-6F2B635C5643}" type="presParOf" srcId="{E002432B-75A0-4A67-ADEB-ECEACBF944D2}" destId="{E61C56EE-30E9-43F5-94F1-63227EFB0B5E}" srcOrd="0" destOrd="0" presId="urn:microsoft.com/office/officeart/2005/8/layout/cycle6"/>
    <dgm:cxn modelId="{E873B651-1096-4C72-B188-4D03D91E8E59}" type="presParOf" srcId="{E002432B-75A0-4A67-ADEB-ECEACBF944D2}" destId="{F8D6943A-870F-45F4-B442-704227390496}" srcOrd="1" destOrd="0" presId="urn:microsoft.com/office/officeart/2005/8/layout/cycle6"/>
    <dgm:cxn modelId="{37240478-B2AE-4617-9283-CEFAB456CA28}" type="presParOf" srcId="{E002432B-75A0-4A67-ADEB-ECEACBF944D2}" destId="{9FEF4883-431D-4E76-A0B0-C3F25C9340DC}" srcOrd="2" destOrd="0" presId="urn:microsoft.com/office/officeart/2005/8/layout/cycle6"/>
    <dgm:cxn modelId="{180C0ADF-228C-4744-B342-0709FF0AB219}" type="presParOf" srcId="{E002432B-75A0-4A67-ADEB-ECEACBF944D2}" destId="{18599D29-8BBE-4AE6-B159-2DE260A8ADAF}" srcOrd="3" destOrd="0" presId="urn:microsoft.com/office/officeart/2005/8/layout/cycle6"/>
    <dgm:cxn modelId="{1835E9FD-CEC0-4AD5-B71A-4FBCEB14751F}" type="presParOf" srcId="{E002432B-75A0-4A67-ADEB-ECEACBF944D2}" destId="{A0177A93-8F24-4F26-AC49-A1898910BD63}" srcOrd="4" destOrd="0" presId="urn:microsoft.com/office/officeart/2005/8/layout/cycle6"/>
    <dgm:cxn modelId="{6C97F0F7-3ADF-4CDC-BA2F-94966C01E132}" type="presParOf" srcId="{E002432B-75A0-4A67-ADEB-ECEACBF944D2}" destId="{7020C70A-B2B6-49B8-9E0C-51619D53F9F5}" srcOrd="5" destOrd="0" presId="urn:microsoft.com/office/officeart/2005/8/layout/cycle6"/>
    <dgm:cxn modelId="{9ADC0EE4-19AF-4D32-85F1-47E66C4E7890}" type="presParOf" srcId="{E002432B-75A0-4A67-ADEB-ECEACBF944D2}" destId="{979BAF33-8278-4DFC-91A8-87387BD53C1A}" srcOrd="6" destOrd="0" presId="urn:microsoft.com/office/officeart/2005/8/layout/cycle6"/>
    <dgm:cxn modelId="{2892F7FE-0840-4C26-ABCF-5ABF6DC2C92C}" type="presParOf" srcId="{E002432B-75A0-4A67-ADEB-ECEACBF944D2}" destId="{E88C81A9-9BFE-4275-9B5C-96A2B93D2B28}" srcOrd="7" destOrd="0" presId="urn:microsoft.com/office/officeart/2005/8/layout/cycle6"/>
    <dgm:cxn modelId="{03CC2FF2-9A6B-48F3-86F1-20FFD40E0A2E}" type="presParOf" srcId="{E002432B-75A0-4A67-ADEB-ECEACBF944D2}" destId="{B7F2BBCC-0AF3-435B-A393-FFA9EF527383}" srcOrd="8" destOrd="0" presId="urn:microsoft.com/office/officeart/2005/8/layout/cycle6"/>
    <dgm:cxn modelId="{2B53D3F8-B0A0-4D25-9A6E-1F74CD87F552}" type="presParOf" srcId="{E002432B-75A0-4A67-ADEB-ECEACBF944D2}" destId="{5E0388FE-92D3-418B-97B5-2638685FF980}" srcOrd="9" destOrd="0" presId="urn:microsoft.com/office/officeart/2005/8/layout/cycle6"/>
    <dgm:cxn modelId="{46F153FB-7AB1-410A-95D6-FC283D14C241}" type="presParOf" srcId="{E002432B-75A0-4A67-ADEB-ECEACBF944D2}" destId="{6BABF777-EC2A-4F25-B39A-9F46A22D1B32}" srcOrd="10" destOrd="0" presId="urn:microsoft.com/office/officeart/2005/8/layout/cycle6"/>
    <dgm:cxn modelId="{31A94DA0-2399-408F-808A-6098DDA4E392}" type="presParOf" srcId="{E002432B-75A0-4A67-ADEB-ECEACBF944D2}" destId="{74ADC07E-D043-4AB2-9BF2-CA19AE79A111}" srcOrd="11" destOrd="0" presId="urn:microsoft.com/office/officeart/2005/8/layout/cycle6"/>
    <dgm:cxn modelId="{BE9CB3EF-44FD-4FCC-950A-AD35B068DD4D}" type="presParOf" srcId="{E002432B-75A0-4A67-ADEB-ECEACBF944D2}" destId="{421C9060-FA2C-422D-B0F0-41D9798144F2}" srcOrd="12" destOrd="0" presId="urn:microsoft.com/office/officeart/2005/8/layout/cycle6"/>
    <dgm:cxn modelId="{D8FDA5DD-D1E8-49ED-A827-5A5FD84D2F2E}" type="presParOf" srcId="{E002432B-75A0-4A67-ADEB-ECEACBF944D2}" destId="{322EA27D-244D-4630-BB9A-A683586EFBCB}" srcOrd="13" destOrd="0" presId="urn:microsoft.com/office/officeart/2005/8/layout/cycle6"/>
    <dgm:cxn modelId="{EB23F906-C00B-4556-B731-25AECB814AC5}" type="presParOf" srcId="{E002432B-75A0-4A67-ADEB-ECEACBF944D2}" destId="{70A21DE1-4E73-4EE2-BB75-AE4236472257}"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3FDD1E0-62EC-4D57-AE0D-05834D1C60C6}" type="doc">
      <dgm:prSet loTypeId="urn:microsoft.com/office/officeart/2005/8/layout/cycle6" loCatId="relationship" qsTypeId="urn:microsoft.com/office/officeart/2005/8/quickstyle/simple1" qsCatId="simple" csTypeId="urn:microsoft.com/office/officeart/2005/8/colors/colorful3" csCatId="colorful" phldr="1"/>
      <dgm:spPr/>
      <dgm:t>
        <a:bodyPr/>
        <a:lstStyle/>
        <a:p>
          <a:endParaRPr lang="nl-BE"/>
        </a:p>
      </dgm:t>
    </dgm:pt>
    <dgm:pt modelId="{872B16C1-0818-4752-A98A-9220C97A4A10}">
      <dgm:prSet phldrT="[Text]"/>
      <dgm:spPr/>
      <dgm:t>
        <a:bodyPr/>
        <a:lstStyle/>
        <a:p>
          <a:r>
            <a:rPr lang="nl-BE" dirty="0" smtClean="0"/>
            <a:t>Allocation DSO</a:t>
          </a:r>
          <a:endParaRPr lang="nl-BE" dirty="0"/>
        </a:p>
      </dgm:t>
    </dgm:pt>
    <dgm:pt modelId="{7EDD86D1-0494-4503-B4F3-DCE1B7B12BE7}" type="parTrans" cxnId="{28ADDA16-ED5C-47FA-A961-25BAB0AD7A85}">
      <dgm:prSet/>
      <dgm:spPr/>
      <dgm:t>
        <a:bodyPr/>
        <a:lstStyle/>
        <a:p>
          <a:endParaRPr lang="nl-BE"/>
        </a:p>
      </dgm:t>
    </dgm:pt>
    <dgm:pt modelId="{EA3CFB7B-7CAF-4F5F-AE5E-907A9CDB7B56}" type="sibTrans" cxnId="{28ADDA16-ED5C-47FA-A961-25BAB0AD7A85}">
      <dgm:prSet/>
      <dgm:spPr/>
      <dgm:t>
        <a:bodyPr/>
        <a:lstStyle/>
        <a:p>
          <a:endParaRPr lang="nl-BE"/>
        </a:p>
      </dgm:t>
    </dgm:pt>
    <dgm:pt modelId="{67180ECC-203C-4492-BF68-DDEEA88A6FF4}">
      <dgm:prSet phldrT="[Text]"/>
      <dgm:spPr>
        <a:solidFill>
          <a:schemeClr val="bg1">
            <a:lumMod val="85000"/>
          </a:schemeClr>
        </a:solidFill>
      </dgm:spPr>
      <dgm:t>
        <a:bodyPr/>
        <a:lstStyle/>
        <a:p>
          <a:r>
            <a:rPr lang="nl-BE" dirty="0" smtClean="0"/>
            <a:t>Allocation </a:t>
          </a:r>
          <a:r>
            <a:rPr lang="nl-BE" dirty="0"/>
            <a:t>CDS</a:t>
          </a:r>
        </a:p>
      </dgm:t>
    </dgm:pt>
    <dgm:pt modelId="{5BD40828-D7AD-4622-AF9B-C401171A8B2C}" type="parTrans" cxnId="{AC3F0FDA-5FCE-4803-BAB1-DE2CC6D4405A}">
      <dgm:prSet/>
      <dgm:spPr/>
      <dgm:t>
        <a:bodyPr/>
        <a:lstStyle/>
        <a:p>
          <a:endParaRPr lang="nl-BE"/>
        </a:p>
      </dgm:t>
    </dgm:pt>
    <dgm:pt modelId="{4086ADE4-3B6C-4CF5-802A-3815C39419FF}" type="sibTrans" cxnId="{AC3F0FDA-5FCE-4803-BAB1-DE2CC6D4405A}">
      <dgm:prSet/>
      <dgm:spPr/>
      <dgm:t>
        <a:bodyPr/>
        <a:lstStyle/>
        <a:p>
          <a:endParaRPr lang="nl-BE"/>
        </a:p>
      </dgm:t>
    </dgm:pt>
    <dgm:pt modelId="{498D6326-1411-4DE9-BD35-37319F86FE28}">
      <dgm:prSet phldrT="[Text]"/>
      <dgm:spPr>
        <a:solidFill>
          <a:schemeClr val="bg1">
            <a:lumMod val="85000"/>
          </a:schemeClr>
        </a:solidFill>
      </dgm:spPr>
      <dgm:t>
        <a:bodyPr/>
        <a:lstStyle/>
        <a:p>
          <a:r>
            <a:rPr lang="nl-BE" dirty="0" err="1" smtClean="0"/>
            <a:t>Grid</a:t>
          </a:r>
          <a:r>
            <a:rPr lang="nl-BE" dirty="0" smtClean="0"/>
            <a:t> Users </a:t>
          </a:r>
          <a:r>
            <a:rPr lang="nl-BE" dirty="0"/>
            <a:t>Elia</a:t>
          </a:r>
        </a:p>
      </dgm:t>
    </dgm:pt>
    <dgm:pt modelId="{44F8932F-47DE-45E6-B2AC-042F95988BBC}" type="parTrans" cxnId="{338CDBDF-430F-4809-9771-763748F956DF}">
      <dgm:prSet/>
      <dgm:spPr/>
      <dgm:t>
        <a:bodyPr/>
        <a:lstStyle/>
        <a:p>
          <a:endParaRPr lang="nl-BE"/>
        </a:p>
      </dgm:t>
    </dgm:pt>
    <dgm:pt modelId="{61CAE301-8B0B-4623-83D9-513143D0CF38}" type="sibTrans" cxnId="{338CDBDF-430F-4809-9771-763748F956DF}">
      <dgm:prSet/>
      <dgm:spPr/>
      <dgm:t>
        <a:bodyPr/>
        <a:lstStyle/>
        <a:p>
          <a:endParaRPr lang="nl-BE"/>
        </a:p>
      </dgm:t>
    </dgm:pt>
    <dgm:pt modelId="{445C8E54-DB02-4AC6-A881-C8E832B1339E}">
      <dgm:prSet phldrT="[Text]"/>
      <dgm:spPr>
        <a:solidFill>
          <a:schemeClr val="bg1">
            <a:lumMod val="85000"/>
          </a:schemeClr>
        </a:solidFill>
      </dgm:spPr>
      <dgm:t>
        <a:bodyPr/>
        <a:lstStyle/>
        <a:p>
          <a:r>
            <a:rPr lang="nl-BE" dirty="0" err="1" smtClean="0"/>
            <a:t>Activation</a:t>
          </a:r>
          <a:r>
            <a:rPr lang="nl-BE" dirty="0" smtClean="0"/>
            <a:t> </a:t>
          </a:r>
          <a:r>
            <a:rPr lang="nl-BE" dirty="0"/>
            <a:t>AS</a:t>
          </a:r>
        </a:p>
      </dgm:t>
    </dgm:pt>
    <dgm:pt modelId="{64FDC934-711A-4A34-9C6E-60712FC87B86}" type="parTrans" cxnId="{54D428D3-ACF6-467B-99F5-ACC76F2C360B}">
      <dgm:prSet/>
      <dgm:spPr/>
      <dgm:t>
        <a:bodyPr/>
        <a:lstStyle/>
        <a:p>
          <a:endParaRPr lang="nl-BE"/>
        </a:p>
      </dgm:t>
    </dgm:pt>
    <dgm:pt modelId="{99A3B4F7-1572-4D63-9870-0844F30CD13E}" type="sibTrans" cxnId="{54D428D3-ACF6-467B-99F5-ACC76F2C360B}">
      <dgm:prSet/>
      <dgm:spPr/>
      <dgm:t>
        <a:bodyPr/>
        <a:lstStyle/>
        <a:p>
          <a:endParaRPr lang="nl-BE"/>
        </a:p>
      </dgm:t>
    </dgm:pt>
    <dgm:pt modelId="{FC021FC5-64AF-47FD-A6A3-137D0EDA0B2E}">
      <dgm:prSet phldrT="[Text]"/>
      <dgm:spPr>
        <a:solidFill>
          <a:schemeClr val="bg1">
            <a:lumMod val="85000"/>
          </a:schemeClr>
        </a:solidFill>
      </dgm:spPr>
      <dgm:t>
        <a:bodyPr/>
        <a:lstStyle/>
        <a:p>
          <a:r>
            <a:rPr lang="nl-BE" dirty="0" smtClean="0"/>
            <a:t>Market Transactions</a:t>
          </a:r>
          <a:endParaRPr lang="nl-BE" dirty="0"/>
        </a:p>
      </dgm:t>
    </dgm:pt>
    <dgm:pt modelId="{AC37AFF9-60D3-4A05-8CEF-174BA24B317C}" type="parTrans" cxnId="{6A1146E2-A350-4D86-B7AF-20272737721E}">
      <dgm:prSet/>
      <dgm:spPr/>
      <dgm:t>
        <a:bodyPr/>
        <a:lstStyle/>
        <a:p>
          <a:endParaRPr lang="nl-BE"/>
        </a:p>
      </dgm:t>
    </dgm:pt>
    <dgm:pt modelId="{EAD2C7FA-8113-454C-97A2-01A8F2EDD702}" type="sibTrans" cxnId="{6A1146E2-A350-4D86-B7AF-20272737721E}">
      <dgm:prSet/>
      <dgm:spPr/>
      <dgm:t>
        <a:bodyPr/>
        <a:lstStyle/>
        <a:p>
          <a:endParaRPr lang="nl-BE"/>
        </a:p>
      </dgm:t>
    </dgm:pt>
    <dgm:pt modelId="{E002432B-75A0-4A67-ADEB-ECEACBF944D2}" type="pres">
      <dgm:prSet presAssocID="{33FDD1E0-62EC-4D57-AE0D-05834D1C60C6}" presName="cycle" presStyleCnt="0">
        <dgm:presLayoutVars>
          <dgm:dir/>
          <dgm:resizeHandles val="exact"/>
        </dgm:presLayoutVars>
      </dgm:prSet>
      <dgm:spPr/>
      <dgm:t>
        <a:bodyPr/>
        <a:lstStyle/>
        <a:p>
          <a:endParaRPr lang="nl-BE"/>
        </a:p>
      </dgm:t>
    </dgm:pt>
    <dgm:pt modelId="{E61C56EE-30E9-43F5-94F1-63227EFB0B5E}" type="pres">
      <dgm:prSet presAssocID="{872B16C1-0818-4752-A98A-9220C97A4A10}" presName="node" presStyleLbl="node1" presStyleIdx="0" presStyleCnt="5">
        <dgm:presLayoutVars>
          <dgm:bulletEnabled val="1"/>
        </dgm:presLayoutVars>
      </dgm:prSet>
      <dgm:spPr/>
      <dgm:t>
        <a:bodyPr/>
        <a:lstStyle/>
        <a:p>
          <a:endParaRPr lang="nl-BE"/>
        </a:p>
      </dgm:t>
    </dgm:pt>
    <dgm:pt modelId="{F8D6943A-870F-45F4-B442-704227390496}" type="pres">
      <dgm:prSet presAssocID="{872B16C1-0818-4752-A98A-9220C97A4A10}" presName="spNode" presStyleCnt="0"/>
      <dgm:spPr/>
    </dgm:pt>
    <dgm:pt modelId="{9FEF4883-431D-4E76-A0B0-C3F25C9340DC}" type="pres">
      <dgm:prSet presAssocID="{EA3CFB7B-7CAF-4F5F-AE5E-907A9CDB7B56}" presName="sibTrans" presStyleLbl="sibTrans1D1" presStyleIdx="0" presStyleCnt="5"/>
      <dgm:spPr/>
      <dgm:t>
        <a:bodyPr/>
        <a:lstStyle/>
        <a:p>
          <a:endParaRPr lang="nl-BE"/>
        </a:p>
      </dgm:t>
    </dgm:pt>
    <dgm:pt modelId="{18599D29-8BBE-4AE6-B159-2DE260A8ADAF}" type="pres">
      <dgm:prSet presAssocID="{67180ECC-203C-4492-BF68-DDEEA88A6FF4}" presName="node" presStyleLbl="node1" presStyleIdx="1" presStyleCnt="5">
        <dgm:presLayoutVars>
          <dgm:bulletEnabled val="1"/>
        </dgm:presLayoutVars>
      </dgm:prSet>
      <dgm:spPr/>
      <dgm:t>
        <a:bodyPr/>
        <a:lstStyle/>
        <a:p>
          <a:endParaRPr lang="nl-BE"/>
        </a:p>
      </dgm:t>
    </dgm:pt>
    <dgm:pt modelId="{A0177A93-8F24-4F26-AC49-A1898910BD63}" type="pres">
      <dgm:prSet presAssocID="{67180ECC-203C-4492-BF68-DDEEA88A6FF4}" presName="spNode" presStyleCnt="0"/>
      <dgm:spPr/>
    </dgm:pt>
    <dgm:pt modelId="{7020C70A-B2B6-49B8-9E0C-51619D53F9F5}" type="pres">
      <dgm:prSet presAssocID="{4086ADE4-3B6C-4CF5-802A-3815C39419FF}" presName="sibTrans" presStyleLbl="sibTrans1D1" presStyleIdx="1" presStyleCnt="5"/>
      <dgm:spPr/>
      <dgm:t>
        <a:bodyPr/>
        <a:lstStyle/>
        <a:p>
          <a:endParaRPr lang="nl-BE"/>
        </a:p>
      </dgm:t>
    </dgm:pt>
    <dgm:pt modelId="{979BAF33-8278-4DFC-91A8-87387BD53C1A}" type="pres">
      <dgm:prSet presAssocID="{498D6326-1411-4DE9-BD35-37319F86FE28}" presName="node" presStyleLbl="node1" presStyleIdx="2" presStyleCnt="5">
        <dgm:presLayoutVars>
          <dgm:bulletEnabled val="1"/>
        </dgm:presLayoutVars>
      </dgm:prSet>
      <dgm:spPr/>
      <dgm:t>
        <a:bodyPr/>
        <a:lstStyle/>
        <a:p>
          <a:endParaRPr lang="nl-BE"/>
        </a:p>
      </dgm:t>
    </dgm:pt>
    <dgm:pt modelId="{E88C81A9-9BFE-4275-9B5C-96A2B93D2B28}" type="pres">
      <dgm:prSet presAssocID="{498D6326-1411-4DE9-BD35-37319F86FE28}" presName="spNode" presStyleCnt="0"/>
      <dgm:spPr/>
    </dgm:pt>
    <dgm:pt modelId="{B7F2BBCC-0AF3-435B-A393-FFA9EF527383}" type="pres">
      <dgm:prSet presAssocID="{61CAE301-8B0B-4623-83D9-513143D0CF38}" presName="sibTrans" presStyleLbl="sibTrans1D1" presStyleIdx="2" presStyleCnt="5"/>
      <dgm:spPr/>
      <dgm:t>
        <a:bodyPr/>
        <a:lstStyle/>
        <a:p>
          <a:endParaRPr lang="nl-BE"/>
        </a:p>
      </dgm:t>
    </dgm:pt>
    <dgm:pt modelId="{5E0388FE-92D3-418B-97B5-2638685FF980}" type="pres">
      <dgm:prSet presAssocID="{445C8E54-DB02-4AC6-A881-C8E832B1339E}" presName="node" presStyleLbl="node1" presStyleIdx="3" presStyleCnt="5">
        <dgm:presLayoutVars>
          <dgm:bulletEnabled val="1"/>
        </dgm:presLayoutVars>
      </dgm:prSet>
      <dgm:spPr/>
      <dgm:t>
        <a:bodyPr/>
        <a:lstStyle/>
        <a:p>
          <a:endParaRPr lang="nl-BE"/>
        </a:p>
      </dgm:t>
    </dgm:pt>
    <dgm:pt modelId="{6BABF777-EC2A-4F25-B39A-9F46A22D1B32}" type="pres">
      <dgm:prSet presAssocID="{445C8E54-DB02-4AC6-A881-C8E832B1339E}" presName="spNode" presStyleCnt="0"/>
      <dgm:spPr/>
    </dgm:pt>
    <dgm:pt modelId="{74ADC07E-D043-4AB2-9BF2-CA19AE79A111}" type="pres">
      <dgm:prSet presAssocID="{99A3B4F7-1572-4D63-9870-0844F30CD13E}" presName="sibTrans" presStyleLbl="sibTrans1D1" presStyleIdx="3" presStyleCnt="5"/>
      <dgm:spPr/>
      <dgm:t>
        <a:bodyPr/>
        <a:lstStyle/>
        <a:p>
          <a:endParaRPr lang="nl-BE"/>
        </a:p>
      </dgm:t>
    </dgm:pt>
    <dgm:pt modelId="{421C9060-FA2C-422D-B0F0-41D9798144F2}" type="pres">
      <dgm:prSet presAssocID="{FC021FC5-64AF-47FD-A6A3-137D0EDA0B2E}" presName="node" presStyleLbl="node1" presStyleIdx="4" presStyleCnt="5">
        <dgm:presLayoutVars>
          <dgm:bulletEnabled val="1"/>
        </dgm:presLayoutVars>
      </dgm:prSet>
      <dgm:spPr/>
      <dgm:t>
        <a:bodyPr/>
        <a:lstStyle/>
        <a:p>
          <a:endParaRPr lang="nl-BE"/>
        </a:p>
      </dgm:t>
    </dgm:pt>
    <dgm:pt modelId="{322EA27D-244D-4630-BB9A-A683586EFBCB}" type="pres">
      <dgm:prSet presAssocID="{FC021FC5-64AF-47FD-A6A3-137D0EDA0B2E}" presName="spNode" presStyleCnt="0"/>
      <dgm:spPr/>
    </dgm:pt>
    <dgm:pt modelId="{70A21DE1-4E73-4EE2-BB75-AE4236472257}" type="pres">
      <dgm:prSet presAssocID="{EAD2C7FA-8113-454C-97A2-01A8F2EDD702}" presName="sibTrans" presStyleLbl="sibTrans1D1" presStyleIdx="4" presStyleCnt="5"/>
      <dgm:spPr/>
      <dgm:t>
        <a:bodyPr/>
        <a:lstStyle/>
        <a:p>
          <a:endParaRPr lang="nl-BE"/>
        </a:p>
      </dgm:t>
    </dgm:pt>
  </dgm:ptLst>
  <dgm:cxnLst>
    <dgm:cxn modelId="{1B0BD048-1E7F-4DBF-8FCA-60679815A650}" type="presOf" srcId="{33FDD1E0-62EC-4D57-AE0D-05834D1C60C6}" destId="{E002432B-75A0-4A67-ADEB-ECEACBF944D2}" srcOrd="0" destOrd="0" presId="urn:microsoft.com/office/officeart/2005/8/layout/cycle6"/>
    <dgm:cxn modelId="{A78A4DD0-D3C3-4153-BDA3-9BB7C20D751C}" type="presOf" srcId="{498D6326-1411-4DE9-BD35-37319F86FE28}" destId="{979BAF33-8278-4DFC-91A8-87387BD53C1A}" srcOrd="0" destOrd="0" presId="urn:microsoft.com/office/officeart/2005/8/layout/cycle6"/>
    <dgm:cxn modelId="{28ADDA16-ED5C-47FA-A961-25BAB0AD7A85}" srcId="{33FDD1E0-62EC-4D57-AE0D-05834D1C60C6}" destId="{872B16C1-0818-4752-A98A-9220C97A4A10}" srcOrd="0" destOrd="0" parTransId="{7EDD86D1-0494-4503-B4F3-DCE1B7B12BE7}" sibTransId="{EA3CFB7B-7CAF-4F5F-AE5E-907A9CDB7B56}"/>
    <dgm:cxn modelId="{4C1B7280-77BD-43D3-AC4D-B4FF02F94D7E}" type="presOf" srcId="{67180ECC-203C-4492-BF68-DDEEA88A6FF4}" destId="{18599D29-8BBE-4AE6-B159-2DE260A8ADAF}" srcOrd="0" destOrd="0" presId="urn:microsoft.com/office/officeart/2005/8/layout/cycle6"/>
    <dgm:cxn modelId="{E2990E6E-496D-40ED-AFA3-EAA6FDEF3ED2}" type="presOf" srcId="{99A3B4F7-1572-4D63-9870-0844F30CD13E}" destId="{74ADC07E-D043-4AB2-9BF2-CA19AE79A111}" srcOrd="0" destOrd="0" presId="urn:microsoft.com/office/officeart/2005/8/layout/cycle6"/>
    <dgm:cxn modelId="{54D428D3-ACF6-467B-99F5-ACC76F2C360B}" srcId="{33FDD1E0-62EC-4D57-AE0D-05834D1C60C6}" destId="{445C8E54-DB02-4AC6-A881-C8E832B1339E}" srcOrd="3" destOrd="0" parTransId="{64FDC934-711A-4A34-9C6E-60712FC87B86}" sibTransId="{99A3B4F7-1572-4D63-9870-0844F30CD13E}"/>
    <dgm:cxn modelId="{AC3F0FDA-5FCE-4803-BAB1-DE2CC6D4405A}" srcId="{33FDD1E0-62EC-4D57-AE0D-05834D1C60C6}" destId="{67180ECC-203C-4492-BF68-DDEEA88A6FF4}" srcOrd="1" destOrd="0" parTransId="{5BD40828-D7AD-4622-AF9B-C401171A8B2C}" sibTransId="{4086ADE4-3B6C-4CF5-802A-3815C39419FF}"/>
    <dgm:cxn modelId="{11B062C5-F709-4721-9CF7-23FEEFC740DB}" type="presOf" srcId="{EA3CFB7B-7CAF-4F5F-AE5E-907A9CDB7B56}" destId="{9FEF4883-431D-4E76-A0B0-C3F25C9340DC}" srcOrd="0" destOrd="0" presId="urn:microsoft.com/office/officeart/2005/8/layout/cycle6"/>
    <dgm:cxn modelId="{500008F4-2FC0-48EE-9F59-B8E8FAB647E0}" type="presOf" srcId="{EAD2C7FA-8113-454C-97A2-01A8F2EDD702}" destId="{70A21DE1-4E73-4EE2-BB75-AE4236472257}" srcOrd="0" destOrd="0" presId="urn:microsoft.com/office/officeart/2005/8/layout/cycle6"/>
    <dgm:cxn modelId="{95450CBA-E40E-41DC-A170-0DC7F1F12EF4}" type="presOf" srcId="{FC021FC5-64AF-47FD-A6A3-137D0EDA0B2E}" destId="{421C9060-FA2C-422D-B0F0-41D9798144F2}" srcOrd="0" destOrd="0" presId="urn:microsoft.com/office/officeart/2005/8/layout/cycle6"/>
    <dgm:cxn modelId="{A8F65EB6-A71D-4DE4-97AE-7786618B0150}" type="presOf" srcId="{4086ADE4-3B6C-4CF5-802A-3815C39419FF}" destId="{7020C70A-B2B6-49B8-9E0C-51619D53F9F5}" srcOrd="0" destOrd="0" presId="urn:microsoft.com/office/officeart/2005/8/layout/cycle6"/>
    <dgm:cxn modelId="{338CDBDF-430F-4809-9771-763748F956DF}" srcId="{33FDD1E0-62EC-4D57-AE0D-05834D1C60C6}" destId="{498D6326-1411-4DE9-BD35-37319F86FE28}" srcOrd="2" destOrd="0" parTransId="{44F8932F-47DE-45E6-B2AC-042F95988BBC}" sibTransId="{61CAE301-8B0B-4623-83D9-513143D0CF38}"/>
    <dgm:cxn modelId="{4E10B95D-C831-4B50-8ED4-C7462E7FD970}" type="presOf" srcId="{61CAE301-8B0B-4623-83D9-513143D0CF38}" destId="{B7F2BBCC-0AF3-435B-A393-FFA9EF527383}" srcOrd="0" destOrd="0" presId="urn:microsoft.com/office/officeart/2005/8/layout/cycle6"/>
    <dgm:cxn modelId="{B68198EF-6944-400B-8BCF-D20DB46E5C6F}" type="presOf" srcId="{872B16C1-0818-4752-A98A-9220C97A4A10}" destId="{E61C56EE-30E9-43F5-94F1-63227EFB0B5E}" srcOrd="0" destOrd="0" presId="urn:microsoft.com/office/officeart/2005/8/layout/cycle6"/>
    <dgm:cxn modelId="{C5E8C605-3CC0-4CEA-AF63-F78402D56146}" type="presOf" srcId="{445C8E54-DB02-4AC6-A881-C8E832B1339E}" destId="{5E0388FE-92D3-418B-97B5-2638685FF980}" srcOrd="0" destOrd="0" presId="urn:microsoft.com/office/officeart/2005/8/layout/cycle6"/>
    <dgm:cxn modelId="{6A1146E2-A350-4D86-B7AF-20272737721E}" srcId="{33FDD1E0-62EC-4D57-AE0D-05834D1C60C6}" destId="{FC021FC5-64AF-47FD-A6A3-137D0EDA0B2E}" srcOrd="4" destOrd="0" parTransId="{AC37AFF9-60D3-4A05-8CEF-174BA24B317C}" sibTransId="{EAD2C7FA-8113-454C-97A2-01A8F2EDD702}"/>
    <dgm:cxn modelId="{A92FA31F-5561-400D-B1CA-377A4C6967F5}" type="presParOf" srcId="{E002432B-75A0-4A67-ADEB-ECEACBF944D2}" destId="{E61C56EE-30E9-43F5-94F1-63227EFB0B5E}" srcOrd="0" destOrd="0" presId="urn:microsoft.com/office/officeart/2005/8/layout/cycle6"/>
    <dgm:cxn modelId="{5F509FD1-3444-46EC-92AD-3A4E86D5E446}" type="presParOf" srcId="{E002432B-75A0-4A67-ADEB-ECEACBF944D2}" destId="{F8D6943A-870F-45F4-B442-704227390496}" srcOrd="1" destOrd="0" presId="urn:microsoft.com/office/officeart/2005/8/layout/cycle6"/>
    <dgm:cxn modelId="{A77AA9D3-BA6F-4496-B92A-7B704A5278BE}" type="presParOf" srcId="{E002432B-75A0-4A67-ADEB-ECEACBF944D2}" destId="{9FEF4883-431D-4E76-A0B0-C3F25C9340DC}" srcOrd="2" destOrd="0" presId="urn:microsoft.com/office/officeart/2005/8/layout/cycle6"/>
    <dgm:cxn modelId="{DDA50D4A-05F1-4014-87FF-FD0D605A8DCD}" type="presParOf" srcId="{E002432B-75A0-4A67-ADEB-ECEACBF944D2}" destId="{18599D29-8BBE-4AE6-B159-2DE260A8ADAF}" srcOrd="3" destOrd="0" presId="urn:microsoft.com/office/officeart/2005/8/layout/cycle6"/>
    <dgm:cxn modelId="{308D2CC5-F158-4D71-AB73-A3948916A872}" type="presParOf" srcId="{E002432B-75A0-4A67-ADEB-ECEACBF944D2}" destId="{A0177A93-8F24-4F26-AC49-A1898910BD63}" srcOrd="4" destOrd="0" presId="urn:microsoft.com/office/officeart/2005/8/layout/cycle6"/>
    <dgm:cxn modelId="{189F2D11-D4D3-4DFB-8925-63849EE0F5AF}" type="presParOf" srcId="{E002432B-75A0-4A67-ADEB-ECEACBF944D2}" destId="{7020C70A-B2B6-49B8-9E0C-51619D53F9F5}" srcOrd="5" destOrd="0" presId="urn:microsoft.com/office/officeart/2005/8/layout/cycle6"/>
    <dgm:cxn modelId="{F7FF5009-200E-416F-808F-901755717078}" type="presParOf" srcId="{E002432B-75A0-4A67-ADEB-ECEACBF944D2}" destId="{979BAF33-8278-4DFC-91A8-87387BD53C1A}" srcOrd="6" destOrd="0" presId="urn:microsoft.com/office/officeart/2005/8/layout/cycle6"/>
    <dgm:cxn modelId="{0274493E-7DDE-4FF2-B930-FCF5F4C242FA}" type="presParOf" srcId="{E002432B-75A0-4A67-ADEB-ECEACBF944D2}" destId="{E88C81A9-9BFE-4275-9B5C-96A2B93D2B28}" srcOrd="7" destOrd="0" presId="urn:microsoft.com/office/officeart/2005/8/layout/cycle6"/>
    <dgm:cxn modelId="{79AD2E28-AC05-42B3-909D-269A341FB1D8}" type="presParOf" srcId="{E002432B-75A0-4A67-ADEB-ECEACBF944D2}" destId="{B7F2BBCC-0AF3-435B-A393-FFA9EF527383}" srcOrd="8" destOrd="0" presId="urn:microsoft.com/office/officeart/2005/8/layout/cycle6"/>
    <dgm:cxn modelId="{89252F9C-EEA3-4745-B59A-2EDD2D50F081}" type="presParOf" srcId="{E002432B-75A0-4A67-ADEB-ECEACBF944D2}" destId="{5E0388FE-92D3-418B-97B5-2638685FF980}" srcOrd="9" destOrd="0" presId="urn:microsoft.com/office/officeart/2005/8/layout/cycle6"/>
    <dgm:cxn modelId="{D587A399-B58E-4048-9B72-7D1C055BA4D2}" type="presParOf" srcId="{E002432B-75A0-4A67-ADEB-ECEACBF944D2}" destId="{6BABF777-EC2A-4F25-B39A-9F46A22D1B32}" srcOrd="10" destOrd="0" presId="urn:microsoft.com/office/officeart/2005/8/layout/cycle6"/>
    <dgm:cxn modelId="{0403F52D-AA27-4B96-B6F6-D82DC0582296}" type="presParOf" srcId="{E002432B-75A0-4A67-ADEB-ECEACBF944D2}" destId="{74ADC07E-D043-4AB2-9BF2-CA19AE79A111}" srcOrd="11" destOrd="0" presId="urn:microsoft.com/office/officeart/2005/8/layout/cycle6"/>
    <dgm:cxn modelId="{2ECA09E7-73A0-4BDB-AD76-3916156F5A8A}" type="presParOf" srcId="{E002432B-75A0-4A67-ADEB-ECEACBF944D2}" destId="{421C9060-FA2C-422D-B0F0-41D9798144F2}" srcOrd="12" destOrd="0" presId="urn:microsoft.com/office/officeart/2005/8/layout/cycle6"/>
    <dgm:cxn modelId="{F9DC94DE-7598-4AFF-A6E5-650651A868E0}" type="presParOf" srcId="{E002432B-75A0-4A67-ADEB-ECEACBF944D2}" destId="{322EA27D-244D-4630-BB9A-A683586EFBCB}" srcOrd="13" destOrd="0" presId="urn:microsoft.com/office/officeart/2005/8/layout/cycle6"/>
    <dgm:cxn modelId="{0660E5B2-FB32-426A-857E-863C1D383DE4}" type="presParOf" srcId="{E002432B-75A0-4A67-ADEB-ECEACBF944D2}" destId="{70A21DE1-4E73-4EE2-BB75-AE4236472257}"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3FDD1E0-62EC-4D57-AE0D-05834D1C60C6}" type="doc">
      <dgm:prSet loTypeId="urn:microsoft.com/office/officeart/2005/8/layout/cycle6" loCatId="relationship" qsTypeId="urn:microsoft.com/office/officeart/2005/8/quickstyle/simple1" qsCatId="simple" csTypeId="urn:microsoft.com/office/officeart/2005/8/colors/colorful3" csCatId="colorful" phldr="1"/>
      <dgm:spPr/>
      <dgm:t>
        <a:bodyPr/>
        <a:lstStyle/>
        <a:p>
          <a:endParaRPr lang="nl-BE"/>
        </a:p>
      </dgm:t>
    </dgm:pt>
    <dgm:pt modelId="{872B16C1-0818-4752-A98A-9220C97A4A10}">
      <dgm:prSet phldrT="[Text]"/>
      <dgm:spPr/>
      <dgm:t>
        <a:bodyPr/>
        <a:lstStyle/>
        <a:p>
          <a:r>
            <a:rPr lang="nl-BE" dirty="0" smtClean="0"/>
            <a:t>Allocation DSO</a:t>
          </a:r>
          <a:endParaRPr lang="nl-BE" dirty="0"/>
        </a:p>
      </dgm:t>
    </dgm:pt>
    <dgm:pt modelId="{7EDD86D1-0494-4503-B4F3-DCE1B7B12BE7}" type="parTrans" cxnId="{28ADDA16-ED5C-47FA-A961-25BAB0AD7A85}">
      <dgm:prSet/>
      <dgm:spPr/>
      <dgm:t>
        <a:bodyPr/>
        <a:lstStyle/>
        <a:p>
          <a:endParaRPr lang="nl-BE"/>
        </a:p>
      </dgm:t>
    </dgm:pt>
    <dgm:pt modelId="{EA3CFB7B-7CAF-4F5F-AE5E-907A9CDB7B56}" type="sibTrans" cxnId="{28ADDA16-ED5C-47FA-A961-25BAB0AD7A85}">
      <dgm:prSet/>
      <dgm:spPr/>
      <dgm:t>
        <a:bodyPr/>
        <a:lstStyle/>
        <a:p>
          <a:endParaRPr lang="nl-BE"/>
        </a:p>
      </dgm:t>
    </dgm:pt>
    <dgm:pt modelId="{67180ECC-203C-4492-BF68-DDEEA88A6FF4}">
      <dgm:prSet phldrT="[Text]"/>
      <dgm:spPr>
        <a:solidFill>
          <a:schemeClr val="bg1">
            <a:lumMod val="85000"/>
          </a:schemeClr>
        </a:solidFill>
      </dgm:spPr>
      <dgm:t>
        <a:bodyPr/>
        <a:lstStyle/>
        <a:p>
          <a:r>
            <a:rPr lang="nl-BE" dirty="0" smtClean="0"/>
            <a:t>Allocation </a:t>
          </a:r>
          <a:r>
            <a:rPr lang="nl-BE" dirty="0"/>
            <a:t>CDS</a:t>
          </a:r>
        </a:p>
      </dgm:t>
    </dgm:pt>
    <dgm:pt modelId="{5BD40828-D7AD-4622-AF9B-C401171A8B2C}" type="parTrans" cxnId="{AC3F0FDA-5FCE-4803-BAB1-DE2CC6D4405A}">
      <dgm:prSet/>
      <dgm:spPr/>
      <dgm:t>
        <a:bodyPr/>
        <a:lstStyle/>
        <a:p>
          <a:endParaRPr lang="nl-BE"/>
        </a:p>
      </dgm:t>
    </dgm:pt>
    <dgm:pt modelId="{4086ADE4-3B6C-4CF5-802A-3815C39419FF}" type="sibTrans" cxnId="{AC3F0FDA-5FCE-4803-BAB1-DE2CC6D4405A}">
      <dgm:prSet/>
      <dgm:spPr/>
      <dgm:t>
        <a:bodyPr/>
        <a:lstStyle/>
        <a:p>
          <a:endParaRPr lang="nl-BE"/>
        </a:p>
      </dgm:t>
    </dgm:pt>
    <dgm:pt modelId="{498D6326-1411-4DE9-BD35-37319F86FE28}">
      <dgm:prSet phldrT="[Text]"/>
      <dgm:spPr>
        <a:solidFill>
          <a:schemeClr val="bg1">
            <a:lumMod val="85000"/>
          </a:schemeClr>
        </a:solidFill>
      </dgm:spPr>
      <dgm:t>
        <a:bodyPr/>
        <a:lstStyle/>
        <a:p>
          <a:r>
            <a:rPr lang="nl-BE" dirty="0" err="1" smtClean="0"/>
            <a:t>Grid</a:t>
          </a:r>
          <a:r>
            <a:rPr lang="nl-BE" dirty="0" smtClean="0"/>
            <a:t> Users </a:t>
          </a:r>
          <a:r>
            <a:rPr lang="nl-BE" dirty="0"/>
            <a:t>Elia</a:t>
          </a:r>
        </a:p>
      </dgm:t>
    </dgm:pt>
    <dgm:pt modelId="{44F8932F-47DE-45E6-B2AC-042F95988BBC}" type="parTrans" cxnId="{338CDBDF-430F-4809-9771-763748F956DF}">
      <dgm:prSet/>
      <dgm:spPr/>
      <dgm:t>
        <a:bodyPr/>
        <a:lstStyle/>
        <a:p>
          <a:endParaRPr lang="nl-BE"/>
        </a:p>
      </dgm:t>
    </dgm:pt>
    <dgm:pt modelId="{61CAE301-8B0B-4623-83D9-513143D0CF38}" type="sibTrans" cxnId="{338CDBDF-430F-4809-9771-763748F956DF}">
      <dgm:prSet/>
      <dgm:spPr/>
      <dgm:t>
        <a:bodyPr/>
        <a:lstStyle/>
        <a:p>
          <a:endParaRPr lang="nl-BE"/>
        </a:p>
      </dgm:t>
    </dgm:pt>
    <dgm:pt modelId="{445C8E54-DB02-4AC6-A881-C8E832B1339E}">
      <dgm:prSet phldrT="[Text]"/>
      <dgm:spPr>
        <a:solidFill>
          <a:schemeClr val="bg1">
            <a:lumMod val="85000"/>
          </a:schemeClr>
        </a:solidFill>
      </dgm:spPr>
      <dgm:t>
        <a:bodyPr/>
        <a:lstStyle/>
        <a:p>
          <a:r>
            <a:rPr lang="nl-BE" dirty="0" err="1" smtClean="0"/>
            <a:t>Activation</a:t>
          </a:r>
          <a:r>
            <a:rPr lang="nl-BE" dirty="0" smtClean="0"/>
            <a:t> </a:t>
          </a:r>
          <a:r>
            <a:rPr lang="nl-BE" dirty="0"/>
            <a:t>AS</a:t>
          </a:r>
        </a:p>
      </dgm:t>
    </dgm:pt>
    <dgm:pt modelId="{64FDC934-711A-4A34-9C6E-60712FC87B86}" type="parTrans" cxnId="{54D428D3-ACF6-467B-99F5-ACC76F2C360B}">
      <dgm:prSet/>
      <dgm:spPr/>
      <dgm:t>
        <a:bodyPr/>
        <a:lstStyle/>
        <a:p>
          <a:endParaRPr lang="nl-BE"/>
        </a:p>
      </dgm:t>
    </dgm:pt>
    <dgm:pt modelId="{99A3B4F7-1572-4D63-9870-0844F30CD13E}" type="sibTrans" cxnId="{54D428D3-ACF6-467B-99F5-ACC76F2C360B}">
      <dgm:prSet/>
      <dgm:spPr/>
      <dgm:t>
        <a:bodyPr/>
        <a:lstStyle/>
        <a:p>
          <a:endParaRPr lang="nl-BE"/>
        </a:p>
      </dgm:t>
    </dgm:pt>
    <dgm:pt modelId="{FC021FC5-64AF-47FD-A6A3-137D0EDA0B2E}">
      <dgm:prSet phldrT="[Text]"/>
      <dgm:spPr>
        <a:solidFill>
          <a:schemeClr val="bg1">
            <a:lumMod val="85000"/>
          </a:schemeClr>
        </a:solidFill>
      </dgm:spPr>
      <dgm:t>
        <a:bodyPr/>
        <a:lstStyle/>
        <a:p>
          <a:r>
            <a:rPr lang="nl-BE" dirty="0" smtClean="0"/>
            <a:t>Market Transactions</a:t>
          </a:r>
          <a:endParaRPr lang="nl-BE" dirty="0"/>
        </a:p>
      </dgm:t>
    </dgm:pt>
    <dgm:pt modelId="{AC37AFF9-60D3-4A05-8CEF-174BA24B317C}" type="parTrans" cxnId="{6A1146E2-A350-4D86-B7AF-20272737721E}">
      <dgm:prSet/>
      <dgm:spPr/>
      <dgm:t>
        <a:bodyPr/>
        <a:lstStyle/>
        <a:p>
          <a:endParaRPr lang="nl-BE"/>
        </a:p>
      </dgm:t>
    </dgm:pt>
    <dgm:pt modelId="{EAD2C7FA-8113-454C-97A2-01A8F2EDD702}" type="sibTrans" cxnId="{6A1146E2-A350-4D86-B7AF-20272737721E}">
      <dgm:prSet/>
      <dgm:spPr/>
      <dgm:t>
        <a:bodyPr/>
        <a:lstStyle/>
        <a:p>
          <a:endParaRPr lang="nl-BE"/>
        </a:p>
      </dgm:t>
    </dgm:pt>
    <dgm:pt modelId="{E002432B-75A0-4A67-ADEB-ECEACBF944D2}" type="pres">
      <dgm:prSet presAssocID="{33FDD1E0-62EC-4D57-AE0D-05834D1C60C6}" presName="cycle" presStyleCnt="0">
        <dgm:presLayoutVars>
          <dgm:dir/>
          <dgm:resizeHandles val="exact"/>
        </dgm:presLayoutVars>
      </dgm:prSet>
      <dgm:spPr/>
      <dgm:t>
        <a:bodyPr/>
        <a:lstStyle/>
        <a:p>
          <a:endParaRPr lang="nl-BE"/>
        </a:p>
      </dgm:t>
    </dgm:pt>
    <dgm:pt modelId="{E61C56EE-30E9-43F5-94F1-63227EFB0B5E}" type="pres">
      <dgm:prSet presAssocID="{872B16C1-0818-4752-A98A-9220C97A4A10}" presName="node" presStyleLbl="node1" presStyleIdx="0" presStyleCnt="5">
        <dgm:presLayoutVars>
          <dgm:bulletEnabled val="1"/>
        </dgm:presLayoutVars>
      </dgm:prSet>
      <dgm:spPr/>
      <dgm:t>
        <a:bodyPr/>
        <a:lstStyle/>
        <a:p>
          <a:endParaRPr lang="nl-BE"/>
        </a:p>
      </dgm:t>
    </dgm:pt>
    <dgm:pt modelId="{F8D6943A-870F-45F4-B442-704227390496}" type="pres">
      <dgm:prSet presAssocID="{872B16C1-0818-4752-A98A-9220C97A4A10}" presName="spNode" presStyleCnt="0"/>
      <dgm:spPr/>
    </dgm:pt>
    <dgm:pt modelId="{9FEF4883-431D-4E76-A0B0-C3F25C9340DC}" type="pres">
      <dgm:prSet presAssocID="{EA3CFB7B-7CAF-4F5F-AE5E-907A9CDB7B56}" presName="sibTrans" presStyleLbl="sibTrans1D1" presStyleIdx="0" presStyleCnt="5"/>
      <dgm:spPr/>
      <dgm:t>
        <a:bodyPr/>
        <a:lstStyle/>
        <a:p>
          <a:endParaRPr lang="nl-BE"/>
        </a:p>
      </dgm:t>
    </dgm:pt>
    <dgm:pt modelId="{18599D29-8BBE-4AE6-B159-2DE260A8ADAF}" type="pres">
      <dgm:prSet presAssocID="{67180ECC-203C-4492-BF68-DDEEA88A6FF4}" presName="node" presStyleLbl="node1" presStyleIdx="1" presStyleCnt="5">
        <dgm:presLayoutVars>
          <dgm:bulletEnabled val="1"/>
        </dgm:presLayoutVars>
      </dgm:prSet>
      <dgm:spPr/>
      <dgm:t>
        <a:bodyPr/>
        <a:lstStyle/>
        <a:p>
          <a:endParaRPr lang="nl-BE"/>
        </a:p>
      </dgm:t>
    </dgm:pt>
    <dgm:pt modelId="{A0177A93-8F24-4F26-AC49-A1898910BD63}" type="pres">
      <dgm:prSet presAssocID="{67180ECC-203C-4492-BF68-DDEEA88A6FF4}" presName="spNode" presStyleCnt="0"/>
      <dgm:spPr/>
    </dgm:pt>
    <dgm:pt modelId="{7020C70A-B2B6-49B8-9E0C-51619D53F9F5}" type="pres">
      <dgm:prSet presAssocID="{4086ADE4-3B6C-4CF5-802A-3815C39419FF}" presName="sibTrans" presStyleLbl="sibTrans1D1" presStyleIdx="1" presStyleCnt="5"/>
      <dgm:spPr/>
      <dgm:t>
        <a:bodyPr/>
        <a:lstStyle/>
        <a:p>
          <a:endParaRPr lang="nl-BE"/>
        </a:p>
      </dgm:t>
    </dgm:pt>
    <dgm:pt modelId="{979BAF33-8278-4DFC-91A8-87387BD53C1A}" type="pres">
      <dgm:prSet presAssocID="{498D6326-1411-4DE9-BD35-37319F86FE28}" presName="node" presStyleLbl="node1" presStyleIdx="2" presStyleCnt="5">
        <dgm:presLayoutVars>
          <dgm:bulletEnabled val="1"/>
        </dgm:presLayoutVars>
      </dgm:prSet>
      <dgm:spPr/>
      <dgm:t>
        <a:bodyPr/>
        <a:lstStyle/>
        <a:p>
          <a:endParaRPr lang="nl-BE"/>
        </a:p>
      </dgm:t>
    </dgm:pt>
    <dgm:pt modelId="{E88C81A9-9BFE-4275-9B5C-96A2B93D2B28}" type="pres">
      <dgm:prSet presAssocID="{498D6326-1411-4DE9-BD35-37319F86FE28}" presName="spNode" presStyleCnt="0"/>
      <dgm:spPr/>
    </dgm:pt>
    <dgm:pt modelId="{B7F2BBCC-0AF3-435B-A393-FFA9EF527383}" type="pres">
      <dgm:prSet presAssocID="{61CAE301-8B0B-4623-83D9-513143D0CF38}" presName="sibTrans" presStyleLbl="sibTrans1D1" presStyleIdx="2" presStyleCnt="5"/>
      <dgm:spPr/>
      <dgm:t>
        <a:bodyPr/>
        <a:lstStyle/>
        <a:p>
          <a:endParaRPr lang="nl-BE"/>
        </a:p>
      </dgm:t>
    </dgm:pt>
    <dgm:pt modelId="{5E0388FE-92D3-418B-97B5-2638685FF980}" type="pres">
      <dgm:prSet presAssocID="{445C8E54-DB02-4AC6-A881-C8E832B1339E}" presName="node" presStyleLbl="node1" presStyleIdx="3" presStyleCnt="5">
        <dgm:presLayoutVars>
          <dgm:bulletEnabled val="1"/>
        </dgm:presLayoutVars>
      </dgm:prSet>
      <dgm:spPr/>
      <dgm:t>
        <a:bodyPr/>
        <a:lstStyle/>
        <a:p>
          <a:endParaRPr lang="nl-BE"/>
        </a:p>
      </dgm:t>
    </dgm:pt>
    <dgm:pt modelId="{6BABF777-EC2A-4F25-B39A-9F46A22D1B32}" type="pres">
      <dgm:prSet presAssocID="{445C8E54-DB02-4AC6-A881-C8E832B1339E}" presName="spNode" presStyleCnt="0"/>
      <dgm:spPr/>
    </dgm:pt>
    <dgm:pt modelId="{74ADC07E-D043-4AB2-9BF2-CA19AE79A111}" type="pres">
      <dgm:prSet presAssocID="{99A3B4F7-1572-4D63-9870-0844F30CD13E}" presName="sibTrans" presStyleLbl="sibTrans1D1" presStyleIdx="3" presStyleCnt="5"/>
      <dgm:spPr/>
      <dgm:t>
        <a:bodyPr/>
        <a:lstStyle/>
        <a:p>
          <a:endParaRPr lang="nl-BE"/>
        </a:p>
      </dgm:t>
    </dgm:pt>
    <dgm:pt modelId="{421C9060-FA2C-422D-B0F0-41D9798144F2}" type="pres">
      <dgm:prSet presAssocID="{FC021FC5-64AF-47FD-A6A3-137D0EDA0B2E}" presName="node" presStyleLbl="node1" presStyleIdx="4" presStyleCnt="5">
        <dgm:presLayoutVars>
          <dgm:bulletEnabled val="1"/>
        </dgm:presLayoutVars>
      </dgm:prSet>
      <dgm:spPr/>
      <dgm:t>
        <a:bodyPr/>
        <a:lstStyle/>
        <a:p>
          <a:endParaRPr lang="nl-BE"/>
        </a:p>
      </dgm:t>
    </dgm:pt>
    <dgm:pt modelId="{322EA27D-244D-4630-BB9A-A683586EFBCB}" type="pres">
      <dgm:prSet presAssocID="{FC021FC5-64AF-47FD-A6A3-137D0EDA0B2E}" presName="spNode" presStyleCnt="0"/>
      <dgm:spPr/>
    </dgm:pt>
    <dgm:pt modelId="{70A21DE1-4E73-4EE2-BB75-AE4236472257}" type="pres">
      <dgm:prSet presAssocID="{EAD2C7FA-8113-454C-97A2-01A8F2EDD702}" presName="sibTrans" presStyleLbl="sibTrans1D1" presStyleIdx="4" presStyleCnt="5"/>
      <dgm:spPr/>
      <dgm:t>
        <a:bodyPr/>
        <a:lstStyle/>
        <a:p>
          <a:endParaRPr lang="nl-BE"/>
        </a:p>
      </dgm:t>
    </dgm:pt>
  </dgm:ptLst>
  <dgm:cxnLst>
    <dgm:cxn modelId="{8EFD2DD6-CD2E-4ED7-A465-35B56AA7A3E6}" type="presOf" srcId="{FC021FC5-64AF-47FD-A6A3-137D0EDA0B2E}" destId="{421C9060-FA2C-422D-B0F0-41D9798144F2}" srcOrd="0" destOrd="0" presId="urn:microsoft.com/office/officeart/2005/8/layout/cycle6"/>
    <dgm:cxn modelId="{28ADDA16-ED5C-47FA-A961-25BAB0AD7A85}" srcId="{33FDD1E0-62EC-4D57-AE0D-05834D1C60C6}" destId="{872B16C1-0818-4752-A98A-9220C97A4A10}" srcOrd="0" destOrd="0" parTransId="{7EDD86D1-0494-4503-B4F3-DCE1B7B12BE7}" sibTransId="{EA3CFB7B-7CAF-4F5F-AE5E-907A9CDB7B56}"/>
    <dgm:cxn modelId="{FF62E482-1AC6-4CB0-BA24-592116B58814}" type="presOf" srcId="{99A3B4F7-1572-4D63-9870-0844F30CD13E}" destId="{74ADC07E-D043-4AB2-9BF2-CA19AE79A111}" srcOrd="0" destOrd="0" presId="urn:microsoft.com/office/officeart/2005/8/layout/cycle6"/>
    <dgm:cxn modelId="{54D428D3-ACF6-467B-99F5-ACC76F2C360B}" srcId="{33FDD1E0-62EC-4D57-AE0D-05834D1C60C6}" destId="{445C8E54-DB02-4AC6-A881-C8E832B1339E}" srcOrd="3" destOrd="0" parTransId="{64FDC934-711A-4A34-9C6E-60712FC87B86}" sibTransId="{99A3B4F7-1572-4D63-9870-0844F30CD13E}"/>
    <dgm:cxn modelId="{C5A69C9D-B4F2-48D4-9557-A39A866C9F13}" type="presOf" srcId="{61CAE301-8B0B-4623-83D9-513143D0CF38}" destId="{B7F2BBCC-0AF3-435B-A393-FFA9EF527383}" srcOrd="0" destOrd="0" presId="urn:microsoft.com/office/officeart/2005/8/layout/cycle6"/>
    <dgm:cxn modelId="{8DE60B19-F371-4804-A6F4-921F3C590570}" type="presOf" srcId="{67180ECC-203C-4492-BF68-DDEEA88A6FF4}" destId="{18599D29-8BBE-4AE6-B159-2DE260A8ADAF}" srcOrd="0" destOrd="0" presId="urn:microsoft.com/office/officeart/2005/8/layout/cycle6"/>
    <dgm:cxn modelId="{AC3F0FDA-5FCE-4803-BAB1-DE2CC6D4405A}" srcId="{33FDD1E0-62EC-4D57-AE0D-05834D1C60C6}" destId="{67180ECC-203C-4492-BF68-DDEEA88A6FF4}" srcOrd="1" destOrd="0" parTransId="{5BD40828-D7AD-4622-AF9B-C401171A8B2C}" sibTransId="{4086ADE4-3B6C-4CF5-802A-3815C39419FF}"/>
    <dgm:cxn modelId="{51C16E6C-8A81-4B3A-A32C-ACFB21F75653}" type="presOf" srcId="{33FDD1E0-62EC-4D57-AE0D-05834D1C60C6}" destId="{E002432B-75A0-4A67-ADEB-ECEACBF944D2}" srcOrd="0" destOrd="0" presId="urn:microsoft.com/office/officeart/2005/8/layout/cycle6"/>
    <dgm:cxn modelId="{12613665-17AC-4149-93B8-6BB0FA508857}" type="presOf" srcId="{EA3CFB7B-7CAF-4F5F-AE5E-907A9CDB7B56}" destId="{9FEF4883-431D-4E76-A0B0-C3F25C9340DC}" srcOrd="0" destOrd="0" presId="urn:microsoft.com/office/officeart/2005/8/layout/cycle6"/>
    <dgm:cxn modelId="{7DE621D4-3622-4969-B982-DD7C75D93860}" type="presOf" srcId="{498D6326-1411-4DE9-BD35-37319F86FE28}" destId="{979BAF33-8278-4DFC-91A8-87387BD53C1A}" srcOrd="0" destOrd="0" presId="urn:microsoft.com/office/officeart/2005/8/layout/cycle6"/>
    <dgm:cxn modelId="{338CDBDF-430F-4809-9771-763748F956DF}" srcId="{33FDD1E0-62EC-4D57-AE0D-05834D1C60C6}" destId="{498D6326-1411-4DE9-BD35-37319F86FE28}" srcOrd="2" destOrd="0" parTransId="{44F8932F-47DE-45E6-B2AC-042F95988BBC}" sibTransId="{61CAE301-8B0B-4623-83D9-513143D0CF38}"/>
    <dgm:cxn modelId="{5668A441-7CBF-415E-833D-7A211BD0A8AD}" type="presOf" srcId="{445C8E54-DB02-4AC6-A881-C8E832B1339E}" destId="{5E0388FE-92D3-418B-97B5-2638685FF980}" srcOrd="0" destOrd="0" presId="urn:microsoft.com/office/officeart/2005/8/layout/cycle6"/>
    <dgm:cxn modelId="{E01EF0CE-4FA0-40BF-8E05-768ABF517464}" type="presOf" srcId="{EAD2C7FA-8113-454C-97A2-01A8F2EDD702}" destId="{70A21DE1-4E73-4EE2-BB75-AE4236472257}" srcOrd="0" destOrd="0" presId="urn:microsoft.com/office/officeart/2005/8/layout/cycle6"/>
    <dgm:cxn modelId="{6FDCB998-232C-4E13-820E-6C2839DF8AEF}" type="presOf" srcId="{872B16C1-0818-4752-A98A-9220C97A4A10}" destId="{E61C56EE-30E9-43F5-94F1-63227EFB0B5E}" srcOrd="0" destOrd="0" presId="urn:microsoft.com/office/officeart/2005/8/layout/cycle6"/>
    <dgm:cxn modelId="{8915EB8F-2051-4435-A070-96BDEC2C5ABE}" type="presOf" srcId="{4086ADE4-3B6C-4CF5-802A-3815C39419FF}" destId="{7020C70A-B2B6-49B8-9E0C-51619D53F9F5}" srcOrd="0" destOrd="0" presId="urn:microsoft.com/office/officeart/2005/8/layout/cycle6"/>
    <dgm:cxn modelId="{6A1146E2-A350-4D86-B7AF-20272737721E}" srcId="{33FDD1E0-62EC-4D57-AE0D-05834D1C60C6}" destId="{FC021FC5-64AF-47FD-A6A3-137D0EDA0B2E}" srcOrd="4" destOrd="0" parTransId="{AC37AFF9-60D3-4A05-8CEF-174BA24B317C}" sibTransId="{EAD2C7FA-8113-454C-97A2-01A8F2EDD702}"/>
    <dgm:cxn modelId="{C887901E-6D50-4F6F-B502-1965A758C964}" type="presParOf" srcId="{E002432B-75A0-4A67-ADEB-ECEACBF944D2}" destId="{E61C56EE-30E9-43F5-94F1-63227EFB0B5E}" srcOrd="0" destOrd="0" presId="urn:microsoft.com/office/officeart/2005/8/layout/cycle6"/>
    <dgm:cxn modelId="{ABF89235-E04D-4E77-A4F7-5D932FA8396D}" type="presParOf" srcId="{E002432B-75A0-4A67-ADEB-ECEACBF944D2}" destId="{F8D6943A-870F-45F4-B442-704227390496}" srcOrd="1" destOrd="0" presId="urn:microsoft.com/office/officeart/2005/8/layout/cycle6"/>
    <dgm:cxn modelId="{2D0379AC-CAF2-4800-AC43-5FC0A407A254}" type="presParOf" srcId="{E002432B-75A0-4A67-ADEB-ECEACBF944D2}" destId="{9FEF4883-431D-4E76-A0B0-C3F25C9340DC}" srcOrd="2" destOrd="0" presId="urn:microsoft.com/office/officeart/2005/8/layout/cycle6"/>
    <dgm:cxn modelId="{8BEC9FC7-D52F-40C2-9B55-A7C2B5C9822E}" type="presParOf" srcId="{E002432B-75A0-4A67-ADEB-ECEACBF944D2}" destId="{18599D29-8BBE-4AE6-B159-2DE260A8ADAF}" srcOrd="3" destOrd="0" presId="urn:microsoft.com/office/officeart/2005/8/layout/cycle6"/>
    <dgm:cxn modelId="{60284067-09B8-4B2E-840D-30FB25D16A55}" type="presParOf" srcId="{E002432B-75A0-4A67-ADEB-ECEACBF944D2}" destId="{A0177A93-8F24-4F26-AC49-A1898910BD63}" srcOrd="4" destOrd="0" presId="urn:microsoft.com/office/officeart/2005/8/layout/cycle6"/>
    <dgm:cxn modelId="{00450F8B-0FCC-42BB-9E2E-8C6A83CC7E34}" type="presParOf" srcId="{E002432B-75A0-4A67-ADEB-ECEACBF944D2}" destId="{7020C70A-B2B6-49B8-9E0C-51619D53F9F5}" srcOrd="5" destOrd="0" presId="urn:microsoft.com/office/officeart/2005/8/layout/cycle6"/>
    <dgm:cxn modelId="{01D85575-778E-4747-B72D-9542F0D9C083}" type="presParOf" srcId="{E002432B-75A0-4A67-ADEB-ECEACBF944D2}" destId="{979BAF33-8278-4DFC-91A8-87387BD53C1A}" srcOrd="6" destOrd="0" presId="urn:microsoft.com/office/officeart/2005/8/layout/cycle6"/>
    <dgm:cxn modelId="{3FF3D5E1-3556-405F-9B07-D0CB81841184}" type="presParOf" srcId="{E002432B-75A0-4A67-ADEB-ECEACBF944D2}" destId="{E88C81A9-9BFE-4275-9B5C-96A2B93D2B28}" srcOrd="7" destOrd="0" presId="urn:microsoft.com/office/officeart/2005/8/layout/cycle6"/>
    <dgm:cxn modelId="{4F448C06-9CE1-4ACF-AAFC-667C4FF6D384}" type="presParOf" srcId="{E002432B-75A0-4A67-ADEB-ECEACBF944D2}" destId="{B7F2BBCC-0AF3-435B-A393-FFA9EF527383}" srcOrd="8" destOrd="0" presId="urn:microsoft.com/office/officeart/2005/8/layout/cycle6"/>
    <dgm:cxn modelId="{2067BF7A-827A-48E5-8F54-050D58314F66}" type="presParOf" srcId="{E002432B-75A0-4A67-ADEB-ECEACBF944D2}" destId="{5E0388FE-92D3-418B-97B5-2638685FF980}" srcOrd="9" destOrd="0" presId="urn:microsoft.com/office/officeart/2005/8/layout/cycle6"/>
    <dgm:cxn modelId="{D128BAA5-8F5C-4118-A62E-F5F78C3BC436}" type="presParOf" srcId="{E002432B-75A0-4A67-ADEB-ECEACBF944D2}" destId="{6BABF777-EC2A-4F25-B39A-9F46A22D1B32}" srcOrd="10" destOrd="0" presId="urn:microsoft.com/office/officeart/2005/8/layout/cycle6"/>
    <dgm:cxn modelId="{DE9FE5FD-DEA9-485C-835A-3CBCCD4462FE}" type="presParOf" srcId="{E002432B-75A0-4A67-ADEB-ECEACBF944D2}" destId="{74ADC07E-D043-4AB2-9BF2-CA19AE79A111}" srcOrd="11" destOrd="0" presId="urn:microsoft.com/office/officeart/2005/8/layout/cycle6"/>
    <dgm:cxn modelId="{72FAF107-0656-4BF9-9767-3EE5D851ED2A}" type="presParOf" srcId="{E002432B-75A0-4A67-ADEB-ECEACBF944D2}" destId="{421C9060-FA2C-422D-B0F0-41D9798144F2}" srcOrd="12" destOrd="0" presId="urn:microsoft.com/office/officeart/2005/8/layout/cycle6"/>
    <dgm:cxn modelId="{DB87CCB8-D32C-437E-8C12-FCC790AE6B04}" type="presParOf" srcId="{E002432B-75A0-4A67-ADEB-ECEACBF944D2}" destId="{322EA27D-244D-4630-BB9A-A683586EFBCB}" srcOrd="13" destOrd="0" presId="urn:microsoft.com/office/officeart/2005/8/layout/cycle6"/>
    <dgm:cxn modelId="{2E2F07D5-A412-4E4A-83D3-68591DE3D80A}" type="presParOf" srcId="{E002432B-75A0-4A67-ADEB-ECEACBF944D2}" destId="{70A21DE1-4E73-4EE2-BB75-AE4236472257}"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3FDD1E0-62EC-4D57-AE0D-05834D1C60C6}" type="doc">
      <dgm:prSet loTypeId="urn:microsoft.com/office/officeart/2005/8/layout/cycle6" loCatId="relationship" qsTypeId="urn:microsoft.com/office/officeart/2005/8/quickstyle/simple1" qsCatId="simple" csTypeId="urn:microsoft.com/office/officeart/2005/8/colors/colorful3" csCatId="colorful" phldr="1"/>
      <dgm:spPr/>
      <dgm:t>
        <a:bodyPr/>
        <a:lstStyle/>
        <a:p>
          <a:endParaRPr lang="nl-BE"/>
        </a:p>
      </dgm:t>
    </dgm:pt>
    <dgm:pt modelId="{872B16C1-0818-4752-A98A-9220C97A4A10}">
      <dgm:prSet phldrT="[Text]"/>
      <dgm:spPr/>
      <dgm:t>
        <a:bodyPr/>
        <a:lstStyle/>
        <a:p>
          <a:r>
            <a:rPr lang="nl-BE" dirty="0" smtClean="0"/>
            <a:t>Allocation DSO</a:t>
          </a:r>
          <a:endParaRPr lang="nl-BE" dirty="0"/>
        </a:p>
      </dgm:t>
    </dgm:pt>
    <dgm:pt modelId="{7EDD86D1-0494-4503-B4F3-DCE1B7B12BE7}" type="parTrans" cxnId="{28ADDA16-ED5C-47FA-A961-25BAB0AD7A85}">
      <dgm:prSet/>
      <dgm:spPr/>
      <dgm:t>
        <a:bodyPr/>
        <a:lstStyle/>
        <a:p>
          <a:endParaRPr lang="nl-BE"/>
        </a:p>
      </dgm:t>
    </dgm:pt>
    <dgm:pt modelId="{EA3CFB7B-7CAF-4F5F-AE5E-907A9CDB7B56}" type="sibTrans" cxnId="{28ADDA16-ED5C-47FA-A961-25BAB0AD7A85}">
      <dgm:prSet/>
      <dgm:spPr/>
      <dgm:t>
        <a:bodyPr/>
        <a:lstStyle/>
        <a:p>
          <a:endParaRPr lang="nl-BE"/>
        </a:p>
      </dgm:t>
    </dgm:pt>
    <dgm:pt modelId="{67180ECC-203C-4492-BF68-DDEEA88A6FF4}">
      <dgm:prSet phldrT="[Text]"/>
      <dgm:spPr>
        <a:solidFill>
          <a:schemeClr val="bg1">
            <a:lumMod val="85000"/>
          </a:schemeClr>
        </a:solidFill>
      </dgm:spPr>
      <dgm:t>
        <a:bodyPr/>
        <a:lstStyle/>
        <a:p>
          <a:r>
            <a:rPr lang="nl-BE" dirty="0" smtClean="0"/>
            <a:t>Allocation </a:t>
          </a:r>
          <a:r>
            <a:rPr lang="nl-BE" dirty="0"/>
            <a:t>CDS</a:t>
          </a:r>
        </a:p>
      </dgm:t>
    </dgm:pt>
    <dgm:pt modelId="{5BD40828-D7AD-4622-AF9B-C401171A8B2C}" type="parTrans" cxnId="{AC3F0FDA-5FCE-4803-BAB1-DE2CC6D4405A}">
      <dgm:prSet/>
      <dgm:spPr/>
      <dgm:t>
        <a:bodyPr/>
        <a:lstStyle/>
        <a:p>
          <a:endParaRPr lang="nl-BE"/>
        </a:p>
      </dgm:t>
    </dgm:pt>
    <dgm:pt modelId="{4086ADE4-3B6C-4CF5-802A-3815C39419FF}" type="sibTrans" cxnId="{AC3F0FDA-5FCE-4803-BAB1-DE2CC6D4405A}">
      <dgm:prSet/>
      <dgm:spPr/>
      <dgm:t>
        <a:bodyPr/>
        <a:lstStyle/>
        <a:p>
          <a:endParaRPr lang="nl-BE"/>
        </a:p>
      </dgm:t>
    </dgm:pt>
    <dgm:pt modelId="{498D6326-1411-4DE9-BD35-37319F86FE28}">
      <dgm:prSet phldrT="[Text]"/>
      <dgm:spPr>
        <a:solidFill>
          <a:schemeClr val="bg1">
            <a:lumMod val="85000"/>
          </a:schemeClr>
        </a:solidFill>
      </dgm:spPr>
      <dgm:t>
        <a:bodyPr/>
        <a:lstStyle/>
        <a:p>
          <a:r>
            <a:rPr lang="nl-BE" dirty="0" err="1" smtClean="0"/>
            <a:t>Grid</a:t>
          </a:r>
          <a:r>
            <a:rPr lang="nl-BE" dirty="0" smtClean="0"/>
            <a:t> Users </a:t>
          </a:r>
          <a:r>
            <a:rPr lang="nl-BE" dirty="0"/>
            <a:t>Elia</a:t>
          </a:r>
        </a:p>
      </dgm:t>
    </dgm:pt>
    <dgm:pt modelId="{44F8932F-47DE-45E6-B2AC-042F95988BBC}" type="parTrans" cxnId="{338CDBDF-430F-4809-9771-763748F956DF}">
      <dgm:prSet/>
      <dgm:spPr/>
      <dgm:t>
        <a:bodyPr/>
        <a:lstStyle/>
        <a:p>
          <a:endParaRPr lang="nl-BE"/>
        </a:p>
      </dgm:t>
    </dgm:pt>
    <dgm:pt modelId="{61CAE301-8B0B-4623-83D9-513143D0CF38}" type="sibTrans" cxnId="{338CDBDF-430F-4809-9771-763748F956DF}">
      <dgm:prSet/>
      <dgm:spPr/>
      <dgm:t>
        <a:bodyPr/>
        <a:lstStyle/>
        <a:p>
          <a:endParaRPr lang="nl-BE"/>
        </a:p>
      </dgm:t>
    </dgm:pt>
    <dgm:pt modelId="{445C8E54-DB02-4AC6-A881-C8E832B1339E}">
      <dgm:prSet phldrT="[Text]"/>
      <dgm:spPr>
        <a:solidFill>
          <a:schemeClr val="bg1">
            <a:lumMod val="85000"/>
          </a:schemeClr>
        </a:solidFill>
      </dgm:spPr>
      <dgm:t>
        <a:bodyPr/>
        <a:lstStyle/>
        <a:p>
          <a:r>
            <a:rPr lang="nl-BE" dirty="0" err="1" smtClean="0"/>
            <a:t>Activation</a:t>
          </a:r>
          <a:r>
            <a:rPr lang="nl-BE" dirty="0" smtClean="0"/>
            <a:t> </a:t>
          </a:r>
          <a:r>
            <a:rPr lang="nl-BE" dirty="0"/>
            <a:t>AS</a:t>
          </a:r>
        </a:p>
      </dgm:t>
    </dgm:pt>
    <dgm:pt modelId="{64FDC934-711A-4A34-9C6E-60712FC87B86}" type="parTrans" cxnId="{54D428D3-ACF6-467B-99F5-ACC76F2C360B}">
      <dgm:prSet/>
      <dgm:spPr/>
      <dgm:t>
        <a:bodyPr/>
        <a:lstStyle/>
        <a:p>
          <a:endParaRPr lang="nl-BE"/>
        </a:p>
      </dgm:t>
    </dgm:pt>
    <dgm:pt modelId="{99A3B4F7-1572-4D63-9870-0844F30CD13E}" type="sibTrans" cxnId="{54D428D3-ACF6-467B-99F5-ACC76F2C360B}">
      <dgm:prSet/>
      <dgm:spPr/>
      <dgm:t>
        <a:bodyPr/>
        <a:lstStyle/>
        <a:p>
          <a:endParaRPr lang="nl-BE"/>
        </a:p>
      </dgm:t>
    </dgm:pt>
    <dgm:pt modelId="{FC021FC5-64AF-47FD-A6A3-137D0EDA0B2E}">
      <dgm:prSet phldrT="[Text]"/>
      <dgm:spPr>
        <a:solidFill>
          <a:schemeClr val="bg1">
            <a:lumMod val="85000"/>
          </a:schemeClr>
        </a:solidFill>
      </dgm:spPr>
      <dgm:t>
        <a:bodyPr/>
        <a:lstStyle/>
        <a:p>
          <a:r>
            <a:rPr lang="nl-BE" dirty="0" smtClean="0"/>
            <a:t>Market Transactions</a:t>
          </a:r>
          <a:endParaRPr lang="nl-BE" dirty="0"/>
        </a:p>
      </dgm:t>
    </dgm:pt>
    <dgm:pt modelId="{AC37AFF9-60D3-4A05-8CEF-174BA24B317C}" type="parTrans" cxnId="{6A1146E2-A350-4D86-B7AF-20272737721E}">
      <dgm:prSet/>
      <dgm:spPr/>
      <dgm:t>
        <a:bodyPr/>
        <a:lstStyle/>
        <a:p>
          <a:endParaRPr lang="nl-BE"/>
        </a:p>
      </dgm:t>
    </dgm:pt>
    <dgm:pt modelId="{EAD2C7FA-8113-454C-97A2-01A8F2EDD702}" type="sibTrans" cxnId="{6A1146E2-A350-4D86-B7AF-20272737721E}">
      <dgm:prSet/>
      <dgm:spPr/>
      <dgm:t>
        <a:bodyPr/>
        <a:lstStyle/>
        <a:p>
          <a:endParaRPr lang="nl-BE"/>
        </a:p>
      </dgm:t>
    </dgm:pt>
    <dgm:pt modelId="{E002432B-75A0-4A67-ADEB-ECEACBF944D2}" type="pres">
      <dgm:prSet presAssocID="{33FDD1E0-62EC-4D57-AE0D-05834D1C60C6}" presName="cycle" presStyleCnt="0">
        <dgm:presLayoutVars>
          <dgm:dir/>
          <dgm:resizeHandles val="exact"/>
        </dgm:presLayoutVars>
      </dgm:prSet>
      <dgm:spPr/>
      <dgm:t>
        <a:bodyPr/>
        <a:lstStyle/>
        <a:p>
          <a:endParaRPr lang="nl-BE"/>
        </a:p>
      </dgm:t>
    </dgm:pt>
    <dgm:pt modelId="{E61C56EE-30E9-43F5-94F1-63227EFB0B5E}" type="pres">
      <dgm:prSet presAssocID="{872B16C1-0818-4752-A98A-9220C97A4A10}" presName="node" presStyleLbl="node1" presStyleIdx="0" presStyleCnt="5">
        <dgm:presLayoutVars>
          <dgm:bulletEnabled val="1"/>
        </dgm:presLayoutVars>
      </dgm:prSet>
      <dgm:spPr/>
      <dgm:t>
        <a:bodyPr/>
        <a:lstStyle/>
        <a:p>
          <a:endParaRPr lang="nl-BE"/>
        </a:p>
      </dgm:t>
    </dgm:pt>
    <dgm:pt modelId="{F8D6943A-870F-45F4-B442-704227390496}" type="pres">
      <dgm:prSet presAssocID="{872B16C1-0818-4752-A98A-9220C97A4A10}" presName="spNode" presStyleCnt="0"/>
      <dgm:spPr/>
    </dgm:pt>
    <dgm:pt modelId="{9FEF4883-431D-4E76-A0B0-C3F25C9340DC}" type="pres">
      <dgm:prSet presAssocID="{EA3CFB7B-7CAF-4F5F-AE5E-907A9CDB7B56}" presName="sibTrans" presStyleLbl="sibTrans1D1" presStyleIdx="0" presStyleCnt="5"/>
      <dgm:spPr/>
      <dgm:t>
        <a:bodyPr/>
        <a:lstStyle/>
        <a:p>
          <a:endParaRPr lang="nl-BE"/>
        </a:p>
      </dgm:t>
    </dgm:pt>
    <dgm:pt modelId="{18599D29-8BBE-4AE6-B159-2DE260A8ADAF}" type="pres">
      <dgm:prSet presAssocID="{67180ECC-203C-4492-BF68-DDEEA88A6FF4}" presName="node" presStyleLbl="node1" presStyleIdx="1" presStyleCnt="5">
        <dgm:presLayoutVars>
          <dgm:bulletEnabled val="1"/>
        </dgm:presLayoutVars>
      </dgm:prSet>
      <dgm:spPr/>
      <dgm:t>
        <a:bodyPr/>
        <a:lstStyle/>
        <a:p>
          <a:endParaRPr lang="nl-BE"/>
        </a:p>
      </dgm:t>
    </dgm:pt>
    <dgm:pt modelId="{A0177A93-8F24-4F26-AC49-A1898910BD63}" type="pres">
      <dgm:prSet presAssocID="{67180ECC-203C-4492-BF68-DDEEA88A6FF4}" presName="spNode" presStyleCnt="0"/>
      <dgm:spPr/>
    </dgm:pt>
    <dgm:pt modelId="{7020C70A-B2B6-49B8-9E0C-51619D53F9F5}" type="pres">
      <dgm:prSet presAssocID="{4086ADE4-3B6C-4CF5-802A-3815C39419FF}" presName="sibTrans" presStyleLbl="sibTrans1D1" presStyleIdx="1" presStyleCnt="5"/>
      <dgm:spPr/>
      <dgm:t>
        <a:bodyPr/>
        <a:lstStyle/>
        <a:p>
          <a:endParaRPr lang="nl-BE"/>
        </a:p>
      </dgm:t>
    </dgm:pt>
    <dgm:pt modelId="{979BAF33-8278-4DFC-91A8-87387BD53C1A}" type="pres">
      <dgm:prSet presAssocID="{498D6326-1411-4DE9-BD35-37319F86FE28}" presName="node" presStyleLbl="node1" presStyleIdx="2" presStyleCnt="5">
        <dgm:presLayoutVars>
          <dgm:bulletEnabled val="1"/>
        </dgm:presLayoutVars>
      </dgm:prSet>
      <dgm:spPr/>
      <dgm:t>
        <a:bodyPr/>
        <a:lstStyle/>
        <a:p>
          <a:endParaRPr lang="nl-BE"/>
        </a:p>
      </dgm:t>
    </dgm:pt>
    <dgm:pt modelId="{E88C81A9-9BFE-4275-9B5C-96A2B93D2B28}" type="pres">
      <dgm:prSet presAssocID="{498D6326-1411-4DE9-BD35-37319F86FE28}" presName="spNode" presStyleCnt="0"/>
      <dgm:spPr/>
    </dgm:pt>
    <dgm:pt modelId="{B7F2BBCC-0AF3-435B-A393-FFA9EF527383}" type="pres">
      <dgm:prSet presAssocID="{61CAE301-8B0B-4623-83D9-513143D0CF38}" presName="sibTrans" presStyleLbl="sibTrans1D1" presStyleIdx="2" presStyleCnt="5"/>
      <dgm:spPr/>
      <dgm:t>
        <a:bodyPr/>
        <a:lstStyle/>
        <a:p>
          <a:endParaRPr lang="nl-BE"/>
        </a:p>
      </dgm:t>
    </dgm:pt>
    <dgm:pt modelId="{5E0388FE-92D3-418B-97B5-2638685FF980}" type="pres">
      <dgm:prSet presAssocID="{445C8E54-DB02-4AC6-A881-C8E832B1339E}" presName="node" presStyleLbl="node1" presStyleIdx="3" presStyleCnt="5">
        <dgm:presLayoutVars>
          <dgm:bulletEnabled val="1"/>
        </dgm:presLayoutVars>
      </dgm:prSet>
      <dgm:spPr/>
      <dgm:t>
        <a:bodyPr/>
        <a:lstStyle/>
        <a:p>
          <a:endParaRPr lang="nl-BE"/>
        </a:p>
      </dgm:t>
    </dgm:pt>
    <dgm:pt modelId="{6BABF777-EC2A-4F25-B39A-9F46A22D1B32}" type="pres">
      <dgm:prSet presAssocID="{445C8E54-DB02-4AC6-A881-C8E832B1339E}" presName="spNode" presStyleCnt="0"/>
      <dgm:spPr/>
    </dgm:pt>
    <dgm:pt modelId="{74ADC07E-D043-4AB2-9BF2-CA19AE79A111}" type="pres">
      <dgm:prSet presAssocID="{99A3B4F7-1572-4D63-9870-0844F30CD13E}" presName="sibTrans" presStyleLbl="sibTrans1D1" presStyleIdx="3" presStyleCnt="5"/>
      <dgm:spPr/>
      <dgm:t>
        <a:bodyPr/>
        <a:lstStyle/>
        <a:p>
          <a:endParaRPr lang="nl-BE"/>
        </a:p>
      </dgm:t>
    </dgm:pt>
    <dgm:pt modelId="{421C9060-FA2C-422D-B0F0-41D9798144F2}" type="pres">
      <dgm:prSet presAssocID="{FC021FC5-64AF-47FD-A6A3-137D0EDA0B2E}" presName="node" presStyleLbl="node1" presStyleIdx="4" presStyleCnt="5">
        <dgm:presLayoutVars>
          <dgm:bulletEnabled val="1"/>
        </dgm:presLayoutVars>
      </dgm:prSet>
      <dgm:spPr/>
      <dgm:t>
        <a:bodyPr/>
        <a:lstStyle/>
        <a:p>
          <a:endParaRPr lang="nl-BE"/>
        </a:p>
      </dgm:t>
    </dgm:pt>
    <dgm:pt modelId="{322EA27D-244D-4630-BB9A-A683586EFBCB}" type="pres">
      <dgm:prSet presAssocID="{FC021FC5-64AF-47FD-A6A3-137D0EDA0B2E}" presName="spNode" presStyleCnt="0"/>
      <dgm:spPr/>
    </dgm:pt>
    <dgm:pt modelId="{70A21DE1-4E73-4EE2-BB75-AE4236472257}" type="pres">
      <dgm:prSet presAssocID="{EAD2C7FA-8113-454C-97A2-01A8F2EDD702}" presName="sibTrans" presStyleLbl="sibTrans1D1" presStyleIdx="4" presStyleCnt="5"/>
      <dgm:spPr/>
      <dgm:t>
        <a:bodyPr/>
        <a:lstStyle/>
        <a:p>
          <a:endParaRPr lang="nl-BE"/>
        </a:p>
      </dgm:t>
    </dgm:pt>
  </dgm:ptLst>
  <dgm:cxnLst>
    <dgm:cxn modelId="{28ADDA16-ED5C-47FA-A961-25BAB0AD7A85}" srcId="{33FDD1E0-62EC-4D57-AE0D-05834D1C60C6}" destId="{872B16C1-0818-4752-A98A-9220C97A4A10}" srcOrd="0" destOrd="0" parTransId="{7EDD86D1-0494-4503-B4F3-DCE1B7B12BE7}" sibTransId="{EA3CFB7B-7CAF-4F5F-AE5E-907A9CDB7B56}"/>
    <dgm:cxn modelId="{A8DE4324-338D-4628-BFE2-C025199EE6AF}" type="presOf" srcId="{4086ADE4-3B6C-4CF5-802A-3815C39419FF}" destId="{7020C70A-B2B6-49B8-9E0C-51619D53F9F5}" srcOrd="0" destOrd="0" presId="urn:microsoft.com/office/officeart/2005/8/layout/cycle6"/>
    <dgm:cxn modelId="{54D428D3-ACF6-467B-99F5-ACC76F2C360B}" srcId="{33FDD1E0-62EC-4D57-AE0D-05834D1C60C6}" destId="{445C8E54-DB02-4AC6-A881-C8E832B1339E}" srcOrd="3" destOrd="0" parTransId="{64FDC934-711A-4A34-9C6E-60712FC87B86}" sibTransId="{99A3B4F7-1572-4D63-9870-0844F30CD13E}"/>
    <dgm:cxn modelId="{AC3F0FDA-5FCE-4803-BAB1-DE2CC6D4405A}" srcId="{33FDD1E0-62EC-4D57-AE0D-05834D1C60C6}" destId="{67180ECC-203C-4492-BF68-DDEEA88A6FF4}" srcOrd="1" destOrd="0" parTransId="{5BD40828-D7AD-4622-AF9B-C401171A8B2C}" sibTransId="{4086ADE4-3B6C-4CF5-802A-3815C39419FF}"/>
    <dgm:cxn modelId="{99A2019F-175E-434E-BA90-7DE230B779EA}" type="presOf" srcId="{61CAE301-8B0B-4623-83D9-513143D0CF38}" destId="{B7F2BBCC-0AF3-435B-A393-FFA9EF527383}" srcOrd="0" destOrd="0" presId="urn:microsoft.com/office/officeart/2005/8/layout/cycle6"/>
    <dgm:cxn modelId="{A8C39ECF-EFE0-4A2D-B782-DDF9E025FC45}" type="presOf" srcId="{33FDD1E0-62EC-4D57-AE0D-05834D1C60C6}" destId="{E002432B-75A0-4A67-ADEB-ECEACBF944D2}" srcOrd="0" destOrd="0" presId="urn:microsoft.com/office/officeart/2005/8/layout/cycle6"/>
    <dgm:cxn modelId="{2BC01E81-E7D4-4945-90A1-32EA4B57491C}" type="presOf" srcId="{99A3B4F7-1572-4D63-9870-0844F30CD13E}" destId="{74ADC07E-D043-4AB2-9BF2-CA19AE79A111}" srcOrd="0" destOrd="0" presId="urn:microsoft.com/office/officeart/2005/8/layout/cycle6"/>
    <dgm:cxn modelId="{338CDBDF-430F-4809-9771-763748F956DF}" srcId="{33FDD1E0-62EC-4D57-AE0D-05834D1C60C6}" destId="{498D6326-1411-4DE9-BD35-37319F86FE28}" srcOrd="2" destOrd="0" parTransId="{44F8932F-47DE-45E6-B2AC-042F95988BBC}" sibTransId="{61CAE301-8B0B-4623-83D9-513143D0CF38}"/>
    <dgm:cxn modelId="{72B1AFEB-6BC5-4D9F-AA0A-215FE6D4A517}" type="presOf" srcId="{EA3CFB7B-7CAF-4F5F-AE5E-907A9CDB7B56}" destId="{9FEF4883-431D-4E76-A0B0-C3F25C9340DC}" srcOrd="0" destOrd="0" presId="urn:microsoft.com/office/officeart/2005/8/layout/cycle6"/>
    <dgm:cxn modelId="{AC690D43-BEAE-46FE-AA4A-F1689C7C4790}" type="presOf" srcId="{FC021FC5-64AF-47FD-A6A3-137D0EDA0B2E}" destId="{421C9060-FA2C-422D-B0F0-41D9798144F2}" srcOrd="0" destOrd="0" presId="urn:microsoft.com/office/officeart/2005/8/layout/cycle6"/>
    <dgm:cxn modelId="{ED323AFC-14C4-4817-B23C-BE6CBB3AA6E1}" type="presOf" srcId="{67180ECC-203C-4492-BF68-DDEEA88A6FF4}" destId="{18599D29-8BBE-4AE6-B159-2DE260A8ADAF}" srcOrd="0" destOrd="0" presId="urn:microsoft.com/office/officeart/2005/8/layout/cycle6"/>
    <dgm:cxn modelId="{0100BE4C-4BC8-471A-9CF5-814D83B5F97D}" type="presOf" srcId="{872B16C1-0818-4752-A98A-9220C97A4A10}" destId="{E61C56EE-30E9-43F5-94F1-63227EFB0B5E}" srcOrd="0" destOrd="0" presId="urn:microsoft.com/office/officeart/2005/8/layout/cycle6"/>
    <dgm:cxn modelId="{26985140-1D3F-4456-B764-8B08118978E8}" type="presOf" srcId="{EAD2C7FA-8113-454C-97A2-01A8F2EDD702}" destId="{70A21DE1-4E73-4EE2-BB75-AE4236472257}" srcOrd="0" destOrd="0" presId="urn:microsoft.com/office/officeart/2005/8/layout/cycle6"/>
    <dgm:cxn modelId="{6A1146E2-A350-4D86-B7AF-20272737721E}" srcId="{33FDD1E0-62EC-4D57-AE0D-05834D1C60C6}" destId="{FC021FC5-64AF-47FD-A6A3-137D0EDA0B2E}" srcOrd="4" destOrd="0" parTransId="{AC37AFF9-60D3-4A05-8CEF-174BA24B317C}" sibTransId="{EAD2C7FA-8113-454C-97A2-01A8F2EDD702}"/>
    <dgm:cxn modelId="{55678185-76EE-4065-BD87-72F299918950}" type="presOf" srcId="{445C8E54-DB02-4AC6-A881-C8E832B1339E}" destId="{5E0388FE-92D3-418B-97B5-2638685FF980}" srcOrd="0" destOrd="0" presId="urn:microsoft.com/office/officeart/2005/8/layout/cycle6"/>
    <dgm:cxn modelId="{DCA3D396-0467-4FE4-9738-2311C62C781C}" type="presOf" srcId="{498D6326-1411-4DE9-BD35-37319F86FE28}" destId="{979BAF33-8278-4DFC-91A8-87387BD53C1A}" srcOrd="0" destOrd="0" presId="urn:microsoft.com/office/officeart/2005/8/layout/cycle6"/>
    <dgm:cxn modelId="{37DFEBBB-EC12-4DAF-8D9F-DECD9ECB42DC}" type="presParOf" srcId="{E002432B-75A0-4A67-ADEB-ECEACBF944D2}" destId="{E61C56EE-30E9-43F5-94F1-63227EFB0B5E}" srcOrd="0" destOrd="0" presId="urn:microsoft.com/office/officeart/2005/8/layout/cycle6"/>
    <dgm:cxn modelId="{B35F7CC4-4DF0-43A3-AACE-FBF8F8CC9FB6}" type="presParOf" srcId="{E002432B-75A0-4A67-ADEB-ECEACBF944D2}" destId="{F8D6943A-870F-45F4-B442-704227390496}" srcOrd="1" destOrd="0" presId="urn:microsoft.com/office/officeart/2005/8/layout/cycle6"/>
    <dgm:cxn modelId="{48CC8B46-71D6-4172-BA2A-8417C4441729}" type="presParOf" srcId="{E002432B-75A0-4A67-ADEB-ECEACBF944D2}" destId="{9FEF4883-431D-4E76-A0B0-C3F25C9340DC}" srcOrd="2" destOrd="0" presId="urn:microsoft.com/office/officeart/2005/8/layout/cycle6"/>
    <dgm:cxn modelId="{C581776D-3E05-4CAA-BCE9-F9236D898827}" type="presParOf" srcId="{E002432B-75A0-4A67-ADEB-ECEACBF944D2}" destId="{18599D29-8BBE-4AE6-B159-2DE260A8ADAF}" srcOrd="3" destOrd="0" presId="urn:microsoft.com/office/officeart/2005/8/layout/cycle6"/>
    <dgm:cxn modelId="{183DF469-62CB-4E2E-AE05-F7606056A5C2}" type="presParOf" srcId="{E002432B-75A0-4A67-ADEB-ECEACBF944D2}" destId="{A0177A93-8F24-4F26-AC49-A1898910BD63}" srcOrd="4" destOrd="0" presId="urn:microsoft.com/office/officeart/2005/8/layout/cycle6"/>
    <dgm:cxn modelId="{AB208081-D727-4570-9965-90DB6D06ADDA}" type="presParOf" srcId="{E002432B-75A0-4A67-ADEB-ECEACBF944D2}" destId="{7020C70A-B2B6-49B8-9E0C-51619D53F9F5}" srcOrd="5" destOrd="0" presId="urn:microsoft.com/office/officeart/2005/8/layout/cycle6"/>
    <dgm:cxn modelId="{9689D619-663C-42CA-8F13-1994652865C5}" type="presParOf" srcId="{E002432B-75A0-4A67-ADEB-ECEACBF944D2}" destId="{979BAF33-8278-4DFC-91A8-87387BD53C1A}" srcOrd="6" destOrd="0" presId="urn:microsoft.com/office/officeart/2005/8/layout/cycle6"/>
    <dgm:cxn modelId="{6C49AD70-F80E-4375-9A86-36E948B991E3}" type="presParOf" srcId="{E002432B-75A0-4A67-ADEB-ECEACBF944D2}" destId="{E88C81A9-9BFE-4275-9B5C-96A2B93D2B28}" srcOrd="7" destOrd="0" presId="urn:microsoft.com/office/officeart/2005/8/layout/cycle6"/>
    <dgm:cxn modelId="{3940FB9D-79E8-4875-AA8B-8D99DC3A517F}" type="presParOf" srcId="{E002432B-75A0-4A67-ADEB-ECEACBF944D2}" destId="{B7F2BBCC-0AF3-435B-A393-FFA9EF527383}" srcOrd="8" destOrd="0" presId="urn:microsoft.com/office/officeart/2005/8/layout/cycle6"/>
    <dgm:cxn modelId="{B3DE3D98-1481-492E-B77B-437B5B6EED99}" type="presParOf" srcId="{E002432B-75A0-4A67-ADEB-ECEACBF944D2}" destId="{5E0388FE-92D3-418B-97B5-2638685FF980}" srcOrd="9" destOrd="0" presId="urn:microsoft.com/office/officeart/2005/8/layout/cycle6"/>
    <dgm:cxn modelId="{8DB2DFAA-671E-41AF-9123-E0085ED8D285}" type="presParOf" srcId="{E002432B-75A0-4A67-ADEB-ECEACBF944D2}" destId="{6BABF777-EC2A-4F25-B39A-9F46A22D1B32}" srcOrd="10" destOrd="0" presId="urn:microsoft.com/office/officeart/2005/8/layout/cycle6"/>
    <dgm:cxn modelId="{5CCC8A18-838B-442C-AB59-5C1BE3601B8C}" type="presParOf" srcId="{E002432B-75A0-4A67-ADEB-ECEACBF944D2}" destId="{74ADC07E-D043-4AB2-9BF2-CA19AE79A111}" srcOrd="11" destOrd="0" presId="urn:microsoft.com/office/officeart/2005/8/layout/cycle6"/>
    <dgm:cxn modelId="{51E91133-71E4-4005-A180-1CFD8BF251D9}" type="presParOf" srcId="{E002432B-75A0-4A67-ADEB-ECEACBF944D2}" destId="{421C9060-FA2C-422D-B0F0-41D9798144F2}" srcOrd="12" destOrd="0" presId="urn:microsoft.com/office/officeart/2005/8/layout/cycle6"/>
    <dgm:cxn modelId="{E8CD0F85-7B42-42CE-B60C-A9B2F7B52D52}" type="presParOf" srcId="{E002432B-75A0-4A67-ADEB-ECEACBF944D2}" destId="{322EA27D-244D-4630-BB9A-A683586EFBCB}" srcOrd="13" destOrd="0" presId="urn:microsoft.com/office/officeart/2005/8/layout/cycle6"/>
    <dgm:cxn modelId="{3D608C98-AE6F-4B39-BE9D-215C2B8B820A}" type="presParOf" srcId="{E002432B-75A0-4A67-ADEB-ECEACBF944D2}" destId="{70A21DE1-4E73-4EE2-BB75-AE4236472257}"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DD872A-D636-4D9B-99E0-5FCAF04F51F4}" type="doc">
      <dgm:prSet loTypeId="urn:microsoft.com/office/officeart/2005/8/layout/hProcess9" loCatId="process" qsTypeId="urn:microsoft.com/office/officeart/2005/8/quickstyle/3d2" qsCatId="3D" csTypeId="urn:microsoft.com/office/officeart/2005/8/colors/colorful5" csCatId="colorful" phldr="1"/>
      <dgm:spPr/>
    </dgm:pt>
    <dgm:pt modelId="{7E52A8D1-BE00-4DD5-B76C-B2B9E2A01251}">
      <dgm:prSet phldrT="[Text]"/>
      <dgm:spPr>
        <a:xfrm>
          <a:off x="2479" y="535881"/>
          <a:ext cx="2748404" cy="714508"/>
        </a:xfrm>
        <a:gradFill rotWithShape="0">
          <a:gsLst>
            <a:gs pos="0">
              <a:srgbClr val="B2C1DB">
                <a:hueOff val="0"/>
                <a:satOff val="0"/>
                <a:lumOff val="0"/>
                <a:alphaOff val="0"/>
                <a:shade val="51000"/>
                <a:satMod val="130000"/>
              </a:srgbClr>
            </a:gs>
            <a:gs pos="80000">
              <a:srgbClr val="B2C1DB">
                <a:hueOff val="0"/>
                <a:satOff val="0"/>
                <a:lumOff val="0"/>
                <a:alphaOff val="0"/>
                <a:shade val="93000"/>
                <a:satMod val="130000"/>
              </a:srgbClr>
            </a:gs>
            <a:gs pos="100000">
              <a:srgbClr val="B2C1DB">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ctr"/>
          <a:r>
            <a:rPr lang="nl-BE" dirty="0" smtClean="0">
              <a:solidFill>
                <a:srgbClr val="FFFFFF"/>
              </a:solidFill>
              <a:latin typeface="Verdana"/>
              <a:ea typeface="+mn-ea"/>
              <a:cs typeface="+mn-cs"/>
            </a:rPr>
            <a:t>Long Term capacity</a:t>
          </a:r>
        </a:p>
        <a:p>
          <a:pPr algn="ctr"/>
          <a:r>
            <a:rPr lang="nl-BE" dirty="0" smtClean="0">
              <a:solidFill>
                <a:srgbClr val="FFFFFF"/>
              </a:solidFill>
              <a:latin typeface="Verdana"/>
              <a:ea typeface="+mn-ea"/>
              <a:cs typeface="+mn-cs"/>
            </a:rPr>
            <a:t>(Year + Month)</a:t>
          </a:r>
        </a:p>
      </dgm:t>
    </dgm:pt>
    <dgm:pt modelId="{1320ADAE-1EFB-4CEA-8BAA-3E29472A242C}" type="parTrans" cxnId="{BE871587-006E-47BD-9505-BC4A26C3917F}">
      <dgm:prSet/>
      <dgm:spPr/>
      <dgm:t>
        <a:bodyPr/>
        <a:lstStyle/>
        <a:p>
          <a:endParaRPr lang="en-US"/>
        </a:p>
      </dgm:t>
    </dgm:pt>
    <dgm:pt modelId="{31A25379-194A-4CCD-8EEF-3CBE5D9082DC}" type="sibTrans" cxnId="{BE871587-006E-47BD-9505-BC4A26C3917F}">
      <dgm:prSet/>
      <dgm:spPr/>
      <dgm:t>
        <a:bodyPr/>
        <a:lstStyle/>
        <a:p>
          <a:endParaRPr lang="en-US"/>
        </a:p>
      </dgm:t>
    </dgm:pt>
    <dgm:pt modelId="{715F2C2E-A724-4875-B741-ADFA2E738D72}">
      <dgm:prSet phldrT="[Text]"/>
      <dgm:spPr>
        <a:xfrm>
          <a:off x="2792734" y="535881"/>
          <a:ext cx="837022" cy="714508"/>
        </a:xfrm>
        <a:gradFill rotWithShape="0">
          <a:gsLst>
            <a:gs pos="0">
              <a:srgbClr val="B2C1DB">
                <a:hueOff val="-6490032"/>
                <a:satOff val="3463"/>
                <a:lumOff val="-15098"/>
                <a:alphaOff val="0"/>
                <a:shade val="51000"/>
                <a:satMod val="130000"/>
              </a:srgbClr>
            </a:gs>
            <a:gs pos="80000">
              <a:srgbClr val="B2C1DB">
                <a:hueOff val="-6490032"/>
                <a:satOff val="3463"/>
                <a:lumOff val="-15098"/>
                <a:alphaOff val="0"/>
                <a:shade val="93000"/>
                <a:satMod val="130000"/>
              </a:srgbClr>
            </a:gs>
            <a:gs pos="100000">
              <a:srgbClr val="B2C1DB">
                <a:hueOff val="-6490032"/>
                <a:satOff val="3463"/>
                <a:lumOff val="-1509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nl-BE" dirty="0" smtClean="0">
              <a:solidFill>
                <a:srgbClr val="FFFFFF"/>
              </a:solidFill>
              <a:latin typeface="Verdana"/>
              <a:ea typeface="+mn-ea"/>
              <a:cs typeface="+mn-cs"/>
            </a:rPr>
            <a:t>Day Ahead capacity</a:t>
          </a:r>
          <a:endParaRPr lang="en-US" dirty="0">
            <a:solidFill>
              <a:srgbClr val="FFFFFF"/>
            </a:solidFill>
            <a:latin typeface="Verdana"/>
            <a:ea typeface="+mn-ea"/>
            <a:cs typeface="+mn-cs"/>
          </a:endParaRPr>
        </a:p>
      </dgm:t>
    </dgm:pt>
    <dgm:pt modelId="{33B2F970-08E2-448D-BE7A-D3B6ADD9DA40}" type="parTrans" cxnId="{8F4A1846-A27F-467E-AC07-5719EF6FBBC8}">
      <dgm:prSet/>
      <dgm:spPr/>
      <dgm:t>
        <a:bodyPr/>
        <a:lstStyle/>
        <a:p>
          <a:endParaRPr lang="en-US"/>
        </a:p>
      </dgm:t>
    </dgm:pt>
    <dgm:pt modelId="{E7725E72-1F1A-4679-8CFF-46C5ECADE1DF}" type="sibTrans" cxnId="{8F4A1846-A27F-467E-AC07-5719EF6FBBC8}">
      <dgm:prSet/>
      <dgm:spPr/>
      <dgm:t>
        <a:bodyPr/>
        <a:lstStyle/>
        <a:p>
          <a:endParaRPr lang="en-US"/>
        </a:p>
      </dgm:t>
    </dgm:pt>
    <dgm:pt modelId="{770DEAA9-5A37-4044-96FF-682418F07FAB}">
      <dgm:prSet phldrT="[Text]"/>
      <dgm:spPr>
        <a:xfrm>
          <a:off x="3671607" y="535881"/>
          <a:ext cx="837022" cy="714508"/>
        </a:xfrm>
        <a:gradFill rotWithShape="0">
          <a:gsLst>
            <a:gs pos="0">
              <a:srgbClr val="B2C1DB">
                <a:hueOff val="-12980065"/>
                <a:satOff val="6926"/>
                <a:lumOff val="-30196"/>
                <a:alphaOff val="0"/>
                <a:shade val="51000"/>
                <a:satMod val="130000"/>
              </a:srgbClr>
            </a:gs>
            <a:gs pos="80000">
              <a:srgbClr val="B2C1DB">
                <a:hueOff val="-12980065"/>
                <a:satOff val="6926"/>
                <a:lumOff val="-30196"/>
                <a:alphaOff val="0"/>
                <a:shade val="93000"/>
                <a:satMod val="130000"/>
              </a:srgbClr>
            </a:gs>
            <a:gs pos="100000">
              <a:srgbClr val="B2C1DB">
                <a:hueOff val="-12980065"/>
                <a:satOff val="6926"/>
                <a:lumOff val="-3019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nl-BE" dirty="0" smtClean="0">
              <a:solidFill>
                <a:srgbClr val="FFFFFF"/>
              </a:solidFill>
              <a:latin typeface="Verdana"/>
              <a:ea typeface="+mn-ea"/>
              <a:cs typeface="+mn-cs"/>
            </a:rPr>
            <a:t>Intraday capacity</a:t>
          </a:r>
          <a:endParaRPr lang="en-US" dirty="0">
            <a:solidFill>
              <a:srgbClr val="FFFFFF"/>
            </a:solidFill>
            <a:latin typeface="Verdana"/>
            <a:ea typeface="+mn-ea"/>
            <a:cs typeface="+mn-cs"/>
          </a:endParaRPr>
        </a:p>
      </dgm:t>
    </dgm:pt>
    <dgm:pt modelId="{F8C036EA-EB92-401F-88AB-37CCD8EF6EC2}" type="parTrans" cxnId="{C565EE82-8DD2-4F2A-9803-07FD7DB13AC7}">
      <dgm:prSet/>
      <dgm:spPr/>
      <dgm:t>
        <a:bodyPr/>
        <a:lstStyle/>
        <a:p>
          <a:endParaRPr lang="en-US"/>
        </a:p>
      </dgm:t>
    </dgm:pt>
    <dgm:pt modelId="{E03BBBA0-EBF3-4346-A94A-63B5CFD5AE83}" type="sibTrans" cxnId="{C565EE82-8DD2-4F2A-9803-07FD7DB13AC7}">
      <dgm:prSet/>
      <dgm:spPr/>
      <dgm:t>
        <a:bodyPr/>
        <a:lstStyle/>
        <a:p>
          <a:endParaRPr lang="en-US"/>
        </a:p>
      </dgm:t>
    </dgm:pt>
    <dgm:pt modelId="{F89D6606-96AD-4478-871E-1E4D6E5E009D}" type="pres">
      <dgm:prSet presAssocID="{B1DD872A-D636-4D9B-99E0-5FCAF04F51F4}" presName="CompostProcess" presStyleCnt="0">
        <dgm:presLayoutVars>
          <dgm:dir/>
          <dgm:resizeHandles val="exact"/>
        </dgm:presLayoutVars>
      </dgm:prSet>
      <dgm:spPr/>
    </dgm:pt>
    <dgm:pt modelId="{7908AFC0-4D5E-4BB9-9993-E60053DD0582}" type="pres">
      <dgm:prSet presAssocID="{B1DD872A-D636-4D9B-99E0-5FCAF04F51F4}" presName="arrow" presStyleLbl="bgShp" presStyleIdx="0" presStyleCnt="1"/>
      <dgm:spPr>
        <a:xfrm>
          <a:off x="338333" y="0"/>
          <a:ext cx="3834442" cy="1786270"/>
        </a:xfrm>
        <a:prstGeom prst="rightArrow">
          <a:avLst/>
        </a:prstGeom>
        <a:gradFill rotWithShape="0">
          <a:gsLst>
            <a:gs pos="0">
              <a:srgbClr val="B2C1DB">
                <a:tint val="40000"/>
                <a:hueOff val="0"/>
                <a:satOff val="0"/>
                <a:lumOff val="0"/>
                <a:alphaOff val="0"/>
                <a:shade val="51000"/>
                <a:satMod val="130000"/>
              </a:srgbClr>
            </a:gs>
            <a:gs pos="80000">
              <a:srgbClr val="B2C1DB">
                <a:tint val="40000"/>
                <a:hueOff val="0"/>
                <a:satOff val="0"/>
                <a:lumOff val="0"/>
                <a:alphaOff val="0"/>
                <a:shade val="93000"/>
                <a:satMod val="130000"/>
              </a:srgbClr>
            </a:gs>
            <a:gs pos="100000">
              <a:srgbClr val="B2C1DB">
                <a:tint val="40000"/>
                <a:hueOff val="0"/>
                <a:satOff val="0"/>
                <a:lumOff val="0"/>
                <a:alphaOff val="0"/>
                <a:shade val="94000"/>
                <a:satMod val="135000"/>
              </a:srgb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rgbClr val="FFFFFF"/>
          </a:contourClr>
        </a:sp3d>
      </dgm:spPr>
    </dgm:pt>
    <dgm:pt modelId="{6500EC5B-C8F2-4341-A116-A905D76EE3BD}" type="pres">
      <dgm:prSet presAssocID="{B1DD872A-D636-4D9B-99E0-5FCAF04F51F4}" presName="linearProcess" presStyleCnt="0"/>
      <dgm:spPr/>
    </dgm:pt>
    <dgm:pt modelId="{D61BFC0D-B6AF-48FB-B621-B312F05157F3}" type="pres">
      <dgm:prSet presAssocID="{7E52A8D1-BE00-4DD5-B76C-B2B9E2A01251}" presName="textNode" presStyleLbl="node1" presStyleIdx="0" presStyleCnt="3" custScaleX="328355">
        <dgm:presLayoutVars>
          <dgm:bulletEnabled val="1"/>
        </dgm:presLayoutVars>
      </dgm:prSet>
      <dgm:spPr>
        <a:prstGeom prst="roundRect">
          <a:avLst/>
        </a:prstGeom>
      </dgm:spPr>
      <dgm:t>
        <a:bodyPr/>
        <a:lstStyle/>
        <a:p>
          <a:endParaRPr lang="en-US"/>
        </a:p>
      </dgm:t>
    </dgm:pt>
    <dgm:pt modelId="{74924EBA-439F-4D95-A032-F28C1883A587}" type="pres">
      <dgm:prSet presAssocID="{31A25379-194A-4CCD-8EEF-3CBE5D9082DC}" presName="sibTrans" presStyleCnt="0"/>
      <dgm:spPr/>
    </dgm:pt>
    <dgm:pt modelId="{ADC40466-E929-4FB3-960F-D10ED869E7AA}" type="pres">
      <dgm:prSet presAssocID="{715F2C2E-A724-4875-B741-ADFA2E738D72}" presName="textNode" presStyleLbl="node1" presStyleIdx="1" presStyleCnt="3">
        <dgm:presLayoutVars>
          <dgm:bulletEnabled val="1"/>
        </dgm:presLayoutVars>
      </dgm:prSet>
      <dgm:spPr>
        <a:prstGeom prst="roundRect">
          <a:avLst/>
        </a:prstGeom>
      </dgm:spPr>
      <dgm:t>
        <a:bodyPr/>
        <a:lstStyle/>
        <a:p>
          <a:endParaRPr lang="en-US"/>
        </a:p>
      </dgm:t>
    </dgm:pt>
    <dgm:pt modelId="{7F8EA953-52C0-4E6F-83AD-72B9BE8BA1E6}" type="pres">
      <dgm:prSet presAssocID="{E7725E72-1F1A-4679-8CFF-46C5ECADE1DF}" presName="sibTrans" presStyleCnt="0"/>
      <dgm:spPr/>
    </dgm:pt>
    <dgm:pt modelId="{63253352-E8CB-4FD3-ABBC-5B0192297E55}" type="pres">
      <dgm:prSet presAssocID="{770DEAA9-5A37-4044-96FF-682418F07FAB}" presName="textNode" presStyleLbl="node1" presStyleIdx="2" presStyleCnt="3">
        <dgm:presLayoutVars>
          <dgm:bulletEnabled val="1"/>
        </dgm:presLayoutVars>
      </dgm:prSet>
      <dgm:spPr>
        <a:prstGeom prst="roundRect">
          <a:avLst/>
        </a:prstGeom>
      </dgm:spPr>
      <dgm:t>
        <a:bodyPr/>
        <a:lstStyle/>
        <a:p>
          <a:endParaRPr lang="en-US"/>
        </a:p>
      </dgm:t>
    </dgm:pt>
  </dgm:ptLst>
  <dgm:cxnLst>
    <dgm:cxn modelId="{1C43B1C4-7FA2-4D44-B6F3-836E2FF657F3}" type="presOf" srcId="{715F2C2E-A724-4875-B741-ADFA2E738D72}" destId="{ADC40466-E929-4FB3-960F-D10ED869E7AA}" srcOrd="0" destOrd="0" presId="urn:microsoft.com/office/officeart/2005/8/layout/hProcess9"/>
    <dgm:cxn modelId="{C565EE82-8DD2-4F2A-9803-07FD7DB13AC7}" srcId="{B1DD872A-D636-4D9B-99E0-5FCAF04F51F4}" destId="{770DEAA9-5A37-4044-96FF-682418F07FAB}" srcOrd="2" destOrd="0" parTransId="{F8C036EA-EB92-401F-88AB-37CCD8EF6EC2}" sibTransId="{E03BBBA0-EBF3-4346-A94A-63B5CFD5AE83}"/>
    <dgm:cxn modelId="{BE871587-006E-47BD-9505-BC4A26C3917F}" srcId="{B1DD872A-D636-4D9B-99E0-5FCAF04F51F4}" destId="{7E52A8D1-BE00-4DD5-B76C-B2B9E2A01251}" srcOrd="0" destOrd="0" parTransId="{1320ADAE-1EFB-4CEA-8BAA-3E29472A242C}" sibTransId="{31A25379-194A-4CCD-8EEF-3CBE5D9082DC}"/>
    <dgm:cxn modelId="{B2A1C5AE-A438-47A7-8ACA-556F186389FF}" type="presOf" srcId="{B1DD872A-D636-4D9B-99E0-5FCAF04F51F4}" destId="{F89D6606-96AD-4478-871E-1E4D6E5E009D}" srcOrd="0" destOrd="0" presId="urn:microsoft.com/office/officeart/2005/8/layout/hProcess9"/>
    <dgm:cxn modelId="{8F4A1846-A27F-467E-AC07-5719EF6FBBC8}" srcId="{B1DD872A-D636-4D9B-99E0-5FCAF04F51F4}" destId="{715F2C2E-A724-4875-B741-ADFA2E738D72}" srcOrd="1" destOrd="0" parTransId="{33B2F970-08E2-448D-BE7A-D3B6ADD9DA40}" sibTransId="{E7725E72-1F1A-4679-8CFF-46C5ECADE1DF}"/>
    <dgm:cxn modelId="{BCFB32D4-934E-44D2-A554-3E9A3F7FB037}" type="presOf" srcId="{770DEAA9-5A37-4044-96FF-682418F07FAB}" destId="{63253352-E8CB-4FD3-ABBC-5B0192297E55}" srcOrd="0" destOrd="0" presId="urn:microsoft.com/office/officeart/2005/8/layout/hProcess9"/>
    <dgm:cxn modelId="{E8CA39A2-92ED-4611-B5F5-2C5B238DCE20}" type="presOf" srcId="{7E52A8D1-BE00-4DD5-B76C-B2B9E2A01251}" destId="{D61BFC0D-B6AF-48FB-B621-B312F05157F3}" srcOrd="0" destOrd="0" presId="urn:microsoft.com/office/officeart/2005/8/layout/hProcess9"/>
    <dgm:cxn modelId="{FAD83595-70D1-4036-B4BD-4B2CC3FBCB34}" type="presParOf" srcId="{F89D6606-96AD-4478-871E-1E4D6E5E009D}" destId="{7908AFC0-4D5E-4BB9-9993-E60053DD0582}" srcOrd="0" destOrd="0" presId="urn:microsoft.com/office/officeart/2005/8/layout/hProcess9"/>
    <dgm:cxn modelId="{7615B17F-404C-45A5-86AA-C8CDEA4E372C}" type="presParOf" srcId="{F89D6606-96AD-4478-871E-1E4D6E5E009D}" destId="{6500EC5B-C8F2-4341-A116-A905D76EE3BD}" srcOrd="1" destOrd="0" presId="urn:microsoft.com/office/officeart/2005/8/layout/hProcess9"/>
    <dgm:cxn modelId="{1542B8B6-C566-429A-AFBA-589A40F80026}" type="presParOf" srcId="{6500EC5B-C8F2-4341-A116-A905D76EE3BD}" destId="{D61BFC0D-B6AF-48FB-B621-B312F05157F3}" srcOrd="0" destOrd="0" presId="urn:microsoft.com/office/officeart/2005/8/layout/hProcess9"/>
    <dgm:cxn modelId="{BA3CDF80-9E95-4AB9-B80D-B3978C82A1BB}" type="presParOf" srcId="{6500EC5B-C8F2-4341-A116-A905D76EE3BD}" destId="{74924EBA-439F-4D95-A032-F28C1883A587}" srcOrd="1" destOrd="0" presId="urn:microsoft.com/office/officeart/2005/8/layout/hProcess9"/>
    <dgm:cxn modelId="{728B6098-D993-441C-B6FF-CF8C9D903C1F}" type="presParOf" srcId="{6500EC5B-C8F2-4341-A116-A905D76EE3BD}" destId="{ADC40466-E929-4FB3-960F-D10ED869E7AA}" srcOrd="2" destOrd="0" presId="urn:microsoft.com/office/officeart/2005/8/layout/hProcess9"/>
    <dgm:cxn modelId="{A3A482B3-5B5B-4D93-9879-B6F5152E4B37}" type="presParOf" srcId="{6500EC5B-C8F2-4341-A116-A905D76EE3BD}" destId="{7F8EA953-52C0-4E6F-83AD-72B9BE8BA1E6}" srcOrd="3" destOrd="0" presId="urn:microsoft.com/office/officeart/2005/8/layout/hProcess9"/>
    <dgm:cxn modelId="{8339E56A-AE8A-4E9C-8D6C-3217F82BF1F5}" type="presParOf" srcId="{6500EC5B-C8F2-4341-A116-A905D76EE3BD}" destId="{63253352-E8CB-4FD3-ABBC-5B0192297E55}"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3FDD1E0-62EC-4D57-AE0D-05834D1C60C6}" type="doc">
      <dgm:prSet loTypeId="urn:microsoft.com/office/officeart/2005/8/layout/cycle6" loCatId="relationship" qsTypeId="urn:microsoft.com/office/officeart/2005/8/quickstyle/simple1" qsCatId="simple" csTypeId="urn:microsoft.com/office/officeart/2005/8/colors/colorful3" csCatId="colorful" phldr="1"/>
      <dgm:spPr/>
      <dgm:t>
        <a:bodyPr/>
        <a:lstStyle/>
        <a:p>
          <a:endParaRPr lang="nl-BE"/>
        </a:p>
      </dgm:t>
    </dgm:pt>
    <dgm:pt modelId="{872B16C1-0818-4752-A98A-9220C97A4A10}">
      <dgm:prSet phldrT="[Text]"/>
      <dgm:spPr/>
      <dgm:t>
        <a:bodyPr/>
        <a:lstStyle/>
        <a:p>
          <a:r>
            <a:rPr lang="nl-BE" dirty="0" smtClean="0"/>
            <a:t>Allocation DSO</a:t>
          </a:r>
          <a:endParaRPr lang="nl-BE" dirty="0"/>
        </a:p>
      </dgm:t>
    </dgm:pt>
    <dgm:pt modelId="{7EDD86D1-0494-4503-B4F3-DCE1B7B12BE7}" type="parTrans" cxnId="{28ADDA16-ED5C-47FA-A961-25BAB0AD7A85}">
      <dgm:prSet/>
      <dgm:spPr/>
      <dgm:t>
        <a:bodyPr/>
        <a:lstStyle/>
        <a:p>
          <a:endParaRPr lang="nl-BE"/>
        </a:p>
      </dgm:t>
    </dgm:pt>
    <dgm:pt modelId="{EA3CFB7B-7CAF-4F5F-AE5E-907A9CDB7B56}" type="sibTrans" cxnId="{28ADDA16-ED5C-47FA-A961-25BAB0AD7A85}">
      <dgm:prSet/>
      <dgm:spPr/>
      <dgm:t>
        <a:bodyPr/>
        <a:lstStyle/>
        <a:p>
          <a:endParaRPr lang="nl-BE"/>
        </a:p>
      </dgm:t>
    </dgm:pt>
    <dgm:pt modelId="{67180ECC-203C-4492-BF68-DDEEA88A6FF4}">
      <dgm:prSet phldrT="[Text]"/>
      <dgm:spPr>
        <a:solidFill>
          <a:schemeClr val="bg1">
            <a:lumMod val="85000"/>
          </a:schemeClr>
        </a:solidFill>
      </dgm:spPr>
      <dgm:t>
        <a:bodyPr/>
        <a:lstStyle/>
        <a:p>
          <a:r>
            <a:rPr lang="nl-BE" dirty="0" smtClean="0"/>
            <a:t>Allocation </a:t>
          </a:r>
          <a:r>
            <a:rPr lang="nl-BE" dirty="0"/>
            <a:t>CDS</a:t>
          </a:r>
        </a:p>
      </dgm:t>
    </dgm:pt>
    <dgm:pt modelId="{5BD40828-D7AD-4622-AF9B-C401171A8B2C}" type="parTrans" cxnId="{AC3F0FDA-5FCE-4803-BAB1-DE2CC6D4405A}">
      <dgm:prSet/>
      <dgm:spPr/>
      <dgm:t>
        <a:bodyPr/>
        <a:lstStyle/>
        <a:p>
          <a:endParaRPr lang="nl-BE"/>
        </a:p>
      </dgm:t>
    </dgm:pt>
    <dgm:pt modelId="{4086ADE4-3B6C-4CF5-802A-3815C39419FF}" type="sibTrans" cxnId="{AC3F0FDA-5FCE-4803-BAB1-DE2CC6D4405A}">
      <dgm:prSet/>
      <dgm:spPr/>
      <dgm:t>
        <a:bodyPr/>
        <a:lstStyle/>
        <a:p>
          <a:endParaRPr lang="nl-BE"/>
        </a:p>
      </dgm:t>
    </dgm:pt>
    <dgm:pt modelId="{498D6326-1411-4DE9-BD35-37319F86FE28}">
      <dgm:prSet phldrT="[Text]"/>
      <dgm:spPr>
        <a:solidFill>
          <a:schemeClr val="bg1">
            <a:lumMod val="85000"/>
          </a:schemeClr>
        </a:solidFill>
      </dgm:spPr>
      <dgm:t>
        <a:bodyPr/>
        <a:lstStyle/>
        <a:p>
          <a:r>
            <a:rPr lang="nl-BE" dirty="0" err="1" smtClean="0"/>
            <a:t>Grid</a:t>
          </a:r>
          <a:r>
            <a:rPr lang="nl-BE" dirty="0" smtClean="0"/>
            <a:t> Users </a:t>
          </a:r>
          <a:r>
            <a:rPr lang="nl-BE" dirty="0"/>
            <a:t>Elia</a:t>
          </a:r>
        </a:p>
      </dgm:t>
    </dgm:pt>
    <dgm:pt modelId="{44F8932F-47DE-45E6-B2AC-042F95988BBC}" type="parTrans" cxnId="{338CDBDF-430F-4809-9771-763748F956DF}">
      <dgm:prSet/>
      <dgm:spPr/>
      <dgm:t>
        <a:bodyPr/>
        <a:lstStyle/>
        <a:p>
          <a:endParaRPr lang="nl-BE"/>
        </a:p>
      </dgm:t>
    </dgm:pt>
    <dgm:pt modelId="{61CAE301-8B0B-4623-83D9-513143D0CF38}" type="sibTrans" cxnId="{338CDBDF-430F-4809-9771-763748F956DF}">
      <dgm:prSet/>
      <dgm:spPr/>
      <dgm:t>
        <a:bodyPr/>
        <a:lstStyle/>
        <a:p>
          <a:endParaRPr lang="nl-BE"/>
        </a:p>
      </dgm:t>
    </dgm:pt>
    <dgm:pt modelId="{445C8E54-DB02-4AC6-A881-C8E832B1339E}">
      <dgm:prSet phldrT="[Text]"/>
      <dgm:spPr>
        <a:solidFill>
          <a:schemeClr val="bg1">
            <a:lumMod val="85000"/>
          </a:schemeClr>
        </a:solidFill>
      </dgm:spPr>
      <dgm:t>
        <a:bodyPr/>
        <a:lstStyle/>
        <a:p>
          <a:r>
            <a:rPr lang="nl-BE" dirty="0" err="1" smtClean="0"/>
            <a:t>Activation</a:t>
          </a:r>
          <a:r>
            <a:rPr lang="nl-BE" dirty="0" smtClean="0"/>
            <a:t> </a:t>
          </a:r>
          <a:r>
            <a:rPr lang="nl-BE" dirty="0"/>
            <a:t>AS</a:t>
          </a:r>
        </a:p>
      </dgm:t>
    </dgm:pt>
    <dgm:pt modelId="{64FDC934-711A-4A34-9C6E-60712FC87B86}" type="parTrans" cxnId="{54D428D3-ACF6-467B-99F5-ACC76F2C360B}">
      <dgm:prSet/>
      <dgm:spPr/>
      <dgm:t>
        <a:bodyPr/>
        <a:lstStyle/>
        <a:p>
          <a:endParaRPr lang="nl-BE"/>
        </a:p>
      </dgm:t>
    </dgm:pt>
    <dgm:pt modelId="{99A3B4F7-1572-4D63-9870-0844F30CD13E}" type="sibTrans" cxnId="{54D428D3-ACF6-467B-99F5-ACC76F2C360B}">
      <dgm:prSet/>
      <dgm:spPr/>
      <dgm:t>
        <a:bodyPr/>
        <a:lstStyle/>
        <a:p>
          <a:endParaRPr lang="nl-BE"/>
        </a:p>
      </dgm:t>
    </dgm:pt>
    <dgm:pt modelId="{FC021FC5-64AF-47FD-A6A3-137D0EDA0B2E}">
      <dgm:prSet phldrT="[Text]"/>
      <dgm:spPr>
        <a:solidFill>
          <a:schemeClr val="bg1">
            <a:lumMod val="85000"/>
          </a:schemeClr>
        </a:solidFill>
      </dgm:spPr>
      <dgm:t>
        <a:bodyPr/>
        <a:lstStyle/>
        <a:p>
          <a:r>
            <a:rPr lang="nl-BE" dirty="0" smtClean="0"/>
            <a:t>Market Transactions</a:t>
          </a:r>
          <a:endParaRPr lang="nl-BE" dirty="0"/>
        </a:p>
      </dgm:t>
    </dgm:pt>
    <dgm:pt modelId="{AC37AFF9-60D3-4A05-8CEF-174BA24B317C}" type="parTrans" cxnId="{6A1146E2-A350-4D86-B7AF-20272737721E}">
      <dgm:prSet/>
      <dgm:spPr/>
      <dgm:t>
        <a:bodyPr/>
        <a:lstStyle/>
        <a:p>
          <a:endParaRPr lang="nl-BE"/>
        </a:p>
      </dgm:t>
    </dgm:pt>
    <dgm:pt modelId="{EAD2C7FA-8113-454C-97A2-01A8F2EDD702}" type="sibTrans" cxnId="{6A1146E2-A350-4D86-B7AF-20272737721E}">
      <dgm:prSet/>
      <dgm:spPr/>
      <dgm:t>
        <a:bodyPr/>
        <a:lstStyle/>
        <a:p>
          <a:endParaRPr lang="nl-BE"/>
        </a:p>
      </dgm:t>
    </dgm:pt>
    <dgm:pt modelId="{E002432B-75A0-4A67-ADEB-ECEACBF944D2}" type="pres">
      <dgm:prSet presAssocID="{33FDD1E0-62EC-4D57-AE0D-05834D1C60C6}" presName="cycle" presStyleCnt="0">
        <dgm:presLayoutVars>
          <dgm:dir/>
          <dgm:resizeHandles val="exact"/>
        </dgm:presLayoutVars>
      </dgm:prSet>
      <dgm:spPr/>
      <dgm:t>
        <a:bodyPr/>
        <a:lstStyle/>
        <a:p>
          <a:endParaRPr lang="nl-BE"/>
        </a:p>
      </dgm:t>
    </dgm:pt>
    <dgm:pt modelId="{E61C56EE-30E9-43F5-94F1-63227EFB0B5E}" type="pres">
      <dgm:prSet presAssocID="{872B16C1-0818-4752-A98A-9220C97A4A10}" presName="node" presStyleLbl="node1" presStyleIdx="0" presStyleCnt="5">
        <dgm:presLayoutVars>
          <dgm:bulletEnabled val="1"/>
        </dgm:presLayoutVars>
      </dgm:prSet>
      <dgm:spPr/>
      <dgm:t>
        <a:bodyPr/>
        <a:lstStyle/>
        <a:p>
          <a:endParaRPr lang="nl-BE"/>
        </a:p>
      </dgm:t>
    </dgm:pt>
    <dgm:pt modelId="{F8D6943A-870F-45F4-B442-704227390496}" type="pres">
      <dgm:prSet presAssocID="{872B16C1-0818-4752-A98A-9220C97A4A10}" presName="spNode" presStyleCnt="0"/>
      <dgm:spPr/>
    </dgm:pt>
    <dgm:pt modelId="{9FEF4883-431D-4E76-A0B0-C3F25C9340DC}" type="pres">
      <dgm:prSet presAssocID="{EA3CFB7B-7CAF-4F5F-AE5E-907A9CDB7B56}" presName="sibTrans" presStyleLbl="sibTrans1D1" presStyleIdx="0" presStyleCnt="5"/>
      <dgm:spPr/>
      <dgm:t>
        <a:bodyPr/>
        <a:lstStyle/>
        <a:p>
          <a:endParaRPr lang="nl-BE"/>
        </a:p>
      </dgm:t>
    </dgm:pt>
    <dgm:pt modelId="{18599D29-8BBE-4AE6-B159-2DE260A8ADAF}" type="pres">
      <dgm:prSet presAssocID="{67180ECC-203C-4492-BF68-DDEEA88A6FF4}" presName="node" presStyleLbl="node1" presStyleIdx="1" presStyleCnt="5">
        <dgm:presLayoutVars>
          <dgm:bulletEnabled val="1"/>
        </dgm:presLayoutVars>
      </dgm:prSet>
      <dgm:spPr/>
      <dgm:t>
        <a:bodyPr/>
        <a:lstStyle/>
        <a:p>
          <a:endParaRPr lang="nl-BE"/>
        </a:p>
      </dgm:t>
    </dgm:pt>
    <dgm:pt modelId="{A0177A93-8F24-4F26-AC49-A1898910BD63}" type="pres">
      <dgm:prSet presAssocID="{67180ECC-203C-4492-BF68-DDEEA88A6FF4}" presName="spNode" presStyleCnt="0"/>
      <dgm:spPr/>
    </dgm:pt>
    <dgm:pt modelId="{7020C70A-B2B6-49B8-9E0C-51619D53F9F5}" type="pres">
      <dgm:prSet presAssocID="{4086ADE4-3B6C-4CF5-802A-3815C39419FF}" presName="sibTrans" presStyleLbl="sibTrans1D1" presStyleIdx="1" presStyleCnt="5"/>
      <dgm:spPr/>
      <dgm:t>
        <a:bodyPr/>
        <a:lstStyle/>
        <a:p>
          <a:endParaRPr lang="nl-BE"/>
        </a:p>
      </dgm:t>
    </dgm:pt>
    <dgm:pt modelId="{979BAF33-8278-4DFC-91A8-87387BD53C1A}" type="pres">
      <dgm:prSet presAssocID="{498D6326-1411-4DE9-BD35-37319F86FE28}" presName="node" presStyleLbl="node1" presStyleIdx="2" presStyleCnt="5">
        <dgm:presLayoutVars>
          <dgm:bulletEnabled val="1"/>
        </dgm:presLayoutVars>
      </dgm:prSet>
      <dgm:spPr/>
      <dgm:t>
        <a:bodyPr/>
        <a:lstStyle/>
        <a:p>
          <a:endParaRPr lang="nl-BE"/>
        </a:p>
      </dgm:t>
    </dgm:pt>
    <dgm:pt modelId="{E88C81A9-9BFE-4275-9B5C-96A2B93D2B28}" type="pres">
      <dgm:prSet presAssocID="{498D6326-1411-4DE9-BD35-37319F86FE28}" presName="spNode" presStyleCnt="0"/>
      <dgm:spPr/>
    </dgm:pt>
    <dgm:pt modelId="{B7F2BBCC-0AF3-435B-A393-FFA9EF527383}" type="pres">
      <dgm:prSet presAssocID="{61CAE301-8B0B-4623-83D9-513143D0CF38}" presName="sibTrans" presStyleLbl="sibTrans1D1" presStyleIdx="2" presStyleCnt="5"/>
      <dgm:spPr/>
      <dgm:t>
        <a:bodyPr/>
        <a:lstStyle/>
        <a:p>
          <a:endParaRPr lang="nl-BE"/>
        </a:p>
      </dgm:t>
    </dgm:pt>
    <dgm:pt modelId="{5E0388FE-92D3-418B-97B5-2638685FF980}" type="pres">
      <dgm:prSet presAssocID="{445C8E54-DB02-4AC6-A881-C8E832B1339E}" presName="node" presStyleLbl="node1" presStyleIdx="3" presStyleCnt="5">
        <dgm:presLayoutVars>
          <dgm:bulletEnabled val="1"/>
        </dgm:presLayoutVars>
      </dgm:prSet>
      <dgm:spPr/>
      <dgm:t>
        <a:bodyPr/>
        <a:lstStyle/>
        <a:p>
          <a:endParaRPr lang="nl-BE"/>
        </a:p>
      </dgm:t>
    </dgm:pt>
    <dgm:pt modelId="{6BABF777-EC2A-4F25-B39A-9F46A22D1B32}" type="pres">
      <dgm:prSet presAssocID="{445C8E54-DB02-4AC6-A881-C8E832B1339E}" presName="spNode" presStyleCnt="0"/>
      <dgm:spPr/>
    </dgm:pt>
    <dgm:pt modelId="{74ADC07E-D043-4AB2-9BF2-CA19AE79A111}" type="pres">
      <dgm:prSet presAssocID="{99A3B4F7-1572-4D63-9870-0844F30CD13E}" presName="sibTrans" presStyleLbl="sibTrans1D1" presStyleIdx="3" presStyleCnt="5"/>
      <dgm:spPr/>
      <dgm:t>
        <a:bodyPr/>
        <a:lstStyle/>
        <a:p>
          <a:endParaRPr lang="nl-BE"/>
        </a:p>
      </dgm:t>
    </dgm:pt>
    <dgm:pt modelId="{421C9060-FA2C-422D-B0F0-41D9798144F2}" type="pres">
      <dgm:prSet presAssocID="{FC021FC5-64AF-47FD-A6A3-137D0EDA0B2E}" presName="node" presStyleLbl="node1" presStyleIdx="4" presStyleCnt="5">
        <dgm:presLayoutVars>
          <dgm:bulletEnabled val="1"/>
        </dgm:presLayoutVars>
      </dgm:prSet>
      <dgm:spPr/>
      <dgm:t>
        <a:bodyPr/>
        <a:lstStyle/>
        <a:p>
          <a:endParaRPr lang="nl-BE"/>
        </a:p>
      </dgm:t>
    </dgm:pt>
    <dgm:pt modelId="{322EA27D-244D-4630-BB9A-A683586EFBCB}" type="pres">
      <dgm:prSet presAssocID="{FC021FC5-64AF-47FD-A6A3-137D0EDA0B2E}" presName="spNode" presStyleCnt="0"/>
      <dgm:spPr/>
    </dgm:pt>
    <dgm:pt modelId="{70A21DE1-4E73-4EE2-BB75-AE4236472257}" type="pres">
      <dgm:prSet presAssocID="{EAD2C7FA-8113-454C-97A2-01A8F2EDD702}" presName="sibTrans" presStyleLbl="sibTrans1D1" presStyleIdx="4" presStyleCnt="5"/>
      <dgm:spPr/>
      <dgm:t>
        <a:bodyPr/>
        <a:lstStyle/>
        <a:p>
          <a:endParaRPr lang="nl-BE"/>
        </a:p>
      </dgm:t>
    </dgm:pt>
  </dgm:ptLst>
  <dgm:cxnLst>
    <dgm:cxn modelId="{59A26BEB-AA41-472F-A2B4-74B73552F9DC}" type="presOf" srcId="{445C8E54-DB02-4AC6-A881-C8E832B1339E}" destId="{5E0388FE-92D3-418B-97B5-2638685FF980}" srcOrd="0" destOrd="0" presId="urn:microsoft.com/office/officeart/2005/8/layout/cycle6"/>
    <dgm:cxn modelId="{28ADDA16-ED5C-47FA-A961-25BAB0AD7A85}" srcId="{33FDD1E0-62EC-4D57-AE0D-05834D1C60C6}" destId="{872B16C1-0818-4752-A98A-9220C97A4A10}" srcOrd="0" destOrd="0" parTransId="{7EDD86D1-0494-4503-B4F3-DCE1B7B12BE7}" sibTransId="{EA3CFB7B-7CAF-4F5F-AE5E-907A9CDB7B56}"/>
    <dgm:cxn modelId="{C46C5CA2-4EB4-4C13-9543-B1F1D40D28C0}" type="presOf" srcId="{61CAE301-8B0B-4623-83D9-513143D0CF38}" destId="{B7F2BBCC-0AF3-435B-A393-FFA9EF527383}" srcOrd="0" destOrd="0" presId="urn:microsoft.com/office/officeart/2005/8/layout/cycle6"/>
    <dgm:cxn modelId="{54D428D3-ACF6-467B-99F5-ACC76F2C360B}" srcId="{33FDD1E0-62EC-4D57-AE0D-05834D1C60C6}" destId="{445C8E54-DB02-4AC6-A881-C8E832B1339E}" srcOrd="3" destOrd="0" parTransId="{64FDC934-711A-4A34-9C6E-60712FC87B86}" sibTransId="{99A3B4F7-1572-4D63-9870-0844F30CD13E}"/>
    <dgm:cxn modelId="{210FA13D-05C4-4835-A39E-14210499D248}" type="presOf" srcId="{EAD2C7FA-8113-454C-97A2-01A8F2EDD702}" destId="{70A21DE1-4E73-4EE2-BB75-AE4236472257}" srcOrd="0" destOrd="0" presId="urn:microsoft.com/office/officeart/2005/8/layout/cycle6"/>
    <dgm:cxn modelId="{AC3F0FDA-5FCE-4803-BAB1-DE2CC6D4405A}" srcId="{33FDD1E0-62EC-4D57-AE0D-05834D1C60C6}" destId="{67180ECC-203C-4492-BF68-DDEEA88A6FF4}" srcOrd="1" destOrd="0" parTransId="{5BD40828-D7AD-4622-AF9B-C401171A8B2C}" sibTransId="{4086ADE4-3B6C-4CF5-802A-3815C39419FF}"/>
    <dgm:cxn modelId="{26CA1367-5473-4515-B663-E495CBF3DB26}" type="presOf" srcId="{FC021FC5-64AF-47FD-A6A3-137D0EDA0B2E}" destId="{421C9060-FA2C-422D-B0F0-41D9798144F2}" srcOrd="0" destOrd="0" presId="urn:microsoft.com/office/officeart/2005/8/layout/cycle6"/>
    <dgm:cxn modelId="{DCC3A147-6F92-48E2-B0D5-3DC05A82A142}" type="presOf" srcId="{EA3CFB7B-7CAF-4F5F-AE5E-907A9CDB7B56}" destId="{9FEF4883-431D-4E76-A0B0-C3F25C9340DC}" srcOrd="0" destOrd="0" presId="urn:microsoft.com/office/officeart/2005/8/layout/cycle6"/>
    <dgm:cxn modelId="{9F680BCF-1D46-433E-8230-877CA6F6453C}" type="presOf" srcId="{99A3B4F7-1572-4D63-9870-0844F30CD13E}" destId="{74ADC07E-D043-4AB2-9BF2-CA19AE79A111}" srcOrd="0" destOrd="0" presId="urn:microsoft.com/office/officeart/2005/8/layout/cycle6"/>
    <dgm:cxn modelId="{12CD4859-A555-48D8-A87E-2308783651E6}" type="presOf" srcId="{67180ECC-203C-4492-BF68-DDEEA88A6FF4}" destId="{18599D29-8BBE-4AE6-B159-2DE260A8ADAF}" srcOrd="0" destOrd="0" presId="urn:microsoft.com/office/officeart/2005/8/layout/cycle6"/>
    <dgm:cxn modelId="{338CDBDF-430F-4809-9771-763748F956DF}" srcId="{33FDD1E0-62EC-4D57-AE0D-05834D1C60C6}" destId="{498D6326-1411-4DE9-BD35-37319F86FE28}" srcOrd="2" destOrd="0" parTransId="{44F8932F-47DE-45E6-B2AC-042F95988BBC}" sibTransId="{61CAE301-8B0B-4623-83D9-513143D0CF38}"/>
    <dgm:cxn modelId="{E66223FE-23CA-4425-93E9-79861B28B8D4}" type="presOf" srcId="{33FDD1E0-62EC-4D57-AE0D-05834D1C60C6}" destId="{E002432B-75A0-4A67-ADEB-ECEACBF944D2}" srcOrd="0" destOrd="0" presId="urn:microsoft.com/office/officeart/2005/8/layout/cycle6"/>
    <dgm:cxn modelId="{DEA7118B-6F7C-45C3-B5BD-D985B84667CE}" type="presOf" srcId="{4086ADE4-3B6C-4CF5-802A-3815C39419FF}" destId="{7020C70A-B2B6-49B8-9E0C-51619D53F9F5}" srcOrd="0" destOrd="0" presId="urn:microsoft.com/office/officeart/2005/8/layout/cycle6"/>
    <dgm:cxn modelId="{6A1146E2-A350-4D86-B7AF-20272737721E}" srcId="{33FDD1E0-62EC-4D57-AE0D-05834D1C60C6}" destId="{FC021FC5-64AF-47FD-A6A3-137D0EDA0B2E}" srcOrd="4" destOrd="0" parTransId="{AC37AFF9-60D3-4A05-8CEF-174BA24B317C}" sibTransId="{EAD2C7FA-8113-454C-97A2-01A8F2EDD702}"/>
    <dgm:cxn modelId="{40EAD351-85ED-45E7-9BCD-319D9DE6D8BA}" type="presOf" srcId="{872B16C1-0818-4752-A98A-9220C97A4A10}" destId="{E61C56EE-30E9-43F5-94F1-63227EFB0B5E}" srcOrd="0" destOrd="0" presId="urn:microsoft.com/office/officeart/2005/8/layout/cycle6"/>
    <dgm:cxn modelId="{06CF36B9-1440-438E-9709-12034EFBDB1C}" type="presOf" srcId="{498D6326-1411-4DE9-BD35-37319F86FE28}" destId="{979BAF33-8278-4DFC-91A8-87387BD53C1A}" srcOrd="0" destOrd="0" presId="urn:microsoft.com/office/officeart/2005/8/layout/cycle6"/>
    <dgm:cxn modelId="{99406BF4-D785-441F-AD17-D1A0DCB5EDFC}" type="presParOf" srcId="{E002432B-75A0-4A67-ADEB-ECEACBF944D2}" destId="{E61C56EE-30E9-43F5-94F1-63227EFB0B5E}" srcOrd="0" destOrd="0" presId="urn:microsoft.com/office/officeart/2005/8/layout/cycle6"/>
    <dgm:cxn modelId="{DC7CF18C-EA12-42FF-A4EE-2A737E695CDB}" type="presParOf" srcId="{E002432B-75A0-4A67-ADEB-ECEACBF944D2}" destId="{F8D6943A-870F-45F4-B442-704227390496}" srcOrd="1" destOrd="0" presId="urn:microsoft.com/office/officeart/2005/8/layout/cycle6"/>
    <dgm:cxn modelId="{6D722FB0-40FC-4CFC-91AE-6998C563EE9C}" type="presParOf" srcId="{E002432B-75A0-4A67-ADEB-ECEACBF944D2}" destId="{9FEF4883-431D-4E76-A0B0-C3F25C9340DC}" srcOrd="2" destOrd="0" presId="urn:microsoft.com/office/officeart/2005/8/layout/cycle6"/>
    <dgm:cxn modelId="{DEAE4016-48E2-4D83-BF25-5A95A8E358C6}" type="presParOf" srcId="{E002432B-75A0-4A67-ADEB-ECEACBF944D2}" destId="{18599D29-8BBE-4AE6-B159-2DE260A8ADAF}" srcOrd="3" destOrd="0" presId="urn:microsoft.com/office/officeart/2005/8/layout/cycle6"/>
    <dgm:cxn modelId="{A2447FB8-5E4E-45E8-8C4F-1BB08F94119D}" type="presParOf" srcId="{E002432B-75A0-4A67-ADEB-ECEACBF944D2}" destId="{A0177A93-8F24-4F26-AC49-A1898910BD63}" srcOrd="4" destOrd="0" presId="urn:microsoft.com/office/officeart/2005/8/layout/cycle6"/>
    <dgm:cxn modelId="{2D170880-737B-47AE-9E56-B00506954DC7}" type="presParOf" srcId="{E002432B-75A0-4A67-ADEB-ECEACBF944D2}" destId="{7020C70A-B2B6-49B8-9E0C-51619D53F9F5}" srcOrd="5" destOrd="0" presId="urn:microsoft.com/office/officeart/2005/8/layout/cycle6"/>
    <dgm:cxn modelId="{930EDF9D-1037-4652-B225-C8C0921930A1}" type="presParOf" srcId="{E002432B-75A0-4A67-ADEB-ECEACBF944D2}" destId="{979BAF33-8278-4DFC-91A8-87387BD53C1A}" srcOrd="6" destOrd="0" presId="urn:microsoft.com/office/officeart/2005/8/layout/cycle6"/>
    <dgm:cxn modelId="{E0D34839-9C29-4CD4-917A-F6EFD365ABC0}" type="presParOf" srcId="{E002432B-75A0-4A67-ADEB-ECEACBF944D2}" destId="{E88C81A9-9BFE-4275-9B5C-96A2B93D2B28}" srcOrd="7" destOrd="0" presId="urn:microsoft.com/office/officeart/2005/8/layout/cycle6"/>
    <dgm:cxn modelId="{15CF19B1-38EF-42BB-AD0C-DD91F40A8B1F}" type="presParOf" srcId="{E002432B-75A0-4A67-ADEB-ECEACBF944D2}" destId="{B7F2BBCC-0AF3-435B-A393-FFA9EF527383}" srcOrd="8" destOrd="0" presId="urn:microsoft.com/office/officeart/2005/8/layout/cycle6"/>
    <dgm:cxn modelId="{59871FFA-37E1-4686-886D-A9EB4F72056F}" type="presParOf" srcId="{E002432B-75A0-4A67-ADEB-ECEACBF944D2}" destId="{5E0388FE-92D3-418B-97B5-2638685FF980}" srcOrd="9" destOrd="0" presId="urn:microsoft.com/office/officeart/2005/8/layout/cycle6"/>
    <dgm:cxn modelId="{E821ADCD-CCAD-49C4-8E2E-4D07BE59F8E3}" type="presParOf" srcId="{E002432B-75A0-4A67-ADEB-ECEACBF944D2}" destId="{6BABF777-EC2A-4F25-B39A-9F46A22D1B32}" srcOrd="10" destOrd="0" presId="urn:microsoft.com/office/officeart/2005/8/layout/cycle6"/>
    <dgm:cxn modelId="{905E81FE-A810-4593-BE54-77D263AF54B8}" type="presParOf" srcId="{E002432B-75A0-4A67-ADEB-ECEACBF944D2}" destId="{74ADC07E-D043-4AB2-9BF2-CA19AE79A111}" srcOrd="11" destOrd="0" presId="urn:microsoft.com/office/officeart/2005/8/layout/cycle6"/>
    <dgm:cxn modelId="{289AA3E8-E8B5-4172-B2C9-4A267FDEA8CA}" type="presParOf" srcId="{E002432B-75A0-4A67-ADEB-ECEACBF944D2}" destId="{421C9060-FA2C-422D-B0F0-41D9798144F2}" srcOrd="12" destOrd="0" presId="urn:microsoft.com/office/officeart/2005/8/layout/cycle6"/>
    <dgm:cxn modelId="{BA74B668-CD25-4C63-AFEF-1877F504E632}" type="presParOf" srcId="{E002432B-75A0-4A67-ADEB-ECEACBF944D2}" destId="{322EA27D-244D-4630-BB9A-A683586EFBCB}" srcOrd="13" destOrd="0" presId="urn:microsoft.com/office/officeart/2005/8/layout/cycle6"/>
    <dgm:cxn modelId="{099687DC-5514-4BFD-8548-36522F1404C4}" type="presParOf" srcId="{E002432B-75A0-4A67-ADEB-ECEACBF944D2}" destId="{70A21DE1-4E73-4EE2-BB75-AE4236472257}"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33FDD1E0-62EC-4D57-AE0D-05834D1C60C6}" type="doc">
      <dgm:prSet loTypeId="urn:microsoft.com/office/officeart/2005/8/layout/cycle6" loCatId="relationship" qsTypeId="urn:microsoft.com/office/officeart/2005/8/quickstyle/simple1" qsCatId="simple" csTypeId="urn:microsoft.com/office/officeart/2005/8/colors/colorful3" csCatId="colorful" phldr="1"/>
      <dgm:spPr/>
      <dgm:t>
        <a:bodyPr/>
        <a:lstStyle/>
        <a:p>
          <a:endParaRPr lang="nl-BE"/>
        </a:p>
      </dgm:t>
    </dgm:pt>
    <dgm:pt modelId="{872B16C1-0818-4752-A98A-9220C97A4A10}">
      <dgm:prSet phldrT="[Text]"/>
      <dgm:spPr/>
      <dgm:t>
        <a:bodyPr/>
        <a:lstStyle/>
        <a:p>
          <a:r>
            <a:rPr lang="nl-BE" dirty="0" smtClean="0"/>
            <a:t>Allocation DSO</a:t>
          </a:r>
          <a:endParaRPr lang="nl-BE" dirty="0"/>
        </a:p>
      </dgm:t>
    </dgm:pt>
    <dgm:pt modelId="{7EDD86D1-0494-4503-B4F3-DCE1B7B12BE7}" type="parTrans" cxnId="{28ADDA16-ED5C-47FA-A961-25BAB0AD7A85}">
      <dgm:prSet/>
      <dgm:spPr/>
      <dgm:t>
        <a:bodyPr/>
        <a:lstStyle/>
        <a:p>
          <a:endParaRPr lang="nl-BE"/>
        </a:p>
      </dgm:t>
    </dgm:pt>
    <dgm:pt modelId="{EA3CFB7B-7CAF-4F5F-AE5E-907A9CDB7B56}" type="sibTrans" cxnId="{28ADDA16-ED5C-47FA-A961-25BAB0AD7A85}">
      <dgm:prSet/>
      <dgm:spPr/>
      <dgm:t>
        <a:bodyPr/>
        <a:lstStyle/>
        <a:p>
          <a:endParaRPr lang="nl-BE"/>
        </a:p>
      </dgm:t>
    </dgm:pt>
    <dgm:pt modelId="{67180ECC-203C-4492-BF68-DDEEA88A6FF4}">
      <dgm:prSet phldrT="[Text]"/>
      <dgm:spPr>
        <a:solidFill>
          <a:schemeClr val="bg1">
            <a:lumMod val="85000"/>
          </a:schemeClr>
        </a:solidFill>
      </dgm:spPr>
      <dgm:t>
        <a:bodyPr/>
        <a:lstStyle/>
        <a:p>
          <a:r>
            <a:rPr lang="nl-BE" dirty="0" smtClean="0"/>
            <a:t>Allocation </a:t>
          </a:r>
          <a:r>
            <a:rPr lang="nl-BE" dirty="0"/>
            <a:t>CDS</a:t>
          </a:r>
        </a:p>
      </dgm:t>
    </dgm:pt>
    <dgm:pt modelId="{5BD40828-D7AD-4622-AF9B-C401171A8B2C}" type="parTrans" cxnId="{AC3F0FDA-5FCE-4803-BAB1-DE2CC6D4405A}">
      <dgm:prSet/>
      <dgm:spPr/>
      <dgm:t>
        <a:bodyPr/>
        <a:lstStyle/>
        <a:p>
          <a:endParaRPr lang="nl-BE"/>
        </a:p>
      </dgm:t>
    </dgm:pt>
    <dgm:pt modelId="{4086ADE4-3B6C-4CF5-802A-3815C39419FF}" type="sibTrans" cxnId="{AC3F0FDA-5FCE-4803-BAB1-DE2CC6D4405A}">
      <dgm:prSet/>
      <dgm:spPr/>
      <dgm:t>
        <a:bodyPr/>
        <a:lstStyle/>
        <a:p>
          <a:endParaRPr lang="nl-BE"/>
        </a:p>
      </dgm:t>
    </dgm:pt>
    <dgm:pt modelId="{498D6326-1411-4DE9-BD35-37319F86FE28}">
      <dgm:prSet phldrT="[Text]"/>
      <dgm:spPr>
        <a:solidFill>
          <a:schemeClr val="bg1">
            <a:lumMod val="85000"/>
          </a:schemeClr>
        </a:solidFill>
      </dgm:spPr>
      <dgm:t>
        <a:bodyPr/>
        <a:lstStyle/>
        <a:p>
          <a:r>
            <a:rPr lang="nl-BE" dirty="0" err="1" smtClean="0"/>
            <a:t>Grid</a:t>
          </a:r>
          <a:r>
            <a:rPr lang="nl-BE" dirty="0" smtClean="0"/>
            <a:t> Users </a:t>
          </a:r>
          <a:r>
            <a:rPr lang="nl-BE" dirty="0"/>
            <a:t>Elia</a:t>
          </a:r>
        </a:p>
      </dgm:t>
    </dgm:pt>
    <dgm:pt modelId="{44F8932F-47DE-45E6-B2AC-042F95988BBC}" type="parTrans" cxnId="{338CDBDF-430F-4809-9771-763748F956DF}">
      <dgm:prSet/>
      <dgm:spPr/>
      <dgm:t>
        <a:bodyPr/>
        <a:lstStyle/>
        <a:p>
          <a:endParaRPr lang="nl-BE"/>
        </a:p>
      </dgm:t>
    </dgm:pt>
    <dgm:pt modelId="{61CAE301-8B0B-4623-83D9-513143D0CF38}" type="sibTrans" cxnId="{338CDBDF-430F-4809-9771-763748F956DF}">
      <dgm:prSet/>
      <dgm:spPr/>
      <dgm:t>
        <a:bodyPr/>
        <a:lstStyle/>
        <a:p>
          <a:endParaRPr lang="nl-BE"/>
        </a:p>
      </dgm:t>
    </dgm:pt>
    <dgm:pt modelId="{445C8E54-DB02-4AC6-A881-C8E832B1339E}">
      <dgm:prSet phldrT="[Text]"/>
      <dgm:spPr>
        <a:solidFill>
          <a:schemeClr val="bg1">
            <a:lumMod val="85000"/>
          </a:schemeClr>
        </a:solidFill>
      </dgm:spPr>
      <dgm:t>
        <a:bodyPr/>
        <a:lstStyle/>
        <a:p>
          <a:r>
            <a:rPr lang="nl-BE" dirty="0" err="1" smtClean="0"/>
            <a:t>Activation</a:t>
          </a:r>
          <a:r>
            <a:rPr lang="nl-BE" dirty="0" smtClean="0"/>
            <a:t> </a:t>
          </a:r>
          <a:r>
            <a:rPr lang="nl-BE" dirty="0"/>
            <a:t>AS</a:t>
          </a:r>
        </a:p>
      </dgm:t>
    </dgm:pt>
    <dgm:pt modelId="{64FDC934-711A-4A34-9C6E-60712FC87B86}" type="parTrans" cxnId="{54D428D3-ACF6-467B-99F5-ACC76F2C360B}">
      <dgm:prSet/>
      <dgm:spPr/>
      <dgm:t>
        <a:bodyPr/>
        <a:lstStyle/>
        <a:p>
          <a:endParaRPr lang="nl-BE"/>
        </a:p>
      </dgm:t>
    </dgm:pt>
    <dgm:pt modelId="{99A3B4F7-1572-4D63-9870-0844F30CD13E}" type="sibTrans" cxnId="{54D428D3-ACF6-467B-99F5-ACC76F2C360B}">
      <dgm:prSet/>
      <dgm:spPr/>
      <dgm:t>
        <a:bodyPr/>
        <a:lstStyle/>
        <a:p>
          <a:endParaRPr lang="nl-BE"/>
        </a:p>
      </dgm:t>
    </dgm:pt>
    <dgm:pt modelId="{FC021FC5-64AF-47FD-A6A3-137D0EDA0B2E}">
      <dgm:prSet phldrT="[Text]"/>
      <dgm:spPr>
        <a:solidFill>
          <a:schemeClr val="bg1">
            <a:lumMod val="85000"/>
          </a:schemeClr>
        </a:solidFill>
      </dgm:spPr>
      <dgm:t>
        <a:bodyPr/>
        <a:lstStyle/>
        <a:p>
          <a:r>
            <a:rPr lang="nl-BE" dirty="0" smtClean="0"/>
            <a:t>Market Transactions</a:t>
          </a:r>
          <a:endParaRPr lang="nl-BE" dirty="0"/>
        </a:p>
      </dgm:t>
    </dgm:pt>
    <dgm:pt modelId="{AC37AFF9-60D3-4A05-8CEF-174BA24B317C}" type="parTrans" cxnId="{6A1146E2-A350-4D86-B7AF-20272737721E}">
      <dgm:prSet/>
      <dgm:spPr/>
      <dgm:t>
        <a:bodyPr/>
        <a:lstStyle/>
        <a:p>
          <a:endParaRPr lang="nl-BE"/>
        </a:p>
      </dgm:t>
    </dgm:pt>
    <dgm:pt modelId="{EAD2C7FA-8113-454C-97A2-01A8F2EDD702}" type="sibTrans" cxnId="{6A1146E2-A350-4D86-B7AF-20272737721E}">
      <dgm:prSet/>
      <dgm:spPr/>
      <dgm:t>
        <a:bodyPr/>
        <a:lstStyle/>
        <a:p>
          <a:endParaRPr lang="nl-BE"/>
        </a:p>
      </dgm:t>
    </dgm:pt>
    <dgm:pt modelId="{E002432B-75A0-4A67-ADEB-ECEACBF944D2}" type="pres">
      <dgm:prSet presAssocID="{33FDD1E0-62EC-4D57-AE0D-05834D1C60C6}" presName="cycle" presStyleCnt="0">
        <dgm:presLayoutVars>
          <dgm:dir/>
          <dgm:resizeHandles val="exact"/>
        </dgm:presLayoutVars>
      </dgm:prSet>
      <dgm:spPr/>
      <dgm:t>
        <a:bodyPr/>
        <a:lstStyle/>
        <a:p>
          <a:endParaRPr lang="nl-BE"/>
        </a:p>
      </dgm:t>
    </dgm:pt>
    <dgm:pt modelId="{E61C56EE-30E9-43F5-94F1-63227EFB0B5E}" type="pres">
      <dgm:prSet presAssocID="{872B16C1-0818-4752-A98A-9220C97A4A10}" presName="node" presStyleLbl="node1" presStyleIdx="0" presStyleCnt="5">
        <dgm:presLayoutVars>
          <dgm:bulletEnabled val="1"/>
        </dgm:presLayoutVars>
      </dgm:prSet>
      <dgm:spPr/>
      <dgm:t>
        <a:bodyPr/>
        <a:lstStyle/>
        <a:p>
          <a:endParaRPr lang="nl-BE"/>
        </a:p>
      </dgm:t>
    </dgm:pt>
    <dgm:pt modelId="{F8D6943A-870F-45F4-B442-704227390496}" type="pres">
      <dgm:prSet presAssocID="{872B16C1-0818-4752-A98A-9220C97A4A10}" presName="spNode" presStyleCnt="0"/>
      <dgm:spPr/>
    </dgm:pt>
    <dgm:pt modelId="{9FEF4883-431D-4E76-A0B0-C3F25C9340DC}" type="pres">
      <dgm:prSet presAssocID="{EA3CFB7B-7CAF-4F5F-AE5E-907A9CDB7B56}" presName="sibTrans" presStyleLbl="sibTrans1D1" presStyleIdx="0" presStyleCnt="5"/>
      <dgm:spPr/>
      <dgm:t>
        <a:bodyPr/>
        <a:lstStyle/>
        <a:p>
          <a:endParaRPr lang="nl-BE"/>
        </a:p>
      </dgm:t>
    </dgm:pt>
    <dgm:pt modelId="{18599D29-8BBE-4AE6-B159-2DE260A8ADAF}" type="pres">
      <dgm:prSet presAssocID="{67180ECC-203C-4492-BF68-DDEEA88A6FF4}" presName="node" presStyleLbl="node1" presStyleIdx="1" presStyleCnt="5">
        <dgm:presLayoutVars>
          <dgm:bulletEnabled val="1"/>
        </dgm:presLayoutVars>
      </dgm:prSet>
      <dgm:spPr/>
      <dgm:t>
        <a:bodyPr/>
        <a:lstStyle/>
        <a:p>
          <a:endParaRPr lang="nl-BE"/>
        </a:p>
      </dgm:t>
    </dgm:pt>
    <dgm:pt modelId="{A0177A93-8F24-4F26-AC49-A1898910BD63}" type="pres">
      <dgm:prSet presAssocID="{67180ECC-203C-4492-BF68-DDEEA88A6FF4}" presName="spNode" presStyleCnt="0"/>
      <dgm:spPr/>
    </dgm:pt>
    <dgm:pt modelId="{7020C70A-B2B6-49B8-9E0C-51619D53F9F5}" type="pres">
      <dgm:prSet presAssocID="{4086ADE4-3B6C-4CF5-802A-3815C39419FF}" presName="sibTrans" presStyleLbl="sibTrans1D1" presStyleIdx="1" presStyleCnt="5"/>
      <dgm:spPr/>
      <dgm:t>
        <a:bodyPr/>
        <a:lstStyle/>
        <a:p>
          <a:endParaRPr lang="nl-BE"/>
        </a:p>
      </dgm:t>
    </dgm:pt>
    <dgm:pt modelId="{979BAF33-8278-4DFC-91A8-87387BD53C1A}" type="pres">
      <dgm:prSet presAssocID="{498D6326-1411-4DE9-BD35-37319F86FE28}" presName="node" presStyleLbl="node1" presStyleIdx="2" presStyleCnt="5">
        <dgm:presLayoutVars>
          <dgm:bulletEnabled val="1"/>
        </dgm:presLayoutVars>
      </dgm:prSet>
      <dgm:spPr/>
      <dgm:t>
        <a:bodyPr/>
        <a:lstStyle/>
        <a:p>
          <a:endParaRPr lang="nl-BE"/>
        </a:p>
      </dgm:t>
    </dgm:pt>
    <dgm:pt modelId="{E88C81A9-9BFE-4275-9B5C-96A2B93D2B28}" type="pres">
      <dgm:prSet presAssocID="{498D6326-1411-4DE9-BD35-37319F86FE28}" presName="spNode" presStyleCnt="0"/>
      <dgm:spPr/>
    </dgm:pt>
    <dgm:pt modelId="{B7F2BBCC-0AF3-435B-A393-FFA9EF527383}" type="pres">
      <dgm:prSet presAssocID="{61CAE301-8B0B-4623-83D9-513143D0CF38}" presName="sibTrans" presStyleLbl="sibTrans1D1" presStyleIdx="2" presStyleCnt="5"/>
      <dgm:spPr/>
      <dgm:t>
        <a:bodyPr/>
        <a:lstStyle/>
        <a:p>
          <a:endParaRPr lang="nl-BE"/>
        </a:p>
      </dgm:t>
    </dgm:pt>
    <dgm:pt modelId="{5E0388FE-92D3-418B-97B5-2638685FF980}" type="pres">
      <dgm:prSet presAssocID="{445C8E54-DB02-4AC6-A881-C8E832B1339E}" presName="node" presStyleLbl="node1" presStyleIdx="3" presStyleCnt="5">
        <dgm:presLayoutVars>
          <dgm:bulletEnabled val="1"/>
        </dgm:presLayoutVars>
      </dgm:prSet>
      <dgm:spPr/>
      <dgm:t>
        <a:bodyPr/>
        <a:lstStyle/>
        <a:p>
          <a:endParaRPr lang="nl-BE"/>
        </a:p>
      </dgm:t>
    </dgm:pt>
    <dgm:pt modelId="{6BABF777-EC2A-4F25-B39A-9F46A22D1B32}" type="pres">
      <dgm:prSet presAssocID="{445C8E54-DB02-4AC6-A881-C8E832B1339E}" presName="spNode" presStyleCnt="0"/>
      <dgm:spPr/>
    </dgm:pt>
    <dgm:pt modelId="{74ADC07E-D043-4AB2-9BF2-CA19AE79A111}" type="pres">
      <dgm:prSet presAssocID="{99A3B4F7-1572-4D63-9870-0844F30CD13E}" presName="sibTrans" presStyleLbl="sibTrans1D1" presStyleIdx="3" presStyleCnt="5"/>
      <dgm:spPr/>
      <dgm:t>
        <a:bodyPr/>
        <a:lstStyle/>
        <a:p>
          <a:endParaRPr lang="nl-BE"/>
        </a:p>
      </dgm:t>
    </dgm:pt>
    <dgm:pt modelId="{421C9060-FA2C-422D-B0F0-41D9798144F2}" type="pres">
      <dgm:prSet presAssocID="{FC021FC5-64AF-47FD-A6A3-137D0EDA0B2E}" presName="node" presStyleLbl="node1" presStyleIdx="4" presStyleCnt="5">
        <dgm:presLayoutVars>
          <dgm:bulletEnabled val="1"/>
        </dgm:presLayoutVars>
      </dgm:prSet>
      <dgm:spPr/>
      <dgm:t>
        <a:bodyPr/>
        <a:lstStyle/>
        <a:p>
          <a:endParaRPr lang="nl-BE"/>
        </a:p>
      </dgm:t>
    </dgm:pt>
    <dgm:pt modelId="{322EA27D-244D-4630-BB9A-A683586EFBCB}" type="pres">
      <dgm:prSet presAssocID="{FC021FC5-64AF-47FD-A6A3-137D0EDA0B2E}" presName="spNode" presStyleCnt="0"/>
      <dgm:spPr/>
    </dgm:pt>
    <dgm:pt modelId="{70A21DE1-4E73-4EE2-BB75-AE4236472257}" type="pres">
      <dgm:prSet presAssocID="{EAD2C7FA-8113-454C-97A2-01A8F2EDD702}" presName="sibTrans" presStyleLbl="sibTrans1D1" presStyleIdx="4" presStyleCnt="5"/>
      <dgm:spPr/>
      <dgm:t>
        <a:bodyPr/>
        <a:lstStyle/>
        <a:p>
          <a:endParaRPr lang="nl-BE"/>
        </a:p>
      </dgm:t>
    </dgm:pt>
  </dgm:ptLst>
  <dgm:cxnLst>
    <dgm:cxn modelId="{15B7554F-3F3D-40EB-915A-D98A1C3D6310}" type="presOf" srcId="{EA3CFB7B-7CAF-4F5F-AE5E-907A9CDB7B56}" destId="{9FEF4883-431D-4E76-A0B0-C3F25C9340DC}" srcOrd="0" destOrd="0" presId="urn:microsoft.com/office/officeart/2005/8/layout/cycle6"/>
    <dgm:cxn modelId="{EAF4027E-26F3-4A98-9A2E-79D8A6255C50}" type="presOf" srcId="{99A3B4F7-1572-4D63-9870-0844F30CD13E}" destId="{74ADC07E-D043-4AB2-9BF2-CA19AE79A111}" srcOrd="0" destOrd="0" presId="urn:microsoft.com/office/officeart/2005/8/layout/cycle6"/>
    <dgm:cxn modelId="{28ADDA16-ED5C-47FA-A961-25BAB0AD7A85}" srcId="{33FDD1E0-62EC-4D57-AE0D-05834D1C60C6}" destId="{872B16C1-0818-4752-A98A-9220C97A4A10}" srcOrd="0" destOrd="0" parTransId="{7EDD86D1-0494-4503-B4F3-DCE1B7B12BE7}" sibTransId="{EA3CFB7B-7CAF-4F5F-AE5E-907A9CDB7B56}"/>
    <dgm:cxn modelId="{8075BE7B-428A-45ED-ABE9-2D0F9274A264}" type="presOf" srcId="{4086ADE4-3B6C-4CF5-802A-3815C39419FF}" destId="{7020C70A-B2B6-49B8-9E0C-51619D53F9F5}" srcOrd="0" destOrd="0" presId="urn:microsoft.com/office/officeart/2005/8/layout/cycle6"/>
    <dgm:cxn modelId="{54D428D3-ACF6-467B-99F5-ACC76F2C360B}" srcId="{33FDD1E0-62EC-4D57-AE0D-05834D1C60C6}" destId="{445C8E54-DB02-4AC6-A881-C8E832B1339E}" srcOrd="3" destOrd="0" parTransId="{64FDC934-711A-4A34-9C6E-60712FC87B86}" sibTransId="{99A3B4F7-1572-4D63-9870-0844F30CD13E}"/>
    <dgm:cxn modelId="{90B16386-B0D4-4BEA-8C4E-24435705FF2D}" type="presOf" srcId="{498D6326-1411-4DE9-BD35-37319F86FE28}" destId="{979BAF33-8278-4DFC-91A8-87387BD53C1A}" srcOrd="0" destOrd="0" presId="urn:microsoft.com/office/officeart/2005/8/layout/cycle6"/>
    <dgm:cxn modelId="{AC3F0FDA-5FCE-4803-BAB1-DE2CC6D4405A}" srcId="{33FDD1E0-62EC-4D57-AE0D-05834D1C60C6}" destId="{67180ECC-203C-4492-BF68-DDEEA88A6FF4}" srcOrd="1" destOrd="0" parTransId="{5BD40828-D7AD-4622-AF9B-C401171A8B2C}" sibTransId="{4086ADE4-3B6C-4CF5-802A-3815C39419FF}"/>
    <dgm:cxn modelId="{C607BBB2-BFB0-4B6E-8BD4-5203340B10E8}" type="presOf" srcId="{67180ECC-203C-4492-BF68-DDEEA88A6FF4}" destId="{18599D29-8BBE-4AE6-B159-2DE260A8ADAF}" srcOrd="0" destOrd="0" presId="urn:microsoft.com/office/officeart/2005/8/layout/cycle6"/>
    <dgm:cxn modelId="{4073D20F-8CF0-41E4-A234-9A3C159439F7}" type="presOf" srcId="{33FDD1E0-62EC-4D57-AE0D-05834D1C60C6}" destId="{E002432B-75A0-4A67-ADEB-ECEACBF944D2}" srcOrd="0" destOrd="0" presId="urn:microsoft.com/office/officeart/2005/8/layout/cycle6"/>
    <dgm:cxn modelId="{338CDBDF-430F-4809-9771-763748F956DF}" srcId="{33FDD1E0-62EC-4D57-AE0D-05834D1C60C6}" destId="{498D6326-1411-4DE9-BD35-37319F86FE28}" srcOrd="2" destOrd="0" parTransId="{44F8932F-47DE-45E6-B2AC-042F95988BBC}" sibTransId="{61CAE301-8B0B-4623-83D9-513143D0CF38}"/>
    <dgm:cxn modelId="{B936D756-964D-4205-BA13-0FDA4AD52111}" type="presOf" srcId="{EAD2C7FA-8113-454C-97A2-01A8F2EDD702}" destId="{70A21DE1-4E73-4EE2-BB75-AE4236472257}" srcOrd="0" destOrd="0" presId="urn:microsoft.com/office/officeart/2005/8/layout/cycle6"/>
    <dgm:cxn modelId="{B32118D8-5563-48D4-A37D-2B8B6B43BA88}" type="presOf" srcId="{FC021FC5-64AF-47FD-A6A3-137D0EDA0B2E}" destId="{421C9060-FA2C-422D-B0F0-41D9798144F2}" srcOrd="0" destOrd="0" presId="urn:microsoft.com/office/officeart/2005/8/layout/cycle6"/>
    <dgm:cxn modelId="{CB52BB18-F11B-45E9-8FFC-302A7EAE3737}" type="presOf" srcId="{61CAE301-8B0B-4623-83D9-513143D0CF38}" destId="{B7F2BBCC-0AF3-435B-A393-FFA9EF527383}" srcOrd="0" destOrd="0" presId="urn:microsoft.com/office/officeart/2005/8/layout/cycle6"/>
    <dgm:cxn modelId="{2E04F437-3FAE-494F-85C1-B51D7E329F6F}" type="presOf" srcId="{445C8E54-DB02-4AC6-A881-C8E832B1339E}" destId="{5E0388FE-92D3-418B-97B5-2638685FF980}" srcOrd="0" destOrd="0" presId="urn:microsoft.com/office/officeart/2005/8/layout/cycle6"/>
    <dgm:cxn modelId="{E98A0E56-9363-4A40-AFA4-79F553FE35F2}" type="presOf" srcId="{872B16C1-0818-4752-A98A-9220C97A4A10}" destId="{E61C56EE-30E9-43F5-94F1-63227EFB0B5E}" srcOrd="0" destOrd="0" presId="urn:microsoft.com/office/officeart/2005/8/layout/cycle6"/>
    <dgm:cxn modelId="{6A1146E2-A350-4D86-B7AF-20272737721E}" srcId="{33FDD1E0-62EC-4D57-AE0D-05834D1C60C6}" destId="{FC021FC5-64AF-47FD-A6A3-137D0EDA0B2E}" srcOrd="4" destOrd="0" parTransId="{AC37AFF9-60D3-4A05-8CEF-174BA24B317C}" sibTransId="{EAD2C7FA-8113-454C-97A2-01A8F2EDD702}"/>
    <dgm:cxn modelId="{2101E8B6-D9B1-4A26-BD7A-E4E13BBD782B}" type="presParOf" srcId="{E002432B-75A0-4A67-ADEB-ECEACBF944D2}" destId="{E61C56EE-30E9-43F5-94F1-63227EFB0B5E}" srcOrd="0" destOrd="0" presId="urn:microsoft.com/office/officeart/2005/8/layout/cycle6"/>
    <dgm:cxn modelId="{35403CDA-1977-4892-970C-0C783E20D008}" type="presParOf" srcId="{E002432B-75A0-4A67-ADEB-ECEACBF944D2}" destId="{F8D6943A-870F-45F4-B442-704227390496}" srcOrd="1" destOrd="0" presId="urn:microsoft.com/office/officeart/2005/8/layout/cycle6"/>
    <dgm:cxn modelId="{2C9852CA-169A-4FED-B6ED-45DFFA7745F1}" type="presParOf" srcId="{E002432B-75A0-4A67-ADEB-ECEACBF944D2}" destId="{9FEF4883-431D-4E76-A0B0-C3F25C9340DC}" srcOrd="2" destOrd="0" presId="urn:microsoft.com/office/officeart/2005/8/layout/cycle6"/>
    <dgm:cxn modelId="{EEC9579B-1753-4BA2-8201-46C13074EA66}" type="presParOf" srcId="{E002432B-75A0-4A67-ADEB-ECEACBF944D2}" destId="{18599D29-8BBE-4AE6-B159-2DE260A8ADAF}" srcOrd="3" destOrd="0" presId="urn:microsoft.com/office/officeart/2005/8/layout/cycle6"/>
    <dgm:cxn modelId="{87A3ECFC-AAA3-4920-B664-2D478083DC13}" type="presParOf" srcId="{E002432B-75A0-4A67-ADEB-ECEACBF944D2}" destId="{A0177A93-8F24-4F26-AC49-A1898910BD63}" srcOrd="4" destOrd="0" presId="urn:microsoft.com/office/officeart/2005/8/layout/cycle6"/>
    <dgm:cxn modelId="{5CCF3AD3-DAAF-4E16-A03B-CEDC136D9D75}" type="presParOf" srcId="{E002432B-75A0-4A67-ADEB-ECEACBF944D2}" destId="{7020C70A-B2B6-49B8-9E0C-51619D53F9F5}" srcOrd="5" destOrd="0" presId="urn:microsoft.com/office/officeart/2005/8/layout/cycle6"/>
    <dgm:cxn modelId="{9803B577-0724-4C10-A51C-58AAB702419D}" type="presParOf" srcId="{E002432B-75A0-4A67-ADEB-ECEACBF944D2}" destId="{979BAF33-8278-4DFC-91A8-87387BD53C1A}" srcOrd="6" destOrd="0" presId="urn:microsoft.com/office/officeart/2005/8/layout/cycle6"/>
    <dgm:cxn modelId="{006D1A8F-9EC8-414A-AEE1-FE10C4A86DFE}" type="presParOf" srcId="{E002432B-75A0-4A67-ADEB-ECEACBF944D2}" destId="{E88C81A9-9BFE-4275-9B5C-96A2B93D2B28}" srcOrd="7" destOrd="0" presId="urn:microsoft.com/office/officeart/2005/8/layout/cycle6"/>
    <dgm:cxn modelId="{6289F739-4352-48BF-B41B-62AC02186829}" type="presParOf" srcId="{E002432B-75A0-4A67-ADEB-ECEACBF944D2}" destId="{B7F2BBCC-0AF3-435B-A393-FFA9EF527383}" srcOrd="8" destOrd="0" presId="urn:microsoft.com/office/officeart/2005/8/layout/cycle6"/>
    <dgm:cxn modelId="{CAF6E59D-229B-425C-9705-B7ABEA01516D}" type="presParOf" srcId="{E002432B-75A0-4A67-ADEB-ECEACBF944D2}" destId="{5E0388FE-92D3-418B-97B5-2638685FF980}" srcOrd="9" destOrd="0" presId="urn:microsoft.com/office/officeart/2005/8/layout/cycle6"/>
    <dgm:cxn modelId="{35C9436F-142C-4955-B964-341D25278E60}" type="presParOf" srcId="{E002432B-75A0-4A67-ADEB-ECEACBF944D2}" destId="{6BABF777-EC2A-4F25-B39A-9F46A22D1B32}" srcOrd="10" destOrd="0" presId="urn:microsoft.com/office/officeart/2005/8/layout/cycle6"/>
    <dgm:cxn modelId="{B61D091C-0DC9-4D8E-84F1-AC33E8F476CA}" type="presParOf" srcId="{E002432B-75A0-4A67-ADEB-ECEACBF944D2}" destId="{74ADC07E-D043-4AB2-9BF2-CA19AE79A111}" srcOrd="11" destOrd="0" presId="urn:microsoft.com/office/officeart/2005/8/layout/cycle6"/>
    <dgm:cxn modelId="{69C4491D-8BFD-42FC-A10B-67893F2CEEFF}" type="presParOf" srcId="{E002432B-75A0-4A67-ADEB-ECEACBF944D2}" destId="{421C9060-FA2C-422D-B0F0-41D9798144F2}" srcOrd="12" destOrd="0" presId="urn:microsoft.com/office/officeart/2005/8/layout/cycle6"/>
    <dgm:cxn modelId="{DC07B1EF-DC5A-48C7-B8D5-629E4D873DF9}" type="presParOf" srcId="{E002432B-75A0-4A67-ADEB-ECEACBF944D2}" destId="{322EA27D-244D-4630-BB9A-A683586EFBCB}" srcOrd="13" destOrd="0" presId="urn:microsoft.com/office/officeart/2005/8/layout/cycle6"/>
    <dgm:cxn modelId="{E03F3E1E-8BE6-48AD-9C13-3D09197E9179}" type="presParOf" srcId="{E002432B-75A0-4A67-ADEB-ECEACBF944D2}" destId="{70A21DE1-4E73-4EE2-BB75-AE4236472257}"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33FDD1E0-62EC-4D57-AE0D-05834D1C60C6}" type="doc">
      <dgm:prSet loTypeId="urn:microsoft.com/office/officeart/2005/8/layout/cycle6" loCatId="relationship" qsTypeId="urn:microsoft.com/office/officeart/2005/8/quickstyle/simple1" qsCatId="simple" csTypeId="urn:microsoft.com/office/officeart/2005/8/colors/colorful3" csCatId="colorful" phldr="1"/>
      <dgm:spPr/>
      <dgm:t>
        <a:bodyPr/>
        <a:lstStyle/>
        <a:p>
          <a:endParaRPr lang="nl-BE"/>
        </a:p>
      </dgm:t>
    </dgm:pt>
    <dgm:pt modelId="{872B16C1-0818-4752-A98A-9220C97A4A10}">
      <dgm:prSet phldrT="[Text]"/>
      <dgm:spPr/>
      <dgm:t>
        <a:bodyPr/>
        <a:lstStyle/>
        <a:p>
          <a:r>
            <a:rPr lang="nl-BE" dirty="0" smtClean="0"/>
            <a:t>Allocation DSO</a:t>
          </a:r>
          <a:endParaRPr lang="nl-BE" dirty="0"/>
        </a:p>
      </dgm:t>
    </dgm:pt>
    <dgm:pt modelId="{7EDD86D1-0494-4503-B4F3-DCE1B7B12BE7}" type="parTrans" cxnId="{28ADDA16-ED5C-47FA-A961-25BAB0AD7A85}">
      <dgm:prSet/>
      <dgm:spPr/>
      <dgm:t>
        <a:bodyPr/>
        <a:lstStyle/>
        <a:p>
          <a:endParaRPr lang="nl-BE"/>
        </a:p>
      </dgm:t>
    </dgm:pt>
    <dgm:pt modelId="{EA3CFB7B-7CAF-4F5F-AE5E-907A9CDB7B56}" type="sibTrans" cxnId="{28ADDA16-ED5C-47FA-A961-25BAB0AD7A85}">
      <dgm:prSet/>
      <dgm:spPr/>
      <dgm:t>
        <a:bodyPr/>
        <a:lstStyle/>
        <a:p>
          <a:endParaRPr lang="nl-BE"/>
        </a:p>
      </dgm:t>
    </dgm:pt>
    <dgm:pt modelId="{67180ECC-203C-4492-BF68-DDEEA88A6FF4}">
      <dgm:prSet phldrT="[Text]"/>
      <dgm:spPr>
        <a:solidFill>
          <a:schemeClr val="bg1">
            <a:lumMod val="85000"/>
          </a:schemeClr>
        </a:solidFill>
      </dgm:spPr>
      <dgm:t>
        <a:bodyPr/>
        <a:lstStyle/>
        <a:p>
          <a:r>
            <a:rPr lang="nl-BE" dirty="0" smtClean="0"/>
            <a:t>Allocation </a:t>
          </a:r>
          <a:r>
            <a:rPr lang="nl-BE" dirty="0"/>
            <a:t>CDS</a:t>
          </a:r>
        </a:p>
      </dgm:t>
    </dgm:pt>
    <dgm:pt modelId="{5BD40828-D7AD-4622-AF9B-C401171A8B2C}" type="parTrans" cxnId="{AC3F0FDA-5FCE-4803-BAB1-DE2CC6D4405A}">
      <dgm:prSet/>
      <dgm:spPr/>
      <dgm:t>
        <a:bodyPr/>
        <a:lstStyle/>
        <a:p>
          <a:endParaRPr lang="nl-BE"/>
        </a:p>
      </dgm:t>
    </dgm:pt>
    <dgm:pt modelId="{4086ADE4-3B6C-4CF5-802A-3815C39419FF}" type="sibTrans" cxnId="{AC3F0FDA-5FCE-4803-BAB1-DE2CC6D4405A}">
      <dgm:prSet/>
      <dgm:spPr/>
      <dgm:t>
        <a:bodyPr/>
        <a:lstStyle/>
        <a:p>
          <a:endParaRPr lang="nl-BE"/>
        </a:p>
      </dgm:t>
    </dgm:pt>
    <dgm:pt modelId="{498D6326-1411-4DE9-BD35-37319F86FE28}">
      <dgm:prSet phldrT="[Text]"/>
      <dgm:spPr>
        <a:solidFill>
          <a:schemeClr val="bg1">
            <a:lumMod val="85000"/>
          </a:schemeClr>
        </a:solidFill>
      </dgm:spPr>
      <dgm:t>
        <a:bodyPr/>
        <a:lstStyle/>
        <a:p>
          <a:r>
            <a:rPr lang="nl-BE" dirty="0" err="1" smtClean="0"/>
            <a:t>Grid</a:t>
          </a:r>
          <a:r>
            <a:rPr lang="nl-BE" dirty="0" smtClean="0"/>
            <a:t> Users </a:t>
          </a:r>
          <a:r>
            <a:rPr lang="nl-BE" dirty="0"/>
            <a:t>Elia</a:t>
          </a:r>
        </a:p>
      </dgm:t>
    </dgm:pt>
    <dgm:pt modelId="{44F8932F-47DE-45E6-B2AC-042F95988BBC}" type="parTrans" cxnId="{338CDBDF-430F-4809-9771-763748F956DF}">
      <dgm:prSet/>
      <dgm:spPr/>
      <dgm:t>
        <a:bodyPr/>
        <a:lstStyle/>
        <a:p>
          <a:endParaRPr lang="nl-BE"/>
        </a:p>
      </dgm:t>
    </dgm:pt>
    <dgm:pt modelId="{61CAE301-8B0B-4623-83D9-513143D0CF38}" type="sibTrans" cxnId="{338CDBDF-430F-4809-9771-763748F956DF}">
      <dgm:prSet/>
      <dgm:spPr/>
      <dgm:t>
        <a:bodyPr/>
        <a:lstStyle/>
        <a:p>
          <a:endParaRPr lang="nl-BE"/>
        </a:p>
      </dgm:t>
    </dgm:pt>
    <dgm:pt modelId="{445C8E54-DB02-4AC6-A881-C8E832B1339E}">
      <dgm:prSet phldrT="[Text]"/>
      <dgm:spPr>
        <a:solidFill>
          <a:schemeClr val="bg1">
            <a:lumMod val="85000"/>
          </a:schemeClr>
        </a:solidFill>
      </dgm:spPr>
      <dgm:t>
        <a:bodyPr/>
        <a:lstStyle/>
        <a:p>
          <a:r>
            <a:rPr lang="nl-BE" dirty="0" err="1" smtClean="0"/>
            <a:t>Activation</a:t>
          </a:r>
          <a:r>
            <a:rPr lang="nl-BE" dirty="0" smtClean="0"/>
            <a:t> </a:t>
          </a:r>
          <a:r>
            <a:rPr lang="nl-BE" dirty="0"/>
            <a:t>AS</a:t>
          </a:r>
        </a:p>
      </dgm:t>
    </dgm:pt>
    <dgm:pt modelId="{64FDC934-711A-4A34-9C6E-60712FC87B86}" type="parTrans" cxnId="{54D428D3-ACF6-467B-99F5-ACC76F2C360B}">
      <dgm:prSet/>
      <dgm:spPr/>
      <dgm:t>
        <a:bodyPr/>
        <a:lstStyle/>
        <a:p>
          <a:endParaRPr lang="nl-BE"/>
        </a:p>
      </dgm:t>
    </dgm:pt>
    <dgm:pt modelId="{99A3B4F7-1572-4D63-9870-0844F30CD13E}" type="sibTrans" cxnId="{54D428D3-ACF6-467B-99F5-ACC76F2C360B}">
      <dgm:prSet/>
      <dgm:spPr/>
      <dgm:t>
        <a:bodyPr/>
        <a:lstStyle/>
        <a:p>
          <a:endParaRPr lang="nl-BE"/>
        </a:p>
      </dgm:t>
    </dgm:pt>
    <dgm:pt modelId="{FC021FC5-64AF-47FD-A6A3-137D0EDA0B2E}">
      <dgm:prSet phldrT="[Text]"/>
      <dgm:spPr>
        <a:solidFill>
          <a:schemeClr val="bg1">
            <a:lumMod val="85000"/>
          </a:schemeClr>
        </a:solidFill>
      </dgm:spPr>
      <dgm:t>
        <a:bodyPr/>
        <a:lstStyle/>
        <a:p>
          <a:r>
            <a:rPr lang="nl-BE" dirty="0" smtClean="0"/>
            <a:t>Market Transactions</a:t>
          </a:r>
          <a:endParaRPr lang="nl-BE" dirty="0"/>
        </a:p>
      </dgm:t>
    </dgm:pt>
    <dgm:pt modelId="{AC37AFF9-60D3-4A05-8CEF-174BA24B317C}" type="parTrans" cxnId="{6A1146E2-A350-4D86-B7AF-20272737721E}">
      <dgm:prSet/>
      <dgm:spPr/>
      <dgm:t>
        <a:bodyPr/>
        <a:lstStyle/>
        <a:p>
          <a:endParaRPr lang="nl-BE"/>
        </a:p>
      </dgm:t>
    </dgm:pt>
    <dgm:pt modelId="{EAD2C7FA-8113-454C-97A2-01A8F2EDD702}" type="sibTrans" cxnId="{6A1146E2-A350-4D86-B7AF-20272737721E}">
      <dgm:prSet/>
      <dgm:spPr/>
      <dgm:t>
        <a:bodyPr/>
        <a:lstStyle/>
        <a:p>
          <a:endParaRPr lang="nl-BE"/>
        </a:p>
      </dgm:t>
    </dgm:pt>
    <dgm:pt modelId="{E002432B-75A0-4A67-ADEB-ECEACBF944D2}" type="pres">
      <dgm:prSet presAssocID="{33FDD1E0-62EC-4D57-AE0D-05834D1C60C6}" presName="cycle" presStyleCnt="0">
        <dgm:presLayoutVars>
          <dgm:dir/>
          <dgm:resizeHandles val="exact"/>
        </dgm:presLayoutVars>
      </dgm:prSet>
      <dgm:spPr/>
      <dgm:t>
        <a:bodyPr/>
        <a:lstStyle/>
        <a:p>
          <a:endParaRPr lang="nl-BE"/>
        </a:p>
      </dgm:t>
    </dgm:pt>
    <dgm:pt modelId="{E61C56EE-30E9-43F5-94F1-63227EFB0B5E}" type="pres">
      <dgm:prSet presAssocID="{872B16C1-0818-4752-A98A-9220C97A4A10}" presName="node" presStyleLbl="node1" presStyleIdx="0" presStyleCnt="5">
        <dgm:presLayoutVars>
          <dgm:bulletEnabled val="1"/>
        </dgm:presLayoutVars>
      </dgm:prSet>
      <dgm:spPr/>
      <dgm:t>
        <a:bodyPr/>
        <a:lstStyle/>
        <a:p>
          <a:endParaRPr lang="nl-BE"/>
        </a:p>
      </dgm:t>
    </dgm:pt>
    <dgm:pt modelId="{F8D6943A-870F-45F4-B442-704227390496}" type="pres">
      <dgm:prSet presAssocID="{872B16C1-0818-4752-A98A-9220C97A4A10}" presName="spNode" presStyleCnt="0"/>
      <dgm:spPr/>
    </dgm:pt>
    <dgm:pt modelId="{9FEF4883-431D-4E76-A0B0-C3F25C9340DC}" type="pres">
      <dgm:prSet presAssocID="{EA3CFB7B-7CAF-4F5F-AE5E-907A9CDB7B56}" presName="sibTrans" presStyleLbl="sibTrans1D1" presStyleIdx="0" presStyleCnt="5"/>
      <dgm:spPr/>
      <dgm:t>
        <a:bodyPr/>
        <a:lstStyle/>
        <a:p>
          <a:endParaRPr lang="nl-BE"/>
        </a:p>
      </dgm:t>
    </dgm:pt>
    <dgm:pt modelId="{18599D29-8BBE-4AE6-B159-2DE260A8ADAF}" type="pres">
      <dgm:prSet presAssocID="{67180ECC-203C-4492-BF68-DDEEA88A6FF4}" presName="node" presStyleLbl="node1" presStyleIdx="1" presStyleCnt="5">
        <dgm:presLayoutVars>
          <dgm:bulletEnabled val="1"/>
        </dgm:presLayoutVars>
      </dgm:prSet>
      <dgm:spPr/>
      <dgm:t>
        <a:bodyPr/>
        <a:lstStyle/>
        <a:p>
          <a:endParaRPr lang="nl-BE"/>
        </a:p>
      </dgm:t>
    </dgm:pt>
    <dgm:pt modelId="{A0177A93-8F24-4F26-AC49-A1898910BD63}" type="pres">
      <dgm:prSet presAssocID="{67180ECC-203C-4492-BF68-DDEEA88A6FF4}" presName="spNode" presStyleCnt="0"/>
      <dgm:spPr/>
    </dgm:pt>
    <dgm:pt modelId="{7020C70A-B2B6-49B8-9E0C-51619D53F9F5}" type="pres">
      <dgm:prSet presAssocID="{4086ADE4-3B6C-4CF5-802A-3815C39419FF}" presName="sibTrans" presStyleLbl="sibTrans1D1" presStyleIdx="1" presStyleCnt="5"/>
      <dgm:spPr/>
      <dgm:t>
        <a:bodyPr/>
        <a:lstStyle/>
        <a:p>
          <a:endParaRPr lang="nl-BE"/>
        </a:p>
      </dgm:t>
    </dgm:pt>
    <dgm:pt modelId="{979BAF33-8278-4DFC-91A8-87387BD53C1A}" type="pres">
      <dgm:prSet presAssocID="{498D6326-1411-4DE9-BD35-37319F86FE28}" presName="node" presStyleLbl="node1" presStyleIdx="2" presStyleCnt="5">
        <dgm:presLayoutVars>
          <dgm:bulletEnabled val="1"/>
        </dgm:presLayoutVars>
      </dgm:prSet>
      <dgm:spPr/>
      <dgm:t>
        <a:bodyPr/>
        <a:lstStyle/>
        <a:p>
          <a:endParaRPr lang="nl-BE"/>
        </a:p>
      </dgm:t>
    </dgm:pt>
    <dgm:pt modelId="{E88C81A9-9BFE-4275-9B5C-96A2B93D2B28}" type="pres">
      <dgm:prSet presAssocID="{498D6326-1411-4DE9-BD35-37319F86FE28}" presName="spNode" presStyleCnt="0"/>
      <dgm:spPr/>
    </dgm:pt>
    <dgm:pt modelId="{B7F2BBCC-0AF3-435B-A393-FFA9EF527383}" type="pres">
      <dgm:prSet presAssocID="{61CAE301-8B0B-4623-83D9-513143D0CF38}" presName="sibTrans" presStyleLbl="sibTrans1D1" presStyleIdx="2" presStyleCnt="5"/>
      <dgm:spPr/>
      <dgm:t>
        <a:bodyPr/>
        <a:lstStyle/>
        <a:p>
          <a:endParaRPr lang="nl-BE"/>
        </a:p>
      </dgm:t>
    </dgm:pt>
    <dgm:pt modelId="{5E0388FE-92D3-418B-97B5-2638685FF980}" type="pres">
      <dgm:prSet presAssocID="{445C8E54-DB02-4AC6-A881-C8E832B1339E}" presName="node" presStyleLbl="node1" presStyleIdx="3" presStyleCnt="5">
        <dgm:presLayoutVars>
          <dgm:bulletEnabled val="1"/>
        </dgm:presLayoutVars>
      </dgm:prSet>
      <dgm:spPr/>
      <dgm:t>
        <a:bodyPr/>
        <a:lstStyle/>
        <a:p>
          <a:endParaRPr lang="nl-BE"/>
        </a:p>
      </dgm:t>
    </dgm:pt>
    <dgm:pt modelId="{6BABF777-EC2A-4F25-B39A-9F46A22D1B32}" type="pres">
      <dgm:prSet presAssocID="{445C8E54-DB02-4AC6-A881-C8E832B1339E}" presName="spNode" presStyleCnt="0"/>
      <dgm:spPr/>
    </dgm:pt>
    <dgm:pt modelId="{74ADC07E-D043-4AB2-9BF2-CA19AE79A111}" type="pres">
      <dgm:prSet presAssocID="{99A3B4F7-1572-4D63-9870-0844F30CD13E}" presName="sibTrans" presStyleLbl="sibTrans1D1" presStyleIdx="3" presStyleCnt="5"/>
      <dgm:spPr/>
      <dgm:t>
        <a:bodyPr/>
        <a:lstStyle/>
        <a:p>
          <a:endParaRPr lang="nl-BE"/>
        </a:p>
      </dgm:t>
    </dgm:pt>
    <dgm:pt modelId="{421C9060-FA2C-422D-B0F0-41D9798144F2}" type="pres">
      <dgm:prSet presAssocID="{FC021FC5-64AF-47FD-A6A3-137D0EDA0B2E}" presName="node" presStyleLbl="node1" presStyleIdx="4" presStyleCnt="5">
        <dgm:presLayoutVars>
          <dgm:bulletEnabled val="1"/>
        </dgm:presLayoutVars>
      </dgm:prSet>
      <dgm:spPr/>
      <dgm:t>
        <a:bodyPr/>
        <a:lstStyle/>
        <a:p>
          <a:endParaRPr lang="nl-BE"/>
        </a:p>
      </dgm:t>
    </dgm:pt>
    <dgm:pt modelId="{322EA27D-244D-4630-BB9A-A683586EFBCB}" type="pres">
      <dgm:prSet presAssocID="{FC021FC5-64AF-47FD-A6A3-137D0EDA0B2E}" presName="spNode" presStyleCnt="0"/>
      <dgm:spPr/>
    </dgm:pt>
    <dgm:pt modelId="{70A21DE1-4E73-4EE2-BB75-AE4236472257}" type="pres">
      <dgm:prSet presAssocID="{EAD2C7FA-8113-454C-97A2-01A8F2EDD702}" presName="sibTrans" presStyleLbl="sibTrans1D1" presStyleIdx="4" presStyleCnt="5"/>
      <dgm:spPr/>
      <dgm:t>
        <a:bodyPr/>
        <a:lstStyle/>
        <a:p>
          <a:endParaRPr lang="nl-BE"/>
        </a:p>
      </dgm:t>
    </dgm:pt>
  </dgm:ptLst>
  <dgm:cxnLst>
    <dgm:cxn modelId="{28ADDA16-ED5C-47FA-A961-25BAB0AD7A85}" srcId="{33FDD1E0-62EC-4D57-AE0D-05834D1C60C6}" destId="{872B16C1-0818-4752-A98A-9220C97A4A10}" srcOrd="0" destOrd="0" parTransId="{7EDD86D1-0494-4503-B4F3-DCE1B7B12BE7}" sibTransId="{EA3CFB7B-7CAF-4F5F-AE5E-907A9CDB7B56}"/>
    <dgm:cxn modelId="{B7BCB659-C679-452C-A2B5-1188BF4EE364}" type="presOf" srcId="{33FDD1E0-62EC-4D57-AE0D-05834D1C60C6}" destId="{E002432B-75A0-4A67-ADEB-ECEACBF944D2}" srcOrd="0" destOrd="0" presId="urn:microsoft.com/office/officeart/2005/8/layout/cycle6"/>
    <dgm:cxn modelId="{54D428D3-ACF6-467B-99F5-ACC76F2C360B}" srcId="{33FDD1E0-62EC-4D57-AE0D-05834D1C60C6}" destId="{445C8E54-DB02-4AC6-A881-C8E832B1339E}" srcOrd="3" destOrd="0" parTransId="{64FDC934-711A-4A34-9C6E-60712FC87B86}" sibTransId="{99A3B4F7-1572-4D63-9870-0844F30CD13E}"/>
    <dgm:cxn modelId="{9A54947E-EF27-4E4D-BDC7-695EEB083B2A}" type="presOf" srcId="{FC021FC5-64AF-47FD-A6A3-137D0EDA0B2E}" destId="{421C9060-FA2C-422D-B0F0-41D9798144F2}" srcOrd="0" destOrd="0" presId="urn:microsoft.com/office/officeart/2005/8/layout/cycle6"/>
    <dgm:cxn modelId="{DB59457D-FB1D-4B21-B510-198E64BE751E}" type="presOf" srcId="{EA3CFB7B-7CAF-4F5F-AE5E-907A9CDB7B56}" destId="{9FEF4883-431D-4E76-A0B0-C3F25C9340DC}" srcOrd="0" destOrd="0" presId="urn:microsoft.com/office/officeart/2005/8/layout/cycle6"/>
    <dgm:cxn modelId="{AC3F0FDA-5FCE-4803-BAB1-DE2CC6D4405A}" srcId="{33FDD1E0-62EC-4D57-AE0D-05834D1C60C6}" destId="{67180ECC-203C-4492-BF68-DDEEA88A6FF4}" srcOrd="1" destOrd="0" parTransId="{5BD40828-D7AD-4622-AF9B-C401171A8B2C}" sibTransId="{4086ADE4-3B6C-4CF5-802A-3815C39419FF}"/>
    <dgm:cxn modelId="{FAFA7CB9-6389-4CC2-BE6A-33A2103BD152}" type="presOf" srcId="{498D6326-1411-4DE9-BD35-37319F86FE28}" destId="{979BAF33-8278-4DFC-91A8-87387BD53C1A}" srcOrd="0" destOrd="0" presId="urn:microsoft.com/office/officeart/2005/8/layout/cycle6"/>
    <dgm:cxn modelId="{EB4240A9-5F52-4045-B015-3B60B144AF10}" type="presOf" srcId="{872B16C1-0818-4752-A98A-9220C97A4A10}" destId="{E61C56EE-30E9-43F5-94F1-63227EFB0B5E}" srcOrd="0" destOrd="0" presId="urn:microsoft.com/office/officeart/2005/8/layout/cycle6"/>
    <dgm:cxn modelId="{A43CFBDB-7601-42D1-806E-D499F1EC8AF1}" type="presOf" srcId="{99A3B4F7-1572-4D63-9870-0844F30CD13E}" destId="{74ADC07E-D043-4AB2-9BF2-CA19AE79A111}" srcOrd="0" destOrd="0" presId="urn:microsoft.com/office/officeart/2005/8/layout/cycle6"/>
    <dgm:cxn modelId="{338CDBDF-430F-4809-9771-763748F956DF}" srcId="{33FDD1E0-62EC-4D57-AE0D-05834D1C60C6}" destId="{498D6326-1411-4DE9-BD35-37319F86FE28}" srcOrd="2" destOrd="0" parTransId="{44F8932F-47DE-45E6-B2AC-042F95988BBC}" sibTransId="{61CAE301-8B0B-4623-83D9-513143D0CF38}"/>
    <dgm:cxn modelId="{18D1342F-9BFA-4CC1-B2AA-081B5EDD4AEC}" type="presOf" srcId="{EAD2C7FA-8113-454C-97A2-01A8F2EDD702}" destId="{70A21DE1-4E73-4EE2-BB75-AE4236472257}" srcOrd="0" destOrd="0" presId="urn:microsoft.com/office/officeart/2005/8/layout/cycle6"/>
    <dgm:cxn modelId="{0015A1E4-B359-448A-9CDE-744807EE4C6C}" type="presOf" srcId="{67180ECC-203C-4492-BF68-DDEEA88A6FF4}" destId="{18599D29-8BBE-4AE6-B159-2DE260A8ADAF}" srcOrd="0" destOrd="0" presId="urn:microsoft.com/office/officeart/2005/8/layout/cycle6"/>
    <dgm:cxn modelId="{56C73826-6ABF-40D0-9B77-466FF972BD91}" type="presOf" srcId="{4086ADE4-3B6C-4CF5-802A-3815C39419FF}" destId="{7020C70A-B2B6-49B8-9E0C-51619D53F9F5}" srcOrd="0" destOrd="0" presId="urn:microsoft.com/office/officeart/2005/8/layout/cycle6"/>
    <dgm:cxn modelId="{7CDC8442-FFC1-408F-9E40-29A5E81864A4}" type="presOf" srcId="{61CAE301-8B0B-4623-83D9-513143D0CF38}" destId="{B7F2BBCC-0AF3-435B-A393-FFA9EF527383}" srcOrd="0" destOrd="0" presId="urn:microsoft.com/office/officeart/2005/8/layout/cycle6"/>
    <dgm:cxn modelId="{6A1146E2-A350-4D86-B7AF-20272737721E}" srcId="{33FDD1E0-62EC-4D57-AE0D-05834D1C60C6}" destId="{FC021FC5-64AF-47FD-A6A3-137D0EDA0B2E}" srcOrd="4" destOrd="0" parTransId="{AC37AFF9-60D3-4A05-8CEF-174BA24B317C}" sibTransId="{EAD2C7FA-8113-454C-97A2-01A8F2EDD702}"/>
    <dgm:cxn modelId="{F4F13668-DF1C-4B68-AB16-C6134C06BD0E}" type="presOf" srcId="{445C8E54-DB02-4AC6-A881-C8E832B1339E}" destId="{5E0388FE-92D3-418B-97B5-2638685FF980}" srcOrd="0" destOrd="0" presId="urn:microsoft.com/office/officeart/2005/8/layout/cycle6"/>
    <dgm:cxn modelId="{0410C74A-A0D4-4896-A136-2FF6D83905FE}" type="presParOf" srcId="{E002432B-75A0-4A67-ADEB-ECEACBF944D2}" destId="{E61C56EE-30E9-43F5-94F1-63227EFB0B5E}" srcOrd="0" destOrd="0" presId="urn:microsoft.com/office/officeart/2005/8/layout/cycle6"/>
    <dgm:cxn modelId="{6C1E171A-84DF-47A2-9E19-21D1A29D58DA}" type="presParOf" srcId="{E002432B-75A0-4A67-ADEB-ECEACBF944D2}" destId="{F8D6943A-870F-45F4-B442-704227390496}" srcOrd="1" destOrd="0" presId="urn:microsoft.com/office/officeart/2005/8/layout/cycle6"/>
    <dgm:cxn modelId="{AC31355F-CEC0-4DBF-95B4-FD8417F1A746}" type="presParOf" srcId="{E002432B-75A0-4A67-ADEB-ECEACBF944D2}" destId="{9FEF4883-431D-4E76-A0B0-C3F25C9340DC}" srcOrd="2" destOrd="0" presId="urn:microsoft.com/office/officeart/2005/8/layout/cycle6"/>
    <dgm:cxn modelId="{AA83FCE5-A010-4FB6-8E63-52938517FA11}" type="presParOf" srcId="{E002432B-75A0-4A67-ADEB-ECEACBF944D2}" destId="{18599D29-8BBE-4AE6-B159-2DE260A8ADAF}" srcOrd="3" destOrd="0" presId="urn:microsoft.com/office/officeart/2005/8/layout/cycle6"/>
    <dgm:cxn modelId="{071AB76E-20A4-4471-935F-C1EF4AD78D71}" type="presParOf" srcId="{E002432B-75A0-4A67-ADEB-ECEACBF944D2}" destId="{A0177A93-8F24-4F26-AC49-A1898910BD63}" srcOrd="4" destOrd="0" presId="urn:microsoft.com/office/officeart/2005/8/layout/cycle6"/>
    <dgm:cxn modelId="{C2A116F6-3841-4201-8103-D4A266252BC5}" type="presParOf" srcId="{E002432B-75A0-4A67-ADEB-ECEACBF944D2}" destId="{7020C70A-B2B6-49B8-9E0C-51619D53F9F5}" srcOrd="5" destOrd="0" presId="urn:microsoft.com/office/officeart/2005/8/layout/cycle6"/>
    <dgm:cxn modelId="{9ED7E052-D824-4F08-8B13-71DA0565768B}" type="presParOf" srcId="{E002432B-75A0-4A67-ADEB-ECEACBF944D2}" destId="{979BAF33-8278-4DFC-91A8-87387BD53C1A}" srcOrd="6" destOrd="0" presId="urn:microsoft.com/office/officeart/2005/8/layout/cycle6"/>
    <dgm:cxn modelId="{A23C862B-866C-4D22-9267-DF4C6AF73384}" type="presParOf" srcId="{E002432B-75A0-4A67-ADEB-ECEACBF944D2}" destId="{E88C81A9-9BFE-4275-9B5C-96A2B93D2B28}" srcOrd="7" destOrd="0" presId="urn:microsoft.com/office/officeart/2005/8/layout/cycle6"/>
    <dgm:cxn modelId="{CB67E877-237F-411B-B46A-6A9136B857D7}" type="presParOf" srcId="{E002432B-75A0-4A67-ADEB-ECEACBF944D2}" destId="{B7F2BBCC-0AF3-435B-A393-FFA9EF527383}" srcOrd="8" destOrd="0" presId="urn:microsoft.com/office/officeart/2005/8/layout/cycle6"/>
    <dgm:cxn modelId="{AE7F42BA-5C03-4301-87A1-BD7E1366CA8C}" type="presParOf" srcId="{E002432B-75A0-4A67-ADEB-ECEACBF944D2}" destId="{5E0388FE-92D3-418B-97B5-2638685FF980}" srcOrd="9" destOrd="0" presId="urn:microsoft.com/office/officeart/2005/8/layout/cycle6"/>
    <dgm:cxn modelId="{9F513D79-ECE6-4598-95C0-7047C3C641AD}" type="presParOf" srcId="{E002432B-75A0-4A67-ADEB-ECEACBF944D2}" destId="{6BABF777-EC2A-4F25-B39A-9F46A22D1B32}" srcOrd="10" destOrd="0" presId="urn:microsoft.com/office/officeart/2005/8/layout/cycle6"/>
    <dgm:cxn modelId="{FC347A48-F327-4BA7-A67F-9E00104FF302}" type="presParOf" srcId="{E002432B-75A0-4A67-ADEB-ECEACBF944D2}" destId="{74ADC07E-D043-4AB2-9BF2-CA19AE79A111}" srcOrd="11" destOrd="0" presId="urn:microsoft.com/office/officeart/2005/8/layout/cycle6"/>
    <dgm:cxn modelId="{0E358476-B0DA-48E6-89AD-13A511DE2048}" type="presParOf" srcId="{E002432B-75A0-4A67-ADEB-ECEACBF944D2}" destId="{421C9060-FA2C-422D-B0F0-41D9798144F2}" srcOrd="12" destOrd="0" presId="urn:microsoft.com/office/officeart/2005/8/layout/cycle6"/>
    <dgm:cxn modelId="{18C6053A-93FB-452D-8FE4-5D7D6D47D5EB}" type="presParOf" srcId="{E002432B-75A0-4A67-ADEB-ECEACBF944D2}" destId="{322EA27D-244D-4630-BB9A-A683586EFBCB}" srcOrd="13" destOrd="0" presId="urn:microsoft.com/office/officeart/2005/8/layout/cycle6"/>
    <dgm:cxn modelId="{766CA5AF-B983-4F8E-B804-C25AB533D142}" type="presParOf" srcId="{E002432B-75A0-4A67-ADEB-ECEACBF944D2}" destId="{70A21DE1-4E73-4EE2-BB75-AE4236472257}"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33FDD1E0-62EC-4D57-AE0D-05834D1C60C6}" type="doc">
      <dgm:prSet loTypeId="urn:microsoft.com/office/officeart/2005/8/layout/cycle6" loCatId="relationship" qsTypeId="urn:microsoft.com/office/officeart/2005/8/quickstyle/simple1" qsCatId="simple" csTypeId="urn:microsoft.com/office/officeart/2005/8/colors/colorful3" csCatId="colorful" phldr="1"/>
      <dgm:spPr/>
      <dgm:t>
        <a:bodyPr/>
        <a:lstStyle/>
        <a:p>
          <a:endParaRPr lang="nl-BE"/>
        </a:p>
      </dgm:t>
    </dgm:pt>
    <dgm:pt modelId="{872B16C1-0818-4752-A98A-9220C97A4A10}">
      <dgm:prSet phldrT="[Text]"/>
      <dgm:spPr/>
      <dgm:t>
        <a:bodyPr/>
        <a:lstStyle/>
        <a:p>
          <a:r>
            <a:rPr lang="nl-BE" dirty="0" smtClean="0"/>
            <a:t>Allocation DSO</a:t>
          </a:r>
          <a:endParaRPr lang="nl-BE" dirty="0"/>
        </a:p>
      </dgm:t>
    </dgm:pt>
    <dgm:pt modelId="{7EDD86D1-0494-4503-B4F3-DCE1B7B12BE7}" type="parTrans" cxnId="{28ADDA16-ED5C-47FA-A961-25BAB0AD7A85}">
      <dgm:prSet/>
      <dgm:spPr/>
      <dgm:t>
        <a:bodyPr/>
        <a:lstStyle/>
        <a:p>
          <a:endParaRPr lang="nl-BE"/>
        </a:p>
      </dgm:t>
    </dgm:pt>
    <dgm:pt modelId="{EA3CFB7B-7CAF-4F5F-AE5E-907A9CDB7B56}" type="sibTrans" cxnId="{28ADDA16-ED5C-47FA-A961-25BAB0AD7A85}">
      <dgm:prSet/>
      <dgm:spPr/>
      <dgm:t>
        <a:bodyPr/>
        <a:lstStyle/>
        <a:p>
          <a:endParaRPr lang="nl-BE"/>
        </a:p>
      </dgm:t>
    </dgm:pt>
    <dgm:pt modelId="{67180ECC-203C-4492-BF68-DDEEA88A6FF4}">
      <dgm:prSet phldrT="[Text]"/>
      <dgm:spPr>
        <a:solidFill>
          <a:schemeClr val="bg1">
            <a:lumMod val="85000"/>
          </a:schemeClr>
        </a:solidFill>
      </dgm:spPr>
      <dgm:t>
        <a:bodyPr/>
        <a:lstStyle/>
        <a:p>
          <a:r>
            <a:rPr lang="nl-BE" dirty="0" smtClean="0"/>
            <a:t>Allocation </a:t>
          </a:r>
          <a:r>
            <a:rPr lang="nl-BE" dirty="0"/>
            <a:t>CDS</a:t>
          </a:r>
        </a:p>
      </dgm:t>
    </dgm:pt>
    <dgm:pt modelId="{5BD40828-D7AD-4622-AF9B-C401171A8B2C}" type="parTrans" cxnId="{AC3F0FDA-5FCE-4803-BAB1-DE2CC6D4405A}">
      <dgm:prSet/>
      <dgm:spPr/>
      <dgm:t>
        <a:bodyPr/>
        <a:lstStyle/>
        <a:p>
          <a:endParaRPr lang="nl-BE"/>
        </a:p>
      </dgm:t>
    </dgm:pt>
    <dgm:pt modelId="{4086ADE4-3B6C-4CF5-802A-3815C39419FF}" type="sibTrans" cxnId="{AC3F0FDA-5FCE-4803-BAB1-DE2CC6D4405A}">
      <dgm:prSet/>
      <dgm:spPr/>
      <dgm:t>
        <a:bodyPr/>
        <a:lstStyle/>
        <a:p>
          <a:endParaRPr lang="nl-BE"/>
        </a:p>
      </dgm:t>
    </dgm:pt>
    <dgm:pt modelId="{498D6326-1411-4DE9-BD35-37319F86FE28}">
      <dgm:prSet phldrT="[Text]"/>
      <dgm:spPr>
        <a:solidFill>
          <a:schemeClr val="bg1">
            <a:lumMod val="85000"/>
          </a:schemeClr>
        </a:solidFill>
      </dgm:spPr>
      <dgm:t>
        <a:bodyPr/>
        <a:lstStyle/>
        <a:p>
          <a:r>
            <a:rPr lang="nl-BE" dirty="0" err="1" smtClean="0"/>
            <a:t>Grid</a:t>
          </a:r>
          <a:r>
            <a:rPr lang="nl-BE" dirty="0" smtClean="0"/>
            <a:t> Users </a:t>
          </a:r>
          <a:r>
            <a:rPr lang="nl-BE" dirty="0"/>
            <a:t>Elia</a:t>
          </a:r>
        </a:p>
      </dgm:t>
    </dgm:pt>
    <dgm:pt modelId="{44F8932F-47DE-45E6-B2AC-042F95988BBC}" type="parTrans" cxnId="{338CDBDF-430F-4809-9771-763748F956DF}">
      <dgm:prSet/>
      <dgm:spPr/>
      <dgm:t>
        <a:bodyPr/>
        <a:lstStyle/>
        <a:p>
          <a:endParaRPr lang="nl-BE"/>
        </a:p>
      </dgm:t>
    </dgm:pt>
    <dgm:pt modelId="{61CAE301-8B0B-4623-83D9-513143D0CF38}" type="sibTrans" cxnId="{338CDBDF-430F-4809-9771-763748F956DF}">
      <dgm:prSet/>
      <dgm:spPr/>
      <dgm:t>
        <a:bodyPr/>
        <a:lstStyle/>
        <a:p>
          <a:endParaRPr lang="nl-BE"/>
        </a:p>
      </dgm:t>
    </dgm:pt>
    <dgm:pt modelId="{445C8E54-DB02-4AC6-A881-C8E832B1339E}">
      <dgm:prSet phldrT="[Text]"/>
      <dgm:spPr>
        <a:solidFill>
          <a:schemeClr val="bg1">
            <a:lumMod val="85000"/>
          </a:schemeClr>
        </a:solidFill>
      </dgm:spPr>
      <dgm:t>
        <a:bodyPr/>
        <a:lstStyle/>
        <a:p>
          <a:r>
            <a:rPr lang="nl-BE" dirty="0" err="1" smtClean="0"/>
            <a:t>Activation</a:t>
          </a:r>
          <a:r>
            <a:rPr lang="nl-BE" dirty="0" smtClean="0"/>
            <a:t> </a:t>
          </a:r>
          <a:r>
            <a:rPr lang="nl-BE" dirty="0"/>
            <a:t>AS</a:t>
          </a:r>
        </a:p>
      </dgm:t>
    </dgm:pt>
    <dgm:pt modelId="{64FDC934-711A-4A34-9C6E-60712FC87B86}" type="parTrans" cxnId="{54D428D3-ACF6-467B-99F5-ACC76F2C360B}">
      <dgm:prSet/>
      <dgm:spPr/>
      <dgm:t>
        <a:bodyPr/>
        <a:lstStyle/>
        <a:p>
          <a:endParaRPr lang="nl-BE"/>
        </a:p>
      </dgm:t>
    </dgm:pt>
    <dgm:pt modelId="{99A3B4F7-1572-4D63-9870-0844F30CD13E}" type="sibTrans" cxnId="{54D428D3-ACF6-467B-99F5-ACC76F2C360B}">
      <dgm:prSet/>
      <dgm:spPr/>
      <dgm:t>
        <a:bodyPr/>
        <a:lstStyle/>
        <a:p>
          <a:endParaRPr lang="nl-BE"/>
        </a:p>
      </dgm:t>
    </dgm:pt>
    <dgm:pt modelId="{FC021FC5-64AF-47FD-A6A3-137D0EDA0B2E}">
      <dgm:prSet phldrT="[Text]"/>
      <dgm:spPr>
        <a:solidFill>
          <a:schemeClr val="bg1">
            <a:lumMod val="85000"/>
          </a:schemeClr>
        </a:solidFill>
      </dgm:spPr>
      <dgm:t>
        <a:bodyPr/>
        <a:lstStyle/>
        <a:p>
          <a:r>
            <a:rPr lang="nl-BE" dirty="0" smtClean="0"/>
            <a:t>Market Transactions</a:t>
          </a:r>
          <a:endParaRPr lang="nl-BE" dirty="0"/>
        </a:p>
      </dgm:t>
    </dgm:pt>
    <dgm:pt modelId="{AC37AFF9-60D3-4A05-8CEF-174BA24B317C}" type="parTrans" cxnId="{6A1146E2-A350-4D86-B7AF-20272737721E}">
      <dgm:prSet/>
      <dgm:spPr/>
      <dgm:t>
        <a:bodyPr/>
        <a:lstStyle/>
        <a:p>
          <a:endParaRPr lang="nl-BE"/>
        </a:p>
      </dgm:t>
    </dgm:pt>
    <dgm:pt modelId="{EAD2C7FA-8113-454C-97A2-01A8F2EDD702}" type="sibTrans" cxnId="{6A1146E2-A350-4D86-B7AF-20272737721E}">
      <dgm:prSet/>
      <dgm:spPr/>
      <dgm:t>
        <a:bodyPr/>
        <a:lstStyle/>
        <a:p>
          <a:endParaRPr lang="nl-BE"/>
        </a:p>
      </dgm:t>
    </dgm:pt>
    <dgm:pt modelId="{E002432B-75A0-4A67-ADEB-ECEACBF944D2}" type="pres">
      <dgm:prSet presAssocID="{33FDD1E0-62EC-4D57-AE0D-05834D1C60C6}" presName="cycle" presStyleCnt="0">
        <dgm:presLayoutVars>
          <dgm:dir/>
          <dgm:resizeHandles val="exact"/>
        </dgm:presLayoutVars>
      </dgm:prSet>
      <dgm:spPr/>
      <dgm:t>
        <a:bodyPr/>
        <a:lstStyle/>
        <a:p>
          <a:endParaRPr lang="nl-BE"/>
        </a:p>
      </dgm:t>
    </dgm:pt>
    <dgm:pt modelId="{E61C56EE-30E9-43F5-94F1-63227EFB0B5E}" type="pres">
      <dgm:prSet presAssocID="{872B16C1-0818-4752-A98A-9220C97A4A10}" presName="node" presStyleLbl="node1" presStyleIdx="0" presStyleCnt="5">
        <dgm:presLayoutVars>
          <dgm:bulletEnabled val="1"/>
        </dgm:presLayoutVars>
      </dgm:prSet>
      <dgm:spPr/>
      <dgm:t>
        <a:bodyPr/>
        <a:lstStyle/>
        <a:p>
          <a:endParaRPr lang="nl-BE"/>
        </a:p>
      </dgm:t>
    </dgm:pt>
    <dgm:pt modelId="{F8D6943A-870F-45F4-B442-704227390496}" type="pres">
      <dgm:prSet presAssocID="{872B16C1-0818-4752-A98A-9220C97A4A10}" presName="spNode" presStyleCnt="0"/>
      <dgm:spPr/>
    </dgm:pt>
    <dgm:pt modelId="{9FEF4883-431D-4E76-A0B0-C3F25C9340DC}" type="pres">
      <dgm:prSet presAssocID="{EA3CFB7B-7CAF-4F5F-AE5E-907A9CDB7B56}" presName="sibTrans" presStyleLbl="sibTrans1D1" presStyleIdx="0" presStyleCnt="5"/>
      <dgm:spPr/>
      <dgm:t>
        <a:bodyPr/>
        <a:lstStyle/>
        <a:p>
          <a:endParaRPr lang="nl-BE"/>
        </a:p>
      </dgm:t>
    </dgm:pt>
    <dgm:pt modelId="{18599D29-8BBE-4AE6-B159-2DE260A8ADAF}" type="pres">
      <dgm:prSet presAssocID="{67180ECC-203C-4492-BF68-DDEEA88A6FF4}" presName="node" presStyleLbl="node1" presStyleIdx="1" presStyleCnt="5">
        <dgm:presLayoutVars>
          <dgm:bulletEnabled val="1"/>
        </dgm:presLayoutVars>
      </dgm:prSet>
      <dgm:spPr/>
      <dgm:t>
        <a:bodyPr/>
        <a:lstStyle/>
        <a:p>
          <a:endParaRPr lang="nl-BE"/>
        </a:p>
      </dgm:t>
    </dgm:pt>
    <dgm:pt modelId="{A0177A93-8F24-4F26-AC49-A1898910BD63}" type="pres">
      <dgm:prSet presAssocID="{67180ECC-203C-4492-BF68-DDEEA88A6FF4}" presName="spNode" presStyleCnt="0"/>
      <dgm:spPr/>
    </dgm:pt>
    <dgm:pt modelId="{7020C70A-B2B6-49B8-9E0C-51619D53F9F5}" type="pres">
      <dgm:prSet presAssocID="{4086ADE4-3B6C-4CF5-802A-3815C39419FF}" presName="sibTrans" presStyleLbl="sibTrans1D1" presStyleIdx="1" presStyleCnt="5"/>
      <dgm:spPr/>
      <dgm:t>
        <a:bodyPr/>
        <a:lstStyle/>
        <a:p>
          <a:endParaRPr lang="nl-BE"/>
        </a:p>
      </dgm:t>
    </dgm:pt>
    <dgm:pt modelId="{979BAF33-8278-4DFC-91A8-87387BD53C1A}" type="pres">
      <dgm:prSet presAssocID="{498D6326-1411-4DE9-BD35-37319F86FE28}" presName="node" presStyleLbl="node1" presStyleIdx="2" presStyleCnt="5">
        <dgm:presLayoutVars>
          <dgm:bulletEnabled val="1"/>
        </dgm:presLayoutVars>
      </dgm:prSet>
      <dgm:spPr/>
      <dgm:t>
        <a:bodyPr/>
        <a:lstStyle/>
        <a:p>
          <a:endParaRPr lang="nl-BE"/>
        </a:p>
      </dgm:t>
    </dgm:pt>
    <dgm:pt modelId="{E88C81A9-9BFE-4275-9B5C-96A2B93D2B28}" type="pres">
      <dgm:prSet presAssocID="{498D6326-1411-4DE9-BD35-37319F86FE28}" presName="spNode" presStyleCnt="0"/>
      <dgm:spPr/>
    </dgm:pt>
    <dgm:pt modelId="{B7F2BBCC-0AF3-435B-A393-FFA9EF527383}" type="pres">
      <dgm:prSet presAssocID="{61CAE301-8B0B-4623-83D9-513143D0CF38}" presName="sibTrans" presStyleLbl="sibTrans1D1" presStyleIdx="2" presStyleCnt="5"/>
      <dgm:spPr/>
      <dgm:t>
        <a:bodyPr/>
        <a:lstStyle/>
        <a:p>
          <a:endParaRPr lang="nl-BE"/>
        </a:p>
      </dgm:t>
    </dgm:pt>
    <dgm:pt modelId="{5E0388FE-92D3-418B-97B5-2638685FF980}" type="pres">
      <dgm:prSet presAssocID="{445C8E54-DB02-4AC6-A881-C8E832B1339E}" presName="node" presStyleLbl="node1" presStyleIdx="3" presStyleCnt="5">
        <dgm:presLayoutVars>
          <dgm:bulletEnabled val="1"/>
        </dgm:presLayoutVars>
      </dgm:prSet>
      <dgm:spPr/>
      <dgm:t>
        <a:bodyPr/>
        <a:lstStyle/>
        <a:p>
          <a:endParaRPr lang="nl-BE"/>
        </a:p>
      </dgm:t>
    </dgm:pt>
    <dgm:pt modelId="{6BABF777-EC2A-4F25-B39A-9F46A22D1B32}" type="pres">
      <dgm:prSet presAssocID="{445C8E54-DB02-4AC6-A881-C8E832B1339E}" presName="spNode" presStyleCnt="0"/>
      <dgm:spPr/>
    </dgm:pt>
    <dgm:pt modelId="{74ADC07E-D043-4AB2-9BF2-CA19AE79A111}" type="pres">
      <dgm:prSet presAssocID="{99A3B4F7-1572-4D63-9870-0844F30CD13E}" presName="sibTrans" presStyleLbl="sibTrans1D1" presStyleIdx="3" presStyleCnt="5"/>
      <dgm:spPr/>
      <dgm:t>
        <a:bodyPr/>
        <a:lstStyle/>
        <a:p>
          <a:endParaRPr lang="nl-BE"/>
        </a:p>
      </dgm:t>
    </dgm:pt>
    <dgm:pt modelId="{421C9060-FA2C-422D-B0F0-41D9798144F2}" type="pres">
      <dgm:prSet presAssocID="{FC021FC5-64AF-47FD-A6A3-137D0EDA0B2E}" presName="node" presStyleLbl="node1" presStyleIdx="4" presStyleCnt="5">
        <dgm:presLayoutVars>
          <dgm:bulletEnabled val="1"/>
        </dgm:presLayoutVars>
      </dgm:prSet>
      <dgm:spPr/>
      <dgm:t>
        <a:bodyPr/>
        <a:lstStyle/>
        <a:p>
          <a:endParaRPr lang="nl-BE"/>
        </a:p>
      </dgm:t>
    </dgm:pt>
    <dgm:pt modelId="{322EA27D-244D-4630-BB9A-A683586EFBCB}" type="pres">
      <dgm:prSet presAssocID="{FC021FC5-64AF-47FD-A6A3-137D0EDA0B2E}" presName="spNode" presStyleCnt="0"/>
      <dgm:spPr/>
    </dgm:pt>
    <dgm:pt modelId="{70A21DE1-4E73-4EE2-BB75-AE4236472257}" type="pres">
      <dgm:prSet presAssocID="{EAD2C7FA-8113-454C-97A2-01A8F2EDD702}" presName="sibTrans" presStyleLbl="sibTrans1D1" presStyleIdx="4" presStyleCnt="5"/>
      <dgm:spPr/>
      <dgm:t>
        <a:bodyPr/>
        <a:lstStyle/>
        <a:p>
          <a:endParaRPr lang="nl-BE"/>
        </a:p>
      </dgm:t>
    </dgm:pt>
  </dgm:ptLst>
  <dgm:cxnLst>
    <dgm:cxn modelId="{28ADDA16-ED5C-47FA-A961-25BAB0AD7A85}" srcId="{33FDD1E0-62EC-4D57-AE0D-05834D1C60C6}" destId="{872B16C1-0818-4752-A98A-9220C97A4A10}" srcOrd="0" destOrd="0" parTransId="{7EDD86D1-0494-4503-B4F3-DCE1B7B12BE7}" sibTransId="{EA3CFB7B-7CAF-4F5F-AE5E-907A9CDB7B56}"/>
    <dgm:cxn modelId="{FCEBC537-2C59-49BE-86D8-7F13C020211F}" type="presOf" srcId="{EAD2C7FA-8113-454C-97A2-01A8F2EDD702}" destId="{70A21DE1-4E73-4EE2-BB75-AE4236472257}" srcOrd="0" destOrd="0" presId="urn:microsoft.com/office/officeart/2005/8/layout/cycle6"/>
    <dgm:cxn modelId="{28978AFF-AB73-41D9-BD49-42CEAE1AFA9D}" type="presOf" srcId="{445C8E54-DB02-4AC6-A881-C8E832B1339E}" destId="{5E0388FE-92D3-418B-97B5-2638685FF980}" srcOrd="0" destOrd="0" presId="urn:microsoft.com/office/officeart/2005/8/layout/cycle6"/>
    <dgm:cxn modelId="{54D428D3-ACF6-467B-99F5-ACC76F2C360B}" srcId="{33FDD1E0-62EC-4D57-AE0D-05834D1C60C6}" destId="{445C8E54-DB02-4AC6-A881-C8E832B1339E}" srcOrd="3" destOrd="0" parTransId="{64FDC934-711A-4A34-9C6E-60712FC87B86}" sibTransId="{99A3B4F7-1572-4D63-9870-0844F30CD13E}"/>
    <dgm:cxn modelId="{514884F3-0111-43F5-A4E2-732093E60C2A}" type="presOf" srcId="{61CAE301-8B0B-4623-83D9-513143D0CF38}" destId="{B7F2BBCC-0AF3-435B-A393-FFA9EF527383}" srcOrd="0" destOrd="0" presId="urn:microsoft.com/office/officeart/2005/8/layout/cycle6"/>
    <dgm:cxn modelId="{9BDB2088-3A7A-448D-84DB-80329A48CCE2}" type="presOf" srcId="{498D6326-1411-4DE9-BD35-37319F86FE28}" destId="{979BAF33-8278-4DFC-91A8-87387BD53C1A}" srcOrd="0" destOrd="0" presId="urn:microsoft.com/office/officeart/2005/8/layout/cycle6"/>
    <dgm:cxn modelId="{AC3F0FDA-5FCE-4803-BAB1-DE2CC6D4405A}" srcId="{33FDD1E0-62EC-4D57-AE0D-05834D1C60C6}" destId="{67180ECC-203C-4492-BF68-DDEEA88A6FF4}" srcOrd="1" destOrd="0" parTransId="{5BD40828-D7AD-4622-AF9B-C401171A8B2C}" sibTransId="{4086ADE4-3B6C-4CF5-802A-3815C39419FF}"/>
    <dgm:cxn modelId="{A44BF1DB-0E16-4B9A-9369-179F470A4B95}" type="presOf" srcId="{99A3B4F7-1572-4D63-9870-0844F30CD13E}" destId="{74ADC07E-D043-4AB2-9BF2-CA19AE79A111}" srcOrd="0" destOrd="0" presId="urn:microsoft.com/office/officeart/2005/8/layout/cycle6"/>
    <dgm:cxn modelId="{6F0D0B90-3504-4315-B6E4-DE8819DA01F0}" type="presOf" srcId="{67180ECC-203C-4492-BF68-DDEEA88A6FF4}" destId="{18599D29-8BBE-4AE6-B159-2DE260A8ADAF}" srcOrd="0" destOrd="0" presId="urn:microsoft.com/office/officeart/2005/8/layout/cycle6"/>
    <dgm:cxn modelId="{3CCA8329-4A64-4EEB-9433-5B55945BE504}" type="presOf" srcId="{FC021FC5-64AF-47FD-A6A3-137D0EDA0B2E}" destId="{421C9060-FA2C-422D-B0F0-41D9798144F2}" srcOrd="0" destOrd="0" presId="urn:microsoft.com/office/officeart/2005/8/layout/cycle6"/>
    <dgm:cxn modelId="{077326D1-4B72-495C-9A72-F4EE4EB260DD}" type="presOf" srcId="{EA3CFB7B-7CAF-4F5F-AE5E-907A9CDB7B56}" destId="{9FEF4883-431D-4E76-A0B0-C3F25C9340DC}" srcOrd="0" destOrd="0" presId="urn:microsoft.com/office/officeart/2005/8/layout/cycle6"/>
    <dgm:cxn modelId="{338CDBDF-430F-4809-9771-763748F956DF}" srcId="{33FDD1E0-62EC-4D57-AE0D-05834D1C60C6}" destId="{498D6326-1411-4DE9-BD35-37319F86FE28}" srcOrd="2" destOrd="0" parTransId="{44F8932F-47DE-45E6-B2AC-042F95988BBC}" sibTransId="{61CAE301-8B0B-4623-83D9-513143D0CF38}"/>
    <dgm:cxn modelId="{0B070A14-73E5-4E74-B793-1077131EC3A3}" type="presOf" srcId="{872B16C1-0818-4752-A98A-9220C97A4A10}" destId="{E61C56EE-30E9-43F5-94F1-63227EFB0B5E}" srcOrd="0" destOrd="0" presId="urn:microsoft.com/office/officeart/2005/8/layout/cycle6"/>
    <dgm:cxn modelId="{B43CDEA9-CB6E-43DD-BDC7-22AA947C87E5}" type="presOf" srcId="{4086ADE4-3B6C-4CF5-802A-3815C39419FF}" destId="{7020C70A-B2B6-49B8-9E0C-51619D53F9F5}" srcOrd="0" destOrd="0" presId="urn:microsoft.com/office/officeart/2005/8/layout/cycle6"/>
    <dgm:cxn modelId="{0DA3A822-DF8E-4580-9A41-282644A34324}" type="presOf" srcId="{33FDD1E0-62EC-4D57-AE0D-05834D1C60C6}" destId="{E002432B-75A0-4A67-ADEB-ECEACBF944D2}" srcOrd="0" destOrd="0" presId="urn:microsoft.com/office/officeart/2005/8/layout/cycle6"/>
    <dgm:cxn modelId="{6A1146E2-A350-4D86-B7AF-20272737721E}" srcId="{33FDD1E0-62EC-4D57-AE0D-05834D1C60C6}" destId="{FC021FC5-64AF-47FD-A6A3-137D0EDA0B2E}" srcOrd="4" destOrd="0" parTransId="{AC37AFF9-60D3-4A05-8CEF-174BA24B317C}" sibTransId="{EAD2C7FA-8113-454C-97A2-01A8F2EDD702}"/>
    <dgm:cxn modelId="{C1670819-E050-4E0A-8CF5-6E57F404625E}" type="presParOf" srcId="{E002432B-75A0-4A67-ADEB-ECEACBF944D2}" destId="{E61C56EE-30E9-43F5-94F1-63227EFB0B5E}" srcOrd="0" destOrd="0" presId="urn:microsoft.com/office/officeart/2005/8/layout/cycle6"/>
    <dgm:cxn modelId="{1C84F9E4-6574-44AE-82D5-865572F2FA96}" type="presParOf" srcId="{E002432B-75A0-4A67-ADEB-ECEACBF944D2}" destId="{F8D6943A-870F-45F4-B442-704227390496}" srcOrd="1" destOrd="0" presId="urn:microsoft.com/office/officeart/2005/8/layout/cycle6"/>
    <dgm:cxn modelId="{FC01DF7F-4842-40B5-A4A0-4B72901B30C2}" type="presParOf" srcId="{E002432B-75A0-4A67-ADEB-ECEACBF944D2}" destId="{9FEF4883-431D-4E76-A0B0-C3F25C9340DC}" srcOrd="2" destOrd="0" presId="urn:microsoft.com/office/officeart/2005/8/layout/cycle6"/>
    <dgm:cxn modelId="{329934EA-29AA-47B6-A696-68DA114ACB76}" type="presParOf" srcId="{E002432B-75A0-4A67-ADEB-ECEACBF944D2}" destId="{18599D29-8BBE-4AE6-B159-2DE260A8ADAF}" srcOrd="3" destOrd="0" presId="urn:microsoft.com/office/officeart/2005/8/layout/cycle6"/>
    <dgm:cxn modelId="{5D2C7FDB-33D0-402C-81C0-8102F51C3755}" type="presParOf" srcId="{E002432B-75A0-4A67-ADEB-ECEACBF944D2}" destId="{A0177A93-8F24-4F26-AC49-A1898910BD63}" srcOrd="4" destOrd="0" presId="urn:microsoft.com/office/officeart/2005/8/layout/cycle6"/>
    <dgm:cxn modelId="{ECE05832-78BA-482D-A522-559A9B95EF90}" type="presParOf" srcId="{E002432B-75A0-4A67-ADEB-ECEACBF944D2}" destId="{7020C70A-B2B6-49B8-9E0C-51619D53F9F5}" srcOrd="5" destOrd="0" presId="urn:microsoft.com/office/officeart/2005/8/layout/cycle6"/>
    <dgm:cxn modelId="{E5419A58-61FA-4320-ABE6-E59B222756E3}" type="presParOf" srcId="{E002432B-75A0-4A67-ADEB-ECEACBF944D2}" destId="{979BAF33-8278-4DFC-91A8-87387BD53C1A}" srcOrd="6" destOrd="0" presId="urn:microsoft.com/office/officeart/2005/8/layout/cycle6"/>
    <dgm:cxn modelId="{8D581162-C72A-4360-AC7E-F8FDE6C0BA1E}" type="presParOf" srcId="{E002432B-75A0-4A67-ADEB-ECEACBF944D2}" destId="{E88C81A9-9BFE-4275-9B5C-96A2B93D2B28}" srcOrd="7" destOrd="0" presId="urn:microsoft.com/office/officeart/2005/8/layout/cycle6"/>
    <dgm:cxn modelId="{A09332F1-F207-4A6E-9281-F6B227F6740D}" type="presParOf" srcId="{E002432B-75A0-4A67-ADEB-ECEACBF944D2}" destId="{B7F2BBCC-0AF3-435B-A393-FFA9EF527383}" srcOrd="8" destOrd="0" presId="urn:microsoft.com/office/officeart/2005/8/layout/cycle6"/>
    <dgm:cxn modelId="{C53542ED-CBB6-4276-9A00-257AD9B4E9DF}" type="presParOf" srcId="{E002432B-75A0-4A67-ADEB-ECEACBF944D2}" destId="{5E0388FE-92D3-418B-97B5-2638685FF980}" srcOrd="9" destOrd="0" presId="urn:microsoft.com/office/officeart/2005/8/layout/cycle6"/>
    <dgm:cxn modelId="{71B60429-55EB-4A7D-BAB8-AE9AD70C9197}" type="presParOf" srcId="{E002432B-75A0-4A67-ADEB-ECEACBF944D2}" destId="{6BABF777-EC2A-4F25-B39A-9F46A22D1B32}" srcOrd="10" destOrd="0" presId="urn:microsoft.com/office/officeart/2005/8/layout/cycle6"/>
    <dgm:cxn modelId="{BD058601-0F87-48DE-9A43-E196CAB748E9}" type="presParOf" srcId="{E002432B-75A0-4A67-ADEB-ECEACBF944D2}" destId="{74ADC07E-D043-4AB2-9BF2-CA19AE79A111}" srcOrd="11" destOrd="0" presId="urn:microsoft.com/office/officeart/2005/8/layout/cycle6"/>
    <dgm:cxn modelId="{4A3936B5-5400-4778-A9CC-736C6300083D}" type="presParOf" srcId="{E002432B-75A0-4A67-ADEB-ECEACBF944D2}" destId="{421C9060-FA2C-422D-B0F0-41D9798144F2}" srcOrd="12" destOrd="0" presId="urn:microsoft.com/office/officeart/2005/8/layout/cycle6"/>
    <dgm:cxn modelId="{D3A856B2-D667-4208-ABED-5FD36CC259E4}" type="presParOf" srcId="{E002432B-75A0-4A67-ADEB-ECEACBF944D2}" destId="{322EA27D-244D-4630-BB9A-A683586EFBCB}" srcOrd="13" destOrd="0" presId="urn:microsoft.com/office/officeart/2005/8/layout/cycle6"/>
    <dgm:cxn modelId="{89C73DD8-EB86-4EC0-86DC-FF8C74E904C7}" type="presParOf" srcId="{E002432B-75A0-4A67-ADEB-ECEACBF944D2}" destId="{70A21DE1-4E73-4EE2-BB75-AE4236472257}"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33FDD1E0-62EC-4D57-AE0D-05834D1C60C6}" type="doc">
      <dgm:prSet loTypeId="urn:microsoft.com/office/officeart/2005/8/layout/cycle6" loCatId="relationship" qsTypeId="urn:microsoft.com/office/officeart/2005/8/quickstyle/simple1" qsCatId="simple" csTypeId="urn:microsoft.com/office/officeart/2005/8/colors/colorful3" csCatId="colorful" phldr="1"/>
      <dgm:spPr/>
      <dgm:t>
        <a:bodyPr/>
        <a:lstStyle/>
        <a:p>
          <a:endParaRPr lang="nl-BE"/>
        </a:p>
      </dgm:t>
    </dgm:pt>
    <dgm:pt modelId="{872B16C1-0818-4752-A98A-9220C97A4A10}">
      <dgm:prSet phldrT="[Text]"/>
      <dgm:spPr/>
      <dgm:t>
        <a:bodyPr/>
        <a:lstStyle/>
        <a:p>
          <a:r>
            <a:rPr lang="nl-BE" dirty="0" smtClean="0"/>
            <a:t>Allocation DSO</a:t>
          </a:r>
          <a:endParaRPr lang="nl-BE" dirty="0"/>
        </a:p>
      </dgm:t>
    </dgm:pt>
    <dgm:pt modelId="{7EDD86D1-0494-4503-B4F3-DCE1B7B12BE7}" type="parTrans" cxnId="{28ADDA16-ED5C-47FA-A961-25BAB0AD7A85}">
      <dgm:prSet/>
      <dgm:spPr/>
      <dgm:t>
        <a:bodyPr/>
        <a:lstStyle/>
        <a:p>
          <a:endParaRPr lang="nl-BE"/>
        </a:p>
      </dgm:t>
    </dgm:pt>
    <dgm:pt modelId="{EA3CFB7B-7CAF-4F5F-AE5E-907A9CDB7B56}" type="sibTrans" cxnId="{28ADDA16-ED5C-47FA-A961-25BAB0AD7A85}">
      <dgm:prSet/>
      <dgm:spPr/>
      <dgm:t>
        <a:bodyPr/>
        <a:lstStyle/>
        <a:p>
          <a:endParaRPr lang="nl-BE"/>
        </a:p>
      </dgm:t>
    </dgm:pt>
    <dgm:pt modelId="{67180ECC-203C-4492-BF68-DDEEA88A6FF4}">
      <dgm:prSet phldrT="[Text]"/>
      <dgm:spPr>
        <a:solidFill>
          <a:schemeClr val="bg1">
            <a:lumMod val="85000"/>
          </a:schemeClr>
        </a:solidFill>
      </dgm:spPr>
      <dgm:t>
        <a:bodyPr/>
        <a:lstStyle/>
        <a:p>
          <a:r>
            <a:rPr lang="nl-BE" dirty="0" smtClean="0"/>
            <a:t>Allocation </a:t>
          </a:r>
          <a:r>
            <a:rPr lang="nl-BE" dirty="0"/>
            <a:t>CDS</a:t>
          </a:r>
        </a:p>
      </dgm:t>
    </dgm:pt>
    <dgm:pt modelId="{5BD40828-D7AD-4622-AF9B-C401171A8B2C}" type="parTrans" cxnId="{AC3F0FDA-5FCE-4803-BAB1-DE2CC6D4405A}">
      <dgm:prSet/>
      <dgm:spPr/>
      <dgm:t>
        <a:bodyPr/>
        <a:lstStyle/>
        <a:p>
          <a:endParaRPr lang="nl-BE"/>
        </a:p>
      </dgm:t>
    </dgm:pt>
    <dgm:pt modelId="{4086ADE4-3B6C-4CF5-802A-3815C39419FF}" type="sibTrans" cxnId="{AC3F0FDA-5FCE-4803-BAB1-DE2CC6D4405A}">
      <dgm:prSet/>
      <dgm:spPr/>
      <dgm:t>
        <a:bodyPr/>
        <a:lstStyle/>
        <a:p>
          <a:endParaRPr lang="nl-BE"/>
        </a:p>
      </dgm:t>
    </dgm:pt>
    <dgm:pt modelId="{498D6326-1411-4DE9-BD35-37319F86FE28}">
      <dgm:prSet phldrT="[Text]"/>
      <dgm:spPr>
        <a:solidFill>
          <a:schemeClr val="bg1">
            <a:lumMod val="85000"/>
          </a:schemeClr>
        </a:solidFill>
      </dgm:spPr>
      <dgm:t>
        <a:bodyPr/>
        <a:lstStyle/>
        <a:p>
          <a:r>
            <a:rPr lang="nl-BE" dirty="0" err="1" smtClean="0"/>
            <a:t>Grid</a:t>
          </a:r>
          <a:r>
            <a:rPr lang="nl-BE" dirty="0" smtClean="0"/>
            <a:t> Users </a:t>
          </a:r>
          <a:r>
            <a:rPr lang="nl-BE" dirty="0"/>
            <a:t>Elia</a:t>
          </a:r>
        </a:p>
      </dgm:t>
    </dgm:pt>
    <dgm:pt modelId="{44F8932F-47DE-45E6-B2AC-042F95988BBC}" type="parTrans" cxnId="{338CDBDF-430F-4809-9771-763748F956DF}">
      <dgm:prSet/>
      <dgm:spPr/>
      <dgm:t>
        <a:bodyPr/>
        <a:lstStyle/>
        <a:p>
          <a:endParaRPr lang="nl-BE"/>
        </a:p>
      </dgm:t>
    </dgm:pt>
    <dgm:pt modelId="{61CAE301-8B0B-4623-83D9-513143D0CF38}" type="sibTrans" cxnId="{338CDBDF-430F-4809-9771-763748F956DF}">
      <dgm:prSet/>
      <dgm:spPr/>
      <dgm:t>
        <a:bodyPr/>
        <a:lstStyle/>
        <a:p>
          <a:endParaRPr lang="nl-BE"/>
        </a:p>
      </dgm:t>
    </dgm:pt>
    <dgm:pt modelId="{445C8E54-DB02-4AC6-A881-C8E832B1339E}">
      <dgm:prSet phldrT="[Text]"/>
      <dgm:spPr>
        <a:solidFill>
          <a:schemeClr val="bg1">
            <a:lumMod val="85000"/>
          </a:schemeClr>
        </a:solidFill>
      </dgm:spPr>
      <dgm:t>
        <a:bodyPr/>
        <a:lstStyle/>
        <a:p>
          <a:r>
            <a:rPr lang="nl-BE" dirty="0" err="1" smtClean="0"/>
            <a:t>Activation</a:t>
          </a:r>
          <a:r>
            <a:rPr lang="nl-BE" dirty="0" smtClean="0"/>
            <a:t> </a:t>
          </a:r>
          <a:r>
            <a:rPr lang="nl-BE" dirty="0"/>
            <a:t>AS</a:t>
          </a:r>
        </a:p>
      </dgm:t>
    </dgm:pt>
    <dgm:pt modelId="{64FDC934-711A-4A34-9C6E-60712FC87B86}" type="parTrans" cxnId="{54D428D3-ACF6-467B-99F5-ACC76F2C360B}">
      <dgm:prSet/>
      <dgm:spPr/>
      <dgm:t>
        <a:bodyPr/>
        <a:lstStyle/>
        <a:p>
          <a:endParaRPr lang="nl-BE"/>
        </a:p>
      </dgm:t>
    </dgm:pt>
    <dgm:pt modelId="{99A3B4F7-1572-4D63-9870-0844F30CD13E}" type="sibTrans" cxnId="{54D428D3-ACF6-467B-99F5-ACC76F2C360B}">
      <dgm:prSet/>
      <dgm:spPr/>
      <dgm:t>
        <a:bodyPr/>
        <a:lstStyle/>
        <a:p>
          <a:endParaRPr lang="nl-BE"/>
        </a:p>
      </dgm:t>
    </dgm:pt>
    <dgm:pt modelId="{FC021FC5-64AF-47FD-A6A3-137D0EDA0B2E}">
      <dgm:prSet phldrT="[Text]"/>
      <dgm:spPr>
        <a:solidFill>
          <a:schemeClr val="bg1">
            <a:lumMod val="85000"/>
          </a:schemeClr>
        </a:solidFill>
      </dgm:spPr>
      <dgm:t>
        <a:bodyPr/>
        <a:lstStyle/>
        <a:p>
          <a:r>
            <a:rPr lang="nl-BE" dirty="0" smtClean="0"/>
            <a:t>Market Transactions</a:t>
          </a:r>
          <a:endParaRPr lang="nl-BE" dirty="0"/>
        </a:p>
      </dgm:t>
    </dgm:pt>
    <dgm:pt modelId="{AC37AFF9-60D3-4A05-8CEF-174BA24B317C}" type="parTrans" cxnId="{6A1146E2-A350-4D86-B7AF-20272737721E}">
      <dgm:prSet/>
      <dgm:spPr/>
      <dgm:t>
        <a:bodyPr/>
        <a:lstStyle/>
        <a:p>
          <a:endParaRPr lang="nl-BE"/>
        </a:p>
      </dgm:t>
    </dgm:pt>
    <dgm:pt modelId="{EAD2C7FA-8113-454C-97A2-01A8F2EDD702}" type="sibTrans" cxnId="{6A1146E2-A350-4D86-B7AF-20272737721E}">
      <dgm:prSet/>
      <dgm:spPr/>
      <dgm:t>
        <a:bodyPr/>
        <a:lstStyle/>
        <a:p>
          <a:endParaRPr lang="nl-BE"/>
        </a:p>
      </dgm:t>
    </dgm:pt>
    <dgm:pt modelId="{E002432B-75A0-4A67-ADEB-ECEACBF944D2}" type="pres">
      <dgm:prSet presAssocID="{33FDD1E0-62EC-4D57-AE0D-05834D1C60C6}" presName="cycle" presStyleCnt="0">
        <dgm:presLayoutVars>
          <dgm:dir/>
          <dgm:resizeHandles val="exact"/>
        </dgm:presLayoutVars>
      </dgm:prSet>
      <dgm:spPr/>
      <dgm:t>
        <a:bodyPr/>
        <a:lstStyle/>
        <a:p>
          <a:endParaRPr lang="nl-BE"/>
        </a:p>
      </dgm:t>
    </dgm:pt>
    <dgm:pt modelId="{E61C56EE-30E9-43F5-94F1-63227EFB0B5E}" type="pres">
      <dgm:prSet presAssocID="{872B16C1-0818-4752-A98A-9220C97A4A10}" presName="node" presStyleLbl="node1" presStyleIdx="0" presStyleCnt="5">
        <dgm:presLayoutVars>
          <dgm:bulletEnabled val="1"/>
        </dgm:presLayoutVars>
      </dgm:prSet>
      <dgm:spPr/>
      <dgm:t>
        <a:bodyPr/>
        <a:lstStyle/>
        <a:p>
          <a:endParaRPr lang="nl-BE"/>
        </a:p>
      </dgm:t>
    </dgm:pt>
    <dgm:pt modelId="{F8D6943A-870F-45F4-B442-704227390496}" type="pres">
      <dgm:prSet presAssocID="{872B16C1-0818-4752-A98A-9220C97A4A10}" presName="spNode" presStyleCnt="0"/>
      <dgm:spPr/>
    </dgm:pt>
    <dgm:pt modelId="{9FEF4883-431D-4E76-A0B0-C3F25C9340DC}" type="pres">
      <dgm:prSet presAssocID="{EA3CFB7B-7CAF-4F5F-AE5E-907A9CDB7B56}" presName="sibTrans" presStyleLbl="sibTrans1D1" presStyleIdx="0" presStyleCnt="5"/>
      <dgm:spPr/>
      <dgm:t>
        <a:bodyPr/>
        <a:lstStyle/>
        <a:p>
          <a:endParaRPr lang="nl-BE"/>
        </a:p>
      </dgm:t>
    </dgm:pt>
    <dgm:pt modelId="{18599D29-8BBE-4AE6-B159-2DE260A8ADAF}" type="pres">
      <dgm:prSet presAssocID="{67180ECC-203C-4492-BF68-DDEEA88A6FF4}" presName="node" presStyleLbl="node1" presStyleIdx="1" presStyleCnt="5">
        <dgm:presLayoutVars>
          <dgm:bulletEnabled val="1"/>
        </dgm:presLayoutVars>
      </dgm:prSet>
      <dgm:spPr/>
      <dgm:t>
        <a:bodyPr/>
        <a:lstStyle/>
        <a:p>
          <a:endParaRPr lang="nl-BE"/>
        </a:p>
      </dgm:t>
    </dgm:pt>
    <dgm:pt modelId="{A0177A93-8F24-4F26-AC49-A1898910BD63}" type="pres">
      <dgm:prSet presAssocID="{67180ECC-203C-4492-BF68-DDEEA88A6FF4}" presName="spNode" presStyleCnt="0"/>
      <dgm:spPr/>
    </dgm:pt>
    <dgm:pt modelId="{7020C70A-B2B6-49B8-9E0C-51619D53F9F5}" type="pres">
      <dgm:prSet presAssocID="{4086ADE4-3B6C-4CF5-802A-3815C39419FF}" presName="sibTrans" presStyleLbl="sibTrans1D1" presStyleIdx="1" presStyleCnt="5"/>
      <dgm:spPr/>
      <dgm:t>
        <a:bodyPr/>
        <a:lstStyle/>
        <a:p>
          <a:endParaRPr lang="nl-BE"/>
        </a:p>
      </dgm:t>
    </dgm:pt>
    <dgm:pt modelId="{979BAF33-8278-4DFC-91A8-87387BD53C1A}" type="pres">
      <dgm:prSet presAssocID="{498D6326-1411-4DE9-BD35-37319F86FE28}" presName="node" presStyleLbl="node1" presStyleIdx="2" presStyleCnt="5">
        <dgm:presLayoutVars>
          <dgm:bulletEnabled val="1"/>
        </dgm:presLayoutVars>
      </dgm:prSet>
      <dgm:spPr/>
      <dgm:t>
        <a:bodyPr/>
        <a:lstStyle/>
        <a:p>
          <a:endParaRPr lang="nl-BE"/>
        </a:p>
      </dgm:t>
    </dgm:pt>
    <dgm:pt modelId="{E88C81A9-9BFE-4275-9B5C-96A2B93D2B28}" type="pres">
      <dgm:prSet presAssocID="{498D6326-1411-4DE9-BD35-37319F86FE28}" presName="spNode" presStyleCnt="0"/>
      <dgm:spPr/>
    </dgm:pt>
    <dgm:pt modelId="{B7F2BBCC-0AF3-435B-A393-FFA9EF527383}" type="pres">
      <dgm:prSet presAssocID="{61CAE301-8B0B-4623-83D9-513143D0CF38}" presName="sibTrans" presStyleLbl="sibTrans1D1" presStyleIdx="2" presStyleCnt="5"/>
      <dgm:spPr/>
      <dgm:t>
        <a:bodyPr/>
        <a:lstStyle/>
        <a:p>
          <a:endParaRPr lang="nl-BE"/>
        </a:p>
      </dgm:t>
    </dgm:pt>
    <dgm:pt modelId="{5E0388FE-92D3-418B-97B5-2638685FF980}" type="pres">
      <dgm:prSet presAssocID="{445C8E54-DB02-4AC6-A881-C8E832B1339E}" presName="node" presStyleLbl="node1" presStyleIdx="3" presStyleCnt="5">
        <dgm:presLayoutVars>
          <dgm:bulletEnabled val="1"/>
        </dgm:presLayoutVars>
      </dgm:prSet>
      <dgm:spPr/>
      <dgm:t>
        <a:bodyPr/>
        <a:lstStyle/>
        <a:p>
          <a:endParaRPr lang="nl-BE"/>
        </a:p>
      </dgm:t>
    </dgm:pt>
    <dgm:pt modelId="{6BABF777-EC2A-4F25-B39A-9F46A22D1B32}" type="pres">
      <dgm:prSet presAssocID="{445C8E54-DB02-4AC6-A881-C8E832B1339E}" presName="spNode" presStyleCnt="0"/>
      <dgm:spPr/>
    </dgm:pt>
    <dgm:pt modelId="{74ADC07E-D043-4AB2-9BF2-CA19AE79A111}" type="pres">
      <dgm:prSet presAssocID="{99A3B4F7-1572-4D63-9870-0844F30CD13E}" presName="sibTrans" presStyleLbl="sibTrans1D1" presStyleIdx="3" presStyleCnt="5"/>
      <dgm:spPr/>
      <dgm:t>
        <a:bodyPr/>
        <a:lstStyle/>
        <a:p>
          <a:endParaRPr lang="nl-BE"/>
        </a:p>
      </dgm:t>
    </dgm:pt>
    <dgm:pt modelId="{421C9060-FA2C-422D-B0F0-41D9798144F2}" type="pres">
      <dgm:prSet presAssocID="{FC021FC5-64AF-47FD-A6A3-137D0EDA0B2E}" presName="node" presStyleLbl="node1" presStyleIdx="4" presStyleCnt="5">
        <dgm:presLayoutVars>
          <dgm:bulletEnabled val="1"/>
        </dgm:presLayoutVars>
      </dgm:prSet>
      <dgm:spPr/>
      <dgm:t>
        <a:bodyPr/>
        <a:lstStyle/>
        <a:p>
          <a:endParaRPr lang="nl-BE"/>
        </a:p>
      </dgm:t>
    </dgm:pt>
    <dgm:pt modelId="{322EA27D-244D-4630-BB9A-A683586EFBCB}" type="pres">
      <dgm:prSet presAssocID="{FC021FC5-64AF-47FD-A6A3-137D0EDA0B2E}" presName="spNode" presStyleCnt="0"/>
      <dgm:spPr/>
    </dgm:pt>
    <dgm:pt modelId="{70A21DE1-4E73-4EE2-BB75-AE4236472257}" type="pres">
      <dgm:prSet presAssocID="{EAD2C7FA-8113-454C-97A2-01A8F2EDD702}" presName="sibTrans" presStyleLbl="sibTrans1D1" presStyleIdx="4" presStyleCnt="5"/>
      <dgm:spPr/>
      <dgm:t>
        <a:bodyPr/>
        <a:lstStyle/>
        <a:p>
          <a:endParaRPr lang="nl-BE"/>
        </a:p>
      </dgm:t>
    </dgm:pt>
  </dgm:ptLst>
  <dgm:cxnLst>
    <dgm:cxn modelId="{AC3F0FDA-5FCE-4803-BAB1-DE2CC6D4405A}" srcId="{33FDD1E0-62EC-4D57-AE0D-05834D1C60C6}" destId="{67180ECC-203C-4492-BF68-DDEEA88A6FF4}" srcOrd="1" destOrd="0" parTransId="{5BD40828-D7AD-4622-AF9B-C401171A8B2C}" sibTransId="{4086ADE4-3B6C-4CF5-802A-3815C39419FF}"/>
    <dgm:cxn modelId="{C97AFC0C-D03A-46C1-833E-7894BD27EEFB}" type="presOf" srcId="{61CAE301-8B0B-4623-83D9-513143D0CF38}" destId="{B7F2BBCC-0AF3-435B-A393-FFA9EF527383}" srcOrd="0" destOrd="0" presId="urn:microsoft.com/office/officeart/2005/8/layout/cycle6"/>
    <dgm:cxn modelId="{86E6829D-EE93-4430-ABD9-C726821336F5}" type="presOf" srcId="{EAD2C7FA-8113-454C-97A2-01A8F2EDD702}" destId="{70A21DE1-4E73-4EE2-BB75-AE4236472257}" srcOrd="0" destOrd="0" presId="urn:microsoft.com/office/officeart/2005/8/layout/cycle6"/>
    <dgm:cxn modelId="{583C508A-B4C7-4B3F-8D37-25AE4668E95B}" type="presOf" srcId="{FC021FC5-64AF-47FD-A6A3-137D0EDA0B2E}" destId="{421C9060-FA2C-422D-B0F0-41D9798144F2}" srcOrd="0" destOrd="0" presId="urn:microsoft.com/office/officeart/2005/8/layout/cycle6"/>
    <dgm:cxn modelId="{649D5B44-AB37-43AB-BE4E-64F1ED8CDE98}" type="presOf" srcId="{4086ADE4-3B6C-4CF5-802A-3815C39419FF}" destId="{7020C70A-B2B6-49B8-9E0C-51619D53F9F5}" srcOrd="0" destOrd="0" presId="urn:microsoft.com/office/officeart/2005/8/layout/cycle6"/>
    <dgm:cxn modelId="{6A1146E2-A350-4D86-B7AF-20272737721E}" srcId="{33FDD1E0-62EC-4D57-AE0D-05834D1C60C6}" destId="{FC021FC5-64AF-47FD-A6A3-137D0EDA0B2E}" srcOrd="4" destOrd="0" parTransId="{AC37AFF9-60D3-4A05-8CEF-174BA24B317C}" sibTransId="{EAD2C7FA-8113-454C-97A2-01A8F2EDD702}"/>
    <dgm:cxn modelId="{338CDBDF-430F-4809-9771-763748F956DF}" srcId="{33FDD1E0-62EC-4D57-AE0D-05834D1C60C6}" destId="{498D6326-1411-4DE9-BD35-37319F86FE28}" srcOrd="2" destOrd="0" parTransId="{44F8932F-47DE-45E6-B2AC-042F95988BBC}" sibTransId="{61CAE301-8B0B-4623-83D9-513143D0CF38}"/>
    <dgm:cxn modelId="{E573B96B-8B99-40D7-9EB3-4519E0ACAE8A}" type="presOf" srcId="{33FDD1E0-62EC-4D57-AE0D-05834D1C60C6}" destId="{E002432B-75A0-4A67-ADEB-ECEACBF944D2}" srcOrd="0" destOrd="0" presId="urn:microsoft.com/office/officeart/2005/8/layout/cycle6"/>
    <dgm:cxn modelId="{D351C1C7-CA5F-4A2D-AC1F-9A4962EAAFD8}" type="presOf" srcId="{99A3B4F7-1572-4D63-9870-0844F30CD13E}" destId="{74ADC07E-D043-4AB2-9BF2-CA19AE79A111}" srcOrd="0" destOrd="0" presId="urn:microsoft.com/office/officeart/2005/8/layout/cycle6"/>
    <dgm:cxn modelId="{28ADDA16-ED5C-47FA-A961-25BAB0AD7A85}" srcId="{33FDD1E0-62EC-4D57-AE0D-05834D1C60C6}" destId="{872B16C1-0818-4752-A98A-9220C97A4A10}" srcOrd="0" destOrd="0" parTransId="{7EDD86D1-0494-4503-B4F3-DCE1B7B12BE7}" sibTransId="{EA3CFB7B-7CAF-4F5F-AE5E-907A9CDB7B56}"/>
    <dgm:cxn modelId="{D0D4EC25-9AE7-4B92-BF5E-5D80EEC591CE}" type="presOf" srcId="{498D6326-1411-4DE9-BD35-37319F86FE28}" destId="{979BAF33-8278-4DFC-91A8-87387BD53C1A}" srcOrd="0" destOrd="0" presId="urn:microsoft.com/office/officeart/2005/8/layout/cycle6"/>
    <dgm:cxn modelId="{7548E2B1-8445-4CE5-B18A-CDCC2B578B30}" type="presOf" srcId="{67180ECC-203C-4492-BF68-DDEEA88A6FF4}" destId="{18599D29-8BBE-4AE6-B159-2DE260A8ADAF}" srcOrd="0" destOrd="0" presId="urn:microsoft.com/office/officeart/2005/8/layout/cycle6"/>
    <dgm:cxn modelId="{54D428D3-ACF6-467B-99F5-ACC76F2C360B}" srcId="{33FDD1E0-62EC-4D57-AE0D-05834D1C60C6}" destId="{445C8E54-DB02-4AC6-A881-C8E832B1339E}" srcOrd="3" destOrd="0" parTransId="{64FDC934-711A-4A34-9C6E-60712FC87B86}" sibTransId="{99A3B4F7-1572-4D63-9870-0844F30CD13E}"/>
    <dgm:cxn modelId="{26093454-E6A2-453E-A8F2-244E12E68438}" type="presOf" srcId="{EA3CFB7B-7CAF-4F5F-AE5E-907A9CDB7B56}" destId="{9FEF4883-431D-4E76-A0B0-C3F25C9340DC}" srcOrd="0" destOrd="0" presId="urn:microsoft.com/office/officeart/2005/8/layout/cycle6"/>
    <dgm:cxn modelId="{8097C648-6A51-40B0-BD11-C450DDC4FA8A}" type="presOf" srcId="{872B16C1-0818-4752-A98A-9220C97A4A10}" destId="{E61C56EE-30E9-43F5-94F1-63227EFB0B5E}" srcOrd="0" destOrd="0" presId="urn:microsoft.com/office/officeart/2005/8/layout/cycle6"/>
    <dgm:cxn modelId="{D4AD8B74-BD83-4105-BC62-12FA3024586D}" type="presOf" srcId="{445C8E54-DB02-4AC6-A881-C8E832B1339E}" destId="{5E0388FE-92D3-418B-97B5-2638685FF980}" srcOrd="0" destOrd="0" presId="urn:microsoft.com/office/officeart/2005/8/layout/cycle6"/>
    <dgm:cxn modelId="{9EFBB0EB-4351-4741-B478-B7D0F44B06ED}" type="presParOf" srcId="{E002432B-75A0-4A67-ADEB-ECEACBF944D2}" destId="{E61C56EE-30E9-43F5-94F1-63227EFB0B5E}" srcOrd="0" destOrd="0" presId="urn:microsoft.com/office/officeart/2005/8/layout/cycle6"/>
    <dgm:cxn modelId="{74AA8086-6BE8-4E21-90CB-BD702A89E594}" type="presParOf" srcId="{E002432B-75A0-4A67-ADEB-ECEACBF944D2}" destId="{F8D6943A-870F-45F4-B442-704227390496}" srcOrd="1" destOrd="0" presId="urn:microsoft.com/office/officeart/2005/8/layout/cycle6"/>
    <dgm:cxn modelId="{A6242A0B-F1DF-4FB4-AB51-012E3FE520DC}" type="presParOf" srcId="{E002432B-75A0-4A67-ADEB-ECEACBF944D2}" destId="{9FEF4883-431D-4E76-A0B0-C3F25C9340DC}" srcOrd="2" destOrd="0" presId="urn:microsoft.com/office/officeart/2005/8/layout/cycle6"/>
    <dgm:cxn modelId="{50FF8F22-EF61-42AE-9547-B16392E8EA79}" type="presParOf" srcId="{E002432B-75A0-4A67-ADEB-ECEACBF944D2}" destId="{18599D29-8BBE-4AE6-B159-2DE260A8ADAF}" srcOrd="3" destOrd="0" presId="urn:microsoft.com/office/officeart/2005/8/layout/cycle6"/>
    <dgm:cxn modelId="{8EAD5549-6414-4C7D-9E40-E17036534C6B}" type="presParOf" srcId="{E002432B-75A0-4A67-ADEB-ECEACBF944D2}" destId="{A0177A93-8F24-4F26-AC49-A1898910BD63}" srcOrd="4" destOrd="0" presId="urn:microsoft.com/office/officeart/2005/8/layout/cycle6"/>
    <dgm:cxn modelId="{3839E30A-C522-479F-9830-AB204E778F4B}" type="presParOf" srcId="{E002432B-75A0-4A67-ADEB-ECEACBF944D2}" destId="{7020C70A-B2B6-49B8-9E0C-51619D53F9F5}" srcOrd="5" destOrd="0" presId="urn:microsoft.com/office/officeart/2005/8/layout/cycle6"/>
    <dgm:cxn modelId="{950BA6D3-E264-4596-8149-52160C695A51}" type="presParOf" srcId="{E002432B-75A0-4A67-ADEB-ECEACBF944D2}" destId="{979BAF33-8278-4DFC-91A8-87387BD53C1A}" srcOrd="6" destOrd="0" presId="urn:microsoft.com/office/officeart/2005/8/layout/cycle6"/>
    <dgm:cxn modelId="{BE4B3B34-AE41-4069-88FC-F0BA71398D96}" type="presParOf" srcId="{E002432B-75A0-4A67-ADEB-ECEACBF944D2}" destId="{E88C81A9-9BFE-4275-9B5C-96A2B93D2B28}" srcOrd="7" destOrd="0" presId="urn:microsoft.com/office/officeart/2005/8/layout/cycle6"/>
    <dgm:cxn modelId="{7C7C7269-FCB4-4FA6-9503-7AB06A94FB80}" type="presParOf" srcId="{E002432B-75A0-4A67-ADEB-ECEACBF944D2}" destId="{B7F2BBCC-0AF3-435B-A393-FFA9EF527383}" srcOrd="8" destOrd="0" presId="urn:microsoft.com/office/officeart/2005/8/layout/cycle6"/>
    <dgm:cxn modelId="{F0E89B3F-AF17-4CD2-AB5F-DFDDCCAD6ACE}" type="presParOf" srcId="{E002432B-75A0-4A67-ADEB-ECEACBF944D2}" destId="{5E0388FE-92D3-418B-97B5-2638685FF980}" srcOrd="9" destOrd="0" presId="urn:microsoft.com/office/officeart/2005/8/layout/cycle6"/>
    <dgm:cxn modelId="{5F7494DC-D4F9-474B-9F32-60313239FA87}" type="presParOf" srcId="{E002432B-75A0-4A67-ADEB-ECEACBF944D2}" destId="{6BABF777-EC2A-4F25-B39A-9F46A22D1B32}" srcOrd="10" destOrd="0" presId="urn:microsoft.com/office/officeart/2005/8/layout/cycle6"/>
    <dgm:cxn modelId="{278C2873-1ECD-4E95-AE22-D630BFABBCDD}" type="presParOf" srcId="{E002432B-75A0-4A67-ADEB-ECEACBF944D2}" destId="{74ADC07E-D043-4AB2-9BF2-CA19AE79A111}" srcOrd="11" destOrd="0" presId="urn:microsoft.com/office/officeart/2005/8/layout/cycle6"/>
    <dgm:cxn modelId="{4EDFADE6-AD63-4706-80E2-3E77603BF9E0}" type="presParOf" srcId="{E002432B-75A0-4A67-ADEB-ECEACBF944D2}" destId="{421C9060-FA2C-422D-B0F0-41D9798144F2}" srcOrd="12" destOrd="0" presId="urn:microsoft.com/office/officeart/2005/8/layout/cycle6"/>
    <dgm:cxn modelId="{D58EF633-1E10-4BB6-A8E4-E6E529215F57}" type="presParOf" srcId="{E002432B-75A0-4A67-ADEB-ECEACBF944D2}" destId="{322EA27D-244D-4630-BB9A-A683586EFBCB}" srcOrd="13" destOrd="0" presId="urn:microsoft.com/office/officeart/2005/8/layout/cycle6"/>
    <dgm:cxn modelId="{231EDB92-AD43-4058-A30A-93148E092CB7}" type="presParOf" srcId="{E002432B-75A0-4A67-ADEB-ECEACBF944D2}" destId="{70A21DE1-4E73-4EE2-BB75-AE4236472257}"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33FDD1E0-62EC-4D57-AE0D-05834D1C60C6}" type="doc">
      <dgm:prSet loTypeId="urn:microsoft.com/office/officeart/2005/8/layout/cycle6" loCatId="relationship" qsTypeId="urn:microsoft.com/office/officeart/2005/8/quickstyle/simple1" qsCatId="simple" csTypeId="urn:microsoft.com/office/officeart/2005/8/colors/colorful3" csCatId="colorful" phldr="1"/>
      <dgm:spPr/>
      <dgm:t>
        <a:bodyPr/>
        <a:lstStyle/>
        <a:p>
          <a:endParaRPr lang="nl-BE"/>
        </a:p>
      </dgm:t>
    </dgm:pt>
    <dgm:pt modelId="{872B16C1-0818-4752-A98A-9220C97A4A10}">
      <dgm:prSet phldrT="[Text]"/>
      <dgm:spPr/>
      <dgm:t>
        <a:bodyPr/>
        <a:lstStyle/>
        <a:p>
          <a:r>
            <a:rPr lang="nl-BE" dirty="0" smtClean="0"/>
            <a:t>Allocation DSO</a:t>
          </a:r>
          <a:endParaRPr lang="nl-BE" dirty="0"/>
        </a:p>
      </dgm:t>
    </dgm:pt>
    <dgm:pt modelId="{7EDD86D1-0494-4503-B4F3-DCE1B7B12BE7}" type="parTrans" cxnId="{28ADDA16-ED5C-47FA-A961-25BAB0AD7A85}">
      <dgm:prSet/>
      <dgm:spPr/>
      <dgm:t>
        <a:bodyPr/>
        <a:lstStyle/>
        <a:p>
          <a:endParaRPr lang="nl-BE"/>
        </a:p>
      </dgm:t>
    </dgm:pt>
    <dgm:pt modelId="{EA3CFB7B-7CAF-4F5F-AE5E-907A9CDB7B56}" type="sibTrans" cxnId="{28ADDA16-ED5C-47FA-A961-25BAB0AD7A85}">
      <dgm:prSet/>
      <dgm:spPr/>
      <dgm:t>
        <a:bodyPr/>
        <a:lstStyle/>
        <a:p>
          <a:endParaRPr lang="nl-BE"/>
        </a:p>
      </dgm:t>
    </dgm:pt>
    <dgm:pt modelId="{67180ECC-203C-4492-BF68-DDEEA88A6FF4}">
      <dgm:prSet phldrT="[Text]"/>
      <dgm:spPr>
        <a:solidFill>
          <a:schemeClr val="bg1">
            <a:lumMod val="85000"/>
          </a:schemeClr>
        </a:solidFill>
      </dgm:spPr>
      <dgm:t>
        <a:bodyPr/>
        <a:lstStyle/>
        <a:p>
          <a:r>
            <a:rPr lang="nl-BE" dirty="0" smtClean="0"/>
            <a:t>Allocation </a:t>
          </a:r>
          <a:r>
            <a:rPr lang="nl-BE" dirty="0"/>
            <a:t>CDS</a:t>
          </a:r>
        </a:p>
      </dgm:t>
    </dgm:pt>
    <dgm:pt modelId="{5BD40828-D7AD-4622-AF9B-C401171A8B2C}" type="parTrans" cxnId="{AC3F0FDA-5FCE-4803-BAB1-DE2CC6D4405A}">
      <dgm:prSet/>
      <dgm:spPr/>
      <dgm:t>
        <a:bodyPr/>
        <a:lstStyle/>
        <a:p>
          <a:endParaRPr lang="nl-BE"/>
        </a:p>
      </dgm:t>
    </dgm:pt>
    <dgm:pt modelId="{4086ADE4-3B6C-4CF5-802A-3815C39419FF}" type="sibTrans" cxnId="{AC3F0FDA-5FCE-4803-BAB1-DE2CC6D4405A}">
      <dgm:prSet/>
      <dgm:spPr/>
      <dgm:t>
        <a:bodyPr/>
        <a:lstStyle/>
        <a:p>
          <a:endParaRPr lang="nl-BE"/>
        </a:p>
      </dgm:t>
    </dgm:pt>
    <dgm:pt modelId="{498D6326-1411-4DE9-BD35-37319F86FE28}">
      <dgm:prSet phldrT="[Text]"/>
      <dgm:spPr>
        <a:solidFill>
          <a:schemeClr val="bg1">
            <a:lumMod val="85000"/>
          </a:schemeClr>
        </a:solidFill>
      </dgm:spPr>
      <dgm:t>
        <a:bodyPr/>
        <a:lstStyle/>
        <a:p>
          <a:r>
            <a:rPr lang="nl-BE" dirty="0" err="1" smtClean="0"/>
            <a:t>Grid</a:t>
          </a:r>
          <a:r>
            <a:rPr lang="nl-BE" dirty="0" smtClean="0"/>
            <a:t> Users </a:t>
          </a:r>
          <a:r>
            <a:rPr lang="nl-BE" dirty="0"/>
            <a:t>Elia</a:t>
          </a:r>
        </a:p>
      </dgm:t>
    </dgm:pt>
    <dgm:pt modelId="{44F8932F-47DE-45E6-B2AC-042F95988BBC}" type="parTrans" cxnId="{338CDBDF-430F-4809-9771-763748F956DF}">
      <dgm:prSet/>
      <dgm:spPr/>
      <dgm:t>
        <a:bodyPr/>
        <a:lstStyle/>
        <a:p>
          <a:endParaRPr lang="nl-BE"/>
        </a:p>
      </dgm:t>
    </dgm:pt>
    <dgm:pt modelId="{61CAE301-8B0B-4623-83D9-513143D0CF38}" type="sibTrans" cxnId="{338CDBDF-430F-4809-9771-763748F956DF}">
      <dgm:prSet/>
      <dgm:spPr/>
      <dgm:t>
        <a:bodyPr/>
        <a:lstStyle/>
        <a:p>
          <a:endParaRPr lang="nl-BE"/>
        </a:p>
      </dgm:t>
    </dgm:pt>
    <dgm:pt modelId="{445C8E54-DB02-4AC6-A881-C8E832B1339E}">
      <dgm:prSet phldrT="[Text]"/>
      <dgm:spPr>
        <a:solidFill>
          <a:schemeClr val="bg1">
            <a:lumMod val="85000"/>
          </a:schemeClr>
        </a:solidFill>
      </dgm:spPr>
      <dgm:t>
        <a:bodyPr/>
        <a:lstStyle/>
        <a:p>
          <a:r>
            <a:rPr lang="nl-BE" dirty="0" err="1" smtClean="0"/>
            <a:t>Activation</a:t>
          </a:r>
          <a:r>
            <a:rPr lang="nl-BE" dirty="0" smtClean="0"/>
            <a:t> </a:t>
          </a:r>
          <a:r>
            <a:rPr lang="nl-BE" dirty="0"/>
            <a:t>AS</a:t>
          </a:r>
        </a:p>
      </dgm:t>
    </dgm:pt>
    <dgm:pt modelId="{64FDC934-711A-4A34-9C6E-60712FC87B86}" type="parTrans" cxnId="{54D428D3-ACF6-467B-99F5-ACC76F2C360B}">
      <dgm:prSet/>
      <dgm:spPr/>
      <dgm:t>
        <a:bodyPr/>
        <a:lstStyle/>
        <a:p>
          <a:endParaRPr lang="nl-BE"/>
        </a:p>
      </dgm:t>
    </dgm:pt>
    <dgm:pt modelId="{99A3B4F7-1572-4D63-9870-0844F30CD13E}" type="sibTrans" cxnId="{54D428D3-ACF6-467B-99F5-ACC76F2C360B}">
      <dgm:prSet/>
      <dgm:spPr/>
      <dgm:t>
        <a:bodyPr/>
        <a:lstStyle/>
        <a:p>
          <a:endParaRPr lang="nl-BE"/>
        </a:p>
      </dgm:t>
    </dgm:pt>
    <dgm:pt modelId="{FC021FC5-64AF-47FD-A6A3-137D0EDA0B2E}">
      <dgm:prSet phldrT="[Text]"/>
      <dgm:spPr>
        <a:solidFill>
          <a:schemeClr val="bg1">
            <a:lumMod val="85000"/>
          </a:schemeClr>
        </a:solidFill>
      </dgm:spPr>
      <dgm:t>
        <a:bodyPr/>
        <a:lstStyle/>
        <a:p>
          <a:r>
            <a:rPr lang="nl-BE" dirty="0" smtClean="0"/>
            <a:t>Market Transactions</a:t>
          </a:r>
          <a:endParaRPr lang="nl-BE" dirty="0"/>
        </a:p>
      </dgm:t>
    </dgm:pt>
    <dgm:pt modelId="{AC37AFF9-60D3-4A05-8CEF-174BA24B317C}" type="parTrans" cxnId="{6A1146E2-A350-4D86-B7AF-20272737721E}">
      <dgm:prSet/>
      <dgm:spPr/>
      <dgm:t>
        <a:bodyPr/>
        <a:lstStyle/>
        <a:p>
          <a:endParaRPr lang="nl-BE"/>
        </a:p>
      </dgm:t>
    </dgm:pt>
    <dgm:pt modelId="{EAD2C7FA-8113-454C-97A2-01A8F2EDD702}" type="sibTrans" cxnId="{6A1146E2-A350-4D86-B7AF-20272737721E}">
      <dgm:prSet/>
      <dgm:spPr/>
      <dgm:t>
        <a:bodyPr/>
        <a:lstStyle/>
        <a:p>
          <a:endParaRPr lang="nl-BE"/>
        </a:p>
      </dgm:t>
    </dgm:pt>
    <dgm:pt modelId="{E002432B-75A0-4A67-ADEB-ECEACBF944D2}" type="pres">
      <dgm:prSet presAssocID="{33FDD1E0-62EC-4D57-AE0D-05834D1C60C6}" presName="cycle" presStyleCnt="0">
        <dgm:presLayoutVars>
          <dgm:dir/>
          <dgm:resizeHandles val="exact"/>
        </dgm:presLayoutVars>
      </dgm:prSet>
      <dgm:spPr/>
      <dgm:t>
        <a:bodyPr/>
        <a:lstStyle/>
        <a:p>
          <a:endParaRPr lang="nl-BE"/>
        </a:p>
      </dgm:t>
    </dgm:pt>
    <dgm:pt modelId="{E61C56EE-30E9-43F5-94F1-63227EFB0B5E}" type="pres">
      <dgm:prSet presAssocID="{872B16C1-0818-4752-A98A-9220C97A4A10}" presName="node" presStyleLbl="node1" presStyleIdx="0" presStyleCnt="5">
        <dgm:presLayoutVars>
          <dgm:bulletEnabled val="1"/>
        </dgm:presLayoutVars>
      </dgm:prSet>
      <dgm:spPr/>
      <dgm:t>
        <a:bodyPr/>
        <a:lstStyle/>
        <a:p>
          <a:endParaRPr lang="nl-BE"/>
        </a:p>
      </dgm:t>
    </dgm:pt>
    <dgm:pt modelId="{F8D6943A-870F-45F4-B442-704227390496}" type="pres">
      <dgm:prSet presAssocID="{872B16C1-0818-4752-A98A-9220C97A4A10}" presName="spNode" presStyleCnt="0"/>
      <dgm:spPr/>
    </dgm:pt>
    <dgm:pt modelId="{9FEF4883-431D-4E76-A0B0-C3F25C9340DC}" type="pres">
      <dgm:prSet presAssocID="{EA3CFB7B-7CAF-4F5F-AE5E-907A9CDB7B56}" presName="sibTrans" presStyleLbl="sibTrans1D1" presStyleIdx="0" presStyleCnt="5"/>
      <dgm:spPr/>
      <dgm:t>
        <a:bodyPr/>
        <a:lstStyle/>
        <a:p>
          <a:endParaRPr lang="nl-BE"/>
        </a:p>
      </dgm:t>
    </dgm:pt>
    <dgm:pt modelId="{18599D29-8BBE-4AE6-B159-2DE260A8ADAF}" type="pres">
      <dgm:prSet presAssocID="{67180ECC-203C-4492-BF68-DDEEA88A6FF4}" presName="node" presStyleLbl="node1" presStyleIdx="1" presStyleCnt="5">
        <dgm:presLayoutVars>
          <dgm:bulletEnabled val="1"/>
        </dgm:presLayoutVars>
      </dgm:prSet>
      <dgm:spPr/>
      <dgm:t>
        <a:bodyPr/>
        <a:lstStyle/>
        <a:p>
          <a:endParaRPr lang="nl-BE"/>
        </a:p>
      </dgm:t>
    </dgm:pt>
    <dgm:pt modelId="{A0177A93-8F24-4F26-AC49-A1898910BD63}" type="pres">
      <dgm:prSet presAssocID="{67180ECC-203C-4492-BF68-DDEEA88A6FF4}" presName="spNode" presStyleCnt="0"/>
      <dgm:spPr/>
    </dgm:pt>
    <dgm:pt modelId="{7020C70A-B2B6-49B8-9E0C-51619D53F9F5}" type="pres">
      <dgm:prSet presAssocID="{4086ADE4-3B6C-4CF5-802A-3815C39419FF}" presName="sibTrans" presStyleLbl="sibTrans1D1" presStyleIdx="1" presStyleCnt="5"/>
      <dgm:spPr/>
      <dgm:t>
        <a:bodyPr/>
        <a:lstStyle/>
        <a:p>
          <a:endParaRPr lang="nl-BE"/>
        </a:p>
      </dgm:t>
    </dgm:pt>
    <dgm:pt modelId="{979BAF33-8278-4DFC-91A8-87387BD53C1A}" type="pres">
      <dgm:prSet presAssocID="{498D6326-1411-4DE9-BD35-37319F86FE28}" presName="node" presStyleLbl="node1" presStyleIdx="2" presStyleCnt="5">
        <dgm:presLayoutVars>
          <dgm:bulletEnabled val="1"/>
        </dgm:presLayoutVars>
      </dgm:prSet>
      <dgm:spPr/>
      <dgm:t>
        <a:bodyPr/>
        <a:lstStyle/>
        <a:p>
          <a:endParaRPr lang="nl-BE"/>
        </a:p>
      </dgm:t>
    </dgm:pt>
    <dgm:pt modelId="{E88C81A9-9BFE-4275-9B5C-96A2B93D2B28}" type="pres">
      <dgm:prSet presAssocID="{498D6326-1411-4DE9-BD35-37319F86FE28}" presName="spNode" presStyleCnt="0"/>
      <dgm:spPr/>
    </dgm:pt>
    <dgm:pt modelId="{B7F2BBCC-0AF3-435B-A393-FFA9EF527383}" type="pres">
      <dgm:prSet presAssocID="{61CAE301-8B0B-4623-83D9-513143D0CF38}" presName="sibTrans" presStyleLbl="sibTrans1D1" presStyleIdx="2" presStyleCnt="5"/>
      <dgm:spPr/>
      <dgm:t>
        <a:bodyPr/>
        <a:lstStyle/>
        <a:p>
          <a:endParaRPr lang="nl-BE"/>
        </a:p>
      </dgm:t>
    </dgm:pt>
    <dgm:pt modelId="{5E0388FE-92D3-418B-97B5-2638685FF980}" type="pres">
      <dgm:prSet presAssocID="{445C8E54-DB02-4AC6-A881-C8E832B1339E}" presName="node" presStyleLbl="node1" presStyleIdx="3" presStyleCnt="5">
        <dgm:presLayoutVars>
          <dgm:bulletEnabled val="1"/>
        </dgm:presLayoutVars>
      </dgm:prSet>
      <dgm:spPr/>
      <dgm:t>
        <a:bodyPr/>
        <a:lstStyle/>
        <a:p>
          <a:endParaRPr lang="nl-BE"/>
        </a:p>
      </dgm:t>
    </dgm:pt>
    <dgm:pt modelId="{6BABF777-EC2A-4F25-B39A-9F46A22D1B32}" type="pres">
      <dgm:prSet presAssocID="{445C8E54-DB02-4AC6-A881-C8E832B1339E}" presName="spNode" presStyleCnt="0"/>
      <dgm:spPr/>
    </dgm:pt>
    <dgm:pt modelId="{74ADC07E-D043-4AB2-9BF2-CA19AE79A111}" type="pres">
      <dgm:prSet presAssocID="{99A3B4F7-1572-4D63-9870-0844F30CD13E}" presName="sibTrans" presStyleLbl="sibTrans1D1" presStyleIdx="3" presStyleCnt="5"/>
      <dgm:spPr/>
      <dgm:t>
        <a:bodyPr/>
        <a:lstStyle/>
        <a:p>
          <a:endParaRPr lang="nl-BE"/>
        </a:p>
      </dgm:t>
    </dgm:pt>
    <dgm:pt modelId="{421C9060-FA2C-422D-B0F0-41D9798144F2}" type="pres">
      <dgm:prSet presAssocID="{FC021FC5-64AF-47FD-A6A3-137D0EDA0B2E}" presName="node" presStyleLbl="node1" presStyleIdx="4" presStyleCnt="5">
        <dgm:presLayoutVars>
          <dgm:bulletEnabled val="1"/>
        </dgm:presLayoutVars>
      </dgm:prSet>
      <dgm:spPr/>
      <dgm:t>
        <a:bodyPr/>
        <a:lstStyle/>
        <a:p>
          <a:endParaRPr lang="nl-BE"/>
        </a:p>
      </dgm:t>
    </dgm:pt>
    <dgm:pt modelId="{322EA27D-244D-4630-BB9A-A683586EFBCB}" type="pres">
      <dgm:prSet presAssocID="{FC021FC5-64AF-47FD-A6A3-137D0EDA0B2E}" presName="spNode" presStyleCnt="0"/>
      <dgm:spPr/>
    </dgm:pt>
    <dgm:pt modelId="{70A21DE1-4E73-4EE2-BB75-AE4236472257}" type="pres">
      <dgm:prSet presAssocID="{EAD2C7FA-8113-454C-97A2-01A8F2EDD702}" presName="sibTrans" presStyleLbl="sibTrans1D1" presStyleIdx="4" presStyleCnt="5"/>
      <dgm:spPr/>
      <dgm:t>
        <a:bodyPr/>
        <a:lstStyle/>
        <a:p>
          <a:endParaRPr lang="nl-BE"/>
        </a:p>
      </dgm:t>
    </dgm:pt>
  </dgm:ptLst>
  <dgm:cxnLst>
    <dgm:cxn modelId="{28ADDA16-ED5C-47FA-A961-25BAB0AD7A85}" srcId="{33FDD1E0-62EC-4D57-AE0D-05834D1C60C6}" destId="{872B16C1-0818-4752-A98A-9220C97A4A10}" srcOrd="0" destOrd="0" parTransId="{7EDD86D1-0494-4503-B4F3-DCE1B7B12BE7}" sibTransId="{EA3CFB7B-7CAF-4F5F-AE5E-907A9CDB7B56}"/>
    <dgm:cxn modelId="{739854B6-625A-42A2-9A51-BC7854AACB20}" type="presOf" srcId="{872B16C1-0818-4752-A98A-9220C97A4A10}" destId="{E61C56EE-30E9-43F5-94F1-63227EFB0B5E}" srcOrd="0" destOrd="0" presId="urn:microsoft.com/office/officeart/2005/8/layout/cycle6"/>
    <dgm:cxn modelId="{54D428D3-ACF6-467B-99F5-ACC76F2C360B}" srcId="{33FDD1E0-62EC-4D57-AE0D-05834D1C60C6}" destId="{445C8E54-DB02-4AC6-A881-C8E832B1339E}" srcOrd="3" destOrd="0" parTransId="{64FDC934-711A-4A34-9C6E-60712FC87B86}" sibTransId="{99A3B4F7-1572-4D63-9870-0844F30CD13E}"/>
    <dgm:cxn modelId="{320B0BAA-42FB-4E10-BFC1-FE09C363ABAB}" type="presOf" srcId="{EAD2C7FA-8113-454C-97A2-01A8F2EDD702}" destId="{70A21DE1-4E73-4EE2-BB75-AE4236472257}" srcOrd="0" destOrd="0" presId="urn:microsoft.com/office/officeart/2005/8/layout/cycle6"/>
    <dgm:cxn modelId="{AC3F0FDA-5FCE-4803-BAB1-DE2CC6D4405A}" srcId="{33FDD1E0-62EC-4D57-AE0D-05834D1C60C6}" destId="{67180ECC-203C-4492-BF68-DDEEA88A6FF4}" srcOrd="1" destOrd="0" parTransId="{5BD40828-D7AD-4622-AF9B-C401171A8B2C}" sibTransId="{4086ADE4-3B6C-4CF5-802A-3815C39419FF}"/>
    <dgm:cxn modelId="{3F975CE0-930E-4406-B7EA-A8D667ACE686}" type="presOf" srcId="{FC021FC5-64AF-47FD-A6A3-137D0EDA0B2E}" destId="{421C9060-FA2C-422D-B0F0-41D9798144F2}" srcOrd="0" destOrd="0" presId="urn:microsoft.com/office/officeart/2005/8/layout/cycle6"/>
    <dgm:cxn modelId="{29C18100-835D-4D6F-87F9-2D3B7E5A48D2}" type="presOf" srcId="{67180ECC-203C-4492-BF68-DDEEA88A6FF4}" destId="{18599D29-8BBE-4AE6-B159-2DE260A8ADAF}" srcOrd="0" destOrd="0" presId="urn:microsoft.com/office/officeart/2005/8/layout/cycle6"/>
    <dgm:cxn modelId="{B1A6119F-E11D-4BFE-B332-131C1053DAF9}" type="presOf" srcId="{4086ADE4-3B6C-4CF5-802A-3815C39419FF}" destId="{7020C70A-B2B6-49B8-9E0C-51619D53F9F5}" srcOrd="0" destOrd="0" presId="urn:microsoft.com/office/officeart/2005/8/layout/cycle6"/>
    <dgm:cxn modelId="{3A868AE2-4276-4414-A742-54FB8E400B12}" type="presOf" srcId="{498D6326-1411-4DE9-BD35-37319F86FE28}" destId="{979BAF33-8278-4DFC-91A8-87387BD53C1A}" srcOrd="0" destOrd="0" presId="urn:microsoft.com/office/officeart/2005/8/layout/cycle6"/>
    <dgm:cxn modelId="{338CDBDF-430F-4809-9771-763748F956DF}" srcId="{33FDD1E0-62EC-4D57-AE0D-05834D1C60C6}" destId="{498D6326-1411-4DE9-BD35-37319F86FE28}" srcOrd="2" destOrd="0" parTransId="{44F8932F-47DE-45E6-B2AC-042F95988BBC}" sibTransId="{61CAE301-8B0B-4623-83D9-513143D0CF38}"/>
    <dgm:cxn modelId="{170C7FD2-236C-48AE-AF0D-436DFA4B888F}" type="presOf" srcId="{61CAE301-8B0B-4623-83D9-513143D0CF38}" destId="{B7F2BBCC-0AF3-435B-A393-FFA9EF527383}" srcOrd="0" destOrd="0" presId="urn:microsoft.com/office/officeart/2005/8/layout/cycle6"/>
    <dgm:cxn modelId="{98D83A1F-3CB2-48D6-AAB3-B684EB05F893}" type="presOf" srcId="{33FDD1E0-62EC-4D57-AE0D-05834D1C60C6}" destId="{E002432B-75A0-4A67-ADEB-ECEACBF944D2}" srcOrd="0" destOrd="0" presId="urn:microsoft.com/office/officeart/2005/8/layout/cycle6"/>
    <dgm:cxn modelId="{A5DA8513-B4E7-45D3-A468-7BBB328CF7DF}" type="presOf" srcId="{445C8E54-DB02-4AC6-A881-C8E832B1339E}" destId="{5E0388FE-92D3-418B-97B5-2638685FF980}" srcOrd="0" destOrd="0" presId="urn:microsoft.com/office/officeart/2005/8/layout/cycle6"/>
    <dgm:cxn modelId="{6A1146E2-A350-4D86-B7AF-20272737721E}" srcId="{33FDD1E0-62EC-4D57-AE0D-05834D1C60C6}" destId="{FC021FC5-64AF-47FD-A6A3-137D0EDA0B2E}" srcOrd="4" destOrd="0" parTransId="{AC37AFF9-60D3-4A05-8CEF-174BA24B317C}" sibTransId="{EAD2C7FA-8113-454C-97A2-01A8F2EDD702}"/>
    <dgm:cxn modelId="{DF226656-BFC6-4422-94FD-A1CCB7C755B8}" type="presOf" srcId="{99A3B4F7-1572-4D63-9870-0844F30CD13E}" destId="{74ADC07E-D043-4AB2-9BF2-CA19AE79A111}" srcOrd="0" destOrd="0" presId="urn:microsoft.com/office/officeart/2005/8/layout/cycle6"/>
    <dgm:cxn modelId="{0DF8423B-B45A-466A-A996-4C79CDB3F5A8}" type="presOf" srcId="{EA3CFB7B-7CAF-4F5F-AE5E-907A9CDB7B56}" destId="{9FEF4883-431D-4E76-A0B0-C3F25C9340DC}" srcOrd="0" destOrd="0" presId="urn:microsoft.com/office/officeart/2005/8/layout/cycle6"/>
    <dgm:cxn modelId="{F5A6FC69-45C5-44DA-B502-ED70BF8A5324}" type="presParOf" srcId="{E002432B-75A0-4A67-ADEB-ECEACBF944D2}" destId="{E61C56EE-30E9-43F5-94F1-63227EFB0B5E}" srcOrd="0" destOrd="0" presId="urn:microsoft.com/office/officeart/2005/8/layout/cycle6"/>
    <dgm:cxn modelId="{3F297B14-4608-4DA4-A91E-FF175AC23176}" type="presParOf" srcId="{E002432B-75A0-4A67-ADEB-ECEACBF944D2}" destId="{F8D6943A-870F-45F4-B442-704227390496}" srcOrd="1" destOrd="0" presId="urn:microsoft.com/office/officeart/2005/8/layout/cycle6"/>
    <dgm:cxn modelId="{B5410974-0679-4ACD-8812-06F944931584}" type="presParOf" srcId="{E002432B-75A0-4A67-ADEB-ECEACBF944D2}" destId="{9FEF4883-431D-4E76-A0B0-C3F25C9340DC}" srcOrd="2" destOrd="0" presId="urn:microsoft.com/office/officeart/2005/8/layout/cycle6"/>
    <dgm:cxn modelId="{CC9D00D3-1691-4B33-892B-F4DF3B95EC05}" type="presParOf" srcId="{E002432B-75A0-4A67-ADEB-ECEACBF944D2}" destId="{18599D29-8BBE-4AE6-B159-2DE260A8ADAF}" srcOrd="3" destOrd="0" presId="urn:microsoft.com/office/officeart/2005/8/layout/cycle6"/>
    <dgm:cxn modelId="{300FD179-B434-40F3-9CA2-3CFB1E8CB649}" type="presParOf" srcId="{E002432B-75A0-4A67-ADEB-ECEACBF944D2}" destId="{A0177A93-8F24-4F26-AC49-A1898910BD63}" srcOrd="4" destOrd="0" presId="urn:microsoft.com/office/officeart/2005/8/layout/cycle6"/>
    <dgm:cxn modelId="{EEF5DFCD-0BB8-420A-8600-F432720EEF40}" type="presParOf" srcId="{E002432B-75A0-4A67-ADEB-ECEACBF944D2}" destId="{7020C70A-B2B6-49B8-9E0C-51619D53F9F5}" srcOrd="5" destOrd="0" presId="urn:microsoft.com/office/officeart/2005/8/layout/cycle6"/>
    <dgm:cxn modelId="{83EFEDA1-AEEE-4A87-B592-139F32748C14}" type="presParOf" srcId="{E002432B-75A0-4A67-ADEB-ECEACBF944D2}" destId="{979BAF33-8278-4DFC-91A8-87387BD53C1A}" srcOrd="6" destOrd="0" presId="urn:microsoft.com/office/officeart/2005/8/layout/cycle6"/>
    <dgm:cxn modelId="{BF214CC3-0A83-4A20-BA74-63DB31749D13}" type="presParOf" srcId="{E002432B-75A0-4A67-ADEB-ECEACBF944D2}" destId="{E88C81A9-9BFE-4275-9B5C-96A2B93D2B28}" srcOrd="7" destOrd="0" presId="urn:microsoft.com/office/officeart/2005/8/layout/cycle6"/>
    <dgm:cxn modelId="{47151F88-3DC6-4159-82CC-77DFBCFCDA36}" type="presParOf" srcId="{E002432B-75A0-4A67-ADEB-ECEACBF944D2}" destId="{B7F2BBCC-0AF3-435B-A393-FFA9EF527383}" srcOrd="8" destOrd="0" presId="urn:microsoft.com/office/officeart/2005/8/layout/cycle6"/>
    <dgm:cxn modelId="{432428D8-881F-422D-B5CB-37144ADB203A}" type="presParOf" srcId="{E002432B-75A0-4A67-ADEB-ECEACBF944D2}" destId="{5E0388FE-92D3-418B-97B5-2638685FF980}" srcOrd="9" destOrd="0" presId="urn:microsoft.com/office/officeart/2005/8/layout/cycle6"/>
    <dgm:cxn modelId="{96CF2EDB-341E-4BB7-BCA8-E1B97FD42489}" type="presParOf" srcId="{E002432B-75A0-4A67-ADEB-ECEACBF944D2}" destId="{6BABF777-EC2A-4F25-B39A-9F46A22D1B32}" srcOrd="10" destOrd="0" presId="urn:microsoft.com/office/officeart/2005/8/layout/cycle6"/>
    <dgm:cxn modelId="{53383A8A-F36D-45FB-8514-E4E90807CD96}" type="presParOf" srcId="{E002432B-75A0-4A67-ADEB-ECEACBF944D2}" destId="{74ADC07E-D043-4AB2-9BF2-CA19AE79A111}" srcOrd="11" destOrd="0" presId="urn:microsoft.com/office/officeart/2005/8/layout/cycle6"/>
    <dgm:cxn modelId="{B348C2B1-9BF9-453B-A6C3-644ADA49D4A7}" type="presParOf" srcId="{E002432B-75A0-4A67-ADEB-ECEACBF944D2}" destId="{421C9060-FA2C-422D-B0F0-41D9798144F2}" srcOrd="12" destOrd="0" presId="urn:microsoft.com/office/officeart/2005/8/layout/cycle6"/>
    <dgm:cxn modelId="{620D5922-39A9-40B4-9E28-FC71644EF8FC}" type="presParOf" srcId="{E002432B-75A0-4A67-ADEB-ECEACBF944D2}" destId="{322EA27D-244D-4630-BB9A-A683586EFBCB}" srcOrd="13" destOrd="0" presId="urn:microsoft.com/office/officeart/2005/8/layout/cycle6"/>
    <dgm:cxn modelId="{19385E7E-DB3E-470A-A675-7FB0185E1704}" type="presParOf" srcId="{E002432B-75A0-4A67-ADEB-ECEACBF944D2}" destId="{70A21DE1-4E73-4EE2-BB75-AE4236472257}"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33FDD1E0-62EC-4D57-AE0D-05834D1C60C6}" type="doc">
      <dgm:prSet loTypeId="urn:microsoft.com/office/officeart/2005/8/layout/cycle6" loCatId="relationship" qsTypeId="urn:microsoft.com/office/officeart/2005/8/quickstyle/simple1" qsCatId="simple" csTypeId="urn:microsoft.com/office/officeart/2005/8/colors/colorful3" csCatId="colorful" phldr="1"/>
      <dgm:spPr/>
      <dgm:t>
        <a:bodyPr/>
        <a:lstStyle/>
        <a:p>
          <a:endParaRPr lang="nl-BE"/>
        </a:p>
      </dgm:t>
    </dgm:pt>
    <dgm:pt modelId="{872B16C1-0818-4752-A98A-9220C97A4A10}">
      <dgm:prSet phldrT="[Text]"/>
      <dgm:spPr/>
      <dgm:t>
        <a:bodyPr/>
        <a:lstStyle/>
        <a:p>
          <a:r>
            <a:rPr lang="nl-BE" dirty="0" smtClean="0"/>
            <a:t>Allocation DSO</a:t>
          </a:r>
          <a:endParaRPr lang="nl-BE" dirty="0"/>
        </a:p>
      </dgm:t>
    </dgm:pt>
    <dgm:pt modelId="{7EDD86D1-0494-4503-B4F3-DCE1B7B12BE7}" type="parTrans" cxnId="{28ADDA16-ED5C-47FA-A961-25BAB0AD7A85}">
      <dgm:prSet/>
      <dgm:spPr/>
      <dgm:t>
        <a:bodyPr/>
        <a:lstStyle/>
        <a:p>
          <a:endParaRPr lang="nl-BE"/>
        </a:p>
      </dgm:t>
    </dgm:pt>
    <dgm:pt modelId="{EA3CFB7B-7CAF-4F5F-AE5E-907A9CDB7B56}" type="sibTrans" cxnId="{28ADDA16-ED5C-47FA-A961-25BAB0AD7A85}">
      <dgm:prSet/>
      <dgm:spPr/>
      <dgm:t>
        <a:bodyPr/>
        <a:lstStyle/>
        <a:p>
          <a:endParaRPr lang="nl-BE"/>
        </a:p>
      </dgm:t>
    </dgm:pt>
    <dgm:pt modelId="{67180ECC-203C-4492-BF68-DDEEA88A6FF4}">
      <dgm:prSet phldrT="[Text]"/>
      <dgm:spPr>
        <a:solidFill>
          <a:schemeClr val="bg1">
            <a:lumMod val="85000"/>
          </a:schemeClr>
        </a:solidFill>
      </dgm:spPr>
      <dgm:t>
        <a:bodyPr/>
        <a:lstStyle/>
        <a:p>
          <a:r>
            <a:rPr lang="nl-BE" dirty="0" smtClean="0"/>
            <a:t>Allocation </a:t>
          </a:r>
          <a:r>
            <a:rPr lang="nl-BE" dirty="0"/>
            <a:t>CDS</a:t>
          </a:r>
        </a:p>
      </dgm:t>
    </dgm:pt>
    <dgm:pt modelId="{5BD40828-D7AD-4622-AF9B-C401171A8B2C}" type="parTrans" cxnId="{AC3F0FDA-5FCE-4803-BAB1-DE2CC6D4405A}">
      <dgm:prSet/>
      <dgm:spPr/>
      <dgm:t>
        <a:bodyPr/>
        <a:lstStyle/>
        <a:p>
          <a:endParaRPr lang="nl-BE"/>
        </a:p>
      </dgm:t>
    </dgm:pt>
    <dgm:pt modelId="{4086ADE4-3B6C-4CF5-802A-3815C39419FF}" type="sibTrans" cxnId="{AC3F0FDA-5FCE-4803-BAB1-DE2CC6D4405A}">
      <dgm:prSet/>
      <dgm:spPr/>
      <dgm:t>
        <a:bodyPr/>
        <a:lstStyle/>
        <a:p>
          <a:endParaRPr lang="nl-BE"/>
        </a:p>
      </dgm:t>
    </dgm:pt>
    <dgm:pt modelId="{498D6326-1411-4DE9-BD35-37319F86FE28}">
      <dgm:prSet phldrT="[Text]"/>
      <dgm:spPr>
        <a:solidFill>
          <a:schemeClr val="bg1">
            <a:lumMod val="85000"/>
          </a:schemeClr>
        </a:solidFill>
      </dgm:spPr>
      <dgm:t>
        <a:bodyPr/>
        <a:lstStyle/>
        <a:p>
          <a:r>
            <a:rPr lang="nl-BE" dirty="0" err="1" smtClean="0"/>
            <a:t>Grid</a:t>
          </a:r>
          <a:r>
            <a:rPr lang="nl-BE" dirty="0" smtClean="0"/>
            <a:t> Users </a:t>
          </a:r>
          <a:r>
            <a:rPr lang="nl-BE" dirty="0"/>
            <a:t>Elia</a:t>
          </a:r>
        </a:p>
      </dgm:t>
    </dgm:pt>
    <dgm:pt modelId="{44F8932F-47DE-45E6-B2AC-042F95988BBC}" type="parTrans" cxnId="{338CDBDF-430F-4809-9771-763748F956DF}">
      <dgm:prSet/>
      <dgm:spPr/>
      <dgm:t>
        <a:bodyPr/>
        <a:lstStyle/>
        <a:p>
          <a:endParaRPr lang="nl-BE"/>
        </a:p>
      </dgm:t>
    </dgm:pt>
    <dgm:pt modelId="{61CAE301-8B0B-4623-83D9-513143D0CF38}" type="sibTrans" cxnId="{338CDBDF-430F-4809-9771-763748F956DF}">
      <dgm:prSet/>
      <dgm:spPr/>
      <dgm:t>
        <a:bodyPr/>
        <a:lstStyle/>
        <a:p>
          <a:endParaRPr lang="nl-BE"/>
        </a:p>
      </dgm:t>
    </dgm:pt>
    <dgm:pt modelId="{445C8E54-DB02-4AC6-A881-C8E832B1339E}">
      <dgm:prSet phldrT="[Text]"/>
      <dgm:spPr>
        <a:solidFill>
          <a:schemeClr val="bg1">
            <a:lumMod val="85000"/>
          </a:schemeClr>
        </a:solidFill>
      </dgm:spPr>
      <dgm:t>
        <a:bodyPr/>
        <a:lstStyle/>
        <a:p>
          <a:r>
            <a:rPr lang="nl-BE" dirty="0" err="1" smtClean="0"/>
            <a:t>Activation</a:t>
          </a:r>
          <a:r>
            <a:rPr lang="nl-BE" dirty="0" smtClean="0"/>
            <a:t> </a:t>
          </a:r>
          <a:r>
            <a:rPr lang="nl-BE" dirty="0"/>
            <a:t>AS</a:t>
          </a:r>
        </a:p>
      </dgm:t>
    </dgm:pt>
    <dgm:pt modelId="{64FDC934-711A-4A34-9C6E-60712FC87B86}" type="parTrans" cxnId="{54D428D3-ACF6-467B-99F5-ACC76F2C360B}">
      <dgm:prSet/>
      <dgm:spPr/>
      <dgm:t>
        <a:bodyPr/>
        <a:lstStyle/>
        <a:p>
          <a:endParaRPr lang="nl-BE"/>
        </a:p>
      </dgm:t>
    </dgm:pt>
    <dgm:pt modelId="{99A3B4F7-1572-4D63-9870-0844F30CD13E}" type="sibTrans" cxnId="{54D428D3-ACF6-467B-99F5-ACC76F2C360B}">
      <dgm:prSet/>
      <dgm:spPr/>
      <dgm:t>
        <a:bodyPr/>
        <a:lstStyle/>
        <a:p>
          <a:endParaRPr lang="nl-BE"/>
        </a:p>
      </dgm:t>
    </dgm:pt>
    <dgm:pt modelId="{FC021FC5-64AF-47FD-A6A3-137D0EDA0B2E}">
      <dgm:prSet phldrT="[Text]"/>
      <dgm:spPr>
        <a:solidFill>
          <a:schemeClr val="bg1">
            <a:lumMod val="85000"/>
          </a:schemeClr>
        </a:solidFill>
      </dgm:spPr>
      <dgm:t>
        <a:bodyPr/>
        <a:lstStyle/>
        <a:p>
          <a:r>
            <a:rPr lang="nl-BE" dirty="0" smtClean="0"/>
            <a:t>Market Transactions</a:t>
          </a:r>
          <a:endParaRPr lang="nl-BE" dirty="0"/>
        </a:p>
      </dgm:t>
    </dgm:pt>
    <dgm:pt modelId="{AC37AFF9-60D3-4A05-8CEF-174BA24B317C}" type="parTrans" cxnId="{6A1146E2-A350-4D86-B7AF-20272737721E}">
      <dgm:prSet/>
      <dgm:spPr/>
      <dgm:t>
        <a:bodyPr/>
        <a:lstStyle/>
        <a:p>
          <a:endParaRPr lang="nl-BE"/>
        </a:p>
      </dgm:t>
    </dgm:pt>
    <dgm:pt modelId="{EAD2C7FA-8113-454C-97A2-01A8F2EDD702}" type="sibTrans" cxnId="{6A1146E2-A350-4D86-B7AF-20272737721E}">
      <dgm:prSet/>
      <dgm:spPr/>
      <dgm:t>
        <a:bodyPr/>
        <a:lstStyle/>
        <a:p>
          <a:endParaRPr lang="nl-BE"/>
        </a:p>
      </dgm:t>
    </dgm:pt>
    <dgm:pt modelId="{E002432B-75A0-4A67-ADEB-ECEACBF944D2}" type="pres">
      <dgm:prSet presAssocID="{33FDD1E0-62EC-4D57-AE0D-05834D1C60C6}" presName="cycle" presStyleCnt="0">
        <dgm:presLayoutVars>
          <dgm:dir/>
          <dgm:resizeHandles val="exact"/>
        </dgm:presLayoutVars>
      </dgm:prSet>
      <dgm:spPr/>
      <dgm:t>
        <a:bodyPr/>
        <a:lstStyle/>
        <a:p>
          <a:endParaRPr lang="nl-BE"/>
        </a:p>
      </dgm:t>
    </dgm:pt>
    <dgm:pt modelId="{E61C56EE-30E9-43F5-94F1-63227EFB0B5E}" type="pres">
      <dgm:prSet presAssocID="{872B16C1-0818-4752-A98A-9220C97A4A10}" presName="node" presStyleLbl="node1" presStyleIdx="0" presStyleCnt="5">
        <dgm:presLayoutVars>
          <dgm:bulletEnabled val="1"/>
        </dgm:presLayoutVars>
      </dgm:prSet>
      <dgm:spPr/>
      <dgm:t>
        <a:bodyPr/>
        <a:lstStyle/>
        <a:p>
          <a:endParaRPr lang="nl-BE"/>
        </a:p>
      </dgm:t>
    </dgm:pt>
    <dgm:pt modelId="{F8D6943A-870F-45F4-B442-704227390496}" type="pres">
      <dgm:prSet presAssocID="{872B16C1-0818-4752-A98A-9220C97A4A10}" presName="spNode" presStyleCnt="0"/>
      <dgm:spPr/>
    </dgm:pt>
    <dgm:pt modelId="{9FEF4883-431D-4E76-A0B0-C3F25C9340DC}" type="pres">
      <dgm:prSet presAssocID="{EA3CFB7B-7CAF-4F5F-AE5E-907A9CDB7B56}" presName="sibTrans" presStyleLbl="sibTrans1D1" presStyleIdx="0" presStyleCnt="5"/>
      <dgm:spPr/>
      <dgm:t>
        <a:bodyPr/>
        <a:lstStyle/>
        <a:p>
          <a:endParaRPr lang="nl-BE"/>
        </a:p>
      </dgm:t>
    </dgm:pt>
    <dgm:pt modelId="{18599D29-8BBE-4AE6-B159-2DE260A8ADAF}" type="pres">
      <dgm:prSet presAssocID="{67180ECC-203C-4492-BF68-DDEEA88A6FF4}" presName="node" presStyleLbl="node1" presStyleIdx="1" presStyleCnt="5">
        <dgm:presLayoutVars>
          <dgm:bulletEnabled val="1"/>
        </dgm:presLayoutVars>
      </dgm:prSet>
      <dgm:spPr/>
      <dgm:t>
        <a:bodyPr/>
        <a:lstStyle/>
        <a:p>
          <a:endParaRPr lang="nl-BE"/>
        </a:p>
      </dgm:t>
    </dgm:pt>
    <dgm:pt modelId="{A0177A93-8F24-4F26-AC49-A1898910BD63}" type="pres">
      <dgm:prSet presAssocID="{67180ECC-203C-4492-BF68-DDEEA88A6FF4}" presName="spNode" presStyleCnt="0"/>
      <dgm:spPr/>
    </dgm:pt>
    <dgm:pt modelId="{7020C70A-B2B6-49B8-9E0C-51619D53F9F5}" type="pres">
      <dgm:prSet presAssocID="{4086ADE4-3B6C-4CF5-802A-3815C39419FF}" presName="sibTrans" presStyleLbl="sibTrans1D1" presStyleIdx="1" presStyleCnt="5"/>
      <dgm:spPr/>
      <dgm:t>
        <a:bodyPr/>
        <a:lstStyle/>
        <a:p>
          <a:endParaRPr lang="nl-BE"/>
        </a:p>
      </dgm:t>
    </dgm:pt>
    <dgm:pt modelId="{979BAF33-8278-4DFC-91A8-87387BD53C1A}" type="pres">
      <dgm:prSet presAssocID="{498D6326-1411-4DE9-BD35-37319F86FE28}" presName="node" presStyleLbl="node1" presStyleIdx="2" presStyleCnt="5">
        <dgm:presLayoutVars>
          <dgm:bulletEnabled val="1"/>
        </dgm:presLayoutVars>
      </dgm:prSet>
      <dgm:spPr/>
      <dgm:t>
        <a:bodyPr/>
        <a:lstStyle/>
        <a:p>
          <a:endParaRPr lang="nl-BE"/>
        </a:p>
      </dgm:t>
    </dgm:pt>
    <dgm:pt modelId="{E88C81A9-9BFE-4275-9B5C-96A2B93D2B28}" type="pres">
      <dgm:prSet presAssocID="{498D6326-1411-4DE9-BD35-37319F86FE28}" presName="spNode" presStyleCnt="0"/>
      <dgm:spPr/>
    </dgm:pt>
    <dgm:pt modelId="{B7F2BBCC-0AF3-435B-A393-FFA9EF527383}" type="pres">
      <dgm:prSet presAssocID="{61CAE301-8B0B-4623-83D9-513143D0CF38}" presName="sibTrans" presStyleLbl="sibTrans1D1" presStyleIdx="2" presStyleCnt="5"/>
      <dgm:spPr/>
      <dgm:t>
        <a:bodyPr/>
        <a:lstStyle/>
        <a:p>
          <a:endParaRPr lang="nl-BE"/>
        </a:p>
      </dgm:t>
    </dgm:pt>
    <dgm:pt modelId="{5E0388FE-92D3-418B-97B5-2638685FF980}" type="pres">
      <dgm:prSet presAssocID="{445C8E54-DB02-4AC6-A881-C8E832B1339E}" presName="node" presStyleLbl="node1" presStyleIdx="3" presStyleCnt="5">
        <dgm:presLayoutVars>
          <dgm:bulletEnabled val="1"/>
        </dgm:presLayoutVars>
      </dgm:prSet>
      <dgm:spPr/>
      <dgm:t>
        <a:bodyPr/>
        <a:lstStyle/>
        <a:p>
          <a:endParaRPr lang="nl-BE"/>
        </a:p>
      </dgm:t>
    </dgm:pt>
    <dgm:pt modelId="{6BABF777-EC2A-4F25-B39A-9F46A22D1B32}" type="pres">
      <dgm:prSet presAssocID="{445C8E54-DB02-4AC6-A881-C8E832B1339E}" presName="spNode" presStyleCnt="0"/>
      <dgm:spPr/>
    </dgm:pt>
    <dgm:pt modelId="{74ADC07E-D043-4AB2-9BF2-CA19AE79A111}" type="pres">
      <dgm:prSet presAssocID="{99A3B4F7-1572-4D63-9870-0844F30CD13E}" presName="sibTrans" presStyleLbl="sibTrans1D1" presStyleIdx="3" presStyleCnt="5"/>
      <dgm:spPr/>
      <dgm:t>
        <a:bodyPr/>
        <a:lstStyle/>
        <a:p>
          <a:endParaRPr lang="nl-BE"/>
        </a:p>
      </dgm:t>
    </dgm:pt>
    <dgm:pt modelId="{421C9060-FA2C-422D-B0F0-41D9798144F2}" type="pres">
      <dgm:prSet presAssocID="{FC021FC5-64AF-47FD-A6A3-137D0EDA0B2E}" presName="node" presStyleLbl="node1" presStyleIdx="4" presStyleCnt="5">
        <dgm:presLayoutVars>
          <dgm:bulletEnabled val="1"/>
        </dgm:presLayoutVars>
      </dgm:prSet>
      <dgm:spPr/>
      <dgm:t>
        <a:bodyPr/>
        <a:lstStyle/>
        <a:p>
          <a:endParaRPr lang="nl-BE"/>
        </a:p>
      </dgm:t>
    </dgm:pt>
    <dgm:pt modelId="{322EA27D-244D-4630-BB9A-A683586EFBCB}" type="pres">
      <dgm:prSet presAssocID="{FC021FC5-64AF-47FD-A6A3-137D0EDA0B2E}" presName="spNode" presStyleCnt="0"/>
      <dgm:spPr/>
    </dgm:pt>
    <dgm:pt modelId="{70A21DE1-4E73-4EE2-BB75-AE4236472257}" type="pres">
      <dgm:prSet presAssocID="{EAD2C7FA-8113-454C-97A2-01A8F2EDD702}" presName="sibTrans" presStyleLbl="sibTrans1D1" presStyleIdx="4" presStyleCnt="5"/>
      <dgm:spPr/>
      <dgm:t>
        <a:bodyPr/>
        <a:lstStyle/>
        <a:p>
          <a:endParaRPr lang="nl-BE"/>
        </a:p>
      </dgm:t>
    </dgm:pt>
  </dgm:ptLst>
  <dgm:cxnLst>
    <dgm:cxn modelId="{34F95DA5-AAB5-4F15-B8FE-D2AA2BD941F5}" type="presOf" srcId="{EA3CFB7B-7CAF-4F5F-AE5E-907A9CDB7B56}" destId="{9FEF4883-431D-4E76-A0B0-C3F25C9340DC}" srcOrd="0" destOrd="0" presId="urn:microsoft.com/office/officeart/2005/8/layout/cycle6"/>
    <dgm:cxn modelId="{28ADDA16-ED5C-47FA-A961-25BAB0AD7A85}" srcId="{33FDD1E0-62EC-4D57-AE0D-05834D1C60C6}" destId="{872B16C1-0818-4752-A98A-9220C97A4A10}" srcOrd="0" destOrd="0" parTransId="{7EDD86D1-0494-4503-B4F3-DCE1B7B12BE7}" sibTransId="{EA3CFB7B-7CAF-4F5F-AE5E-907A9CDB7B56}"/>
    <dgm:cxn modelId="{77E30C73-8F4F-4BD8-9874-ADC55FD35247}" type="presOf" srcId="{33FDD1E0-62EC-4D57-AE0D-05834D1C60C6}" destId="{E002432B-75A0-4A67-ADEB-ECEACBF944D2}" srcOrd="0" destOrd="0" presId="urn:microsoft.com/office/officeart/2005/8/layout/cycle6"/>
    <dgm:cxn modelId="{54D428D3-ACF6-467B-99F5-ACC76F2C360B}" srcId="{33FDD1E0-62EC-4D57-AE0D-05834D1C60C6}" destId="{445C8E54-DB02-4AC6-A881-C8E832B1339E}" srcOrd="3" destOrd="0" parTransId="{64FDC934-711A-4A34-9C6E-60712FC87B86}" sibTransId="{99A3B4F7-1572-4D63-9870-0844F30CD13E}"/>
    <dgm:cxn modelId="{3509DB10-3C24-40E0-904A-23A6A26DA903}" type="presOf" srcId="{4086ADE4-3B6C-4CF5-802A-3815C39419FF}" destId="{7020C70A-B2B6-49B8-9E0C-51619D53F9F5}" srcOrd="0" destOrd="0" presId="urn:microsoft.com/office/officeart/2005/8/layout/cycle6"/>
    <dgm:cxn modelId="{A9A19B4F-25DD-470A-B7EC-B8617F92B1CB}" type="presOf" srcId="{67180ECC-203C-4492-BF68-DDEEA88A6FF4}" destId="{18599D29-8BBE-4AE6-B159-2DE260A8ADAF}" srcOrd="0" destOrd="0" presId="urn:microsoft.com/office/officeart/2005/8/layout/cycle6"/>
    <dgm:cxn modelId="{AC3F0FDA-5FCE-4803-BAB1-DE2CC6D4405A}" srcId="{33FDD1E0-62EC-4D57-AE0D-05834D1C60C6}" destId="{67180ECC-203C-4492-BF68-DDEEA88A6FF4}" srcOrd="1" destOrd="0" parTransId="{5BD40828-D7AD-4622-AF9B-C401171A8B2C}" sibTransId="{4086ADE4-3B6C-4CF5-802A-3815C39419FF}"/>
    <dgm:cxn modelId="{338CDBDF-430F-4809-9771-763748F956DF}" srcId="{33FDD1E0-62EC-4D57-AE0D-05834D1C60C6}" destId="{498D6326-1411-4DE9-BD35-37319F86FE28}" srcOrd="2" destOrd="0" parTransId="{44F8932F-47DE-45E6-B2AC-042F95988BBC}" sibTransId="{61CAE301-8B0B-4623-83D9-513143D0CF38}"/>
    <dgm:cxn modelId="{D845C08C-909E-4716-AEA0-324F4E02E1F5}" type="presOf" srcId="{872B16C1-0818-4752-A98A-9220C97A4A10}" destId="{E61C56EE-30E9-43F5-94F1-63227EFB0B5E}" srcOrd="0" destOrd="0" presId="urn:microsoft.com/office/officeart/2005/8/layout/cycle6"/>
    <dgm:cxn modelId="{9EE6615A-BF1C-4DEE-8220-29B1EA21478A}" type="presOf" srcId="{61CAE301-8B0B-4623-83D9-513143D0CF38}" destId="{B7F2BBCC-0AF3-435B-A393-FFA9EF527383}" srcOrd="0" destOrd="0" presId="urn:microsoft.com/office/officeart/2005/8/layout/cycle6"/>
    <dgm:cxn modelId="{352E828E-A61F-48AC-A55A-FBBDC8EE8236}" type="presOf" srcId="{99A3B4F7-1572-4D63-9870-0844F30CD13E}" destId="{74ADC07E-D043-4AB2-9BF2-CA19AE79A111}" srcOrd="0" destOrd="0" presId="urn:microsoft.com/office/officeart/2005/8/layout/cycle6"/>
    <dgm:cxn modelId="{207DAF60-09B5-43F6-BEBD-514E1AB8F832}" type="presOf" srcId="{FC021FC5-64AF-47FD-A6A3-137D0EDA0B2E}" destId="{421C9060-FA2C-422D-B0F0-41D9798144F2}" srcOrd="0" destOrd="0" presId="urn:microsoft.com/office/officeart/2005/8/layout/cycle6"/>
    <dgm:cxn modelId="{697370FB-9C05-40C6-9077-35274E7FC49D}" type="presOf" srcId="{498D6326-1411-4DE9-BD35-37319F86FE28}" destId="{979BAF33-8278-4DFC-91A8-87387BD53C1A}" srcOrd="0" destOrd="0" presId="urn:microsoft.com/office/officeart/2005/8/layout/cycle6"/>
    <dgm:cxn modelId="{AF5B7E21-985E-4E73-8B66-1228DA72CF3B}" type="presOf" srcId="{445C8E54-DB02-4AC6-A881-C8E832B1339E}" destId="{5E0388FE-92D3-418B-97B5-2638685FF980}" srcOrd="0" destOrd="0" presId="urn:microsoft.com/office/officeart/2005/8/layout/cycle6"/>
    <dgm:cxn modelId="{6A1146E2-A350-4D86-B7AF-20272737721E}" srcId="{33FDD1E0-62EC-4D57-AE0D-05834D1C60C6}" destId="{FC021FC5-64AF-47FD-A6A3-137D0EDA0B2E}" srcOrd="4" destOrd="0" parTransId="{AC37AFF9-60D3-4A05-8CEF-174BA24B317C}" sibTransId="{EAD2C7FA-8113-454C-97A2-01A8F2EDD702}"/>
    <dgm:cxn modelId="{34B9950D-1470-4935-A891-89947E0B03A7}" type="presOf" srcId="{EAD2C7FA-8113-454C-97A2-01A8F2EDD702}" destId="{70A21DE1-4E73-4EE2-BB75-AE4236472257}" srcOrd="0" destOrd="0" presId="urn:microsoft.com/office/officeart/2005/8/layout/cycle6"/>
    <dgm:cxn modelId="{F430F9BE-A22B-4F95-A0E8-0CF469444C2E}" type="presParOf" srcId="{E002432B-75A0-4A67-ADEB-ECEACBF944D2}" destId="{E61C56EE-30E9-43F5-94F1-63227EFB0B5E}" srcOrd="0" destOrd="0" presId="urn:microsoft.com/office/officeart/2005/8/layout/cycle6"/>
    <dgm:cxn modelId="{CE499E99-8321-4B89-A07D-CC457E2BED7F}" type="presParOf" srcId="{E002432B-75A0-4A67-ADEB-ECEACBF944D2}" destId="{F8D6943A-870F-45F4-B442-704227390496}" srcOrd="1" destOrd="0" presId="urn:microsoft.com/office/officeart/2005/8/layout/cycle6"/>
    <dgm:cxn modelId="{FDC2FD6D-5426-4D2D-83F2-9754B5D105F3}" type="presParOf" srcId="{E002432B-75A0-4A67-ADEB-ECEACBF944D2}" destId="{9FEF4883-431D-4E76-A0B0-C3F25C9340DC}" srcOrd="2" destOrd="0" presId="urn:microsoft.com/office/officeart/2005/8/layout/cycle6"/>
    <dgm:cxn modelId="{B150EE42-F4A4-4FAA-B899-A6CAC37FC57B}" type="presParOf" srcId="{E002432B-75A0-4A67-ADEB-ECEACBF944D2}" destId="{18599D29-8BBE-4AE6-B159-2DE260A8ADAF}" srcOrd="3" destOrd="0" presId="urn:microsoft.com/office/officeart/2005/8/layout/cycle6"/>
    <dgm:cxn modelId="{EEF5779C-7BDA-44F2-A3FC-DE2EB6AAEBAD}" type="presParOf" srcId="{E002432B-75A0-4A67-ADEB-ECEACBF944D2}" destId="{A0177A93-8F24-4F26-AC49-A1898910BD63}" srcOrd="4" destOrd="0" presId="urn:microsoft.com/office/officeart/2005/8/layout/cycle6"/>
    <dgm:cxn modelId="{749165B0-0002-4265-8DD2-772E67585110}" type="presParOf" srcId="{E002432B-75A0-4A67-ADEB-ECEACBF944D2}" destId="{7020C70A-B2B6-49B8-9E0C-51619D53F9F5}" srcOrd="5" destOrd="0" presId="urn:microsoft.com/office/officeart/2005/8/layout/cycle6"/>
    <dgm:cxn modelId="{AB39A75C-83DA-4934-8F4B-866B3D9B364F}" type="presParOf" srcId="{E002432B-75A0-4A67-ADEB-ECEACBF944D2}" destId="{979BAF33-8278-4DFC-91A8-87387BD53C1A}" srcOrd="6" destOrd="0" presId="urn:microsoft.com/office/officeart/2005/8/layout/cycle6"/>
    <dgm:cxn modelId="{43B930F4-DD3D-4F18-B0CF-45EEB4D51F1C}" type="presParOf" srcId="{E002432B-75A0-4A67-ADEB-ECEACBF944D2}" destId="{E88C81A9-9BFE-4275-9B5C-96A2B93D2B28}" srcOrd="7" destOrd="0" presId="urn:microsoft.com/office/officeart/2005/8/layout/cycle6"/>
    <dgm:cxn modelId="{897BCA67-421B-4A51-ACC5-470A676C3B54}" type="presParOf" srcId="{E002432B-75A0-4A67-ADEB-ECEACBF944D2}" destId="{B7F2BBCC-0AF3-435B-A393-FFA9EF527383}" srcOrd="8" destOrd="0" presId="urn:microsoft.com/office/officeart/2005/8/layout/cycle6"/>
    <dgm:cxn modelId="{CDA35D26-2DCD-4019-A4E7-9DAD44F0E6DB}" type="presParOf" srcId="{E002432B-75A0-4A67-ADEB-ECEACBF944D2}" destId="{5E0388FE-92D3-418B-97B5-2638685FF980}" srcOrd="9" destOrd="0" presId="urn:microsoft.com/office/officeart/2005/8/layout/cycle6"/>
    <dgm:cxn modelId="{136A091E-7A9B-438F-8D62-24DE77C3504A}" type="presParOf" srcId="{E002432B-75A0-4A67-ADEB-ECEACBF944D2}" destId="{6BABF777-EC2A-4F25-B39A-9F46A22D1B32}" srcOrd="10" destOrd="0" presId="urn:microsoft.com/office/officeart/2005/8/layout/cycle6"/>
    <dgm:cxn modelId="{D9039C63-EB19-4DFA-A4BB-D827C74B3365}" type="presParOf" srcId="{E002432B-75A0-4A67-ADEB-ECEACBF944D2}" destId="{74ADC07E-D043-4AB2-9BF2-CA19AE79A111}" srcOrd="11" destOrd="0" presId="urn:microsoft.com/office/officeart/2005/8/layout/cycle6"/>
    <dgm:cxn modelId="{BEE0ECE4-DC17-4642-AFDC-A7D828B6547D}" type="presParOf" srcId="{E002432B-75A0-4A67-ADEB-ECEACBF944D2}" destId="{421C9060-FA2C-422D-B0F0-41D9798144F2}" srcOrd="12" destOrd="0" presId="urn:microsoft.com/office/officeart/2005/8/layout/cycle6"/>
    <dgm:cxn modelId="{B96F6C97-27BA-43F6-8EF2-33A9E8DA7C5A}" type="presParOf" srcId="{E002432B-75A0-4A67-ADEB-ECEACBF944D2}" destId="{322EA27D-244D-4630-BB9A-A683586EFBCB}" srcOrd="13" destOrd="0" presId="urn:microsoft.com/office/officeart/2005/8/layout/cycle6"/>
    <dgm:cxn modelId="{D28E3E5E-117A-4C59-9DF2-B4C3E557019B}" type="presParOf" srcId="{E002432B-75A0-4A67-ADEB-ECEACBF944D2}" destId="{70A21DE1-4E73-4EE2-BB75-AE4236472257}"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33FDD1E0-62EC-4D57-AE0D-05834D1C60C6}" type="doc">
      <dgm:prSet loTypeId="urn:microsoft.com/office/officeart/2005/8/layout/cycle6" loCatId="relationship" qsTypeId="urn:microsoft.com/office/officeart/2005/8/quickstyle/simple1" qsCatId="simple" csTypeId="urn:microsoft.com/office/officeart/2005/8/colors/colorful3" csCatId="colorful" phldr="1"/>
      <dgm:spPr/>
      <dgm:t>
        <a:bodyPr/>
        <a:lstStyle/>
        <a:p>
          <a:endParaRPr lang="nl-BE"/>
        </a:p>
      </dgm:t>
    </dgm:pt>
    <dgm:pt modelId="{872B16C1-0818-4752-A98A-9220C97A4A10}">
      <dgm:prSet phldrT="[Text]"/>
      <dgm:spPr/>
      <dgm:t>
        <a:bodyPr/>
        <a:lstStyle/>
        <a:p>
          <a:r>
            <a:rPr lang="nl-BE" dirty="0" smtClean="0"/>
            <a:t>Allocation DSO</a:t>
          </a:r>
          <a:endParaRPr lang="nl-BE" dirty="0"/>
        </a:p>
      </dgm:t>
    </dgm:pt>
    <dgm:pt modelId="{7EDD86D1-0494-4503-B4F3-DCE1B7B12BE7}" type="parTrans" cxnId="{28ADDA16-ED5C-47FA-A961-25BAB0AD7A85}">
      <dgm:prSet/>
      <dgm:spPr/>
      <dgm:t>
        <a:bodyPr/>
        <a:lstStyle/>
        <a:p>
          <a:endParaRPr lang="nl-BE"/>
        </a:p>
      </dgm:t>
    </dgm:pt>
    <dgm:pt modelId="{EA3CFB7B-7CAF-4F5F-AE5E-907A9CDB7B56}" type="sibTrans" cxnId="{28ADDA16-ED5C-47FA-A961-25BAB0AD7A85}">
      <dgm:prSet/>
      <dgm:spPr/>
      <dgm:t>
        <a:bodyPr/>
        <a:lstStyle/>
        <a:p>
          <a:endParaRPr lang="nl-BE"/>
        </a:p>
      </dgm:t>
    </dgm:pt>
    <dgm:pt modelId="{67180ECC-203C-4492-BF68-DDEEA88A6FF4}">
      <dgm:prSet phldrT="[Text]"/>
      <dgm:spPr>
        <a:solidFill>
          <a:schemeClr val="bg1">
            <a:lumMod val="85000"/>
          </a:schemeClr>
        </a:solidFill>
      </dgm:spPr>
      <dgm:t>
        <a:bodyPr/>
        <a:lstStyle/>
        <a:p>
          <a:r>
            <a:rPr lang="nl-BE" dirty="0" smtClean="0"/>
            <a:t>Allocation </a:t>
          </a:r>
          <a:r>
            <a:rPr lang="nl-BE" dirty="0"/>
            <a:t>CDS</a:t>
          </a:r>
        </a:p>
      </dgm:t>
    </dgm:pt>
    <dgm:pt modelId="{5BD40828-D7AD-4622-AF9B-C401171A8B2C}" type="parTrans" cxnId="{AC3F0FDA-5FCE-4803-BAB1-DE2CC6D4405A}">
      <dgm:prSet/>
      <dgm:spPr/>
      <dgm:t>
        <a:bodyPr/>
        <a:lstStyle/>
        <a:p>
          <a:endParaRPr lang="nl-BE"/>
        </a:p>
      </dgm:t>
    </dgm:pt>
    <dgm:pt modelId="{4086ADE4-3B6C-4CF5-802A-3815C39419FF}" type="sibTrans" cxnId="{AC3F0FDA-5FCE-4803-BAB1-DE2CC6D4405A}">
      <dgm:prSet/>
      <dgm:spPr/>
      <dgm:t>
        <a:bodyPr/>
        <a:lstStyle/>
        <a:p>
          <a:endParaRPr lang="nl-BE"/>
        </a:p>
      </dgm:t>
    </dgm:pt>
    <dgm:pt modelId="{498D6326-1411-4DE9-BD35-37319F86FE28}">
      <dgm:prSet phldrT="[Text]"/>
      <dgm:spPr>
        <a:solidFill>
          <a:schemeClr val="bg1">
            <a:lumMod val="85000"/>
          </a:schemeClr>
        </a:solidFill>
      </dgm:spPr>
      <dgm:t>
        <a:bodyPr/>
        <a:lstStyle/>
        <a:p>
          <a:r>
            <a:rPr lang="nl-BE" dirty="0" err="1" smtClean="0"/>
            <a:t>Grid</a:t>
          </a:r>
          <a:r>
            <a:rPr lang="nl-BE" dirty="0" smtClean="0"/>
            <a:t> Users </a:t>
          </a:r>
          <a:r>
            <a:rPr lang="nl-BE" dirty="0"/>
            <a:t>Elia</a:t>
          </a:r>
        </a:p>
      </dgm:t>
    </dgm:pt>
    <dgm:pt modelId="{44F8932F-47DE-45E6-B2AC-042F95988BBC}" type="parTrans" cxnId="{338CDBDF-430F-4809-9771-763748F956DF}">
      <dgm:prSet/>
      <dgm:spPr/>
      <dgm:t>
        <a:bodyPr/>
        <a:lstStyle/>
        <a:p>
          <a:endParaRPr lang="nl-BE"/>
        </a:p>
      </dgm:t>
    </dgm:pt>
    <dgm:pt modelId="{61CAE301-8B0B-4623-83D9-513143D0CF38}" type="sibTrans" cxnId="{338CDBDF-430F-4809-9771-763748F956DF}">
      <dgm:prSet/>
      <dgm:spPr/>
      <dgm:t>
        <a:bodyPr/>
        <a:lstStyle/>
        <a:p>
          <a:endParaRPr lang="nl-BE"/>
        </a:p>
      </dgm:t>
    </dgm:pt>
    <dgm:pt modelId="{445C8E54-DB02-4AC6-A881-C8E832B1339E}">
      <dgm:prSet phldrT="[Text]"/>
      <dgm:spPr>
        <a:solidFill>
          <a:schemeClr val="bg1">
            <a:lumMod val="85000"/>
          </a:schemeClr>
        </a:solidFill>
      </dgm:spPr>
      <dgm:t>
        <a:bodyPr/>
        <a:lstStyle/>
        <a:p>
          <a:r>
            <a:rPr lang="nl-BE" dirty="0" err="1" smtClean="0"/>
            <a:t>Activation</a:t>
          </a:r>
          <a:r>
            <a:rPr lang="nl-BE" dirty="0" smtClean="0"/>
            <a:t> </a:t>
          </a:r>
          <a:r>
            <a:rPr lang="nl-BE" dirty="0"/>
            <a:t>AS</a:t>
          </a:r>
        </a:p>
      </dgm:t>
    </dgm:pt>
    <dgm:pt modelId="{64FDC934-711A-4A34-9C6E-60712FC87B86}" type="parTrans" cxnId="{54D428D3-ACF6-467B-99F5-ACC76F2C360B}">
      <dgm:prSet/>
      <dgm:spPr/>
      <dgm:t>
        <a:bodyPr/>
        <a:lstStyle/>
        <a:p>
          <a:endParaRPr lang="nl-BE"/>
        </a:p>
      </dgm:t>
    </dgm:pt>
    <dgm:pt modelId="{99A3B4F7-1572-4D63-9870-0844F30CD13E}" type="sibTrans" cxnId="{54D428D3-ACF6-467B-99F5-ACC76F2C360B}">
      <dgm:prSet/>
      <dgm:spPr/>
      <dgm:t>
        <a:bodyPr/>
        <a:lstStyle/>
        <a:p>
          <a:endParaRPr lang="nl-BE"/>
        </a:p>
      </dgm:t>
    </dgm:pt>
    <dgm:pt modelId="{FC021FC5-64AF-47FD-A6A3-137D0EDA0B2E}">
      <dgm:prSet phldrT="[Text]"/>
      <dgm:spPr>
        <a:solidFill>
          <a:schemeClr val="bg1">
            <a:lumMod val="85000"/>
          </a:schemeClr>
        </a:solidFill>
      </dgm:spPr>
      <dgm:t>
        <a:bodyPr/>
        <a:lstStyle/>
        <a:p>
          <a:r>
            <a:rPr lang="nl-BE" dirty="0" smtClean="0"/>
            <a:t>Market Transactions</a:t>
          </a:r>
          <a:endParaRPr lang="nl-BE" dirty="0"/>
        </a:p>
      </dgm:t>
    </dgm:pt>
    <dgm:pt modelId="{AC37AFF9-60D3-4A05-8CEF-174BA24B317C}" type="parTrans" cxnId="{6A1146E2-A350-4D86-B7AF-20272737721E}">
      <dgm:prSet/>
      <dgm:spPr/>
      <dgm:t>
        <a:bodyPr/>
        <a:lstStyle/>
        <a:p>
          <a:endParaRPr lang="nl-BE"/>
        </a:p>
      </dgm:t>
    </dgm:pt>
    <dgm:pt modelId="{EAD2C7FA-8113-454C-97A2-01A8F2EDD702}" type="sibTrans" cxnId="{6A1146E2-A350-4D86-B7AF-20272737721E}">
      <dgm:prSet/>
      <dgm:spPr/>
      <dgm:t>
        <a:bodyPr/>
        <a:lstStyle/>
        <a:p>
          <a:endParaRPr lang="nl-BE"/>
        </a:p>
      </dgm:t>
    </dgm:pt>
    <dgm:pt modelId="{E002432B-75A0-4A67-ADEB-ECEACBF944D2}" type="pres">
      <dgm:prSet presAssocID="{33FDD1E0-62EC-4D57-AE0D-05834D1C60C6}" presName="cycle" presStyleCnt="0">
        <dgm:presLayoutVars>
          <dgm:dir/>
          <dgm:resizeHandles val="exact"/>
        </dgm:presLayoutVars>
      </dgm:prSet>
      <dgm:spPr/>
      <dgm:t>
        <a:bodyPr/>
        <a:lstStyle/>
        <a:p>
          <a:endParaRPr lang="nl-BE"/>
        </a:p>
      </dgm:t>
    </dgm:pt>
    <dgm:pt modelId="{E61C56EE-30E9-43F5-94F1-63227EFB0B5E}" type="pres">
      <dgm:prSet presAssocID="{872B16C1-0818-4752-A98A-9220C97A4A10}" presName="node" presStyleLbl="node1" presStyleIdx="0" presStyleCnt="5">
        <dgm:presLayoutVars>
          <dgm:bulletEnabled val="1"/>
        </dgm:presLayoutVars>
      </dgm:prSet>
      <dgm:spPr/>
      <dgm:t>
        <a:bodyPr/>
        <a:lstStyle/>
        <a:p>
          <a:endParaRPr lang="nl-BE"/>
        </a:p>
      </dgm:t>
    </dgm:pt>
    <dgm:pt modelId="{F8D6943A-870F-45F4-B442-704227390496}" type="pres">
      <dgm:prSet presAssocID="{872B16C1-0818-4752-A98A-9220C97A4A10}" presName="spNode" presStyleCnt="0"/>
      <dgm:spPr/>
    </dgm:pt>
    <dgm:pt modelId="{9FEF4883-431D-4E76-A0B0-C3F25C9340DC}" type="pres">
      <dgm:prSet presAssocID="{EA3CFB7B-7CAF-4F5F-AE5E-907A9CDB7B56}" presName="sibTrans" presStyleLbl="sibTrans1D1" presStyleIdx="0" presStyleCnt="5"/>
      <dgm:spPr/>
      <dgm:t>
        <a:bodyPr/>
        <a:lstStyle/>
        <a:p>
          <a:endParaRPr lang="nl-BE"/>
        </a:p>
      </dgm:t>
    </dgm:pt>
    <dgm:pt modelId="{18599D29-8BBE-4AE6-B159-2DE260A8ADAF}" type="pres">
      <dgm:prSet presAssocID="{67180ECC-203C-4492-BF68-DDEEA88A6FF4}" presName="node" presStyleLbl="node1" presStyleIdx="1" presStyleCnt="5">
        <dgm:presLayoutVars>
          <dgm:bulletEnabled val="1"/>
        </dgm:presLayoutVars>
      </dgm:prSet>
      <dgm:spPr/>
      <dgm:t>
        <a:bodyPr/>
        <a:lstStyle/>
        <a:p>
          <a:endParaRPr lang="nl-BE"/>
        </a:p>
      </dgm:t>
    </dgm:pt>
    <dgm:pt modelId="{A0177A93-8F24-4F26-AC49-A1898910BD63}" type="pres">
      <dgm:prSet presAssocID="{67180ECC-203C-4492-BF68-DDEEA88A6FF4}" presName="spNode" presStyleCnt="0"/>
      <dgm:spPr/>
    </dgm:pt>
    <dgm:pt modelId="{7020C70A-B2B6-49B8-9E0C-51619D53F9F5}" type="pres">
      <dgm:prSet presAssocID="{4086ADE4-3B6C-4CF5-802A-3815C39419FF}" presName="sibTrans" presStyleLbl="sibTrans1D1" presStyleIdx="1" presStyleCnt="5"/>
      <dgm:spPr/>
      <dgm:t>
        <a:bodyPr/>
        <a:lstStyle/>
        <a:p>
          <a:endParaRPr lang="nl-BE"/>
        </a:p>
      </dgm:t>
    </dgm:pt>
    <dgm:pt modelId="{979BAF33-8278-4DFC-91A8-87387BD53C1A}" type="pres">
      <dgm:prSet presAssocID="{498D6326-1411-4DE9-BD35-37319F86FE28}" presName="node" presStyleLbl="node1" presStyleIdx="2" presStyleCnt="5">
        <dgm:presLayoutVars>
          <dgm:bulletEnabled val="1"/>
        </dgm:presLayoutVars>
      </dgm:prSet>
      <dgm:spPr/>
      <dgm:t>
        <a:bodyPr/>
        <a:lstStyle/>
        <a:p>
          <a:endParaRPr lang="nl-BE"/>
        </a:p>
      </dgm:t>
    </dgm:pt>
    <dgm:pt modelId="{E88C81A9-9BFE-4275-9B5C-96A2B93D2B28}" type="pres">
      <dgm:prSet presAssocID="{498D6326-1411-4DE9-BD35-37319F86FE28}" presName="spNode" presStyleCnt="0"/>
      <dgm:spPr/>
    </dgm:pt>
    <dgm:pt modelId="{B7F2BBCC-0AF3-435B-A393-FFA9EF527383}" type="pres">
      <dgm:prSet presAssocID="{61CAE301-8B0B-4623-83D9-513143D0CF38}" presName="sibTrans" presStyleLbl="sibTrans1D1" presStyleIdx="2" presStyleCnt="5"/>
      <dgm:spPr/>
      <dgm:t>
        <a:bodyPr/>
        <a:lstStyle/>
        <a:p>
          <a:endParaRPr lang="nl-BE"/>
        </a:p>
      </dgm:t>
    </dgm:pt>
    <dgm:pt modelId="{5E0388FE-92D3-418B-97B5-2638685FF980}" type="pres">
      <dgm:prSet presAssocID="{445C8E54-DB02-4AC6-A881-C8E832B1339E}" presName="node" presStyleLbl="node1" presStyleIdx="3" presStyleCnt="5">
        <dgm:presLayoutVars>
          <dgm:bulletEnabled val="1"/>
        </dgm:presLayoutVars>
      </dgm:prSet>
      <dgm:spPr/>
      <dgm:t>
        <a:bodyPr/>
        <a:lstStyle/>
        <a:p>
          <a:endParaRPr lang="nl-BE"/>
        </a:p>
      </dgm:t>
    </dgm:pt>
    <dgm:pt modelId="{6BABF777-EC2A-4F25-B39A-9F46A22D1B32}" type="pres">
      <dgm:prSet presAssocID="{445C8E54-DB02-4AC6-A881-C8E832B1339E}" presName="spNode" presStyleCnt="0"/>
      <dgm:spPr/>
    </dgm:pt>
    <dgm:pt modelId="{74ADC07E-D043-4AB2-9BF2-CA19AE79A111}" type="pres">
      <dgm:prSet presAssocID="{99A3B4F7-1572-4D63-9870-0844F30CD13E}" presName="sibTrans" presStyleLbl="sibTrans1D1" presStyleIdx="3" presStyleCnt="5"/>
      <dgm:spPr/>
      <dgm:t>
        <a:bodyPr/>
        <a:lstStyle/>
        <a:p>
          <a:endParaRPr lang="nl-BE"/>
        </a:p>
      </dgm:t>
    </dgm:pt>
    <dgm:pt modelId="{421C9060-FA2C-422D-B0F0-41D9798144F2}" type="pres">
      <dgm:prSet presAssocID="{FC021FC5-64AF-47FD-A6A3-137D0EDA0B2E}" presName="node" presStyleLbl="node1" presStyleIdx="4" presStyleCnt="5">
        <dgm:presLayoutVars>
          <dgm:bulletEnabled val="1"/>
        </dgm:presLayoutVars>
      </dgm:prSet>
      <dgm:spPr/>
      <dgm:t>
        <a:bodyPr/>
        <a:lstStyle/>
        <a:p>
          <a:endParaRPr lang="nl-BE"/>
        </a:p>
      </dgm:t>
    </dgm:pt>
    <dgm:pt modelId="{322EA27D-244D-4630-BB9A-A683586EFBCB}" type="pres">
      <dgm:prSet presAssocID="{FC021FC5-64AF-47FD-A6A3-137D0EDA0B2E}" presName="spNode" presStyleCnt="0"/>
      <dgm:spPr/>
    </dgm:pt>
    <dgm:pt modelId="{70A21DE1-4E73-4EE2-BB75-AE4236472257}" type="pres">
      <dgm:prSet presAssocID="{EAD2C7FA-8113-454C-97A2-01A8F2EDD702}" presName="sibTrans" presStyleLbl="sibTrans1D1" presStyleIdx="4" presStyleCnt="5"/>
      <dgm:spPr/>
      <dgm:t>
        <a:bodyPr/>
        <a:lstStyle/>
        <a:p>
          <a:endParaRPr lang="nl-BE"/>
        </a:p>
      </dgm:t>
    </dgm:pt>
  </dgm:ptLst>
  <dgm:cxnLst>
    <dgm:cxn modelId="{28ADDA16-ED5C-47FA-A961-25BAB0AD7A85}" srcId="{33FDD1E0-62EC-4D57-AE0D-05834D1C60C6}" destId="{872B16C1-0818-4752-A98A-9220C97A4A10}" srcOrd="0" destOrd="0" parTransId="{7EDD86D1-0494-4503-B4F3-DCE1B7B12BE7}" sibTransId="{EA3CFB7B-7CAF-4F5F-AE5E-907A9CDB7B56}"/>
    <dgm:cxn modelId="{54D428D3-ACF6-467B-99F5-ACC76F2C360B}" srcId="{33FDD1E0-62EC-4D57-AE0D-05834D1C60C6}" destId="{445C8E54-DB02-4AC6-A881-C8E832B1339E}" srcOrd="3" destOrd="0" parTransId="{64FDC934-711A-4A34-9C6E-60712FC87B86}" sibTransId="{99A3B4F7-1572-4D63-9870-0844F30CD13E}"/>
    <dgm:cxn modelId="{D317F6F6-68AD-4BBF-9AFE-F387F0A15533}" type="presOf" srcId="{872B16C1-0818-4752-A98A-9220C97A4A10}" destId="{E61C56EE-30E9-43F5-94F1-63227EFB0B5E}" srcOrd="0" destOrd="0" presId="urn:microsoft.com/office/officeart/2005/8/layout/cycle6"/>
    <dgm:cxn modelId="{9B82E397-E854-473D-BCD7-74291E168986}" type="presOf" srcId="{61CAE301-8B0B-4623-83D9-513143D0CF38}" destId="{B7F2BBCC-0AF3-435B-A393-FFA9EF527383}" srcOrd="0" destOrd="0" presId="urn:microsoft.com/office/officeart/2005/8/layout/cycle6"/>
    <dgm:cxn modelId="{AC3F0FDA-5FCE-4803-BAB1-DE2CC6D4405A}" srcId="{33FDD1E0-62EC-4D57-AE0D-05834D1C60C6}" destId="{67180ECC-203C-4492-BF68-DDEEA88A6FF4}" srcOrd="1" destOrd="0" parTransId="{5BD40828-D7AD-4622-AF9B-C401171A8B2C}" sibTransId="{4086ADE4-3B6C-4CF5-802A-3815C39419FF}"/>
    <dgm:cxn modelId="{6DB37264-4D56-4F10-8A90-F19FECFEA84A}" type="presOf" srcId="{498D6326-1411-4DE9-BD35-37319F86FE28}" destId="{979BAF33-8278-4DFC-91A8-87387BD53C1A}" srcOrd="0" destOrd="0" presId="urn:microsoft.com/office/officeart/2005/8/layout/cycle6"/>
    <dgm:cxn modelId="{8A4206B5-D2C1-4564-ADE2-9A36DCAAFE78}" type="presOf" srcId="{33FDD1E0-62EC-4D57-AE0D-05834D1C60C6}" destId="{E002432B-75A0-4A67-ADEB-ECEACBF944D2}" srcOrd="0" destOrd="0" presId="urn:microsoft.com/office/officeart/2005/8/layout/cycle6"/>
    <dgm:cxn modelId="{C9030044-BAA8-4380-8C9B-D1FB45072398}" type="presOf" srcId="{67180ECC-203C-4492-BF68-DDEEA88A6FF4}" destId="{18599D29-8BBE-4AE6-B159-2DE260A8ADAF}" srcOrd="0" destOrd="0" presId="urn:microsoft.com/office/officeart/2005/8/layout/cycle6"/>
    <dgm:cxn modelId="{BA20B1BA-F1E1-4382-AF3A-A4C7BA7A6B23}" type="presOf" srcId="{445C8E54-DB02-4AC6-A881-C8E832B1339E}" destId="{5E0388FE-92D3-418B-97B5-2638685FF980}" srcOrd="0" destOrd="0" presId="urn:microsoft.com/office/officeart/2005/8/layout/cycle6"/>
    <dgm:cxn modelId="{338CDBDF-430F-4809-9771-763748F956DF}" srcId="{33FDD1E0-62EC-4D57-AE0D-05834D1C60C6}" destId="{498D6326-1411-4DE9-BD35-37319F86FE28}" srcOrd="2" destOrd="0" parTransId="{44F8932F-47DE-45E6-B2AC-042F95988BBC}" sibTransId="{61CAE301-8B0B-4623-83D9-513143D0CF38}"/>
    <dgm:cxn modelId="{2F024AC4-FFAD-4E24-AE92-F08647FCC0CE}" type="presOf" srcId="{EA3CFB7B-7CAF-4F5F-AE5E-907A9CDB7B56}" destId="{9FEF4883-431D-4E76-A0B0-C3F25C9340DC}" srcOrd="0" destOrd="0" presId="urn:microsoft.com/office/officeart/2005/8/layout/cycle6"/>
    <dgm:cxn modelId="{1673DD8F-E16B-49E5-B618-3EC293F9184C}" type="presOf" srcId="{99A3B4F7-1572-4D63-9870-0844F30CD13E}" destId="{74ADC07E-D043-4AB2-9BF2-CA19AE79A111}" srcOrd="0" destOrd="0" presId="urn:microsoft.com/office/officeart/2005/8/layout/cycle6"/>
    <dgm:cxn modelId="{3F932671-5F06-4D7A-9320-BC3C4D42BFCF}" type="presOf" srcId="{FC021FC5-64AF-47FD-A6A3-137D0EDA0B2E}" destId="{421C9060-FA2C-422D-B0F0-41D9798144F2}" srcOrd="0" destOrd="0" presId="urn:microsoft.com/office/officeart/2005/8/layout/cycle6"/>
    <dgm:cxn modelId="{6A1146E2-A350-4D86-B7AF-20272737721E}" srcId="{33FDD1E0-62EC-4D57-AE0D-05834D1C60C6}" destId="{FC021FC5-64AF-47FD-A6A3-137D0EDA0B2E}" srcOrd="4" destOrd="0" parTransId="{AC37AFF9-60D3-4A05-8CEF-174BA24B317C}" sibTransId="{EAD2C7FA-8113-454C-97A2-01A8F2EDD702}"/>
    <dgm:cxn modelId="{DB5D4C16-B63D-489F-BF10-63ABDA882F0A}" type="presOf" srcId="{4086ADE4-3B6C-4CF5-802A-3815C39419FF}" destId="{7020C70A-B2B6-49B8-9E0C-51619D53F9F5}" srcOrd="0" destOrd="0" presId="urn:microsoft.com/office/officeart/2005/8/layout/cycle6"/>
    <dgm:cxn modelId="{FF56E683-49EE-4E39-A246-1F06D9B06E19}" type="presOf" srcId="{EAD2C7FA-8113-454C-97A2-01A8F2EDD702}" destId="{70A21DE1-4E73-4EE2-BB75-AE4236472257}" srcOrd="0" destOrd="0" presId="urn:microsoft.com/office/officeart/2005/8/layout/cycle6"/>
    <dgm:cxn modelId="{79E775E1-8846-4ED8-B40B-297C88269D44}" type="presParOf" srcId="{E002432B-75A0-4A67-ADEB-ECEACBF944D2}" destId="{E61C56EE-30E9-43F5-94F1-63227EFB0B5E}" srcOrd="0" destOrd="0" presId="urn:microsoft.com/office/officeart/2005/8/layout/cycle6"/>
    <dgm:cxn modelId="{C4707D96-9191-4099-958B-433119236401}" type="presParOf" srcId="{E002432B-75A0-4A67-ADEB-ECEACBF944D2}" destId="{F8D6943A-870F-45F4-B442-704227390496}" srcOrd="1" destOrd="0" presId="urn:microsoft.com/office/officeart/2005/8/layout/cycle6"/>
    <dgm:cxn modelId="{EE85F48E-D508-4424-931B-D6DD0AF53948}" type="presParOf" srcId="{E002432B-75A0-4A67-ADEB-ECEACBF944D2}" destId="{9FEF4883-431D-4E76-A0B0-C3F25C9340DC}" srcOrd="2" destOrd="0" presId="urn:microsoft.com/office/officeart/2005/8/layout/cycle6"/>
    <dgm:cxn modelId="{2338427B-2F50-42B6-A786-64B053D9C06E}" type="presParOf" srcId="{E002432B-75A0-4A67-ADEB-ECEACBF944D2}" destId="{18599D29-8BBE-4AE6-B159-2DE260A8ADAF}" srcOrd="3" destOrd="0" presId="urn:microsoft.com/office/officeart/2005/8/layout/cycle6"/>
    <dgm:cxn modelId="{5FF6FC87-1CCD-4ABA-9E38-28D73C9A19DB}" type="presParOf" srcId="{E002432B-75A0-4A67-ADEB-ECEACBF944D2}" destId="{A0177A93-8F24-4F26-AC49-A1898910BD63}" srcOrd="4" destOrd="0" presId="urn:microsoft.com/office/officeart/2005/8/layout/cycle6"/>
    <dgm:cxn modelId="{9343EC04-20A0-4BCE-ACDD-3940D61F9112}" type="presParOf" srcId="{E002432B-75A0-4A67-ADEB-ECEACBF944D2}" destId="{7020C70A-B2B6-49B8-9E0C-51619D53F9F5}" srcOrd="5" destOrd="0" presId="urn:microsoft.com/office/officeart/2005/8/layout/cycle6"/>
    <dgm:cxn modelId="{B7109FCC-C3C3-4592-AF7B-CFBF06542802}" type="presParOf" srcId="{E002432B-75A0-4A67-ADEB-ECEACBF944D2}" destId="{979BAF33-8278-4DFC-91A8-87387BD53C1A}" srcOrd="6" destOrd="0" presId="urn:microsoft.com/office/officeart/2005/8/layout/cycle6"/>
    <dgm:cxn modelId="{01C40271-0ABA-4E8A-A42D-7FE66E480179}" type="presParOf" srcId="{E002432B-75A0-4A67-ADEB-ECEACBF944D2}" destId="{E88C81A9-9BFE-4275-9B5C-96A2B93D2B28}" srcOrd="7" destOrd="0" presId="urn:microsoft.com/office/officeart/2005/8/layout/cycle6"/>
    <dgm:cxn modelId="{9C966BFD-0988-4DF9-AE27-C7923CDD253E}" type="presParOf" srcId="{E002432B-75A0-4A67-ADEB-ECEACBF944D2}" destId="{B7F2BBCC-0AF3-435B-A393-FFA9EF527383}" srcOrd="8" destOrd="0" presId="urn:microsoft.com/office/officeart/2005/8/layout/cycle6"/>
    <dgm:cxn modelId="{C6142DB8-BD4B-4CA3-94F0-9AFBF0B2761B}" type="presParOf" srcId="{E002432B-75A0-4A67-ADEB-ECEACBF944D2}" destId="{5E0388FE-92D3-418B-97B5-2638685FF980}" srcOrd="9" destOrd="0" presId="urn:microsoft.com/office/officeart/2005/8/layout/cycle6"/>
    <dgm:cxn modelId="{482FD83A-11DF-48E6-898F-B09AFDECB397}" type="presParOf" srcId="{E002432B-75A0-4A67-ADEB-ECEACBF944D2}" destId="{6BABF777-EC2A-4F25-B39A-9F46A22D1B32}" srcOrd="10" destOrd="0" presId="urn:microsoft.com/office/officeart/2005/8/layout/cycle6"/>
    <dgm:cxn modelId="{1A3C347B-90C5-4822-9395-37E9EDCCDBA3}" type="presParOf" srcId="{E002432B-75A0-4A67-ADEB-ECEACBF944D2}" destId="{74ADC07E-D043-4AB2-9BF2-CA19AE79A111}" srcOrd="11" destOrd="0" presId="urn:microsoft.com/office/officeart/2005/8/layout/cycle6"/>
    <dgm:cxn modelId="{2C40C364-7A1B-432D-81E1-3BEE181D12FD}" type="presParOf" srcId="{E002432B-75A0-4A67-ADEB-ECEACBF944D2}" destId="{421C9060-FA2C-422D-B0F0-41D9798144F2}" srcOrd="12" destOrd="0" presId="urn:microsoft.com/office/officeart/2005/8/layout/cycle6"/>
    <dgm:cxn modelId="{0330424C-DA55-4AC5-BFF3-E3A52A6DBA9F}" type="presParOf" srcId="{E002432B-75A0-4A67-ADEB-ECEACBF944D2}" destId="{322EA27D-244D-4630-BB9A-A683586EFBCB}" srcOrd="13" destOrd="0" presId="urn:microsoft.com/office/officeart/2005/8/layout/cycle6"/>
    <dgm:cxn modelId="{6C7183E5-BA51-493E-9448-929258B514E5}" type="presParOf" srcId="{E002432B-75A0-4A67-ADEB-ECEACBF944D2}" destId="{70A21DE1-4E73-4EE2-BB75-AE4236472257}"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33FDD1E0-62EC-4D57-AE0D-05834D1C60C6}" type="doc">
      <dgm:prSet loTypeId="urn:microsoft.com/office/officeart/2005/8/layout/cycle6" loCatId="relationship" qsTypeId="urn:microsoft.com/office/officeart/2005/8/quickstyle/simple1" qsCatId="simple" csTypeId="urn:microsoft.com/office/officeart/2005/8/colors/colorful3" csCatId="colorful" phldr="1"/>
      <dgm:spPr/>
      <dgm:t>
        <a:bodyPr/>
        <a:lstStyle/>
        <a:p>
          <a:endParaRPr lang="nl-BE"/>
        </a:p>
      </dgm:t>
    </dgm:pt>
    <dgm:pt modelId="{872B16C1-0818-4752-A98A-9220C97A4A10}">
      <dgm:prSet phldrT="[Text]"/>
      <dgm:spPr/>
      <dgm:t>
        <a:bodyPr/>
        <a:lstStyle/>
        <a:p>
          <a:r>
            <a:rPr lang="nl-BE" dirty="0" smtClean="0"/>
            <a:t>Allocation DSO</a:t>
          </a:r>
          <a:endParaRPr lang="nl-BE" dirty="0"/>
        </a:p>
      </dgm:t>
    </dgm:pt>
    <dgm:pt modelId="{7EDD86D1-0494-4503-B4F3-DCE1B7B12BE7}" type="parTrans" cxnId="{28ADDA16-ED5C-47FA-A961-25BAB0AD7A85}">
      <dgm:prSet/>
      <dgm:spPr/>
      <dgm:t>
        <a:bodyPr/>
        <a:lstStyle/>
        <a:p>
          <a:endParaRPr lang="nl-BE"/>
        </a:p>
      </dgm:t>
    </dgm:pt>
    <dgm:pt modelId="{EA3CFB7B-7CAF-4F5F-AE5E-907A9CDB7B56}" type="sibTrans" cxnId="{28ADDA16-ED5C-47FA-A961-25BAB0AD7A85}">
      <dgm:prSet/>
      <dgm:spPr/>
      <dgm:t>
        <a:bodyPr/>
        <a:lstStyle/>
        <a:p>
          <a:endParaRPr lang="nl-BE"/>
        </a:p>
      </dgm:t>
    </dgm:pt>
    <dgm:pt modelId="{67180ECC-203C-4492-BF68-DDEEA88A6FF4}">
      <dgm:prSet phldrT="[Text]"/>
      <dgm:spPr>
        <a:solidFill>
          <a:schemeClr val="bg1">
            <a:lumMod val="85000"/>
          </a:schemeClr>
        </a:solidFill>
      </dgm:spPr>
      <dgm:t>
        <a:bodyPr/>
        <a:lstStyle/>
        <a:p>
          <a:r>
            <a:rPr lang="nl-BE" dirty="0" smtClean="0"/>
            <a:t>Allocation </a:t>
          </a:r>
          <a:r>
            <a:rPr lang="nl-BE" dirty="0"/>
            <a:t>CDS</a:t>
          </a:r>
        </a:p>
      </dgm:t>
    </dgm:pt>
    <dgm:pt modelId="{5BD40828-D7AD-4622-AF9B-C401171A8B2C}" type="parTrans" cxnId="{AC3F0FDA-5FCE-4803-BAB1-DE2CC6D4405A}">
      <dgm:prSet/>
      <dgm:spPr/>
      <dgm:t>
        <a:bodyPr/>
        <a:lstStyle/>
        <a:p>
          <a:endParaRPr lang="nl-BE"/>
        </a:p>
      </dgm:t>
    </dgm:pt>
    <dgm:pt modelId="{4086ADE4-3B6C-4CF5-802A-3815C39419FF}" type="sibTrans" cxnId="{AC3F0FDA-5FCE-4803-BAB1-DE2CC6D4405A}">
      <dgm:prSet/>
      <dgm:spPr/>
      <dgm:t>
        <a:bodyPr/>
        <a:lstStyle/>
        <a:p>
          <a:endParaRPr lang="nl-BE"/>
        </a:p>
      </dgm:t>
    </dgm:pt>
    <dgm:pt modelId="{498D6326-1411-4DE9-BD35-37319F86FE28}">
      <dgm:prSet phldrT="[Text]"/>
      <dgm:spPr>
        <a:solidFill>
          <a:schemeClr val="bg1">
            <a:lumMod val="85000"/>
          </a:schemeClr>
        </a:solidFill>
      </dgm:spPr>
      <dgm:t>
        <a:bodyPr/>
        <a:lstStyle/>
        <a:p>
          <a:r>
            <a:rPr lang="nl-BE" dirty="0" err="1" smtClean="0"/>
            <a:t>Grid</a:t>
          </a:r>
          <a:r>
            <a:rPr lang="nl-BE" dirty="0" smtClean="0"/>
            <a:t> Users </a:t>
          </a:r>
          <a:r>
            <a:rPr lang="nl-BE" dirty="0"/>
            <a:t>Elia</a:t>
          </a:r>
        </a:p>
      </dgm:t>
    </dgm:pt>
    <dgm:pt modelId="{44F8932F-47DE-45E6-B2AC-042F95988BBC}" type="parTrans" cxnId="{338CDBDF-430F-4809-9771-763748F956DF}">
      <dgm:prSet/>
      <dgm:spPr/>
      <dgm:t>
        <a:bodyPr/>
        <a:lstStyle/>
        <a:p>
          <a:endParaRPr lang="nl-BE"/>
        </a:p>
      </dgm:t>
    </dgm:pt>
    <dgm:pt modelId="{61CAE301-8B0B-4623-83D9-513143D0CF38}" type="sibTrans" cxnId="{338CDBDF-430F-4809-9771-763748F956DF}">
      <dgm:prSet/>
      <dgm:spPr/>
      <dgm:t>
        <a:bodyPr/>
        <a:lstStyle/>
        <a:p>
          <a:endParaRPr lang="nl-BE"/>
        </a:p>
      </dgm:t>
    </dgm:pt>
    <dgm:pt modelId="{445C8E54-DB02-4AC6-A881-C8E832B1339E}">
      <dgm:prSet phldrT="[Text]"/>
      <dgm:spPr>
        <a:solidFill>
          <a:schemeClr val="bg1">
            <a:lumMod val="85000"/>
          </a:schemeClr>
        </a:solidFill>
      </dgm:spPr>
      <dgm:t>
        <a:bodyPr/>
        <a:lstStyle/>
        <a:p>
          <a:r>
            <a:rPr lang="nl-BE" dirty="0" err="1" smtClean="0"/>
            <a:t>Activation</a:t>
          </a:r>
          <a:r>
            <a:rPr lang="nl-BE" dirty="0" smtClean="0"/>
            <a:t> </a:t>
          </a:r>
          <a:r>
            <a:rPr lang="nl-BE" dirty="0"/>
            <a:t>AS</a:t>
          </a:r>
        </a:p>
      </dgm:t>
    </dgm:pt>
    <dgm:pt modelId="{64FDC934-711A-4A34-9C6E-60712FC87B86}" type="parTrans" cxnId="{54D428D3-ACF6-467B-99F5-ACC76F2C360B}">
      <dgm:prSet/>
      <dgm:spPr/>
      <dgm:t>
        <a:bodyPr/>
        <a:lstStyle/>
        <a:p>
          <a:endParaRPr lang="nl-BE"/>
        </a:p>
      </dgm:t>
    </dgm:pt>
    <dgm:pt modelId="{99A3B4F7-1572-4D63-9870-0844F30CD13E}" type="sibTrans" cxnId="{54D428D3-ACF6-467B-99F5-ACC76F2C360B}">
      <dgm:prSet/>
      <dgm:spPr/>
      <dgm:t>
        <a:bodyPr/>
        <a:lstStyle/>
        <a:p>
          <a:endParaRPr lang="nl-BE"/>
        </a:p>
      </dgm:t>
    </dgm:pt>
    <dgm:pt modelId="{FC021FC5-64AF-47FD-A6A3-137D0EDA0B2E}">
      <dgm:prSet phldrT="[Text]"/>
      <dgm:spPr>
        <a:solidFill>
          <a:schemeClr val="bg1">
            <a:lumMod val="85000"/>
          </a:schemeClr>
        </a:solidFill>
      </dgm:spPr>
      <dgm:t>
        <a:bodyPr/>
        <a:lstStyle/>
        <a:p>
          <a:r>
            <a:rPr lang="nl-BE" dirty="0" smtClean="0"/>
            <a:t>Market Transactions</a:t>
          </a:r>
          <a:endParaRPr lang="nl-BE" dirty="0"/>
        </a:p>
      </dgm:t>
    </dgm:pt>
    <dgm:pt modelId="{AC37AFF9-60D3-4A05-8CEF-174BA24B317C}" type="parTrans" cxnId="{6A1146E2-A350-4D86-B7AF-20272737721E}">
      <dgm:prSet/>
      <dgm:spPr/>
      <dgm:t>
        <a:bodyPr/>
        <a:lstStyle/>
        <a:p>
          <a:endParaRPr lang="nl-BE"/>
        </a:p>
      </dgm:t>
    </dgm:pt>
    <dgm:pt modelId="{EAD2C7FA-8113-454C-97A2-01A8F2EDD702}" type="sibTrans" cxnId="{6A1146E2-A350-4D86-B7AF-20272737721E}">
      <dgm:prSet/>
      <dgm:spPr/>
      <dgm:t>
        <a:bodyPr/>
        <a:lstStyle/>
        <a:p>
          <a:endParaRPr lang="nl-BE"/>
        </a:p>
      </dgm:t>
    </dgm:pt>
    <dgm:pt modelId="{E002432B-75A0-4A67-ADEB-ECEACBF944D2}" type="pres">
      <dgm:prSet presAssocID="{33FDD1E0-62EC-4D57-AE0D-05834D1C60C6}" presName="cycle" presStyleCnt="0">
        <dgm:presLayoutVars>
          <dgm:dir/>
          <dgm:resizeHandles val="exact"/>
        </dgm:presLayoutVars>
      </dgm:prSet>
      <dgm:spPr/>
      <dgm:t>
        <a:bodyPr/>
        <a:lstStyle/>
        <a:p>
          <a:endParaRPr lang="nl-BE"/>
        </a:p>
      </dgm:t>
    </dgm:pt>
    <dgm:pt modelId="{E61C56EE-30E9-43F5-94F1-63227EFB0B5E}" type="pres">
      <dgm:prSet presAssocID="{872B16C1-0818-4752-A98A-9220C97A4A10}" presName="node" presStyleLbl="node1" presStyleIdx="0" presStyleCnt="5">
        <dgm:presLayoutVars>
          <dgm:bulletEnabled val="1"/>
        </dgm:presLayoutVars>
      </dgm:prSet>
      <dgm:spPr/>
      <dgm:t>
        <a:bodyPr/>
        <a:lstStyle/>
        <a:p>
          <a:endParaRPr lang="nl-BE"/>
        </a:p>
      </dgm:t>
    </dgm:pt>
    <dgm:pt modelId="{F8D6943A-870F-45F4-B442-704227390496}" type="pres">
      <dgm:prSet presAssocID="{872B16C1-0818-4752-A98A-9220C97A4A10}" presName="spNode" presStyleCnt="0"/>
      <dgm:spPr/>
    </dgm:pt>
    <dgm:pt modelId="{9FEF4883-431D-4E76-A0B0-C3F25C9340DC}" type="pres">
      <dgm:prSet presAssocID="{EA3CFB7B-7CAF-4F5F-AE5E-907A9CDB7B56}" presName="sibTrans" presStyleLbl="sibTrans1D1" presStyleIdx="0" presStyleCnt="5"/>
      <dgm:spPr/>
      <dgm:t>
        <a:bodyPr/>
        <a:lstStyle/>
        <a:p>
          <a:endParaRPr lang="nl-BE"/>
        </a:p>
      </dgm:t>
    </dgm:pt>
    <dgm:pt modelId="{18599D29-8BBE-4AE6-B159-2DE260A8ADAF}" type="pres">
      <dgm:prSet presAssocID="{67180ECC-203C-4492-BF68-DDEEA88A6FF4}" presName="node" presStyleLbl="node1" presStyleIdx="1" presStyleCnt="5">
        <dgm:presLayoutVars>
          <dgm:bulletEnabled val="1"/>
        </dgm:presLayoutVars>
      </dgm:prSet>
      <dgm:spPr/>
      <dgm:t>
        <a:bodyPr/>
        <a:lstStyle/>
        <a:p>
          <a:endParaRPr lang="nl-BE"/>
        </a:p>
      </dgm:t>
    </dgm:pt>
    <dgm:pt modelId="{A0177A93-8F24-4F26-AC49-A1898910BD63}" type="pres">
      <dgm:prSet presAssocID="{67180ECC-203C-4492-BF68-DDEEA88A6FF4}" presName="spNode" presStyleCnt="0"/>
      <dgm:spPr/>
    </dgm:pt>
    <dgm:pt modelId="{7020C70A-B2B6-49B8-9E0C-51619D53F9F5}" type="pres">
      <dgm:prSet presAssocID="{4086ADE4-3B6C-4CF5-802A-3815C39419FF}" presName="sibTrans" presStyleLbl="sibTrans1D1" presStyleIdx="1" presStyleCnt="5"/>
      <dgm:spPr/>
      <dgm:t>
        <a:bodyPr/>
        <a:lstStyle/>
        <a:p>
          <a:endParaRPr lang="nl-BE"/>
        </a:p>
      </dgm:t>
    </dgm:pt>
    <dgm:pt modelId="{979BAF33-8278-4DFC-91A8-87387BD53C1A}" type="pres">
      <dgm:prSet presAssocID="{498D6326-1411-4DE9-BD35-37319F86FE28}" presName="node" presStyleLbl="node1" presStyleIdx="2" presStyleCnt="5">
        <dgm:presLayoutVars>
          <dgm:bulletEnabled val="1"/>
        </dgm:presLayoutVars>
      </dgm:prSet>
      <dgm:spPr/>
      <dgm:t>
        <a:bodyPr/>
        <a:lstStyle/>
        <a:p>
          <a:endParaRPr lang="nl-BE"/>
        </a:p>
      </dgm:t>
    </dgm:pt>
    <dgm:pt modelId="{E88C81A9-9BFE-4275-9B5C-96A2B93D2B28}" type="pres">
      <dgm:prSet presAssocID="{498D6326-1411-4DE9-BD35-37319F86FE28}" presName="spNode" presStyleCnt="0"/>
      <dgm:spPr/>
    </dgm:pt>
    <dgm:pt modelId="{B7F2BBCC-0AF3-435B-A393-FFA9EF527383}" type="pres">
      <dgm:prSet presAssocID="{61CAE301-8B0B-4623-83D9-513143D0CF38}" presName="sibTrans" presStyleLbl="sibTrans1D1" presStyleIdx="2" presStyleCnt="5"/>
      <dgm:spPr/>
      <dgm:t>
        <a:bodyPr/>
        <a:lstStyle/>
        <a:p>
          <a:endParaRPr lang="nl-BE"/>
        </a:p>
      </dgm:t>
    </dgm:pt>
    <dgm:pt modelId="{5E0388FE-92D3-418B-97B5-2638685FF980}" type="pres">
      <dgm:prSet presAssocID="{445C8E54-DB02-4AC6-A881-C8E832B1339E}" presName="node" presStyleLbl="node1" presStyleIdx="3" presStyleCnt="5">
        <dgm:presLayoutVars>
          <dgm:bulletEnabled val="1"/>
        </dgm:presLayoutVars>
      </dgm:prSet>
      <dgm:spPr/>
      <dgm:t>
        <a:bodyPr/>
        <a:lstStyle/>
        <a:p>
          <a:endParaRPr lang="nl-BE"/>
        </a:p>
      </dgm:t>
    </dgm:pt>
    <dgm:pt modelId="{6BABF777-EC2A-4F25-B39A-9F46A22D1B32}" type="pres">
      <dgm:prSet presAssocID="{445C8E54-DB02-4AC6-A881-C8E832B1339E}" presName="spNode" presStyleCnt="0"/>
      <dgm:spPr/>
    </dgm:pt>
    <dgm:pt modelId="{74ADC07E-D043-4AB2-9BF2-CA19AE79A111}" type="pres">
      <dgm:prSet presAssocID="{99A3B4F7-1572-4D63-9870-0844F30CD13E}" presName="sibTrans" presStyleLbl="sibTrans1D1" presStyleIdx="3" presStyleCnt="5"/>
      <dgm:spPr/>
      <dgm:t>
        <a:bodyPr/>
        <a:lstStyle/>
        <a:p>
          <a:endParaRPr lang="nl-BE"/>
        </a:p>
      </dgm:t>
    </dgm:pt>
    <dgm:pt modelId="{421C9060-FA2C-422D-B0F0-41D9798144F2}" type="pres">
      <dgm:prSet presAssocID="{FC021FC5-64AF-47FD-A6A3-137D0EDA0B2E}" presName="node" presStyleLbl="node1" presStyleIdx="4" presStyleCnt="5">
        <dgm:presLayoutVars>
          <dgm:bulletEnabled val="1"/>
        </dgm:presLayoutVars>
      </dgm:prSet>
      <dgm:spPr/>
      <dgm:t>
        <a:bodyPr/>
        <a:lstStyle/>
        <a:p>
          <a:endParaRPr lang="nl-BE"/>
        </a:p>
      </dgm:t>
    </dgm:pt>
    <dgm:pt modelId="{322EA27D-244D-4630-BB9A-A683586EFBCB}" type="pres">
      <dgm:prSet presAssocID="{FC021FC5-64AF-47FD-A6A3-137D0EDA0B2E}" presName="spNode" presStyleCnt="0"/>
      <dgm:spPr/>
    </dgm:pt>
    <dgm:pt modelId="{70A21DE1-4E73-4EE2-BB75-AE4236472257}" type="pres">
      <dgm:prSet presAssocID="{EAD2C7FA-8113-454C-97A2-01A8F2EDD702}" presName="sibTrans" presStyleLbl="sibTrans1D1" presStyleIdx="4" presStyleCnt="5"/>
      <dgm:spPr/>
      <dgm:t>
        <a:bodyPr/>
        <a:lstStyle/>
        <a:p>
          <a:endParaRPr lang="nl-BE"/>
        </a:p>
      </dgm:t>
    </dgm:pt>
  </dgm:ptLst>
  <dgm:cxnLst>
    <dgm:cxn modelId="{28ADDA16-ED5C-47FA-A961-25BAB0AD7A85}" srcId="{33FDD1E0-62EC-4D57-AE0D-05834D1C60C6}" destId="{872B16C1-0818-4752-A98A-9220C97A4A10}" srcOrd="0" destOrd="0" parTransId="{7EDD86D1-0494-4503-B4F3-DCE1B7B12BE7}" sibTransId="{EA3CFB7B-7CAF-4F5F-AE5E-907A9CDB7B56}"/>
    <dgm:cxn modelId="{54D428D3-ACF6-467B-99F5-ACC76F2C360B}" srcId="{33FDD1E0-62EC-4D57-AE0D-05834D1C60C6}" destId="{445C8E54-DB02-4AC6-A881-C8E832B1339E}" srcOrd="3" destOrd="0" parTransId="{64FDC934-711A-4A34-9C6E-60712FC87B86}" sibTransId="{99A3B4F7-1572-4D63-9870-0844F30CD13E}"/>
    <dgm:cxn modelId="{329D9274-E95D-43B1-AFBF-CD2BA58942AE}" type="presOf" srcId="{33FDD1E0-62EC-4D57-AE0D-05834D1C60C6}" destId="{E002432B-75A0-4A67-ADEB-ECEACBF944D2}" srcOrd="0" destOrd="0" presId="urn:microsoft.com/office/officeart/2005/8/layout/cycle6"/>
    <dgm:cxn modelId="{AC3F0FDA-5FCE-4803-BAB1-DE2CC6D4405A}" srcId="{33FDD1E0-62EC-4D57-AE0D-05834D1C60C6}" destId="{67180ECC-203C-4492-BF68-DDEEA88A6FF4}" srcOrd="1" destOrd="0" parTransId="{5BD40828-D7AD-4622-AF9B-C401171A8B2C}" sibTransId="{4086ADE4-3B6C-4CF5-802A-3815C39419FF}"/>
    <dgm:cxn modelId="{5333CBE8-A9E3-4448-A357-8C5A2F3FF776}" type="presOf" srcId="{61CAE301-8B0B-4623-83D9-513143D0CF38}" destId="{B7F2BBCC-0AF3-435B-A393-FFA9EF527383}" srcOrd="0" destOrd="0" presId="urn:microsoft.com/office/officeart/2005/8/layout/cycle6"/>
    <dgm:cxn modelId="{DB9F4033-3E66-4EA3-9760-038FEDCB4803}" type="presOf" srcId="{99A3B4F7-1572-4D63-9870-0844F30CD13E}" destId="{74ADC07E-D043-4AB2-9BF2-CA19AE79A111}" srcOrd="0" destOrd="0" presId="urn:microsoft.com/office/officeart/2005/8/layout/cycle6"/>
    <dgm:cxn modelId="{66F54248-6AF8-4BE6-AE3C-8F7EAA91A500}" type="presOf" srcId="{EAD2C7FA-8113-454C-97A2-01A8F2EDD702}" destId="{70A21DE1-4E73-4EE2-BB75-AE4236472257}" srcOrd="0" destOrd="0" presId="urn:microsoft.com/office/officeart/2005/8/layout/cycle6"/>
    <dgm:cxn modelId="{8A390383-0AFD-4B6D-8C78-34F37440C989}" type="presOf" srcId="{445C8E54-DB02-4AC6-A881-C8E832B1339E}" destId="{5E0388FE-92D3-418B-97B5-2638685FF980}" srcOrd="0" destOrd="0" presId="urn:microsoft.com/office/officeart/2005/8/layout/cycle6"/>
    <dgm:cxn modelId="{338CDBDF-430F-4809-9771-763748F956DF}" srcId="{33FDD1E0-62EC-4D57-AE0D-05834D1C60C6}" destId="{498D6326-1411-4DE9-BD35-37319F86FE28}" srcOrd="2" destOrd="0" parTransId="{44F8932F-47DE-45E6-B2AC-042F95988BBC}" sibTransId="{61CAE301-8B0B-4623-83D9-513143D0CF38}"/>
    <dgm:cxn modelId="{A63649FB-03FA-42FA-A49D-3695CF91E553}" type="presOf" srcId="{FC021FC5-64AF-47FD-A6A3-137D0EDA0B2E}" destId="{421C9060-FA2C-422D-B0F0-41D9798144F2}" srcOrd="0" destOrd="0" presId="urn:microsoft.com/office/officeart/2005/8/layout/cycle6"/>
    <dgm:cxn modelId="{19BBF0B1-EA3A-4682-AD27-04DC03C91F59}" type="presOf" srcId="{EA3CFB7B-7CAF-4F5F-AE5E-907A9CDB7B56}" destId="{9FEF4883-431D-4E76-A0B0-C3F25C9340DC}" srcOrd="0" destOrd="0" presId="urn:microsoft.com/office/officeart/2005/8/layout/cycle6"/>
    <dgm:cxn modelId="{F24321DA-3072-4297-A51A-2C482ADD5CC5}" type="presOf" srcId="{498D6326-1411-4DE9-BD35-37319F86FE28}" destId="{979BAF33-8278-4DFC-91A8-87387BD53C1A}" srcOrd="0" destOrd="0" presId="urn:microsoft.com/office/officeart/2005/8/layout/cycle6"/>
    <dgm:cxn modelId="{33AA7C5F-DD76-4B52-AE36-CA1C105011B1}" type="presOf" srcId="{4086ADE4-3B6C-4CF5-802A-3815C39419FF}" destId="{7020C70A-B2B6-49B8-9E0C-51619D53F9F5}" srcOrd="0" destOrd="0" presId="urn:microsoft.com/office/officeart/2005/8/layout/cycle6"/>
    <dgm:cxn modelId="{6A1146E2-A350-4D86-B7AF-20272737721E}" srcId="{33FDD1E0-62EC-4D57-AE0D-05834D1C60C6}" destId="{FC021FC5-64AF-47FD-A6A3-137D0EDA0B2E}" srcOrd="4" destOrd="0" parTransId="{AC37AFF9-60D3-4A05-8CEF-174BA24B317C}" sibTransId="{EAD2C7FA-8113-454C-97A2-01A8F2EDD702}"/>
    <dgm:cxn modelId="{A2A81D77-AEA0-4A4B-9816-50C7EB7998C4}" type="presOf" srcId="{67180ECC-203C-4492-BF68-DDEEA88A6FF4}" destId="{18599D29-8BBE-4AE6-B159-2DE260A8ADAF}" srcOrd="0" destOrd="0" presId="urn:microsoft.com/office/officeart/2005/8/layout/cycle6"/>
    <dgm:cxn modelId="{307613F8-5F1B-4002-8CAB-6B3C5D7BB806}" type="presOf" srcId="{872B16C1-0818-4752-A98A-9220C97A4A10}" destId="{E61C56EE-30E9-43F5-94F1-63227EFB0B5E}" srcOrd="0" destOrd="0" presId="urn:microsoft.com/office/officeart/2005/8/layout/cycle6"/>
    <dgm:cxn modelId="{A6198504-3E07-474F-A596-ADFBF615C87C}" type="presParOf" srcId="{E002432B-75A0-4A67-ADEB-ECEACBF944D2}" destId="{E61C56EE-30E9-43F5-94F1-63227EFB0B5E}" srcOrd="0" destOrd="0" presId="urn:microsoft.com/office/officeart/2005/8/layout/cycle6"/>
    <dgm:cxn modelId="{4951FF68-3564-4B69-8F72-293475014877}" type="presParOf" srcId="{E002432B-75A0-4A67-ADEB-ECEACBF944D2}" destId="{F8D6943A-870F-45F4-B442-704227390496}" srcOrd="1" destOrd="0" presId="urn:microsoft.com/office/officeart/2005/8/layout/cycle6"/>
    <dgm:cxn modelId="{2A181720-5401-42E3-8474-222EA2A862D3}" type="presParOf" srcId="{E002432B-75A0-4A67-ADEB-ECEACBF944D2}" destId="{9FEF4883-431D-4E76-A0B0-C3F25C9340DC}" srcOrd="2" destOrd="0" presId="urn:microsoft.com/office/officeart/2005/8/layout/cycle6"/>
    <dgm:cxn modelId="{E6E374E2-C1CB-4080-9C4B-9C0D0FFE2256}" type="presParOf" srcId="{E002432B-75A0-4A67-ADEB-ECEACBF944D2}" destId="{18599D29-8BBE-4AE6-B159-2DE260A8ADAF}" srcOrd="3" destOrd="0" presId="urn:microsoft.com/office/officeart/2005/8/layout/cycle6"/>
    <dgm:cxn modelId="{B5AF0B9F-362F-4DCB-93E9-01616395058E}" type="presParOf" srcId="{E002432B-75A0-4A67-ADEB-ECEACBF944D2}" destId="{A0177A93-8F24-4F26-AC49-A1898910BD63}" srcOrd="4" destOrd="0" presId="urn:microsoft.com/office/officeart/2005/8/layout/cycle6"/>
    <dgm:cxn modelId="{71D4E60A-6A81-40DB-A4A1-6C3080D028D5}" type="presParOf" srcId="{E002432B-75A0-4A67-ADEB-ECEACBF944D2}" destId="{7020C70A-B2B6-49B8-9E0C-51619D53F9F5}" srcOrd="5" destOrd="0" presId="urn:microsoft.com/office/officeart/2005/8/layout/cycle6"/>
    <dgm:cxn modelId="{5CD82582-D62D-48C7-817B-209F22E3A2AF}" type="presParOf" srcId="{E002432B-75A0-4A67-ADEB-ECEACBF944D2}" destId="{979BAF33-8278-4DFC-91A8-87387BD53C1A}" srcOrd="6" destOrd="0" presId="urn:microsoft.com/office/officeart/2005/8/layout/cycle6"/>
    <dgm:cxn modelId="{A4440DFB-1AF1-4AC4-9003-C1CA8D7CAFF8}" type="presParOf" srcId="{E002432B-75A0-4A67-ADEB-ECEACBF944D2}" destId="{E88C81A9-9BFE-4275-9B5C-96A2B93D2B28}" srcOrd="7" destOrd="0" presId="urn:microsoft.com/office/officeart/2005/8/layout/cycle6"/>
    <dgm:cxn modelId="{EAEEA24B-8108-40E2-806D-CC90F20927A3}" type="presParOf" srcId="{E002432B-75A0-4A67-ADEB-ECEACBF944D2}" destId="{B7F2BBCC-0AF3-435B-A393-FFA9EF527383}" srcOrd="8" destOrd="0" presId="urn:microsoft.com/office/officeart/2005/8/layout/cycle6"/>
    <dgm:cxn modelId="{D0EC5B61-E0BA-4705-819D-5FB753EDCE45}" type="presParOf" srcId="{E002432B-75A0-4A67-ADEB-ECEACBF944D2}" destId="{5E0388FE-92D3-418B-97B5-2638685FF980}" srcOrd="9" destOrd="0" presId="urn:microsoft.com/office/officeart/2005/8/layout/cycle6"/>
    <dgm:cxn modelId="{E32D96F1-9532-4EFA-A495-21EB92AE8F78}" type="presParOf" srcId="{E002432B-75A0-4A67-ADEB-ECEACBF944D2}" destId="{6BABF777-EC2A-4F25-B39A-9F46A22D1B32}" srcOrd="10" destOrd="0" presId="urn:microsoft.com/office/officeart/2005/8/layout/cycle6"/>
    <dgm:cxn modelId="{0EBEF3C7-F4C7-4BD7-806A-32632231860F}" type="presParOf" srcId="{E002432B-75A0-4A67-ADEB-ECEACBF944D2}" destId="{74ADC07E-D043-4AB2-9BF2-CA19AE79A111}" srcOrd="11" destOrd="0" presId="urn:microsoft.com/office/officeart/2005/8/layout/cycle6"/>
    <dgm:cxn modelId="{8CAC110C-80FB-4A49-9BC6-12ED1B6D7160}" type="presParOf" srcId="{E002432B-75A0-4A67-ADEB-ECEACBF944D2}" destId="{421C9060-FA2C-422D-B0F0-41D9798144F2}" srcOrd="12" destOrd="0" presId="urn:microsoft.com/office/officeart/2005/8/layout/cycle6"/>
    <dgm:cxn modelId="{9F0DB8B5-1261-4147-8895-ECD04717525B}" type="presParOf" srcId="{E002432B-75A0-4A67-ADEB-ECEACBF944D2}" destId="{322EA27D-244D-4630-BB9A-A683586EFBCB}" srcOrd="13" destOrd="0" presId="urn:microsoft.com/office/officeart/2005/8/layout/cycle6"/>
    <dgm:cxn modelId="{D2708B87-CCD6-4214-A52D-A576C74542DF}" type="presParOf" srcId="{E002432B-75A0-4A67-ADEB-ECEACBF944D2}" destId="{70A21DE1-4E73-4EE2-BB75-AE4236472257}"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33FDD1E0-62EC-4D57-AE0D-05834D1C60C6}" type="doc">
      <dgm:prSet loTypeId="urn:microsoft.com/office/officeart/2005/8/layout/cycle6" loCatId="relationship" qsTypeId="urn:microsoft.com/office/officeart/2005/8/quickstyle/simple1" qsCatId="simple" csTypeId="urn:microsoft.com/office/officeart/2005/8/colors/colorful3" csCatId="colorful" phldr="1"/>
      <dgm:spPr/>
      <dgm:t>
        <a:bodyPr/>
        <a:lstStyle/>
        <a:p>
          <a:endParaRPr lang="nl-BE"/>
        </a:p>
      </dgm:t>
    </dgm:pt>
    <dgm:pt modelId="{872B16C1-0818-4752-A98A-9220C97A4A10}">
      <dgm:prSet phldrT="[Text]"/>
      <dgm:spPr/>
      <dgm:t>
        <a:bodyPr/>
        <a:lstStyle/>
        <a:p>
          <a:r>
            <a:rPr lang="nl-BE" dirty="0" smtClean="0"/>
            <a:t>Allocation DSO</a:t>
          </a:r>
          <a:endParaRPr lang="nl-BE" dirty="0"/>
        </a:p>
      </dgm:t>
    </dgm:pt>
    <dgm:pt modelId="{7EDD86D1-0494-4503-B4F3-DCE1B7B12BE7}" type="parTrans" cxnId="{28ADDA16-ED5C-47FA-A961-25BAB0AD7A85}">
      <dgm:prSet/>
      <dgm:spPr/>
      <dgm:t>
        <a:bodyPr/>
        <a:lstStyle/>
        <a:p>
          <a:endParaRPr lang="nl-BE"/>
        </a:p>
      </dgm:t>
    </dgm:pt>
    <dgm:pt modelId="{EA3CFB7B-7CAF-4F5F-AE5E-907A9CDB7B56}" type="sibTrans" cxnId="{28ADDA16-ED5C-47FA-A961-25BAB0AD7A85}">
      <dgm:prSet/>
      <dgm:spPr/>
      <dgm:t>
        <a:bodyPr/>
        <a:lstStyle/>
        <a:p>
          <a:endParaRPr lang="nl-BE"/>
        </a:p>
      </dgm:t>
    </dgm:pt>
    <dgm:pt modelId="{67180ECC-203C-4492-BF68-DDEEA88A6FF4}">
      <dgm:prSet phldrT="[Text]"/>
      <dgm:spPr>
        <a:solidFill>
          <a:schemeClr val="bg1">
            <a:lumMod val="85000"/>
          </a:schemeClr>
        </a:solidFill>
      </dgm:spPr>
      <dgm:t>
        <a:bodyPr/>
        <a:lstStyle/>
        <a:p>
          <a:r>
            <a:rPr lang="nl-BE" dirty="0" smtClean="0"/>
            <a:t>Allocation </a:t>
          </a:r>
          <a:r>
            <a:rPr lang="nl-BE" dirty="0"/>
            <a:t>CDS</a:t>
          </a:r>
        </a:p>
      </dgm:t>
    </dgm:pt>
    <dgm:pt modelId="{5BD40828-D7AD-4622-AF9B-C401171A8B2C}" type="parTrans" cxnId="{AC3F0FDA-5FCE-4803-BAB1-DE2CC6D4405A}">
      <dgm:prSet/>
      <dgm:spPr/>
      <dgm:t>
        <a:bodyPr/>
        <a:lstStyle/>
        <a:p>
          <a:endParaRPr lang="nl-BE"/>
        </a:p>
      </dgm:t>
    </dgm:pt>
    <dgm:pt modelId="{4086ADE4-3B6C-4CF5-802A-3815C39419FF}" type="sibTrans" cxnId="{AC3F0FDA-5FCE-4803-BAB1-DE2CC6D4405A}">
      <dgm:prSet/>
      <dgm:spPr/>
      <dgm:t>
        <a:bodyPr/>
        <a:lstStyle/>
        <a:p>
          <a:endParaRPr lang="nl-BE"/>
        </a:p>
      </dgm:t>
    </dgm:pt>
    <dgm:pt modelId="{498D6326-1411-4DE9-BD35-37319F86FE28}">
      <dgm:prSet phldrT="[Text]"/>
      <dgm:spPr>
        <a:solidFill>
          <a:schemeClr val="bg1">
            <a:lumMod val="85000"/>
          </a:schemeClr>
        </a:solidFill>
      </dgm:spPr>
      <dgm:t>
        <a:bodyPr/>
        <a:lstStyle/>
        <a:p>
          <a:r>
            <a:rPr lang="nl-BE" dirty="0" err="1" smtClean="0"/>
            <a:t>Grid</a:t>
          </a:r>
          <a:r>
            <a:rPr lang="nl-BE" dirty="0" smtClean="0"/>
            <a:t> Users </a:t>
          </a:r>
          <a:r>
            <a:rPr lang="nl-BE" dirty="0"/>
            <a:t>Elia</a:t>
          </a:r>
        </a:p>
      </dgm:t>
    </dgm:pt>
    <dgm:pt modelId="{44F8932F-47DE-45E6-B2AC-042F95988BBC}" type="parTrans" cxnId="{338CDBDF-430F-4809-9771-763748F956DF}">
      <dgm:prSet/>
      <dgm:spPr/>
      <dgm:t>
        <a:bodyPr/>
        <a:lstStyle/>
        <a:p>
          <a:endParaRPr lang="nl-BE"/>
        </a:p>
      </dgm:t>
    </dgm:pt>
    <dgm:pt modelId="{61CAE301-8B0B-4623-83D9-513143D0CF38}" type="sibTrans" cxnId="{338CDBDF-430F-4809-9771-763748F956DF}">
      <dgm:prSet/>
      <dgm:spPr/>
      <dgm:t>
        <a:bodyPr/>
        <a:lstStyle/>
        <a:p>
          <a:endParaRPr lang="nl-BE"/>
        </a:p>
      </dgm:t>
    </dgm:pt>
    <dgm:pt modelId="{445C8E54-DB02-4AC6-A881-C8E832B1339E}">
      <dgm:prSet phldrT="[Text]"/>
      <dgm:spPr>
        <a:solidFill>
          <a:schemeClr val="bg1">
            <a:lumMod val="85000"/>
          </a:schemeClr>
        </a:solidFill>
      </dgm:spPr>
      <dgm:t>
        <a:bodyPr/>
        <a:lstStyle/>
        <a:p>
          <a:r>
            <a:rPr lang="nl-BE" dirty="0" err="1" smtClean="0"/>
            <a:t>Activation</a:t>
          </a:r>
          <a:r>
            <a:rPr lang="nl-BE" dirty="0" smtClean="0"/>
            <a:t> </a:t>
          </a:r>
          <a:r>
            <a:rPr lang="nl-BE" dirty="0"/>
            <a:t>AS</a:t>
          </a:r>
        </a:p>
      </dgm:t>
    </dgm:pt>
    <dgm:pt modelId="{64FDC934-711A-4A34-9C6E-60712FC87B86}" type="parTrans" cxnId="{54D428D3-ACF6-467B-99F5-ACC76F2C360B}">
      <dgm:prSet/>
      <dgm:spPr/>
      <dgm:t>
        <a:bodyPr/>
        <a:lstStyle/>
        <a:p>
          <a:endParaRPr lang="nl-BE"/>
        </a:p>
      </dgm:t>
    </dgm:pt>
    <dgm:pt modelId="{99A3B4F7-1572-4D63-9870-0844F30CD13E}" type="sibTrans" cxnId="{54D428D3-ACF6-467B-99F5-ACC76F2C360B}">
      <dgm:prSet/>
      <dgm:spPr/>
      <dgm:t>
        <a:bodyPr/>
        <a:lstStyle/>
        <a:p>
          <a:endParaRPr lang="nl-BE"/>
        </a:p>
      </dgm:t>
    </dgm:pt>
    <dgm:pt modelId="{FC021FC5-64AF-47FD-A6A3-137D0EDA0B2E}">
      <dgm:prSet phldrT="[Text]"/>
      <dgm:spPr>
        <a:solidFill>
          <a:schemeClr val="bg1">
            <a:lumMod val="85000"/>
          </a:schemeClr>
        </a:solidFill>
      </dgm:spPr>
      <dgm:t>
        <a:bodyPr/>
        <a:lstStyle/>
        <a:p>
          <a:r>
            <a:rPr lang="nl-BE" dirty="0" smtClean="0"/>
            <a:t>Market Transactions</a:t>
          </a:r>
          <a:endParaRPr lang="nl-BE" dirty="0"/>
        </a:p>
      </dgm:t>
    </dgm:pt>
    <dgm:pt modelId="{AC37AFF9-60D3-4A05-8CEF-174BA24B317C}" type="parTrans" cxnId="{6A1146E2-A350-4D86-B7AF-20272737721E}">
      <dgm:prSet/>
      <dgm:spPr/>
      <dgm:t>
        <a:bodyPr/>
        <a:lstStyle/>
        <a:p>
          <a:endParaRPr lang="nl-BE"/>
        </a:p>
      </dgm:t>
    </dgm:pt>
    <dgm:pt modelId="{EAD2C7FA-8113-454C-97A2-01A8F2EDD702}" type="sibTrans" cxnId="{6A1146E2-A350-4D86-B7AF-20272737721E}">
      <dgm:prSet/>
      <dgm:spPr/>
      <dgm:t>
        <a:bodyPr/>
        <a:lstStyle/>
        <a:p>
          <a:endParaRPr lang="nl-BE"/>
        </a:p>
      </dgm:t>
    </dgm:pt>
    <dgm:pt modelId="{E002432B-75A0-4A67-ADEB-ECEACBF944D2}" type="pres">
      <dgm:prSet presAssocID="{33FDD1E0-62EC-4D57-AE0D-05834D1C60C6}" presName="cycle" presStyleCnt="0">
        <dgm:presLayoutVars>
          <dgm:dir/>
          <dgm:resizeHandles val="exact"/>
        </dgm:presLayoutVars>
      </dgm:prSet>
      <dgm:spPr/>
      <dgm:t>
        <a:bodyPr/>
        <a:lstStyle/>
        <a:p>
          <a:endParaRPr lang="nl-BE"/>
        </a:p>
      </dgm:t>
    </dgm:pt>
    <dgm:pt modelId="{E61C56EE-30E9-43F5-94F1-63227EFB0B5E}" type="pres">
      <dgm:prSet presAssocID="{872B16C1-0818-4752-A98A-9220C97A4A10}" presName="node" presStyleLbl="node1" presStyleIdx="0" presStyleCnt="5">
        <dgm:presLayoutVars>
          <dgm:bulletEnabled val="1"/>
        </dgm:presLayoutVars>
      </dgm:prSet>
      <dgm:spPr/>
      <dgm:t>
        <a:bodyPr/>
        <a:lstStyle/>
        <a:p>
          <a:endParaRPr lang="nl-BE"/>
        </a:p>
      </dgm:t>
    </dgm:pt>
    <dgm:pt modelId="{F8D6943A-870F-45F4-B442-704227390496}" type="pres">
      <dgm:prSet presAssocID="{872B16C1-0818-4752-A98A-9220C97A4A10}" presName="spNode" presStyleCnt="0"/>
      <dgm:spPr/>
    </dgm:pt>
    <dgm:pt modelId="{9FEF4883-431D-4E76-A0B0-C3F25C9340DC}" type="pres">
      <dgm:prSet presAssocID="{EA3CFB7B-7CAF-4F5F-AE5E-907A9CDB7B56}" presName="sibTrans" presStyleLbl="sibTrans1D1" presStyleIdx="0" presStyleCnt="5"/>
      <dgm:spPr/>
      <dgm:t>
        <a:bodyPr/>
        <a:lstStyle/>
        <a:p>
          <a:endParaRPr lang="nl-BE"/>
        </a:p>
      </dgm:t>
    </dgm:pt>
    <dgm:pt modelId="{18599D29-8BBE-4AE6-B159-2DE260A8ADAF}" type="pres">
      <dgm:prSet presAssocID="{67180ECC-203C-4492-BF68-DDEEA88A6FF4}" presName="node" presStyleLbl="node1" presStyleIdx="1" presStyleCnt="5">
        <dgm:presLayoutVars>
          <dgm:bulletEnabled val="1"/>
        </dgm:presLayoutVars>
      </dgm:prSet>
      <dgm:spPr/>
      <dgm:t>
        <a:bodyPr/>
        <a:lstStyle/>
        <a:p>
          <a:endParaRPr lang="nl-BE"/>
        </a:p>
      </dgm:t>
    </dgm:pt>
    <dgm:pt modelId="{A0177A93-8F24-4F26-AC49-A1898910BD63}" type="pres">
      <dgm:prSet presAssocID="{67180ECC-203C-4492-BF68-DDEEA88A6FF4}" presName="spNode" presStyleCnt="0"/>
      <dgm:spPr/>
    </dgm:pt>
    <dgm:pt modelId="{7020C70A-B2B6-49B8-9E0C-51619D53F9F5}" type="pres">
      <dgm:prSet presAssocID="{4086ADE4-3B6C-4CF5-802A-3815C39419FF}" presName="sibTrans" presStyleLbl="sibTrans1D1" presStyleIdx="1" presStyleCnt="5"/>
      <dgm:spPr/>
      <dgm:t>
        <a:bodyPr/>
        <a:lstStyle/>
        <a:p>
          <a:endParaRPr lang="nl-BE"/>
        </a:p>
      </dgm:t>
    </dgm:pt>
    <dgm:pt modelId="{979BAF33-8278-4DFC-91A8-87387BD53C1A}" type="pres">
      <dgm:prSet presAssocID="{498D6326-1411-4DE9-BD35-37319F86FE28}" presName="node" presStyleLbl="node1" presStyleIdx="2" presStyleCnt="5">
        <dgm:presLayoutVars>
          <dgm:bulletEnabled val="1"/>
        </dgm:presLayoutVars>
      </dgm:prSet>
      <dgm:spPr/>
      <dgm:t>
        <a:bodyPr/>
        <a:lstStyle/>
        <a:p>
          <a:endParaRPr lang="nl-BE"/>
        </a:p>
      </dgm:t>
    </dgm:pt>
    <dgm:pt modelId="{E88C81A9-9BFE-4275-9B5C-96A2B93D2B28}" type="pres">
      <dgm:prSet presAssocID="{498D6326-1411-4DE9-BD35-37319F86FE28}" presName="spNode" presStyleCnt="0"/>
      <dgm:spPr/>
    </dgm:pt>
    <dgm:pt modelId="{B7F2BBCC-0AF3-435B-A393-FFA9EF527383}" type="pres">
      <dgm:prSet presAssocID="{61CAE301-8B0B-4623-83D9-513143D0CF38}" presName="sibTrans" presStyleLbl="sibTrans1D1" presStyleIdx="2" presStyleCnt="5"/>
      <dgm:spPr/>
      <dgm:t>
        <a:bodyPr/>
        <a:lstStyle/>
        <a:p>
          <a:endParaRPr lang="nl-BE"/>
        </a:p>
      </dgm:t>
    </dgm:pt>
    <dgm:pt modelId="{5E0388FE-92D3-418B-97B5-2638685FF980}" type="pres">
      <dgm:prSet presAssocID="{445C8E54-DB02-4AC6-A881-C8E832B1339E}" presName="node" presStyleLbl="node1" presStyleIdx="3" presStyleCnt="5">
        <dgm:presLayoutVars>
          <dgm:bulletEnabled val="1"/>
        </dgm:presLayoutVars>
      </dgm:prSet>
      <dgm:spPr/>
      <dgm:t>
        <a:bodyPr/>
        <a:lstStyle/>
        <a:p>
          <a:endParaRPr lang="nl-BE"/>
        </a:p>
      </dgm:t>
    </dgm:pt>
    <dgm:pt modelId="{6BABF777-EC2A-4F25-B39A-9F46A22D1B32}" type="pres">
      <dgm:prSet presAssocID="{445C8E54-DB02-4AC6-A881-C8E832B1339E}" presName="spNode" presStyleCnt="0"/>
      <dgm:spPr/>
    </dgm:pt>
    <dgm:pt modelId="{74ADC07E-D043-4AB2-9BF2-CA19AE79A111}" type="pres">
      <dgm:prSet presAssocID="{99A3B4F7-1572-4D63-9870-0844F30CD13E}" presName="sibTrans" presStyleLbl="sibTrans1D1" presStyleIdx="3" presStyleCnt="5"/>
      <dgm:spPr/>
      <dgm:t>
        <a:bodyPr/>
        <a:lstStyle/>
        <a:p>
          <a:endParaRPr lang="nl-BE"/>
        </a:p>
      </dgm:t>
    </dgm:pt>
    <dgm:pt modelId="{421C9060-FA2C-422D-B0F0-41D9798144F2}" type="pres">
      <dgm:prSet presAssocID="{FC021FC5-64AF-47FD-A6A3-137D0EDA0B2E}" presName="node" presStyleLbl="node1" presStyleIdx="4" presStyleCnt="5">
        <dgm:presLayoutVars>
          <dgm:bulletEnabled val="1"/>
        </dgm:presLayoutVars>
      </dgm:prSet>
      <dgm:spPr/>
      <dgm:t>
        <a:bodyPr/>
        <a:lstStyle/>
        <a:p>
          <a:endParaRPr lang="nl-BE"/>
        </a:p>
      </dgm:t>
    </dgm:pt>
    <dgm:pt modelId="{322EA27D-244D-4630-BB9A-A683586EFBCB}" type="pres">
      <dgm:prSet presAssocID="{FC021FC5-64AF-47FD-A6A3-137D0EDA0B2E}" presName="spNode" presStyleCnt="0"/>
      <dgm:spPr/>
    </dgm:pt>
    <dgm:pt modelId="{70A21DE1-4E73-4EE2-BB75-AE4236472257}" type="pres">
      <dgm:prSet presAssocID="{EAD2C7FA-8113-454C-97A2-01A8F2EDD702}" presName="sibTrans" presStyleLbl="sibTrans1D1" presStyleIdx="4" presStyleCnt="5"/>
      <dgm:spPr/>
      <dgm:t>
        <a:bodyPr/>
        <a:lstStyle/>
        <a:p>
          <a:endParaRPr lang="nl-BE"/>
        </a:p>
      </dgm:t>
    </dgm:pt>
  </dgm:ptLst>
  <dgm:cxnLst>
    <dgm:cxn modelId="{28ADDA16-ED5C-47FA-A961-25BAB0AD7A85}" srcId="{33FDD1E0-62EC-4D57-AE0D-05834D1C60C6}" destId="{872B16C1-0818-4752-A98A-9220C97A4A10}" srcOrd="0" destOrd="0" parTransId="{7EDD86D1-0494-4503-B4F3-DCE1B7B12BE7}" sibTransId="{EA3CFB7B-7CAF-4F5F-AE5E-907A9CDB7B56}"/>
    <dgm:cxn modelId="{8E9344AA-0BE2-475D-BA31-C7C37BDF0DE3}" type="presOf" srcId="{99A3B4F7-1572-4D63-9870-0844F30CD13E}" destId="{74ADC07E-D043-4AB2-9BF2-CA19AE79A111}" srcOrd="0" destOrd="0" presId="urn:microsoft.com/office/officeart/2005/8/layout/cycle6"/>
    <dgm:cxn modelId="{54D428D3-ACF6-467B-99F5-ACC76F2C360B}" srcId="{33FDD1E0-62EC-4D57-AE0D-05834D1C60C6}" destId="{445C8E54-DB02-4AC6-A881-C8E832B1339E}" srcOrd="3" destOrd="0" parTransId="{64FDC934-711A-4A34-9C6E-60712FC87B86}" sibTransId="{99A3B4F7-1572-4D63-9870-0844F30CD13E}"/>
    <dgm:cxn modelId="{AC3F0FDA-5FCE-4803-BAB1-DE2CC6D4405A}" srcId="{33FDD1E0-62EC-4D57-AE0D-05834D1C60C6}" destId="{67180ECC-203C-4492-BF68-DDEEA88A6FF4}" srcOrd="1" destOrd="0" parTransId="{5BD40828-D7AD-4622-AF9B-C401171A8B2C}" sibTransId="{4086ADE4-3B6C-4CF5-802A-3815C39419FF}"/>
    <dgm:cxn modelId="{31F4EC48-E41E-4EF0-B109-D7EE398C1925}" type="presOf" srcId="{498D6326-1411-4DE9-BD35-37319F86FE28}" destId="{979BAF33-8278-4DFC-91A8-87387BD53C1A}" srcOrd="0" destOrd="0" presId="urn:microsoft.com/office/officeart/2005/8/layout/cycle6"/>
    <dgm:cxn modelId="{83A57F36-F751-483C-9F92-E730D07A151E}" type="presOf" srcId="{33FDD1E0-62EC-4D57-AE0D-05834D1C60C6}" destId="{E002432B-75A0-4A67-ADEB-ECEACBF944D2}" srcOrd="0" destOrd="0" presId="urn:microsoft.com/office/officeart/2005/8/layout/cycle6"/>
    <dgm:cxn modelId="{5A349764-2E14-47D6-944E-55009F67CF40}" type="presOf" srcId="{FC021FC5-64AF-47FD-A6A3-137D0EDA0B2E}" destId="{421C9060-FA2C-422D-B0F0-41D9798144F2}" srcOrd="0" destOrd="0" presId="urn:microsoft.com/office/officeart/2005/8/layout/cycle6"/>
    <dgm:cxn modelId="{AADD9947-7311-486D-ACB2-628D1B13F33A}" type="presOf" srcId="{61CAE301-8B0B-4623-83D9-513143D0CF38}" destId="{B7F2BBCC-0AF3-435B-A393-FFA9EF527383}" srcOrd="0" destOrd="0" presId="urn:microsoft.com/office/officeart/2005/8/layout/cycle6"/>
    <dgm:cxn modelId="{338CDBDF-430F-4809-9771-763748F956DF}" srcId="{33FDD1E0-62EC-4D57-AE0D-05834D1C60C6}" destId="{498D6326-1411-4DE9-BD35-37319F86FE28}" srcOrd="2" destOrd="0" parTransId="{44F8932F-47DE-45E6-B2AC-042F95988BBC}" sibTransId="{61CAE301-8B0B-4623-83D9-513143D0CF38}"/>
    <dgm:cxn modelId="{1EEA31CB-3952-4A18-B109-0C98DC9A52D4}" type="presOf" srcId="{445C8E54-DB02-4AC6-A881-C8E832B1339E}" destId="{5E0388FE-92D3-418B-97B5-2638685FF980}" srcOrd="0" destOrd="0" presId="urn:microsoft.com/office/officeart/2005/8/layout/cycle6"/>
    <dgm:cxn modelId="{119F93A6-BA71-4060-9630-C0E6A650D962}" type="presOf" srcId="{4086ADE4-3B6C-4CF5-802A-3815C39419FF}" destId="{7020C70A-B2B6-49B8-9E0C-51619D53F9F5}" srcOrd="0" destOrd="0" presId="urn:microsoft.com/office/officeart/2005/8/layout/cycle6"/>
    <dgm:cxn modelId="{AD6047BA-D06E-487C-8FFC-CDA7092C5D85}" type="presOf" srcId="{EAD2C7FA-8113-454C-97A2-01A8F2EDD702}" destId="{70A21DE1-4E73-4EE2-BB75-AE4236472257}" srcOrd="0" destOrd="0" presId="urn:microsoft.com/office/officeart/2005/8/layout/cycle6"/>
    <dgm:cxn modelId="{781D48CD-E835-4EB8-BFBA-7389147ED015}" type="presOf" srcId="{EA3CFB7B-7CAF-4F5F-AE5E-907A9CDB7B56}" destId="{9FEF4883-431D-4E76-A0B0-C3F25C9340DC}" srcOrd="0" destOrd="0" presId="urn:microsoft.com/office/officeart/2005/8/layout/cycle6"/>
    <dgm:cxn modelId="{B936DC96-A26E-4C74-AE97-914EB3C28F38}" type="presOf" srcId="{67180ECC-203C-4492-BF68-DDEEA88A6FF4}" destId="{18599D29-8BBE-4AE6-B159-2DE260A8ADAF}" srcOrd="0" destOrd="0" presId="urn:microsoft.com/office/officeart/2005/8/layout/cycle6"/>
    <dgm:cxn modelId="{6A1146E2-A350-4D86-B7AF-20272737721E}" srcId="{33FDD1E0-62EC-4D57-AE0D-05834D1C60C6}" destId="{FC021FC5-64AF-47FD-A6A3-137D0EDA0B2E}" srcOrd="4" destOrd="0" parTransId="{AC37AFF9-60D3-4A05-8CEF-174BA24B317C}" sibTransId="{EAD2C7FA-8113-454C-97A2-01A8F2EDD702}"/>
    <dgm:cxn modelId="{00B2E703-6BFC-4D06-A8A9-FE7A9015CC89}" type="presOf" srcId="{872B16C1-0818-4752-A98A-9220C97A4A10}" destId="{E61C56EE-30E9-43F5-94F1-63227EFB0B5E}" srcOrd="0" destOrd="0" presId="urn:microsoft.com/office/officeart/2005/8/layout/cycle6"/>
    <dgm:cxn modelId="{4E048896-3576-4056-9FD3-896A0F9149C0}" type="presParOf" srcId="{E002432B-75A0-4A67-ADEB-ECEACBF944D2}" destId="{E61C56EE-30E9-43F5-94F1-63227EFB0B5E}" srcOrd="0" destOrd="0" presId="urn:microsoft.com/office/officeart/2005/8/layout/cycle6"/>
    <dgm:cxn modelId="{C5C526D9-DB2F-43BE-9E08-5ABCE508D7F4}" type="presParOf" srcId="{E002432B-75A0-4A67-ADEB-ECEACBF944D2}" destId="{F8D6943A-870F-45F4-B442-704227390496}" srcOrd="1" destOrd="0" presId="urn:microsoft.com/office/officeart/2005/8/layout/cycle6"/>
    <dgm:cxn modelId="{7658C21B-CD7E-436A-9FC2-CE64A7836478}" type="presParOf" srcId="{E002432B-75A0-4A67-ADEB-ECEACBF944D2}" destId="{9FEF4883-431D-4E76-A0B0-C3F25C9340DC}" srcOrd="2" destOrd="0" presId="urn:microsoft.com/office/officeart/2005/8/layout/cycle6"/>
    <dgm:cxn modelId="{3388D883-D7E5-4C39-A91E-0A7752BAC12E}" type="presParOf" srcId="{E002432B-75A0-4A67-ADEB-ECEACBF944D2}" destId="{18599D29-8BBE-4AE6-B159-2DE260A8ADAF}" srcOrd="3" destOrd="0" presId="urn:microsoft.com/office/officeart/2005/8/layout/cycle6"/>
    <dgm:cxn modelId="{B1E3E717-FE81-4467-B527-456FE0FF8F39}" type="presParOf" srcId="{E002432B-75A0-4A67-ADEB-ECEACBF944D2}" destId="{A0177A93-8F24-4F26-AC49-A1898910BD63}" srcOrd="4" destOrd="0" presId="urn:microsoft.com/office/officeart/2005/8/layout/cycle6"/>
    <dgm:cxn modelId="{DBEB61D2-EA16-49D4-A5ED-545E50855306}" type="presParOf" srcId="{E002432B-75A0-4A67-ADEB-ECEACBF944D2}" destId="{7020C70A-B2B6-49B8-9E0C-51619D53F9F5}" srcOrd="5" destOrd="0" presId="urn:microsoft.com/office/officeart/2005/8/layout/cycle6"/>
    <dgm:cxn modelId="{75D55E76-0168-4C35-9E06-BD65B94BCEF4}" type="presParOf" srcId="{E002432B-75A0-4A67-ADEB-ECEACBF944D2}" destId="{979BAF33-8278-4DFC-91A8-87387BD53C1A}" srcOrd="6" destOrd="0" presId="urn:microsoft.com/office/officeart/2005/8/layout/cycle6"/>
    <dgm:cxn modelId="{F550A92F-A2EF-4B00-A214-E423B4BACA3B}" type="presParOf" srcId="{E002432B-75A0-4A67-ADEB-ECEACBF944D2}" destId="{E88C81A9-9BFE-4275-9B5C-96A2B93D2B28}" srcOrd="7" destOrd="0" presId="urn:microsoft.com/office/officeart/2005/8/layout/cycle6"/>
    <dgm:cxn modelId="{A60D6EDF-6D53-4846-A03A-904D215E1C95}" type="presParOf" srcId="{E002432B-75A0-4A67-ADEB-ECEACBF944D2}" destId="{B7F2BBCC-0AF3-435B-A393-FFA9EF527383}" srcOrd="8" destOrd="0" presId="urn:microsoft.com/office/officeart/2005/8/layout/cycle6"/>
    <dgm:cxn modelId="{FE4E19B6-765F-40EA-930B-829ACEB37B38}" type="presParOf" srcId="{E002432B-75A0-4A67-ADEB-ECEACBF944D2}" destId="{5E0388FE-92D3-418B-97B5-2638685FF980}" srcOrd="9" destOrd="0" presId="urn:microsoft.com/office/officeart/2005/8/layout/cycle6"/>
    <dgm:cxn modelId="{54759BE8-EB67-4383-B5AE-BDE6D99C862F}" type="presParOf" srcId="{E002432B-75A0-4A67-ADEB-ECEACBF944D2}" destId="{6BABF777-EC2A-4F25-B39A-9F46A22D1B32}" srcOrd="10" destOrd="0" presId="urn:microsoft.com/office/officeart/2005/8/layout/cycle6"/>
    <dgm:cxn modelId="{D0AD4CE9-EEB3-4C0A-BB36-698FE9494C21}" type="presParOf" srcId="{E002432B-75A0-4A67-ADEB-ECEACBF944D2}" destId="{74ADC07E-D043-4AB2-9BF2-CA19AE79A111}" srcOrd="11" destOrd="0" presId="urn:microsoft.com/office/officeart/2005/8/layout/cycle6"/>
    <dgm:cxn modelId="{C4C55719-2899-4249-BB0B-C3F7B78DD0EB}" type="presParOf" srcId="{E002432B-75A0-4A67-ADEB-ECEACBF944D2}" destId="{421C9060-FA2C-422D-B0F0-41D9798144F2}" srcOrd="12" destOrd="0" presId="urn:microsoft.com/office/officeart/2005/8/layout/cycle6"/>
    <dgm:cxn modelId="{CF3F14AE-AB2B-4B43-A951-978537C9CA57}" type="presParOf" srcId="{E002432B-75A0-4A67-ADEB-ECEACBF944D2}" destId="{322EA27D-244D-4630-BB9A-A683586EFBCB}" srcOrd="13" destOrd="0" presId="urn:microsoft.com/office/officeart/2005/8/layout/cycle6"/>
    <dgm:cxn modelId="{F5F34AAB-DEBC-4568-9B3B-A5B39AC4E2C0}" type="presParOf" srcId="{E002432B-75A0-4A67-ADEB-ECEACBF944D2}" destId="{70A21DE1-4E73-4EE2-BB75-AE4236472257}"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DD872A-D636-4D9B-99E0-5FCAF04F51F4}" type="doc">
      <dgm:prSet loTypeId="urn:microsoft.com/office/officeart/2005/8/layout/hProcess9" loCatId="process" qsTypeId="urn:microsoft.com/office/officeart/2005/8/quickstyle/3d2" qsCatId="3D" csTypeId="urn:microsoft.com/office/officeart/2005/8/colors/colorful5" csCatId="colorful" phldr="1"/>
      <dgm:spPr/>
    </dgm:pt>
    <dgm:pt modelId="{7E52A8D1-BE00-4DD5-B76C-B2B9E2A01251}">
      <dgm:prSet phldrT="[Text]"/>
      <dgm:spPr>
        <a:xfrm>
          <a:off x="2479" y="535881"/>
          <a:ext cx="2748404" cy="714508"/>
        </a:xfrm>
        <a:gradFill rotWithShape="0">
          <a:gsLst>
            <a:gs pos="0">
              <a:srgbClr val="B2C1DB">
                <a:hueOff val="0"/>
                <a:satOff val="0"/>
                <a:lumOff val="0"/>
                <a:alphaOff val="0"/>
                <a:shade val="51000"/>
                <a:satMod val="130000"/>
              </a:srgbClr>
            </a:gs>
            <a:gs pos="80000">
              <a:srgbClr val="B2C1DB">
                <a:hueOff val="0"/>
                <a:satOff val="0"/>
                <a:lumOff val="0"/>
                <a:alphaOff val="0"/>
                <a:shade val="93000"/>
                <a:satMod val="130000"/>
              </a:srgbClr>
            </a:gs>
            <a:gs pos="100000">
              <a:srgbClr val="B2C1DB">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ctr"/>
          <a:r>
            <a:rPr lang="nl-BE" dirty="0" smtClean="0">
              <a:solidFill>
                <a:srgbClr val="FFFFFF"/>
              </a:solidFill>
              <a:latin typeface="Verdana"/>
              <a:ea typeface="+mn-ea"/>
              <a:cs typeface="+mn-cs"/>
            </a:rPr>
            <a:t>Long Term capacity</a:t>
          </a:r>
        </a:p>
        <a:p>
          <a:pPr algn="ctr"/>
          <a:r>
            <a:rPr lang="nl-BE" dirty="0" smtClean="0">
              <a:solidFill>
                <a:srgbClr val="FFFFFF"/>
              </a:solidFill>
              <a:latin typeface="Verdana"/>
              <a:ea typeface="+mn-ea"/>
              <a:cs typeface="+mn-cs"/>
            </a:rPr>
            <a:t>(Year + Month)</a:t>
          </a:r>
        </a:p>
      </dgm:t>
    </dgm:pt>
    <dgm:pt modelId="{1320ADAE-1EFB-4CEA-8BAA-3E29472A242C}" type="parTrans" cxnId="{BE871587-006E-47BD-9505-BC4A26C3917F}">
      <dgm:prSet/>
      <dgm:spPr/>
      <dgm:t>
        <a:bodyPr/>
        <a:lstStyle/>
        <a:p>
          <a:endParaRPr lang="en-US"/>
        </a:p>
      </dgm:t>
    </dgm:pt>
    <dgm:pt modelId="{31A25379-194A-4CCD-8EEF-3CBE5D9082DC}" type="sibTrans" cxnId="{BE871587-006E-47BD-9505-BC4A26C3917F}">
      <dgm:prSet/>
      <dgm:spPr/>
      <dgm:t>
        <a:bodyPr/>
        <a:lstStyle/>
        <a:p>
          <a:endParaRPr lang="en-US"/>
        </a:p>
      </dgm:t>
    </dgm:pt>
    <dgm:pt modelId="{715F2C2E-A724-4875-B741-ADFA2E738D72}">
      <dgm:prSet phldrT="[Text]"/>
      <dgm:spPr>
        <a:xfrm>
          <a:off x="2792734" y="535881"/>
          <a:ext cx="837022" cy="714508"/>
        </a:xfrm>
        <a:gradFill rotWithShape="0">
          <a:gsLst>
            <a:gs pos="0">
              <a:srgbClr val="B2C1DB">
                <a:hueOff val="-6490032"/>
                <a:satOff val="3463"/>
                <a:lumOff val="-15098"/>
                <a:alphaOff val="0"/>
                <a:shade val="51000"/>
                <a:satMod val="130000"/>
              </a:srgbClr>
            </a:gs>
            <a:gs pos="80000">
              <a:srgbClr val="B2C1DB">
                <a:hueOff val="-6490032"/>
                <a:satOff val="3463"/>
                <a:lumOff val="-15098"/>
                <a:alphaOff val="0"/>
                <a:shade val="93000"/>
                <a:satMod val="130000"/>
              </a:srgbClr>
            </a:gs>
            <a:gs pos="100000">
              <a:srgbClr val="B2C1DB">
                <a:hueOff val="-6490032"/>
                <a:satOff val="3463"/>
                <a:lumOff val="-1509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nl-BE" dirty="0" smtClean="0">
              <a:solidFill>
                <a:srgbClr val="FFFFFF"/>
              </a:solidFill>
              <a:latin typeface="Verdana"/>
              <a:ea typeface="+mn-ea"/>
              <a:cs typeface="+mn-cs"/>
            </a:rPr>
            <a:t>Day Ahead capacity</a:t>
          </a:r>
          <a:endParaRPr lang="en-US" dirty="0">
            <a:solidFill>
              <a:srgbClr val="FFFFFF"/>
            </a:solidFill>
            <a:latin typeface="Verdana"/>
            <a:ea typeface="+mn-ea"/>
            <a:cs typeface="+mn-cs"/>
          </a:endParaRPr>
        </a:p>
      </dgm:t>
    </dgm:pt>
    <dgm:pt modelId="{33B2F970-08E2-448D-BE7A-D3B6ADD9DA40}" type="parTrans" cxnId="{8F4A1846-A27F-467E-AC07-5719EF6FBBC8}">
      <dgm:prSet/>
      <dgm:spPr/>
      <dgm:t>
        <a:bodyPr/>
        <a:lstStyle/>
        <a:p>
          <a:endParaRPr lang="en-US"/>
        </a:p>
      </dgm:t>
    </dgm:pt>
    <dgm:pt modelId="{E7725E72-1F1A-4679-8CFF-46C5ECADE1DF}" type="sibTrans" cxnId="{8F4A1846-A27F-467E-AC07-5719EF6FBBC8}">
      <dgm:prSet/>
      <dgm:spPr/>
      <dgm:t>
        <a:bodyPr/>
        <a:lstStyle/>
        <a:p>
          <a:endParaRPr lang="en-US"/>
        </a:p>
      </dgm:t>
    </dgm:pt>
    <dgm:pt modelId="{770DEAA9-5A37-4044-96FF-682418F07FAB}">
      <dgm:prSet phldrT="[Text]"/>
      <dgm:spPr>
        <a:xfrm>
          <a:off x="3671607" y="535881"/>
          <a:ext cx="837022" cy="714508"/>
        </a:xfrm>
        <a:gradFill rotWithShape="0">
          <a:gsLst>
            <a:gs pos="0">
              <a:srgbClr val="B2C1DB">
                <a:hueOff val="-12980065"/>
                <a:satOff val="6926"/>
                <a:lumOff val="-30196"/>
                <a:alphaOff val="0"/>
                <a:shade val="51000"/>
                <a:satMod val="130000"/>
              </a:srgbClr>
            </a:gs>
            <a:gs pos="80000">
              <a:srgbClr val="B2C1DB">
                <a:hueOff val="-12980065"/>
                <a:satOff val="6926"/>
                <a:lumOff val="-30196"/>
                <a:alphaOff val="0"/>
                <a:shade val="93000"/>
                <a:satMod val="130000"/>
              </a:srgbClr>
            </a:gs>
            <a:gs pos="100000">
              <a:srgbClr val="B2C1DB">
                <a:hueOff val="-12980065"/>
                <a:satOff val="6926"/>
                <a:lumOff val="-3019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nl-BE" dirty="0" smtClean="0">
              <a:solidFill>
                <a:srgbClr val="FFFFFF"/>
              </a:solidFill>
              <a:latin typeface="Verdana"/>
              <a:ea typeface="+mn-ea"/>
              <a:cs typeface="+mn-cs"/>
            </a:rPr>
            <a:t>Intraday capacity</a:t>
          </a:r>
          <a:endParaRPr lang="en-US" dirty="0">
            <a:solidFill>
              <a:srgbClr val="FFFFFF"/>
            </a:solidFill>
            <a:latin typeface="Verdana"/>
            <a:ea typeface="+mn-ea"/>
            <a:cs typeface="+mn-cs"/>
          </a:endParaRPr>
        </a:p>
      </dgm:t>
    </dgm:pt>
    <dgm:pt modelId="{F8C036EA-EB92-401F-88AB-37CCD8EF6EC2}" type="parTrans" cxnId="{C565EE82-8DD2-4F2A-9803-07FD7DB13AC7}">
      <dgm:prSet/>
      <dgm:spPr/>
      <dgm:t>
        <a:bodyPr/>
        <a:lstStyle/>
        <a:p>
          <a:endParaRPr lang="en-US"/>
        </a:p>
      </dgm:t>
    </dgm:pt>
    <dgm:pt modelId="{E03BBBA0-EBF3-4346-A94A-63B5CFD5AE83}" type="sibTrans" cxnId="{C565EE82-8DD2-4F2A-9803-07FD7DB13AC7}">
      <dgm:prSet/>
      <dgm:spPr/>
      <dgm:t>
        <a:bodyPr/>
        <a:lstStyle/>
        <a:p>
          <a:endParaRPr lang="en-US"/>
        </a:p>
      </dgm:t>
    </dgm:pt>
    <dgm:pt modelId="{F89D6606-96AD-4478-871E-1E4D6E5E009D}" type="pres">
      <dgm:prSet presAssocID="{B1DD872A-D636-4D9B-99E0-5FCAF04F51F4}" presName="CompostProcess" presStyleCnt="0">
        <dgm:presLayoutVars>
          <dgm:dir/>
          <dgm:resizeHandles val="exact"/>
        </dgm:presLayoutVars>
      </dgm:prSet>
      <dgm:spPr/>
    </dgm:pt>
    <dgm:pt modelId="{7908AFC0-4D5E-4BB9-9993-E60053DD0582}" type="pres">
      <dgm:prSet presAssocID="{B1DD872A-D636-4D9B-99E0-5FCAF04F51F4}" presName="arrow" presStyleLbl="bgShp" presStyleIdx="0" presStyleCnt="1"/>
      <dgm:spPr>
        <a:xfrm>
          <a:off x="338333" y="0"/>
          <a:ext cx="3834442" cy="1786270"/>
        </a:xfrm>
        <a:prstGeom prst="rightArrow">
          <a:avLst/>
        </a:prstGeom>
        <a:gradFill rotWithShape="0">
          <a:gsLst>
            <a:gs pos="0">
              <a:srgbClr val="B2C1DB">
                <a:tint val="40000"/>
                <a:hueOff val="0"/>
                <a:satOff val="0"/>
                <a:lumOff val="0"/>
                <a:alphaOff val="0"/>
                <a:shade val="51000"/>
                <a:satMod val="130000"/>
              </a:srgbClr>
            </a:gs>
            <a:gs pos="80000">
              <a:srgbClr val="B2C1DB">
                <a:tint val="40000"/>
                <a:hueOff val="0"/>
                <a:satOff val="0"/>
                <a:lumOff val="0"/>
                <a:alphaOff val="0"/>
                <a:shade val="93000"/>
                <a:satMod val="130000"/>
              </a:srgbClr>
            </a:gs>
            <a:gs pos="100000">
              <a:srgbClr val="B2C1DB">
                <a:tint val="40000"/>
                <a:hueOff val="0"/>
                <a:satOff val="0"/>
                <a:lumOff val="0"/>
                <a:alphaOff val="0"/>
                <a:shade val="94000"/>
                <a:satMod val="135000"/>
              </a:srgb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rgbClr val="FFFFFF"/>
          </a:contourClr>
        </a:sp3d>
      </dgm:spPr>
    </dgm:pt>
    <dgm:pt modelId="{6500EC5B-C8F2-4341-A116-A905D76EE3BD}" type="pres">
      <dgm:prSet presAssocID="{B1DD872A-D636-4D9B-99E0-5FCAF04F51F4}" presName="linearProcess" presStyleCnt="0"/>
      <dgm:spPr/>
    </dgm:pt>
    <dgm:pt modelId="{D61BFC0D-B6AF-48FB-B621-B312F05157F3}" type="pres">
      <dgm:prSet presAssocID="{7E52A8D1-BE00-4DD5-B76C-B2B9E2A01251}" presName="textNode" presStyleLbl="node1" presStyleIdx="0" presStyleCnt="3" custScaleX="328355">
        <dgm:presLayoutVars>
          <dgm:bulletEnabled val="1"/>
        </dgm:presLayoutVars>
      </dgm:prSet>
      <dgm:spPr>
        <a:prstGeom prst="roundRect">
          <a:avLst/>
        </a:prstGeom>
      </dgm:spPr>
      <dgm:t>
        <a:bodyPr/>
        <a:lstStyle/>
        <a:p>
          <a:endParaRPr lang="en-US"/>
        </a:p>
      </dgm:t>
    </dgm:pt>
    <dgm:pt modelId="{74924EBA-439F-4D95-A032-F28C1883A587}" type="pres">
      <dgm:prSet presAssocID="{31A25379-194A-4CCD-8EEF-3CBE5D9082DC}" presName="sibTrans" presStyleCnt="0"/>
      <dgm:spPr/>
    </dgm:pt>
    <dgm:pt modelId="{ADC40466-E929-4FB3-960F-D10ED869E7AA}" type="pres">
      <dgm:prSet presAssocID="{715F2C2E-A724-4875-B741-ADFA2E738D72}" presName="textNode" presStyleLbl="node1" presStyleIdx="1" presStyleCnt="3">
        <dgm:presLayoutVars>
          <dgm:bulletEnabled val="1"/>
        </dgm:presLayoutVars>
      </dgm:prSet>
      <dgm:spPr>
        <a:prstGeom prst="roundRect">
          <a:avLst/>
        </a:prstGeom>
      </dgm:spPr>
      <dgm:t>
        <a:bodyPr/>
        <a:lstStyle/>
        <a:p>
          <a:endParaRPr lang="en-US"/>
        </a:p>
      </dgm:t>
    </dgm:pt>
    <dgm:pt modelId="{7F8EA953-52C0-4E6F-83AD-72B9BE8BA1E6}" type="pres">
      <dgm:prSet presAssocID="{E7725E72-1F1A-4679-8CFF-46C5ECADE1DF}" presName="sibTrans" presStyleCnt="0"/>
      <dgm:spPr/>
    </dgm:pt>
    <dgm:pt modelId="{63253352-E8CB-4FD3-ABBC-5B0192297E55}" type="pres">
      <dgm:prSet presAssocID="{770DEAA9-5A37-4044-96FF-682418F07FAB}" presName="textNode" presStyleLbl="node1" presStyleIdx="2" presStyleCnt="3">
        <dgm:presLayoutVars>
          <dgm:bulletEnabled val="1"/>
        </dgm:presLayoutVars>
      </dgm:prSet>
      <dgm:spPr>
        <a:prstGeom prst="roundRect">
          <a:avLst/>
        </a:prstGeom>
      </dgm:spPr>
      <dgm:t>
        <a:bodyPr/>
        <a:lstStyle/>
        <a:p>
          <a:endParaRPr lang="en-US"/>
        </a:p>
      </dgm:t>
    </dgm:pt>
  </dgm:ptLst>
  <dgm:cxnLst>
    <dgm:cxn modelId="{1C43B1C4-7FA2-4D44-B6F3-836E2FF657F3}" type="presOf" srcId="{715F2C2E-A724-4875-B741-ADFA2E738D72}" destId="{ADC40466-E929-4FB3-960F-D10ED869E7AA}" srcOrd="0" destOrd="0" presId="urn:microsoft.com/office/officeart/2005/8/layout/hProcess9"/>
    <dgm:cxn modelId="{C565EE82-8DD2-4F2A-9803-07FD7DB13AC7}" srcId="{B1DD872A-D636-4D9B-99E0-5FCAF04F51F4}" destId="{770DEAA9-5A37-4044-96FF-682418F07FAB}" srcOrd="2" destOrd="0" parTransId="{F8C036EA-EB92-401F-88AB-37CCD8EF6EC2}" sibTransId="{E03BBBA0-EBF3-4346-A94A-63B5CFD5AE83}"/>
    <dgm:cxn modelId="{BE871587-006E-47BD-9505-BC4A26C3917F}" srcId="{B1DD872A-D636-4D9B-99E0-5FCAF04F51F4}" destId="{7E52A8D1-BE00-4DD5-B76C-B2B9E2A01251}" srcOrd="0" destOrd="0" parTransId="{1320ADAE-1EFB-4CEA-8BAA-3E29472A242C}" sibTransId="{31A25379-194A-4CCD-8EEF-3CBE5D9082DC}"/>
    <dgm:cxn modelId="{B2A1C5AE-A438-47A7-8ACA-556F186389FF}" type="presOf" srcId="{B1DD872A-D636-4D9B-99E0-5FCAF04F51F4}" destId="{F89D6606-96AD-4478-871E-1E4D6E5E009D}" srcOrd="0" destOrd="0" presId="urn:microsoft.com/office/officeart/2005/8/layout/hProcess9"/>
    <dgm:cxn modelId="{8F4A1846-A27F-467E-AC07-5719EF6FBBC8}" srcId="{B1DD872A-D636-4D9B-99E0-5FCAF04F51F4}" destId="{715F2C2E-A724-4875-B741-ADFA2E738D72}" srcOrd="1" destOrd="0" parTransId="{33B2F970-08E2-448D-BE7A-D3B6ADD9DA40}" sibTransId="{E7725E72-1F1A-4679-8CFF-46C5ECADE1DF}"/>
    <dgm:cxn modelId="{BCFB32D4-934E-44D2-A554-3E9A3F7FB037}" type="presOf" srcId="{770DEAA9-5A37-4044-96FF-682418F07FAB}" destId="{63253352-E8CB-4FD3-ABBC-5B0192297E55}" srcOrd="0" destOrd="0" presId="urn:microsoft.com/office/officeart/2005/8/layout/hProcess9"/>
    <dgm:cxn modelId="{E8CA39A2-92ED-4611-B5F5-2C5B238DCE20}" type="presOf" srcId="{7E52A8D1-BE00-4DD5-B76C-B2B9E2A01251}" destId="{D61BFC0D-B6AF-48FB-B621-B312F05157F3}" srcOrd="0" destOrd="0" presId="urn:microsoft.com/office/officeart/2005/8/layout/hProcess9"/>
    <dgm:cxn modelId="{FAD83595-70D1-4036-B4BD-4B2CC3FBCB34}" type="presParOf" srcId="{F89D6606-96AD-4478-871E-1E4D6E5E009D}" destId="{7908AFC0-4D5E-4BB9-9993-E60053DD0582}" srcOrd="0" destOrd="0" presId="urn:microsoft.com/office/officeart/2005/8/layout/hProcess9"/>
    <dgm:cxn modelId="{7615B17F-404C-45A5-86AA-C8CDEA4E372C}" type="presParOf" srcId="{F89D6606-96AD-4478-871E-1E4D6E5E009D}" destId="{6500EC5B-C8F2-4341-A116-A905D76EE3BD}" srcOrd="1" destOrd="0" presId="urn:microsoft.com/office/officeart/2005/8/layout/hProcess9"/>
    <dgm:cxn modelId="{1542B8B6-C566-429A-AFBA-589A40F80026}" type="presParOf" srcId="{6500EC5B-C8F2-4341-A116-A905D76EE3BD}" destId="{D61BFC0D-B6AF-48FB-B621-B312F05157F3}" srcOrd="0" destOrd="0" presId="urn:microsoft.com/office/officeart/2005/8/layout/hProcess9"/>
    <dgm:cxn modelId="{BA3CDF80-9E95-4AB9-B80D-B3978C82A1BB}" type="presParOf" srcId="{6500EC5B-C8F2-4341-A116-A905D76EE3BD}" destId="{74924EBA-439F-4D95-A032-F28C1883A587}" srcOrd="1" destOrd="0" presId="urn:microsoft.com/office/officeart/2005/8/layout/hProcess9"/>
    <dgm:cxn modelId="{728B6098-D993-441C-B6FF-CF8C9D903C1F}" type="presParOf" srcId="{6500EC5B-C8F2-4341-A116-A905D76EE3BD}" destId="{ADC40466-E929-4FB3-960F-D10ED869E7AA}" srcOrd="2" destOrd="0" presId="urn:microsoft.com/office/officeart/2005/8/layout/hProcess9"/>
    <dgm:cxn modelId="{A3A482B3-5B5B-4D93-9879-B6F5152E4B37}" type="presParOf" srcId="{6500EC5B-C8F2-4341-A116-A905D76EE3BD}" destId="{7F8EA953-52C0-4E6F-83AD-72B9BE8BA1E6}" srcOrd="3" destOrd="0" presId="urn:microsoft.com/office/officeart/2005/8/layout/hProcess9"/>
    <dgm:cxn modelId="{8339E56A-AE8A-4E9C-8D6C-3217F82BF1F5}" type="presParOf" srcId="{6500EC5B-C8F2-4341-A116-A905D76EE3BD}" destId="{63253352-E8CB-4FD3-ABBC-5B0192297E55}"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33FDD1E0-62EC-4D57-AE0D-05834D1C60C6}" type="doc">
      <dgm:prSet loTypeId="urn:microsoft.com/office/officeart/2005/8/layout/cycle6" loCatId="relationship" qsTypeId="urn:microsoft.com/office/officeart/2005/8/quickstyle/simple1" qsCatId="simple" csTypeId="urn:microsoft.com/office/officeart/2005/8/colors/colorful3" csCatId="colorful" phldr="1"/>
      <dgm:spPr/>
      <dgm:t>
        <a:bodyPr/>
        <a:lstStyle/>
        <a:p>
          <a:endParaRPr lang="nl-BE"/>
        </a:p>
      </dgm:t>
    </dgm:pt>
    <dgm:pt modelId="{872B16C1-0818-4752-A98A-9220C97A4A10}">
      <dgm:prSet phldrT="[Text]"/>
      <dgm:spPr>
        <a:solidFill>
          <a:schemeClr val="bg1">
            <a:lumMod val="85000"/>
          </a:schemeClr>
        </a:solidFill>
      </dgm:spPr>
      <dgm:t>
        <a:bodyPr/>
        <a:lstStyle/>
        <a:p>
          <a:r>
            <a:rPr lang="nl-BE" dirty="0"/>
            <a:t>Allocatie DNB</a:t>
          </a:r>
        </a:p>
      </dgm:t>
    </dgm:pt>
    <dgm:pt modelId="{7EDD86D1-0494-4503-B4F3-DCE1B7B12BE7}" type="parTrans" cxnId="{28ADDA16-ED5C-47FA-A961-25BAB0AD7A85}">
      <dgm:prSet/>
      <dgm:spPr/>
      <dgm:t>
        <a:bodyPr/>
        <a:lstStyle/>
        <a:p>
          <a:endParaRPr lang="nl-BE"/>
        </a:p>
      </dgm:t>
    </dgm:pt>
    <dgm:pt modelId="{EA3CFB7B-7CAF-4F5F-AE5E-907A9CDB7B56}" type="sibTrans" cxnId="{28ADDA16-ED5C-47FA-A961-25BAB0AD7A85}">
      <dgm:prSet/>
      <dgm:spPr/>
      <dgm:t>
        <a:bodyPr/>
        <a:lstStyle/>
        <a:p>
          <a:endParaRPr lang="nl-BE"/>
        </a:p>
      </dgm:t>
    </dgm:pt>
    <dgm:pt modelId="{67180ECC-203C-4492-BF68-DDEEA88A6FF4}">
      <dgm:prSet phldrT="[Text]"/>
      <dgm:spPr>
        <a:solidFill>
          <a:schemeClr val="bg1">
            <a:lumMod val="85000"/>
          </a:schemeClr>
        </a:solidFill>
      </dgm:spPr>
      <dgm:t>
        <a:bodyPr/>
        <a:lstStyle/>
        <a:p>
          <a:r>
            <a:rPr lang="nl-BE" dirty="0"/>
            <a:t>Allocatie CDS</a:t>
          </a:r>
        </a:p>
      </dgm:t>
    </dgm:pt>
    <dgm:pt modelId="{5BD40828-D7AD-4622-AF9B-C401171A8B2C}" type="parTrans" cxnId="{AC3F0FDA-5FCE-4803-BAB1-DE2CC6D4405A}">
      <dgm:prSet/>
      <dgm:spPr/>
      <dgm:t>
        <a:bodyPr/>
        <a:lstStyle/>
        <a:p>
          <a:endParaRPr lang="nl-BE"/>
        </a:p>
      </dgm:t>
    </dgm:pt>
    <dgm:pt modelId="{4086ADE4-3B6C-4CF5-802A-3815C39419FF}" type="sibTrans" cxnId="{AC3F0FDA-5FCE-4803-BAB1-DE2CC6D4405A}">
      <dgm:prSet/>
      <dgm:spPr/>
      <dgm:t>
        <a:bodyPr/>
        <a:lstStyle/>
        <a:p>
          <a:endParaRPr lang="nl-BE"/>
        </a:p>
      </dgm:t>
    </dgm:pt>
    <dgm:pt modelId="{498D6326-1411-4DE9-BD35-37319F86FE28}">
      <dgm:prSet phldrT="[Text]"/>
      <dgm:spPr/>
      <dgm:t>
        <a:bodyPr/>
        <a:lstStyle/>
        <a:p>
          <a:r>
            <a:rPr lang="nl-BE" dirty="0"/>
            <a:t>Netgebruikers Elia</a:t>
          </a:r>
        </a:p>
      </dgm:t>
    </dgm:pt>
    <dgm:pt modelId="{44F8932F-47DE-45E6-B2AC-042F95988BBC}" type="parTrans" cxnId="{338CDBDF-430F-4809-9771-763748F956DF}">
      <dgm:prSet/>
      <dgm:spPr/>
      <dgm:t>
        <a:bodyPr/>
        <a:lstStyle/>
        <a:p>
          <a:endParaRPr lang="nl-BE"/>
        </a:p>
      </dgm:t>
    </dgm:pt>
    <dgm:pt modelId="{61CAE301-8B0B-4623-83D9-513143D0CF38}" type="sibTrans" cxnId="{338CDBDF-430F-4809-9771-763748F956DF}">
      <dgm:prSet/>
      <dgm:spPr/>
      <dgm:t>
        <a:bodyPr/>
        <a:lstStyle/>
        <a:p>
          <a:endParaRPr lang="nl-BE"/>
        </a:p>
      </dgm:t>
    </dgm:pt>
    <dgm:pt modelId="{445C8E54-DB02-4AC6-A881-C8E832B1339E}">
      <dgm:prSet phldrT="[Text]"/>
      <dgm:spPr>
        <a:solidFill>
          <a:schemeClr val="bg1">
            <a:lumMod val="85000"/>
          </a:schemeClr>
        </a:solidFill>
      </dgm:spPr>
      <dgm:t>
        <a:bodyPr/>
        <a:lstStyle/>
        <a:p>
          <a:r>
            <a:rPr lang="nl-BE" dirty="0"/>
            <a:t>Activaties AS</a:t>
          </a:r>
        </a:p>
      </dgm:t>
    </dgm:pt>
    <dgm:pt modelId="{64FDC934-711A-4A34-9C6E-60712FC87B86}" type="parTrans" cxnId="{54D428D3-ACF6-467B-99F5-ACC76F2C360B}">
      <dgm:prSet/>
      <dgm:spPr/>
      <dgm:t>
        <a:bodyPr/>
        <a:lstStyle/>
        <a:p>
          <a:endParaRPr lang="nl-BE"/>
        </a:p>
      </dgm:t>
    </dgm:pt>
    <dgm:pt modelId="{99A3B4F7-1572-4D63-9870-0844F30CD13E}" type="sibTrans" cxnId="{54D428D3-ACF6-467B-99F5-ACC76F2C360B}">
      <dgm:prSet/>
      <dgm:spPr/>
      <dgm:t>
        <a:bodyPr/>
        <a:lstStyle/>
        <a:p>
          <a:endParaRPr lang="nl-BE"/>
        </a:p>
      </dgm:t>
    </dgm:pt>
    <dgm:pt modelId="{FC021FC5-64AF-47FD-A6A3-137D0EDA0B2E}">
      <dgm:prSet phldrT="[Text]"/>
      <dgm:spPr>
        <a:solidFill>
          <a:schemeClr val="bg1">
            <a:lumMod val="85000"/>
          </a:schemeClr>
        </a:solidFill>
      </dgm:spPr>
      <dgm:t>
        <a:bodyPr/>
        <a:lstStyle/>
        <a:p>
          <a:r>
            <a:rPr lang="nl-BE" dirty="0"/>
            <a:t>Markttransacties</a:t>
          </a:r>
        </a:p>
      </dgm:t>
    </dgm:pt>
    <dgm:pt modelId="{AC37AFF9-60D3-4A05-8CEF-174BA24B317C}" type="parTrans" cxnId="{6A1146E2-A350-4D86-B7AF-20272737721E}">
      <dgm:prSet/>
      <dgm:spPr/>
      <dgm:t>
        <a:bodyPr/>
        <a:lstStyle/>
        <a:p>
          <a:endParaRPr lang="nl-BE"/>
        </a:p>
      </dgm:t>
    </dgm:pt>
    <dgm:pt modelId="{EAD2C7FA-8113-454C-97A2-01A8F2EDD702}" type="sibTrans" cxnId="{6A1146E2-A350-4D86-B7AF-20272737721E}">
      <dgm:prSet/>
      <dgm:spPr/>
      <dgm:t>
        <a:bodyPr/>
        <a:lstStyle/>
        <a:p>
          <a:endParaRPr lang="nl-BE"/>
        </a:p>
      </dgm:t>
    </dgm:pt>
    <dgm:pt modelId="{E002432B-75A0-4A67-ADEB-ECEACBF944D2}" type="pres">
      <dgm:prSet presAssocID="{33FDD1E0-62EC-4D57-AE0D-05834D1C60C6}" presName="cycle" presStyleCnt="0">
        <dgm:presLayoutVars>
          <dgm:dir/>
          <dgm:resizeHandles val="exact"/>
        </dgm:presLayoutVars>
      </dgm:prSet>
      <dgm:spPr/>
      <dgm:t>
        <a:bodyPr/>
        <a:lstStyle/>
        <a:p>
          <a:endParaRPr lang="nl-BE"/>
        </a:p>
      </dgm:t>
    </dgm:pt>
    <dgm:pt modelId="{E61C56EE-30E9-43F5-94F1-63227EFB0B5E}" type="pres">
      <dgm:prSet presAssocID="{872B16C1-0818-4752-A98A-9220C97A4A10}" presName="node" presStyleLbl="node1" presStyleIdx="0" presStyleCnt="5">
        <dgm:presLayoutVars>
          <dgm:bulletEnabled val="1"/>
        </dgm:presLayoutVars>
      </dgm:prSet>
      <dgm:spPr/>
      <dgm:t>
        <a:bodyPr/>
        <a:lstStyle/>
        <a:p>
          <a:endParaRPr lang="nl-BE"/>
        </a:p>
      </dgm:t>
    </dgm:pt>
    <dgm:pt modelId="{F8D6943A-870F-45F4-B442-704227390496}" type="pres">
      <dgm:prSet presAssocID="{872B16C1-0818-4752-A98A-9220C97A4A10}" presName="spNode" presStyleCnt="0"/>
      <dgm:spPr/>
    </dgm:pt>
    <dgm:pt modelId="{9FEF4883-431D-4E76-A0B0-C3F25C9340DC}" type="pres">
      <dgm:prSet presAssocID="{EA3CFB7B-7CAF-4F5F-AE5E-907A9CDB7B56}" presName="sibTrans" presStyleLbl="sibTrans1D1" presStyleIdx="0" presStyleCnt="5"/>
      <dgm:spPr/>
      <dgm:t>
        <a:bodyPr/>
        <a:lstStyle/>
        <a:p>
          <a:endParaRPr lang="nl-BE"/>
        </a:p>
      </dgm:t>
    </dgm:pt>
    <dgm:pt modelId="{18599D29-8BBE-4AE6-B159-2DE260A8ADAF}" type="pres">
      <dgm:prSet presAssocID="{67180ECC-203C-4492-BF68-DDEEA88A6FF4}" presName="node" presStyleLbl="node1" presStyleIdx="1" presStyleCnt="5">
        <dgm:presLayoutVars>
          <dgm:bulletEnabled val="1"/>
        </dgm:presLayoutVars>
      </dgm:prSet>
      <dgm:spPr/>
      <dgm:t>
        <a:bodyPr/>
        <a:lstStyle/>
        <a:p>
          <a:endParaRPr lang="nl-BE"/>
        </a:p>
      </dgm:t>
    </dgm:pt>
    <dgm:pt modelId="{A0177A93-8F24-4F26-AC49-A1898910BD63}" type="pres">
      <dgm:prSet presAssocID="{67180ECC-203C-4492-BF68-DDEEA88A6FF4}" presName="spNode" presStyleCnt="0"/>
      <dgm:spPr/>
    </dgm:pt>
    <dgm:pt modelId="{7020C70A-B2B6-49B8-9E0C-51619D53F9F5}" type="pres">
      <dgm:prSet presAssocID="{4086ADE4-3B6C-4CF5-802A-3815C39419FF}" presName="sibTrans" presStyleLbl="sibTrans1D1" presStyleIdx="1" presStyleCnt="5"/>
      <dgm:spPr/>
      <dgm:t>
        <a:bodyPr/>
        <a:lstStyle/>
        <a:p>
          <a:endParaRPr lang="nl-BE"/>
        </a:p>
      </dgm:t>
    </dgm:pt>
    <dgm:pt modelId="{979BAF33-8278-4DFC-91A8-87387BD53C1A}" type="pres">
      <dgm:prSet presAssocID="{498D6326-1411-4DE9-BD35-37319F86FE28}" presName="node" presStyleLbl="node1" presStyleIdx="2" presStyleCnt="5">
        <dgm:presLayoutVars>
          <dgm:bulletEnabled val="1"/>
        </dgm:presLayoutVars>
      </dgm:prSet>
      <dgm:spPr/>
      <dgm:t>
        <a:bodyPr/>
        <a:lstStyle/>
        <a:p>
          <a:endParaRPr lang="nl-BE"/>
        </a:p>
      </dgm:t>
    </dgm:pt>
    <dgm:pt modelId="{E88C81A9-9BFE-4275-9B5C-96A2B93D2B28}" type="pres">
      <dgm:prSet presAssocID="{498D6326-1411-4DE9-BD35-37319F86FE28}" presName="spNode" presStyleCnt="0"/>
      <dgm:spPr/>
    </dgm:pt>
    <dgm:pt modelId="{B7F2BBCC-0AF3-435B-A393-FFA9EF527383}" type="pres">
      <dgm:prSet presAssocID="{61CAE301-8B0B-4623-83D9-513143D0CF38}" presName="sibTrans" presStyleLbl="sibTrans1D1" presStyleIdx="2" presStyleCnt="5"/>
      <dgm:spPr/>
      <dgm:t>
        <a:bodyPr/>
        <a:lstStyle/>
        <a:p>
          <a:endParaRPr lang="nl-BE"/>
        </a:p>
      </dgm:t>
    </dgm:pt>
    <dgm:pt modelId="{5E0388FE-92D3-418B-97B5-2638685FF980}" type="pres">
      <dgm:prSet presAssocID="{445C8E54-DB02-4AC6-A881-C8E832B1339E}" presName="node" presStyleLbl="node1" presStyleIdx="3" presStyleCnt="5">
        <dgm:presLayoutVars>
          <dgm:bulletEnabled val="1"/>
        </dgm:presLayoutVars>
      </dgm:prSet>
      <dgm:spPr/>
      <dgm:t>
        <a:bodyPr/>
        <a:lstStyle/>
        <a:p>
          <a:endParaRPr lang="nl-BE"/>
        </a:p>
      </dgm:t>
    </dgm:pt>
    <dgm:pt modelId="{6BABF777-EC2A-4F25-B39A-9F46A22D1B32}" type="pres">
      <dgm:prSet presAssocID="{445C8E54-DB02-4AC6-A881-C8E832B1339E}" presName="spNode" presStyleCnt="0"/>
      <dgm:spPr/>
    </dgm:pt>
    <dgm:pt modelId="{74ADC07E-D043-4AB2-9BF2-CA19AE79A111}" type="pres">
      <dgm:prSet presAssocID="{99A3B4F7-1572-4D63-9870-0844F30CD13E}" presName="sibTrans" presStyleLbl="sibTrans1D1" presStyleIdx="3" presStyleCnt="5"/>
      <dgm:spPr/>
      <dgm:t>
        <a:bodyPr/>
        <a:lstStyle/>
        <a:p>
          <a:endParaRPr lang="nl-BE"/>
        </a:p>
      </dgm:t>
    </dgm:pt>
    <dgm:pt modelId="{421C9060-FA2C-422D-B0F0-41D9798144F2}" type="pres">
      <dgm:prSet presAssocID="{FC021FC5-64AF-47FD-A6A3-137D0EDA0B2E}" presName="node" presStyleLbl="node1" presStyleIdx="4" presStyleCnt="5">
        <dgm:presLayoutVars>
          <dgm:bulletEnabled val="1"/>
        </dgm:presLayoutVars>
      </dgm:prSet>
      <dgm:spPr/>
      <dgm:t>
        <a:bodyPr/>
        <a:lstStyle/>
        <a:p>
          <a:endParaRPr lang="nl-BE"/>
        </a:p>
      </dgm:t>
    </dgm:pt>
    <dgm:pt modelId="{322EA27D-244D-4630-BB9A-A683586EFBCB}" type="pres">
      <dgm:prSet presAssocID="{FC021FC5-64AF-47FD-A6A3-137D0EDA0B2E}" presName="spNode" presStyleCnt="0"/>
      <dgm:spPr/>
    </dgm:pt>
    <dgm:pt modelId="{70A21DE1-4E73-4EE2-BB75-AE4236472257}" type="pres">
      <dgm:prSet presAssocID="{EAD2C7FA-8113-454C-97A2-01A8F2EDD702}" presName="sibTrans" presStyleLbl="sibTrans1D1" presStyleIdx="4" presStyleCnt="5"/>
      <dgm:spPr/>
      <dgm:t>
        <a:bodyPr/>
        <a:lstStyle/>
        <a:p>
          <a:endParaRPr lang="nl-BE"/>
        </a:p>
      </dgm:t>
    </dgm:pt>
  </dgm:ptLst>
  <dgm:cxnLst>
    <dgm:cxn modelId="{50666BE7-60C6-4A4D-B04F-4CBA6B16EF4F}" type="presOf" srcId="{67180ECC-203C-4492-BF68-DDEEA88A6FF4}" destId="{18599D29-8BBE-4AE6-B159-2DE260A8ADAF}" srcOrd="0" destOrd="0" presId="urn:microsoft.com/office/officeart/2005/8/layout/cycle6"/>
    <dgm:cxn modelId="{28ADDA16-ED5C-47FA-A961-25BAB0AD7A85}" srcId="{33FDD1E0-62EC-4D57-AE0D-05834D1C60C6}" destId="{872B16C1-0818-4752-A98A-9220C97A4A10}" srcOrd="0" destOrd="0" parTransId="{7EDD86D1-0494-4503-B4F3-DCE1B7B12BE7}" sibTransId="{EA3CFB7B-7CAF-4F5F-AE5E-907A9CDB7B56}"/>
    <dgm:cxn modelId="{B17D176A-7078-4716-B25A-6CA41BA2866E}" type="presOf" srcId="{33FDD1E0-62EC-4D57-AE0D-05834D1C60C6}" destId="{E002432B-75A0-4A67-ADEB-ECEACBF944D2}" srcOrd="0" destOrd="0" presId="urn:microsoft.com/office/officeart/2005/8/layout/cycle6"/>
    <dgm:cxn modelId="{5B5D6B66-E299-4ADF-A38D-AA97AD8ACB98}" type="presOf" srcId="{99A3B4F7-1572-4D63-9870-0844F30CD13E}" destId="{74ADC07E-D043-4AB2-9BF2-CA19AE79A111}" srcOrd="0" destOrd="0" presId="urn:microsoft.com/office/officeart/2005/8/layout/cycle6"/>
    <dgm:cxn modelId="{54D428D3-ACF6-467B-99F5-ACC76F2C360B}" srcId="{33FDD1E0-62EC-4D57-AE0D-05834D1C60C6}" destId="{445C8E54-DB02-4AC6-A881-C8E832B1339E}" srcOrd="3" destOrd="0" parTransId="{64FDC934-711A-4A34-9C6E-60712FC87B86}" sibTransId="{99A3B4F7-1572-4D63-9870-0844F30CD13E}"/>
    <dgm:cxn modelId="{E1FD688E-A127-49C0-84E5-C95DFB1D6483}" type="presOf" srcId="{61CAE301-8B0B-4623-83D9-513143D0CF38}" destId="{B7F2BBCC-0AF3-435B-A393-FFA9EF527383}" srcOrd="0" destOrd="0" presId="urn:microsoft.com/office/officeart/2005/8/layout/cycle6"/>
    <dgm:cxn modelId="{AC3F0FDA-5FCE-4803-BAB1-DE2CC6D4405A}" srcId="{33FDD1E0-62EC-4D57-AE0D-05834D1C60C6}" destId="{67180ECC-203C-4492-BF68-DDEEA88A6FF4}" srcOrd="1" destOrd="0" parTransId="{5BD40828-D7AD-4622-AF9B-C401171A8B2C}" sibTransId="{4086ADE4-3B6C-4CF5-802A-3815C39419FF}"/>
    <dgm:cxn modelId="{2754263F-A0D4-4801-BE8B-EDA93940EDC8}" type="presOf" srcId="{498D6326-1411-4DE9-BD35-37319F86FE28}" destId="{979BAF33-8278-4DFC-91A8-87387BD53C1A}" srcOrd="0" destOrd="0" presId="urn:microsoft.com/office/officeart/2005/8/layout/cycle6"/>
    <dgm:cxn modelId="{7D08DF5D-22C2-4057-8BA6-4F1CF9E1F3E7}" type="presOf" srcId="{872B16C1-0818-4752-A98A-9220C97A4A10}" destId="{E61C56EE-30E9-43F5-94F1-63227EFB0B5E}" srcOrd="0" destOrd="0" presId="urn:microsoft.com/office/officeart/2005/8/layout/cycle6"/>
    <dgm:cxn modelId="{8DA2E205-6245-4260-A45D-A02C557B163D}" type="presOf" srcId="{4086ADE4-3B6C-4CF5-802A-3815C39419FF}" destId="{7020C70A-B2B6-49B8-9E0C-51619D53F9F5}" srcOrd="0" destOrd="0" presId="urn:microsoft.com/office/officeart/2005/8/layout/cycle6"/>
    <dgm:cxn modelId="{B2B573DA-AD7D-4501-BEE4-1CA6D85505FB}" type="presOf" srcId="{EA3CFB7B-7CAF-4F5F-AE5E-907A9CDB7B56}" destId="{9FEF4883-431D-4E76-A0B0-C3F25C9340DC}" srcOrd="0" destOrd="0" presId="urn:microsoft.com/office/officeart/2005/8/layout/cycle6"/>
    <dgm:cxn modelId="{338CDBDF-430F-4809-9771-763748F956DF}" srcId="{33FDD1E0-62EC-4D57-AE0D-05834D1C60C6}" destId="{498D6326-1411-4DE9-BD35-37319F86FE28}" srcOrd="2" destOrd="0" parTransId="{44F8932F-47DE-45E6-B2AC-042F95988BBC}" sibTransId="{61CAE301-8B0B-4623-83D9-513143D0CF38}"/>
    <dgm:cxn modelId="{8FED1B93-F398-418E-A29D-6E0156298169}" type="presOf" srcId="{EAD2C7FA-8113-454C-97A2-01A8F2EDD702}" destId="{70A21DE1-4E73-4EE2-BB75-AE4236472257}" srcOrd="0" destOrd="0" presId="urn:microsoft.com/office/officeart/2005/8/layout/cycle6"/>
    <dgm:cxn modelId="{53A929BE-A1E7-4EEA-9E8F-96F6BFBA0BC5}" type="presOf" srcId="{445C8E54-DB02-4AC6-A881-C8E832B1339E}" destId="{5E0388FE-92D3-418B-97B5-2638685FF980}" srcOrd="0" destOrd="0" presId="urn:microsoft.com/office/officeart/2005/8/layout/cycle6"/>
    <dgm:cxn modelId="{E6A1D2BC-F350-4789-AC8E-8FA653692531}" type="presOf" srcId="{FC021FC5-64AF-47FD-A6A3-137D0EDA0B2E}" destId="{421C9060-FA2C-422D-B0F0-41D9798144F2}" srcOrd="0" destOrd="0" presId="urn:microsoft.com/office/officeart/2005/8/layout/cycle6"/>
    <dgm:cxn modelId="{6A1146E2-A350-4D86-B7AF-20272737721E}" srcId="{33FDD1E0-62EC-4D57-AE0D-05834D1C60C6}" destId="{FC021FC5-64AF-47FD-A6A3-137D0EDA0B2E}" srcOrd="4" destOrd="0" parTransId="{AC37AFF9-60D3-4A05-8CEF-174BA24B317C}" sibTransId="{EAD2C7FA-8113-454C-97A2-01A8F2EDD702}"/>
    <dgm:cxn modelId="{9E95913A-5C5D-4CBC-B961-B1B5566FBCF6}" type="presParOf" srcId="{E002432B-75A0-4A67-ADEB-ECEACBF944D2}" destId="{E61C56EE-30E9-43F5-94F1-63227EFB0B5E}" srcOrd="0" destOrd="0" presId="urn:microsoft.com/office/officeart/2005/8/layout/cycle6"/>
    <dgm:cxn modelId="{6B29F3FE-C180-4C63-89D9-3C3434B29AAB}" type="presParOf" srcId="{E002432B-75A0-4A67-ADEB-ECEACBF944D2}" destId="{F8D6943A-870F-45F4-B442-704227390496}" srcOrd="1" destOrd="0" presId="urn:microsoft.com/office/officeart/2005/8/layout/cycle6"/>
    <dgm:cxn modelId="{2F0D6979-5CE8-43BA-9B52-9A4A4B4D5E37}" type="presParOf" srcId="{E002432B-75A0-4A67-ADEB-ECEACBF944D2}" destId="{9FEF4883-431D-4E76-A0B0-C3F25C9340DC}" srcOrd="2" destOrd="0" presId="urn:microsoft.com/office/officeart/2005/8/layout/cycle6"/>
    <dgm:cxn modelId="{491D2F24-9961-48C1-9DD2-39D39B692121}" type="presParOf" srcId="{E002432B-75A0-4A67-ADEB-ECEACBF944D2}" destId="{18599D29-8BBE-4AE6-B159-2DE260A8ADAF}" srcOrd="3" destOrd="0" presId="urn:microsoft.com/office/officeart/2005/8/layout/cycle6"/>
    <dgm:cxn modelId="{597ABCE3-5224-4210-8697-9FFFFFF09CF3}" type="presParOf" srcId="{E002432B-75A0-4A67-ADEB-ECEACBF944D2}" destId="{A0177A93-8F24-4F26-AC49-A1898910BD63}" srcOrd="4" destOrd="0" presId="urn:microsoft.com/office/officeart/2005/8/layout/cycle6"/>
    <dgm:cxn modelId="{BCFA2E00-D0CB-423E-A784-2157132C17CA}" type="presParOf" srcId="{E002432B-75A0-4A67-ADEB-ECEACBF944D2}" destId="{7020C70A-B2B6-49B8-9E0C-51619D53F9F5}" srcOrd="5" destOrd="0" presId="urn:microsoft.com/office/officeart/2005/8/layout/cycle6"/>
    <dgm:cxn modelId="{5DA170F9-0B59-484A-9D8E-09CF9D309651}" type="presParOf" srcId="{E002432B-75A0-4A67-ADEB-ECEACBF944D2}" destId="{979BAF33-8278-4DFC-91A8-87387BD53C1A}" srcOrd="6" destOrd="0" presId="urn:microsoft.com/office/officeart/2005/8/layout/cycle6"/>
    <dgm:cxn modelId="{CDCE253D-D3BB-4E77-8D29-B9478110B349}" type="presParOf" srcId="{E002432B-75A0-4A67-ADEB-ECEACBF944D2}" destId="{E88C81A9-9BFE-4275-9B5C-96A2B93D2B28}" srcOrd="7" destOrd="0" presId="urn:microsoft.com/office/officeart/2005/8/layout/cycle6"/>
    <dgm:cxn modelId="{65C3BA5B-E493-42E6-A89F-6290B3539449}" type="presParOf" srcId="{E002432B-75A0-4A67-ADEB-ECEACBF944D2}" destId="{B7F2BBCC-0AF3-435B-A393-FFA9EF527383}" srcOrd="8" destOrd="0" presId="urn:microsoft.com/office/officeart/2005/8/layout/cycle6"/>
    <dgm:cxn modelId="{A730390D-9826-4FAC-AA0A-D3A643DE71EE}" type="presParOf" srcId="{E002432B-75A0-4A67-ADEB-ECEACBF944D2}" destId="{5E0388FE-92D3-418B-97B5-2638685FF980}" srcOrd="9" destOrd="0" presId="urn:microsoft.com/office/officeart/2005/8/layout/cycle6"/>
    <dgm:cxn modelId="{6218220D-326F-485A-9EAC-B1B8D65CC232}" type="presParOf" srcId="{E002432B-75A0-4A67-ADEB-ECEACBF944D2}" destId="{6BABF777-EC2A-4F25-B39A-9F46A22D1B32}" srcOrd="10" destOrd="0" presId="urn:microsoft.com/office/officeart/2005/8/layout/cycle6"/>
    <dgm:cxn modelId="{D99F4E59-6D5D-47F4-95B6-0862DF26DF62}" type="presParOf" srcId="{E002432B-75A0-4A67-ADEB-ECEACBF944D2}" destId="{74ADC07E-D043-4AB2-9BF2-CA19AE79A111}" srcOrd="11" destOrd="0" presId="urn:microsoft.com/office/officeart/2005/8/layout/cycle6"/>
    <dgm:cxn modelId="{B650879D-537A-480E-80FF-85F2E38A62C4}" type="presParOf" srcId="{E002432B-75A0-4A67-ADEB-ECEACBF944D2}" destId="{421C9060-FA2C-422D-B0F0-41D9798144F2}" srcOrd="12" destOrd="0" presId="urn:microsoft.com/office/officeart/2005/8/layout/cycle6"/>
    <dgm:cxn modelId="{BF9AB54B-A9D8-48B8-8C18-688051DC8934}" type="presParOf" srcId="{E002432B-75A0-4A67-ADEB-ECEACBF944D2}" destId="{322EA27D-244D-4630-BB9A-A683586EFBCB}" srcOrd="13" destOrd="0" presId="urn:microsoft.com/office/officeart/2005/8/layout/cycle6"/>
    <dgm:cxn modelId="{8EB128F9-AA24-42EF-BF40-50950CF7FC58}" type="presParOf" srcId="{E002432B-75A0-4A67-ADEB-ECEACBF944D2}" destId="{70A21DE1-4E73-4EE2-BB75-AE4236472257}"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33FDD1E0-62EC-4D57-AE0D-05834D1C60C6}" type="doc">
      <dgm:prSet loTypeId="urn:microsoft.com/office/officeart/2005/8/layout/cycle6" loCatId="relationship" qsTypeId="urn:microsoft.com/office/officeart/2005/8/quickstyle/simple1" qsCatId="simple" csTypeId="urn:microsoft.com/office/officeart/2005/8/colors/colorful3" csCatId="colorful" phldr="1"/>
      <dgm:spPr/>
      <dgm:t>
        <a:bodyPr/>
        <a:lstStyle/>
        <a:p>
          <a:endParaRPr lang="nl-BE"/>
        </a:p>
      </dgm:t>
    </dgm:pt>
    <dgm:pt modelId="{872B16C1-0818-4752-A98A-9220C97A4A10}">
      <dgm:prSet phldrT="[Text]"/>
      <dgm:spPr>
        <a:solidFill>
          <a:schemeClr val="bg1">
            <a:lumMod val="85000"/>
          </a:schemeClr>
        </a:solidFill>
      </dgm:spPr>
      <dgm:t>
        <a:bodyPr/>
        <a:lstStyle/>
        <a:p>
          <a:r>
            <a:rPr lang="nl-BE" dirty="0" smtClean="0"/>
            <a:t>Allocation DSO</a:t>
          </a:r>
          <a:endParaRPr lang="nl-BE" dirty="0"/>
        </a:p>
      </dgm:t>
    </dgm:pt>
    <dgm:pt modelId="{7EDD86D1-0494-4503-B4F3-DCE1B7B12BE7}" type="parTrans" cxnId="{28ADDA16-ED5C-47FA-A961-25BAB0AD7A85}">
      <dgm:prSet/>
      <dgm:spPr/>
      <dgm:t>
        <a:bodyPr/>
        <a:lstStyle/>
        <a:p>
          <a:endParaRPr lang="nl-BE"/>
        </a:p>
      </dgm:t>
    </dgm:pt>
    <dgm:pt modelId="{EA3CFB7B-7CAF-4F5F-AE5E-907A9CDB7B56}" type="sibTrans" cxnId="{28ADDA16-ED5C-47FA-A961-25BAB0AD7A85}">
      <dgm:prSet/>
      <dgm:spPr/>
      <dgm:t>
        <a:bodyPr/>
        <a:lstStyle/>
        <a:p>
          <a:endParaRPr lang="nl-BE"/>
        </a:p>
      </dgm:t>
    </dgm:pt>
    <dgm:pt modelId="{67180ECC-203C-4492-BF68-DDEEA88A6FF4}">
      <dgm:prSet phldrT="[Text]"/>
      <dgm:spPr/>
      <dgm:t>
        <a:bodyPr/>
        <a:lstStyle/>
        <a:p>
          <a:r>
            <a:rPr lang="nl-BE" dirty="0" smtClean="0"/>
            <a:t>Allocation CDS</a:t>
          </a:r>
          <a:endParaRPr lang="nl-BE" dirty="0"/>
        </a:p>
      </dgm:t>
    </dgm:pt>
    <dgm:pt modelId="{5BD40828-D7AD-4622-AF9B-C401171A8B2C}" type="parTrans" cxnId="{AC3F0FDA-5FCE-4803-BAB1-DE2CC6D4405A}">
      <dgm:prSet/>
      <dgm:spPr/>
      <dgm:t>
        <a:bodyPr/>
        <a:lstStyle/>
        <a:p>
          <a:endParaRPr lang="nl-BE"/>
        </a:p>
      </dgm:t>
    </dgm:pt>
    <dgm:pt modelId="{4086ADE4-3B6C-4CF5-802A-3815C39419FF}" type="sibTrans" cxnId="{AC3F0FDA-5FCE-4803-BAB1-DE2CC6D4405A}">
      <dgm:prSet/>
      <dgm:spPr/>
      <dgm:t>
        <a:bodyPr/>
        <a:lstStyle/>
        <a:p>
          <a:endParaRPr lang="nl-BE"/>
        </a:p>
      </dgm:t>
    </dgm:pt>
    <dgm:pt modelId="{498D6326-1411-4DE9-BD35-37319F86FE28}">
      <dgm:prSet phldrT="[Text]"/>
      <dgm:spPr>
        <a:solidFill>
          <a:schemeClr val="bg1">
            <a:lumMod val="85000"/>
          </a:schemeClr>
        </a:solidFill>
      </dgm:spPr>
      <dgm:t>
        <a:bodyPr/>
        <a:lstStyle/>
        <a:p>
          <a:r>
            <a:rPr lang="nl-BE" dirty="0" err="1" smtClean="0"/>
            <a:t>Grid</a:t>
          </a:r>
          <a:r>
            <a:rPr lang="nl-BE" dirty="0" smtClean="0"/>
            <a:t> Users </a:t>
          </a:r>
          <a:r>
            <a:rPr lang="nl-BE" dirty="0"/>
            <a:t>Elia</a:t>
          </a:r>
        </a:p>
      </dgm:t>
    </dgm:pt>
    <dgm:pt modelId="{44F8932F-47DE-45E6-B2AC-042F95988BBC}" type="parTrans" cxnId="{338CDBDF-430F-4809-9771-763748F956DF}">
      <dgm:prSet/>
      <dgm:spPr/>
      <dgm:t>
        <a:bodyPr/>
        <a:lstStyle/>
        <a:p>
          <a:endParaRPr lang="nl-BE"/>
        </a:p>
      </dgm:t>
    </dgm:pt>
    <dgm:pt modelId="{61CAE301-8B0B-4623-83D9-513143D0CF38}" type="sibTrans" cxnId="{338CDBDF-430F-4809-9771-763748F956DF}">
      <dgm:prSet/>
      <dgm:spPr/>
      <dgm:t>
        <a:bodyPr/>
        <a:lstStyle/>
        <a:p>
          <a:endParaRPr lang="nl-BE"/>
        </a:p>
      </dgm:t>
    </dgm:pt>
    <dgm:pt modelId="{445C8E54-DB02-4AC6-A881-C8E832B1339E}">
      <dgm:prSet phldrT="[Text]"/>
      <dgm:spPr>
        <a:solidFill>
          <a:schemeClr val="bg1">
            <a:lumMod val="85000"/>
          </a:schemeClr>
        </a:solidFill>
      </dgm:spPr>
      <dgm:t>
        <a:bodyPr/>
        <a:lstStyle/>
        <a:p>
          <a:r>
            <a:rPr lang="nl-BE" dirty="0" err="1" smtClean="0"/>
            <a:t>Activation</a:t>
          </a:r>
          <a:r>
            <a:rPr lang="nl-BE" dirty="0" smtClean="0"/>
            <a:t> </a:t>
          </a:r>
          <a:r>
            <a:rPr lang="nl-BE" dirty="0"/>
            <a:t>AS</a:t>
          </a:r>
        </a:p>
      </dgm:t>
    </dgm:pt>
    <dgm:pt modelId="{64FDC934-711A-4A34-9C6E-60712FC87B86}" type="parTrans" cxnId="{54D428D3-ACF6-467B-99F5-ACC76F2C360B}">
      <dgm:prSet/>
      <dgm:spPr/>
      <dgm:t>
        <a:bodyPr/>
        <a:lstStyle/>
        <a:p>
          <a:endParaRPr lang="nl-BE"/>
        </a:p>
      </dgm:t>
    </dgm:pt>
    <dgm:pt modelId="{99A3B4F7-1572-4D63-9870-0844F30CD13E}" type="sibTrans" cxnId="{54D428D3-ACF6-467B-99F5-ACC76F2C360B}">
      <dgm:prSet/>
      <dgm:spPr/>
      <dgm:t>
        <a:bodyPr/>
        <a:lstStyle/>
        <a:p>
          <a:endParaRPr lang="nl-BE"/>
        </a:p>
      </dgm:t>
    </dgm:pt>
    <dgm:pt modelId="{FC021FC5-64AF-47FD-A6A3-137D0EDA0B2E}">
      <dgm:prSet phldrT="[Text]"/>
      <dgm:spPr>
        <a:solidFill>
          <a:schemeClr val="bg1">
            <a:lumMod val="85000"/>
          </a:schemeClr>
        </a:solidFill>
      </dgm:spPr>
      <dgm:t>
        <a:bodyPr/>
        <a:lstStyle/>
        <a:p>
          <a:r>
            <a:rPr lang="nl-BE" dirty="0" smtClean="0"/>
            <a:t>Market Transactions</a:t>
          </a:r>
          <a:endParaRPr lang="nl-BE" dirty="0"/>
        </a:p>
      </dgm:t>
    </dgm:pt>
    <dgm:pt modelId="{AC37AFF9-60D3-4A05-8CEF-174BA24B317C}" type="parTrans" cxnId="{6A1146E2-A350-4D86-B7AF-20272737721E}">
      <dgm:prSet/>
      <dgm:spPr/>
      <dgm:t>
        <a:bodyPr/>
        <a:lstStyle/>
        <a:p>
          <a:endParaRPr lang="nl-BE"/>
        </a:p>
      </dgm:t>
    </dgm:pt>
    <dgm:pt modelId="{EAD2C7FA-8113-454C-97A2-01A8F2EDD702}" type="sibTrans" cxnId="{6A1146E2-A350-4D86-B7AF-20272737721E}">
      <dgm:prSet/>
      <dgm:spPr/>
      <dgm:t>
        <a:bodyPr/>
        <a:lstStyle/>
        <a:p>
          <a:endParaRPr lang="nl-BE"/>
        </a:p>
      </dgm:t>
    </dgm:pt>
    <dgm:pt modelId="{E002432B-75A0-4A67-ADEB-ECEACBF944D2}" type="pres">
      <dgm:prSet presAssocID="{33FDD1E0-62EC-4D57-AE0D-05834D1C60C6}" presName="cycle" presStyleCnt="0">
        <dgm:presLayoutVars>
          <dgm:dir/>
          <dgm:resizeHandles val="exact"/>
        </dgm:presLayoutVars>
      </dgm:prSet>
      <dgm:spPr/>
      <dgm:t>
        <a:bodyPr/>
        <a:lstStyle/>
        <a:p>
          <a:endParaRPr lang="nl-BE"/>
        </a:p>
      </dgm:t>
    </dgm:pt>
    <dgm:pt modelId="{E61C56EE-30E9-43F5-94F1-63227EFB0B5E}" type="pres">
      <dgm:prSet presAssocID="{872B16C1-0818-4752-A98A-9220C97A4A10}" presName="node" presStyleLbl="node1" presStyleIdx="0" presStyleCnt="5">
        <dgm:presLayoutVars>
          <dgm:bulletEnabled val="1"/>
        </dgm:presLayoutVars>
      </dgm:prSet>
      <dgm:spPr/>
      <dgm:t>
        <a:bodyPr/>
        <a:lstStyle/>
        <a:p>
          <a:endParaRPr lang="nl-BE"/>
        </a:p>
      </dgm:t>
    </dgm:pt>
    <dgm:pt modelId="{F8D6943A-870F-45F4-B442-704227390496}" type="pres">
      <dgm:prSet presAssocID="{872B16C1-0818-4752-A98A-9220C97A4A10}" presName="spNode" presStyleCnt="0"/>
      <dgm:spPr/>
    </dgm:pt>
    <dgm:pt modelId="{9FEF4883-431D-4E76-A0B0-C3F25C9340DC}" type="pres">
      <dgm:prSet presAssocID="{EA3CFB7B-7CAF-4F5F-AE5E-907A9CDB7B56}" presName="sibTrans" presStyleLbl="sibTrans1D1" presStyleIdx="0" presStyleCnt="5"/>
      <dgm:spPr/>
      <dgm:t>
        <a:bodyPr/>
        <a:lstStyle/>
        <a:p>
          <a:endParaRPr lang="nl-BE"/>
        </a:p>
      </dgm:t>
    </dgm:pt>
    <dgm:pt modelId="{18599D29-8BBE-4AE6-B159-2DE260A8ADAF}" type="pres">
      <dgm:prSet presAssocID="{67180ECC-203C-4492-BF68-DDEEA88A6FF4}" presName="node" presStyleLbl="node1" presStyleIdx="1" presStyleCnt="5">
        <dgm:presLayoutVars>
          <dgm:bulletEnabled val="1"/>
        </dgm:presLayoutVars>
      </dgm:prSet>
      <dgm:spPr/>
      <dgm:t>
        <a:bodyPr/>
        <a:lstStyle/>
        <a:p>
          <a:endParaRPr lang="nl-BE"/>
        </a:p>
      </dgm:t>
    </dgm:pt>
    <dgm:pt modelId="{A0177A93-8F24-4F26-AC49-A1898910BD63}" type="pres">
      <dgm:prSet presAssocID="{67180ECC-203C-4492-BF68-DDEEA88A6FF4}" presName="spNode" presStyleCnt="0"/>
      <dgm:spPr/>
    </dgm:pt>
    <dgm:pt modelId="{7020C70A-B2B6-49B8-9E0C-51619D53F9F5}" type="pres">
      <dgm:prSet presAssocID="{4086ADE4-3B6C-4CF5-802A-3815C39419FF}" presName="sibTrans" presStyleLbl="sibTrans1D1" presStyleIdx="1" presStyleCnt="5"/>
      <dgm:spPr/>
      <dgm:t>
        <a:bodyPr/>
        <a:lstStyle/>
        <a:p>
          <a:endParaRPr lang="nl-BE"/>
        </a:p>
      </dgm:t>
    </dgm:pt>
    <dgm:pt modelId="{979BAF33-8278-4DFC-91A8-87387BD53C1A}" type="pres">
      <dgm:prSet presAssocID="{498D6326-1411-4DE9-BD35-37319F86FE28}" presName="node" presStyleLbl="node1" presStyleIdx="2" presStyleCnt="5">
        <dgm:presLayoutVars>
          <dgm:bulletEnabled val="1"/>
        </dgm:presLayoutVars>
      </dgm:prSet>
      <dgm:spPr/>
      <dgm:t>
        <a:bodyPr/>
        <a:lstStyle/>
        <a:p>
          <a:endParaRPr lang="nl-BE"/>
        </a:p>
      </dgm:t>
    </dgm:pt>
    <dgm:pt modelId="{E88C81A9-9BFE-4275-9B5C-96A2B93D2B28}" type="pres">
      <dgm:prSet presAssocID="{498D6326-1411-4DE9-BD35-37319F86FE28}" presName="spNode" presStyleCnt="0"/>
      <dgm:spPr/>
    </dgm:pt>
    <dgm:pt modelId="{B7F2BBCC-0AF3-435B-A393-FFA9EF527383}" type="pres">
      <dgm:prSet presAssocID="{61CAE301-8B0B-4623-83D9-513143D0CF38}" presName="sibTrans" presStyleLbl="sibTrans1D1" presStyleIdx="2" presStyleCnt="5"/>
      <dgm:spPr/>
      <dgm:t>
        <a:bodyPr/>
        <a:lstStyle/>
        <a:p>
          <a:endParaRPr lang="nl-BE"/>
        </a:p>
      </dgm:t>
    </dgm:pt>
    <dgm:pt modelId="{5E0388FE-92D3-418B-97B5-2638685FF980}" type="pres">
      <dgm:prSet presAssocID="{445C8E54-DB02-4AC6-A881-C8E832B1339E}" presName="node" presStyleLbl="node1" presStyleIdx="3" presStyleCnt="5">
        <dgm:presLayoutVars>
          <dgm:bulletEnabled val="1"/>
        </dgm:presLayoutVars>
      </dgm:prSet>
      <dgm:spPr/>
      <dgm:t>
        <a:bodyPr/>
        <a:lstStyle/>
        <a:p>
          <a:endParaRPr lang="nl-BE"/>
        </a:p>
      </dgm:t>
    </dgm:pt>
    <dgm:pt modelId="{6BABF777-EC2A-4F25-B39A-9F46A22D1B32}" type="pres">
      <dgm:prSet presAssocID="{445C8E54-DB02-4AC6-A881-C8E832B1339E}" presName="spNode" presStyleCnt="0"/>
      <dgm:spPr/>
    </dgm:pt>
    <dgm:pt modelId="{74ADC07E-D043-4AB2-9BF2-CA19AE79A111}" type="pres">
      <dgm:prSet presAssocID="{99A3B4F7-1572-4D63-9870-0844F30CD13E}" presName="sibTrans" presStyleLbl="sibTrans1D1" presStyleIdx="3" presStyleCnt="5"/>
      <dgm:spPr/>
      <dgm:t>
        <a:bodyPr/>
        <a:lstStyle/>
        <a:p>
          <a:endParaRPr lang="nl-BE"/>
        </a:p>
      </dgm:t>
    </dgm:pt>
    <dgm:pt modelId="{421C9060-FA2C-422D-B0F0-41D9798144F2}" type="pres">
      <dgm:prSet presAssocID="{FC021FC5-64AF-47FD-A6A3-137D0EDA0B2E}" presName="node" presStyleLbl="node1" presStyleIdx="4" presStyleCnt="5">
        <dgm:presLayoutVars>
          <dgm:bulletEnabled val="1"/>
        </dgm:presLayoutVars>
      </dgm:prSet>
      <dgm:spPr/>
      <dgm:t>
        <a:bodyPr/>
        <a:lstStyle/>
        <a:p>
          <a:endParaRPr lang="nl-BE"/>
        </a:p>
      </dgm:t>
    </dgm:pt>
    <dgm:pt modelId="{322EA27D-244D-4630-BB9A-A683586EFBCB}" type="pres">
      <dgm:prSet presAssocID="{FC021FC5-64AF-47FD-A6A3-137D0EDA0B2E}" presName="spNode" presStyleCnt="0"/>
      <dgm:spPr/>
    </dgm:pt>
    <dgm:pt modelId="{70A21DE1-4E73-4EE2-BB75-AE4236472257}" type="pres">
      <dgm:prSet presAssocID="{EAD2C7FA-8113-454C-97A2-01A8F2EDD702}" presName="sibTrans" presStyleLbl="sibTrans1D1" presStyleIdx="4" presStyleCnt="5"/>
      <dgm:spPr/>
      <dgm:t>
        <a:bodyPr/>
        <a:lstStyle/>
        <a:p>
          <a:endParaRPr lang="nl-BE"/>
        </a:p>
      </dgm:t>
    </dgm:pt>
  </dgm:ptLst>
  <dgm:cxnLst>
    <dgm:cxn modelId="{2B63FCC2-09FB-40B6-A126-66CDA8FEE4BD}" type="presOf" srcId="{EA3CFB7B-7CAF-4F5F-AE5E-907A9CDB7B56}" destId="{9FEF4883-431D-4E76-A0B0-C3F25C9340DC}" srcOrd="0" destOrd="0" presId="urn:microsoft.com/office/officeart/2005/8/layout/cycle6"/>
    <dgm:cxn modelId="{28ADDA16-ED5C-47FA-A961-25BAB0AD7A85}" srcId="{33FDD1E0-62EC-4D57-AE0D-05834D1C60C6}" destId="{872B16C1-0818-4752-A98A-9220C97A4A10}" srcOrd="0" destOrd="0" parTransId="{7EDD86D1-0494-4503-B4F3-DCE1B7B12BE7}" sibTransId="{EA3CFB7B-7CAF-4F5F-AE5E-907A9CDB7B56}"/>
    <dgm:cxn modelId="{6018F734-E2D2-405D-8712-8EFBBEB09B07}" type="presOf" srcId="{33FDD1E0-62EC-4D57-AE0D-05834D1C60C6}" destId="{E002432B-75A0-4A67-ADEB-ECEACBF944D2}" srcOrd="0" destOrd="0" presId="urn:microsoft.com/office/officeart/2005/8/layout/cycle6"/>
    <dgm:cxn modelId="{922D0D1E-6C8E-4B0E-95C5-56FAD4379063}" type="presOf" srcId="{61CAE301-8B0B-4623-83D9-513143D0CF38}" destId="{B7F2BBCC-0AF3-435B-A393-FFA9EF527383}" srcOrd="0" destOrd="0" presId="urn:microsoft.com/office/officeart/2005/8/layout/cycle6"/>
    <dgm:cxn modelId="{54D428D3-ACF6-467B-99F5-ACC76F2C360B}" srcId="{33FDD1E0-62EC-4D57-AE0D-05834D1C60C6}" destId="{445C8E54-DB02-4AC6-A881-C8E832B1339E}" srcOrd="3" destOrd="0" parTransId="{64FDC934-711A-4A34-9C6E-60712FC87B86}" sibTransId="{99A3B4F7-1572-4D63-9870-0844F30CD13E}"/>
    <dgm:cxn modelId="{D6B90806-2FDC-4270-861B-BF3185314D78}" type="presOf" srcId="{FC021FC5-64AF-47FD-A6A3-137D0EDA0B2E}" destId="{421C9060-FA2C-422D-B0F0-41D9798144F2}" srcOrd="0" destOrd="0" presId="urn:microsoft.com/office/officeart/2005/8/layout/cycle6"/>
    <dgm:cxn modelId="{264D99B6-BEB8-4D15-94D3-DEF6D3C41FAC}" type="presOf" srcId="{872B16C1-0818-4752-A98A-9220C97A4A10}" destId="{E61C56EE-30E9-43F5-94F1-63227EFB0B5E}" srcOrd="0" destOrd="0" presId="urn:microsoft.com/office/officeart/2005/8/layout/cycle6"/>
    <dgm:cxn modelId="{AC3F0FDA-5FCE-4803-BAB1-DE2CC6D4405A}" srcId="{33FDD1E0-62EC-4D57-AE0D-05834D1C60C6}" destId="{67180ECC-203C-4492-BF68-DDEEA88A6FF4}" srcOrd="1" destOrd="0" parTransId="{5BD40828-D7AD-4622-AF9B-C401171A8B2C}" sibTransId="{4086ADE4-3B6C-4CF5-802A-3815C39419FF}"/>
    <dgm:cxn modelId="{550AEB0D-943E-4D66-973B-B627A7B9EED3}" type="presOf" srcId="{67180ECC-203C-4492-BF68-DDEEA88A6FF4}" destId="{18599D29-8BBE-4AE6-B159-2DE260A8ADAF}" srcOrd="0" destOrd="0" presId="urn:microsoft.com/office/officeart/2005/8/layout/cycle6"/>
    <dgm:cxn modelId="{338CDBDF-430F-4809-9771-763748F956DF}" srcId="{33FDD1E0-62EC-4D57-AE0D-05834D1C60C6}" destId="{498D6326-1411-4DE9-BD35-37319F86FE28}" srcOrd="2" destOrd="0" parTransId="{44F8932F-47DE-45E6-B2AC-042F95988BBC}" sibTransId="{61CAE301-8B0B-4623-83D9-513143D0CF38}"/>
    <dgm:cxn modelId="{9C89167D-8078-4DE0-AAB9-CEAF5B22BF6D}" type="presOf" srcId="{498D6326-1411-4DE9-BD35-37319F86FE28}" destId="{979BAF33-8278-4DFC-91A8-87387BD53C1A}" srcOrd="0" destOrd="0" presId="urn:microsoft.com/office/officeart/2005/8/layout/cycle6"/>
    <dgm:cxn modelId="{0FB9013C-CE7A-4463-979B-46C14324BEFA}" type="presOf" srcId="{445C8E54-DB02-4AC6-A881-C8E832B1339E}" destId="{5E0388FE-92D3-418B-97B5-2638685FF980}" srcOrd="0" destOrd="0" presId="urn:microsoft.com/office/officeart/2005/8/layout/cycle6"/>
    <dgm:cxn modelId="{9AF4CD8D-7C8F-4214-89D4-ED322B477EF9}" type="presOf" srcId="{99A3B4F7-1572-4D63-9870-0844F30CD13E}" destId="{74ADC07E-D043-4AB2-9BF2-CA19AE79A111}" srcOrd="0" destOrd="0" presId="urn:microsoft.com/office/officeart/2005/8/layout/cycle6"/>
    <dgm:cxn modelId="{33EF8ECA-97C6-4FF1-874D-BEB8FCAD51EE}" type="presOf" srcId="{4086ADE4-3B6C-4CF5-802A-3815C39419FF}" destId="{7020C70A-B2B6-49B8-9E0C-51619D53F9F5}" srcOrd="0" destOrd="0" presId="urn:microsoft.com/office/officeart/2005/8/layout/cycle6"/>
    <dgm:cxn modelId="{6A1146E2-A350-4D86-B7AF-20272737721E}" srcId="{33FDD1E0-62EC-4D57-AE0D-05834D1C60C6}" destId="{FC021FC5-64AF-47FD-A6A3-137D0EDA0B2E}" srcOrd="4" destOrd="0" parTransId="{AC37AFF9-60D3-4A05-8CEF-174BA24B317C}" sibTransId="{EAD2C7FA-8113-454C-97A2-01A8F2EDD702}"/>
    <dgm:cxn modelId="{66303781-50D7-4115-8AC0-29146FD0F39E}" type="presOf" srcId="{EAD2C7FA-8113-454C-97A2-01A8F2EDD702}" destId="{70A21DE1-4E73-4EE2-BB75-AE4236472257}" srcOrd="0" destOrd="0" presId="urn:microsoft.com/office/officeart/2005/8/layout/cycle6"/>
    <dgm:cxn modelId="{BCC809BD-E165-4DCF-B2EB-9EBF49902B85}" type="presParOf" srcId="{E002432B-75A0-4A67-ADEB-ECEACBF944D2}" destId="{E61C56EE-30E9-43F5-94F1-63227EFB0B5E}" srcOrd="0" destOrd="0" presId="urn:microsoft.com/office/officeart/2005/8/layout/cycle6"/>
    <dgm:cxn modelId="{8BB3879F-3C6E-46F7-BD16-C6A9C153789F}" type="presParOf" srcId="{E002432B-75A0-4A67-ADEB-ECEACBF944D2}" destId="{F8D6943A-870F-45F4-B442-704227390496}" srcOrd="1" destOrd="0" presId="urn:microsoft.com/office/officeart/2005/8/layout/cycle6"/>
    <dgm:cxn modelId="{B65AF243-F3AD-4DD9-BF01-724D71D328D1}" type="presParOf" srcId="{E002432B-75A0-4A67-ADEB-ECEACBF944D2}" destId="{9FEF4883-431D-4E76-A0B0-C3F25C9340DC}" srcOrd="2" destOrd="0" presId="urn:microsoft.com/office/officeart/2005/8/layout/cycle6"/>
    <dgm:cxn modelId="{FFCB37FD-8AC9-410F-BE6F-99E2C80150F9}" type="presParOf" srcId="{E002432B-75A0-4A67-ADEB-ECEACBF944D2}" destId="{18599D29-8BBE-4AE6-B159-2DE260A8ADAF}" srcOrd="3" destOrd="0" presId="urn:microsoft.com/office/officeart/2005/8/layout/cycle6"/>
    <dgm:cxn modelId="{8A95417E-5C4C-412E-92A7-722EDDFD2771}" type="presParOf" srcId="{E002432B-75A0-4A67-ADEB-ECEACBF944D2}" destId="{A0177A93-8F24-4F26-AC49-A1898910BD63}" srcOrd="4" destOrd="0" presId="urn:microsoft.com/office/officeart/2005/8/layout/cycle6"/>
    <dgm:cxn modelId="{CF1A6AEC-4C44-4438-A918-ECAF1FBFD0A6}" type="presParOf" srcId="{E002432B-75A0-4A67-ADEB-ECEACBF944D2}" destId="{7020C70A-B2B6-49B8-9E0C-51619D53F9F5}" srcOrd="5" destOrd="0" presId="urn:microsoft.com/office/officeart/2005/8/layout/cycle6"/>
    <dgm:cxn modelId="{EFEAF20E-D4B6-4F99-8D1C-FE22131F8E60}" type="presParOf" srcId="{E002432B-75A0-4A67-ADEB-ECEACBF944D2}" destId="{979BAF33-8278-4DFC-91A8-87387BD53C1A}" srcOrd="6" destOrd="0" presId="urn:microsoft.com/office/officeart/2005/8/layout/cycle6"/>
    <dgm:cxn modelId="{4A65EDBA-F542-4404-8943-12A34DB6A248}" type="presParOf" srcId="{E002432B-75A0-4A67-ADEB-ECEACBF944D2}" destId="{E88C81A9-9BFE-4275-9B5C-96A2B93D2B28}" srcOrd="7" destOrd="0" presId="urn:microsoft.com/office/officeart/2005/8/layout/cycle6"/>
    <dgm:cxn modelId="{737E2C1D-DF56-4CCA-A061-DCD3DD4DF367}" type="presParOf" srcId="{E002432B-75A0-4A67-ADEB-ECEACBF944D2}" destId="{B7F2BBCC-0AF3-435B-A393-FFA9EF527383}" srcOrd="8" destOrd="0" presId="urn:microsoft.com/office/officeart/2005/8/layout/cycle6"/>
    <dgm:cxn modelId="{A2ACE5F3-1077-4E36-BC84-033AE17A3C2C}" type="presParOf" srcId="{E002432B-75A0-4A67-ADEB-ECEACBF944D2}" destId="{5E0388FE-92D3-418B-97B5-2638685FF980}" srcOrd="9" destOrd="0" presId="urn:microsoft.com/office/officeart/2005/8/layout/cycle6"/>
    <dgm:cxn modelId="{0BFCF52C-7203-426C-B85D-46CCCF8F3221}" type="presParOf" srcId="{E002432B-75A0-4A67-ADEB-ECEACBF944D2}" destId="{6BABF777-EC2A-4F25-B39A-9F46A22D1B32}" srcOrd="10" destOrd="0" presId="urn:microsoft.com/office/officeart/2005/8/layout/cycle6"/>
    <dgm:cxn modelId="{E8AFDF21-9E2C-44FC-8E64-C65761743C9E}" type="presParOf" srcId="{E002432B-75A0-4A67-ADEB-ECEACBF944D2}" destId="{74ADC07E-D043-4AB2-9BF2-CA19AE79A111}" srcOrd="11" destOrd="0" presId="urn:microsoft.com/office/officeart/2005/8/layout/cycle6"/>
    <dgm:cxn modelId="{784AC420-E7E8-49F2-BA06-65DE978D0DB2}" type="presParOf" srcId="{E002432B-75A0-4A67-ADEB-ECEACBF944D2}" destId="{421C9060-FA2C-422D-B0F0-41D9798144F2}" srcOrd="12" destOrd="0" presId="urn:microsoft.com/office/officeart/2005/8/layout/cycle6"/>
    <dgm:cxn modelId="{1FAB1BB2-C78B-4C2F-B93E-F924CB0F73B2}" type="presParOf" srcId="{E002432B-75A0-4A67-ADEB-ECEACBF944D2}" destId="{322EA27D-244D-4630-BB9A-A683586EFBCB}" srcOrd="13" destOrd="0" presId="urn:microsoft.com/office/officeart/2005/8/layout/cycle6"/>
    <dgm:cxn modelId="{2BFCC604-440D-4696-A407-2AE1C9168B7E}" type="presParOf" srcId="{E002432B-75A0-4A67-ADEB-ECEACBF944D2}" destId="{70A21DE1-4E73-4EE2-BB75-AE4236472257}"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33FDD1E0-62EC-4D57-AE0D-05834D1C60C6}" type="doc">
      <dgm:prSet loTypeId="urn:microsoft.com/office/officeart/2005/8/layout/cycle6" loCatId="relationship" qsTypeId="urn:microsoft.com/office/officeart/2005/8/quickstyle/simple1" qsCatId="simple" csTypeId="urn:microsoft.com/office/officeart/2005/8/colors/colorful3" csCatId="colorful" phldr="1"/>
      <dgm:spPr/>
      <dgm:t>
        <a:bodyPr/>
        <a:lstStyle/>
        <a:p>
          <a:endParaRPr lang="nl-BE"/>
        </a:p>
      </dgm:t>
    </dgm:pt>
    <dgm:pt modelId="{872B16C1-0818-4752-A98A-9220C97A4A10}">
      <dgm:prSet phldrT="[Text]"/>
      <dgm:spPr>
        <a:solidFill>
          <a:schemeClr val="bg1">
            <a:lumMod val="85000"/>
          </a:schemeClr>
        </a:solidFill>
      </dgm:spPr>
      <dgm:t>
        <a:bodyPr/>
        <a:lstStyle/>
        <a:p>
          <a:r>
            <a:rPr lang="nl-BE" dirty="0" smtClean="0"/>
            <a:t>Allocation DSO</a:t>
          </a:r>
          <a:endParaRPr lang="nl-BE" dirty="0"/>
        </a:p>
      </dgm:t>
    </dgm:pt>
    <dgm:pt modelId="{7EDD86D1-0494-4503-B4F3-DCE1B7B12BE7}" type="parTrans" cxnId="{28ADDA16-ED5C-47FA-A961-25BAB0AD7A85}">
      <dgm:prSet/>
      <dgm:spPr/>
      <dgm:t>
        <a:bodyPr/>
        <a:lstStyle/>
        <a:p>
          <a:endParaRPr lang="nl-BE"/>
        </a:p>
      </dgm:t>
    </dgm:pt>
    <dgm:pt modelId="{EA3CFB7B-7CAF-4F5F-AE5E-907A9CDB7B56}" type="sibTrans" cxnId="{28ADDA16-ED5C-47FA-A961-25BAB0AD7A85}">
      <dgm:prSet/>
      <dgm:spPr/>
      <dgm:t>
        <a:bodyPr/>
        <a:lstStyle/>
        <a:p>
          <a:endParaRPr lang="nl-BE"/>
        </a:p>
      </dgm:t>
    </dgm:pt>
    <dgm:pt modelId="{67180ECC-203C-4492-BF68-DDEEA88A6FF4}">
      <dgm:prSet phldrT="[Text]"/>
      <dgm:spPr>
        <a:solidFill>
          <a:schemeClr val="bg1">
            <a:lumMod val="85000"/>
          </a:schemeClr>
        </a:solidFill>
      </dgm:spPr>
      <dgm:t>
        <a:bodyPr/>
        <a:lstStyle/>
        <a:p>
          <a:r>
            <a:rPr lang="nl-BE" dirty="0" smtClean="0"/>
            <a:t>Allocation </a:t>
          </a:r>
          <a:r>
            <a:rPr lang="nl-BE" dirty="0"/>
            <a:t>CDS</a:t>
          </a:r>
        </a:p>
      </dgm:t>
    </dgm:pt>
    <dgm:pt modelId="{5BD40828-D7AD-4622-AF9B-C401171A8B2C}" type="parTrans" cxnId="{AC3F0FDA-5FCE-4803-BAB1-DE2CC6D4405A}">
      <dgm:prSet/>
      <dgm:spPr/>
      <dgm:t>
        <a:bodyPr/>
        <a:lstStyle/>
        <a:p>
          <a:endParaRPr lang="nl-BE"/>
        </a:p>
      </dgm:t>
    </dgm:pt>
    <dgm:pt modelId="{4086ADE4-3B6C-4CF5-802A-3815C39419FF}" type="sibTrans" cxnId="{AC3F0FDA-5FCE-4803-BAB1-DE2CC6D4405A}">
      <dgm:prSet/>
      <dgm:spPr/>
      <dgm:t>
        <a:bodyPr/>
        <a:lstStyle/>
        <a:p>
          <a:endParaRPr lang="nl-BE"/>
        </a:p>
      </dgm:t>
    </dgm:pt>
    <dgm:pt modelId="{498D6326-1411-4DE9-BD35-37319F86FE28}">
      <dgm:prSet phldrT="[Text]"/>
      <dgm:spPr>
        <a:solidFill>
          <a:schemeClr val="bg1">
            <a:lumMod val="85000"/>
          </a:schemeClr>
        </a:solidFill>
      </dgm:spPr>
      <dgm:t>
        <a:bodyPr/>
        <a:lstStyle/>
        <a:p>
          <a:r>
            <a:rPr lang="nl-BE" dirty="0" err="1" smtClean="0"/>
            <a:t>Grid</a:t>
          </a:r>
          <a:r>
            <a:rPr lang="nl-BE" dirty="0" smtClean="0"/>
            <a:t> Users </a:t>
          </a:r>
          <a:r>
            <a:rPr lang="nl-BE" dirty="0"/>
            <a:t>Elia</a:t>
          </a:r>
        </a:p>
      </dgm:t>
    </dgm:pt>
    <dgm:pt modelId="{44F8932F-47DE-45E6-B2AC-042F95988BBC}" type="parTrans" cxnId="{338CDBDF-430F-4809-9771-763748F956DF}">
      <dgm:prSet/>
      <dgm:spPr/>
      <dgm:t>
        <a:bodyPr/>
        <a:lstStyle/>
        <a:p>
          <a:endParaRPr lang="nl-BE"/>
        </a:p>
      </dgm:t>
    </dgm:pt>
    <dgm:pt modelId="{61CAE301-8B0B-4623-83D9-513143D0CF38}" type="sibTrans" cxnId="{338CDBDF-430F-4809-9771-763748F956DF}">
      <dgm:prSet/>
      <dgm:spPr/>
      <dgm:t>
        <a:bodyPr/>
        <a:lstStyle/>
        <a:p>
          <a:endParaRPr lang="nl-BE"/>
        </a:p>
      </dgm:t>
    </dgm:pt>
    <dgm:pt modelId="{445C8E54-DB02-4AC6-A881-C8E832B1339E}">
      <dgm:prSet phldrT="[Text]"/>
      <dgm:spPr/>
      <dgm:t>
        <a:bodyPr/>
        <a:lstStyle/>
        <a:p>
          <a:r>
            <a:rPr lang="nl-BE" dirty="0" err="1" smtClean="0"/>
            <a:t>Activation</a:t>
          </a:r>
          <a:r>
            <a:rPr lang="nl-BE" dirty="0" smtClean="0"/>
            <a:t> </a:t>
          </a:r>
          <a:r>
            <a:rPr lang="nl-BE" dirty="0"/>
            <a:t>AS</a:t>
          </a:r>
        </a:p>
      </dgm:t>
    </dgm:pt>
    <dgm:pt modelId="{64FDC934-711A-4A34-9C6E-60712FC87B86}" type="parTrans" cxnId="{54D428D3-ACF6-467B-99F5-ACC76F2C360B}">
      <dgm:prSet/>
      <dgm:spPr/>
      <dgm:t>
        <a:bodyPr/>
        <a:lstStyle/>
        <a:p>
          <a:endParaRPr lang="nl-BE"/>
        </a:p>
      </dgm:t>
    </dgm:pt>
    <dgm:pt modelId="{99A3B4F7-1572-4D63-9870-0844F30CD13E}" type="sibTrans" cxnId="{54D428D3-ACF6-467B-99F5-ACC76F2C360B}">
      <dgm:prSet/>
      <dgm:spPr/>
      <dgm:t>
        <a:bodyPr/>
        <a:lstStyle/>
        <a:p>
          <a:endParaRPr lang="nl-BE"/>
        </a:p>
      </dgm:t>
    </dgm:pt>
    <dgm:pt modelId="{FC021FC5-64AF-47FD-A6A3-137D0EDA0B2E}">
      <dgm:prSet phldrT="[Text]"/>
      <dgm:spPr>
        <a:solidFill>
          <a:schemeClr val="bg1">
            <a:lumMod val="85000"/>
          </a:schemeClr>
        </a:solidFill>
      </dgm:spPr>
      <dgm:t>
        <a:bodyPr/>
        <a:lstStyle/>
        <a:p>
          <a:r>
            <a:rPr lang="nl-BE" dirty="0" smtClean="0"/>
            <a:t>Market Transactions</a:t>
          </a:r>
          <a:endParaRPr lang="nl-BE" dirty="0"/>
        </a:p>
      </dgm:t>
    </dgm:pt>
    <dgm:pt modelId="{AC37AFF9-60D3-4A05-8CEF-174BA24B317C}" type="parTrans" cxnId="{6A1146E2-A350-4D86-B7AF-20272737721E}">
      <dgm:prSet/>
      <dgm:spPr/>
      <dgm:t>
        <a:bodyPr/>
        <a:lstStyle/>
        <a:p>
          <a:endParaRPr lang="nl-BE"/>
        </a:p>
      </dgm:t>
    </dgm:pt>
    <dgm:pt modelId="{EAD2C7FA-8113-454C-97A2-01A8F2EDD702}" type="sibTrans" cxnId="{6A1146E2-A350-4D86-B7AF-20272737721E}">
      <dgm:prSet/>
      <dgm:spPr/>
      <dgm:t>
        <a:bodyPr/>
        <a:lstStyle/>
        <a:p>
          <a:endParaRPr lang="nl-BE"/>
        </a:p>
      </dgm:t>
    </dgm:pt>
    <dgm:pt modelId="{E002432B-75A0-4A67-ADEB-ECEACBF944D2}" type="pres">
      <dgm:prSet presAssocID="{33FDD1E0-62EC-4D57-AE0D-05834D1C60C6}" presName="cycle" presStyleCnt="0">
        <dgm:presLayoutVars>
          <dgm:dir/>
          <dgm:resizeHandles val="exact"/>
        </dgm:presLayoutVars>
      </dgm:prSet>
      <dgm:spPr/>
      <dgm:t>
        <a:bodyPr/>
        <a:lstStyle/>
        <a:p>
          <a:endParaRPr lang="nl-BE"/>
        </a:p>
      </dgm:t>
    </dgm:pt>
    <dgm:pt modelId="{E61C56EE-30E9-43F5-94F1-63227EFB0B5E}" type="pres">
      <dgm:prSet presAssocID="{872B16C1-0818-4752-A98A-9220C97A4A10}" presName="node" presStyleLbl="node1" presStyleIdx="0" presStyleCnt="5">
        <dgm:presLayoutVars>
          <dgm:bulletEnabled val="1"/>
        </dgm:presLayoutVars>
      </dgm:prSet>
      <dgm:spPr/>
      <dgm:t>
        <a:bodyPr/>
        <a:lstStyle/>
        <a:p>
          <a:endParaRPr lang="nl-BE"/>
        </a:p>
      </dgm:t>
    </dgm:pt>
    <dgm:pt modelId="{F8D6943A-870F-45F4-B442-704227390496}" type="pres">
      <dgm:prSet presAssocID="{872B16C1-0818-4752-A98A-9220C97A4A10}" presName="spNode" presStyleCnt="0"/>
      <dgm:spPr/>
    </dgm:pt>
    <dgm:pt modelId="{9FEF4883-431D-4E76-A0B0-C3F25C9340DC}" type="pres">
      <dgm:prSet presAssocID="{EA3CFB7B-7CAF-4F5F-AE5E-907A9CDB7B56}" presName="sibTrans" presStyleLbl="sibTrans1D1" presStyleIdx="0" presStyleCnt="5"/>
      <dgm:spPr/>
      <dgm:t>
        <a:bodyPr/>
        <a:lstStyle/>
        <a:p>
          <a:endParaRPr lang="nl-BE"/>
        </a:p>
      </dgm:t>
    </dgm:pt>
    <dgm:pt modelId="{18599D29-8BBE-4AE6-B159-2DE260A8ADAF}" type="pres">
      <dgm:prSet presAssocID="{67180ECC-203C-4492-BF68-DDEEA88A6FF4}" presName="node" presStyleLbl="node1" presStyleIdx="1" presStyleCnt="5">
        <dgm:presLayoutVars>
          <dgm:bulletEnabled val="1"/>
        </dgm:presLayoutVars>
      </dgm:prSet>
      <dgm:spPr/>
      <dgm:t>
        <a:bodyPr/>
        <a:lstStyle/>
        <a:p>
          <a:endParaRPr lang="nl-BE"/>
        </a:p>
      </dgm:t>
    </dgm:pt>
    <dgm:pt modelId="{A0177A93-8F24-4F26-AC49-A1898910BD63}" type="pres">
      <dgm:prSet presAssocID="{67180ECC-203C-4492-BF68-DDEEA88A6FF4}" presName="spNode" presStyleCnt="0"/>
      <dgm:spPr/>
    </dgm:pt>
    <dgm:pt modelId="{7020C70A-B2B6-49B8-9E0C-51619D53F9F5}" type="pres">
      <dgm:prSet presAssocID="{4086ADE4-3B6C-4CF5-802A-3815C39419FF}" presName="sibTrans" presStyleLbl="sibTrans1D1" presStyleIdx="1" presStyleCnt="5"/>
      <dgm:spPr/>
      <dgm:t>
        <a:bodyPr/>
        <a:lstStyle/>
        <a:p>
          <a:endParaRPr lang="nl-BE"/>
        </a:p>
      </dgm:t>
    </dgm:pt>
    <dgm:pt modelId="{979BAF33-8278-4DFC-91A8-87387BD53C1A}" type="pres">
      <dgm:prSet presAssocID="{498D6326-1411-4DE9-BD35-37319F86FE28}" presName="node" presStyleLbl="node1" presStyleIdx="2" presStyleCnt="5">
        <dgm:presLayoutVars>
          <dgm:bulletEnabled val="1"/>
        </dgm:presLayoutVars>
      </dgm:prSet>
      <dgm:spPr/>
      <dgm:t>
        <a:bodyPr/>
        <a:lstStyle/>
        <a:p>
          <a:endParaRPr lang="nl-BE"/>
        </a:p>
      </dgm:t>
    </dgm:pt>
    <dgm:pt modelId="{E88C81A9-9BFE-4275-9B5C-96A2B93D2B28}" type="pres">
      <dgm:prSet presAssocID="{498D6326-1411-4DE9-BD35-37319F86FE28}" presName="spNode" presStyleCnt="0"/>
      <dgm:spPr/>
    </dgm:pt>
    <dgm:pt modelId="{B7F2BBCC-0AF3-435B-A393-FFA9EF527383}" type="pres">
      <dgm:prSet presAssocID="{61CAE301-8B0B-4623-83D9-513143D0CF38}" presName="sibTrans" presStyleLbl="sibTrans1D1" presStyleIdx="2" presStyleCnt="5"/>
      <dgm:spPr/>
      <dgm:t>
        <a:bodyPr/>
        <a:lstStyle/>
        <a:p>
          <a:endParaRPr lang="nl-BE"/>
        </a:p>
      </dgm:t>
    </dgm:pt>
    <dgm:pt modelId="{5E0388FE-92D3-418B-97B5-2638685FF980}" type="pres">
      <dgm:prSet presAssocID="{445C8E54-DB02-4AC6-A881-C8E832B1339E}" presName="node" presStyleLbl="node1" presStyleIdx="3" presStyleCnt="5">
        <dgm:presLayoutVars>
          <dgm:bulletEnabled val="1"/>
        </dgm:presLayoutVars>
      </dgm:prSet>
      <dgm:spPr/>
      <dgm:t>
        <a:bodyPr/>
        <a:lstStyle/>
        <a:p>
          <a:endParaRPr lang="nl-BE"/>
        </a:p>
      </dgm:t>
    </dgm:pt>
    <dgm:pt modelId="{6BABF777-EC2A-4F25-B39A-9F46A22D1B32}" type="pres">
      <dgm:prSet presAssocID="{445C8E54-DB02-4AC6-A881-C8E832B1339E}" presName="spNode" presStyleCnt="0"/>
      <dgm:spPr/>
    </dgm:pt>
    <dgm:pt modelId="{74ADC07E-D043-4AB2-9BF2-CA19AE79A111}" type="pres">
      <dgm:prSet presAssocID="{99A3B4F7-1572-4D63-9870-0844F30CD13E}" presName="sibTrans" presStyleLbl="sibTrans1D1" presStyleIdx="3" presStyleCnt="5"/>
      <dgm:spPr/>
      <dgm:t>
        <a:bodyPr/>
        <a:lstStyle/>
        <a:p>
          <a:endParaRPr lang="nl-BE"/>
        </a:p>
      </dgm:t>
    </dgm:pt>
    <dgm:pt modelId="{421C9060-FA2C-422D-B0F0-41D9798144F2}" type="pres">
      <dgm:prSet presAssocID="{FC021FC5-64AF-47FD-A6A3-137D0EDA0B2E}" presName="node" presStyleLbl="node1" presStyleIdx="4" presStyleCnt="5">
        <dgm:presLayoutVars>
          <dgm:bulletEnabled val="1"/>
        </dgm:presLayoutVars>
      </dgm:prSet>
      <dgm:spPr/>
      <dgm:t>
        <a:bodyPr/>
        <a:lstStyle/>
        <a:p>
          <a:endParaRPr lang="nl-BE"/>
        </a:p>
      </dgm:t>
    </dgm:pt>
    <dgm:pt modelId="{322EA27D-244D-4630-BB9A-A683586EFBCB}" type="pres">
      <dgm:prSet presAssocID="{FC021FC5-64AF-47FD-A6A3-137D0EDA0B2E}" presName="spNode" presStyleCnt="0"/>
      <dgm:spPr/>
    </dgm:pt>
    <dgm:pt modelId="{70A21DE1-4E73-4EE2-BB75-AE4236472257}" type="pres">
      <dgm:prSet presAssocID="{EAD2C7FA-8113-454C-97A2-01A8F2EDD702}" presName="sibTrans" presStyleLbl="sibTrans1D1" presStyleIdx="4" presStyleCnt="5"/>
      <dgm:spPr/>
      <dgm:t>
        <a:bodyPr/>
        <a:lstStyle/>
        <a:p>
          <a:endParaRPr lang="nl-BE"/>
        </a:p>
      </dgm:t>
    </dgm:pt>
  </dgm:ptLst>
  <dgm:cxnLst>
    <dgm:cxn modelId="{28ADDA16-ED5C-47FA-A961-25BAB0AD7A85}" srcId="{33FDD1E0-62EC-4D57-AE0D-05834D1C60C6}" destId="{872B16C1-0818-4752-A98A-9220C97A4A10}" srcOrd="0" destOrd="0" parTransId="{7EDD86D1-0494-4503-B4F3-DCE1B7B12BE7}" sibTransId="{EA3CFB7B-7CAF-4F5F-AE5E-907A9CDB7B56}"/>
    <dgm:cxn modelId="{AB74CDC7-A1DE-4561-B6F6-72B51B5B190C}" type="presOf" srcId="{EAD2C7FA-8113-454C-97A2-01A8F2EDD702}" destId="{70A21DE1-4E73-4EE2-BB75-AE4236472257}" srcOrd="0" destOrd="0" presId="urn:microsoft.com/office/officeart/2005/8/layout/cycle6"/>
    <dgm:cxn modelId="{150EBA0E-CABA-47F9-9940-FF71A65D2148}" type="presOf" srcId="{33FDD1E0-62EC-4D57-AE0D-05834D1C60C6}" destId="{E002432B-75A0-4A67-ADEB-ECEACBF944D2}" srcOrd="0" destOrd="0" presId="urn:microsoft.com/office/officeart/2005/8/layout/cycle6"/>
    <dgm:cxn modelId="{54D428D3-ACF6-467B-99F5-ACC76F2C360B}" srcId="{33FDD1E0-62EC-4D57-AE0D-05834D1C60C6}" destId="{445C8E54-DB02-4AC6-A881-C8E832B1339E}" srcOrd="3" destOrd="0" parTransId="{64FDC934-711A-4A34-9C6E-60712FC87B86}" sibTransId="{99A3B4F7-1572-4D63-9870-0844F30CD13E}"/>
    <dgm:cxn modelId="{27DEF45C-55FD-4D69-B417-DFC51141777A}" type="presOf" srcId="{445C8E54-DB02-4AC6-A881-C8E832B1339E}" destId="{5E0388FE-92D3-418B-97B5-2638685FF980}" srcOrd="0" destOrd="0" presId="urn:microsoft.com/office/officeart/2005/8/layout/cycle6"/>
    <dgm:cxn modelId="{AC3F0FDA-5FCE-4803-BAB1-DE2CC6D4405A}" srcId="{33FDD1E0-62EC-4D57-AE0D-05834D1C60C6}" destId="{67180ECC-203C-4492-BF68-DDEEA88A6FF4}" srcOrd="1" destOrd="0" parTransId="{5BD40828-D7AD-4622-AF9B-C401171A8B2C}" sibTransId="{4086ADE4-3B6C-4CF5-802A-3815C39419FF}"/>
    <dgm:cxn modelId="{8D6C5924-DCC0-4369-8868-67564708C485}" type="presOf" srcId="{498D6326-1411-4DE9-BD35-37319F86FE28}" destId="{979BAF33-8278-4DFC-91A8-87387BD53C1A}" srcOrd="0" destOrd="0" presId="urn:microsoft.com/office/officeart/2005/8/layout/cycle6"/>
    <dgm:cxn modelId="{DB4E402B-9EEE-429A-A7F7-F60113E5D3F8}" type="presOf" srcId="{872B16C1-0818-4752-A98A-9220C97A4A10}" destId="{E61C56EE-30E9-43F5-94F1-63227EFB0B5E}" srcOrd="0" destOrd="0" presId="urn:microsoft.com/office/officeart/2005/8/layout/cycle6"/>
    <dgm:cxn modelId="{338CDBDF-430F-4809-9771-763748F956DF}" srcId="{33FDD1E0-62EC-4D57-AE0D-05834D1C60C6}" destId="{498D6326-1411-4DE9-BD35-37319F86FE28}" srcOrd="2" destOrd="0" parTransId="{44F8932F-47DE-45E6-B2AC-042F95988BBC}" sibTransId="{61CAE301-8B0B-4623-83D9-513143D0CF38}"/>
    <dgm:cxn modelId="{C34FC97C-95DE-49B6-8351-5851CA633B98}" type="presOf" srcId="{99A3B4F7-1572-4D63-9870-0844F30CD13E}" destId="{74ADC07E-D043-4AB2-9BF2-CA19AE79A111}" srcOrd="0" destOrd="0" presId="urn:microsoft.com/office/officeart/2005/8/layout/cycle6"/>
    <dgm:cxn modelId="{189207A5-8D4D-45B7-9904-5F11D92F0147}" type="presOf" srcId="{67180ECC-203C-4492-BF68-DDEEA88A6FF4}" destId="{18599D29-8BBE-4AE6-B159-2DE260A8ADAF}" srcOrd="0" destOrd="0" presId="urn:microsoft.com/office/officeart/2005/8/layout/cycle6"/>
    <dgm:cxn modelId="{ED7E88BC-1637-41BA-A67E-ABE176E0E54B}" type="presOf" srcId="{4086ADE4-3B6C-4CF5-802A-3815C39419FF}" destId="{7020C70A-B2B6-49B8-9E0C-51619D53F9F5}" srcOrd="0" destOrd="0" presId="urn:microsoft.com/office/officeart/2005/8/layout/cycle6"/>
    <dgm:cxn modelId="{CF0B7011-5A6E-448D-849A-3F7D8CC76ACB}" type="presOf" srcId="{FC021FC5-64AF-47FD-A6A3-137D0EDA0B2E}" destId="{421C9060-FA2C-422D-B0F0-41D9798144F2}" srcOrd="0" destOrd="0" presId="urn:microsoft.com/office/officeart/2005/8/layout/cycle6"/>
    <dgm:cxn modelId="{EB193317-0723-42EF-8F69-CBA11D0344B6}" type="presOf" srcId="{61CAE301-8B0B-4623-83D9-513143D0CF38}" destId="{B7F2BBCC-0AF3-435B-A393-FFA9EF527383}" srcOrd="0" destOrd="0" presId="urn:microsoft.com/office/officeart/2005/8/layout/cycle6"/>
    <dgm:cxn modelId="{6A1146E2-A350-4D86-B7AF-20272737721E}" srcId="{33FDD1E0-62EC-4D57-AE0D-05834D1C60C6}" destId="{FC021FC5-64AF-47FD-A6A3-137D0EDA0B2E}" srcOrd="4" destOrd="0" parTransId="{AC37AFF9-60D3-4A05-8CEF-174BA24B317C}" sibTransId="{EAD2C7FA-8113-454C-97A2-01A8F2EDD702}"/>
    <dgm:cxn modelId="{60061D71-E0A6-496A-ACD4-436893AD024C}" type="presOf" srcId="{EA3CFB7B-7CAF-4F5F-AE5E-907A9CDB7B56}" destId="{9FEF4883-431D-4E76-A0B0-C3F25C9340DC}" srcOrd="0" destOrd="0" presId="urn:microsoft.com/office/officeart/2005/8/layout/cycle6"/>
    <dgm:cxn modelId="{AF8F9AB7-F5DB-42C8-B500-DB2A8E4A710D}" type="presParOf" srcId="{E002432B-75A0-4A67-ADEB-ECEACBF944D2}" destId="{E61C56EE-30E9-43F5-94F1-63227EFB0B5E}" srcOrd="0" destOrd="0" presId="urn:microsoft.com/office/officeart/2005/8/layout/cycle6"/>
    <dgm:cxn modelId="{3DC37A89-9C06-4AC2-BCA0-4E3B477F9AEF}" type="presParOf" srcId="{E002432B-75A0-4A67-ADEB-ECEACBF944D2}" destId="{F8D6943A-870F-45F4-B442-704227390496}" srcOrd="1" destOrd="0" presId="urn:microsoft.com/office/officeart/2005/8/layout/cycle6"/>
    <dgm:cxn modelId="{71E03B75-F53F-4899-BBC3-922F6F5DFA1D}" type="presParOf" srcId="{E002432B-75A0-4A67-ADEB-ECEACBF944D2}" destId="{9FEF4883-431D-4E76-A0B0-C3F25C9340DC}" srcOrd="2" destOrd="0" presId="urn:microsoft.com/office/officeart/2005/8/layout/cycle6"/>
    <dgm:cxn modelId="{28D27169-6108-491C-BCAD-05CFCC7EDCD0}" type="presParOf" srcId="{E002432B-75A0-4A67-ADEB-ECEACBF944D2}" destId="{18599D29-8BBE-4AE6-B159-2DE260A8ADAF}" srcOrd="3" destOrd="0" presId="urn:microsoft.com/office/officeart/2005/8/layout/cycle6"/>
    <dgm:cxn modelId="{067EEE73-465B-4A43-B93A-8E11BAD5C8DE}" type="presParOf" srcId="{E002432B-75A0-4A67-ADEB-ECEACBF944D2}" destId="{A0177A93-8F24-4F26-AC49-A1898910BD63}" srcOrd="4" destOrd="0" presId="urn:microsoft.com/office/officeart/2005/8/layout/cycle6"/>
    <dgm:cxn modelId="{B5D8D2A1-F5F4-449F-A40E-206E29D2BF6E}" type="presParOf" srcId="{E002432B-75A0-4A67-ADEB-ECEACBF944D2}" destId="{7020C70A-B2B6-49B8-9E0C-51619D53F9F5}" srcOrd="5" destOrd="0" presId="urn:microsoft.com/office/officeart/2005/8/layout/cycle6"/>
    <dgm:cxn modelId="{9A158C52-EA1F-4292-AB8F-D4E2365F138B}" type="presParOf" srcId="{E002432B-75A0-4A67-ADEB-ECEACBF944D2}" destId="{979BAF33-8278-4DFC-91A8-87387BD53C1A}" srcOrd="6" destOrd="0" presId="urn:microsoft.com/office/officeart/2005/8/layout/cycle6"/>
    <dgm:cxn modelId="{13025B30-6E6B-477E-A9BA-5806E5532FC2}" type="presParOf" srcId="{E002432B-75A0-4A67-ADEB-ECEACBF944D2}" destId="{E88C81A9-9BFE-4275-9B5C-96A2B93D2B28}" srcOrd="7" destOrd="0" presId="urn:microsoft.com/office/officeart/2005/8/layout/cycle6"/>
    <dgm:cxn modelId="{AC535BCB-38CE-43DD-8E8F-5632F3694632}" type="presParOf" srcId="{E002432B-75A0-4A67-ADEB-ECEACBF944D2}" destId="{B7F2BBCC-0AF3-435B-A393-FFA9EF527383}" srcOrd="8" destOrd="0" presId="urn:microsoft.com/office/officeart/2005/8/layout/cycle6"/>
    <dgm:cxn modelId="{62CE94F8-D96E-453D-AFF9-4212FED8FEAC}" type="presParOf" srcId="{E002432B-75A0-4A67-ADEB-ECEACBF944D2}" destId="{5E0388FE-92D3-418B-97B5-2638685FF980}" srcOrd="9" destOrd="0" presId="urn:microsoft.com/office/officeart/2005/8/layout/cycle6"/>
    <dgm:cxn modelId="{1D78557D-9A36-4F5A-AE6F-5365B2ADFEFC}" type="presParOf" srcId="{E002432B-75A0-4A67-ADEB-ECEACBF944D2}" destId="{6BABF777-EC2A-4F25-B39A-9F46A22D1B32}" srcOrd="10" destOrd="0" presId="urn:microsoft.com/office/officeart/2005/8/layout/cycle6"/>
    <dgm:cxn modelId="{D63052DF-42CF-49C3-9612-F91B72831969}" type="presParOf" srcId="{E002432B-75A0-4A67-ADEB-ECEACBF944D2}" destId="{74ADC07E-D043-4AB2-9BF2-CA19AE79A111}" srcOrd="11" destOrd="0" presId="urn:microsoft.com/office/officeart/2005/8/layout/cycle6"/>
    <dgm:cxn modelId="{12E78AA1-1D1D-4355-B8B1-A5CC5CF439FF}" type="presParOf" srcId="{E002432B-75A0-4A67-ADEB-ECEACBF944D2}" destId="{421C9060-FA2C-422D-B0F0-41D9798144F2}" srcOrd="12" destOrd="0" presId="urn:microsoft.com/office/officeart/2005/8/layout/cycle6"/>
    <dgm:cxn modelId="{9CDF1CF7-6508-46E2-8D7F-CB0CC84B4DBE}" type="presParOf" srcId="{E002432B-75A0-4A67-ADEB-ECEACBF944D2}" destId="{322EA27D-244D-4630-BB9A-A683586EFBCB}" srcOrd="13" destOrd="0" presId="urn:microsoft.com/office/officeart/2005/8/layout/cycle6"/>
    <dgm:cxn modelId="{4FFEC8AB-0E60-42D1-AD28-6108D1FE385D}" type="presParOf" srcId="{E002432B-75A0-4A67-ADEB-ECEACBF944D2}" destId="{70A21DE1-4E73-4EE2-BB75-AE4236472257}"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33FDD1E0-62EC-4D57-AE0D-05834D1C60C6}" type="doc">
      <dgm:prSet loTypeId="urn:microsoft.com/office/officeart/2005/8/layout/cycle6" loCatId="relationship" qsTypeId="urn:microsoft.com/office/officeart/2005/8/quickstyle/simple1" qsCatId="simple" csTypeId="urn:microsoft.com/office/officeart/2005/8/colors/colorful3" csCatId="colorful" phldr="1"/>
      <dgm:spPr/>
      <dgm:t>
        <a:bodyPr/>
        <a:lstStyle/>
        <a:p>
          <a:endParaRPr lang="nl-BE"/>
        </a:p>
      </dgm:t>
    </dgm:pt>
    <dgm:pt modelId="{872B16C1-0818-4752-A98A-9220C97A4A10}">
      <dgm:prSet phldrT="[Text]"/>
      <dgm:spPr>
        <a:solidFill>
          <a:schemeClr val="bg1">
            <a:lumMod val="85000"/>
          </a:schemeClr>
        </a:solidFill>
      </dgm:spPr>
      <dgm:t>
        <a:bodyPr/>
        <a:lstStyle/>
        <a:p>
          <a:r>
            <a:rPr lang="nl-BE" dirty="0" smtClean="0"/>
            <a:t>Allocation DSO</a:t>
          </a:r>
          <a:endParaRPr lang="nl-BE" dirty="0"/>
        </a:p>
      </dgm:t>
    </dgm:pt>
    <dgm:pt modelId="{7EDD86D1-0494-4503-B4F3-DCE1B7B12BE7}" type="parTrans" cxnId="{28ADDA16-ED5C-47FA-A961-25BAB0AD7A85}">
      <dgm:prSet/>
      <dgm:spPr/>
      <dgm:t>
        <a:bodyPr/>
        <a:lstStyle/>
        <a:p>
          <a:endParaRPr lang="nl-BE"/>
        </a:p>
      </dgm:t>
    </dgm:pt>
    <dgm:pt modelId="{EA3CFB7B-7CAF-4F5F-AE5E-907A9CDB7B56}" type="sibTrans" cxnId="{28ADDA16-ED5C-47FA-A961-25BAB0AD7A85}">
      <dgm:prSet/>
      <dgm:spPr/>
      <dgm:t>
        <a:bodyPr/>
        <a:lstStyle/>
        <a:p>
          <a:endParaRPr lang="nl-BE"/>
        </a:p>
      </dgm:t>
    </dgm:pt>
    <dgm:pt modelId="{67180ECC-203C-4492-BF68-DDEEA88A6FF4}">
      <dgm:prSet phldrT="[Text]"/>
      <dgm:spPr>
        <a:solidFill>
          <a:schemeClr val="bg1">
            <a:lumMod val="85000"/>
          </a:schemeClr>
        </a:solidFill>
      </dgm:spPr>
      <dgm:t>
        <a:bodyPr/>
        <a:lstStyle/>
        <a:p>
          <a:r>
            <a:rPr lang="nl-BE" dirty="0" smtClean="0"/>
            <a:t>Allocation </a:t>
          </a:r>
          <a:r>
            <a:rPr lang="nl-BE" dirty="0"/>
            <a:t>CDS</a:t>
          </a:r>
        </a:p>
      </dgm:t>
    </dgm:pt>
    <dgm:pt modelId="{5BD40828-D7AD-4622-AF9B-C401171A8B2C}" type="parTrans" cxnId="{AC3F0FDA-5FCE-4803-BAB1-DE2CC6D4405A}">
      <dgm:prSet/>
      <dgm:spPr/>
      <dgm:t>
        <a:bodyPr/>
        <a:lstStyle/>
        <a:p>
          <a:endParaRPr lang="nl-BE"/>
        </a:p>
      </dgm:t>
    </dgm:pt>
    <dgm:pt modelId="{4086ADE4-3B6C-4CF5-802A-3815C39419FF}" type="sibTrans" cxnId="{AC3F0FDA-5FCE-4803-BAB1-DE2CC6D4405A}">
      <dgm:prSet/>
      <dgm:spPr/>
      <dgm:t>
        <a:bodyPr/>
        <a:lstStyle/>
        <a:p>
          <a:endParaRPr lang="nl-BE"/>
        </a:p>
      </dgm:t>
    </dgm:pt>
    <dgm:pt modelId="{498D6326-1411-4DE9-BD35-37319F86FE28}">
      <dgm:prSet phldrT="[Text]"/>
      <dgm:spPr>
        <a:solidFill>
          <a:schemeClr val="bg1">
            <a:lumMod val="85000"/>
          </a:schemeClr>
        </a:solidFill>
      </dgm:spPr>
      <dgm:t>
        <a:bodyPr/>
        <a:lstStyle/>
        <a:p>
          <a:r>
            <a:rPr lang="nl-BE" dirty="0" err="1" smtClean="0"/>
            <a:t>Grid</a:t>
          </a:r>
          <a:r>
            <a:rPr lang="nl-BE" dirty="0" smtClean="0"/>
            <a:t> Users </a:t>
          </a:r>
          <a:r>
            <a:rPr lang="nl-BE" dirty="0"/>
            <a:t>Elia</a:t>
          </a:r>
        </a:p>
      </dgm:t>
    </dgm:pt>
    <dgm:pt modelId="{44F8932F-47DE-45E6-B2AC-042F95988BBC}" type="parTrans" cxnId="{338CDBDF-430F-4809-9771-763748F956DF}">
      <dgm:prSet/>
      <dgm:spPr/>
      <dgm:t>
        <a:bodyPr/>
        <a:lstStyle/>
        <a:p>
          <a:endParaRPr lang="nl-BE"/>
        </a:p>
      </dgm:t>
    </dgm:pt>
    <dgm:pt modelId="{61CAE301-8B0B-4623-83D9-513143D0CF38}" type="sibTrans" cxnId="{338CDBDF-430F-4809-9771-763748F956DF}">
      <dgm:prSet/>
      <dgm:spPr/>
      <dgm:t>
        <a:bodyPr/>
        <a:lstStyle/>
        <a:p>
          <a:endParaRPr lang="nl-BE"/>
        </a:p>
      </dgm:t>
    </dgm:pt>
    <dgm:pt modelId="{445C8E54-DB02-4AC6-A881-C8E832B1339E}">
      <dgm:prSet phldrT="[Text]"/>
      <dgm:spPr>
        <a:solidFill>
          <a:schemeClr val="bg1">
            <a:lumMod val="85000"/>
          </a:schemeClr>
        </a:solidFill>
      </dgm:spPr>
      <dgm:t>
        <a:bodyPr/>
        <a:lstStyle/>
        <a:p>
          <a:r>
            <a:rPr lang="nl-BE" dirty="0" err="1" smtClean="0"/>
            <a:t>Activation</a:t>
          </a:r>
          <a:r>
            <a:rPr lang="nl-BE" dirty="0" smtClean="0"/>
            <a:t> </a:t>
          </a:r>
          <a:r>
            <a:rPr lang="nl-BE" dirty="0"/>
            <a:t>AS</a:t>
          </a:r>
        </a:p>
      </dgm:t>
    </dgm:pt>
    <dgm:pt modelId="{64FDC934-711A-4A34-9C6E-60712FC87B86}" type="parTrans" cxnId="{54D428D3-ACF6-467B-99F5-ACC76F2C360B}">
      <dgm:prSet/>
      <dgm:spPr/>
      <dgm:t>
        <a:bodyPr/>
        <a:lstStyle/>
        <a:p>
          <a:endParaRPr lang="nl-BE"/>
        </a:p>
      </dgm:t>
    </dgm:pt>
    <dgm:pt modelId="{99A3B4F7-1572-4D63-9870-0844F30CD13E}" type="sibTrans" cxnId="{54D428D3-ACF6-467B-99F5-ACC76F2C360B}">
      <dgm:prSet/>
      <dgm:spPr/>
      <dgm:t>
        <a:bodyPr/>
        <a:lstStyle/>
        <a:p>
          <a:endParaRPr lang="nl-BE"/>
        </a:p>
      </dgm:t>
    </dgm:pt>
    <dgm:pt modelId="{FC021FC5-64AF-47FD-A6A3-137D0EDA0B2E}">
      <dgm:prSet phldrT="[Text]"/>
      <dgm:spPr/>
      <dgm:t>
        <a:bodyPr/>
        <a:lstStyle/>
        <a:p>
          <a:r>
            <a:rPr lang="nl-BE" dirty="0" smtClean="0"/>
            <a:t>Market Transactions</a:t>
          </a:r>
          <a:endParaRPr lang="nl-BE" dirty="0"/>
        </a:p>
      </dgm:t>
    </dgm:pt>
    <dgm:pt modelId="{AC37AFF9-60D3-4A05-8CEF-174BA24B317C}" type="parTrans" cxnId="{6A1146E2-A350-4D86-B7AF-20272737721E}">
      <dgm:prSet/>
      <dgm:spPr/>
      <dgm:t>
        <a:bodyPr/>
        <a:lstStyle/>
        <a:p>
          <a:endParaRPr lang="nl-BE"/>
        </a:p>
      </dgm:t>
    </dgm:pt>
    <dgm:pt modelId="{EAD2C7FA-8113-454C-97A2-01A8F2EDD702}" type="sibTrans" cxnId="{6A1146E2-A350-4D86-B7AF-20272737721E}">
      <dgm:prSet/>
      <dgm:spPr/>
      <dgm:t>
        <a:bodyPr/>
        <a:lstStyle/>
        <a:p>
          <a:endParaRPr lang="nl-BE"/>
        </a:p>
      </dgm:t>
    </dgm:pt>
    <dgm:pt modelId="{E002432B-75A0-4A67-ADEB-ECEACBF944D2}" type="pres">
      <dgm:prSet presAssocID="{33FDD1E0-62EC-4D57-AE0D-05834D1C60C6}" presName="cycle" presStyleCnt="0">
        <dgm:presLayoutVars>
          <dgm:dir/>
          <dgm:resizeHandles val="exact"/>
        </dgm:presLayoutVars>
      </dgm:prSet>
      <dgm:spPr/>
      <dgm:t>
        <a:bodyPr/>
        <a:lstStyle/>
        <a:p>
          <a:endParaRPr lang="nl-BE"/>
        </a:p>
      </dgm:t>
    </dgm:pt>
    <dgm:pt modelId="{E61C56EE-30E9-43F5-94F1-63227EFB0B5E}" type="pres">
      <dgm:prSet presAssocID="{872B16C1-0818-4752-A98A-9220C97A4A10}" presName="node" presStyleLbl="node1" presStyleIdx="0" presStyleCnt="5">
        <dgm:presLayoutVars>
          <dgm:bulletEnabled val="1"/>
        </dgm:presLayoutVars>
      </dgm:prSet>
      <dgm:spPr/>
      <dgm:t>
        <a:bodyPr/>
        <a:lstStyle/>
        <a:p>
          <a:endParaRPr lang="nl-BE"/>
        </a:p>
      </dgm:t>
    </dgm:pt>
    <dgm:pt modelId="{F8D6943A-870F-45F4-B442-704227390496}" type="pres">
      <dgm:prSet presAssocID="{872B16C1-0818-4752-A98A-9220C97A4A10}" presName="spNode" presStyleCnt="0"/>
      <dgm:spPr/>
    </dgm:pt>
    <dgm:pt modelId="{9FEF4883-431D-4E76-A0B0-C3F25C9340DC}" type="pres">
      <dgm:prSet presAssocID="{EA3CFB7B-7CAF-4F5F-AE5E-907A9CDB7B56}" presName="sibTrans" presStyleLbl="sibTrans1D1" presStyleIdx="0" presStyleCnt="5"/>
      <dgm:spPr/>
      <dgm:t>
        <a:bodyPr/>
        <a:lstStyle/>
        <a:p>
          <a:endParaRPr lang="nl-BE"/>
        </a:p>
      </dgm:t>
    </dgm:pt>
    <dgm:pt modelId="{18599D29-8BBE-4AE6-B159-2DE260A8ADAF}" type="pres">
      <dgm:prSet presAssocID="{67180ECC-203C-4492-BF68-DDEEA88A6FF4}" presName="node" presStyleLbl="node1" presStyleIdx="1" presStyleCnt="5">
        <dgm:presLayoutVars>
          <dgm:bulletEnabled val="1"/>
        </dgm:presLayoutVars>
      </dgm:prSet>
      <dgm:spPr/>
      <dgm:t>
        <a:bodyPr/>
        <a:lstStyle/>
        <a:p>
          <a:endParaRPr lang="nl-BE"/>
        </a:p>
      </dgm:t>
    </dgm:pt>
    <dgm:pt modelId="{A0177A93-8F24-4F26-AC49-A1898910BD63}" type="pres">
      <dgm:prSet presAssocID="{67180ECC-203C-4492-BF68-DDEEA88A6FF4}" presName="spNode" presStyleCnt="0"/>
      <dgm:spPr/>
    </dgm:pt>
    <dgm:pt modelId="{7020C70A-B2B6-49B8-9E0C-51619D53F9F5}" type="pres">
      <dgm:prSet presAssocID="{4086ADE4-3B6C-4CF5-802A-3815C39419FF}" presName="sibTrans" presStyleLbl="sibTrans1D1" presStyleIdx="1" presStyleCnt="5"/>
      <dgm:spPr/>
      <dgm:t>
        <a:bodyPr/>
        <a:lstStyle/>
        <a:p>
          <a:endParaRPr lang="nl-BE"/>
        </a:p>
      </dgm:t>
    </dgm:pt>
    <dgm:pt modelId="{979BAF33-8278-4DFC-91A8-87387BD53C1A}" type="pres">
      <dgm:prSet presAssocID="{498D6326-1411-4DE9-BD35-37319F86FE28}" presName="node" presStyleLbl="node1" presStyleIdx="2" presStyleCnt="5">
        <dgm:presLayoutVars>
          <dgm:bulletEnabled val="1"/>
        </dgm:presLayoutVars>
      </dgm:prSet>
      <dgm:spPr/>
      <dgm:t>
        <a:bodyPr/>
        <a:lstStyle/>
        <a:p>
          <a:endParaRPr lang="nl-BE"/>
        </a:p>
      </dgm:t>
    </dgm:pt>
    <dgm:pt modelId="{E88C81A9-9BFE-4275-9B5C-96A2B93D2B28}" type="pres">
      <dgm:prSet presAssocID="{498D6326-1411-4DE9-BD35-37319F86FE28}" presName="spNode" presStyleCnt="0"/>
      <dgm:spPr/>
    </dgm:pt>
    <dgm:pt modelId="{B7F2BBCC-0AF3-435B-A393-FFA9EF527383}" type="pres">
      <dgm:prSet presAssocID="{61CAE301-8B0B-4623-83D9-513143D0CF38}" presName="sibTrans" presStyleLbl="sibTrans1D1" presStyleIdx="2" presStyleCnt="5"/>
      <dgm:spPr/>
      <dgm:t>
        <a:bodyPr/>
        <a:lstStyle/>
        <a:p>
          <a:endParaRPr lang="nl-BE"/>
        </a:p>
      </dgm:t>
    </dgm:pt>
    <dgm:pt modelId="{5E0388FE-92D3-418B-97B5-2638685FF980}" type="pres">
      <dgm:prSet presAssocID="{445C8E54-DB02-4AC6-A881-C8E832B1339E}" presName="node" presStyleLbl="node1" presStyleIdx="3" presStyleCnt="5">
        <dgm:presLayoutVars>
          <dgm:bulletEnabled val="1"/>
        </dgm:presLayoutVars>
      </dgm:prSet>
      <dgm:spPr/>
      <dgm:t>
        <a:bodyPr/>
        <a:lstStyle/>
        <a:p>
          <a:endParaRPr lang="nl-BE"/>
        </a:p>
      </dgm:t>
    </dgm:pt>
    <dgm:pt modelId="{6BABF777-EC2A-4F25-B39A-9F46A22D1B32}" type="pres">
      <dgm:prSet presAssocID="{445C8E54-DB02-4AC6-A881-C8E832B1339E}" presName="spNode" presStyleCnt="0"/>
      <dgm:spPr/>
    </dgm:pt>
    <dgm:pt modelId="{74ADC07E-D043-4AB2-9BF2-CA19AE79A111}" type="pres">
      <dgm:prSet presAssocID="{99A3B4F7-1572-4D63-9870-0844F30CD13E}" presName="sibTrans" presStyleLbl="sibTrans1D1" presStyleIdx="3" presStyleCnt="5"/>
      <dgm:spPr/>
      <dgm:t>
        <a:bodyPr/>
        <a:lstStyle/>
        <a:p>
          <a:endParaRPr lang="nl-BE"/>
        </a:p>
      </dgm:t>
    </dgm:pt>
    <dgm:pt modelId="{421C9060-FA2C-422D-B0F0-41D9798144F2}" type="pres">
      <dgm:prSet presAssocID="{FC021FC5-64AF-47FD-A6A3-137D0EDA0B2E}" presName="node" presStyleLbl="node1" presStyleIdx="4" presStyleCnt="5">
        <dgm:presLayoutVars>
          <dgm:bulletEnabled val="1"/>
        </dgm:presLayoutVars>
      </dgm:prSet>
      <dgm:spPr/>
      <dgm:t>
        <a:bodyPr/>
        <a:lstStyle/>
        <a:p>
          <a:endParaRPr lang="nl-BE"/>
        </a:p>
      </dgm:t>
    </dgm:pt>
    <dgm:pt modelId="{322EA27D-244D-4630-BB9A-A683586EFBCB}" type="pres">
      <dgm:prSet presAssocID="{FC021FC5-64AF-47FD-A6A3-137D0EDA0B2E}" presName="spNode" presStyleCnt="0"/>
      <dgm:spPr/>
    </dgm:pt>
    <dgm:pt modelId="{70A21DE1-4E73-4EE2-BB75-AE4236472257}" type="pres">
      <dgm:prSet presAssocID="{EAD2C7FA-8113-454C-97A2-01A8F2EDD702}" presName="sibTrans" presStyleLbl="sibTrans1D1" presStyleIdx="4" presStyleCnt="5"/>
      <dgm:spPr/>
      <dgm:t>
        <a:bodyPr/>
        <a:lstStyle/>
        <a:p>
          <a:endParaRPr lang="nl-BE"/>
        </a:p>
      </dgm:t>
    </dgm:pt>
  </dgm:ptLst>
  <dgm:cxnLst>
    <dgm:cxn modelId="{63CC96E9-A7C6-4B5A-86E2-320FDD0263CA}" type="presOf" srcId="{445C8E54-DB02-4AC6-A881-C8E832B1339E}" destId="{5E0388FE-92D3-418B-97B5-2638685FF980}" srcOrd="0" destOrd="0" presId="urn:microsoft.com/office/officeart/2005/8/layout/cycle6"/>
    <dgm:cxn modelId="{28ADDA16-ED5C-47FA-A961-25BAB0AD7A85}" srcId="{33FDD1E0-62EC-4D57-AE0D-05834D1C60C6}" destId="{872B16C1-0818-4752-A98A-9220C97A4A10}" srcOrd="0" destOrd="0" parTransId="{7EDD86D1-0494-4503-B4F3-DCE1B7B12BE7}" sibTransId="{EA3CFB7B-7CAF-4F5F-AE5E-907A9CDB7B56}"/>
    <dgm:cxn modelId="{54D428D3-ACF6-467B-99F5-ACC76F2C360B}" srcId="{33FDD1E0-62EC-4D57-AE0D-05834D1C60C6}" destId="{445C8E54-DB02-4AC6-A881-C8E832B1339E}" srcOrd="3" destOrd="0" parTransId="{64FDC934-711A-4A34-9C6E-60712FC87B86}" sibTransId="{99A3B4F7-1572-4D63-9870-0844F30CD13E}"/>
    <dgm:cxn modelId="{1595F1EA-EDFD-40B3-9EC4-044F31B8420E}" type="presOf" srcId="{33FDD1E0-62EC-4D57-AE0D-05834D1C60C6}" destId="{E002432B-75A0-4A67-ADEB-ECEACBF944D2}" srcOrd="0" destOrd="0" presId="urn:microsoft.com/office/officeart/2005/8/layout/cycle6"/>
    <dgm:cxn modelId="{4F31B9AA-B811-4E80-8B4D-02D12485EE0F}" type="presOf" srcId="{67180ECC-203C-4492-BF68-DDEEA88A6FF4}" destId="{18599D29-8BBE-4AE6-B159-2DE260A8ADAF}" srcOrd="0" destOrd="0" presId="urn:microsoft.com/office/officeart/2005/8/layout/cycle6"/>
    <dgm:cxn modelId="{ABAEB25C-BB79-4963-B427-68AC9C4B5269}" type="presOf" srcId="{4086ADE4-3B6C-4CF5-802A-3815C39419FF}" destId="{7020C70A-B2B6-49B8-9E0C-51619D53F9F5}" srcOrd="0" destOrd="0" presId="urn:microsoft.com/office/officeart/2005/8/layout/cycle6"/>
    <dgm:cxn modelId="{AC3F0FDA-5FCE-4803-BAB1-DE2CC6D4405A}" srcId="{33FDD1E0-62EC-4D57-AE0D-05834D1C60C6}" destId="{67180ECC-203C-4492-BF68-DDEEA88A6FF4}" srcOrd="1" destOrd="0" parTransId="{5BD40828-D7AD-4622-AF9B-C401171A8B2C}" sibTransId="{4086ADE4-3B6C-4CF5-802A-3815C39419FF}"/>
    <dgm:cxn modelId="{19976398-C45F-46F7-9EA6-BF0007051F82}" type="presOf" srcId="{FC021FC5-64AF-47FD-A6A3-137D0EDA0B2E}" destId="{421C9060-FA2C-422D-B0F0-41D9798144F2}" srcOrd="0" destOrd="0" presId="urn:microsoft.com/office/officeart/2005/8/layout/cycle6"/>
    <dgm:cxn modelId="{D60B726A-CA4C-451F-93FB-7DDB31BCB1C5}" type="presOf" srcId="{61CAE301-8B0B-4623-83D9-513143D0CF38}" destId="{B7F2BBCC-0AF3-435B-A393-FFA9EF527383}" srcOrd="0" destOrd="0" presId="urn:microsoft.com/office/officeart/2005/8/layout/cycle6"/>
    <dgm:cxn modelId="{733EFA1B-9753-49F4-8B6F-49A58CCA78DC}" type="presOf" srcId="{872B16C1-0818-4752-A98A-9220C97A4A10}" destId="{E61C56EE-30E9-43F5-94F1-63227EFB0B5E}" srcOrd="0" destOrd="0" presId="urn:microsoft.com/office/officeart/2005/8/layout/cycle6"/>
    <dgm:cxn modelId="{90B36B19-61A0-4E5D-A0EF-C716910F2E57}" type="presOf" srcId="{498D6326-1411-4DE9-BD35-37319F86FE28}" destId="{979BAF33-8278-4DFC-91A8-87387BD53C1A}" srcOrd="0" destOrd="0" presId="urn:microsoft.com/office/officeart/2005/8/layout/cycle6"/>
    <dgm:cxn modelId="{338CDBDF-430F-4809-9771-763748F956DF}" srcId="{33FDD1E0-62EC-4D57-AE0D-05834D1C60C6}" destId="{498D6326-1411-4DE9-BD35-37319F86FE28}" srcOrd="2" destOrd="0" parTransId="{44F8932F-47DE-45E6-B2AC-042F95988BBC}" sibTransId="{61CAE301-8B0B-4623-83D9-513143D0CF38}"/>
    <dgm:cxn modelId="{206A1AFC-E395-4120-B74A-CB5CCDF85853}" type="presOf" srcId="{99A3B4F7-1572-4D63-9870-0844F30CD13E}" destId="{74ADC07E-D043-4AB2-9BF2-CA19AE79A111}" srcOrd="0" destOrd="0" presId="urn:microsoft.com/office/officeart/2005/8/layout/cycle6"/>
    <dgm:cxn modelId="{534BC366-6BDF-4A51-9499-A71B4D9E6372}" type="presOf" srcId="{EA3CFB7B-7CAF-4F5F-AE5E-907A9CDB7B56}" destId="{9FEF4883-431D-4E76-A0B0-C3F25C9340DC}" srcOrd="0" destOrd="0" presId="urn:microsoft.com/office/officeart/2005/8/layout/cycle6"/>
    <dgm:cxn modelId="{6A1146E2-A350-4D86-B7AF-20272737721E}" srcId="{33FDD1E0-62EC-4D57-AE0D-05834D1C60C6}" destId="{FC021FC5-64AF-47FD-A6A3-137D0EDA0B2E}" srcOrd="4" destOrd="0" parTransId="{AC37AFF9-60D3-4A05-8CEF-174BA24B317C}" sibTransId="{EAD2C7FA-8113-454C-97A2-01A8F2EDD702}"/>
    <dgm:cxn modelId="{D6B04495-A34D-4EEA-8AF2-3CF5AD38329D}" type="presOf" srcId="{EAD2C7FA-8113-454C-97A2-01A8F2EDD702}" destId="{70A21DE1-4E73-4EE2-BB75-AE4236472257}" srcOrd="0" destOrd="0" presId="urn:microsoft.com/office/officeart/2005/8/layout/cycle6"/>
    <dgm:cxn modelId="{412918B2-3BA2-44D5-BA2D-297AE6806A8C}" type="presParOf" srcId="{E002432B-75A0-4A67-ADEB-ECEACBF944D2}" destId="{E61C56EE-30E9-43F5-94F1-63227EFB0B5E}" srcOrd="0" destOrd="0" presId="urn:microsoft.com/office/officeart/2005/8/layout/cycle6"/>
    <dgm:cxn modelId="{22EC111F-8C1E-44E6-B64E-FDC4DB61CF9E}" type="presParOf" srcId="{E002432B-75A0-4A67-ADEB-ECEACBF944D2}" destId="{F8D6943A-870F-45F4-B442-704227390496}" srcOrd="1" destOrd="0" presId="urn:microsoft.com/office/officeart/2005/8/layout/cycle6"/>
    <dgm:cxn modelId="{094F5C52-9187-4292-9C99-2EAF86CC9525}" type="presParOf" srcId="{E002432B-75A0-4A67-ADEB-ECEACBF944D2}" destId="{9FEF4883-431D-4E76-A0B0-C3F25C9340DC}" srcOrd="2" destOrd="0" presId="urn:microsoft.com/office/officeart/2005/8/layout/cycle6"/>
    <dgm:cxn modelId="{4F5F724E-D94C-4A2A-B461-B789C212C36C}" type="presParOf" srcId="{E002432B-75A0-4A67-ADEB-ECEACBF944D2}" destId="{18599D29-8BBE-4AE6-B159-2DE260A8ADAF}" srcOrd="3" destOrd="0" presId="urn:microsoft.com/office/officeart/2005/8/layout/cycle6"/>
    <dgm:cxn modelId="{D7A326C9-CF8E-4B75-A20E-DEA729642561}" type="presParOf" srcId="{E002432B-75A0-4A67-ADEB-ECEACBF944D2}" destId="{A0177A93-8F24-4F26-AC49-A1898910BD63}" srcOrd="4" destOrd="0" presId="urn:microsoft.com/office/officeart/2005/8/layout/cycle6"/>
    <dgm:cxn modelId="{731532BE-0266-4A26-93A3-19510E407F9C}" type="presParOf" srcId="{E002432B-75A0-4A67-ADEB-ECEACBF944D2}" destId="{7020C70A-B2B6-49B8-9E0C-51619D53F9F5}" srcOrd="5" destOrd="0" presId="urn:microsoft.com/office/officeart/2005/8/layout/cycle6"/>
    <dgm:cxn modelId="{16CE80CE-C23D-4EC3-8336-A57F0809D299}" type="presParOf" srcId="{E002432B-75A0-4A67-ADEB-ECEACBF944D2}" destId="{979BAF33-8278-4DFC-91A8-87387BD53C1A}" srcOrd="6" destOrd="0" presId="urn:microsoft.com/office/officeart/2005/8/layout/cycle6"/>
    <dgm:cxn modelId="{795D988D-68D5-478C-A653-282D4644D643}" type="presParOf" srcId="{E002432B-75A0-4A67-ADEB-ECEACBF944D2}" destId="{E88C81A9-9BFE-4275-9B5C-96A2B93D2B28}" srcOrd="7" destOrd="0" presId="urn:microsoft.com/office/officeart/2005/8/layout/cycle6"/>
    <dgm:cxn modelId="{97848B87-A278-4A1F-8D3C-12084CC7B54D}" type="presParOf" srcId="{E002432B-75A0-4A67-ADEB-ECEACBF944D2}" destId="{B7F2BBCC-0AF3-435B-A393-FFA9EF527383}" srcOrd="8" destOrd="0" presId="urn:microsoft.com/office/officeart/2005/8/layout/cycle6"/>
    <dgm:cxn modelId="{66D5C8D4-00D0-49DB-8A6F-F6E14DCAF61E}" type="presParOf" srcId="{E002432B-75A0-4A67-ADEB-ECEACBF944D2}" destId="{5E0388FE-92D3-418B-97B5-2638685FF980}" srcOrd="9" destOrd="0" presId="urn:microsoft.com/office/officeart/2005/8/layout/cycle6"/>
    <dgm:cxn modelId="{CA302167-12A7-4EA8-8990-9172FC2428A4}" type="presParOf" srcId="{E002432B-75A0-4A67-ADEB-ECEACBF944D2}" destId="{6BABF777-EC2A-4F25-B39A-9F46A22D1B32}" srcOrd="10" destOrd="0" presId="urn:microsoft.com/office/officeart/2005/8/layout/cycle6"/>
    <dgm:cxn modelId="{0845E24C-7F2C-4288-8E14-3D51EC6CBD3F}" type="presParOf" srcId="{E002432B-75A0-4A67-ADEB-ECEACBF944D2}" destId="{74ADC07E-D043-4AB2-9BF2-CA19AE79A111}" srcOrd="11" destOrd="0" presId="urn:microsoft.com/office/officeart/2005/8/layout/cycle6"/>
    <dgm:cxn modelId="{8FAE2B2C-1ED8-4E00-80B0-4AD327BD2E0D}" type="presParOf" srcId="{E002432B-75A0-4A67-ADEB-ECEACBF944D2}" destId="{421C9060-FA2C-422D-B0F0-41D9798144F2}" srcOrd="12" destOrd="0" presId="urn:microsoft.com/office/officeart/2005/8/layout/cycle6"/>
    <dgm:cxn modelId="{8616AF85-B99D-4CE0-939B-96843BC551E0}" type="presParOf" srcId="{E002432B-75A0-4A67-ADEB-ECEACBF944D2}" destId="{322EA27D-244D-4630-BB9A-A683586EFBCB}" srcOrd="13" destOrd="0" presId="urn:microsoft.com/office/officeart/2005/8/layout/cycle6"/>
    <dgm:cxn modelId="{CB387D2E-B194-4A8E-B8D7-0C14537474C1}" type="presParOf" srcId="{E002432B-75A0-4A67-ADEB-ECEACBF944D2}" destId="{70A21DE1-4E73-4EE2-BB75-AE4236472257}"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33FDD1E0-62EC-4D57-AE0D-05834D1C60C6}" type="doc">
      <dgm:prSet loTypeId="urn:microsoft.com/office/officeart/2005/8/layout/cycle6" loCatId="relationship" qsTypeId="urn:microsoft.com/office/officeart/2005/8/quickstyle/simple1" qsCatId="simple" csTypeId="urn:microsoft.com/office/officeart/2005/8/colors/colorful3" csCatId="colorful" phldr="1"/>
      <dgm:spPr/>
      <dgm:t>
        <a:bodyPr/>
        <a:lstStyle/>
        <a:p>
          <a:endParaRPr lang="nl-BE"/>
        </a:p>
      </dgm:t>
    </dgm:pt>
    <dgm:pt modelId="{872B16C1-0818-4752-A98A-9220C97A4A10}">
      <dgm:prSet phldrT="[Text]"/>
      <dgm:spPr/>
      <dgm:t>
        <a:bodyPr/>
        <a:lstStyle/>
        <a:p>
          <a:r>
            <a:rPr lang="nl-BE" dirty="0" smtClean="0"/>
            <a:t>Allocation DSO</a:t>
          </a:r>
          <a:endParaRPr lang="nl-BE" dirty="0"/>
        </a:p>
      </dgm:t>
    </dgm:pt>
    <dgm:pt modelId="{7EDD86D1-0494-4503-B4F3-DCE1B7B12BE7}" type="parTrans" cxnId="{28ADDA16-ED5C-47FA-A961-25BAB0AD7A85}">
      <dgm:prSet/>
      <dgm:spPr/>
      <dgm:t>
        <a:bodyPr/>
        <a:lstStyle/>
        <a:p>
          <a:endParaRPr lang="nl-BE"/>
        </a:p>
      </dgm:t>
    </dgm:pt>
    <dgm:pt modelId="{EA3CFB7B-7CAF-4F5F-AE5E-907A9CDB7B56}" type="sibTrans" cxnId="{28ADDA16-ED5C-47FA-A961-25BAB0AD7A85}">
      <dgm:prSet/>
      <dgm:spPr/>
      <dgm:t>
        <a:bodyPr/>
        <a:lstStyle/>
        <a:p>
          <a:endParaRPr lang="nl-BE"/>
        </a:p>
      </dgm:t>
    </dgm:pt>
    <dgm:pt modelId="{67180ECC-203C-4492-BF68-DDEEA88A6FF4}">
      <dgm:prSet phldrT="[Text]"/>
      <dgm:spPr/>
      <dgm:t>
        <a:bodyPr/>
        <a:lstStyle/>
        <a:p>
          <a:r>
            <a:rPr lang="nl-BE" dirty="0" smtClean="0"/>
            <a:t>Allocation </a:t>
          </a:r>
          <a:r>
            <a:rPr lang="nl-BE" dirty="0"/>
            <a:t>CDS</a:t>
          </a:r>
        </a:p>
      </dgm:t>
    </dgm:pt>
    <dgm:pt modelId="{5BD40828-D7AD-4622-AF9B-C401171A8B2C}" type="parTrans" cxnId="{AC3F0FDA-5FCE-4803-BAB1-DE2CC6D4405A}">
      <dgm:prSet/>
      <dgm:spPr/>
      <dgm:t>
        <a:bodyPr/>
        <a:lstStyle/>
        <a:p>
          <a:endParaRPr lang="nl-BE"/>
        </a:p>
      </dgm:t>
    </dgm:pt>
    <dgm:pt modelId="{4086ADE4-3B6C-4CF5-802A-3815C39419FF}" type="sibTrans" cxnId="{AC3F0FDA-5FCE-4803-BAB1-DE2CC6D4405A}">
      <dgm:prSet/>
      <dgm:spPr/>
      <dgm:t>
        <a:bodyPr/>
        <a:lstStyle/>
        <a:p>
          <a:endParaRPr lang="nl-BE"/>
        </a:p>
      </dgm:t>
    </dgm:pt>
    <dgm:pt modelId="{498D6326-1411-4DE9-BD35-37319F86FE28}">
      <dgm:prSet phldrT="[Text]"/>
      <dgm:spPr/>
      <dgm:t>
        <a:bodyPr/>
        <a:lstStyle/>
        <a:p>
          <a:r>
            <a:rPr lang="nl-BE" dirty="0" err="1" smtClean="0"/>
            <a:t>Grid</a:t>
          </a:r>
          <a:r>
            <a:rPr lang="nl-BE" dirty="0" smtClean="0"/>
            <a:t> Users </a:t>
          </a:r>
          <a:r>
            <a:rPr lang="nl-BE" dirty="0"/>
            <a:t>Elia</a:t>
          </a:r>
        </a:p>
      </dgm:t>
    </dgm:pt>
    <dgm:pt modelId="{44F8932F-47DE-45E6-B2AC-042F95988BBC}" type="parTrans" cxnId="{338CDBDF-430F-4809-9771-763748F956DF}">
      <dgm:prSet/>
      <dgm:spPr/>
      <dgm:t>
        <a:bodyPr/>
        <a:lstStyle/>
        <a:p>
          <a:endParaRPr lang="nl-BE"/>
        </a:p>
      </dgm:t>
    </dgm:pt>
    <dgm:pt modelId="{61CAE301-8B0B-4623-83D9-513143D0CF38}" type="sibTrans" cxnId="{338CDBDF-430F-4809-9771-763748F956DF}">
      <dgm:prSet/>
      <dgm:spPr/>
      <dgm:t>
        <a:bodyPr/>
        <a:lstStyle/>
        <a:p>
          <a:endParaRPr lang="nl-BE"/>
        </a:p>
      </dgm:t>
    </dgm:pt>
    <dgm:pt modelId="{445C8E54-DB02-4AC6-A881-C8E832B1339E}">
      <dgm:prSet phldrT="[Text]"/>
      <dgm:spPr/>
      <dgm:t>
        <a:bodyPr/>
        <a:lstStyle/>
        <a:p>
          <a:r>
            <a:rPr lang="nl-BE" dirty="0" err="1" smtClean="0"/>
            <a:t>Activation</a:t>
          </a:r>
          <a:r>
            <a:rPr lang="nl-BE" dirty="0" smtClean="0"/>
            <a:t> </a:t>
          </a:r>
          <a:r>
            <a:rPr lang="nl-BE" dirty="0"/>
            <a:t>AS</a:t>
          </a:r>
        </a:p>
      </dgm:t>
    </dgm:pt>
    <dgm:pt modelId="{64FDC934-711A-4A34-9C6E-60712FC87B86}" type="parTrans" cxnId="{54D428D3-ACF6-467B-99F5-ACC76F2C360B}">
      <dgm:prSet/>
      <dgm:spPr/>
      <dgm:t>
        <a:bodyPr/>
        <a:lstStyle/>
        <a:p>
          <a:endParaRPr lang="nl-BE"/>
        </a:p>
      </dgm:t>
    </dgm:pt>
    <dgm:pt modelId="{99A3B4F7-1572-4D63-9870-0844F30CD13E}" type="sibTrans" cxnId="{54D428D3-ACF6-467B-99F5-ACC76F2C360B}">
      <dgm:prSet/>
      <dgm:spPr/>
      <dgm:t>
        <a:bodyPr/>
        <a:lstStyle/>
        <a:p>
          <a:endParaRPr lang="nl-BE"/>
        </a:p>
      </dgm:t>
    </dgm:pt>
    <dgm:pt modelId="{FC021FC5-64AF-47FD-A6A3-137D0EDA0B2E}">
      <dgm:prSet phldrT="[Text]"/>
      <dgm:spPr/>
      <dgm:t>
        <a:bodyPr/>
        <a:lstStyle/>
        <a:p>
          <a:r>
            <a:rPr lang="nl-BE" dirty="0" smtClean="0"/>
            <a:t>Market Transactions</a:t>
          </a:r>
          <a:endParaRPr lang="nl-BE" dirty="0"/>
        </a:p>
      </dgm:t>
    </dgm:pt>
    <dgm:pt modelId="{AC37AFF9-60D3-4A05-8CEF-174BA24B317C}" type="parTrans" cxnId="{6A1146E2-A350-4D86-B7AF-20272737721E}">
      <dgm:prSet/>
      <dgm:spPr/>
      <dgm:t>
        <a:bodyPr/>
        <a:lstStyle/>
        <a:p>
          <a:endParaRPr lang="nl-BE"/>
        </a:p>
      </dgm:t>
    </dgm:pt>
    <dgm:pt modelId="{EAD2C7FA-8113-454C-97A2-01A8F2EDD702}" type="sibTrans" cxnId="{6A1146E2-A350-4D86-B7AF-20272737721E}">
      <dgm:prSet/>
      <dgm:spPr/>
      <dgm:t>
        <a:bodyPr/>
        <a:lstStyle/>
        <a:p>
          <a:endParaRPr lang="nl-BE"/>
        </a:p>
      </dgm:t>
    </dgm:pt>
    <dgm:pt modelId="{E002432B-75A0-4A67-ADEB-ECEACBF944D2}" type="pres">
      <dgm:prSet presAssocID="{33FDD1E0-62EC-4D57-AE0D-05834D1C60C6}" presName="cycle" presStyleCnt="0">
        <dgm:presLayoutVars>
          <dgm:dir/>
          <dgm:resizeHandles val="exact"/>
        </dgm:presLayoutVars>
      </dgm:prSet>
      <dgm:spPr/>
      <dgm:t>
        <a:bodyPr/>
        <a:lstStyle/>
        <a:p>
          <a:endParaRPr lang="nl-BE"/>
        </a:p>
      </dgm:t>
    </dgm:pt>
    <dgm:pt modelId="{E61C56EE-30E9-43F5-94F1-63227EFB0B5E}" type="pres">
      <dgm:prSet presAssocID="{872B16C1-0818-4752-A98A-9220C97A4A10}" presName="node" presStyleLbl="node1" presStyleIdx="0" presStyleCnt="5">
        <dgm:presLayoutVars>
          <dgm:bulletEnabled val="1"/>
        </dgm:presLayoutVars>
      </dgm:prSet>
      <dgm:spPr/>
      <dgm:t>
        <a:bodyPr/>
        <a:lstStyle/>
        <a:p>
          <a:endParaRPr lang="nl-BE"/>
        </a:p>
      </dgm:t>
    </dgm:pt>
    <dgm:pt modelId="{F8D6943A-870F-45F4-B442-704227390496}" type="pres">
      <dgm:prSet presAssocID="{872B16C1-0818-4752-A98A-9220C97A4A10}" presName="spNode" presStyleCnt="0"/>
      <dgm:spPr/>
    </dgm:pt>
    <dgm:pt modelId="{9FEF4883-431D-4E76-A0B0-C3F25C9340DC}" type="pres">
      <dgm:prSet presAssocID="{EA3CFB7B-7CAF-4F5F-AE5E-907A9CDB7B56}" presName="sibTrans" presStyleLbl="sibTrans1D1" presStyleIdx="0" presStyleCnt="5"/>
      <dgm:spPr/>
      <dgm:t>
        <a:bodyPr/>
        <a:lstStyle/>
        <a:p>
          <a:endParaRPr lang="nl-BE"/>
        </a:p>
      </dgm:t>
    </dgm:pt>
    <dgm:pt modelId="{18599D29-8BBE-4AE6-B159-2DE260A8ADAF}" type="pres">
      <dgm:prSet presAssocID="{67180ECC-203C-4492-BF68-DDEEA88A6FF4}" presName="node" presStyleLbl="node1" presStyleIdx="1" presStyleCnt="5">
        <dgm:presLayoutVars>
          <dgm:bulletEnabled val="1"/>
        </dgm:presLayoutVars>
      </dgm:prSet>
      <dgm:spPr/>
      <dgm:t>
        <a:bodyPr/>
        <a:lstStyle/>
        <a:p>
          <a:endParaRPr lang="nl-BE"/>
        </a:p>
      </dgm:t>
    </dgm:pt>
    <dgm:pt modelId="{A0177A93-8F24-4F26-AC49-A1898910BD63}" type="pres">
      <dgm:prSet presAssocID="{67180ECC-203C-4492-BF68-DDEEA88A6FF4}" presName="spNode" presStyleCnt="0"/>
      <dgm:spPr/>
    </dgm:pt>
    <dgm:pt modelId="{7020C70A-B2B6-49B8-9E0C-51619D53F9F5}" type="pres">
      <dgm:prSet presAssocID="{4086ADE4-3B6C-4CF5-802A-3815C39419FF}" presName="sibTrans" presStyleLbl="sibTrans1D1" presStyleIdx="1" presStyleCnt="5"/>
      <dgm:spPr/>
      <dgm:t>
        <a:bodyPr/>
        <a:lstStyle/>
        <a:p>
          <a:endParaRPr lang="nl-BE"/>
        </a:p>
      </dgm:t>
    </dgm:pt>
    <dgm:pt modelId="{979BAF33-8278-4DFC-91A8-87387BD53C1A}" type="pres">
      <dgm:prSet presAssocID="{498D6326-1411-4DE9-BD35-37319F86FE28}" presName="node" presStyleLbl="node1" presStyleIdx="2" presStyleCnt="5">
        <dgm:presLayoutVars>
          <dgm:bulletEnabled val="1"/>
        </dgm:presLayoutVars>
      </dgm:prSet>
      <dgm:spPr/>
      <dgm:t>
        <a:bodyPr/>
        <a:lstStyle/>
        <a:p>
          <a:endParaRPr lang="nl-BE"/>
        </a:p>
      </dgm:t>
    </dgm:pt>
    <dgm:pt modelId="{E88C81A9-9BFE-4275-9B5C-96A2B93D2B28}" type="pres">
      <dgm:prSet presAssocID="{498D6326-1411-4DE9-BD35-37319F86FE28}" presName="spNode" presStyleCnt="0"/>
      <dgm:spPr/>
    </dgm:pt>
    <dgm:pt modelId="{B7F2BBCC-0AF3-435B-A393-FFA9EF527383}" type="pres">
      <dgm:prSet presAssocID="{61CAE301-8B0B-4623-83D9-513143D0CF38}" presName="sibTrans" presStyleLbl="sibTrans1D1" presStyleIdx="2" presStyleCnt="5"/>
      <dgm:spPr/>
      <dgm:t>
        <a:bodyPr/>
        <a:lstStyle/>
        <a:p>
          <a:endParaRPr lang="nl-BE"/>
        </a:p>
      </dgm:t>
    </dgm:pt>
    <dgm:pt modelId="{5E0388FE-92D3-418B-97B5-2638685FF980}" type="pres">
      <dgm:prSet presAssocID="{445C8E54-DB02-4AC6-A881-C8E832B1339E}" presName="node" presStyleLbl="node1" presStyleIdx="3" presStyleCnt="5">
        <dgm:presLayoutVars>
          <dgm:bulletEnabled val="1"/>
        </dgm:presLayoutVars>
      </dgm:prSet>
      <dgm:spPr/>
      <dgm:t>
        <a:bodyPr/>
        <a:lstStyle/>
        <a:p>
          <a:endParaRPr lang="nl-BE"/>
        </a:p>
      </dgm:t>
    </dgm:pt>
    <dgm:pt modelId="{6BABF777-EC2A-4F25-B39A-9F46A22D1B32}" type="pres">
      <dgm:prSet presAssocID="{445C8E54-DB02-4AC6-A881-C8E832B1339E}" presName="spNode" presStyleCnt="0"/>
      <dgm:spPr/>
    </dgm:pt>
    <dgm:pt modelId="{74ADC07E-D043-4AB2-9BF2-CA19AE79A111}" type="pres">
      <dgm:prSet presAssocID="{99A3B4F7-1572-4D63-9870-0844F30CD13E}" presName="sibTrans" presStyleLbl="sibTrans1D1" presStyleIdx="3" presStyleCnt="5"/>
      <dgm:spPr/>
      <dgm:t>
        <a:bodyPr/>
        <a:lstStyle/>
        <a:p>
          <a:endParaRPr lang="nl-BE"/>
        </a:p>
      </dgm:t>
    </dgm:pt>
    <dgm:pt modelId="{421C9060-FA2C-422D-B0F0-41D9798144F2}" type="pres">
      <dgm:prSet presAssocID="{FC021FC5-64AF-47FD-A6A3-137D0EDA0B2E}" presName="node" presStyleLbl="node1" presStyleIdx="4" presStyleCnt="5">
        <dgm:presLayoutVars>
          <dgm:bulletEnabled val="1"/>
        </dgm:presLayoutVars>
      </dgm:prSet>
      <dgm:spPr/>
      <dgm:t>
        <a:bodyPr/>
        <a:lstStyle/>
        <a:p>
          <a:endParaRPr lang="nl-BE"/>
        </a:p>
      </dgm:t>
    </dgm:pt>
    <dgm:pt modelId="{322EA27D-244D-4630-BB9A-A683586EFBCB}" type="pres">
      <dgm:prSet presAssocID="{FC021FC5-64AF-47FD-A6A3-137D0EDA0B2E}" presName="spNode" presStyleCnt="0"/>
      <dgm:spPr/>
    </dgm:pt>
    <dgm:pt modelId="{70A21DE1-4E73-4EE2-BB75-AE4236472257}" type="pres">
      <dgm:prSet presAssocID="{EAD2C7FA-8113-454C-97A2-01A8F2EDD702}" presName="sibTrans" presStyleLbl="sibTrans1D1" presStyleIdx="4" presStyleCnt="5"/>
      <dgm:spPr/>
      <dgm:t>
        <a:bodyPr/>
        <a:lstStyle/>
        <a:p>
          <a:endParaRPr lang="nl-BE"/>
        </a:p>
      </dgm:t>
    </dgm:pt>
  </dgm:ptLst>
  <dgm:cxnLst>
    <dgm:cxn modelId="{AC3F0FDA-5FCE-4803-BAB1-DE2CC6D4405A}" srcId="{33FDD1E0-62EC-4D57-AE0D-05834D1C60C6}" destId="{67180ECC-203C-4492-BF68-DDEEA88A6FF4}" srcOrd="1" destOrd="0" parTransId="{5BD40828-D7AD-4622-AF9B-C401171A8B2C}" sibTransId="{4086ADE4-3B6C-4CF5-802A-3815C39419FF}"/>
    <dgm:cxn modelId="{A598BF5B-B0F3-4F0C-A44E-5E80ACDCB766}" type="presOf" srcId="{EA3CFB7B-7CAF-4F5F-AE5E-907A9CDB7B56}" destId="{9FEF4883-431D-4E76-A0B0-C3F25C9340DC}" srcOrd="0" destOrd="0" presId="urn:microsoft.com/office/officeart/2005/8/layout/cycle6"/>
    <dgm:cxn modelId="{394DE96F-3424-4E90-94FE-285A55DB0CAA}" type="presOf" srcId="{EAD2C7FA-8113-454C-97A2-01A8F2EDD702}" destId="{70A21DE1-4E73-4EE2-BB75-AE4236472257}" srcOrd="0" destOrd="0" presId="urn:microsoft.com/office/officeart/2005/8/layout/cycle6"/>
    <dgm:cxn modelId="{6A1146E2-A350-4D86-B7AF-20272737721E}" srcId="{33FDD1E0-62EC-4D57-AE0D-05834D1C60C6}" destId="{FC021FC5-64AF-47FD-A6A3-137D0EDA0B2E}" srcOrd="4" destOrd="0" parTransId="{AC37AFF9-60D3-4A05-8CEF-174BA24B317C}" sibTransId="{EAD2C7FA-8113-454C-97A2-01A8F2EDD702}"/>
    <dgm:cxn modelId="{A1534F17-F278-4A83-AD9C-81C56EBA90AA}" type="presOf" srcId="{99A3B4F7-1572-4D63-9870-0844F30CD13E}" destId="{74ADC07E-D043-4AB2-9BF2-CA19AE79A111}" srcOrd="0" destOrd="0" presId="urn:microsoft.com/office/officeart/2005/8/layout/cycle6"/>
    <dgm:cxn modelId="{338CDBDF-430F-4809-9771-763748F956DF}" srcId="{33FDD1E0-62EC-4D57-AE0D-05834D1C60C6}" destId="{498D6326-1411-4DE9-BD35-37319F86FE28}" srcOrd="2" destOrd="0" parTransId="{44F8932F-47DE-45E6-B2AC-042F95988BBC}" sibTransId="{61CAE301-8B0B-4623-83D9-513143D0CF38}"/>
    <dgm:cxn modelId="{29FD8051-96BD-436A-A729-3508C11B5B86}" type="presOf" srcId="{872B16C1-0818-4752-A98A-9220C97A4A10}" destId="{E61C56EE-30E9-43F5-94F1-63227EFB0B5E}" srcOrd="0" destOrd="0" presId="urn:microsoft.com/office/officeart/2005/8/layout/cycle6"/>
    <dgm:cxn modelId="{4D094B8C-5385-4E1F-9A84-0ECB9BF9AF59}" type="presOf" srcId="{498D6326-1411-4DE9-BD35-37319F86FE28}" destId="{979BAF33-8278-4DFC-91A8-87387BD53C1A}" srcOrd="0" destOrd="0" presId="urn:microsoft.com/office/officeart/2005/8/layout/cycle6"/>
    <dgm:cxn modelId="{1A6387FF-4B8A-4799-B0DD-4040702823DF}" type="presOf" srcId="{33FDD1E0-62EC-4D57-AE0D-05834D1C60C6}" destId="{E002432B-75A0-4A67-ADEB-ECEACBF944D2}" srcOrd="0" destOrd="0" presId="urn:microsoft.com/office/officeart/2005/8/layout/cycle6"/>
    <dgm:cxn modelId="{28ADDA16-ED5C-47FA-A961-25BAB0AD7A85}" srcId="{33FDD1E0-62EC-4D57-AE0D-05834D1C60C6}" destId="{872B16C1-0818-4752-A98A-9220C97A4A10}" srcOrd="0" destOrd="0" parTransId="{7EDD86D1-0494-4503-B4F3-DCE1B7B12BE7}" sibTransId="{EA3CFB7B-7CAF-4F5F-AE5E-907A9CDB7B56}"/>
    <dgm:cxn modelId="{E690254A-84F8-416F-BBC5-261850D2CA2F}" type="presOf" srcId="{445C8E54-DB02-4AC6-A881-C8E832B1339E}" destId="{5E0388FE-92D3-418B-97B5-2638685FF980}" srcOrd="0" destOrd="0" presId="urn:microsoft.com/office/officeart/2005/8/layout/cycle6"/>
    <dgm:cxn modelId="{00385A7C-5D91-46FF-80C4-6ED7989F39CD}" type="presOf" srcId="{4086ADE4-3B6C-4CF5-802A-3815C39419FF}" destId="{7020C70A-B2B6-49B8-9E0C-51619D53F9F5}" srcOrd="0" destOrd="0" presId="urn:microsoft.com/office/officeart/2005/8/layout/cycle6"/>
    <dgm:cxn modelId="{05EB0E5B-8A45-47BC-8305-A2A1979C89A1}" type="presOf" srcId="{61CAE301-8B0B-4623-83D9-513143D0CF38}" destId="{B7F2BBCC-0AF3-435B-A393-FFA9EF527383}" srcOrd="0" destOrd="0" presId="urn:microsoft.com/office/officeart/2005/8/layout/cycle6"/>
    <dgm:cxn modelId="{54D428D3-ACF6-467B-99F5-ACC76F2C360B}" srcId="{33FDD1E0-62EC-4D57-AE0D-05834D1C60C6}" destId="{445C8E54-DB02-4AC6-A881-C8E832B1339E}" srcOrd="3" destOrd="0" parTransId="{64FDC934-711A-4A34-9C6E-60712FC87B86}" sibTransId="{99A3B4F7-1572-4D63-9870-0844F30CD13E}"/>
    <dgm:cxn modelId="{F5966313-86A4-41AD-9AAC-CDF4D7482912}" type="presOf" srcId="{FC021FC5-64AF-47FD-A6A3-137D0EDA0B2E}" destId="{421C9060-FA2C-422D-B0F0-41D9798144F2}" srcOrd="0" destOrd="0" presId="urn:microsoft.com/office/officeart/2005/8/layout/cycle6"/>
    <dgm:cxn modelId="{3450C441-A3E5-4679-B5EA-4B2D0B7737ED}" type="presOf" srcId="{67180ECC-203C-4492-BF68-DDEEA88A6FF4}" destId="{18599D29-8BBE-4AE6-B159-2DE260A8ADAF}" srcOrd="0" destOrd="0" presId="urn:microsoft.com/office/officeart/2005/8/layout/cycle6"/>
    <dgm:cxn modelId="{A9A661F5-FED4-42AB-926D-B82C1D5F9D07}" type="presParOf" srcId="{E002432B-75A0-4A67-ADEB-ECEACBF944D2}" destId="{E61C56EE-30E9-43F5-94F1-63227EFB0B5E}" srcOrd="0" destOrd="0" presId="urn:microsoft.com/office/officeart/2005/8/layout/cycle6"/>
    <dgm:cxn modelId="{5B4A9DE1-CF55-4B3B-9CBF-01606D1F4F69}" type="presParOf" srcId="{E002432B-75A0-4A67-ADEB-ECEACBF944D2}" destId="{F8D6943A-870F-45F4-B442-704227390496}" srcOrd="1" destOrd="0" presId="urn:microsoft.com/office/officeart/2005/8/layout/cycle6"/>
    <dgm:cxn modelId="{F69DBC32-EB1F-415B-8A85-E270EBD6EC73}" type="presParOf" srcId="{E002432B-75A0-4A67-ADEB-ECEACBF944D2}" destId="{9FEF4883-431D-4E76-A0B0-C3F25C9340DC}" srcOrd="2" destOrd="0" presId="urn:microsoft.com/office/officeart/2005/8/layout/cycle6"/>
    <dgm:cxn modelId="{05C37725-F8BF-43EF-A548-AC1E87E65E60}" type="presParOf" srcId="{E002432B-75A0-4A67-ADEB-ECEACBF944D2}" destId="{18599D29-8BBE-4AE6-B159-2DE260A8ADAF}" srcOrd="3" destOrd="0" presId="urn:microsoft.com/office/officeart/2005/8/layout/cycle6"/>
    <dgm:cxn modelId="{8110CB9B-BA7D-481B-861F-074FE173CCFC}" type="presParOf" srcId="{E002432B-75A0-4A67-ADEB-ECEACBF944D2}" destId="{A0177A93-8F24-4F26-AC49-A1898910BD63}" srcOrd="4" destOrd="0" presId="urn:microsoft.com/office/officeart/2005/8/layout/cycle6"/>
    <dgm:cxn modelId="{4644B034-ADDA-4787-A40E-C6C270E89F44}" type="presParOf" srcId="{E002432B-75A0-4A67-ADEB-ECEACBF944D2}" destId="{7020C70A-B2B6-49B8-9E0C-51619D53F9F5}" srcOrd="5" destOrd="0" presId="urn:microsoft.com/office/officeart/2005/8/layout/cycle6"/>
    <dgm:cxn modelId="{8DEAD2F1-B2EA-43FD-8A62-DB05E5658AD0}" type="presParOf" srcId="{E002432B-75A0-4A67-ADEB-ECEACBF944D2}" destId="{979BAF33-8278-4DFC-91A8-87387BD53C1A}" srcOrd="6" destOrd="0" presId="urn:microsoft.com/office/officeart/2005/8/layout/cycle6"/>
    <dgm:cxn modelId="{3FC8EBCB-2C37-409D-9DBC-5F8D47435650}" type="presParOf" srcId="{E002432B-75A0-4A67-ADEB-ECEACBF944D2}" destId="{E88C81A9-9BFE-4275-9B5C-96A2B93D2B28}" srcOrd="7" destOrd="0" presId="urn:microsoft.com/office/officeart/2005/8/layout/cycle6"/>
    <dgm:cxn modelId="{6C2D5FB1-4252-4A46-8E31-45CD5BCC69B9}" type="presParOf" srcId="{E002432B-75A0-4A67-ADEB-ECEACBF944D2}" destId="{B7F2BBCC-0AF3-435B-A393-FFA9EF527383}" srcOrd="8" destOrd="0" presId="urn:microsoft.com/office/officeart/2005/8/layout/cycle6"/>
    <dgm:cxn modelId="{7B5C4D31-E165-43D4-A00E-DBFC2266D9EF}" type="presParOf" srcId="{E002432B-75A0-4A67-ADEB-ECEACBF944D2}" destId="{5E0388FE-92D3-418B-97B5-2638685FF980}" srcOrd="9" destOrd="0" presId="urn:microsoft.com/office/officeart/2005/8/layout/cycle6"/>
    <dgm:cxn modelId="{12E34B6A-5FAC-434A-8292-56542BE4AB30}" type="presParOf" srcId="{E002432B-75A0-4A67-ADEB-ECEACBF944D2}" destId="{6BABF777-EC2A-4F25-B39A-9F46A22D1B32}" srcOrd="10" destOrd="0" presId="urn:microsoft.com/office/officeart/2005/8/layout/cycle6"/>
    <dgm:cxn modelId="{9BEEE19E-C37B-4B89-A384-1D2A43E8D585}" type="presParOf" srcId="{E002432B-75A0-4A67-ADEB-ECEACBF944D2}" destId="{74ADC07E-D043-4AB2-9BF2-CA19AE79A111}" srcOrd="11" destOrd="0" presId="urn:microsoft.com/office/officeart/2005/8/layout/cycle6"/>
    <dgm:cxn modelId="{FEDACC89-50F4-4228-BEEF-87CE95C01FE7}" type="presParOf" srcId="{E002432B-75A0-4A67-ADEB-ECEACBF944D2}" destId="{421C9060-FA2C-422D-B0F0-41D9798144F2}" srcOrd="12" destOrd="0" presId="urn:microsoft.com/office/officeart/2005/8/layout/cycle6"/>
    <dgm:cxn modelId="{0A473792-B924-4B9F-BD66-04E846E03DE5}" type="presParOf" srcId="{E002432B-75A0-4A67-ADEB-ECEACBF944D2}" destId="{322EA27D-244D-4630-BB9A-A683586EFBCB}" srcOrd="13" destOrd="0" presId="urn:microsoft.com/office/officeart/2005/8/layout/cycle6"/>
    <dgm:cxn modelId="{901C5839-598A-439E-B8A5-DA0C85A8F59B}" type="presParOf" srcId="{E002432B-75A0-4A67-ADEB-ECEACBF944D2}" destId="{70A21DE1-4E73-4EE2-BB75-AE4236472257}"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1DD872A-D636-4D9B-99E0-5FCAF04F51F4}" type="doc">
      <dgm:prSet loTypeId="urn:microsoft.com/office/officeart/2005/8/layout/hProcess9" loCatId="process" qsTypeId="urn:microsoft.com/office/officeart/2005/8/quickstyle/3d2" qsCatId="3D" csTypeId="urn:microsoft.com/office/officeart/2005/8/colors/colorful5" csCatId="colorful" phldr="1"/>
      <dgm:spPr/>
    </dgm:pt>
    <dgm:pt modelId="{7E52A8D1-BE00-4DD5-B76C-B2B9E2A01251}">
      <dgm:prSet phldrT="[Text]"/>
      <dgm:spPr>
        <a:xfrm>
          <a:off x="2479" y="535881"/>
          <a:ext cx="2748404" cy="714508"/>
        </a:xfrm>
        <a:gradFill rotWithShape="0">
          <a:gsLst>
            <a:gs pos="0">
              <a:srgbClr val="B2C1DB">
                <a:hueOff val="0"/>
                <a:satOff val="0"/>
                <a:lumOff val="0"/>
                <a:alphaOff val="0"/>
                <a:shade val="51000"/>
                <a:satMod val="130000"/>
              </a:srgbClr>
            </a:gs>
            <a:gs pos="80000">
              <a:srgbClr val="B2C1DB">
                <a:hueOff val="0"/>
                <a:satOff val="0"/>
                <a:lumOff val="0"/>
                <a:alphaOff val="0"/>
                <a:shade val="93000"/>
                <a:satMod val="130000"/>
              </a:srgbClr>
            </a:gs>
            <a:gs pos="100000">
              <a:srgbClr val="B2C1DB">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ctr"/>
          <a:r>
            <a:rPr lang="nl-BE" dirty="0" smtClean="0">
              <a:solidFill>
                <a:srgbClr val="FFFFFF"/>
              </a:solidFill>
              <a:latin typeface="Verdana"/>
              <a:ea typeface="+mn-ea"/>
              <a:cs typeface="+mn-cs"/>
            </a:rPr>
            <a:t>Long Term capacity</a:t>
          </a:r>
        </a:p>
        <a:p>
          <a:pPr algn="ctr"/>
          <a:r>
            <a:rPr lang="nl-BE" dirty="0" smtClean="0">
              <a:solidFill>
                <a:srgbClr val="FFFFFF"/>
              </a:solidFill>
              <a:latin typeface="Verdana"/>
              <a:ea typeface="+mn-ea"/>
              <a:cs typeface="+mn-cs"/>
            </a:rPr>
            <a:t>(Year + Month)</a:t>
          </a:r>
        </a:p>
      </dgm:t>
    </dgm:pt>
    <dgm:pt modelId="{1320ADAE-1EFB-4CEA-8BAA-3E29472A242C}" type="parTrans" cxnId="{BE871587-006E-47BD-9505-BC4A26C3917F}">
      <dgm:prSet/>
      <dgm:spPr/>
      <dgm:t>
        <a:bodyPr/>
        <a:lstStyle/>
        <a:p>
          <a:endParaRPr lang="en-US"/>
        </a:p>
      </dgm:t>
    </dgm:pt>
    <dgm:pt modelId="{31A25379-194A-4CCD-8EEF-3CBE5D9082DC}" type="sibTrans" cxnId="{BE871587-006E-47BD-9505-BC4A26C3917F}">
      <dgm:prSet/>
      <dgm:spPr/>
      <dgm:t>
        <a:bodyPr/>
        <a:lstStyle/>
        <a:p>
          <a:endParaRPr lang="en-US"/>
        </a:p>
      </dgm:t>
    </dgm:pt>
    <dgm:pt modelId="{715F2C2E-A724-4875-B741-ADFA2E738D72}">
      <dgm:prSet phldrT="[Text]"/>
      <dgm:spPr>
        <a:xfrm>
          <a:off x="2792734" y="535881"/>
          <a:ext cx="837022" cy="714508"/>
        </a:xfrm>
        <a:gradFill rotWithShape="0">
          <a:gsLst>
            <a:gs pos="0">
              <a:srgbClr val="B2C1DB">
                <a:hueOff val="-6490032"/>
                <a:satOff val="3463"/>
                <a:lumOff val="-15098"/>
                <a:alphaOff val="0"/>
                <a:shade val="51000"/>
                <a:satMod val="130000"/>
              </a:srgbClr>
            </a:gs>
            <a:gs pos="80000">
              <a:srgbClr val="B2C1DB">
                <a:hueOff val="-6490032"/>
                <a:satOff val="3463"/>
                <a:lumOff val="-15098"/>
                <a:alphaOff val="0"/>
                <a:shade val="93000"/>
                <a:satMod val="130000"/>
              </a:srgbClr>
            </a:gs>
            <a:gs pos="100000">
              <a:srgbClr val="B2C1DB">
                <a:hueOff val="-6490032"/>
                <a:satOff val="3463"/>
                <a:lumOff val="-1509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nl-BE" dirty="0" smtClean="0">
              <a:solidFill>
                <a:srgbClr val="FFFFFF"/>
              </a:solidFill>
              <a:latin typeface="Verdana"/>
              <a:ea typeface="+mn-ea"/>
              <a:cs typeface="+mn-cs"/>
            </a:rPr>
            <a:t>Day Ahead capacity</a:t>
          </a:r>
          <a:endParaRPr lang="en-US" dirty="0">
            <a:solidFill>
              <a:srgbClr val="FFFFFF"/>
            </a:solidFill>
            <a:latin typeface="Verdana"/>
            <a:ea typeface="+mn-ea"/>
            <a:cs typeface="+mn-cs"/>
          </a:endParaRPr>
        </a:p>
      </dgm:t>
    </dgm:pt>
    <dgm:pt modelId="{33B2F970-08E2-448D-BE7A-D3B6ADD9DA40}" type="parTrans" cxnId="{8F4A1846-A27F-467E-AC07-5719EF6FBBC8}">
      <dgm:prSet/>
      <dgm:spPr/>
      <dgm:t>
        <a:bodyPr/>
        <a:lstStyle/>
        <a:p>
          <a:endParaRPr lang="en-US"/>
        </a:p>
      </dgm:t>
    </dgm:pt>
    <dgm:pt modelId="{E7725E72-1F1A-4679-8CFF-46C5ECADE1DF}" type="sibTrans" cxnId="{8F4A1846-A27F-467E-AC07-5719EF6FBBC8}">
      <dgm:prSet/>
      <dgm:spPr/>
      <dgm:t>
        <a:bodyPr/>
        <a:lstStyle/>
        <a:p>
          <a:endParaRPr lang="en-US"/>
        </a:p>
      </dgm:t>
    </dgm:pt>
    <dgm:pt modelId="{770DEAA9-5A37-4044-96FF-682418F07FAB}">
      <dgm:prSet phldrT="[Text]"/>
      <dgm:spPr>
        <a:xfrm>
          <a:off x="3671607" y="535881"/>
          <a:ext cx="837022" cy="714508"/>
        </a:xfrm>
        <a:gradFill rotWithShape="0">
          <a:gsLst>
            <a:gs pos="0">
              <a:srgbClr val="B2C1DB">
                <a:hueOff val="-12980065"/>
                <a:satOff val="6926"/>
                <a:lumOff val="-30196"/>
                <a:alphaOff val="0"/>
                <a:shade val="51000"/>
                <a:satMod val="130000"/>
              </a:srgbClr>
            </a:gs>
            <a:gs pos="80000">
              <a:srgbClr val="B2C1DB">
                <a:hueOff val="-12980065"/>
                <a:satOff val="6926"/>
                <a:lumOff val="-30196"/>
                <a:alphaOff val="0"/>
                <a:shade val="93000"/>
                <a:satMod val="130000"/>
              </a:srgbClr>
            </a:gs>
            <a:gs pos="100000">
              <a:srgbClr val="B2C1DB">
                <a:hueOff val="-12980065"/>
                <a:satOff val="6926"/>
                <a:lumOff val="-3019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nl-BE" dirty="0" smtClean="0">
              <a:solidFill>
                <a:srgbClr val="FFFFFF"/>
              </a:solidFill>
              <a:latin typeface="Verdana"/>
              <a:ea typeface="+mn-ea"/>
              <a:cs typeface="+mn-cs"/>
            </a:rPr>
            <a:t>Intraday capacity</a:t>
          </a:r>
          <a:endParaRPr lang="en-US" dirty="0">
            <a:solidFill>
              <a:srgbClr val="FFFFFF"/>
            </a:solidFill>
            <a:latin typeface="Verdana"/>
            <a:ea typeface="+mn-ea"/>
            <a:cs typeface="+mn-cs"/>
          </a:endParaRPr>
        </a:p>
      </dgm:t>
    </dgm:pt>
    <dgm:pt modelId="{F8C036EA-EB92-401F-88AB-37CCD8EF6EC2}" type="parTrans" cxnId="{C565EE82-8DD2-4F2A-9803-07FD7DB13AC7}">
      <dgm:prSet/>
      <dgm:spPr/>
      <dgm:t>
        <a:bodyPr/>
        <a:lstStyle/>
        <a:p>
          <a:endParaRPr lang="en-US"/>
        </a:p>
      </dgm:t>
    </dgm:pt>
    <dgm:pt modelId="{E03BBBA0-EBF3-4346-A94A-63B5CFD5AE83}" type="sibTrans" cxnId="{C565EE82-8DD2-4F2A-9803-07FD7DB13AC7}">
      <dgm:prSet/>
      <dgm:spPr/>
      <dgm:t>
        <a:bodyPr/>
        <a:lstStyle/>
        <a:p>
          <a:endParaRPr lang="en-US"/>
        </a:p>
      </dgm:t>
    </dgm:pt>
    <dgm:pt modelId="{F89D6606-96AD-4478-871E-1E4D6E5E009D}" type="pres">
      <dgm:prSet presAssocID="{B1DD872A-D636-4D9B-99E0-5FCAF04F51F4}" presName="CompostProcess" presStyleCnt="0">
        <dgm:presLayoutVars>
          <dgm:dir/>
          <dgm:resizeHandles val="exact"/>
        </dgm:presLayoutVars>
      </dgm:prSet>
      <dgm:spPr/>
    </dgm:pt>
    <dgm:pt modelId="{7908AFC0-4D5E-4BB9-9993-E60053DD0582}" type="pres">
      <dgm:prSet presAssocID="{B1DD872A-D636-4D9B-99E0-5FCAF04F51F4}" presName="arrow" presStyleLbl="bgShp" presStyleIdx="0" presStyleCnt="1"/>
      <dgm:spPr>
        <a:xfrm>
          <a:off x="338333" y="0"/>
          <a:ext cx="3834442" cy="1786270"/>
        </a:xfrm>
        <a:prstGeom prst="rightArrow">
          <a:avLst/>
        </a:prstGeom>
        <a:gradFill rotWithShape="0">
          <a:gsLst>
            <a:gs pos="0">
              <a:srgbClr val="B2C1DB">
                <a:tint val="40000"/>
                <a:hueOff val="0"/>
                <a:satOff val="0"/>
                <a:lumOff val="0"/>
                <a:alphaOff val="0"/>
                <a:shade val="51000"/>
                <a:satMod val="130000"/>
              </a:srgbClr>
            </a:gs>
            <a:gs pos="80000">
              <a:srgbClr val="B2C1DB">
                <a:tint val="40000"/>
                <a:hueOff val="0"/>
                <a:satOff val="0"/>
                <a:lumOff val="0"/>
                <a:alphaOff val="0"/>
                <a:shade val="93000"/>
                <a:satMod val="130000"/>
              </a:srgbClr>
            </a:gs>
            <a:gs pos="100000">
              <a:srgbClr val="B2C1DB">
                <a:tint val="40000"/>
                <a:hueOff val="0"/>
                <a:satOff val="0"/>
                <a:lumOff val="0"/>
                <a:alphaOff val="0"/>
                <a:shade val="94000"/>
                <a:satMod val="135000"/>
              </a:srgb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rgbClr val="FFFFFF"/>
          </a:contourClr>
        </a:sp3d>
      </dgm:spPr>
    </dgm:pt>
    <dgm:pt modelId="{6500EC5B-C8F2-4341-A116-A905D76EE3BD}" type="pres">
      <dgm:prSet presAssocID="{B1DD872A-D636-4D9B-99E0-5FCAF04F51F4}" presName="linearProcess" presStyleCnt="0"/>
      <dgm:spPr/>
    </dgm:pt>
    <dgm:pt modelId="{D61BFC0D-B6AF-48FB-B621-B312F05157F3}" type="pres">
      <dgm:prSet presAssocID="{7E52A8D1-BE00-4DD5-B76C-B2B9E2A01251}" presName="textNode" presStyleLbl="node1" presStyleIdx="0" presStyleCnt="3" custScaleX="328355">
        <dgm:presLayoutVars>
          <dgm:bulletEnabled val="1"/>
        </dgm:presLayoutVars>
      </dgm:prSet>
      <dgm:spPr>
        <a:prstGeom prst="roundRect">
          <a:avLst/>
        </a:prstGeom>
      </dgm:spPr>
      <dgm:t>
        <a:bodyPr/>
        <a:lstStyle/>
        <a:p>
          <a:endParaRPr lang="en-US"/>
        </a:p>
      </dgm:t>
    </dgm:pt>
    <dgm:pt modelId="{74924EBA-439F-4D95-A032-F28C1883A587}" type="pres">
      <dgm:prSet presAssocID="{31A25379-194A-4CCD-8EEF-3CBE5D9082DC}" presName="sibTrans" presStyleCnt="0"/>
      <dgm:spPr/>
    </dgm:pt>
    <dgm:pt modelId="{ADC40466-E929-4FB3-960F-D10ED869E7AA}" type="pres">
      <dgm:prSet presAssocID="{715F2C2E-A724-4875-B741-ADFA2E738D72}" presName="textNode" presStyleLbl="node1" presStyleIdx="1" presStyleCnt="3">
        <dgm:presLayoutVars>
          <dgm:bulletEnabled val="1"/>
        </dgm:presLayoutVars>
      </dgm:prSet>
      <dgm:spPr>
        <a:prstGeom prst="roundRect">
          <a:avLst/>
        </a:prstGeom>
      </dgm:spPr>
      <dgm:t>
        <a:bodyPr/>
        <a:lstStyle/>
        <a:p>
          <a:endParaRPr lang="en-US"/>
        </a:p>
      </dgm:t>
    </dgm:pt>
    <dgm:pt modelId="{7F8EA953-52C0-4E6F-83AD-72B9BE8BA1E6}" type="pres">
      <dgm:prSet presAssocID="{E7725E72-1F1A-4679-8CFF-46C5ECADE1DF}" presName="sibTrans" presStyleCnt="0"/>
      <dgm:spPr/>
    </dgm:pt>
    <dgm:pt modelId="{63253352-E8CB-4FD3-ABBC-5B0192297E55}" type="pres">
      <dgm:prSet presAssocID="{770DEAA9-5A37-4044-96FF-682418F07FAB}" presName="textNode" presStyleLbl="node1" presStyleIdx="2" presStyleCnt="3">
        <dgm:presLayoutVars>
          <dgm:bulletEnabled val="1"/>
        </dgm:presLayoutVars>
      </dgm:prSet>
      <dgm:spPr>
        <a:prstGeom prst="roundRect">
          <a:avLst/>
        </a:prstGeom>
      </dgm:spPr>
      <dgm:t>
        <a:bodyPr/>
        <a:lstStyle/>
        <a:p>
          <a:endParaRPr lang="en-US"/>
        </a:p>
      </dgm:t>
    </dgm:pt>
  </dgm:ptLst>
  <dgm:cxnLst>
    <dgm:cxn modelId="{1C43B1C4-7FA2-4D44-B6F3-836E2FF657F3}" type="presOf" srcId="{715F2C2E-A724-4875-B741-ADFA2E738D72}" destId="{ADC40466-E929-4FB3-960F-D10ED869E7AA}" srcOrd="0" destOrd="0" presId="urn:microsoft.com/office/officeart/2005/8/layout/hProcess9"/>
    <dgm:cxn modelId="{C565EE82-8DD2-4F2A-9803-07FD7DB13AC7}" srcId="{B1DD872A-D636-4D9B-99E0-5FCAF04F51F4}" destId="{770DEAA9-5A37-4044-96FF-682418F07FAB}" srcOrd="2" destOrd="0" parTransId="{F8C036EA-EB92-401F-88AB-37CCD8EF6EC2}" sibTransId="{E03BBBA0-EBF3-4346-A94A-63B5CFD5AE83}"/>
    <dgm:cxn modelId="{BE871587-006E-47BD-9505-BC4A26C3917F}" srcId="{B1DD872A-D636-4D9B-99E0-5FCAF04F51F4}" destId="{7E52A8D1-BE00-4DD5-B76C-B2B9E2A01251}" srcOrd="0" destOrd="0" parTransId="{1320ADAE-1EFB-4CEA-8BAA-3E29472A242C}" sibTransId="{31A25379-194A-4CCD-8EEF-3CBE5D9082DC}"/>
    <dgm:cxn modelId="{B2A1C5AE-A438-47A7-8ACA-556F186389FF}" type="presOf" srcId="{B1DD872A-D636-4D9B-99E0-5FCAF04F51F4}" destId="{F89D6606-96AD-4478-871E-1E4D6E5E009D}" srcOrd="0" destOrd="0" presId="urn:microsoft.com/office/officeart/2005/8/layout/hProcess9"/>
    <dgm:cxn modelId="{8F4A1846-A27F-467E-AC07-5719EF6FBBC8}" srcId="{B1DD872A-D636-4D9B-99E0-5FCAF04F51F4}" destId="{715F2C2E-A724-4875-B741-ADFA2E738D72}" srcOrd="1" destOrd="0" parTransId="{33B2F970-08E2-448D-BE7A-D3B6ADD9DA40}" sibTransId="{E7725E72-1F1A-4679-8CFF-46C5ECADE1DF}"/>
    <dgm:cxn modelId="{BCFB32D4-934E-44D2-A554-3E9A3F7FB037}" type="presOf" srcId="{770DEAA9-5A37-4044-96FF-682418F07FAB}" destId="{63253352-E8CB-4FD3-ABBC-5B0192297E55}" srcOrd="0" destOrd="0" presId="urn:microsoft.com/office/officeart/2005/8/layout/hProcess9"/>
    <dgm:cxn modelId="{E8CA39A2-92ED-4611-B5F5-2C5B238DCE20}" type="presOf" srcId="{7E52A8D1-BE00-4DD5-B76C-B2B9E2A01251}" destId="{D61BFC0D-B6AF-48FB-B621-B312F05157F3}" srcOrd="0" destOrd="0" presId="urn:microsoft.com/office/officeart/2005/8/layout/hProcess9"/>
    <dgm:cxn modelId="{FAD83595-70D1-4036-B4BD-4B2CC3FBCB34}" type="presParOf" srcId="{F89D6606-96AD-4478-871E-1E4D6E5E009D}" destId="{7908AFC0-4D5E-4BB9-9993-E60053DD0582}" srcOrd="0" destOrd="0" presId="urn:microsoft.com/office/officeart/2005/8/layout/hProcess9"/>
    <dgm:cxn modelId="{7615B17F-404C-45A5-86AA-C8CDEA4E372C}" type="presParOf" srcId="{F89D6606-96AD-4478-871E-1E4D6E5E009D}" destId="{6500EC5B-C8F2-4341-A116-A905D76EE3BD}" srcOrd="1" destOrd="0" presId="urn:microsoft.com/office/officeart/2005/8/layout/hProcess9"/>
    <dgm:cxn modelId="{1542B8B6-C566-429A-AFBA-589A40F80026}" type="presParOf" srcId="{6500EC5B-C8F2-4341-A116-A905D76EE3BD}" destId="{D61BFC0D-B6AF-48FB-B621-B312F05157F3}" srcOrd="0" destOrd="0" presId="urn:microsoft.com/office/officeart/2005/8/layout/hProcess9"/>
    <dgm:cxn modelId="{BA3CDF80-9E95-4AB9-B80D-B3978C82A1BB}" type="presParOf" srcId="{6500EC5B-C8F2-4341-A116-A905D76EE3BD}" destId="{74924EBA-439F-4D95-A032-F28C1883A587}" srcOrd="1" destOrd="0" presId="urn:microsoft.com/office/officeart/2005/8/layout/hProcess9"/>
    <dgm:cxn modelId="{728B6098-D993-441C-B6FF-CF8C9D903C1F}" type="presParOf" srcId="{6500EC5B-C8F2-4341-A116-A905D76EE3BD}" destId="{ADC40466-E929-4FB3-960F-D10ED869E7AA}" srcOrd="2" destOrd="0" presId="urn:microsoft.com/office/officeart/2005/8/layout/hProcess9"/>
    <dgm:cxn modelId="{A3A482B3-5B5B-4D93-9879-B6F5152E4B37}" type="presParOf" srcId="{6500EC5B-C8F2-4341-A116-A905D76EE3BD}" destId="{7F8EA953-52C0-4E6F-83AD-72B9BE8BA1E6}" srcOrd="3" destOrd="0" presId="urn:microsoft.com/office/officeart/2005/8/layout/hProcess9"/>
    <dgm:cxn modelId="{8339E56A-AE8A-4E9C-8D6C-3217F82BF1F5}" type="presParOf" srcId="{6500EC5B-C8F2-4341-A116-A905D76EE3BD}" destId="{63253352-E8CB-4FD3-ABBC-5B0192297E55}"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1DD872A-D636-4D9B-99E0-5FCAF04F51F4}" type="doc">
      <dgm:prSet loTypeId="urn:microsoft.com/office/officeart/2005/8/layout/hProcess9" loCatId="process" qsTypeId="urn:microsoft.com/office/officeart/2005/8/quickstyle/3d2" qsCatId="3D" csTypeId="urn:microsoft.com/office/officeart/2005/8/colors/colorful5" csCatId="colorful" phldr="1"/>
      <dgm:spPr/>
    </dgm:pt>
    <dgm:pt modelId="{7E52A8D1-BE00-4DD5-B76C-B2B9E2A01251}">
      <dgm:prSet phldrT="[Text]"/>
      <dgm:spPr>
        <a:xfrm>
          <a:off x="2479" y="535881"/>
          <a:ext cx="2748404" cy="714508"/>
        </a:xfrm>
        <a:gradFill rotWithShape="0">
          <a:gsLst>
            <a:gs pos="0">
              <a:srgbClr val="B2C1DB">
                <a:hueOff val="0"/>
                <a:satOff val="0"/>
                <a:lumOff val="0"/>
                <a:alphaOff val="0"/>
                <a:shade val="51000"/>
                <a:satMod val="130000"/>
              </a:srgbClr>
            </a:gs>
            <a:gs pos="80000">
              <a:srgbClr val="B2C1DB">
                <a:hueOff val="0"/>
                <a:satOff val="0"/>
                <a:lumOff val="0"/>
                <a:alphaOff val="0"/>
                <a:shade val="93000"/>
                <a:satMod val="130000"/>
              </a:srgbClr>
            </a:gs>
            <a:gs pos="100000">
              <a:srgbClr val="B2C1DB">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ctr"/>
          <a:r>
            <a:rPr lang="nl-BE" dirty="0" smtClean="0">
              <a:solidFill>
                <a:srgbClr val="FFFFFF"/>
              </a:solidFill>
              <a:latin typeface="Verdana"/>
              <a:ea typeface="+mn-ea"/>
              <a:cs typeface="+mn-cs"/>
            </a:rPr>
            <a:t>Long Term capacity</a:t>
          </a:r>
        </a:p>
        <a:p>
          <a:pPr algn="ctr"/>
          <a:r>
            <a:rPr lang="nl-BE" dirty="0" smtClean="0">
              <a:solidFill>
                <a:srgbClr val="FFFFFF"/>
              </a:solidFill>
              <a:latin typeface="Verdana"/>
              <a:ea typeface="+mn-ea"/>
              <a:cs typeface="+mn-cs"/>
            </a:rPr>
            <a:t>(Year + Month)</a:t>
          </a:r>
        </a:p>
      </dgm:t>
    </dgm:pt>
    <dgm:pt modelId="{1320ADAE-1EFB-4CEA-8BAA-3E29472A242C}" type="parTrans" cxnId="{BE871587-006E-47BD-9505-BC4A26C3917F}">
      <dgm:prSet/>
      <dgm:spPr/>
      <dgm:t>
        <a:bodyPr/>
        <a:lstStyle/>
        <a:p>
          <a:endParaRPr lang="en-US"/>
        </a:p>
      </dgm:t>
    </dgm:pt>
    <dgm:pt modelId="{31A25379-194A-4CCD-8EEF-3CBE5D9082DC}" type="sibTrans" cxnId="{BE871587-006E-47BD-9505-BC4A26C3917F}">
      <dgm:prSet/>
      <dgm:spPr/>
      <dgm:t>
        <a:bodyPr/>
        <a:lstStyle/>
        <a:p>
          <a:endParaRPr lang="en-US"/>
        </a:p>
      </dgm:t>
    </dgm:pt>
    <dgm:pt modelId="{715F2C2E-A724-4875-B741-ADFA2E738D72}">
      <dgm:prSet phldrT="[Text]"/>
      <dgm:spPr>
        <a:xfrm>
          <a:off x="2792734" y="535881"/>
          <a:ext cx="837022" cy="714508"/>
        </a:xfrm>
        <a:gradFill rotWithShape="0">
          <a:gsLst>
            <a:gs pos="0">
              <a:srgbClr val="B2C1DB">
                <a:hueOff val="-6490032"/>
                <a:satOff val="3463"/>
                <a:lumOff val="-15098"/>
                <a:alphaOff val="0"/>
                <a:shade val="51000"/>
                <a:satMod val="130000"/>
              </a:srgbClr>
            </a:gs>
            <a:gs pos="80000">
              <a:srgbClr val="B2C1DB">
                <a:hueOff val="-6490032"/>
                <a:satOff val="3463"/>
                <a:lumOff val="-15098"/>
                <a:alphaOff val="0"/>
                <a:shade val="93000"/>
                <a:satMod val="130000"/>
              </a:srgbClr>
            </a:gs>
            <a:gs pos="100000">
              <a:srgbClr val="B2C1DB">
                <a:hueOff val="-6490032"/>
                <a:satOff val="3463"/>
                <a:lumOff val="-1509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nl-BE" dirty="0" smtClean="0">
              <a:solidFill>
                <a:srgbClr val="FFFFFF"/>
              </a:solidFill>
              <a:latin typeface="Verdana"/>
              <a:ea typeface="+mn-ea"/>
              <a:cs typeface="+mn-cs"/>
            </a:rPr>
            <a:t>Day Ahead capacity</a:t>
          </a:r>
          <a:endParaRPr lang="en-US" dirty="0">
            <a:solidFill>
              <a:srgbClr val="FFFFFF"/>
            </a:solidFill>
            <a:latin typeface="Verdana"/>
            <a:ea typeface="+mn-ea"/>
            <a:cs typeface="+mn-cs"/>
          </a:endParaRPr>
        </a:p>
      </dgm:t>
    </dgm:pt>
    <dgm:pt modelId="{33B2F970-08E2-448D-BE7A-D3B6ADD9DA40}" type="parTrans" cxnId="{8F4A1846-A27F-467E-AC07-5719EF6FBBC8}">
      <dgm:prSet/>
      <dgm:spPr/>
      <dgm:t>
        <a:bodyPr/>
        <a:lstStyle/>
        <a:p>
          <a:endParaRPr lang="en-US"/>
        </a:p>
      </dgm:t>
    </dgm:pt>
    <dgm:pt modelId="{E7725E72-1F1A-4679-8CFF-46C5ECADE1DF}" type="sibTrans" cxnId="{8F4A1846-A27F-467E-AC07-5719EF6FBBC8}">
      <dgm:prSet/>
      <dgm:spPr/>
      <dgm:t>
        <a:bodyPr/>
        <a:lstStyle/>
        <a:p>
          <a:endParaRPr lang="en-US"/>
        </a:p>
      </dgm:t>
    </dgm:pt>
    <dgm:pt modelId="{770DEAA9-5A37-4044-96FF-682418F07FAB}">
      <dgm:prSet phldrT="[Text]"/>
      <dgm:spPr>
        <a:xfrm>
          <a:off x="3671607" y="535881"/>
          <a:ext cx="837022" cy="714508"/>
        </a:xfrm>
        <a:gradFill rotWithShape="0">
          <a:gsLst>
            <a:gs pos="0">
              <a:srgbClr val="B2C1DB">
                <a:hueOff val="-12980065"/>
                <a:satOff val="6926"/>
                <a:lumOff val="-30196"/>
                <a:alphaOff val="0"/>
                <a:shade val="51000"/>
                <a:satMod val="130000"/>
              </a:srgbClr>
            </a:gs>
            <a:gs pos="80000">
              <a:srgbClr val="B2C1DB">
                <a:hueOff val="-12980065"/>
                <a:satOff val="6926"/>
                <a:lumOff val="-30196"/>
                <a:alphaOff val="0"/>
                <a:shade val="93000"/>
                <a:satMod val="130000"/>
              </a:srgbClr>
            </a:gs>
            <a:gs pos="100000">
              <a:srgbClr val="B2C1DB">
                <a:hueOff val="-12980065"/>
                <a:satOff val="6926"/>
                <a:lumOff val="-3019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nl-BE" dirty="0" smtClean="0">
              <a:solidFill>
                <a:srgbClr val="FFFFFF"/>
              </a:solidFill>
              <a:latin typeface="Verdana"/>
              <a:ea typeface="+mn-ea"/>
              <a:cs typeface="+mn-cs"/>
            </a:rPr>
            <a:t>Intraday capacity</a:t>
          </a:r>
          <a:endParaRPr lang="en-US" dirty="0">
            <a:solidFill>
              <a:srgbClr val="FFFFFF"/>
            </a:solidFill>
            <a:latin typeface="Verdana"/>
            <a:ea typeface="+mn-ea"/>
            <a:cs typeface="+mn-cs"/>
          </a:endParaRPr>
        </a:p>
      </dgm:t>
    </dgm:pt>
    <dgm:pt modelId="{F8C036EA-EB92-401F-88AB-37CCD8EF6EC2}" type="parTrans" cxnId="{C565EE82-8DD2-4F2A-9803-07FD7DB13AC7}">
      <dgm:prSet/>
      <dgm:spPr/>
      <dgm:t>
        <a:bodyPr/>
        <a:lstStyle/>
        <a:p>
          <a:endParaRPr lang="en-US"/>
        </a:p>
      </dgm:t>
    </dgm:pt>
    <dgm:pt modelId="{E03BBBA0-EBF3-4346-A94A-63B5CFD5AE83}" type="sibTrans" cxnId="{C565EE82-8DD2-4F2A-9803-07FD7DB13AC7}">
      <dgm:prSet/>
      <dgm:spPr/>
      <dgm:t>
        <a:bodyPr/>
        <a:lstStyle/>
        <a:p>
          <a:endParaRPr lang="en-US"/>
        </a:p>
      </dgm:t>
    </dgm:pt>
    <dgm:pt modelId="{F89D6606-96AD-4478-871E-1E4D6E5E009D}" type="pres">
      <dgm:prSet presAssocID="{B1DD872A-D636-4D9B-99E0-5FCAF04F51F4}" presName="CompostProcess" presStyleCnt="0">
        <dgm:presLayoutVars>
          <dgm:dir/>
          <dgm:resizeHandles val="exact"/>
        </dgm:presLayoutVars>
      </dgm:prSet>
      <dgm:spPr/>
    </dgm:pt>
    <dgm:pt modelId="{7908AFC0-4D5E-4BB9-9993-E60053DD0582}" type="pres">
      <dgm:prSet presAssocID="{B1DD872A-D636-4D9B-99E0-5FCAF04F51F4}" presName="arrow" presStyleLbl="bgShp" presStyleIdx="0" presStyleCnt="1"/>
      <dgm:spPr>
        <a:xfrm>
          <a:off x="338333" y="0"/>
          <a:ext cx="3834442" cy="1786270"/>
        </a:xfrm>
        <a:prstGeom prst="rightArrow">
          <a:avLst/>
        </a:prstGeom>
        <a:gradFill rotWithShape="0">
          <a:gsLst>
            <a:gs pos="0">
              <a:srgbClr val="B2C1DB">
                <a:tint val="40000"/>
                <a:hueOff val="0"/>
                <a:satOff val="0"/>
                <a:lumOff val="0"/>
                <a:alphaOff val="0"/>
                <a:shade val="51000"/>
                <a:satMod val="130000"/>
              </a:srgbClr>
            </a:gs>
            <a:gs pos="80000">
              <a:srgbClr val="B2C1DB">
                <a:tint val="40000"/>
                <a:hueOff val="0"/>
                <a:satOff val="0"/>
                <a:lumOff val="0"/>
                <a:alphaOff val="0"/>
                <a:shade val="93000"/>
                <a:satMod val="130000"/>
              </a:srgbClr>
            </a:gs>
            <a:gs pos="100000">
              <a:srgbClr val="B2C1DB">
                <a:tint val="40000"/>
                <a:hueOff val="0"/>
                <a:satOff val="0"/>
                <a:lumOff val="0"/>
                <a:alphaOff val="0"/>
                <a:shade val="94000"/>
                <a:satMod val="135000"/>
              </a:srgb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rgbClr val="FFFFFF"/>
          </a:contourClr>
        </a:sp3d>
      </dgm:spPr>
    </dgm:pt>
    <dgm:pt modelId="{6500EC5B-C8F2-4341-A116-A905D76EE3BD}" type="pres">
      <dgm:prSet presAssocID="{B1DD872A-D636-4D9B-99E0-5FCAF04F51F4}" presName="linearProcess" presStyleCnt="0"/>
      <dgm:spPr/>
    </dgm:pt>
    <dgm:pt modelId="{D61BFC0D-B6AF-48FB-B621-B312F05157F3}" type="pres">
      <dgm:prSet presAssocID="{7E52A8D1-BE00-4DD5-B76C-B2B9E2A01251}" presName="textNode" presStyleLbl="node1" presStyleIdx="0" presStyleCnt="3" custScaleX="328355">
        <dgm:presLayoutVars>
          <dgm:bulletEnabled val="1"/>
        </dgm:presLayoutVars>
      </dgm:prSet>
      <dgm:spPr>
        <a:prstGeom prst="roundRect">
          <a:avLst/>
        </a:prstGeom>
      </dgm:spPr>
      <dgm:t>
        <a:bodyPr/>
        <a:lstStyle/>
        <a:p>
          <a:endParaRPr lang="en-US"/>
        </a:p>
      </dgm:t>
    </dgm:pt>
    <dgm:pt modelId="{74924EBA-439F-4D95-A032-F28C1883A587}" type="pres">
      <dgm:prSet presAssocID="{31A25379-194A-4CCD-8EEF-3CBE5D9082DC}" presName="sibTrans" presStyleCnt="0"/>
      <dgm:spPr/>
    </dgm:pt>
    <dgm:pt modelId="{ADC40466-E929-4FB3-960F-D10ED869E7AA}" type="pres">
      <dgm:prSet presAssocID="{715F2C2E-A724-4875-B741-ADFA2E738D72}" presName="textNode" presStyleLbl="node1" presStyleIdx="1" presStyleCnt="3">
        <dgm:presLayoutVars>
          <dgm:bulletEnabled val="1"/>
        </dgm:presLayoutVars>
      </dgm:prSet>
      <dgm:spPr>
        <a:prstGeom prst="roundRect">
          <a:avLst/>
        </a:prstGeom>
      </dgm:spPr>
      <dgm:t>
        <a:bodyPr/>
        <a:lstStyle/>
        <a:p>
          <a:endParaRPr lang="en-US"/>
        </a:p>
      </dgm:t>
    </dgm:pt>
    <dgm:pt modelId="{7F8EA953-52C0-4E6F-83AD-72B9BE8BA1E6}" type="pres">
      <dgm:prSet presAssocID="{E7725E72-1F1A-4679-8CFF-46C5ECADE1DF}" presName="sibTrans" presStyleCnt="0"/>
      <dgm:spPr/>
    </dgm:pt>
    <dgm:pt modelId="{63253352-E8CB-4FD3-ABBC-5B0192297E55}" type="pres">
      <dgm:prSet presAssocID="{770DEAA9-5A37-4044-96FF-682418F07FAB}" presName="textNode" presStyleLbl="node1" presStyleIdx="2" presStyleCnt="3">
        <dgm:presLayoutVars>
          <dgm:bulletEnabled val="1"/>
        </dgm:presLayoutVars>
      </dgm:prSet>
      <dgm:spPr>
        <a:prstGeom prst="roundRect">
          <a:avLst/>
        </a:prstGeom>
      </dgm:spPr>
      <dgm:t>
        <a:bodyPr/>
        <a:lstStyle/>
        <a:p>
          <a:endParaRPr lang="en-US"/>
        </a:p>
      </dgm:t>
    </dgm:pt>
  </dgm:ptLst>
  <dgm:cxnLst>
    <dgm:cxn modelId="{1C43B1C4-7FA2-4D44-B6F3-836E2FF657F3}" type="presOf" srcId="{715F2C2E-A724-4875-B741-ADFA2E738D72}" destId="{ADC40466-E929-4FB3-960F-D10ED869E7AA}" srcOrd="0" destOrd="0" presId="urn:microsoft.com/office/officeart/2005/8/layout/hProcess9"/>
    <dgm:cxn modelId="{C565EE82-8DD2-4F2A-9803-07FD7DB13AC7}" srcId="{B1DD872A-D636-4D9B-99E0-5FCAF04F51F4}" destId="{770DEAA9-5A37-4044-96FF-682418F07FAB}" srcOrd="2" destOrd="0" parTransId="{F8C036EA-EB92-401F-88AB-37CCD8EF6EC2}" sibTransId="{E03BBBA0-EBF3-4346-A94A-63B5CFD5AE83}"/>
    <dgm:cxn modelId="{BE871587-006E-47BD-9505-BC4A26C3917F}" srcId="{B1DD872A-D636-4D9B-99E0-5FCAF04F51F4}" destId="{7E52A8D1-BE00-4DD5-B76C-B2B9E2A01251}" srcOrd="0" destOrd="0" parTransId="{1320ADAE-1EFB-4CEA-8BAA-3E29472A242C}" sibTransId="{31A25379-194A-4CCD-8EEF-3CBE5D9082DC}"/>
    <dgm:cxn modelId="{B2A1C5AE-A438-47A7-8ACA-556F186389FF}" type="presOf" srcId="{B1DD872A-D636-4D9B-99E0-5FCAF04F51F4}" destId="{F89D6606-96AD-4478-871E-1E4D6E5E009D}" srcOrd="0" destOrd="0" presId="urn:microsoft.com/office/officeart/2005/8/layout/hProcess9"/>
    <dgm:cxn modelId="{8F4A1846-A27F-467E-AC07-5719EF6FBBC8}" srcId="{B1DD872A-D636-4D9B-99E0-5FCAF04F51F4}" destId="{715F2C2E-A724-4875-B741-ADFA2E738D72}" srcOrd="1" destOrd="0" parTransId="{33B2F970-08E2-448D-BE7A-D3B6ADD9DA40}" sibTransId="{E7725E72-1F1A-4679-8CFF-46C5ECADE1DF}"/>
    <dgm:cxn modelId="{BCFB32D4-934E-44D2-A554-3E9A3F7FB037}" type="presOf" srcId="{770DEAA9-5A37-4044-96FF-682418F07FAB}" destId="{63253352-E8CB-4FD3-ABBC-5B0192297E55}" srcOrd="0" destOrd="0" presId="urn:microsoft.com/office/officeart/2005/8/layout/hProcess9"/>
    <dgm:cxn modelId="{E8CA39A2-92ED-4611-B5F5-2C5B238DCE20}" type="presOf" srcId="{7E52A8D1-BE00-4DD5-B76C-B2B9E2A01251}" destId="{D61BFC0D-B6AF-48FB-B621-B312F05157F3}" srcOrd="0" destOrd="0" presId="urn:microsoft.com/office/officeart/2005/8/layout/hProcess9"/>
    <dgm:cxn modelId="{FAD83595-70D1-4036-B4BD-4B2CC3FBCB34}" type="presParOf" srcId="{F89D6606-96AD-4478-871E-1E4D6E5E009D}" destId="{7908AFC0-4D5E-4BB9-9993-E60053DD0582}" srcOrd="0" destOrd="0" presId="urn:microsoft.com/office/officeart/2005/8/layout/hProcess9"/>
    <dgm:cxn modelId="{7615B17F-404C-45A5-86AA-C8CDEA4E372C}" type="presParOf" srcId="{F89D6606-96AD-4478-871E-1E4D6E5E009D}" destId="{6500EC5B-C8F2-4341-A116-A905D76EE3BD}" srcOrd="1" destOrd="0" presId="urn:microsoft.com/office/officeart/2005/8/layout/hProcess9"/>
    <dgm:cxn modelId="{1542B8B6-C566-429A-AFBA-589A40F80026}" type="presParOf" srcId="{6500EC5B-C8F2-4341-A116-A905D76EE3BD}" destId="{D61BFC0D-B6AF-48FB-B621-B312F05157F3}" srcOrd="0" destOrd="0" presId="urn:microsoft.com/office/officeart/2005/8/layout/hProcess9"/>
    <dgm:cxn modelId="{BA3CDF80-9E95-4AB9-B80D-B3978C82A1BB}" type="presParOf" srcId="{6500EC5B-C8F2-4341-A116-A905D76EE3BD}" destId="{74924EBA-439F-4D95-A032-F28C1883A587}" srcOrd="1" destOrd="0" presId="urn:microsoft.com/office/officeart/2005/8/layout/hProcess9"/>
    <dgm:cxn modelId="{728B6098-D993-441C-B6FF-CF8C9D903C1F}" type="presParOf" srcId="{6500EC5B-C8F2-4341-A116-A905D76EE3BD}" destId="{ADC40466-E929-4FB3-960F-D10ED869E7AA}" srcOrd="2" destOrd="0" presId="urn:microsoft.com/office/officeart/2005/8/layout/hProcess9"/>
    <dgm:cxn modelId="{A3A482B3-5B5B-4D93-9879-B6F5152E4B37}" type="presParOf" srcId="{6500EC5B-C8F2-4341-A116-A905D76EE3BD}" destId="{7F8EA953-52C0-4E6F-83AD-72B9BE8BA1E6}" srcOrd="3" destOrd="0" presId="urn:microsoft.com/office/officeart/2005/8/layout/hProcess9"/>
    <dgm:cxn modelId="{8339E56A-AE8A-4E9C-8D6C-3217F82BF1F5}" type="presParOf" srcId="{6500EC5B-C8F2-4341-A116-A905D76EE3BD}" destId="{63253352-E8CB-4FD3-ABBC-5B0192297E55}"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1DD872A-D636-4D9B-99E0-5FCAF04F51F4}" type="doc">
      <dgm:prSet loTypeId="urn:microsoft.com/office/officeart/2005/8/layout/hProcess9" loCatId="process" qsTypeId="urn:microsoft.com/office/officeart/2005/8/quickstyle/3d2" qsCatId="3D" csTypeId="urn:microsoft.com/office/officeart/2005/8/colors/colorful5" csCatId="colorful" phldr="1"/>
      <dgm:spPr/>
    </dgm:pt>
    <dgm:pt modelId="{7E52A8D1-BE00-4DD5-B76C-B2B9E2A01251}">
      <dgm:prSet phldrT="[Text]"/>
      <dgm:spPr>
        <a:xfrm>
          <a:off x="2479" y="535881"/>
          <a:ext cx="2748404" cy="714508"/>
        </a:xfrm>
        <a:gradFill rotWithShape="0">
          <a:gsLst>
            <a:gs pos="0">
              <a:srgbClr val="B2C1DB">
                <a:hueOff val="0"/>
                <a:satOff val="0"/>
                <a:lumOff val="0"/>
                <a:alphaOff val="0"/>
                <a:shade val="51000"/>
                <a:satMod val="130000"/>
              </a:srgbClr>
            </a:gs>
            <a:gs pos="80000">
              <a:srgbClr val="B2C1DB">
                <a:hueOff val="0"/>
                <a:satOff val="0"/>
                <a:lumOff val="0"/>
                <a:alphaOff val="0"/>
                <a:shade val="93000"/>
                <a:satMod val="130000"/>
              </a:srgbClr>
            </a:gs>
            <a:gs pos="100000">
              <a:srgbClr val="B2C1DB">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ctr"/>
          <a:r>
            <a:rPr lang="nl-BE" dirty="0" smtClean="0">
              <a:solidFill>
                <a:srgbClr val="FFFFFF"/>
              </a:solidFill>
              <a:latin typeface="Verdana"/>
              <a:ea typeface="+mn-ea"/>
              <a:cs typeface="+mn-cs"/>
            </a:rPr>
            <a:t>Long Term capacity</a:t>
          </a:r>
        </a:p>
        <a:p>
          <a:pPr algn="ctr"/>
          <a:r>
            <a:rPr lang="nl-BE" dirty="0" smtClean="0">
              <a:solidFill>
                <a:srgbClr val="FFFFFF"/>
              </a:solidFill>
              <a:latin typeface="Verdana"/>
              <a:ea typeface="+mn-ea"/>
              <a:cs typeface="+mn-cs"/>
            </a:rPr>
            <a:t>(Year + Month)</a:t>
          </a:r>
        </a:p>
      </dgm:t>
    </dgm:pt>
    <dgm:pt modelId="{1320ADAE-1EFB-4CEA-8BAA-3E29472A242C}" type="parTrans" cxnId="{BE871587-006E-47BD-9505-BC4A26C3917F}">
      <dgm:prSet/>
      <dgm:spPr/>
      <dgm:t>
        <a:bodyPr/>
        <a:lstStyle/>
        <a:p>
          <a:endParaRPr lang="en-US"/>
        </a:p>
      </dgm:t>
    </dgm:pt>
    <dgm:pt modelId="{31A25379-194A-4CCD-8EEF-3CBE5D9082DC}" type="sibTrans" cxnId="{BE871587-006E-47BD-9505-BC4A26C3917F}">
      <dgm:prSet/>
      <dgm:spPr/>
      <dgm:t>
        <a:bodyPr/>
        <a:lstStyle/>
        <a:p>
          <a:endParaRPr lang="en-US"/>
        </a:p>
      </dgm:t>
    </dgm:pt>
    <dgm:pt modelId="{715F2C2E-A724-4875-B741-ADFA2E738D72}">
      <dgm:prSet phldrT="[Text]"/>
      <dgm:spPr>
        <a:xfrm>
          <a:off x="2792734" y="535881"/>
          <a:ext cx="837022" cy="714508"/>
        </a:xfrm>
        <a:gradFill rotWithShape="0">
          <a:gsLst>
            <a:gs pos="0">
              <a:srgbClr val="B2C1DB">
                <a:hueOff val="-6490032"/>
                <a:satOff val="3463"/>
                <a:lumOff val="-15098"/>
                <a:alphaOff val="0"/>
                <a:shade val="51000"/>
                <a:satMod val="130000"/>
              </a:srgbClr>
            </a:gs>
            <a:gs pos="80000">
              <a:srgbClr val="B2C1DB">
                <a:hueOff val="-6490032"/>
                <a:satOff val="3463"/>
                <a:lumOff val="-15098"/>
                <a:alphaOff val="0"/>
                <a:shade val="93000"/>
                <a:satMod val="130000"/>
              </a:srgbClr>
            </a:gs>
            <a:gs pos="100000">
              <a:srgbClr val="B2C1DB">
                <a:hueOff val="-6490032"/>
                <a:satOff val="3463"/>
                <a:lumOff val="-1509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nl-BE" dirty="0" smtClean="0">
              <a:solidFill>
                <a:srgbClr val="FFFFFF"/>
              </a:solidFill>
              <a:latin typeface="Verdana"/>
              <a:ea typeface="+mn-ea"/>
              <a:cs typeface="+mn-cs"/>
            </a:rPr>
            <a:t>Day Ahead capacity</a:t>
          </a:r>
          <a:endParaRPr lang="en-US" dirty="0">
            <a:solidFill>
              <a:srgbClr val="FFFFFF"/>
            </a:solidFill>
            <a:latin typeface="Verdana"/>
            <a:ea typeface="+mn-ea"/>
            <a:cs typeface="+mn-cs"/>
          </a:endParaRPr>
        </a:p>
      </dgm:t>
    </dgm:pt>
    <dgm:pt modelId="{33B2F970-08E2-448D-BE7A-D3B6ADD9DA40}" type="parTrans" cxnId="{8F4A1846-A27F-467E-AC07-5719EF6FBBC8}">
      <dgm:prSet/>
      <dgm:spPr/>
      <dgm:t>
        <a:bodyPr/>
        <a:lstStyle/>
        <a:p>
          <a:endParaRPr lang="en-US"/>
        </a:p>
      </dgm:t>
    </dgm:pt>
    <dgm:pt modelId="{E7725E72-1F1A-4679-8CFF-46C5ECADE1DF}" type="sibTrans" cxnId="{8F4A1846-A27F-467E-AC07-5719EF6FBBC8}">
      <dgm:prSet/>
      <dgm:spPr/>
      <dgm:t>
        <a:bodyPr/>
        <a:lstStyle/>
        <a:p>
          <a:endParaRPr lang="en-US"/>
        </a:p>
      </dgm:t>
    </dgm:pt>
    <dgm:pt modelId="{770DEAA9-5A37-4044-96FF-682418F07FAB}">
      <dgm:prSet phldrT="[Text]"/>
      <dgm:spPr>
        <a:xfrm>
          <a:off x="3671607" y="535881"/>
          <a:ext cx="837022" cy="714508"/>
        </a:xfrm>
        <a:gradFill rotWithShape="0">
          <a:gsLst>
            <a:gs pos="0">
              <a:srgbClr val="B2C1DB">
                <a:hueOff val="-12980065"/>
                <a:satOff val="6926"/>
                <a:lumOff val="-30196"/>
                <a:alphaOff val="0"/>
                <a:shade val="51000"/>
                <a:satMod val="130000"/>
              </a:srgbClr>
            </a:gs>
            <a:gs pos="80000">
              <a:srgbClr val="B2C1DB">
                <a:hueOff val="-12980065"/>
                <a:satOff val="6926"/>
                <a:lumOff val="-30196"/>
                <a:alphaOff val="0"/>
                <a:shade val="93000"/>
                <a:satMod val="130000"/>
              </a:srgbClr>
            </a:gs>
            <a:gs pos="100000">
              <a:srgbClr val="B2C1DB">
                <a:hueOff val="-12980065"/>
                <a:satOff val="6926"/>
                <a:lumOff val="-3019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nl-BE" dirty="0" smtClean="0">
              <a:solidFill>
                <a:srgbClr val="FFFFFF"/>
              </a:solidFill>
              <a:latin typeface="Verdana"/>
              <a:ea typeface="+mn-ea"/>
              <a:cs typeface="+mn-cs"/>
            </a:rPr>
            <a:t>Intraday capacity</a:t>
          </a:r>
          <a:endParaRPr lang="en-US" dirty="0">
            <a:solidFill>
              <a:srgbClr val="FFFFFF"/>
            </a:solidFill>
            <a:latin typeface="Verdana"/>
            <a:ea typeface="+mn-ea"/>
            <a:cs typeface="+mn-cs"/>
          </a:endParaRPr>
        </a:p>
      </dgm:t>
    </dgm:pt>
    <dgm:pt modelId="{F8C036EA-EB92-401F-88AB-37CCD8EF6EC2}" type="parTrans" cxnId="{C565EE82-8DD2-4F2A-9803-07FD7DB13AC7}">
      <dgm:prSet/>
      <dgm:spPr/>
      <dgm:t>
        <a:bodyPr/>
        <a:lstStyle/>
        <a:p>
          <a:endParaRPr lang="en-US"/>
        </a:p>
      </dgm:t>
    </dgm:pt>
    <dgm:pt modelId="{E03BBBA0-EBF3-4346-A94A-63B5CFD5AE83}" type="sibTrans" cxnId="{C565EE82-8DD2-4F2A-9803-07FD7DB13AC7}">
      <dgm:prSet/>
      <dgm:spPr/>
      <dgm:t>
        <a:bodyPr/>
        <a:lstStyle/>
        <a:p>
          <a:endParaRPr lang="en-US"/>
        </a:p>
      </dgm:t>
    </dgm:pt>
    <dgm:pt modelId="{F89D6606-96AD-4478-871E-1E4D6E5E009D}" type="pres">
      <dgm:prSet presAssocID="{B1DD872A-D636-4D9B-99E0-5FCAF04F51F4}" presName="CompostProcess" presStyleCnt="0">
        <dgm:presLayoutVars>
          <dgm:dir/>
          <dgm:resizeHandles val="exact"/>
        </dgm:presLayoutVars>
      </dgm:prSet>
      <dgm:spPr/>
    </dgm:pt>
    <dgm:pt modelId="{7908AFC0-4D5E-4BB9-9993-E60053DD0582}" type="pres">
      <dgm:prSet presAssocID="{B1DD872A-D636-4D9B-99E0-5FCAF04F51F4}" presName="arrow" presStyleLbl="bgShp" presStyleIdx="0" presStyleCnt="1"/>
      <dgm:spPr>
        <a:xfrm>
          <a:off x="338333" y="0"/>
          <a:ext cx="3834442" cy="1786270"/>
        </a:xfrm>
        <a:prstGeom prst="rightArrow">
          <a:avLst/>
        </a:prstGeom>
        <a:gradFill rotWithShape="0">
          <a:gsLst>
            <a:gs pos="0">
              <a:srgbClr val="B2C1DB">
                <a:tint val="40000"/>
                <a:hueOff val="0"/>
                <a:satOff val="0"/>
                <a:lumOff val="0"/>
                <a:alphaOff val="0"/>
                <a:shade val="51000"/>
                <a:satMod val="130000"/>
              </a:srgbClr>
            </a:gs>
            <a:gs pos="80000">
              <a:srgbClr val="B2C1DB">
                <a:tint val="40000"/>
                <a:hueOff val="0"/>
                <a:satOff val="0"/>
                <a:lumOff val="0"/>
                <a:alphaOff val="0"/>
                <a:shade val="93000"/>
                <a:satMod val="130000"/>
              </a:srgbClr>
            </a:gs>
            <a:gs pos="100000">
              <a:srgbClr val="B2C1DB">
                <a:tint val="40000"/>
                <a:hueOff val="0"/>
                <a:satOff val="0"/>
                <a:lumOff val="0"/>
                <a:alphaOff val="0"/>
                <a:shade val="94000"/>
                <a:satMod val="135000"/>
              </a:srgb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rgbClr val="FFFFFF"/>
          </a:contourClr>
        </a:sp3d>
      </dgm:spPr>
    </dgm:pt>
    <dgm:pt modelId="{6500EC5B-C8F2-4341-A116-A905D76EE3BD}" type="pres">
      <dgm:prSet presAssocID="{B1DD872A-D636-4D9B-99E0-5FCAF04F51F4}" presName="linearProcess" presStyleCnt="0"/>
      <dgm:spPr/>
    </dgm:pt>
    <dgm:pt modelId="{D61BFC0D-B6AF-48FB-B621-B312F05157F3}" type="pres">
      <dgm:prSet presAssocID="{7E52A8D1-BE00-4DD5-B76C-B2B9E2A01251}" presName="textNode" presStyleLbl="node1" presStyleIdx="0" presStyleCnt="3" custScaleX="328355">
        <dgm:presLayoutVars>
          <dgm:bulletEnabled val="1"/>
        </dgm:presLayoutVars>
      </dgm:prSet>
      <dgm:spPr>
        <a:prstGeom prst="roundRect">
          <a:avLst/>
        </a:prstGeom>
      </dgm:spPr>
      <dgm:t>
        <a:bodyPr/>
        <a:lstStyle/>
        <a:p>
          <a:endParaRPr lang="en-US"/>
        </a:p>
      </dgm:t>
    </dgm:pt>
    <dgm:pt modelId="{74924EBA-439F-4D95-A032-F28C1883A587}" type="pres">
      <dgm:prSet presAssocID="{31A25379-194A-4CCD-8EEF-3CBE5D9082DC}" presName="sibTrans" presStyleCnt="0"/>
      <dgm:spPr/>
    </dgm:pt>
    <dgm:pt modelId="{ADC40466-E929-4FB3-960F-D10ED869E7AA}" type="pres">
      <dgm:prSet presAssocID="{715F2C2E-A724-4875-B741-ADFA2E738D72}" presName="textNode" presStyleLbl="node1" presStyleIdx="1" presStyleCnt="3">
        <dgm:presLayoutVars>
          <dgm:bulletEnabled val="1"/>
        </dgm:presLayoutVars>
      </dgm:prSet>
      <dgm:spPr>
        <a:prstGeom prst="roundRect">
          <a:avLst/>
        </a:prstGeom>
      </dgm:spPr>
      <dgm:t>
        <a:bodyPr/>
        <a:lstStyle/>
        <a:p>
          <a:endParaRPr lang="en-US"/>
        </a:p>
      </dgm:t>
    </dgm:pt>
    <dgm:pt modelId="{7F8EA953-52C0-4E6F-83AD-72B9BE8BA1E6}" type="pres">
      <dgm:prSet presAssocID="{E7725E72-1F1A-4679-8CFF-46C5ECADE1DF}" presName="sibTrans" presStyleCnt="0"/>
      <dgm:spPr/>
    </dgm:pt>
    <dgm:pt modelId="{63253352-E8CB-4FD3-ABBC-5B0192297E55}" type="pres">
      <dgm:prSet presAssocID="{770DEAA9-5A37-4044-96FF-682418F07FAB}" presName="textNode" presStyleLbl="node1" presStyleIdx="2" presStyleCnt="3">
        <dgm:presLayoutVars>
          <dgm:bulletEnabled val="1"/>
        </dgm:presLayoutVars>
      </dgm:prSet>
      <dgm:spPr>
        <a:prstGeom prst="roundRect">
          <a:avLst/>
        </a:prstGeom>
      </dgm:spPr>
      <dgm:t>
        <a:bodyPr/>
        <a:lstStyle/>
        <a:p>
          <a:endParaRPr lang="en-US"/>
        </a:p>
      </dgm:t>
    </dgm:pt>
  </dgm:ptLst>
  <dgm:cxnLst>
    <dgm:cxn modelId="{1C43B1C4-7FA2-4D44-B6F3-836E2FF657F3}" type="presOf" srcId="{715F2C2E-A724-4875-B741-ADFA2E738D72}" destId="{ADC40466-E929-4FB3-960F-D10ED869E7AA}" srcOrd="0" destOrd="0" presId="urn:microsoft.com/office/officeart/2005/8/layout/hProcess9"/>
    <dgm:cxn modelId="{C565EE82-8DD2-4F2A-9803-07FD7DB13AC7}" srcId="{B1DD872A-D636-4D9B-99E0-5FCAF04F51F4}" destId="{770DEAA9-5A37-4044-96FF-682418F07FAB}" srcOrd="2" destOrd="0" parTransId="{F8C036EA-EB92-401F-88AB-37CCD8EF6EC2}" sibTransId="{E03BBBA0-EBF3-4346-A94A-63B5CFD5AE83}"/>
    <dgm:cxn modelId="{BE871587-006E-47BD-9505-BC4A26C3917F}" srcId="{B1DD872A-D636-4D9B-99E0-5FCAF04F51F4}" destId="{7E52A8D1-BE00-4DD5-B76C-B2B9E2A01251}" srcOrd="0" destOrd="0" parTransId="{1320ADAE-1EFB-4CEA-8BAA-3E29472A242C}" sibTransId="{31A25379-194A-4CCD-8EEF-3CBE5D9082DC}"/>
    <dgm:cxn modelId="{B2A1C5AE-A438-47A7-8ACA-556F186389FF}" type="presOf" srcId="{B1DD872A-D636-4D9B-99E0-5FCAF04F51F4}" destId="{F89D6606-96AD-4478-871E-1E4D6E5E009D}" srcOrd="0" destOrd="0" presId="urn:microsoft.com/office/officeart/2005/8/layout/hProcess9"/>
    <dgm:cxn modelId="{8F4A1846-A27F-467E-AC07-5719EF6FBBC8}" srcId="{B1DD872A-D636-4D9B-99E0-5FCAF04F51F4}" destId="{715F2C2E-A724-4875-B741-ADFA2E738D72}" srcOrd="1" destOrd="0" parTransId="{33B2F970-08E2-448D-BE7A-D3B6ADD9DA40}" sibTransId="{E7725E72-1F1A-4679-8CFF-46C5ECADE1DF}"/>
    <dgm:cxn modelId="{BCFB32D4-934E-44D2-A554-3E9A3F7FB037}" type="presOf" srcId="{770DEAA9-5A37-4044-96FF-682418F07FAB}" destId="{63253352-E8CB-4FD3-ABBC-5B0192297E55}" srcOrd="0" destOrd="0" presId="urn:microsoft.com/office/officeart/2005/8/layout/hProcess9"/>
    <dgm:cxn modelId="{E8CA39A2-92ED-4611-B5F5-2C5B238DCE20}" type="presOf" srcId="{7E52A8D1-BE00-4DD5-B76C-B2B9E2A01251}" destId="{D61BFC0D-B6AF-48FB-B621-B312F05157F3}" srcOrd="0" destOrd="0" presId="urn:microsoft.com/office/officeart/2005/8/layout/hProcess9"/>
    <dgm:cxn modelId="{FAD83595-70D1-4036-B4BD-4B2CC3FBCB34}" type="presParOf" srcId="{F89D6606-96AD-4478-871E-1E4D6E5E009D}" destId="{7908AFC0-4D5E-4BB9-9993-E60053DD0582}" srcOrd="0" destOrd="0" presId="urn:microsoft.com/office/officeart/2005/8/layout/hProcess9"/>
    <dgm:cxn modelId="{7615B17F-404C-45A5-86AA-C8CDEA4E372C}" type="presParOf" srcId="{F89D6606-96AD-4478-871E-1E4D6E5E009D}" destId="{6500EC5B-C8F2-4341-A116-A905D76EE3BD}" srcOrd="1" destOrd="0" presId="urn:microsoft.com/office/officeart/2005/8/layout/hProcess9"/>
    <dgm:cxn modelId="{1542B8B6-C566-429A-AFBA-589A40F80026}" type="presParOf" srcId="{6500EC5B-C8F2-4341-A116-A905D76EE3BD}" destId="{D61BFC0D-B6AF-48FB-B621-B312F05157F3}" srcOrd="0" destOrd="0" presId="urn:microsoft.com/office/officeart/2005/8/layout/hProcess9"/>
    <dgm:cxn modelId="{BA3CDF80-9E95-4AB9-B80D-B3978C82A1BB}" type="presParOf" srcId="{6500EC5B-C8F2-4341-A116-A905D76EE3BD}" destId="{74924EBA-439F-4D95-A032-F28C1883A587}" srcOrd="1" destOrd="0" presId="urn:microsoft.com/office/officeart/2005/8/layout/hProcess9"/>
    <dgm:cxn modelId="{728B6098-D993-441C-B6FF-CF8C9D903C1F}" type="presParOf" srcId="{6500EC5B-C8F2-4341-A116-A905D76EE3BD}" destId="{ADC40466-E929-4FB3-960F-D10ED869E7AA}" srcOrd="2" destOrd="0" presId="urn:microsoft.com/office/officeart/2005/8/layout/hProcess9"/>
    <dgm:cxn modelId="{A3A482B3-5B5B-4D93-9879-B6F5152E4B37}" type="presParOf" srcId="{6500EC5B-C8F2-4341-A116-A905D76EE3BD}" destId="{7F8EA953-52C0-4E6F-83AD-72B9BE8BA1E6}" srcOrd="3" destOrd="0" presId="urn:microsoft.com/office/officeart/2005/8/layout/hProcess9"/>
    <dgm:cxn modelId="{8339E56A-AE8A-4E9C-8D6C-3217F82BF1F5}" type="presParOf" srcId="{6500EC5B-C8F2-4341-A116-A905D76EE3BD}" destId="{63253352-E8CB-4FD3-ABBC-5B0192297E55}"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1DD872A-D636-4D9B-99E0-5FCAF04F51F4}" type="doc">
      <dgm:prSet loTypeId="urn:microsoft.com/office/officeart/2005/8/layout/hProcess9" loCatId="process" qsTypeId="urn:microsoft.com/office/officeart/2005/8/quickstyle/3d2" qsCatId="3D" csTypeId="urn:microsoft.com/office/officeart/2005/8/colors/colorful5" csCatId="colorful" phldr="1"/>
      <dgm:spPr/>
    </dgm:pt>
    <dgm:pt modelId="{7E52A8D1-BE00-4DD5-B76C-B2B9E2A01251}">
      <dgm:prSet phldrT="[Text]"/>
      <dgm:spPr>
        <a:xfrm>
          <a:off x="2479" y="535881"/>
          <a:ext cx="2748404" cy="714508"/>
        </a:xfrm>
        <a:gradFill rotWithShape="0">
          <a:gsLst>
            <a:gs pos="0">
              <a:srgbClr val="B2C1DB">
                <a:hueOff val="0"/>
                <a:satOff val="0"/>
                <a:lumOff val="0"/>
                <a:alphaOff val="0"/>
                <a:shade val="51000"/>
                <a:satMod val="130000"/>
              </a:srgbClr>
            </a:gs>
            <a:gs pos="80000">
              <a:srgbClr val="B2C1DB">
                <a:hueOff val="0"/>
                <a:satOff val="0"/>
                <a:lumOff val="0"/>
                <a:alphaOff val="0"/>
                <a:shade val="93000"/>
                <a:satMod val="130000"/>
              </a:srgbClr>
            </a:gs>
            <a:gs pos="100000">
              <a:srgbClr val="B2C1DB">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ctr"/>
          <a:r>
            <a:rPr lang="nl-BE" dirty="0" smtClean="0">
              <a:solidFill>
                <a:srgbClr val="FFFFFF"/>
              </a:solidFill>
              <a:latin typeface="Verdana"/>
              <a:ea typeface="+mn-ea"/>
              <a:cs typeface="+mn-cs"/>
            </a:rPr>
            <a:t>Long Term capacity</a:t>
          </a:r>
        </a:p>
        <a:p>
          <a:pPr algn="ctr"/>
          <a:r>
            <a:rPr lang="nl-BE" dirty="0" smtClean="0">
              <a:solidFill>
                <a:srgbClr val="FFFFFF"/>
              </a:solidFill>
              <a:latin typeface="Verdana"/>
              <a:ea typeface="+mn-ea"/>
              <a:cs typeface="+mn-cs"/>
            </a:rPr>
            <a:t>(Year + Month)</a:t>
          </a:r>
        </a:p>
      </dgm:t>
    </dgm:pt>
    <dgm:pt modelId="{1320ADAE-1EFB-4CEA-8BAA-3E29472A242C}" type="parTrans" cxnId="{BE871587-006E-47BD-9505-BC4A26C3917F}">
      <dgm:prSet/>
      <dgm:spPr/>
      <dgm:t>
        <a:bodyPr/>
        <a:lstStyle/>
        <a:p>
          <a:endParaRPr lang="en-US"/>
        </a:p>
      </dgm:t>
    </dgm:pt>
    <dgm:pt modelId="{31A25379-194A-4CCD-8EEF-3CBE5D9082DC}" type="sibTrans" cxnId="{BE871587-006E-47BD-9505-BC4A26C3917F}">
      <dgm:prSet/>
      <dgm:spPr/>
      <dgm:t>
        <a:bodyPr/>
        <a:lstStyle/>
        <a:p>
          <a:endParaRPr lang="en-US"/>
        </a:p>
      </dgm:t>
    </dgm:pt>
    <dgm:pt modelId="{715F2C2E-A724-4875-B741-ADFA2E738D72}">
      <dgm:prSet phldrT="[Text]"/>
      <dgm:spPr>
        <a:xfrm>
          <a:off x="2792734" y="535881"/>
          <a:ext cx="837022" cy="714508"/>
        </a:xfrm>
        <a:gradFill rotWithShape="0">
          <a:gsLst>
            <a:gs pos="0">
              <a:srgbClr val="B2C1DB">
                <a:hueOff val="-6490032"/>
                <a:satOff val="3463"/>
                <a:lumOff val="-15098"/>
                <a:alphaOff val="0"/>
                <a:shade val="51000"/>
                <a:satMod val="130000"/>
              </a:srgbClr>
            </a:gs>
            <a:gs pos="80000">
              <a:srgbClr val="B2C1DB">
                <a:hueOff val="-6490032"/>
                <a:satOff val="3463"/>
                <a:lumOff val="-15098"/>
                <a:alphaOff val="0"/>
                <a:shade val="93000"/>
                <a:satMod val="130000"/>
              </a:srgbClr>
            </a:gs>
            <a:gs pos="100000">
              <a:srgbClr val="B2C1DB">
                <a:hueOff val="-6490032"/>
                <a:satOff val="3463"/>
                <a:lumOff val="-1509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nl-BE" dirty="0" smtClean="0">
              <a:solidFill>
                <a:srgbClr val="FFFFFF"/>
              </a:solidFill>
              <a:latin typeface="Verdana"/>
              <a:ea typeface="+mn-ea"/>
              <a:cs typeface="+mn-cs"/>
            </a:rPr>
            <a:t>Day Ahead capacity</a:t>
          </a:r>
          <a:endParaRPr lang="en-US" dirty="0">
            <a:solidFill>
              <a:srgbClr val="FFFFFF"/>
            </a:solidFill>
            <a:latin typeface="Verdana"/>
            <a:ea typeface="+mn-ea"/>
            <a:cs typeface="+mn-cs"/>
          </a:endParaRPr>
        </a:p>
      </dgm:t>
    </dgm:pt>
    <dgm:pt modelId="{33B2F970-08E2-448D-BE7A-D3B6ADD9DA40}" type="parTrans" cxnId="{8F4A1846-A27F-467E-AC07-5719EF6FBBC8}">
      <dgm:prSet/>
      <dgm:spPr/>
      <dgm:t>
        <a:bodyPr/>
        <a:lstStyle/>
        <a:p>
          <a:endParaRPr lang="en-US"/>
        </a:p>
      </dgm:t>
    </dgm:pt>
    <dgm:pt modelId="{E7725E72-1F1A-4679-8CFF-46C5ECADE1DF}" type="sibTrans" cxnId="{8F4A1846-A27F-467E-AC07-5719EF6FBBC8}">
      <dgm:prSet/>
      <dgm:spPr/>
      <dgm:t>
        <a:bodyPr/>
        <a:lstStyle/>
        <a:p>
          <a:endParaRPr lang="en-US"/>
        </a:p>
      </dgm:t>
    </dgm:pt>
    <dgm:pt modelId="{770DEAA9-5A37-4044-96FF-682418F07FAB}">
      <dgm:prSet phldrT="[Text]"/>
      <dgm:spPr>
        <a:xfrm>
          <a:off x="3671607" y="535881"/>
          <a:ext cx="837022" cy="714508"/>
        </a:xfrm>
        <a:gradFill rotWithShape="0">
          <a:gsLst>
            <a:gs pos="0">
              <a:srgbClr val="B2C1DB">
                <a:hueOff val="-12980065"/>
                <a:satOff val="6926"/>
                <a:lumOff val="-30196"/>
                <a:alphaOff val="0"/>
                <a:shade val="51000"/>
                <a:satMod val="130000"/>
              </a:srgbClr>
            </a:gs>
            <a:gs pos="80000">
              <a:srgbClr val="B2C1DB">
                <a:hueOff val="-12980065"/>
                <a:satOff val="6926"/>
                <a:lumOff val="-30196"/>
                <a:alphaOff val="0"/>
                <a:shade val="93000"/>
                <a:satMod val="130000"/>
              </a:srgbClr>
            </a:gs>
            <a:gs pos="100000">
              <a:srgbClr val="B2C1DB">
                <a:hueOff val="-12980065"/>
                <a:satOff val="6926"/>
                <a:lumOff val="-3019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nl-BE" dirty="0" smtClean="0">
              <a:solidFill>
                <a:srgbClr val="FFFFFF"/>
              </a:solidFill>
              <a:latin typeface="Verdana"/>
              <a:ea typeface="+mn-ea"/>
              <a:cs typeface="+mn-cs"/>
            </a:rPr>
            <a:t>Intraday capacity</a:t>
          </a:r>
          <a:endParaRPr lang="en-US" dirty="0">
            <a:solidFill>
              <a:srgbClr val="FFFFFF"/>
            </a:solidFill>
            <a:latin typeface="Verdana"/>
            <a:ea typeface="+mn-ea"/>
            <a:cs typeface="+mn-cs"/>
          </a:endParaRPr>
        </a:p>
      </dgm:t>
    </dgm:pt>
    <dgm:pt modelId="{F8C036EA-EB92-401F-88AB-37CCD8EF6EC2}" type="parTrans" cxnId="{C565EE82-8DD2-4F2A-9803-07FD7DB13AC7}">
      <dgm:prSet/>
      <dgm:spPr/>
      <dgm:t>
        <a:bodyPr/>
        <a:lstStyle/>
        <a:p>
          <a:endParaRPr lang="en-US"/>
        </a:p>
      </dgm:t>
    </dgm:pt>
    <dgm:pt modelId="{E03BBBA0-EBF3-4346-A94A-63B5CFD5AE83}" type="sibTrans" cxnId="{C565EE82-8DD2-4F2A-9803-07FD7DB13AC7}">
      <dgm:prSet/>
      <dgm:spPr/>
      <dgm:t>
        <a:bodyPr/>
        <a:lstStyle/>
        <a:p>
          <a:endParaRPr lang="en-US"/>
        </a:p>
      </dgm:t>
    </dgm:pt>
    <dgm:pt modelId="{F89D6606-96AD-4478-871E-1E4D6E5E009D}" type="pres">
      <dgm:prSet presAssocID="{B1DD872A-D636-4D9B-99E0-5FCAF04F51F4}" presName="CompostProcess" presStyleCnt="0">
        <dgm:presLayoutVars>
          <dgm:dir/>
          <dgm:resizeHandles val="exact"/>
        </dgm:presLayoutVars>
      </dgm:prSet>
      <dgm:spPr/>
    </dgm:pt>
    <dgm:pt modelId="{7908AFC0-4D5E-4BB9-9993-E60053DD0582}" type="pres">
      <dgm:prSet presAssocID="{B1DD872A-D636-4D9B-99E0-5FCAF04F51F4}" presName="arrow" presStyleLbl="bgShp" presStyleIdx="0" presStyleCnt="1"/>
      <dgm:spPr>
        <a:xfrm>
          <a:off x="338333" y="0"/>
          <a:ext cx="3834442" cy="1786270"/>
        </a:xfrm>
        <a:prstGeom prst="rightArrow">
          <a:avLst/>
        </a:prstGeom>
        <a:gradFill rotWithShape="0">
          <a:gsLst>
            <a:gs pos="0">
              <a:srgbClr val="B2C1DB">
                <a:tint val="40000"/>
                <a:hueOff val="0"/>
                <a:satOff val="0"/>
                <a:lumOff val="0"/>
                <a:alphaOff val="0"/>
                <a:shade val="51000"/>
                <a:satMod val="130000"/>
              </a:srgbClr>
            </a:gs>
            <a:gs pos="80000">
              <a:srgbClr val="B2C1DB">
                <a:tint val="40000"/>
                <a:hueOff val="0"/>
                <a:satOff val="0"/>
                <a:lumOff val="0"/>
                <a:alphaOff val="0"/>
                <a:shade val="93000"/>
                <a:satMod val="130000"/>
              </a:srgbClr>
            </a:gs>
            <a:gs pos="100000">
              <a:srgbClr val="B2C1DB">
                <a:tint val="40000"/>
                <a:hueOff val="0"/>
                <a:satOff val="0"/>
                <a:lumOff val="0"/>
                <a:alphaOff val="0"/>
                <a:shade val="94000"/>
                <a:satMod val="135000"/>
              </a:srgb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rgbClr val="FFFFFF"/>
          </a:contourClr>
        </a:sp3d>
      </dgm:spPr>
    </dgm:pt>
    <dgm:pt modelId="{6500EC5B-C8F2-4341-A116-A905D76EE3BD}" type="pres">
      <dgm:prSet presAssocID="{B1DD872A-D636-4D9B-99E0-5FCAF04F51F4}" presName="linearProcess" presStyleCnt="0"/>
      <dgm:spPr/>
    </dgm:pt>
    <dgm:pt modelId="{D61BFC0D-B6AF-48FB-B621-B312F05157F3}" type="pres">
      <dgm:prSet presAssocID="{7E52A8D1-BE00-4DD5-B76C-B2B9E2A01251}" presName="textNode" presStyleLbl="node1" presStyleIdx="0" presStyleCnt="3" custScaleX="328355">
        <dgm:presLayoutVars>
          <dgm:bulletEnabled val="1"/>
        </dgm:presLayoutVars>
      </dgm:prSet>
      <dgm:spPr>
        <a:prstGeom prst="roundRect">
          <a:avLst/>
        </a:prstGeom>
      </dgm:spPr>
      <dgm:t>
        <a:bodyPr/>
        <a:lstStyle/>
        <a:p>
          <a:endParaRPr lang="en-US"/>
        </a:p>
      </dgm:t>
    </dgm:pt>
    <dgm:pt modelId="{74924EBA-439F-4D95-A032-F28C1883A587}" type="pres">
      <dgm:prSet presAssocID="{31A25379-194A-4CCD-8EEF-3CBE5D9082DC}" presName="sibTrans" presStyleCnt="0"/>
      <dgm:spPr/>
    </dgm:pt>
    <dgm:pt modelId="{ADC40466-E929-4FB3-960F-D10ED869E7AA}" type="pres">
      <dgm:prSet presAssocID="{715F2C2E-A724-4875-B741-ADFA2E738D72}" presName="textNode" presStyleLbl="node1" presStyleIdx="1" presStyleCnt="3">
        <dgm:presLayoutVars>
          <dgm:bulletEnabled val="1"/>
        </dgm:presLayoutVars>
      </dgm:prSet>
      <dgm:spPr>
        <a:prstGeom prst="roundRect">
          <a:avLst/>
        </a:prstGeom>
      </dgm:spPr>
      <dgm:t>
        <a:bodyPr/>
        <a:lstStyle/>
        <a:p>
          <a:endParaRPr lang="en-US"/>
        </a:p>
      </dgm:t>
    </dgm:pt>
    <dgm:pt modelId="{7F8EA953-52C0-4E6F-83AD-72B9BE8BA1E6}" type="pres">
      <dgm:prSet presAssocID="{E7725E72-1F1A-4679-8CFF-46C5ECADE1DF}" presName="sibTrans" presStyleCnt="0"/>
      <dgm:spPr/>
    </dgm:pt>
    <dgm:pt modelId="{63253352-E8CB-4FD3-ABBC-5B0192297E55}" type="pres">
      <dgm:prSet presAssocID="{770DEAA9-5A37-4044-96FF-682418F07FAB}" presName="textNode" presStyleLbl="node1" presStyleIdx="2" presStyleCnt="3">
        <dgm:presLayoutVars>
          <dgm:bulletEnabled val="1"/>
        </dgm:presLayoutVars>
      </dgm:prSet>
      <dgm:spPr>
        <a:prstGeom prst="roundRect">
          <a:avLst/>
        </a:prstGeom>
      </dgm:spPr>
      <dgm:t>
        <a:bodyPr/>
        <a:lstStyle/>
        <a:p>
          <a:endParaRPr lang="en-US"/>
        </a:p>
      </dgm:t>
    </dgm:pt>
  </dgm:ptLst>
  <dgm:cxnLst>
    <dgm:cxn modelId="{1C43B1C4-7FA2-4D44-B6F3-836E2FF657F3}" type="presOf" srcId="{715F2C2E-A724-4875-B741-ADFA2E738D72}" destId="{ADC40466-E929-4FB3-960F-D10ED869E7AA}" srcOrd="0" destOrd="0" presId="urn:microsoft.com/office/officeart/2005/8/layout/hProcess9"/>
    <dgm:cxn modelId="{C565EE82-8DD2-4F2A-9803-07FD7DB13AC7}" srcId="{B1DD872A-D636-4D9B-99E0-5FCAF04F51F4}" destId="{770DEAA9-5A37-4044-96FF-682418F07FAB}" srcOrd="2" destOrd="0" parTransId="{F8C036EA-EB92-401F-88AB-37CCD8EF6EC2}" sibTransId="{E03BBBA0-EBF3-4346-A94A-63B5CFD5AE83}"/>
    <dgm:cxn modelId="{BE871587-006E-47BD-9505-BC4A26C3917F}" srcId="{B1DD872A-D636-4D9B-99E0-5FCAF04F51F4}" destId="{7E52A8D1-BE00-4DD5-B76C-B2B9E2A01251}" srcOrd="0" destOrd="0" parTransId="{1320ADAE-1EFB-4CEA-8BAA-3E29472A242C}" sibTransId="{31A25379-194A-4CCD-8EEF-3CBE5D9082DC}"/>
    <dgm:cxn modelId="{B2A1C5AE-A438-47A7-8ACA-556F186389FF}" type="presOf" srcId="{B1DD872A-D636-4D9B-99E0-5FCAF04F51F4}" destId="{F89D6606-96AD-4478-871E-1E4D6E5E009D}" srcOrd="0" destOrd="0" presId="urn:microsoft.com/office/officeart/2005/8/layout/hProcess9"/>
    <dgm:cxn modelId="{8F4A1846-A27F-467E-AC07-5719EF6FBBC8}" srcId="{B1DD872A-D636-4D9B-99E0-5FCAF04F51F4}" destId="{715F2C2E-A724-4875-B741-ADFA2E738D72}" srcOrd="1" destOrd="0" parTransId="{33B2F970-08E2-448D-BE7A-D3B6ADD9DA40}" sibTransId="{E7725E72-1F1A-4679-8CFF-46C5ECADE1DF}"/>
    <dgm:cxn modelId="{BCFB32D4-934E-44D2-A554-3E9A3F7FB037}" type="presOf" srcId="{770DEAA9-5A37-4044-96FF-682418F07FAB}" destId="{63253352-E8CB-4FD3-ABBC-5B0192297E55}" srcOrd="0" destOrd="0" presId="urn:microsoft.com/office/officeart/2005/8/layout/hProcess9"/>
    <dgm:cxn modelId="{E8CA39A2-92ED-4611-B5F5-2C5B238DCE20}" type="presOf" srcId="{7E52A8D1-BE00-4DD5-B76C-B2B9E2A01251}" destId="{D61BFC0D-B6AF-48FB-B621-B312F05157F3}" srcOrd="0" destOrd="0" presId="urn:microsoft.com/office/officeart/2005/8/layout/hProcess9"/>
    <dgm:cxn modelId="{FAD83595-70D1-4036-B4BD-4B2CC3FBCB34}" type="presParOf" srcId="{F89D6606-96AD-4478-871E-1E4D6E5E009D}" destId="{7908AFC0-4D5E-4BB9-9993-E60053DD0582}" srcOrd="0" destOrd="0" presId="urn:microsoft.com/office/officeart/2005/8/layout/hProcess9"/>
    <dgm:cxn modelId="{7615B17F-404C-45A5-86AA-C8CDEA4E372C}" type="presParOf" srcId="{F89D6606-96AD-4478-871E-1E4D6E5E009D}" destId="{6500EC5B-C8F2-4341-A116-A905D76EE3BD}" srcOrd="1" destOrd="0" presId="urn:microsoft.com/office/officeart/2005/8/layout/hProcess9"/>
    <dgm:cxn modelId="{1542B8B6-C566-429A-AFBA-589A40F80026}" type="presParOf" srcId="{6500EC5B-C8F2-4341-A116-A905D76EE3BD}" destId="{D61BFC0D-B6AF-48FB-B621-B312F05157F3}" srcOrd="0" destOrd="0" presId="urn:microsoft.com/office/officeart/2005/8/layout/hProcess9"/>
    <dgm:cxn modelId="{BA3CDF80-9E95-4AB9-B80D-B3978C82A1BB}" type="presParOf" srcId="{6500EC5B-C8F2-4341-A116-A905D76EE3BD}" destId="{74924EBA-439F-4D95-A032-F28C1883A587}" srcOrd="1" destOrd="0" presId="urn:microsoft.com/office/officeart/2005/8/layout/hProcess9"/>
    <dgm:cxn modelId="{728B6098-D993-441C-B6FF-CF8C9D903C1F}" type="presParOf" srcId="{6500EC5B-C8F2-4341-A116-A905D76EE3BD}" destId="{ADC40466-E929-4FB3-960F-D10ED869E7AA}" srcOrd="2" destOrd="0" presId="urn:microsoft.com/office/officeart/2005/8/layout/hProcess9"/>
    <dgm:cxn modelId="{A3A482B3-5B5B-4D93-9879-B6F5152E4B37}" type="presParOf" srcId="{6500EC5B-C8F2-4341-A116-A905D76EE3BD}" destId="{7F8EA953-52C0-4E6F-83AD-72B9BE8BA1E6}" srcOrd="3" destOrd="0" presId="urn:microsoft.com/office/officeart/2005/8/layout/hProcess9"/>
    <dgm:cxn modelId="{8339E56A-AE8A-4E9C-8D6C-3217F82BF1F5}" type="presParOf" srcId="{6500EC5B-C8F2-4341-A116-A905D76EE3BD}" destId="{63253352-E8CB-4FD3-ABBC-5B0192297E55}"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1DD872A-D636-4D9B-99E0-5FCAF04F51F4}" type="doc">
      <dgm:prSet loTypeId="urn:microsoft.com/office/officeart/2005/8/layout/hProcess9" loCatId="process" qsTypeId="urn:microsoft.com/office/officeart/2005/8/quickstyle/3d2" qsCatId="3D" csTypeId="urn:microsoft.com/office/officeart/2005/8/colors/colorful5" csCatId="colorful" phldr="1"/>
      <dgm:spPr/>
    </dgm:pt>
    <dgm:pt modelId="{7E52A8D1-BE00-4DD5-B76C-B2B9E2A01251}">
      <dgm:prSet phldrT="[Text]"/>
      <dgm:spPr>
        <a:xfrm>
          <a:off x="2479" y="535881"/>
          <a:ext cx="2748404" cy="714508"/>
        </a:xfrm>
        <a:gradFill rotWithShape="0">
          <a:gsLst>
            <a:gs pos="0">
              <a:srgbClr val="B2C1DB">
                <a:hueOff val="0"/>
                <a:satOff val="0"/>
                <a:lumOff val="0"/>
                <a:alphaOff val="0"/>
                <a:shade val="51000"/>
                <a:satMod val="130000"/>
              </a:srgbClr>
            </a:gs>
            <a:gs pos="80000">
              <a:srgbClr val="B2C1DB">
                <a:hueOff val="0"/>
                <a:satOff val="0"/>
                <a:lumOff val="0"/>
                <a:alphaOff val="0"/>
                <a:shade val="93000"/>
                <a:satMod val="130000"/>
              </a:srgbClr>
            </a:gs>
            <a:gs pos="100000">
              <a:srgbClr val="B2C1DB">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ctr"/>
          <a:r>
            <a:rPr lang="nl-BE" dirty="0" smtClean="0">
              <a:solidFill>
                <a:srgbClr val="FFFFFF"/>
              </a:solidFill>
              <a:latin typeface="Verdana"/>
              <a:ea typeface="+mn-ea"/>
              <a:cs typeface="+mn-cs"/>
            </a:rPr>
            <a:t>Long Term capacity</a:t>
          </a:r>
        </a:p>
        <a:p>
          <a:pPr algn="ctr"/>
          <a:r>
            <a:rPr lang="nl-BE" dirty="0" smtClean="0">
              <a:solidFill>
                <a:srgbClr val="FFFFFF"/>
              </a:solidFill>
              <a:latin typeface="Verdana"/>
              <a:ea typeface="+mn-ea"/>
              <a:cs typeface="+mn-cs"/>
            </a:rPr>
            <a:t>(Year + Month)</a:t>
          </a:r>
        </a:p>
      </dgm:t>
    </dgm:pt>
    <dgm:pt modelId="{1320ADAE-1EFB-4CEA-8BAA-3E29472A242C}" type="parTrans" cxnId="{BE871587-006E-47BD-9505-BC4A26C3917F}">
      <dgm:prSet/>
      <dgm:spPr/>
      <dgm:t>
        <a:bodyPr/>
        <a:lstStyle/>
        <a:p>
          <a:endParaRPr lang="en-US"/>
        </a:p>
      </dgm:t>
    </dgm:pt>
    <dgm:pt modelId="{31A25379-194A-4CCD-8EEF-3CBE5D9082DC}" type="sibTrans" cxnId="{BE871587-006E-47BD-9505-BC4A26C3917F}">
      <dgm:prSet/>
      <dgm:spPr/>
      <dgm:t>
        <a:bodyPr/>
        <a:lstStyle/>
        <a:p>
          <a:endParaRPr lang="en-US"/>
        </a:p>
      </dgm:t>
    </dgm:pt>
    <dgm:pt modelId="{715F2C2E-A724-4875-B741-ADFA2E738D72}">
      <dgm:prSet phldrT="[Text]"/>
      <dgm:spPr>
        <a:xfrm>
          <a:off x="2792734" y="535881"/>
          <a:ext cx="837022" cy="714508"/>
        </a:xfrm>
        <a:gradFill rotWithShape="0">
          <a:gsLst>
            <a:gs pos="0">
              <a:srgbClr val="B2C1DB">
                <a:hueOff val="-6490032"/>
                <a:satOff val="3463"/>
                <a:lumOff val="-15098"/>
                <a:alphaOff val="0"/>
                <a:shade val="51000"/>
                <a:satMod val="130000"/>
              </a:srgbClr>
            </a:gs>
            <a:gs pos="80000">
              <a:srgbClr val="B2C1DB">
                <a:hueOff val="-6490032"/>
                <a:satOff val="3463"/>
                <a:lumOff val="-15098"/>
                <a:alphaOff val="0"/>
                <a:shade val="93000"/>
                <a:satMod val="130000"/>
              </a:srgbClr>
            </a:gs>
            <a:gs pos="100000">
              <a:srgbClr val="B2C1DB">
                <a:hueOff val="-6490032"/>
                <a:satOff val="3463"/>
                <a:lumOff val="-1509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nl-BE" dirty="0" smtClean="0">
              <a:solidFill>
                <a:srgbClr val="FFFFFF"/>
              </a:solidFill>
              <a:latin typeface="Verdana"/>
              <a:ea typeface="+mn-ea"/>
              <a:cs typeface="+mn-cs"/>
            </a:rPr>
            <a:t>Day Ahead capacity</a:t>
          </a:r>
          <a:endParaRPr lang="en-US" dirty="0">
            <a:solidFill>
              <a:srgbClr val="FFFFFF"/>
            </a:solidFill>
            <a:latin typeface="Verdana"/>
            <a:ea typeface="+mn-ea"/>
            <a:cs typeface="+mn-cs"/>
          </a:endParaRPr>
        </a:p>
      </dgm:t>
    </dgm:pt>
    <dgm:pt modelId="{33B2F970-08E2-448D-BE7A-D3B6ADD9DA40}" type="parTrans" cxnId="{8F4A1846-A27F-467E-AC07-5719EF6FBBC8}">
      <dgm:prSet/>
      <dgm:spPr/>
      <dgm:t>
        <a:bodyPr/>
        <a:lstStyle/>
        <a:p>
          <a:endParaRPr lang="en-US"/>
        </a:p>
      </dgm:t>
    </dgm:pt>
    <dgm:pt modelId="{E7725E72-1F1A-4679-8CFF-46C5ECADE1DF}" type="sibTrans" cxnId="{8F4A1846-A27F-467E-AC07-5719EF6FBBC8}">
      <dgm:prSet/>
      <dgm:spPr/>
      <dgm:t>
        <a:bodyPr/>
        <a:lstStyle/>
        <a:p>
          <a:endParaRPr lang="en-US"/>
        </a:p>
      </dgm:t>
    </dgm:pt>
    <dgm:pt modelId="{770DEAA9-5A37-4044-96FF-682418F07FAB}">
      <dgm:prSet phldrT="[Text]"/>
      <dgm:spPr>
        <a:xfrm>
          <a:off x="3671607" y="535881"/>
          <a:ext cx="837022" cy="714508"/>
        </a:xfrm>
        <a:gradFill rotWithShape="0">
          <a:gsLst>
            <a:gs pos="0">
              <a:srgbClr val="B2C1DB">
                <a:hueOff val="-12980065"/>
                <a:satOff val="6926"/>
                <a:lumOff val="-30196"/>
                <a:alphaOff val="0"/>
                <a:shade val="51000"/>
                <a:satMod val="130000"/>
              </a:srgbClr>
            </a:gs>
            <a:gs pos="80000">
              <a:srgbClr val="B2C1DB">
                <a:hueOff val="-12980065"/>
                <a:satOff val="6926"/>
                <a:lumOff val="-30196"/>
                <a:alphaOff val="0"/>
                <a:shade val="93000"/>
                <a:satMod val="130000"/>
              </a:srgbClr>
            </a:gs>
            <a:gs pos="100000">
              <a:srgbClr val="B2C1DB">
                <a:hueOff val="-12980065"/>
                <a:satOff val="6926"/>
                <a:lumOff val="-3019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nl-BE" dirty="0" smtClean="0">
              <a:solidFill>
                <a:srgbClr val="FFFFFF"/>
              </a:solidFill>
              <a:latin typeface="Verdana"/>
              <a:ea typeface="+mn-ea"/>
              <a:cs typeface="+mn-cs"/>
            </a:rPr>
            <a:t>Intraday capacity</a:t>
          </a:r>
          <a:endParaRPr lang="en-US" dirty="0">
            <a:solidFill>
              <a:srgbClr val="FFFFFF"/>
            </a:solidFill>
            <a:latin typeface="Verdana"/>
            <a:ea typeface="+mn-ea"/>
            <a:cs typeface="+mn-cs"/>
          </a:endParaRPr>
        </a:p>
      </dgm:t>
    </dgm:pt>
    <dgm:pt modelId="{F8C036EA-EB92-401F-88AB-37CCD8EF6EC2}" type="parTrans" cxnId="{C565EE82-8DD2-4F2A-9803-07FD7DB13AC7}">
      <dgm:prSet/>
      <dgm:spPr/>
      <dgm:t>
        <a:bodyPr/>
        <a:lstStyle/>
        <a:p>
          <a:endParaRPr lang="en-US"/>
        </a:p>
      </dgm:t>
    </dgm:pt>
    <dgm:pt modelId="{E03BBBA0-EBF3-4346-A94A-63B5CFD5AE83}" type="sibTrans" cxnId="{C565EE82-8DD2-4F2A-9803-07FD7DB13AC7}">
      <dgm:prSet/>
      <dgm:spPr/>
      <dgm:t>
        <a:bodyPr/>
        <a:lstStyle/>
        <a:p>
          <a:endParaRPr lang="en-US"/>
        </a:p>
      </dgm:t>
    </dgm:pt>
    <dgm:pt modelId="{F89D6606-96AD-4478-871E-1E4D6E5E009D}" type="pres">
      <dgm:prSet presAssocID="{B1DD872A-D636-4D9B-99E0-5FCAF04F51F4}" presName="CompostProcess" presStyleCnt="0">
        <dgm:presLayoutVars>
          <dgm:dir/>
          <dgm:resizeHandles val="exact"/>
        </dgm:presLayoutVars>
      </dgm:prSet>
      <dgm:spPr/>
    </dgm:pt>
    <dgm:pt modelId="{7908AFC0-4D5E-4BB9-9993-E60053DD0582}" type="pres">
      <dgm:prSet presAssocID="{B1DD872A-D636-4D9B-99E0-5FCAF04F51F4}" presName="arrow" presStyleLbl="bgShp" presStyleIdx="0" presStyleCnt="1"/>
      <dgm:spPr>
        <a:xfrm>
          <a:off x="338333" y="0"/>
          <a:ext cx="3834442" cy="1786270"/>
        </a:xfrm>
        <a:prstGeom prst="rightArrow">
          <a:avLst/>
        </a:prstGeom>
        <a:gradFill rotWithShape="0">
          <a:gsLst>
            <a:gs pos="0">
              <a:srgbClr val="B2C1DB">
                <a:tint val="40000"/>
                <a:hueOff val="0"/>
                <a:satOff val="0"/>
                <a:lumOff val="0"/>
                <a:alphaOff val="0"/>
                <a:shade val="51000"/>
                <a:satMod val="130000"/>
              </a:srgbClr>
            </a:gs>
            <a:gs pos="80000">
              <a:srgbClr val="B2C1DB">
                <a:tint val="40000"/>
                <a:hueOff val="0"/>
                <a:satOff val="0"/>
                <a:lumOff val="0"/>
                <a:alphaOff val="0"/>
                <a:shade val="93000"/>
                <a:satMod val="130000"/>
              </a:srgbClr>
            </a:gs>
            <a:gs pos="100000">
              <a:srgbClr val="B2C1DB">
                <a:tint val="40000"/>
                <a:hueOff val="0"/>
                <a:satOff val="0"/>
                <a:lumOff val="0"/>
                <a:alphaOff val="0"/>
                <a:shade val="94000"/>
                <a:satMod val="135000"/>
              </a:srgb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rgbClr val="FFFFFF"/>
          </a:contourClr>
        </a:sp3d>
      </dgm:spPr>
    </dgm:pt>
    <dgm:pt modelId="{6500EC5B-C8F2-4341-A116-A905D76EE3BD}" type="pres">
      <dgm:prSet presAssocID="{B1DD872A-D636-4D9B-99E0-5FCAF04F51F4}" presName="linearProcess" presStyleCnt="0"/>
      <dgm:spPr/>
    </dgm:pt>
    <dgm:pt modelId="{D61BFC0D-B6AF-48FB-B621-B312F05157F3}" type="pres">
      <dgm:prSet presAssocID="{7E52A8D1-BE00-4DD5-B76C-B2B9E2A01251}" presName="textNode" presStyleLbl="node1" presStyleIdx="0" presStyleCnt="3" custScaleX="328355">
        <dgm:presLayoutVars>
          <dgm:bulletEnabled val="1"/>
        </dgm:presLayoutVars>
      </dgm:prSet>
      <dgm:spPr>
        <a:prstGeom prst="roundRect">
          <a:avLst/>
        </a:prstGeom>
      </dgm:spPr>
      <dgm:t>
        <a:bodyPr/>
        <a:lstStyle/>
        <a:p>
          <a:endParaRPr lang="en-US"/>
        </a:p>
      </dgm:t>
    </dgm:pt>
    <dgm:pt modelId="{74924EBA-439F-4D95-A032-F28C1883A587}" type="pres">
      <dgm:prSet presAssocID="{31A25379-194A-4CCD-8EEF-3CBE5D9082DC}" presName="sibTrans" presStyleCnt="0"/>
      <dgm:spPr/>
    </dgm:pt>
    <dgm:pt modelId="{ADC40466-E929-4FB3-960F-D10ED869E7AA}" type="pres">
      <dgm:prSet presAssocID="{715F2C2E-A724-4875-B741-ADFA2E738D72}" presName="textNode" presStyleLbl="node1" presStyleIdx="1" presStyleCnt="3">
        <dgm:presLayoutVars>
          <dgm:bulletEnabled val="1"/>
        </dgm:presLayoutVars>
      </dgm:prSet>
      <dgm:spPr>
        <a:prstGeom prst="roundRect">
          <a:avLst/>
        </a:prstGeom>
      </dgm:spPr>
      <dgm:t>
        <a:bodyPr/>
        <a:lstStyle/>
        <a:p>
          <a:endParaRPr lang="en-US"/>
        </a:p>
      </dgm:t>
    </dgm:pt>
    <dgm:pt modelId="{7F8EA953-52C0-4E6F-83AD-72B9BE8BA1E6}" type="pres">
      <dgm:prSet presAssocID="{E7725E72-1F1A-4679-8CFF-46C5ECADE1DF}" presName="sibTrans" presStyleCnt="0"/>
      <dgm:spPr/>
    </dgm:pt>
    <dgm:pt modelId="{63253352-E8CB-4FD3-ABBC-5B0192297E55}" type="pres">
      <dgm:prSet presAssocID="{770DEAA9-5A37-4044-96FF-682418F07FAB}" presName="textNode" presStyleLbl="node1" presStyleIdx="2" presStyleCnt="3">
        <dgm:presLayoutVars>
          <dgm:bulletEnabled val="1"/>
        </dgm:presLayoutVars>
      </dgm:prSet>
      <dgm:spPr>
        <a:prstGeom prst="roundRect">
          <a:avLst/>
        </a:prstGeom>
      </dgm:spPr>
      <dgm:t>
        <a:bodyPr/>
        <a:lstStyle/>
        <a:p>
          <a:endParaRPr lang="en-US"/>
        </a:p>
      </dgm:t>
    </dgm:pt>
  </dgm:ptLst>
  <dgm:cxnLst>
    <dgm:cxn modelId="{1C43B1C4-7FA2-4D44-B6F3-836E2FF657F3}" type="presOf" srcId="{715F2C2E-A724-4875-B741-ADFA2E738D72}" destId="{ADC40466-E929-4FB3-960F-D10ED869E7AA}" srcOrd="0" destOrd="0" presId="urn:microsoft.com/office/officeart/2005/8/layout/hProcess9"/>
    <dgm:cxn modelId="{C565EE82-8DD2-4F2A-9803-07FD7DB13AC7}" srcId="{B1DD872A-D636-4D9B-99E0-5FCAF04F51F4}" destId="{770DEAA9-5A37-4044-96FF-682418F07FAB}" srcOrd="2" destOrd="0" parTransId="{F8C036EA-EB92-401F-88AB-37CCD8EF6EC2}" sibTransId="{E03BBBA0-EBF3-4346-A94A-63B5CFD5AE83}"/>
    <dgm:cxn modelId="{BE871587-006E-47BD-9505-BC4A26C3917F}" srcId="{B1DD872A-D636-4D9B-99E0-5FCAF04F51F4}" destId="{7E52A8D1-BE00-4DD5-B76C-B2B9E2A01251}" srcOrd="0" destOrd="0" parTransId="{1320ADAE-1EFB-4CEA-8BAA-3E29472A242C}" sibTransId="{31A25379-194A-4CCD-8EEF-3CBE5D9082DC}"/>
    <dgm:cxn modelId="{B2A1C5AE-A438-47A7-8ACA-556F186389FF}" type="presOf" srcId="{B1DD872A-D636-4D9B-99E0-5FCAF04F51F4}" destId="{F89D6606-96AD-4478-871E-1E4D6E5E009D}" srcOrd="0" destOrd="0" presId="urn:microsoft.com/office/officeart/2005/8/layout/hProcess9"/>
    <dgm:cxn modelId="{8F4A1846-A27F-467E-AC07-5719EF6FBBC8}" srcId="{B1DD872A-D636-4D9B-99E0-5FCAF04F51F4}" destId="{715F2C2E-A724-4875-B741-ADFA2E738D72}" srcOrd="1" destOrd="0" parTransId="{33B2F970-08E2-448D-BE7A-D3B6ADD9DA40}" sibTransId="{E7725E72-1F1A-4679-8CFF-46C5ECADE1DF}"/>
    <dgm:cxn modelId="{BCFB32D4-934E-44D2-A554-3E9A3F7FB037}" type="presOf" srcId="{770DEAA9-5A37-4044-96FF-682418F07FAB}" destId="{63253352-E8CB-4FD3-ABBC-5B0192297E55}" srcOrd="0" destOrd="0" presId="urn:microsoft.com/office/officeart/2005/8/layout/hProcess9"/>
    <dgm:cxn modelId="{E8CA39A2-92ED-4611-B5F5-2C5B238DCE20}" type="presOf" srcId="{7E52A8D1-BE00-4DD5-B76C-B2B9E2A01251}" destId="{D61BFC0D-B6AF-48FB-B621-B312F05157F3}" srcOrd="0" destOrd="0" presId="urn:microsoft.com/office/officeart/2005/8/layout/hProcess9"/>
    <dgm:cxn modelId="{FAD83595-70D1-4036-B4BD-4B2CC3FBCB34}" type="presParOf" srcId="{F89D6606-96AD-4478-871E-1E4D6E5E009D}" destId="{7908AFC0-4D5E-4BB9-9993-E60053DD0582}" srcOrd="0" destOrd="0" presId="urn:microsoft.com/office/officeart/2005/8/layout/hProcess9"/>
    <dgm:cxn modelId="{7615B17F-404C-45A5-86AA-C8CDEA4E372C}" type="presParOf" srcId="{F89D6606-96AD-4478-871E-1E4D6E5E009D}" destId="{6500EC5B-C8F2-4341-A116-A905D76EE3BD}" srcOrd="1" destOrd="0" presId="urn:microsoft.com/office/officeart/2005/8/layout/hProcess9"/>
    <dgm:cxn modelId="{1542B8B6-C566-429A-AFBA-589A40F80026}" type="presParOf" srcId="{6500EC5B-C8F2-4341-A116-A905D76EE3BD}" destId="{D61BFC0D-B6AF-48FB-B621-B312F05157F3}" srcOrd="0" destOrd="0" presId="urn:microsoft.com/office/officeart/2005/8/layout/hProcess9"/>
    <dgm:cxn modelId="{BA3CDF80-9E95-4AB9-B80D-B3978C82A1BB}" type="presParOf" srcId="{6500EC5B-C8F2-4341-A116-A905D76EE3BD}" destId="{74924EBA-439F-4D95-A032-F28C1883A587}" srcOrd="1" destOrd="0" presId="urn:microsoft.com/office/officeart/2005/8/layout/hProcess9"/>
    <dgm:cxn modelId="{728B6098-D993-441C-B6FF-CF8C9D903C1F}" type="presParOf" srcId="{6500EC5B-C8F2-4341-A116-A905D76EE3BD}" destId="{ADC40466-E929-4FB3-960F-D10ED869E7AA}" srcOrd="2" destOrd="0" presId="urn:microsoft.com/office/officeart/2005/8/layout/hProcess9"/>
    <dgm:cxn modelId="{A3A482B3-5B5B-4D93-9879-B6F5152E4B37}" type="presParOf" srcId="{6500EC5B-C8F2-4341-A116-A905D76EE3BD}" destId="{7F8EA953-52C0-4E6F-83AD-72B9BE8BA1E6}" srcOrd="3" destOrd="0" presId="urn:microsoft.com/office/officeart/2005/8/layout/hProcess9"/>
    <dgm:cxn modelId="{8339E56A-AE8A-4E9C-8D6C-3217F82BF1F5}" type="presParOf" srcId="{6500EC5B-C8F2-4341-A116-A905D76EE3BD}" destId="{63253352-E8CB-4FD3-ABBC-5B0192297E55}"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1DD872A-D636-4D9B-99E0-5FCAF04F51F4}" type="doc">
      <dgm:prSet loTypeId="urn:microsoft.com/office/officeart/2005/8/layout/hProcess9" loCatId="process" qsTypeId="urn:microsoft.com/office/officeart/2005/8/quickstyle/3d2" qsCatId="3D" csTypeId="urn:microsoft.com/office/officeart/2005/8/colors/colorful5" csCatId="colorful" phldr="1"/>
      <dgm:spPr/>
    </dgm:pt>
    <dgm:pt modelId="{7E52A8D1-BE00-4DD5-B76C-B2B9E2A01251}">
      <dgm:prSet phldrT="[Text]"/>
      <dgm:spPr>
        <a:xfrm>
          <a:off x="2479" y="535881"/>
          <a:ext cx="2748404" cy="714508"/>
        </a:xfrm>
        <a:gradFill rotWithShape="0">
          <a:gsLst>
            <a:gs pos="0">
              <a:srgbClr val="B2C1DB">
                <a:hueOff val="0"/>
                <a:satOff val="0"/>
                <a:lumOff val="0"/>
                <a:alphaOff val="0"/>
                <a:shade val="51000"/>
                <a:satMod val="130000"/>
              </a:srgbClr>
            </a:gs>
            <a:gs pos="80000">
              <a:srgbClr val="B2C1DB">
                <a:hueOff val="0"/>
                <a:satOff val="0"/>
                <a:lumOff val="0"/>
                <a:alphaOff val="0"/>
                <a:shade val="93000"/>
                <a:satMod val="130000"/>
              </a:srgbClr>
            </a:gs>
            <a:gs pos="100000">
              <a:srgbClr val="B2C1DB">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ctr"/>
          <a:r>
            <a:rPr lang="nl-BE" dirty="0" smtClean="0">
              <a:solidFill>
                <a:srgbClr val="FFFFFF"/>
              </a:solidFill>
              <a:latin typeface="Verdana"/>
              <a:ea typeface="+mn-ea"/>
              <a:cs typeface="+mn-cs"/>
            </a:rPr>
            <a:t>Long Term capacity</a:t>
          </a:r>
        </a:p>
        <a:p>
          <a:pPr algn="ctr"/>
          <a:r>
            <a:rPr lang="nl-BE" dirty="0" smtClean="0">
              <a:solidFill>
                <a:srgbClr val="FFFFFF"/>
              </a:solidFill>
              <a:latin typeface="Verdana"/>
              <a:ea typeface="+mn-ea"/>
              <a:cs typeface="+mn-cs"/>
            </a:rPr>
            <a:t>(Year + Month)</a:t>
          </a:r>
        </a:p>
      </dgm:t>
    </dgm:pt>
    <dgm:pt modelId="{1320ADAE-1EFB-4CEA-8BAA-3E29472A242C}" type="parTrans" cxnId="{BE871587-006E-47BD-9505-BC4A26C3917F}">
      <dgm:prSet/>
      <dgm:spPr/>
      <dgm:t>
        <a:bodyPr/>
        <a:lstStyle/>
        <a:p>
          <a:endParaRPr lang="en-US"/>
        </a:p>
      </dgm:t>
    </dgm:pt>
    <dgm:pt modelId="{31A25379-194A-4CCD-8EEF-3CBE5D9082DC}" type="sibTrans" cxnId="{BE871587-006E-47BD-9505-BC4A26C3917F}">
      <dgm:prSet/>
      <dgm:spPr/>
      <dgm:t>
        <a:bodyPr/>
        <a:lstStyle/>
        <a:p>
          <a:endParaRPr lang="en-US"/>
        </a:p>
      </dgm:t>
    </dgm:pt>
    <dgm:pt modelId="{715F2C2E-A724-4875-B741-ADFA2E738D72}">
      <dgm:prSet phldrT="[Text]"/>
      <dgm:spPr>
        <a:xfrm>
          <a:off x="2792734" y="535881"/>
          <a:ext cx="837022" cy="714508"/>
        </a:xfrm>
        <a:gradFill rotWithShape="0">
          <a:gsLst>
            <a:gs pos="0">
              <a:srgbClr val="B2C1DB">
                <a:hueOff val="-6490032"/>
                <a:satOff val="3463"/>
                <a:lumOff val="-15098"/>
                <a:alphaOff val="0"/>
                <a:shade val="51000"/>
                <a:satMod val="130000"/>
              </a:srgbClr>
            </a:gs>
            <a:gs pos="80000">
              <a:srgbClr val="B2C1DB">
                <a:hueOff val="-6490032"/>
                <a:satOff val="3463"/>
                <a:lumOff val="-15098"/>
                <a:alphaOff val="0"/>
                <a:shade val="93000"/>
                <a:satMod val="130000"/>
              </a:srgbClr>
            </a:gs>
            <a:gs pos="100000">
              <a:srgbClr val="B2C1DB">
                <a:hueOff val="-6490032"/>
                <a:satOff val="3463"/>
                <a:lumOff val="-1509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nl-BE" dirty="0" smtClean="0">
              <a:solidFill>
                <a:srgbClr val="FFFFFF"/>
              </a:solidFill>
              <a:latin typeface="Verdana"/>
              <a:ea typeface="+mn-ea"/>
              <a:cs typeface="+mn-cs"/>
            </a:rPr>
            <a:t>Day Ahead capacity</a:t>
          </a:r>
          <a:endParaRPr lang="en-US" dirty="0">
            <a:solidFill>
              <a:srgbClr val="FFFFFF"/>
            </a:solidFill>
            <a:latin typeface="Verdana"/>
            <a:ea typeface="+mn-ea"/>
            <a:cs typeface="+mn-cs"/>
          </a:endParaRPr>
        </a:p>
      </dgm:t>
    </dgm:pt>
    <dgm:pt modelId="{33B2F970-08E2-448D-BE7A-D3B6ADD9DA40}" type="parTrans" cxnId="{8F4A1846-A27F-467E-AC07-5719EF6FBBC8}">
      <dgm:prSet/>
      <dgm:spPr/>
      <dgm:t>
        <a:bodyPr/>
        <a:lstStyle/>
        <a:p>
          <a:endParaRPr lang="en-US"/>
        </a:p>
      </dgm:t>
    </dgm:pt>
    <dgm:pt modelId="{E7725E72-1F1A-4679-8CFF-46C5ECADE1DF}" type="sibTrans" cxnId="{8F4A1846-A27F-467E-AC07-5719EF6FBBC8}">
      <dgm:prSet/>
      <dgm:spPr/>
      <dgm:t>
        <a:bodyPr/>
        <a:lstStyle/>
        <a:p>
          <a:endParaRPr lang="en-US"/>
        </a:p>
      </dgm:t>
    </dgm:pt>
    <dgm:pt modelId="{770DEAA9-5A37-4044-96FF-682418F07FAB}">
      <dgm:prSet phldrT="[Text]"/>
      <dgm:spPr>
        <a:xfrm>
          <a:off x="3671607" y="535881"/>
          <a:ext cx="837022" cy="714508"/>
        </a:xfrm>
        <a:gradFill rotWithShape="0">
          <a:gsLst>
            <a:gs pos="0">
              <a:srgbClr val="B2C1DB">
                <a:hueOff val="-12980065"/>
                <a:satOff val="6926"/>
                <a:lumOff val="-30196"/>
                <a:alphaOff val="0"/>
                <a:shade val="51000"/>
                <a:satMod val="130000"/>
              </a:srgbClr>
            </a:gs>
            <a:gs pos="80000">
              <a:srgbClr val="B2C1DB">
                <a:hueOff val="-12980065"/>
                <a:satOff val="6926"/>
                <a:lumOff val="-30196"/>
                <a:alphaOff val="0"/>
                <a:shade val="93000"/>
                <a:satMod val="130000"/>
              </a:srgbClr>
            </a:gs>
            <a:gs pos="100000">
              <a:srgbClr val="B2C1DB">
                <a:hueOff val="-12980065"/>
                <a:satOff val="6926"/>
                <a:lumOff val="-3019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nl-BE" dirty="0" smtClean="0">
              <a:solidFill>
                <a:srgbClr val="FFFFFF"/>
              </a:solidFill>
              <a:latin typeface="Verdana"/>
              <a:ea typeface="+mn-ea"/>
              <a:cs typeface="+mn-cs"/>
            </a:rPr>
            <a:t>Intraday capacity</a:t>
          </a:r>
          <a:endParaRPr lang="en-US" dirty="0">
            <a:solidFill>
              <a:srgbClr val="FFFFFF"/>
            </a:solidFill>
            <a:latin typeface="Verdana"/>
            <a:ea typeface="+mn-ea"/>
            <a:cs typeface="+mn-cs"/>
          </a:endParaRPr>
        </a:p>
      </dgm:t>
    </dgm:pt>
    <dgm:pt modelId="{F8C036EA-EB92-401F-88AB-37CCD8EF6EC2}" type="parTrans" cxnId="{C565EE82-8DD2-4F2A-9803-07FD7DB13AC7}">
      <dgm:prSet/>
      <dgm:spPr/>
      <dgm:t>
        <a:bodyPr/>
        <a:lstStyle/>
        <a:p>
          <a:endParaRPr lang="en-US"/>
        </a:p>
      </dgm:t>
    </dgm:pt>
    <dgm:pt modelId="{E03BBBA0-EBF3-4346-A94A-63B5CFD5AE83}" type="sibTrans" cxnId="{C565EE82-8DD2-4F2A-9803-07FD7DB13AC7}">
      <dgm:prSet/>
      <dgm:spPr/>
      <dgm:t>
        <a:bodyPr/>
        <a:lstStyle/>
        <a:p>
          <a:endParaRPr lang="en-US"/>
        </a:p>
      </dgm:t>
    </dgm:pt>
    <dgm:pt modelId="{F89D6606-96AD-4478-871E-1E4D6E5E009D}" type="pres">
      <dgm:prSet presAssocID="{B1DD872A-D636-4D9B-99E0-5FCAF04F51F4}" presName="CompostProcess" presStyleCnt="0">
        <dgm:presLayoutVars>
          <dgm:dir/>
          <dgm:resizeHandles val="exact"/>
        </dgm:presLayoutVars>
      </dgm:prSet>
      <dgm:spPr/>
    </dgm:pt>
    <dgm:pt modelId="{7908AFC0-4D5E-4BB9-9993-E60053DD0582}" type="pres">
      <dgm:prSet presAssocID="{B1DD872A-D636-4D9B-99E0-5FCAF04F51F4}" presName="arrow" presStyleLbl="bgShp" presStyleIdx="0" presStyleCnt="1"/>
      <dgm:spPr>
        <a:xfrm>
          <a:off x="338333" y="0"/>
          <a:ext cx="3834442" cy="1786270"/>
        </a:xfrm>
        <a:prstGeom prst="rightArrow">
          <a:avLst/>
        </a:prstGeom>
        <a:gradFill rotWithShape="0">
          <a:gsLst>
            <a:gs pos="0">
              <a:srgbClr val="B2C1DB">
                <a:tint val="40000"/>
                <a:hueOff val="0"/>
                <a:satOff val="0"/>
                <a:lumOff val="0"/>
                <a:alphaOff val="0"/>
                <a:shade val="51000"/>
                <a:satMod val="130000"/>
              </a:srgbClr>
            </a:gs>
            <a:gs pos="80000">
              <a:srgbClr val="B2C1DB">
                <a:tint val="40000"/>
                <a:hueOff val="0"/>
                <a:satOff val="0"/>
                <a:lumOff val="0"/>
                <a:alphaOff val="0"/>
                <a:shade val="93000"/>
                <a:satMod val="130000"/>
              </a:srgbClr>
            </a:gs>
            <a:gs pos="100000">
              <a:srgbClr val="B2C1DB">
                <a:tint val="40000"/>
                <a:hueOff val="0"/>
                <a:satOff val="0"/>
                <a:lumOff val="0"/>
                <a:alphaOff val="0"/>
                <a:shade val="94000"/>
                <a:satMod val="135000"/>
              </a:srgb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rgbClr val="FFFFFF"/>
          </a:contourClr>
        </a:sp3d>
      </dgm:spPr>
    </dgm:pt>
    <dgm:pt modelId="{6500EC5B-C8F2-4341-A116-A905D76EE3BD}" type="pres">
      <dgm:prSet presAssocID="{B1DD872A-D636-4D9B-99E0-5FCAF04F51F4}" presName="linearProcess" presStyleCnt="0"/>
      <dgm:spPr/>
    </dgm:pt>
    <dgm:pt modelId="{D61BFC0D-B6AF-48FB-B621-B312F05157F3}" type="pres">
      <dgm:prSet presAssocID="{7E52A8D1-BE00-4DD5-B76C-B2B9E2A01251}" presName="textNode" presStyleLbl="node1" presStyleIdx="0" presStyleCnt="3" custScaleX="328355">
        <dgm:presLayoutVars>
          <dgm:bulletEnabled val="1"/>
        </dgm:presLayoutVars>
      </dgm:prSet>
      <dgm:spPr>
        <a:prstGeom prst="roundRect">
          <a:avLst/>
        </a:prstGeom>
      </dgm:spPr>
      <dgm:t>
        <a:bodyPr/>
        <a:lstStyle/>
        <a:p>
          <a:endParaRPr lang="en-US"/>
        </a:p>
      </dgm:t>
    </dgm:pt>
    <dgm:pt modelId="{74924EBA-439F-4D95-A032-F28C1883A587}" type="pres">
      <dgm:prSet presAssocID="{31A25379-194A-4CCD-8EEF-3CBE5D9082DC}" presName="sibTrans" presStyleCnt="0"/>
      <dgm:spPr/>
    </dgm:pt>
    <dgm:pt modelId="{ADC40466-E929-4FB3-960F-D10ED869E7AA}" type="pres">
      <dgm:prSet presAssocID="{715F2C2E-A724-4875-B741-ADFA2E738D72}" presName="textNode" presStyleLbl="node1" presStyleIdx="1" presStyleCnt="3">
        <dgm:presLayoutVars>
          <dgm:bulletEnabled val="1"/>
        </dgm:presLayoutVars>
      </dgm:prSet>
      <dgm:spPr>
        <a:prstGeom prst="roundRect">
          <a:avLst/>
        </a:prstGeom>
      </dgm:spPr>
      <dgm:t>
        <a:bodyPr/>
        <a:lstStyle/>
        <a:p>
          <a:endParaRPr lang="en-US"/>
        </a:p>
      </dgm:t>
    </dgm:pt>
    <dgm:pt modelId="{7F8EA953-52C0-4E6F-83AD-72B9BE8BA1E6}" type="pres">
      <dgm:prSet presAssocID="{E7725E72-1F1A-4679-8CFF-46C5ECADE1DF}" presName="sibTrans" presStyleCnt="0"/>
      <dgm:spPr/>
    </dgm:pt>
    <dgm:pt modelId="{63253352-E8CB-4FD3-ABBC-5B0192297E55}" type="pres">
      <dgm:prSet presAssocID="{770DEAA9-5A37-4044-96FF-682418F07FAB}" presName="textNode" presStyleLbl="node1" presStyleIdx="2" presStyleCnt="3">
        <dgm:presLayoutVars>
          <dgm:bulletEnabled val="1"/>
        </dgm:presLayoutVars>
      </dgm:prSet>
      <dgm:spPr>
        <a:prstGeom prst="roundRect">
          <a:avLst/>
        </a:prstGeom>
      </dgm:spPr>
      <dgm:t>
        <a:bodyPr/>
        <a:lstStyle/>
        <a:p>
          <a:endParaRPr lang="en-US"/>
        </a:p>
      </dgm:t>
    </dgm:pt>
  </dgm:ptLst>
  <dgm:cxnLst>
    <dgm:cxn modelId="{1C43B1C4-7FA2-4D44-B6F3-836E2FF657F3}" type="presOf" srcId="{715F2C2E-A724-4875-B741-ADFA2E738D72}" destId="{ADC40466-E929-4FB3-960F-D10ED869E7AA}" srcOrd="0" destOrd="0" presId="urn:microsoft.com/office/officeart/2005/8/layout/hProcess9"/>
    <dgm:cxn modelId="{C565EE82-8DD2-4F2A-9803-07FD7DB13AC7}" srcId="{B1DD872A-D636-4D9B-99E0-5FCAF04F51F4}" destId="{770DEAA9-5A37-4044-96FF-682418F07FAB}" srcOrd="2" destOrd="0" parTransId="{F8C036EA-EB92-401F-88AB-37CCD8EF6EC2}" sibTransId="{E03BBBA0-EBF3-4346-A94A-63B5CFD5AE83}"/>
    <dgm:cxn modelId="{BE871587-006E-47BD-9505-BC4A26C3917F}" srcId="{B1DD872A-D636-4D9B-99E0-5FCAF04F51F4}" destId="{7E52A8D1-BE00-4DD5-B76C-B2B9E2A01251}" srcOrd="0" destOrd="0" parTransId="{1320ADAE-1EFB-4CEA-8BAA-3E29472A242C}" sibTransId="{31A25379-194A-4CCD-8EEF-3CBE5D9082DC}"/>
    <dgm:cxn modelId="{B2A1C5AE-A438-47A7-8ACA-556F186389FF}" type="presOf" srcId="{B1DD872A-D636-4D9B-99E0-5FCAF04F51F4}" destId="{F89D6606-96AD-4478-871E-1E4D6E5E009D}" srcOrd="0" destOrd="0" presId="urn:microsoft.com/office/officeart/2005/8/layout/hProcess9"/>
    <dgm:cxn modelId="{8F4A1846-A27F-467E-AC07-5719EF6FBBC8}" srcId="{B1DD872A-D636-4D9B-99E0-5FCAF04F51F4}" destId="{715F2C2E-A724-4875-B741-ADFA2E738D72}" srcOrd="1" destOrd="0" parTransId="{33B2F970-08E2-448D-BE7A-D3B6ADD9DA40}" sibTransId="{E7725E72-1F1A-4679-8CFF-46C5ECADE1DF}"/>
    <dgm:cxn modelId="{BCFB32D4-934E-44D2-A554-3E9A3F7FB037}" type="presOf" srcId="{770DEAA9-5A37-4044-96FF-682418F07FAB}" destId="{63253352-E8CB-4FD3-ABBC-5B0192297E55}" srcOrd="0" destOrd="0" presId="urn:microsoft.com/office/officeart/2005/8/layout/hProcess9"/>
    <dgm:cxn modelId="{E8CA39A2-92ED-4611-B5F5-2C5B238DCE20}" type="presOf" srcId="{7E52A8D1-BE00-4DD5-B76C-B2B9E2A01251}" destId="{D61BFC0D-B6AF-48FB-B621-B312F05157F3}" srcOrd="0" destOrd="0" presId="urn:microsoft.com/office/officeart/2005/8/layout/hProcess9"/>
    <dgm:cxn modelId="{FAD83595-70D1-4036-B4BD-4B2CC3FBCB34}" type="presParOf" srcId="{F89D6606-96AD-4478-871E-1E4D6E5E009D}" destId="{7908AFC0-4D5E-4BB9-9993-E60053DD0582}" srcOrd="0" destOrd="0" presId="urn:microsoft.com/office/officeart/2005/8/layout/hProcess9"/>
    <dgm:cxn modelId="{7615B17F-404C-45A5-86AA-C8CDEA4E372C}" type="presParOf" srcId="{F89D6606-96AD-4478-871E-1E4D6E5E009D}" destId="{6500EC5B-C8F2-4341-A116-A905D76EE3BD}" srcOrd="1" destOrd="0" presId="urn:microsoft.com/office/officeart/2005/8/layout/hProcess9"/>
    <dgm:cxn modelId="{1542B8B6-C566-429A-AFBA-589A40F80026}" type="presParOf" srcId="{6500EC5B-C8F2-4341-A116-A905D76EE3BD}" destId="{D61BFC0D-B6AF-48FB-B621-B312F05157F3}" srcOrd="0" destOrd="0" presId="urn:microsoft.com/office/officeart/2005/8/layout/hProcess9"/>
    <dgm:cxn modelId="{BA3CDF80-9E95-4AB9-B80D-B3978C82A1BB}" type="presParOf" srcId="{6500EC5B-C8F2-4341-A116-A905D76EE3BD}" destId="{74924EBA-439F-4D95-A032-F28C1883A587}" srcOrd="1" destOrd="0" presId="urn:microsoft.com/office/officeart/2005/8/layout/hProcess9"/>
    <dgm:cxn modelId="{728B6098-D993-441C-B6FF-CF8C9D903C1F}" type="presParOf" srcId="{6500EC5B-C8F2-4341-A116-A905D76EE3BD}" destId="{ADC40466-E929-4FB3-960F-D10ED869E7AA}" srcOrd="2" destOrd="0" presId="urn:microsoft.com/office/officeart/2005/8/layout/hProcess9"/>
    <dgm:cxn modelId="{A3A482B3-5B5B-4D93-9879-B6F5152E4B37}" type="presParOf" srcId="{6500EC5B-C8F2-4341-A116-A905D76EE3BD}" destId="{7F8EA953-52C0-4E6F-83AD-72B9BE8BA1E6}" srcOrd="3" destOrd="0" presId="urn:microsoft.com/office/officeart/2005/8/layout/hProcess9"/>
    <dgm:cxn modelId="{8339E56A-AE8A-4E9C-8D6C-3217F82BF1F5}" type="presParOf" srcId="{6500EC5B-C8F2-4341-A116-A905D76EE3BD}" destId="{63253352-E8CB-4FD3-ABBC-5B0192297E55}"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8AFC0-4D5E-4BB9-9993-E60053DD0582}">
      <dsp:nvSpPr>
        <dsp:cNvPr id="0" name=""/>
        <dsp:cNvSpPr/>
      </dsp:nvSpPr>
      <dsp:spPr>
        <a:xfrm>
          <a:off x="334380" y="0"/>
          <a:ext cx="3789651" cy="1797690"/>
        </a:xfrm>
        <a:prstGeom prst="rightArrow">
          <a:avLst/>
        </a:prstGeom>
        <a:gradFill rotWithShape="0">
          <a:gsLst>
            <a:gs pos="0">
              <a:srgbClr val="B2C1DB">
                <a:tint val="40000"/>
                <a:hueOff val="0"/>
                <a:satOff val="0"/>
                <a:lumOff val="0"/>
                <a:alphaOff val="0"/>
                <a:shade val="51000"/>
                <a:satMod val="130000"/>
              </a:srgbClr>
            </a:gs>
            <a:gs pos="80000">
              <a:srgbClr val="B2C1DB">
                <a:tint val="40000"/>
                <a:hueOff val="0"/>
                <a:satOff val="0"/>
                <a:lumOff val="0"/>
                <a:alphaOff val="0"/>
                <a:shade val="93000"/>
                <a:satMod val="130000"/>
              </a:srgbClr>
            </a:gs>
            <a:gs pos="100000">
              <a:srgbClr val="B2C1DB">
                <a:tint val="40000"/>
                <a:hueOff val="0"/>
                <a:satOff val="0"/>
                <a:lumOff val="0"/>
                <a:alphaOff val="0"/>
                <a:shade val="94000"/>
                <a:satMod val="135000"/>
              </a:srgb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rgbClr val="FFFFFF"/>
          </a:contourClr>
        </a:sp3d>
      </dsp:spPr>
      <dsp:style>
        <a:lnRef idx="0">
          <a:scrgbClr r="0" g="0" b="0"/>
        </a:lnRef>
        <a:fillRef idx="3">
          <a:scrgbClr r="0" g="0" b="0"/>
        </a:fillRef>
        <a:effectRef idx="0">
          <a:scrgbClr r="0" g="0" b="0"/>
        </a:effectRef>
        <a:fontRef idx="minor"/>
      </dsp:style>
    </dsp:sp>
    <dsp:sp modelId="{D61BFC0D-B6AF-48FB-B621-B312F05157F3}">
      <dsp:nvSpPr>
        <dsp:cNvPr id="0" name=""/>
        <dsp:cNvSpPr/>
      </dsp:nvSpPr>
      <dsp:spPr>
        <a:xfrm>
          <a:off x="2450" y="539307"/>
          <a:ext cx="2716299" cy="719076"/>
        </a:xfrm>
        <a:prstGeom prst="roundRect">
          <a:avLst/>
        </a:prstGeom>
        <a:gradFill rotWithShape="0">
          <a:gsLst>
            <a:gs pos="0">
              <a:srgbClr val="B2C1DB">
                <a:hueOff val="0"/>
                <a:satOff val="0"/>
                <a:lumOff val="0"/>
                <a:alphaOff val="0"/>
                <a:shade val="51000"/>
                <a:satMod val="130000"/>
              </a:srgbClr>
            </a:gs>
            <a:gs pos="80000">
              <a:srgbClr val="B2C1DB">
                <a:hueOff val="0"/>
                <a:satOff val="0"/>
                <a:lumOff val="0"/>
                <a:alphaOff val="0"/>
                <a:shade val="93000"/>
                <a:satMod val="130000"/>
              </a:srgbClr>
            </a:gs>
            <a:gs pos="100000">
              <a:srgbClr val="B2C1DB">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nl-BE" sz="1200" kern="1200" dirty="0" smtClean="0">
              <a:solidFill>
                <a:srgbClr val="FFFFFF"/>
              </a:solidFill>
              <a:latin typeface="Verdana"/>
              <a:ea typeface="+mn-ea"/>
              <a:cs typeface="+mn-cs"/>
            </a:rPr>
            <a:t>Long Term capacity</a:t>
          </a:r>
        </a:p>
        <a:p>
          <a:pPr lvl="0" algn="ctr" defTabSz="533400">
            <a:lnSpc>
              <a:spcPct val="90000"/>
            </a:lnSpc>
            <a:spcBef>
              <a:spcPct val="0"/>
            </a:spcBef>
            <a:spcAft>
              <a:spcPct val="35000"/>
            </a:spcAft>
          </a:pPr>
          <a:r>
            <a:rPr lang="nl-BE" sz="1200" kern="1200" dirty="0" smtClean="0">
              <a:solidFill>
                <a:srgbClr val="FFFFFF"/>
              </a:solidFill>
              <a:latin typeface="Verdana"/>
              <a:ea typeface="+mn-ea"/>
              <a:cs typeface="+mn-cs"/>
            </a:rPr>
            <a:t>(Year + Month)</a:t>
          </a:r>
        </a:p>
      </dsp:txBody>
      <dsp:txXfrm>
        <a:off x="37552" y="574409"/>
        <a:ext cx="2646095" cy="648872"/>
      </dsp:txXfrm>
    </dsp:sp>
    <dsp:sp modelId="{ADC40466-E929-4FB3-960F-D10ED869E7AA}">
      <dsp:nvSpPr>
        <dsp:cNvPr id="0" name=""/>
        <dsp:cNvSpPr/>
      </dsp:nvSpPr>
      <dsp:spPr>
        <a:xfrm>
          <a:off x="2760111" y="539307"/>
          <a:ext cx="827244" cy="719076"/>
        </a:xfrm>
        <a:prstGeom prst="roundRect">
          <a:avLst/>
        </a:prstGeom>
        <a:gradFill rotWithShape="0">
          <a:gsLst>
            <a:gs pos="0">
              <a:srgbClr val="B2C1DB">
                <a:hueOff val="-6490032"/>
                <a:satOff val="3463"/>
                <a:lumOff val="-15098"/>
                <a:alphaOff val="0"/>
                <a:shade val="51000"/>
                <a:satMod val="130000"/>
              </a:srgbClr>
            </a:gs>
            <a:gs pos="80000">
              <a:srgbClr val="B2C1DB">
                <a:hueOff val="-6490032"/>
                <a:satOff val="3463"/>
                <a:lumOff val="-15098"/>
                <a:alphaOff val="0"/>
                <a:shade val="93000"/>
                <a:satMod val="130000"/>
              </a:srgbClr>
            </a:gs>
            <a:gs pos="100000">
              <a:srgbClr val="B2C1DB">
                <a:hueOff val="-6490032"/>
                <a:satOff val="3463"/>
                <a:lumOff val="-1509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nl-BE" sz="1200" kern="1200" dirty="0" smtClean="0">
              <a:solidFill>
                <a:srgbClr val="FFFFFF"/>
              </a:solidFill>
              <a:latin typeface="Verdana"/>
              <a:ea typeface="+mn-ea"/>
              <a:cs typeface="+mn-cs"/>
            </a:rPr>
            <a:t>Day Ahead capacity</a:t>
          </a:r>
          <a:endParaRPr lang="en-US" sz="1200" kern="1200" dirty="0">
            <a:solidFill>
              <a:srgbClr val="FFFFFF"/>
            </a:solidFill>
            <a:latin typeface="Verdana"/>
            <a:ea typeface="+mn-ea"/>
            <a:cs typeface="+mn-cs"/>
          </a:endParaRPr>
        </a:p>
      </dsp:txBody>
      <dsp:txXfrm>
        <a:off x="2795213" y="574409"/>
        <a:ext cx="757040" cy="648872"/>
      </dsp:txXfrm>
    </dsp:sp>
    <dsp:sp modelId="{63253352-E8CB-4FD3-ABBC-5B0192297E55}">
      <dsp:nvSpPr>
        <dsp:cNvPr id="0" name=""/>
        <dsp:cNvSpPr/>
      </dsp:nvSpPr>
      <dsp:spPr>
        <a:xfrm>
          <a:off x="3628718" y="539307"/>
          <a:ext cx="827244" cy="719076"/>
        </a:xfrm>
        <a:prstGeom prst="roundRect">
          <a:avLst/>
        </a:prstGeom>
        <a:gradFill rotWithShape="0">
          <a:gsLst>
            <a:gs pos="0">
              <a:srgbClr val="B2C1DB">
                <a:hueOff val="-12980065"/>
                <a:satOff val="6926"/>
                <a:lumOff val="-30196"/>
                <a:alphaOff val="0"/>
                <a:shade val="51000"/>
                <a:satMod val="130000"/>
              </a:srgbClr>
            </a:gs>
            <a:gs pos="80000">
              <a:srgbClr val="B2C1DB">
                <a:hueOff val="-12980065"/>
                <a:satOff val="6926"/>
                <a:lumOff val="-30196"/>
                <a:alphaOff val="0"/>
                <a:shade val="93000"/>
                <a:satMod val="130000"/>
              </a:srgbClr>
            </a:gs>
            <a:gs pos="100000">
              <a:srgbClr val="B2C1DB">
                <a:hueOff val="-12980065"/>
                <a:satOff val="6926"/>
                <a:lumOff val="-3019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nl-BE" sz="1200" kern="1200" dirty="0" smtClean="0">
              <a:solidFill>
                <a:srgbClr val="FFFFFF"/>
              </a:solidFill>
              <a:latin typeface="Verdana"/>
              <a:ea typeface="+mn-ea"/>
              <a:cs typeface="+mn-cs"/>
            </a:rPr>
            <a:t>Intraday capacity</a:t>
          </a:r>
          <a:endParaRPr lang="en-US" sz="1200" kern="1200" dirty="0">
            <a:solidFill>
              <a:srgbClr val="FFFFFF"/>
            </a:solidFill>
            <a:latin typeface="Verdana"/>
            <a:ea typeface="+mn-ea"/>
            <a:cs typeface="+mn-cs"/>
          </a:endParaRPr>
        </a:p>
      </dsp:txBody>
      <dsp:txXfrm>
        <a:off x="3663820" y="574409"/>
        <a:ext cx="757040" cy="64887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8AFC0-4D5E-4BB9-9993-E60053DD0582}">
      <dsp:nvSpPr>
        <dsp:cNvPr id="0" name=""/>
        <dsp:cNvSpPr/>
      </dsp:nvSpPr>
      <dsp:spPr>
        <a:xfrm>
          <a:off x="189791" y="0"/>
          <a:ext cx="2150970" cy="1043310"/>
        </a:xfrm>
        <a:prstGeom prst="rightArrow">
          <a:avLst/>
        </a:prstGeom>
        <a:gradFill rotWithShape="0">
          <a:gsLst>
            <a:gs pos="0">
              <a:srgbClr val="B2C1DB">
                <a:tint val="40000"/>
                <a:hueOff val="0"/>
                <a:satOff val="0"/>
                <a:lumOff val="0"/>
                <a:alphaOff val="0"/>
                <a:shade val="51000"/>
                <a:satMod val="130000"/>
              </a:srgbClr>
            </a:gs>
            <a:gs pos="80000">
              <a:srgbClr val="B2C1DB">
                <a:tint val="40000"/>
                <a:hueOff val="0"/>
                <a:satOff val="0"/>
                <a:lumOff val="0"/>
                <a:alphaOff val="0"/>
                <a:shade val="93000"/>
                <a:satMod val="130000"/>
              </a:srgbClr>
            </a:gs>
            <a:gs pos="100000">
              <a:srgbClr val="B2C1DB">
                <a:tint val="40000"/>
                <a:hueOff val="0"/>
                <a:satOff val="0"/>
                <a:lumOff val="0"/>
                <a:alphaOff val="0"/>
                <a:shade val="94000"/>
                <a:satMod val="135000"/>
              </a:srgb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rgbClr val="FFFFFF"/>
          </a:contourClr>
        </a:sp3d>
      </dsp:spPr>
      <dsp:style>
        <a:lnRef idx="0">
          <a:scrgbClr r="0" g="0" b="0"/>
        </a:lnRef>
        <a:fillRef idx="3">
          <a:scrgbClr r="0" g="0" b="0"/>
        </a:fillRef>
        <a:effectRef idx="0">
          <a:scrgbClr r="0" g="0" b="0"/>
        </a:effectRef>
        <a:fontRef idx="minor"/>
      </dsp:style>
    </dsp:sp>
    <dsp:sp modelId="{D61BFC0D-B6AF-48FB-B621-B312F05157F3}">
      <dsp:nvSpPr>
        <dsp:cNvPr id="0" name=""/>
        <dsp:cNvSpPr/>
      </dsp:nvSpPr>
      <dsp:spPr>
        <a:xfrm>
          <a:off x="1390" y="312993"/>
          <a:ext cx="1541745" cy="417324"/>
        </a:xfrm>
        <a:prstGeom prst="roundRect">
          <a:avLst/>
        </a:prstGeom>
        <a:gradFill rotWithShape="0">
          <a:gsLst>
            <a:gs pos="0">
              <a:srgbClr val="B2C1DB">
                <a:hueOff val="0"/>
                <a:satOff val="0"/>
                <a:lumOff val="0"/>
                <a:alphaOff val="0"/>
                <a:shade val="51000"/>
                <a:satMod val="130000"/>
              </a:srgbClr>
            </a:gs>
            <a:gs pos="80000">
              <a:srgbClr val="B2C1DB">
                <a:hueOff val="0"/>
                <a:satOff val="0"/>
                <a:lumOff val="0"/>
                <a:alphaOff val="0"/>
                <a:shade val="93000"/>
                <a:satMod val="130000"/>
              </a:srgbClr>
            </a:gs>
            <a:gs pos="100000">
              <a:srgbClr val="B2C1DB">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solidFill>
                <a:srgbClr val="FFFFFF"/>
              </a:solidFill>
              <a:latin typeface="Verdana"/>
              <a:ea typeface="+mn-ea"/>
              <a:cs typeface="+mn-cs"/>
            </a:rPr>
            <a:t>Long Term capacity</a:t>
          </a:r>
        </a:p>
        <a:p>
          <a:pPr lvl="0" algn="ctr" defTabSz="266700">
            <a:lnSpc>
              <a:spcPct val="90000"/>
            </a:lnSpc>
            <a:spcBef>
              <a:spcPct val="0"/>
            </a:spcBef>
            <a:spcAft>
              <a:spcPct val="35000"/>
            </a:spcAft>
          </a:pPr>
          <a:r>
            <a:rPr lang="nl-BE" sz="600" kern="1200" dirty="0" smtClean="0">
              <a:solidFill>
                <a:srgbClr val="FFFFFF"/>
              </a:solidFill>
              <a:latin typeface="Verdana"/>
              <a:ea typeface="+mn-ea"/>
              <a:cs typeface="+mn-cs"/>
            </a:rPr>
            <a:t>(Year + Month)</a:t>
          </a:r>
        </a:p>
      </dsp:txBody>
      <dsp:txXfrm>
        <a:off x="21762" y="333365"/>
        <a:ext cx="1501001" cy="376580"/>
      </dsp:txXfrm>
    </dsp:sp>
    <dsp:sp modelId="{ADC40466-E929-4FB3-960F-D10ED869E7AA}">
      <dsp:nvSpPr>
        <dsp:cNvPr id="0" name=""/>
        <dsp:cNvSpPr/>
      </dsp:nvSpPr>
      <dsp:spPr>
        <a:xfrm>
          <a:off x="1566613" y="312993"/>
          <a:ext cx="469536" cy="417324"/>
        </a:xfrm>
        <a:prstGeom prst="roundRect">
          <a:avLst/>
        </a:prstGeom>
        <a:gradFill rotWithShape="0">
          <a:gsLst>
            <a:gs pos="0">
              <a:srgbClr val="B2C1DB">
                <a:hueOff val="-6490032"/>
                <a:satOff val="3463"/>
                <a:lumOff val="-15098"/>
                <a:alphaOff val="0"/>
                <a:shade val="51000"/>
                <a:satMod val="130000"/>
              </a:srgbClr>
            </a:gs>
            <a:gs pos="80000">
              <a:srgbClr val="B2C1DB">
                <a:hueOff val="-6490032"/>
                <a:satOff val="3463"/>
                <a:lumOff val="-15098"/>
                <a:alphaOff val="0"/>
                <a:shade val="93000"/>
                <a:satMod val="130000"/>
              </a:srgbClr>
            </a:gs>
            <a:gs pos="100000">
              <a:srgbClr val="B2C1DB">
                <a:hueOff val="-6490032"/>
                <a:satOff val="3463"/>
                <a:lumOff val="-1509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solidFill>
                <a:srgbClr val="FFFFFF"/>
              </a:solidFill>
              <a:latin typeface="Verdana"/>
              <a:ea typeface="+mn-ea"/>
              <a:cs typeface="+mn-cs"/>
            </a:rPr>
            <a:t>Day Ahead capacity</a:t>
          </a:r>
          <a:endParaRPr lang="en-US" sz="600" kern="1200" dirty="0">
            <a:solidFill>
              <a:srgbClr val="FFFFFF"/>
            </a:solidFill>
            <a:latin typeface="Verdana"/>
            <a:ea typeface="+mn-ea"/>
            <a:cs typeface="+mn-cs"/>
          </a:endParaRPr>
        </a:p>
      </dsp:txBody>
      <dsp:txXfrm>
        <a:off x="1586985" y="333365"/>
        <a:ext cx="428792" cy="376580"/>
      </dsp:txXfrm>
    </dsp:sp>
    <dsp:sp modelId="{63253352-E8CB-4FD3-ABBC-5B0192297E55}">
      <dsp:nvSpPr>
        <dsp:cNvPr id="0" name=""/>
        <dsp:cNvSpPr/>
      </dsp:nvSpPr>
      <dsp:spPr>
        <a:xfrm>
          <a:off x="2059626" y="312993"/>
          <a:ext cx="469536" cy="417324"/>
        </a:xfrm>
        <a:prstGeom prst="roundRect">
          <a:avLst/>
        </a:prstGeom>
        <a:gradFill rotWithShape="0">
          <a:gsLst>
            <a:gs pos="0">
              <a:srgbClr val="B2C1DB">
                <a:hueOff val="-12980065"/>
                <a:satOff val="6926"/>
                <a:lumOff val="-30196"/>
                <a:alphaOff val="0"/>
                <a:shade val="51000"/>
                <a:satMod val="130000"/>
              </a:srgbClr>
            </a:gs>
            <a:gs pos="80000">
              <a:srgbClr val="B2C1DB">
                <a:hueOff val="-12980065"/>
                <a:satOff val="6926"/>
                <a:lumOff val="-30196"/>
                <a:alphaOff val="0"/>
                <a:shade val="93000"/>
                <a:satMod val="130000"/>
              </a:srgbClr>
            </a:gs>
            <a:gs pos="100000">
              <a:srgbClr val="B2C1DB">
                <a:hueOff val="-12980065"/>
                <a:satOff val="6926"/>
                <a:lumOff val="-3019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solidFill>
                <a:srgbClr val="FFFFFF"/>
              </a:solidFill>
              <a:latin typeface="Verdana"/>
              <a:ea typeface="+mn-ea"/>
              <a:cs typeface="+mn-cs"/>
            </a:rPr>
            <a:t>Intraday capacity</a:t>
          </a:r>
          <a:endParaRPr lang="en-US" sz="600" kern="1200" dirty="0">
            <a:solidFill>
              <a:srgbClr val="FFFFFF"/>
            </a:solidFill>
            <a:latin typeface="Verdana"/>
            <a:ea typeface="+mn-ea"/>
            <a:cs typeface="+mn-cs"/>
          </a:endParaRPr>
        </a:p>
      </dsp:txBody>
      <dsp:txXfrm>
        <a:off x="2079998" y="333365"/>
        <a:ext cx="428792" cy="37658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8AFC0-4D5E-4BB9-9993-E60053DD0582}">
      <dsp:nvSpPr>
        <dsp:cNvPr id="0" name=""/>
        <dsp:cNvSpPr/>
      </dsp:nvSpPr>
      <dsp:spPr>
        <a:xfrm>
          <a:off x="189791" y="0"/>
          <a:ext cx="2150970" cy="1043310"/>
        </a:xfrm>
        <a:prstGeom prst="rightArrow">
          <a:avLst/>
        </a:prstGeom>
        <a:gradFill rotWithShape="0">
          <a:gsLst>
            <a:gs pos="0">
              <a:srgbClr val="B2C1DB">
                <a:tint val="40000"/>
                <a:hueOff val="0"/>
                <a:satOff val="0"/>
                <a:lumOff val="0"/>
                <a:alphaOff val="0"/>
                <a:shade val="51000"/>
                <a:satMod val="130000"/>
              </a:srgbClr>
            </a:gs>
            <a:gs pos="80000">
              <a:srgbClr val="B2C1DB">
                <a:tint val="40000"/>
                <a:hueOff val="0"/>
                <a:satOff val="0"/>
                <a:lumOff val="0"/>
                <a:alphaOff val="0"/>
                <a:shade val="93000"/>
                <a:satMod val="130000"/>
              </a:srgbClr>
            </a:gs>
            <a:gs pos="100000">
              <a:srgbClr val="B2C1DB">
                <a:tint val="40000"/>
                <a:hueOff val="0"/>
                <a:satOff val="0"/>
                <a:lumOff val="0"/>
                <a:alphaOff val="0"/>
                <a:shade val="94000"/>
                <a:satMod val="135000"/>
              </a:srgb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rgbClr val="FFFFFF"/>
          </a:contourClr>
        </a:sp3d>
      </dsp:spPr>
      <dsp:style>
        <a:lnRef idx="0">
          <a:scrgbClr r="0" g="0" b="0"/>
        </a:lnRef>
        <a:fillRef idx="3">
          <a:scrgbClr r="0" g="0" b="0"/>
        </a:fillRef>
        <a:effectRef idx="0">
          <a:scrgbClr r="0" g="0" b="0"/>
        </a:effectRef>
        <a:fontRef idx="minor"/>
      </dsp:style>
    </dsp:sp>
    <dsp:sp modelId="{D61BFC0D-B6AF-48FB-B621-B312F05157F3}">
      <dsp:nvSpPr>
        <dsp:cNvPr id="0" name=""/>
        <dsp:cNvSpPr/>
      </dsp:nvSpPr>
      <dsp:spPr>
        <a:xfrm>
          <a:off x="1390" y="312993"/>
          <a:ext cx="1541745" cy="417324"/>
        </a:xfrm>
        <a:prstGeom prst="roundRect">
          <a:avLst/>
        </a:prstGeom>
        <a:gradFill rotWithShape="0">
          <a:gsLst>
            <a:gs pos="0">
              <a:srgbClr val="B2C1DB">
                <a:hueOff val="0"/>
                <a:satOff val="0"/>
                <a:lumOff val="0"/>
                <a:alphaOff val="0"/>
                <a:shade val="51000"/>
                <a:satMod val="130000"/>
              </a:srgbClr>
            </a:gs>
            <a:gs pos="80000">
              <a:srgbClr val="B2C1DB">
                <a:hueOff val="0"/>
                <a:satOff val="0"/>
                <a:lumOff val="0"/>
                <a:alphaOff val="0"/>
                <a:shade val="93000"/>
                <a:satMod val="130000"/>
              </a:srgbClr>
            </a:gs>
            <a:gs pos="100000">
              <a:srgbClr val="B2C1DB">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solidFill>
                <a:srgbClr val="FFFFFF"/>
              </a:solidFill>
              <a:latin typeface="Verdana"/>
              <a:ea typeface="+mn-ea"/>
              <a:cs typeface="+mn-cs"/>
            </a:rPr>
            <a:t>Long Term capacity</a:t>
          </a:r>
        </a:p>
        <a:p>
          <a:pPr lvl="0" algn="ctr" defTabSz="266700">
            <a:lnSpc>
              <a:spcPct val="90000"/>
            </a:lnSpc>
            <a:spcBef>
              <a:spcPct val="0"/>
            </a:spcBef>
            <a:spcAft>
              <a:spcPct val="35000"/>
            </a:spcAft>
          </a:pPr>
          <a:r>
            <a:rPr lang="nl-BE" sz="600" kern="1200" dirty="0" smtClean="0">
              <a:solidFill>
                <a:srgbClr val="FFFFFF"/>
              </a:solidFill>
              <a:latin typeface="Verdana"/>
              <a:ea typeface="+mn-ea"/>
              <a:cs typeface="+mn-cs"/>
            </a:rPr>
            <a:t>(Year + Month)</a:t>
          </a:r>
        </a:p>
      </dsp:txBody>
      <dsp:txXfrm>
        <a:off x="21762" y="333365"/>
        <a:ext cx="1501001" cy="376580"/>
      </dsp:txXfrm>
    </dsp:sp>
    <dsp:sp modelId="{ADC40466-E929-4FB3-960F-D10ED869E7AA}">
      <dsp:nvSpPr>
        <dsp:cNvPr id="0" name=""/>
        <dsp:cNvSpPr/>
      </dsp:nvSpPr>
      <dsp:spPr>
        <a:xfrm>
          <a:off x="1566613" y="312993"/>
          <a:ext cx="469536" cy="417324"/>
        </a:xfrm>
        <a:prstGeom prst="roundRect">
          <a:avLst/>
        </a:prstGeom>
        <a:gradFill rotWithShape="0">
          <a:gsLst>
            <a:gs pos="0">
              <a:srgbClr val="B2C1DB">
                <a:hueOff val="-6490032"/>
                <a:satOff val="3463"/>
                <a:lumOff val="-15098"/>
                <a:alphaOff val="0"/>
                <a:shade val="51000"/>
                <a:satMod val="130000"/>
              </a:srgbClr>
            </a:gs>
            <a:gs pos="80000">
              <a:srgbClr val="B2C1DB">
                <a:hueOff val="-6490032"/>
                <a:satOff val="3463"/>
                <a:lumOff val="-15098"/>
                <a:alphaOff val="0"/>
                <a:shade val="93000"/>
                <a:satMod val="130000"/>
              </a:srgbClr>
            </a:gs>
            <a:gs pos="100000">
              <a:srgbClr val="B2C1DB">
                <a:hueOff val="-6490032"/>
                <a:satOff val="3463"/>
                <a:lumOff val="-1509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solidFill>
                <a:srgbClr val="FFFFFF"/>
              </a:solidFill>
              <a:latin typeface="Verdana"/>
              <a:ea typeface="+mn-ea"/>
              <a:cs typeface="+mn-cs"/>
            </a:rPr>
            <a:t>Day Ahead capacity</a:t>
          </a:r>
          <a:endParaRPr lang="en-US" sz="600" kern="1200" dirty="0">
            <a:solidFill>
              <a:srgbClr val="FFFFFF"/>
            </a:solidFill>
            <a:latin typeface="Verdana"/>
            <a:ea typeface="+mn-ea"/>
            <a:cs typeface="+mn-cs"/>
          </a:endParaRPr>
        </a:p>
      </dsp:txBody>
      <dsp:txXfrm>
        <a:off x="1586985" y="333365"/>
        <a:ext cx="428792" cy="376580"/>
      </dsp:txXfrm>
    </dsp:sp>
    <dsp:sp modelId="{63253352-E8CB-4FD3-ABBC-5B0192297E55}">
      <dsp:nvSpPr>
        <dsp:cNvPr id="0" name=""/>
        <dsp:cNvSpPr/>
      </dsp:nvSpPr>
      <dsp:spPr>
        <a:xfrm>
          <a:off x="2059626" y="312993"/>
          <a:ext cx="469536" cy="417324"/>
        </a:xfrm>
        <a:prstGeom prst="roundRect">
          <a:avLst/>
        </a:prstGeom>
        <a:gradFill rotWithShape="0">
          <a:gsLst>
            <a:gs pos="0">
              <a:srgbClr val="B2C1DB">
                <a:hueOff val="-12980065"/>
                <a:satOff val="6926"/>
                <a:lumOff val="-30196"/>
                <a:alphaOff val="0"/>
                <a:shade val="51000"/>
                <a:satMod val="130000"/>
              </a:srgbClr>
            </a:gs>
            <a:gs pos="80000">
              <a:srgbClr val="B2C1DB">
                <a:hueOff val="-12980065"/>
                <a:satOff val="6926"/>
                <a:lumOff val="-30196"/>
                <a:alphaOff val="0"/>
                <a:shade val="93000"/>
                <a:satMod val="130000"/>
              </a:srgbClr>
            </a:gs>
            <a:gs pos="100000">
              <a:srgbClr val="B2C1DB">
                <a:hueOff val="-12980065"/>
                <a:satOff val="6926"/>
                <a:lumOff val="-3019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solidFill>
                <a:srgbClr val="FFFFFF"/>
              </a:solidFill>
              <a:latin typeface="Verdana"/>
              <a:ea typeface="+mn-ea"/>
              <a:cs typeface="+mn-cs"/>
            </a:rPr>
            <a:t>Intraday capacity</a:t>
          </a:r>
          <a:endParaRPr lang="en-US" sz="600" kern="1200" dirty="0">
            <a:solidFill>
              <a:srgbClr val="FFFFFF"/>
            </a:solidFill>
            <a:latin typeface="Verdana"/>
            <a:ea typeface="+mn-ea"/>
            <a:cs typeface="+mn-cs"/>
          </a:endParaRPr>
        </a:p>
      </dsp:txBody>
      <dsp:txXfrm>
        <a:off x="2079998" y="333365"/>
        <a:ext cx="428792" cy="37658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8AFC0-4D5E-4BB9-9993-E60053DD0582}">
      <dsp:nvSpPr>
        <dsp:cNvPr id="0" name=""/>
        <dsp:cNvSpPr/>
      </dsp:nvSpPr>
      <dsp:spPr>
        <a:xfrm>
          <a:off x="189791" y="0"/>
          <a:ext cx="2150970" cy="1043310"/>
        </a:xfrm>
        <a:prstGeom prst="rightArrow">
          <a:avLst/>
        </a:prstGeom>
        <a:gradFill rotWithShape="0">
          <a:gsLst>
            <a:gs pos="0">
              <a:srgbClr val="B2C1DB">
                <a:tint val="40000"/>
                <a:hueOff val="0"/>
                <a:satOff val="0"/>
                <a:lumOff val="0"/>
                <a:alphaOff val="0"/>
                <a:shade val="51000"/>
                <a:satMod val="130000"/>
              </a:srgbClr>
            </a:gs>
            <a:gs pos="80000">
              <a:srgbClr val="B2C1DB">
                <a:tint val="40000"/>
                <a:hueOff val="0"/>
                <a:satOff val="0"/>
                <a:lumOff val="0"/>
                <a:alphaOff val="0"/>
                <a:shade val="93000"/>
                <a:satMod val="130000"/>
              </a:srgbClr>
            </a:gs>
            <a:gs pos="100000">
              <a:srgbClr val="B2C1DB">
                <a:tint val="40000"/>
                <a:hueOff val="0"/>
                <a:satOff val="0"/>
                <a:lumOff val="0"/>
                <a:alphaOff val="0"/>
                <a:shade val="94000"/>
                <a:satMod val="135000"/>
              </a:srgb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rgbClr val="FFFFFF"/>
          </a:contourClr>
        </a:sp3d>
      </dsp:spPr>
      <dsp:style>
        <a:lnRef idx="0">
          <a:scrgbClr r="0" g="0" b="0"/>
        </a:lnRef>
        <a:fillRef idx="3">
          <a:scrgbClr r="0" g="0" b="0"/>
        </a:fillRef>
        <a:effectRef idx="0">
          <a:scrgbClr r="0" g="0" b="0"/>
        </a:effectRef>
        <a:fontRef idx="minor"/>
      </dsp:style>
    </dsp:sp>
    <dsp:sp modelId="{D61BFC0D-B6AF-48FB-B621-B312F05157F3}">
      <dsp:nvSpPr>
        <dsp:cNvPr id="0" name=""/>
        <dsp:cNvSpPr/>
      </dsp:nvSpPr>
      <dsp:spPr>
        <a:xfrm>
          <a:off x="1390" y="312993"/>
          <a:ext cx="1541745" cy="417324"/>
        </a:xfrm>
        <a:prstGeom prst="roundRect">
          <a:avLst/>
        </a:prstGeom>
        <a:gradFill rotWithShape="0">
          <a:gsLst>
            <a:gs pos="0">
              <a:srgbClr val="B2C1DB">
                <a:hueOff val="0"/>
                <a:satOff val="0"/>
                <a:lumOff val="0"/>
                <a:alphaOff val="0"/>
                <a:shade val="51000"/>
                <a:satMod val="130000"/>
              </a:srgbClr>
            </a:gs>
            <a:gs pos="80000">
              <a:srgbClr val="B2C1DB">
                <a:hueOff val="0"/>
                <a:satOff val="0"/>
                <a:lumOff val="0"/>
                <a:alphaOff val="0"/>
                <a:shade val="93000"/>
                <a:satMod val="130000"/>
              </a:srgbClr>
            </a:gs>
            <a:gs pos="100000">
              <a:srgbClr val="B2C1DB">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solidFill>
                <a:srgbClr val="FFFFFF"/>
              </a:solidFill>
              <a:latin typeface="Verdana"/>
              <a:ea typeface="+mn-ea"/>
              <a:cs typeface="+mn-cs"/>
            </a:rPr>
            <a:t>Long Term capacity</a:t>
          </a:r>
        </a:p>
        <a:p>
          <a:pPr lvl="0" algn="ctr" defTabSz="266700">
            <a:lnSpc>
              <a:spcPct val="90000"/>
            </a:lnSpc>
            <a:spcBef>
              <a:spcPct val="0"/>
            </a:spcBef>
            <a:spcAft>
              <a:spcPct val="35000"/>
            </a:spcAft>
          </a:pPr>
          <a:r>
            <a:rPr lang="nl-BE" sz="600" kern="1200" dirty="0" smtClean="0">
              <a:solidFill>
                <a:srgbClr val="FFFFFF"/>
              </a:solidFill>
              <a:latin typeface="Verdana"/>
              <a:ea typeface="+mn-ea"/>
              <a:cs typeface="+mn-cs"/>
            </a:rPr>
            <a:t>(Year + Month)</a:t>
          </a:r>
        </a:p>
      </dsp:txBody>
      <dsp:txXfrm>
        <a:off x="21762" y="333365"/>
        <a:ext cx="1501001" cy="376580"/>
      </dsp:txXfrm>
    </dsp:sp>
    <dsp:sp modelId="{ADC40466-E929-4FB3-960F-D10ED869E7AA}">
      <dsp:nvSpPr>
        <dsp:cNvPr id="0" name=""/>
        <dsp:cNvSpPr/>
      </dsp:nvSpPr>
      <dsp:spPr>
        <a:xfrm>
          <a:off x="1566613" y="312993"/>
          <a:ext cx="469536" cy="417324"/>
        </a:xfrm>
        <a:prstGeom prst="roundRect">
          <a:avLst/>
        </a:prstGeom>
        <a:gradFill rotWithShape="0">
          <a:gsLst>
            <a:gs pos="0">
              <a:srgbClr val="B2C1DB">
                <a:hueOff val="-6490032"/>
                <a:satOff val="3463"/>
                <a:lumOff val="-15098"/>
                <a:alphaOff val="0"/>
                <a:shade val="51000"/>
                <a:satMod val="130000"/>
              </a:srgbClr>
            </a:gs>
            <a:gs pos="80000">
              <a:srgbClr val="B2C1DB">
                <a:hueOff val="-6490032"/>
                <a:satOff val="3463"/>
                <a:lumOff val="-15098"/>
                <a:alphaOff val="0"/>
                <a:shade val="93000"/>
                <a:satMod val="130000"/>
              </a:srgbClr>
            </a:gs>
            <a:gs pos="100000">
              <a:srgbClr val="B2C1DB">
                <a:hueOff val="-6490032"/>
                <a:satOff val="3463"/>
                <a:lumOff val="-1509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solidFill>
                <a:srgbClr val="FFFFFF"/>
              </a:solidFill>
              <a:latin typeface="Verdana"/>
              <a:ea typeface="+mn-ea"/>
              <a:cs typeface="+mn-cs"/>
            </a:rPr>
            <a:t>Day Ahead capacity</a:t>
          </a:r>
          <a:endParaRPr lang="en-US" sz="600" kern="1200" dirty="0">
            <a:solidFill>
              <a:srgbClr val="FFFFFF"/>
            </a:solidFill>
            <a:latin typeface="Verdana"/>
            <a:ea typeface="+mn-ea"/>
            <a:cs typeface="+mn-cs"/>
          </a:endParaRPr>
        </a:p>
      </dsp:txBody>
      <dsp:txXfrm>
        <a:off x="1586985" y="333365"/>
        <a:ext cx="428792" cy="376580"/>
      </dsp:txXfrm>
    </dsp:sp>
    <dsp:sp modelId="{63253352-E8CB-4FD3-ABBC-5B0192297E55}">
      <dsp:nvSpPr>
        <dsp:cNvPr id="0" name=""/>
        <dsp:cNvSpPr/>
      </dsp:nvSpPr>
      <dsp:spPr>
        <a:xfrm>
          <a:off x="2059626" y="312993"/>
          <a:ext cx="469536" cy="417324"/>
        </a:xfrm>
        <a:prstGeom prst="roundRect">
          <a:avLst/>
        </a:prstGeom>
        <a:gradFill rotWithShape="0">
          <a:gsLst>
            <a:gs pos="0">
              <a:srgbClr val="B2C1DB">
                <a:hueOff val="-12980065"/>
                <a:satOff val="6926"/>
                <a:lumOff val="-30196"/>
                <a:alphaOff val="0"/>
                <a:shade val="51000"/>
                <a:satMod val="130000"/>
              </a:srgbClr>
            </a:gs>
            <a:gs pos="80000">
              <a:srgbClr val="B2C1DB">
                <a:hueOff val="-12980065"/>
                <a:satOff val="6926"/>
                <a:lumOff val="-30196"/>
                <a:alphaOff val="0"/>
                <a:shade val="93000"/>
                <a:satMod val="130000"/>
              </a:srgbClr>
            </a:gs>
            <a:gs pos="100000">
              <a:srgbClr val="B2C1DB">
                <a:hueOff val="-12980065"/>
                <a:satOff val="6926"/>
                <a:lumOff val="-3019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solidFill>
                <a:srgbClr val="FFFFFF"/>
              </a:solidFill>
              <a:latin typeface="Verdana"/>
              <a:ea typeface="+mn-ea"/>
              <a:cs typeface="+mn-cs"/>
            </a:rPr>
            <a:t>Intraday capacity</a:t>
          </a:r>
          <a:endParaRPr lang="en-US" sz="600" kern="1200" dirty="0">
            <a:solidFill>
              <a:srgbClr val="FFFFFF"/>
            </a:solidFill>
            <a:latin typeface="Verdana"/>
            <a:ea typeface="+mn-ea"/>
            <a:cs typeface="+mn-cs"/>
          </a:endParaRPr>
        </a:p>
      </dsp:txBody>
      <dsp:txXfrm>
        <a:off x="2079998" y="333365"/>
        <a:ext cx="428792" cy="37658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8AFC0-4D5E-4BB9-9993-E60053DD0582}">
      <dsp:nvSpPr>
        <dsp:cNvPr id="0" name=""/>
        <dsp:cNvSpPr/>
      </dsp:nvSpPr>
      <dsp:spPr>
        <a:xfrm>
          <a:off x="189791" y="0"/>
          <a:ext cx="2150970" cy="1043310"/>
        </a:xfrm>
        <a:prstGeom prst="rightArrow">
          <a:avLst/>
        </a:prstGeom>
        <a:gradFill rotWithShape="0">
          <a:gsLst>
            <a:gs pos="0">
              <a:srgbClr val="B2C1DB">
                <a:tint val="40000"/>
                <a:hueOff val="0"/>
                <a:satOff val="0"/>
                <a:lumOff val="0"/>
                <a:alphaOff val="0"/>
                <a:shade val="51000"/>
                <a:satMod val="130000"/>
              </a:srgbClr>
            </a:gs>
            <a:gs pos="80000">
              <a:srgbClr val="B2C1DB">
                <a:tint val="40000"/>
                <a:hueOff val="0"/>
                <a:satOff val="0"/>
                <a:lumOff val="0"/>
                <a:alphaOff val="0"/>
                <a:shade val="93000"/>
                <a:satMod val="130000"/>
              </a:srgbClr>
            </a:gs>
            <a:gs pos="100000">
              <a:srgbClr val="B2C1DB">
                <a:tint val="40000"/>
                <a:hueOff val="0"/>
                <a:satOff val="0"/>
                <a:lumOff val="0"/>
                <a:alphaOff val="0"/>
                <a:shade val="94000"/>
                <a:satMod val="135000"/>
              </a:srgb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rgbClr val="FFFFFF"/>
          </a:contourClr>
        </a:sp3d>
      </dsp:spPr>
      <dsp:style>
        <a:lnRef idx="0">
          <a:scrgbClr r="0" g="0" b="0"/>
        </a:lnRef>
        <a:fillRef idx="3">
          <a:scrgbClr r="0" g="0" b="0"/>
        </a:fillRef>
        <a:effectRef idx="0">
          <a:scrgbClr r="0" g="0" b="0"/>
        </a:effectRef>
        <a:fontRef idx="minor"/>
      </dsp:style>
    </dsp:sp>
    <dsp:sp modelId="{D61BFC0D-B6AF-48FB-B621-B312F05157F3}">
      <dsp:nvSpPr>
        <dsp:cNvPr id="0" name=""/>
        <dsp:cNvSpPr/>
      </dsp:nvSpPr>
      <dsp:spPr>
        <a:xfrm>
          <a:off x="1390" y="312993"/>
          <a:ext cx="1541745" cy="417324"/>
        </a:xfrm>
        <a:prstGeom prst="roundRect">
          <a:avLst/>
        </a:prstGeom>
        <a:gradFill rotWithShape="0">
          <a:gsLst>
            <a:gs pos="0">
              <a:srgbClr val="B2C1DB">
                <a:hueOff val="0"/>
                <a:satOff val="0"/>
                <a:lumOff val="0"/>
                <a:alphaOff val="0"/>
                <a:shade val="51000"/>
                <a:satMod val="130000"/>
              </a:srgbClr>
            </a:gs>
            <a:gs pos="80000">
              <a:srgbClr val="B2C1DB">
                <a:hueOff val="0"/>
                <a:satOff val="0"/>
                <a:lumOff val="0"/>
                <a:alphaOff val="0"/>
                <a:shade val="93000"/>
                <a:satMod val="130000"/>
              </a:srgbClr>
            </a:gs>
            <a:gs pos="100000">
              <a:srgbClr val="B2C1DB">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solidFill>
                <a:srgbClr val="FFFFFF"/>
              </a:solidFill>
              <a:latin typeface="Verdana"/>
              <a:ea typeface="+mn-ea"/>
              <a:cs typeface="+mn-cs"/>
            </a:rPr>
            <a:t>Long Term capacity</a:t>
          </a:r>
        </a:p>
        <a:p>
          <a:pPr lvl="0" algn="ctr" defTabSz="266700">
            <a:lnSpc>
              <a:spcPct val="90000"/>
            </a:lnSpc>
            <a:spcBef>
              <a:spcPct val="0"/>
            </a:spcBef>
            <a:spcAft>
              <a:spcPct val="35000"/>
            </a:spcAft>
          </a:pPr>
          <a:r>
            <a:rPr lang="nl-BE" sz="600" kern="1200" dirty="0" smtClean="0">
              <a:solidFill>
                <a:srgbClr val="FFFFFF"/>
              </a:solidFill>
              <a:latin typeface="Verdana"/>
              <a:ea typeface="+mn-ea"/>
              <a:cs typeface="+mn-cs"/>
            </a:rPr>
            <a:t>(Year + Month)</a:t>
          </a:r>
        </a:p>
      </dsp:txBody>
      <dsp:txXfrm>
        <a:off x="21762" y="333365"/>
        <a:ext cx="1501001" cy="376580"/>
      </dsp:txXfrm>
    </dsp:sp>
    <dsp:sp modelId="{ADC40466-E929-4FB3-960F-D10ED869E7AA}">
      <dsp:nvSpPr>
        <dsp:cNvPr id="0" name=""/>
        <dsp:cNvSpPr/>
      </dsp:nvSpPr>
      <dsp:spPr>
        <a:xfrm>
          <a:off x="1566613" y="312993"/>
          <a:ext cx="469536" cy="417324"/>
        </a:xfrm>
        <a:prstGeom prst="roundRect">
          <a:avLst/>
        </a:prstGeom>
        <a:gradFill rotWithShape="0">
          <a:gsLst>
            <a:gs pos="0">
              <a:srgbClr val="B2C1DB">
                <a:hueOff val="-6490032"/>
                <a:satOff val="3463"/>
                <a:lumOff val="-15098"/>
                <a:alphaOff val="0"/>
                <a:shade val="51000"/>
                <a:satMod val="130000"/>
              </a:srgbClr>
            </a:gs>
            <a:gs pos="80000">
              <a:srgbClr val="B2C1DB">
                <a:hueOff val="-6490032"/>
                <a:satOff val="3463"/>
                <a:lumOff val="-15098"/>
                <a:alphaOff val="0"/>
                <a:shade val="93000"/>
                <a:satMod val="130000"/>
              </a:srgbClr>
            </a:gs>
            <a:gs pos="100000">
              <a:srgbClr val="B2C1DB">
                <a:hueOff val="-6490032"/>
                <a:satOff val="3463"/>
                <a:lumOff val="-1509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solidFill>
                <a:srgbClr val="FFFFFF"/>
              </a:solidFill>
              <a:latin typeface="Verdana"/>
              <a:ea typeface="+mn-ea"/>
              <a:cs typeface="+mn-cs"/>
            </a:rPr>
            <a:t>Day Ahead capacity</a:t>
          </a:r>
          <a:endParaRPr lang="en-US" sz="600" kern="1200" dirty="0">
            <a:solidFill>
              <a:srgbClr val="FFFFFF"/>
            </a:solidFill>
            <a:latin typeface="Verdana"/>
            <a:ea typeface="+mn-ea"/>
            <a:cs typeface="+mn-cs"/>
          </a:endParaRPr>
        </a:p>
      </dsp:txBody>
      <dsp:txXfrm>
        <a:off x="1586985" y="333365"/>
        <a:ext cx="428792" cy="376580"/>
      </dsp:txXfrm>
    </dsp:sp>
    <dsp:sp modelId="{63253352-E8CB-4FD3-ABBC-5B0192297E55}">
      <dsp:nvSpPr>
        <dsp:cNvPr id="0" name=""/>
        <dsp:cNvSpPr/>
      </dsp:nvSpPr>
      <dsp:spPr>
        <a:xfrm>
          <a:off x="2059626" y="312993"/>
          <a:ext cx="469536" cy="417324"/>
        </a:xfrm>
        <a:prstGeom prst="roundRect">
          <a:avLst/>
        </a:prstGeom>
        <a:gradFill rotWithShape="0">
          <a:gsLst>
            <a:gs pos="0">
              <a:srgbClr val="B2C1DB">
                <a:hueOff val="-12980065"/>
                <a:satOff val="6926"/>
                <a:lumOff val="-30196"/>
                <a:alphaOff val="0"/>
                <a:shade val="51000"/>
                <a:satMod val="130000"/>
              </a:srgbClr>
            </a:gs>
            <a:gs pos="80000">
              <a:srgbClr val="B2C1DB">
                <a:hueOff val="-12980065"/>
                <a:satOff val="6926"/>
                <a:lumOff val="-30196"/>
                <a:alphaOff val="0"/>
                <a:shade val="93000"/>
                <a:satMod val="130000"/>
              </a:srgbClr>
            </a:gs>
            <a:gs pos="100000">
              <a:srgbClr val="B2C1DB">
                <a:hueOff val="-12980065"/>
                <a:satOff val="6926"/>
                <a:lumOff val="-3019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solidFill>
                <a:srgbClr val="FFFFFF"/>
              </a:solidFill>
              <a:latin typeface="Verdana"/>
              <a:ea typeface="+mn-ea"/>
              <a:cs typeface="+mn-cs"/>
            </a:rPr>
            <a:t>Intraday capacity</a:t>
          </a:r>
          <a:endParaRPr lang="en-US" sz="600" kern="1200" dirty="0">
            <a:solidFill>
              <a:srgbClr val="FFFFFF"/>
            </a:solidFill>
            <a:latin typeface="Verdana"/>
            <a:ea typeface="+mn-ea"/>
            <a:cs typeface="+mn-cs"/>
          </a:endParaRPr>
        </a:p>
      </dsp:txBody>
      <dsp:txXfrm>
        <a:off x="2079998" y="333365"/>
        <a:ext cx="428792" cy="37658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209E6A-C7A5-4CF0-83D0-43540DF185BF}">
      <dsp:nvSpPr>
        <dsp:cNvPr id="0" name=""/>
        <dsp:cNvSpPr/>
      </dsp:nvSpPr>
      <dsp:spPr>
        <a:xfrm>
          <a:off x="1935670" y="69480"/>
          <a:ext cx="1227377" cy="587855"/>
        </a:xfrm>
        <a:prstGeom prst="round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t>“ARP Offshore Interconnector”</a:t>
          </a:r>
        </a:p>
      </dsp:txBody>
      <dsp:txXfrm>
        <a:off x="1964367" y="98177"/>
        <a:ext cx="1169983" cy="530461"/>
      </dsp:txXfrm>
    </dsp:sp>
    <dsp:sp modelId="{F5AF9400-0354-4117-B505-C35A98523B94}">
      <dsp:nvSpPr>
        <dsp:cNvPr id="0" name=""/>
        <dsp:cNvSpPr/>
      </dsp:nvSpPr>
      <dsp:spPr>
        <a:xfrm>
          <a:off x="1231938" y="363408"/>
          <a:ext cx="2634842" cy="2634842"/>
        </a:xfrm>
        <a:custGeom>
          <a:avLst/>
          <a:gdLst/>
          <a:ahLst/>
          <a:cxnLst/>
          <a:rect l="0" t="0" r="0" b="0"/>
          <a:pathLst>
            <a:path>
              <a:moveTo>
                <a:pt x="1940820" y="156830"/>
              </a:moveTo>
              <a:arcTo wR="1317421" hR="1317421" stAng="17894520" swAng="2903279"/>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57351B7-AD59-4533-9F3E-3D3F73B7E2D0}">
      <dsp:nvSpPr>
        <dsp:cNvPr id="0" name=""/>
        <dsp:cNvSpPr/>
      </dsp:nvSpPr>
      <dsp:spPr>
        <a:xfrm>
          <a:off x="3253092" y="1386901"/>
          <a:ext cx="1227377" cy="587855"/>
        </a:xfrm>
        <a:prstGeom prst="round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t>Balancing for NLL as ARP</a:t>
          </a:r>
          <a:r>
            <a:rPr lang="en-US" sz="1200" kern="1200" baseline="-25000" dirty="0"/>
            <a:t>OI</a:t>
          </a:r>
          <a:endParaRPr lang="en-US" sz="1200" kern="1200" dirty="0"/>
        </a:p>
      </dsp:txBody>
      <dsp:txXfrm>
        <a:off x="3281789" y="1415598"/>
        <a:ext cx="1169983" cy="530461"/>
      </dsp:txXfrm>
    </dsp:sp>
    <dsp:sp modelId="{F39C419F-802B-41E9-B915-985195D3B6DD}">
      <dsp:nvSpPr>
        <dsp:cNvPr id="0" name=""/>
        <dsp:cNvSpPr/>
      </dsp:nvSpPr>
      <dsp:spPr>
        <a:xfrm>
          <a:off x="1231938" y="363408"/>
          <a:ext cx="2634842" cy="2634842"/>
        </a:xfrm>
        <a:custGeom>
          <a:avLst/>
          <a:gdLst/>
          <a:ahLst/>
          <a:cxnLst/>
          <a:rect l="0" t="0" r="0" b="0"/>
          <a:pathLst>
            <a:path>
              <a:moveTo>
                <a:pt x="2599136" y="1622059"/>
              </a:moveTo>
              <a:arcTo wR="1317421" hR="1317421" stAng="802200" swAng="2903279"/>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DD655C3-475F-46C8-8E48-9CF51E9E3A6A}">
      <dsp:nvSpPr>
        <dsp:cNvPr id="0" name=""/>
        <dsp:cNvSpPr/>
      </dsp:nvSpPr>
      <dsp:spPr>
        <a:xfrm>
          <a:off x="1935670" y="2630838"/>
          <a:ext cx="1227377" cy="7348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t>Nom. procedures &amp; losses on </a:t>
          </a:r>
          <a:r>
            <a:rPr lang="en-US" sz="1200" kern="1200" dirty="0">
              <a:solidFill>
                <a:srgbClr val="010000"/>
              </a:solidFill>
            </a:rPr>
            <a:t/>
          </a:r>
          <a:br>
            <a:rPr lang="en-US" sz="1200" kern="1200" dirty="0">
              <a:solidFill>
                <a:srgbClr val="010000"/>
              </a:solidFill>
            </a:rPr>
          </a:br>
          <a:r>
            <a:rPr lang="en-US" sz="1200" kern="1200" dirty="0"/>
            <a:t>BE-GB border</a:t>
          </a:r>
        </a:p>
      </dsp:txBody>
      <dsp:txXfrm>
        <a:off x="1971541" y="2666709"/>
        <a:ext cx="1155635" cy="663083"/>
      </dsp:txXfrm>
    </dsp:sp>
    <dsp:sp modelId="{B706F23E-9D30-41CA-83D0-0CA653640791}">
      <dsp:nvSpPr>
        <dsp:cNvPr id="0" name=""/>
        <dsp:cNvSpPr/>
      </dsp:nvSpPr>
      <dsp:spPr>
        <a:xfrm>
          <a:off x="1231938" y="363408"/>
          <a:ext cx="2634842" cy="2634842"/>
        </a:xfrm>
        <a:custGeom>
          <a:avLst/>
          <a:gdLst/>
          <a:ahLst/>
          <a:cxnLst/>
          <a:rect l="0" t="0" r="0" b="0"/>
          <a:pathLst>
            <a:path>
              <a:moveTo>
                <a:pt x="694021" y="2478012"/>
              </a:moveTo>
              <a:arcTo wR="1317421" hR="1317421" stAng="7094520" swAng="2903279"/>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EAD5D02-D42C-4403-B9C5-61A3F9FF410A}">
      <dsp:nvSpPr>
        <dsp:cNvPr id="0" name=""/>
        <dsp:cNvSpPr/>
      </dsp:nvSpPr>
      <dsp:spPr>
        <a:xfrm>
          <a:off x="618249" y="1386901"/>
          <a:ext cx="1227377" cy="58785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t>Import/Export on the BE-GB</a:t>
          </a:r>
        </a:p>
      </dsp:txBody>
      <dsp:txXfrm>
        <a:off x="646946" y="1415598"/>
        <a:ext cx="1169983" cy="530461"/>
      </dsp:txXfrm>
    </dsp:sp>
    <dsp:sp modelId="{397BCDAD-763E-4F2F-A769-E564049C83A0}">
      <dsp:nvSpPr>
        <dsp:cNvPr id="0" name=""/>
        <dsp:cNvSpPr/>
      </dsp:nvSpPr>
      <dsp:spPr>
        <a:xfrm>
          <a:off x="1231938" y="363408"/>
          <a:ext cx="2634842" cy="2634842"/>
        </a:xfrm>
        <a:custGeom>
          <a:avLst/>
          <a:gdLst/>
          <a:ahLst/>
          <a:cxnLst/>
          <a:rect l="0" t="0" r="0" b="0"/>
          <a:pathLst>
            <a:path>
              <a:moveTo>
                <a:pt x="35705" y="1012782"/>
              </a:moveTo>
              <a:arcTo wR="1317421" hR="1317421" stAng="11602200" swAng="2903279"/>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1C56EE-30E9-43F5-94F1-63227EFB0B5E}">
      <dsp:nvSpPr>
        <dsp:cNvPr id="0" name=""/>
        <dsp:cNvSpPr/>
      </dsp:nvSpPr>
      <dsp:spPr>
        <a:xfrm>
          <a:off x="2195160" y="283"/>
          <a:ext cx="1243374" cy="808193"/>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nl-BE" sz="1500" kern="1200" dirty="0" smtClean="0"/>
            <a:t>Allocation DSO</a:t>
          </a:r>
          <a:endParaRPr lang="nl-BE" sz="1500" kern="1200" dirty="0"/>
        </a:p>
      </dsp:txBody>
      <dsp:txXfrm>
        <a:off x="2234613" y="39736"/>
        <a:ext cx="1164468" cy="729287"/>
      </dsp:txXfrm>
    </dsp:sp>
    <dsp:sp modelId="{9FEF4883-431D-4E76-A0B0-C3F25C9340DC}">
      <dsp:nvSpPr>
        <dsp:cNvPr id="0" name=""/>
        <dsp:cNvSpPr/>
      </dsp:nvSpPr>
      <dsp:spPr>
        <a:xfrm>
          <a:off x="1202620" y="404380"/>
          <a:ext cx="3228455" cy="3228455"/>
        </a:xfrm>
        <a:custGeom>
          <a:avLst/>
          <a:gdLst/>
          <a:ahLst/>
          <a:cxnLst/>
          <a:rect l="0" t="0" r="0" b="0"/>
          <a:pathLst>
            <a:path>
              <a:moveTo>
                <a:pt x="2244450" y="128108"/>
              </a:moveTo>
              <a:arcTo wR="1614227" hR="1614227" stAng="17578829" swAng="1960792"/>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8599D29-8BBE-4AE6-B159-2DE260A8ADAF}">
      <dsp:nvSpPr>
        <dsp:cNvPr id="0" name=""/>
        <dsp:cNvSpPr/>
      </dsp:nvSpPr>
      <dsp:spPr>
        <a:xfrm>
          <a:off x="3730382" y="1115687"/>
          <a:ext cx="1243374" cy="808193"/>
        </a:xfrm>
        <a:prstGeom prst="roundRect">
          <a:avLst/>
        </a:prstGeom>
        <a:solidFill>
          <a:schemeClr val="accent3">
            <a:hueOff val="2516834"/>
            <a:satOff val="18298"/>
            <a:lumOff val="-59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nl-BE" sz="1500" kern="1200" dirty="0" smtClean="0"/>
            <a:t>Allocation CDS</a:t>
          </a:r>
          <a:endParaRPr lang="nl-BE" sz="1500" kern="1200" dirty="0"/>
        </a:p>
      </dsp:txBody>
      <dsp:txXfrm>
        <a:off x="3769835" y="1155140"/>
        <a:ext cx="1164468" cy="729287"/>
      </dsp:txXfrm>
    </dsp:sp>
    <dsp:sp modelId="{7020C70A-B2B6-49B8-9E0C-51619D53F9F5}">
      <dsp:nvSpPr>
        <dsp:cNvPr id="0" name=""/>
        <dsp:cNvSpPr/>
      </dsp:nvSpPr>
      <dsp:spPr>
        <a:xfrm>
          <a:off x="1202620" y="404380"/>
          <a:ext cx="3228455" cy="3228455"/>
        </a:xfrm>
        <a:custGeom>
          <a:avLst/>
          <a:gdLst/>
          <a:ahLst/>
          <a:cxnLst/>
          <a:rect l="0" t="0" r="0" b="0"/>
          <a:pathLst>
            <a:path>
              <a:moveTo>
                <a:pt x="3226246" y="1529816"/>
              </a:moveTo>
              <a:arcTo wR="1614227" hR="1614227" stAng="21420151" swAng="2195730"/>
            </a:path>
          </a:pathLst>
        </a:custGeom>
        <a:noFill/>
        <a:ln w="9525" cap="flat" cmpd="sng" algn="ctr">
          <a:solidFill>
            <a:schemeClr val="accent3">
              <a:hueOff val="2516834"/>
              <a:satOff val="18298"/>
              <a:lumOff val="-5980"/>
              <a:alphaOff val="0"/>
            </a:schemeClr>
          </a:solidFill>
          <a:prstDash val="solid"/>
        </a:ln>
        <a:effectLst/>
      </dsp:spPr>
      <dsp:style>
        <a:lnRef idx="1">
          <a:scrgbClr r="0" g="0" b="0"/>
        </a:lnRef>
        <a:fillRef idx="0">
          <a:scrgbClr r="0" g="0" b="0"/>
        </a:fillRef>
        <a:effectRef idx="0">
          <a:scrgbClr r="0" g="0" b="0"/>
        </a:effectRef>
        <a:fontRef idx="minor"/>
      </dsp:style>
    </dsp:sp>
    <dsp:sp modelId="{979BAF33-8278-4DFC-91A8-87387BD53C1A}">
      <dsp:nvSpPr>
        <dsp:cNvPr id="0" name=""/>
        <dsp:cNvSpPr/>
      </dsp:nvSpPr>
      <dsp:spPr>
        <a:xfrm>
          <a:off x="3143980" y="2920449"/>
          <a:ext cx="1243374" cy="808193"/>
        </a:xfrm>
        <a:prstGeom prst="roundRect">
          <a:avLst/>
        </a:prstGeom>
        <a:solidFill>
          <a:schemeClr val="accent3">
            <a:hueOff val="5033668"/>
            <a:satOff val="36595"/>
            <a:lumOff val="-119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nl-BE" sz="1500" kern="1200" dirty="0" err="1" smtClean="0"/>
            <a:t>Grid</a:t>
          </a:r>
          <a:r>
            <a:rPr lang="nl-BE" sz="1500" kern="1200" dirty="0" smtClean="0"/>
            <a:t> Users </a:t>
          </a:r>
          <a:r>
            <a:rPr lang="nl-BE" sz="1500" kern="1200" dirty="0"/>
            <a:t>Elia</a:t>
          </a:r>
        </a:p>
      </dsp:txBody>
      <dsp:txXfrm>
        <a:off x="3183433" y="2959902"/>
        <a:ext cx="1164468" cy="729287"/>
      </dsp:txXfrm>
    </dsp:sp>
    <dsp:sp modelId="{B7F2BBCC-0AF3-435B-A393-FFA9EF527383}">
      <dsp:nvSpPr>
        <dsp:cNvPr id="0" name=""/>
        <dsp:cNvSpPr/>
      </dsp:nvSpPr>
      <dsp:spPr>
        <a:xfrm>
          <a:off x="1202620" y="404380"/>
          <a:ext cx="3228455" cy="3228455"/>
        </a:xfrm>
        <a:custGeom>
          <a:avLst/>
          <a:gdLst/>
          <a:ahLst/>
          <a:cxnLst/>
          <a:rect l="0" t="0" r="0" b="0"/>
          <a:pathLst>
            <a:path>
              <a:moveTo>
                <a:pt x="1934950" y="3196273"/>
              </a:moveTo>
              <a:arcTo wR="1614227" hR="1614227" stAng="4712396" swAng="1375207"/>
            </a:path>
          </a:pathLst>
        </a:custGeom>
        <a:noFill/>
        <a:ln w="9525" cap="flat" cmpd="sng" algn="ctr">
          <a:solidFill>
            <a:schemeClr val="accent3">
              <a:hueOff val="5033668"/>
              <a:satOff val="36595"/>
              <a:lumOff val="-11961"/>
              <a:alphaOff val="0"/>
            </a:schemeClr>
          </a:solidFill>
          <a:prstDash val="solid"/>
        </a:ln>
        <a:effectLst/>
      </dsp:spPr>
      <dsp:style>
        <a:lnRef idx="1">
          <a:scrgbClr r="0" g="0" b="0"/>
        </a:lnRef>
        <a:fillRef idx="0">
          <a:scrgbClr r="0" g="0" b="0"/>
        </a:fillRef>
        <a:effectRef idx="0">
          <a:scrgbClr r="0" g="0" b="0"/>
        </a:effectRef>
        <a:fontRef idx="minor"/>
      </dsp:style>
    </dsp:sp>
    <dsp:sp modelId="{5E0388FE-92D3-418B-97B5-2638685FF980}">
      <dsp:nvSpPr>
        <dsp:cNvPr id="0" name=""/>
        <dsp:cNvSpPr/>
      </dsp:nvSpPr>
      <dsp:spPr>
        <a:xfrm>
          <a:off x="1246341" y="2920449"/>
          <a:ext cx="1243374" cy="808193"/>
        </a:xfrm>
        <a:prstGeom prst="roundRect">
          <a:avLst/>
        </a:prstGeom>
        <a:solidFill>
          <a:schemeClr val="accent3">
            <a:hueOff val="7550502"/>
            <a:satOff val="54893"/>
            <a:lumOff val="-179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nl-BE" sz="1500" kern="1200" dirty="0" err="1" smtClean="0"/>
            <a:t>Activation</a:t>
          </a:r>
          <a:r>
            <a:rPr lang="nl-BE" sz="1500" kern="1200" dirty="0" smtClean="0"/>
            <a:t> </a:t>
          </a:r>
          <a:r>
            <a:rPr lang="nl-BE" sz="1500" kern="1200" dirty="0"/>
            <a:t>AS</a:t>
          </a:r>
        </a:p>
      </dsp:txBody>
      <dsp:txXfrm>
        <a:off x="1285794" y="2959902"/>
        <a:ext cx="1164468" cy="729287"/>
      </dsp:txXfrm>
    </dsp:sp>
    <dsp:sp modelId="{74ADC07E-D043-4AB2-9BF2-CA19AE79A111}">
      <dsp:nvSpPr>
        <dsp:cNvPr id="0" name=""/>
        <dsp:cNvSpPr/>
      </dsp:nvSpPr>
      <dsp:spPr>
        <a:xfrm>
          <a:off x="1202620" y="404380"/>
          <a:ext cx="3228455" cy="3228455"/>
        </a:xfrm>
        <a:custGeom>
          <a:avLst/>
          <a:gdLst/>
          <a:ahLst/>
          <a:cxnLst/>
          <a:rect l="0" t="0" r="0" b="0"/>
          <a:pathLst>
            <a:path>
              <a:moveTo>
                <a:pt x="269672" y="2507481"/>
              </a:moveTo>
              <a:arcTo wR="1614227" hR="1614227" stAng="8784119" swAng="2195730"/>
            </a:path>
          </a:pathLst>
        </a:custGeom>
        <a:noFill/>
        <a:ln w="9525" cap="flat" cmpd="sng" algn="ctr">
          <a:solidFill>
            <a:schemeClr val="accent3">
              <a:hueOff val="7550502"/>
              <a:satOff val="54893"/>
              <a:lumOff val="-17941"/>
              <a:alphaOff val="0"/>
            </a:schemeClr>
          </a:solidFill>
          <a:prstDash val="solid"/>
        </a:ln>
        <a:effectLst/>
      </dsp:spPr>
      <dsp:style>
        <a:lnRef idx="1">
          <a:scrgbClr r="0" g="0" b="0"/>
        </a:lnRef>
        <a:fillRef idx="0">
          <a:scrgbClr r="0" g="0" b="0"/>
        </a:fillRef>
        <a:effectRef idx="0">
          <a:scrgbClr r="0" g="0" b="0"/>
        </a:effectRef>
        <a:fontRef idx="minor"/>
      </dsp:style>
    </dsp:sp>
    <dsp:sp modelId="{421C9060-FA2C-422D-B0F0-41D9798144F2}">
      <dsp:nvSpPr>
        <dsp:cNvPr id="0" name=""/>
        <dsp:cNvSpPr/>
      </dsp:nvSpPr>
      <dsp:spPr>
        <a:xfrm>
          <a:off x="659939" y="1115687"/>
          <a:ext cx="1243374" cy="808193"/>
        </a:xfrm>
        <a:prstGeom prst="roundRect">
          <a:avLst/>
        </a:prstGeom>
        <a:solidFill>
          <a:schemeClr val="accent3">
            <a:hueOff val="10067336"/>
            <a:satOff val="73191"/>
            <a:lumOff val="-239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nl-BE" sz="1500" kern="1200" dirty="0" smtClean="0"/>
            <a:t>Market Transacties</a:t>
          </a:r>
          <a:endParaRPr lang="nl-BE" sz="1500" kern="1200" dirty="0"/>
        </a:p>
      </dsp:txBody>
      <dsp:txXfrm>
        <a:off x="699392" y="1155140"/>
        <a:ext cx="1164468" cy="729287"/>
      </dsp:txXfrm>
    </dsp:sp>
    <dsp:sp modelId="{70A21DE1-4E73-4EE2-BB75-AE4236472257}">
      <dsp:nvSpPr>
        <dsp:cNvPr id="0" name=""/>
        <dsp:cNvSpPr/>
      </dsp:nvSpPr>
      <dsp:spPr>
        <a:xfrm>
          <a:off x="1202620" y="404380"/>
          <a:ext cx="3228455" cy="3228455"/>
        </a:xfrm>
        <a:custGeom>
          <a:avLst/>
          <a:gdLst/>
          <a:ahLst/>
          <a:cxnLst/>
          <a:rect l="0" t="0" r="0" b="0"/>
          <a:pathLst>
            <a:path>
              <a:moveTo>
                <a:pt x="281346" y="703645"/>
              </a:moveTo>
              <a:arcTo wR="1614227" hR="1614227" stAng="12860378" swAng="1960792"/>
            </a:path>
          </a:pathLst>
        </a:custGeom>
        <a:noFill/>
        <a:ln w="9525" cap="flat" cmpd="sng" algn="ctr">
          <a:solidFill>
            <a:schemeClr val="accent3">
              <a:hueOff val="10067336"/>
              <a:satOff val="73191"/>
              <a:lumOff val="-23922"/>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1C56EE-30E9-43F5-94F1-63227EFB0B5E}">
      <dsp:nvSpPr>
        <dsp:cNvPr id="0" name=""/>
        <dsp:cNvSpPr/>
      </dsp:nvSpPr>
      <dsp:spPr>
        <a:xfrm>
          <a:off x="1333026" y="993"/>
          <a:ext cx="597591" cy="38843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t>Allocation DSO</a:t>
          </a:r>
          <a:endParaRPr lang="nl-BE" sz="600" kern="1200" dirty="0"/>
        </a:p>
      </dsp:txBody>
      <dsp:txXfrm>
        <a:off x="1351988" y="19955"/>
        <a:ext cx="559667" cy="350510"/>
      </dsp:txXfrm>
    </dsp:sp>
    <dsp:sp modelId="{9FEF4883-431D-4E76-A0B0-C3F25C9340DC}">
      <dsp:nvSpPr>
        <dsp:cNvPr id="0" name=""/>
        <dsp:cNvSpPr/>
      </dsp:nvSpPr>
      <dsp:spPr>
        <a:xfrm>
          <a:off x="855906" y="195210"/>
          <a:ext cx="1551831" cy="1551831"/>
        </a:xfrm>
        <a:custGeom>
          <a:avLst/>
          <a:gdLst/>
          <a:ahLst/>
          <a:cxnLst/>
          <a:rect l="0" t="0" r="0" b="0"/>
          <a:pathLst>
            <a:path>
              <a:moveTo>
                <a:pt x="1078814" y="61564"/>
              </a:moveTo>
              <a:arcTo wR="775915" hR="775915" stAng="17578675" swAng="1961058"/>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8599D29-8BBE-4AE6-B159-2DE260A8ADAF}">
      <dsp:nvSpPr>
        <dsp:cNvPr id="0" name=""/>
        <dsp:cNvSpPr/>
      </dsp:nvSpPr>
      <dsp:spPr>
        <a:xfrm>
          <a:off x="2070966" y="5371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t>Allocation </a:t>
          </a:r>
          <a:r>
            <a:rPr lang="nl-BE" sz="600" kern="1200" dirty="0"/>
            <a:t>CDS</a:t>
          </a:r>
        </a:p>
      </dsp:txBody>
      <dsp:txXfrm>
        <a:off x="2089928" y="556100"/>
        <a:ext cx="559667" cy="350510"/>
      </dsp:txXfrm>
    </dsp:sp>
    <dsp:sp modelId="{7020C70A-B2B6-49B8-9E0C-51619D53F9F5}">
      <dsp:nvSpPr>
        <dsp:cNvPr id="0" name=""/>
        <dsp:cNvSpPr/>
      </dsp:nvSpPr>
      <dsp:spPr>
        <a:xfrm>
          <a:off x="855906" y="195210"/>
          <a:ext cx="1551831" cy="1551831"/>
        </a:xfrm>
        <a:custGeom>
          <a:avLst/>
          <a:gdLst/>
          <a:ahLst/>
          <a:cxnLst/>
          <a:rect l="0" t="0" r="0" b="0"/>
          <a:pathLst>
            <a:path>
              <a:moveTo>
                <a:pt x="1550768" y="735320"/>
              </a:moveTo>
              <a:arcTo wR="775915" hR="775915" stAng="21420059" swAng="2195934"/>
            </a:path>
          </a:pathLst>
        </a:custGeom>
        <a:noFill/>
        <a:ln w="9525" cap="flat" cmpd="sng" algn="ctr">
          <a:solidFill>
            <a:schemeClr val="accent3">
              <a:hueOff val="2516834"/>
              <a:satOff val="18298"/>
              <a:lumOff val="-5980"/>
              <a:alphaOff val="0"/>
            </a:schemeClr>
          </a:solidFill>
          <a:prstDash val="solid"/>
        </a:ln>
        <a:effectLst/>
      </dsp:spPr>
      <dsp:style>
        <a:lnRef idx="1">
          <a:scrgbClr r="0" g="0" b="0"/>
        </a:lnRef>
        <a:fillRef idx="0">
          <a:scrgbClr r="0" g="0" b="0"/>
        </a:fillRef>
        <a:effectRef idx="0">
          <a:scrgbClr r="0" g="0" b="0"/>
        </a:effectRef>
        <a:fontRef idx="minor"/>
      </dsp:style>
    </dsp:sp>
    <dsp:sp modelId="{979BAF33-8278-4DFC-91A8-87387BD53C1A}">
      <dsp:nvSpPr>
        <dsp:cNvPr id="0" name=""/>
        <dsp:cNvSpPr/>
      </dsp:nvSpPr>
      <dsp:spPr>
        <a:xfrm>
          <a:off x="1789098" y="14046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err="1" smtClean="0"/>
            <a:t>Grid</a:t>
          </a:r>
          <a:r>
            <a:rPr lang="nl-BE" sz="600" kern="1200" dirty="0" smtClean="0"/>
            <a:t> Users </a:t>
          </a:r>
          <a:r>
            <a:rPr lang="nl-BE" sz="600" kern="1200" dirty="0"/>
            <a:t>Elia</a:t>
          </a:r>
        </a:p>
      </dsp:txBody>
      <dsp:txXfrm>
        <a:off x="1808060" y="1423600"/>
        <a:ext cx="559667" cy="350510"/>
      </dsp:txXfrm>
    </dsp:sp>
    <dsp:sp modelId="{B7F2BBCC-0AF3-435B-A393-FFA9EF527383}">
      <dsp:nvSpPr>
        <dsp:cNvPr id="0" name=""/>
        <dsp:cNvSpPr/>
      </dsp:nvSpPr>
      <dsp:spPr>
        <a:xfrm>
          <a:off x="855906" y="195210"/>
          <a:ext cx="1551831" cy="1551831"/>
        </a:xfrm>
        <a:custGeom>
          <a:avLst/>
          <a:gdLst/>
          <a:ahLst/>
          <a:cxnLst/>
          <a:rect l="0" t="0" r="0" b="0"/>
          <a:pathLst>
            <a:path>
              <a:moveTo>
                <a:pt x="930110" y="1536355"/>
              </a:moveTo>
              <a:arcTo wR="775915" hR="775915" stAng="4712251" swAng="1375498"/>
            </a:path>
          </a:pathLst>
        </a:custGeom>
        <a:noFill/>
        <a:ln w="9525" cap="flat" cmpd="sng" algn="ctr">
          <a:solidFill>
            <a:schemeClr val="accent3">
              <a:hueOff val="5033668"/>
              <a:satOff val="36595"/>
              <a:lumOff val="-11961"/>
              <a:alphaOff val="0"/>
            </a:schemeClr>
          </a:solidFill>
          <a:prstDash val="solid"/>
        </a:ln>
        <a:effectLst/>
      </dsp:spPr>
      <dsp:style>
        <a:lnRef idx="1">
          <a:scrgbClr r="0" g="0" b="0"/>
        </a:lnRef>
        <a:fillRef idx="0">
          <a:scrgbClr r="0" g="0" b="0"/>
        </a:fillRef>
        <a:effectRef idx="0">
          <a:scrgbClr r="0" g="0" b="0"/>
        </a:effectRef>
        <a:fontRef idx="minor"/>
      </dsp:style>
    </dsp:sp>
    <dsp:sp modelId="{5E0388FE-92D3-418B-97B5-2638685FF980}">
      <dsp:nvSpPr>
        <dsp:cNvPr id="0" name=""/>
        <dsp:cNvSpPr/>
      </dsp:nvSpPr>
      <dsp:spPr>
        <a:xfrm>
          <a:off x="876954" y="14046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err="1" smtClean="0"/>
            <a:t>Activation</a:t>
          </a:r>
          <a:r>
            <a:rPr lang="nl-BE" sz="600" kern="1200" dirty="0" smtClean="0"/>
            <a:t> </a:t>
          </a:r>
          <a:r>
            <a:rPr lang="nl-BE" sz="600" kern="1200" dirty="0"/>
            <a:t>AS</a:t>
          </a:r>
        </a:p>
      </dsp:txBody>
      <dsp:txXfrm>
        <a:off x="895916" y="1423600"/>
        <a:ext cx="559667" cy="350510"/>
      </dsp:txXfrm>
    </dsp:sp>
    <dsp:sp modelId="{74ADC07E-D043-4AB2-9BF2-CA19AE79A111}">
      <dsp:nvSpPr>
        <dsp:cNvPr id="0" name=""/>
        <dsp:cNvSpPr/>
      </dsp:nvSpPr>
      <dsp:spPr>
        <a:xfrm>
          <a:off x="855906" y="195210"/>
          <a:ext cx="1551831" cy="1551831"/>
        </a:xfrm>
        <a:custGeom>
          <a:avLst/>
          <a:gdLst/>
          <a:ahLst/>
          <a:cxnLst/>
          <a:rect l="0" t="0" r="0" b="0"/>
          <a:pathLst>
            <a:path>
              <a:moveTo>
                <a:pt x="129638" y="1205299"/>
              </a:moveTo>
              <a:arcTo wR="775915" hR="775915" stAng="8784007" swAng="2195934"/>
            </a:path>
          </a:pathLst>
        </a:custGeom>
        <a:noFill/>
        <a:ln w="9525" cap="flat" cmpd="sng" algn="ctr">
          <a:solidFill>
            <a:schemeClr val="accent3">
              <a:hueOff val="7550502"/>
              <a:satOff val="54893"/>
              <a:lumOff val="-17941"/>
              <a:alphaOff val="0"/>
            </a:schemeClr>
          </a:solidFill>
          <a:prstDash val="solid"/>
        </a:ln>
        <a:effectLst/>
      </dsp:spPr>
      <dsp:style>
        <a:lnRef idx="1">
          <a:scrgbClr r="0" g="0" b="0"/>
        </a:lnRef>
        <a:fillRef idx="0">
          <a:scrgbClr r="0" g="0" b="0"/>
        </a:fillRef>
        <a:effectRef idx="0">
          <a:scrgbClr r="0" g="0" b="0"/>
        </a:effectRef>
        <a:fontRef idx="minor"/>
      </dsp:style>
    </dsp:sp>
    <dsp:sp modelId="{421C9060-FA2C-422D-B0F0-41D9798144F2}">
      <dsp:nvSpPr>
        <dsp:cNvPr id="0" name=""/>
        <dsp:cNvSpPr/>
      </dsp:nvSpPr>
      <dsp:spPr>
        <a:xfrm>
          <a:off x="595086" y="5371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t>Market Transactions</a:t>
          </a:r>
          <a:endParaRPr lang="nl-BE" sz="600" kern="1200" dirty="0"/>
        </a:p>
      </dsp:txBody>
      <dsp:txXfrm>
        <a:off x="614048" y="556100"/>
        <a:ext cx="559667" cy="350510"/>
      </dsp:txXfrm>
    </dsp:sp>
    <dsp:sp modelId="{70A21DE1-4E73-4EE2-BB75-AE4236472257}">
      <dsp:nvSpPr>
        <dsp:cNvPr id="0" name=""/>
        <dsp:cNvSpPr/>
      </dsp:nvSpPr>
      <dsp:spPr>
        <a:xfrm>
          <a:off x="855906" y="195210"/>
          <a:ext cx="1551831" cy="1551831"/>
        </a:xfrm>
        <a:custGeom>
          <a:avLst/>
          <a:gdLst/>
          <a:ahLst/>
          <a:cxnLst/>
          <a:rect l="0" t="0" r="0" b="0"/>
          <a:pathLst>
            <a:path>
              <a:moveTo>
                <a:pt x="135221" y="338244"/>
              </a:moveTo>
              <a:arcTo wR="775915" hR="775915" stAng="12860267" swAng="1961058"/>
            </a:path>
          </a:pathLst>
        </a:custGeom>
        <a:noFill/>
        <a:ln w="9525" cap="flat" cmpd="sng" algn="ctr">
          <a:solidFill>
            <a:schemeClr val="accent3">
              <a:hueOff val="10067336"/>
              <a:satOff val="73191"/>
              <a:lumOff val="-23922"/>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1C56EE-30E9-43F5-94F1-63227EFB0B5E}">
      <dsp:nvSpPr>
        <dsp:cNvPr id="0" name=""/>
        <dsp:cNvSpPr/>
      </dsp:nvSpPr>
      <dsp:spPr>
        <a:xfrm>
          <a:off x="1333026" y="993"/>
          <a:ext cx="597591" cy="38843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t>Allocation DSO</a:t>
          </a:r>
          <a:endParaRPr lang="nl-BE" sz="600" kern="1200" dirty="0"/>
        </a:p>
      </dsp:txBody>
      <dsp:txXfrm>
        <a:off x="1351988" y="19955"/>
        <a:ext cx="559667" cy="350510"/>
      </dsp:txXfrm>
    </dsp:sp>
    <dsp:sp modelId="{9FEF4883-431D-4E76-A0B0-C3F25C9340DC}">
      <dsp:nvSpPr>
        <dsp:cNvPr id="0" name=""/>
        <dsp:cNvSpPr/>
      </dsp:nvSpPr>
      <dsp:spPr>
        <a:xfrm>
          <a:off x="855906" y="195210"/>
          <a:ext cx="1551831" cy="1551831"/>
        </a:xfrm>
        <a:custGeom>
          <a:avLst/>
          <a:gdLst/>
          <a:ahLst/>
          <a:cxnLst/>
          <a:rect l="0" t="0" r="0" b="0"/>
          <a:pathLst>
            <a:path>
              <a:moveTo>
                <a:pt x="1078814" y="61564"/>
              </a:moveTo>
              <a:arcTo wR="775915" hR="775915" stAng="17578675" swAng="1961058"/>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8599D29-8BBE-4AE6-B159-2DE260A8ADAF}">
      <dsp:nvSpPr>
        <dsp:cNvPr id="0" name=""/>
        <dsp:cNvSpPr/>
      </dsp:nvSpPr>
      <dsp:spPr>
        <a:xfrm>
          <a:off x="2070966" y="5371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t>Allocation </a:t>
          </a:r>
          <a:r>
            <a:rPr lang="nl-BE" sz="600" kern="1200" dirty="0"/>
            <a:t>CDS</a:t>
          </a:r>
        </a:p>
      </dsp:txBody>
      <dsp:txXfrm>
        <a:off x="2089928" y="556100"/>
        <a:ext cx="559667" cy="350510"/>
      </dsp:txXfrm>
    </dsp:sp>
    <dsp:sp modelId="{7020C70A-B2B6-49B8-9E0C-51619D53F9F5}">
      <dsp:nvSpPr>
        <dsp:cNvPr id="0" name=""/>
        <dsp:cNvSpPr/>
      </dsp:nvSpPr>
      <dsp:spPr>
        <a:xfrm>
          <a:off x="855906" y="195210"/>
          <a:ext cx="1551831" cy="1551831"/>
        </a:xfrm>
        <a:custGeom>
          <a:avLst/>
          <a:gdLst/>
          <a:ahLst/>
          <a:cxnLst/>
          <a:rect l="0" t="0" r="0" b="0"/>
          <a:pathLst>
            <a:path>
              <a:moveTo>
                <a:pt x="1550768" y="735320"/>
              </a:moveTo>
              <a:arcTo wR="775915" hR="775915" stAng="21420059" swAng="2195934"/>
            </a:path>
          </a:pathLst>
        </a:custGeom>
        <a:noFill/>
        <a:ln w="9525" cap="flat" cmpd="sng" algn="ctr">
          <a:solidFill>
            <a:schemeClr val="accent3">
              <a:hueOff val="2516834"/>
              <a:satOff val="18298"/>
              <a:lumOff val="-5980"/>
              <a:alphaOff val="0"/>
            </a:schemeClr>
          </a:solidFill>
          <a:prstDash val="solid"/>
        </a:ln>
        <a:effectLst/>
      </dsp:spPr>
      <dsp:style>
        <a:lnRef idx="1">
          <a:scrgbClr r="0" g="0" b="0"/>
        </a:lnRef>
        <a:fillRef idx="0">
          <a:scrgbClr r="0" g="0" b="0"/>
        </a:fillRef>
        <a:effectRef idx="0">
          <a:scrgbClr r="0" g="0" b="0"/>
        </a:effectRef>
        <a:fontRef idx="minor"/>
      </dsp:style>
    </dsp:sp>
    <dsp:sp modelId="{979BAF33-8278-4DFC-91A8-87387BD53C1A}">
      <dsp:nvSpPr>
        <dsp:cNvPr id="0" name=""/>
        <dsp:cNvSpPr/>
      </dsp:nvSpPr>
      <dsp:spPr>
        <a:xfrm>
          <a:off x="1789098" y="14046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err="1" smtClean="0"/>
            <a:t>Grid</a:t>
          </a:r>
          <a:r>
            <a:rPr lang="nl-BE" sz="600" kern="1200" dirty="0" smtClean="0"/>
            <a:t> Users </a:t>
          </a:r>
          <a:r>
            <a:rPr lang="nl-BE" sz="600" kern="1200" dirty="0"/>
            <a:t>Elia</a:t>
          </a:r>
        </a:p>
      </dsp:txBody>
      <dsp:txXfrm>
        <a:off x="1808060" y="1423600"/>
        <a:ext cx="559667" cy="350510"/>
      </dsp:txXfrm>
    </dsp:sp>
    <dsp:sp modelId="{B7F2BBCC-0AF3-435B-A393-FFA9EF527383}">
      <dsp:nvSpPr>
        <dsp:cNvPr id="0" name=""/>
        <dsp:cNvSpPr/>
      </dsp:nvSpPr>
      <dsp:spPr>
        <a:xfrm>
          <a:off x="855906" y="195210"/>
          <a:ext cx="1551831" cy="1551831"/>
        </a:xfrm>
        <a:custGeom>
          <a:avLst/>
          <a:gdLst/>
          <a:ahLst/>
          <a:cxnLst/>
          <a:rect l="0" t="0" r="0" b="0"/>
          <a:pathLst>
            <a:path>
              <a:moveTo>
                <a:pt x="930110" y="1536355"/>
              </a:moveTo>
              <a:arcTo wR="775915" hR="775915" stAng="4712251" swAng="1375498"/>
            </a:path>
          </a:pathLst>
        </a:custGeom>
        <a:noFill/>
        <a:ln w="9525" cap="flat" cmpd="sng" algn="ctr">
          <a:solidFill>
            <a:schemeClr val="accent3">
              <a:hueOff val="5033668"/>
              <a:satOff val="36595"/>
              <a:lumOff val="-11961"/>
              <a:alphaOff val="0"/>
            </a:schemeClr>
          </a:solidFill>
          <a:prstDash val="solid"/>
        </a:ln>
        <a:effectLst/>
      </dsp:spPr>
      <dsp:style>
        <a:lnRef idx="1">
          <a:scrgbClr r="0" g="0" b="0"/>
        </a:lnRef>
        <a:fillRef idx="0">
          <a:scrgbClr r="0" g="0" b="0"/>
        </a:fillRef>
        <a:effectRef idx="0">
          <a:scrgbClr r="0" g="0" b="0"/>
        </a:effectRef>
        <a:fontRef idx="minor"/>
      </dsp:style>
    </dsp:sp>
    <dsp:sp modelId="{5E0388FE-92D3-418B-97B5-2638685FF980}">
      <dsp:nvSpPr>
        <dsp:cNvPr id="0" name=""/>
        <dsp:cNvSpPr/>
      </dsp:nvSpPr>
      <dsp:spPr>
        <a:xfrm>
          <a:off x="876954" y="14046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err="1" smtClean="0"/>
            <a:t>Activation</a:t>
          </a:r>
          <a:r>
            <a:rPr lang="nl-BE" sz="600" kern="1200" dirty="0" smtClean="0"/>
            <a:t> </a:t>
          </a:r>
          <a:r>
            <a:rPr lang="nl-BE" sz="600" kern="1200" dirty="0"/>
            <a:t>AS</a:t>
          </a:r>
        </a:p>
      </dsp:txBody>
      <dsp:txXfrm>
        <a:off x="895916" y="1423600"/>
        <a:ext cx="559667" cy="350510"/>
      </dsp:txXfrm>
    </dsp:sp>
    <dsp:sp modelId="{74ADC07E-D043-4AB2-9BF2-CA19AE79A111}">
      <dsp:nvSpPr>
        <dsp:cNvPr id="0" name=""/>
        <dsp:cNvSpPr/>
      </dsp:nvSpPr>
      <dsp:spPr>
        <a:xfrm>
          <a:off x="855906" y="195210"/>
          <a:ext cx="1551831" cy="1551831"/>
        </a:xfrm>
        <a:custGeom>
          <a:avLst/>
          <a:gdLst/>
          <a:ahLst/>
          <a:cxnLst/>
          <a:rect l="0" t="0" r="0" b="0"/>
          <a:pathLst>
            <a:path>
              <a:moveTo>
                <a:pt x="129638" y="1205299"/>
              </a:moveTo>
              <a:arcTo wR="775915" hR="775915" stAng="8784007" swAng="2195934"/>
            </a:path>
          </a:pathLst>
        </a:custGeom>
        <a:noFill/>
        <a:ln w="9525" cap="flat" cmpd="sng" algn="ctr">
          <a:solidFill>
            <a:schemeClr val="accent3">
              <a:hueOff val="7550502"/>
              <a:satOff val="54893"/>
              <a:lumOff val="-17941"/>
              <a:alphaOff val="0"/>
            </a:schemeClr>
          </a:solidFill>
          <a:prstDash val="solid"/>
        </a:ln>
        <a:effectLst/>
      </dsp:spPr>
      <dsp:style>
        <a:lnRef idx="1">
          <a:scrgbClr r="0" g="0" b="0"/>
        </a:lnRef>
        <a:fillRef idx="0">
          <a:scrgbClr r="0" g="0" b="0"/>
        </a:fillRef>
        <a:effectRef idx="0">
          <a:scrgbClr r="0" g="0" b="0"/>
        </a:effectRef>
        <a:fontRef idx="minor"/>
      </dsp:style>
    </dsp:sp>
    <dsp:sp modelId="{421C9060-FA2C-422D-B0F0-41D9798144F2}">
      <dsp:nvSpPr>
        <dsp:cNvPr id="0" name=""/>
        <dsp:cNvSpPr/>
      </dsp:nvSpPr>
      <dsp:spPr>
        <a:xfrm>
          <a:off x="595086" y="5371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t>Market Transactions</a:t>
          </a:r>
          <a:endParaRPr lang="nl-BE" sz="600" kern="1200" dirty="0"/>
        </a:p>
      </dsp:txBody>
      <dsp:txXfrm>
        <a:off x="614048" y="556100"/>
        <a:ext cx="559667" cy="350510"/>
      </dsp:txXfrm>
    </dsp:sp>
    <dsp:sp modelId="{70A21DE1-4E73-4EE2-BB75-AE4236472257}">
      <dsp:nvSpPr>
        <dsp:cNvPr id="0" name=""/>
        <dsp:cNvSpPr/>
      </dsp:nvSpPr>
      <dsp:spPr>
        <a:xfrm>
          <a:off x="855906" y="195210"/>
          <a:ext cx="1551831" cy="1551831"/>
        </a:xfrm>
        <a:custGeom>
          <a:avLst/>
          <a:gdLst/>
          <a:ahLst/>
          <a:cxnLst/>
          <a:rect l="0" t="0" r="0" b="0"/>
          <a:pathLst>
            <a:path>
              <a:moveTo>
                <a:pt x="135221" y="338244"/>
              </a:moveTo>
              <a:arcTo wR="775915" hR="775915" stAng="12860267" swAng="1961058"/>
            </a:path>
          </a:pathLst>
        </a:custGeom>
        <a:noFill/>
        <a:ln w="9525" cap="flat" cmpd="sng" algn="ctr">
          <a:solidFill>
            <a:schemeClr val="accent3">
              <a:hueOff val="10067336"/>
              <a:satOff val="73191"/>
              <a:lumOff val="-23922"/>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1C56EE-30E9-43F5-94F1-63227EFB0B5E}">
      <dsp:nvSpPr>
        <dsp:cNvPr id="0" name=""/>
        <dsp:cNvSpPr/>
      </dsp:nvSpPr>
      <dsp:spPr>
        <a:xfrm>
          <a:off x="1333026" y="993"/>
          <a:ext cx="597591" cy="38843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t>Allocation DSO</a:t>
          </a:r>
          <a:endParaRPr lang="nl-BE" sz="600" kern="1200" dirty="0"/>
        </a:p>
      </dsp:txBody>
      <dsp:txXfrm>
        <a:off x="1351988" y="19955"/>
        <a:ext cx="559667" cy="350510"/>
      </dsp:txXfrm>
    </dsp:sp>
    <dsp:sp modelId="{9FEF4883-431D-4E76-A0B0-C3F25C9340DC}">
      <dsp:nvSpPr>
        <dsp:cNvPr id="0" name=""/>
        <dsp:cNvSpPr/>
      </dsp:nvSpPr>
      <dsp:spPr>
        <a:xfrm>
          <a:off x="855906" y="195210"/>
          <a:ext cx="1551831" cy="1551831"/>
        </a:xfrm>
        <a:custGeom>
          <a:avLst/>
          <a:gdLst/>
          <a:ahLst/>
          <a:cxnLst/>
          <a:rect l="0" t="0" r="0" b="0"/>
          <a:pathLst>
            <a:path>
              <a:moveTo>
                <a:pt x="1078814" y="61564"/>
              </a:moveTo>
              <a:arcTo wR="775915" hR="775915" stAng="17578675" swAng="1961058"/>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8599D29-8BBE-4AE6-B159-2DE260A8ADAF}">
      <dsp:nvSpPr>
        <dsp:cNvPr id="0" name=""/>
        <dsp:cNvSpPr/>
      </dsp:nvSpPr>
      <dsp:spPr>
        <a:xfrm>
          <a:off x="2070966" y="5371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t>Allocation </a:t>
          </a:r>
          <a:r>
            <a:rPr lang="nl-BE" sz="600" kern="1200" dirty="0"/>
            <a:t>CDS</a:t>
          </a:r>
        </a:p>
      </dsp:txBody>
      <dsp:txXfrm>
        <a:off x="2089928" y="556100"/>
        <a:ext cx="559667" cy="350510"/>
      </dsp:txXfrm>
    </dsp:sp>
    <dsp:sp modelId="{7020C70A-B2B6-49B8-9E0C-51619D53F9F5}">
      <dsp:nvSpPr>
        <dsp:cNvPr id="0" name=""/>
        <dsp:cNvSpPr/>
      </dsp:nvSpPr>
      <dsp:spPr>
        <a:xfrm>
          <a:off x="855906" y="195210"/>
          <a:ext cx="1551831" cy="1551831"/>
        </a:xfrm>
        <a:custGeom>
          <a:avLst/>
          <a:gdLst/>
          <a:ahLst/>
          <a:cxnLst/>
          <a:rect l="0" t="0" r="0" b="0"/>
          <a:pathLst>
            <a:path>
              <a:moveTo>
                <a:pt x="1550768" y="735320"/>
              </a:moveTo>
              <a:arcTo wR="775915" hR="775915" stAng="21420059" swAng="2195934"/>
            </a:path>
          </a:pathLst>
        </a:custGeom>
        <a:noFill/>
        <a:ln w="9525" cap="flat" cmpd="sng" algn="ctr">
          <a:solidFill>
            <a:schemeClr val="accent3">
              <a:hueOff val="2516834"/>
              <a:satOff val="18298"/>
              <a:lumOff val="-5980"/>
              <a:alphaOff val="0"/>
            </a:schemeClr>
          </a:solidFill>
          <a:prstDash val="solid"/>
        </a:ln>
        <a:effectLst/>
      </dsp:spPr>
      <dsp:style>
        <a:lnRef idx="1">
          <a:scrgbClr r="0" g="0" b="0"/>
        </a:lnRef>
        <a:fillRef idx="0">
          <a:scrgbClr r="0" g="0" b="0"/>
        </a:fillRef>
        <a:effectRef idx="0">
          <a:scrgbClr r="0" g="0" b="0"/>
        </a:effectRef>
        <a:fontRef idx="minor"/>
      </dsp:style>
    </dsp:sp>
    <dsp:sp modelId="{979BAF33-8278-4DFC-91A8-87387BD53C1A}">
      <dsp:nvSpPr>
        <dsp:cNvPr id="0" name=""/>
        <dsp:cNvSpPr/>
      </dsp:nvSpPr>
      <dsp:spPr>
        <a:xfrm>
          <a:off x="1789098" y="14046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err="1" smtClean="0"/>
            <a:t>Grid</a:t>
          </a:r>
          <a:r>
            <a:rPr lang="nl-BE" sz="600" kern="1200" dirty="0" smtClean="0"/>
            <a:t> Users </a:t>
          </a:r>
          <a:r>
            <a:rPr lang="nl-BE" sz="600" kern="1200" dirty="0"/>
            <a:t>Elia</a:t>
          </a:r>
        </a:p>
      </dsp:txBody>
      <dsp:txXfrm>
        <a:off x="1808060" y="1423600"/>
        <a:ext cx="559667" cy="350510"/>
      </dsp:txXfrm>
    </dsp:sp>
    <dsp:sp modelId="{B7F2BBCC-0AF3-435B-A393-FFA9EF527383}">
      <dsp:nvSpPr>
        <dsp:cNvPr id="0" name=""/>
        <dsp:cNvSpPr/>
      </dsp:nvSpPr>
      <dsp:spPr>
        <a:xfrm>
          <a:off x="855906" y="195210"/>
          <a:ext cx="1551831" cy="1551831"/>
        </a:xfrm>
        <a:custGeom>
          <a:avLst/>
          <a:gdLst/>
          <a:ahLst/>
          <a:cxnLst/>
          <a:rect l="0" t="0" r="0" b="0"/>
          <a:pathLst>
            <a:path>
              <a:moveTo>
                <a:pt x="930110" y="1536355"/>
              </a:moveTo>
              <a:arcTo wR="775915" hR="775915" stAng="4712251" swAng="1375498"/>
            </a:path>
          </a:pathLst>
        </a:custGeom>
        <a:noFill/>
        <a:ln w="9525" cap="flat" cmpd="sng" algn="ctr">
          <a:solidFill>
            <a:schemeClr val="accent3">
              <a:hueOff val="5033668"/>
              <a:satOff val="36595"/>
              <a:lumOff val="-11961"/>
              <a:alphaOff val="0"/>
            </a:schemeClr>
          </a:solidFill>
          <a:prstDash val="solid"/>
        </a:ln>
        <a:effectLst/>
      </dsp:spPr>
      <dsp:style>
        <a:lnRef idx="1">
          <a:scrgbClr r="0" g="0" b="0"/>
        </a:lnRef>
        <a:fillRef idx="0">
          <a:scrgbClr r="0" g="0" b="0"/>
        </a:fillRef>
        <a:effectRef idx="0">
          <a:scrgbClr r="0" g="0" b="0"/>
        </a:effectRef>
        <a:fontRef idx="minor"/>
      </dsp:style>
    </dsp:sp>
    <dsp:sp modelId="{5E0388FE-92D3-418B-97B5-2638685FF980}">
      <dsp:nvSpPr>
        <dsp:cNvPr id="0" name=""/>
        <dsp:cNvSpPr/>
      </dsp:nvSpPr>
      <dsp:spPr>
        <a:xfrm>
          <a:off x="876954" y="14046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err="1" smtClean="0"/>
            <a:t>Activation</a:t>
          </a:r>
          <a:r>
            <a:rPr lang="nl-BE" sz="600" kern="1200" dirty="0" smtClean="0"/>
            <a:t> </a:t>
          </a:r>
          <a:r>
            <a:rPr lang="nl-BE" sz="600" kern="1200" dirty="0"/>
            <a:t>AS</a:t>
          </a:r>
        </a:p>
      </dsp:txBody>
      <dsp:txXfrm>
        <a:off x="895916" y="1423600"/>
        <a:ext cx="559667" cy="350510"/>
      </dsp:txXfrm>
    </dsp:sp>
    <dsp:sp modelId="{74ADC07E-D043-4AB2-9BF2-CA19AE79A111}">
      <dsp:nvSpPr>
        <dsp:cNvPr id="0" name=""/>
        <dsp:cNvSpPr/>
      </dsp:nvSpPr>
      <dsp:spPr>
        <a:xfrm>
          <a:off x="855906" y="195210"/>
          <a:ext cx="1551831" cy="1551831"/>
        </a:xfrm>
        <a:custGeom>
          <a:avLst/>
          <a:gdLst/>
          <a:ahLst/>
          <a:cxnLst/>
          <a:rect l="0" t="0" r="0" b="0"/>
          <a:pathLst>
            <a:path>
              <a:moveTo>
                <a:pt x="129638" y="1205299"/>
              </a:moveTo>
              <a:arcTo wR="775915" hR="775915" stAng="8784007" swAng="2195934"/>
            </a:path>
          </a:pathLst>
        </a:custGeom>
        <a:noFill/>
        <a:ln w="9525" cap="flat" cmpd="sng" algn="ctr">
          <a:solidFill>
            <a:schemeClr val="accent3">
              <a:hueOff val="7550502"/>
              <a:satOff val="54893"/>
              <a:lumOff val="-17941"/>
              <a:alphaOff val="0"/>
            </a:schemeClr>
          </a:solidFill>
          <a:prstDash val="solid"/>
        </a:ln>
        <a:effectLst/>
      </dsp:spPr>
      <dsp:style>
        <a:lnRef idx="1">
          <a:scrgbClr r="0" g="0" b="0"/>
        </a:lnRef>
        <a:fillRef idx="0">
          <a:scrgbClr r="0" g="0" b="0"/>
        </a:fillRef>
        <a:effectRef idx="0">
          <a:scrgbClr r="0" g="0" b="0"/>
        </a:effectRef>
        <a:fontRef idx="minor"/>
      </dsp:style>
    </dsp:sp>
    <dsp:sp modelId="{421C9060-FA2C-422D-B0F0-41D9798144F2}">
      <dsp:nvSpPr>
        <dsp:cNvPr id="0" name=""/>
        <dsp:cNvSpPr/>
      </dsp:nvSpPr>
      <dsp:spPr>
        <a:xfrm>
          <a:off x="595086" y="5371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t>Market Transactions</a:t>
          </a:r>
          <a:endParaRPr lang="nl-BE" sz="600" kern="1200" dirty="0"/>
        </a:p>
      </dsp:txBody>
      <dsp:txXfrm>
        <a:off x="614048" y="556100"/>
        <a:ext cx="559667" cy="350510"/>
      </dsp:txXfrm>
    </dsp:sp>
    <dsp:sp modelId="{70A21DE1-4E73-4EE2-BB75-AE4236472257}">
      <dsp:nvSpPr>
        <dsp:cNvPr id="0" name=""/>
        <dsp:cNvSpPr/>
      </dsp:nvSpPr>
      <dsp:spPr>
        <a:xfrm>
          <a:off x="855906" y="195210"/>
          <a:ext cx="1551831" cy="1551831"/>
        </a:xfrm>
        <a:custGeom>
          <a:avLst/>
          <a:gdLst/>
          <a:ahLst/>
          <a:cxnLst/>
          <a:rect l="0" t="0" r="0" b="0"/>
          <a:pathLst>
            <a:path>
              <a:moveTo>
                <a:pt x="135221" y="338244"/>
              </a:moveTo>
              <a:arcTo wR="775915" hR="775915" stAng="12860267" swAng="1961058"/>
            </a:path>
          </a:pathLst>
        </a:custGeom>
        <a:noFill/>
        <a:ln w="9525" cap="flat" cmpd="sng" algn="ctr">
          <a:solidFill>
            <a:schemeClr val="accent3">
              <a:hueOff val="10067336"/>
              <a:satOff val="73191"/>
              <a:lumOff val="-23922"/>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1C56EE-30E9-43F5-94F1-63227EFB0B5E}">
      <dsp:nvSpPr>
        <dsp:cNvPr id="0" name=""/>
        <dsp:cNvSpPr/>
      </dsp:nvSpPr>
      <dsp:spPr>
        <a:xfrm>
          <a:off x="1333026" y="993"/>
          <a:ext cx="597591" cy="38843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t>Allocation DSO</a:t>
          </a:r>
          <a:endParaRPr lang="nl-BE" sz="600" kern="1200" dirty="0"/>
        </a:p>
      </dsp:txBody>
      <dsp:txXfrm>
        <a:off x="1351988" y="19955"/>
        <a:ext cx="559667" cy="350510"/>
      </dsp:txXfrm>
    </dsp:sp>
    <dsp:sp modelId="{9FEF4883-431D-4E76-A0B0-C3F25C9340DC}">
      <dsp:nvSpPr>
        <dsp:cNvPr id="0" name=""/>
        <dsp:cNvSpPr/>
      </dsp:nvSpPr>
      <dsp:spPr>
        <a:xfrm>
          <a:off x="855906" y="195210"/>
          <a:ext cx="1551831" cy="1551831"/>
        </a:xfrm>
        <a:custGeom>
          <a:avLst/>
          <a:gdLst/>
          <a:ahLst/>
          <a:cxnLst/>
          <a:rect l="0" t="0" r="0" b="0"/>
          <a:pathLst>
            <a:path>
              <a:moveTo>
                <a:pt x="1078814" y="61564"/>
              </a:moveTo>
              <a:arcTo wR="775915" hR="775915" stAng="17578675" swAng="1961058"/>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8599D29-8BBE-4AE6-B159-2DE260A8ADAF}">
      <dsp:nvSpPr>
        <dsp:cNvPr id="0" name=""/>
        <dsp:cNvSpPr/>
      </dsp:nvSpPr>
      <dsp:spPr>
        <a:xfrm>
          <a:off x="2070966" y="5371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t>Allocation </a:t>
          </a:r>
          <a:r>
            <a:rPr lang="nl-BE" sz="600" kern="1200" dirty="0"/>
            <a:t>CDS</a:t>
          </a:r>
        </a:p>
      </dsp:txBody>
      <dsp:txXfrm>
        <a:off x="2089928" y="556100"/>
        <a:ext cx="559667" cy="350510"/>
      </dsp:txXfrm>
    </dsp:sp>
    <dsp:sp modelId="{7020C70A-B2B6-49B8-9E0C-51619D53F9F5}">
      <dsp:nvSpPr>
        <dsp:cNvPr id="0" name=""/>
        <dsp:cNvSpPr/>
      </dsp:nvSpPr>
      <dsp:spPr>
        <a:xfrm>
          <a:off x="855906" y="195210"/>
          <a:ext cx="1551831" cy="1551831"/>
        </a:xfrm>
        <a:custGeom>
          <a:avLst/>
          <a:gdLst/>
          <a:ahLst/>
          <a:cxnLst/>
          <a:rect l="0" t="0" r="0" b="0"/>
          <a:pathLst>
            <a:path>
              <a:moveTo>
                <a:pt x="1550768" y="735320"/>
              </a:moveTo>
              <a:arcTo wR="775915" hR="775915" stAng="21420059" swAng="2195934"/>
            </a:path>
          </a:pathLst>
        </a:custGeom>
        <a:noFill/>
        <a:ln w="9525" cap="flat" cmpd="sng" algn="ctr">
          <a:solidFill>
            <a:schemeClr val="accent3">
              <a:hueOff val="2516834"/>
              <a:satOff val="18298"/>
              <a:lumOff val="-5980"/>
              <a:alphaOff val="0"/>
            </a:schemeClr>
          </a:solidFill>
          <a:prstDash val="solid"/>
        </a:ln>
        <a:effectLst/>
      </dsp:spPr>
      <dsp:style>
        <a:lnRef idx="1">
          <a:scrgbClr r="0" g="0" b="0"/>
        </a:lnRef>
        <a:fillRef idx="0">
          <a:scrgbClr r="0" g="0" b="0"/>
        </a:fillRef>
        <a:effectRef idx="0">
          <a:scrgbClr r="0" g="0" b="0"/>
        </a:effectRef>
        <a:fontRef idx="minor"/>
      </dsp:style>
    </dsp:sp>
    <dsp:sp modelId="{979BAF33-8278-4DFC-91A8-87387BD53C1A}">
      <dsp:nvSpPr>
        <dsp:cNvPr id="0" name=""/>
        <dsp:cNvSpPr/>
      </dsp:nvSpPr>
      <dsp:spPr>
        <a:xfrm>
          <a:off x="1789098" y="14046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err="1" smtClean="0"/>
            <a:t>Grid</a:t>
          </a:r>
          <a:r>
            <a:rPr lang="nl-BE" sz="600" kern="1200" dirty="0" smtClean="0"/>
            <a:t> Users </a:t>
          </a:r>
          <a:r>
            <a:rPr lang="nl-BE" sz="600" kern="1200" dirty="0"/>
            <a:t>Elia</a:t>
          </a:r>
        </a:p>
      </dsp:txBody>
      <dsp:txXfrm>
        <a:off x="1808060" y="1423600"/>
        <a:ext cx="559667" cy="350510"/>
      </dsp:txXfrm>
    </dsp:sp>
    <dsp:sp modelId="{B7F2BBCC-0AF3-435B-A393-FFA9EF527383}">
      <dsp:nvSpPr>
        <dsp:cNvPr id="0" name=""/>
        <dsp:cNvSpPr/>
      </dsp:nvSpPr>
      <dsp:spPr>
        <a:xfrm>
          <a:off x="855906" y="195210"/>
          <a:ext cx="1551831" cy="1551831"/>
        </a:xfrm>
        <a:custGeom>
          <a:avLst/>
          <a:gdLst/>
          <a:ahLst/>
          <a:cxnLst/>
          <a:rect l="0" t="0" r="0" b="0"/>
          <a:pathLst>
            <a:path>
              <a:moveTo>
                <a:pt x="930110" y="1536355"/>
              </a:moveTo>
              <a:arcTo wR="775915" hR="775915" stAng="4712251" swAng="1375498"/>
            </a:path>
          </a:pathLst>
        </a:custGeom>
        <a:noFill/>
        <a:ln w="9525" cap="flat" cmpd="sng" algn="ctr">
          <a:solidFill>
            <a:schemeClr val="accent3">
              <a:hueOff val="5033668"/>
              <a:satOff val="36595"/>
              <a:lumOff val="-11961"/>
              <a:alphaOff val="0"/>
            </a:schemeClr>
          </a:solidFill>
          <a:prstDash val="solid"/>
        </a:ln>
        <a:effectLst/>
      </dsp:spPr>
      <dsp:style>
        <a:lnRef idx="1">
          <a:scrgbClr r="0" g="0" b="0"/>
        </a:lnRef>
        <a:fillRef idx="0">
          <a:scrgbClr r="0" g="0" b="0"/>
        </a:fillRef>
        <a:effectRef idx="0">
          <a:scrgbClr r="0" g="0" b="0"/>
        </a:effectRef>
        <a:fontRef idx="minor"/>
      </dsp:style>
    </dsp:sp>
    <dsp:sp modelId="{5E0388FE-92D3-418B-97B5-2638685FF980}">
      <dsp:nvSpPr>
        <dsp:cNvPr id="0" name=""/>
        <dsp:cNvSpPr/>
      </dsp:nvSpPr>
      <dsp:spPr>
        <a:xfrm>
          <a:off x="876954" y="14046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err="1" smtClean="0"/>
            <a:t>Activation</a:t>
          </a:r>
          <a:r>
            <a:rPr lang="nl-BE" sz="600" kern="1200" dirty="0" smtClean="0"/>
            <a:t> </a:t>
          </a:r>
          <a:r>
            <a:rPr lang="nl-BE" sz="600" kern="1200" dirty="0"/>
            <a:t>AS</a:t>
          </a:r>
        </a:p>
      </dsp:txBody>
      <dsp:txXfrm>
        <a:off x="895916" y="1423600"/>
        <a:ext cx="559667" cy="350510"/>
      </dsp:txXfrm>
    </dsp:sp>
    <dsp:sp modelId="{74ADC07E-D043-4AB2-9BF2-CA19AE79A111}">
      <dsp:nvSpPr>
        <dsp:cNvPr id="0" name=""/>
        <dsp:cNvSpPr/>
      </dsp:nvSpPr>
      <dsp:spPr>
        <a:xfrm>
          <a:off x="855906" y="195210"/>
          <a:ext cx="1551831" cy="1551831"/>
        </a:xfrm>
        <a:custGeom>
          <a:avLst/>
          <a:gdLst/>
          <a:ahLst/>
          <a:cxnLst/>
          <a:rect l="0" t="0" r="0" b="0"/>
          <a:pathLst>
            <a:path>
              <a:moveTo>
                <a:pt x="129638" y="1205299"/>
              </a:moveTo>
              <a:arcTo wR="775915" hR="775915" stAng="8784007" swAng="2195934"/>
            </a:path>
          </a:pathLst>
        </a:custGeom>
        <a:noFill/>
        <a:ln w="9525" cap="flat" cmpd="sng" algn="ctr">
          <a:solidFill>
            <a:schemeClr val="accent3">
              <a:hueOff val="7550502"/>
              <a:satOff val="54893"/>
              <a:lumOff val="-17941"/>
              <a:alphaOff val="0"/>
            </a:schemeClr>
          </a:solidFill>
          <a:prstDash val="solid"/>
        </a:ln>
        <a:effectLst/>
      </dsp:spPr>
      <dsp:style>
        <a:lnRef idx="1">
          <a:scrgbClr r="0" g="0" b="0"/>
        </a:lnRef>
        <a:fillRef idx="0">
          <a:scrgbClr r="0" g="0" b="0"/>
        </a:fillRef>
        <a:effectRef idx="0">
          <a:scrgbClr r="0" g="0" b="0"/>
        </a:effectRef>
        <a:fontRef idx="minor"/>
      </dsp:style>
    </dsp:sp>
    <dsp:sp modelId="{421C9060-FA2C-422D-B0F0-41D9798144F2}">
      <dsp:nvSpPr>
        <dsp:cNvPr id="0" name=""/>
        <dsp:cNvSpPr/>
      </dsp:nvSpPr>
      <dsp:spPr>
        <a:xfrm>
          <a:off x="595086" y="5371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t>Market Transactions</a:t>
          </a:r>
          <a:endParaRPr lang="nl-BE" sz="600" kern="1200" dirty="0"/>
        </a:p>
      </dsp:txBody>
      <dsp:txXfrm>
        <a:off x="614048" y="556100"/>
        <a:ext cx="559667" cy="350510"/>
      </dsp:txXfrm>
    </dsp:sp>
    <dsp:sp modelId="{70A21DE1-4E73-4EE2-BB75-AE4236472257}">
      <dsp:nvSpPr>
        <dsp:cNvPr id="0" name=""/>
        <dsp:cNvSpPr/>
      </dsp:nvSpPr>
      <dsp:spPr>
        <a:xfrm>
          <a:off x="855906" y="195210"/>
          <a:ext cx="1551831" cy="1551831"/>
        </a:xfrm>
        <a:custGeom>
          <a:avLst/>
          <a:gdLst/>
          <a:ahLst/>
          <a:cxnLst/>
          <a:rect l="0" t="0" r="0" b="0"/>
          <a:pathLst>
            <a:path>
              <a:moveTo>
                <a:pt x="135221" y="338244"/>
              </a:moveTo>
              <a:arcTo wR="775915" hR="775915" stAng="12860267" swAng="1961058"/>
            </a:path>
          </a:pathLst>
        </a:custGeom>
        <a:noFill/>
        <a:ln w="9525" cap="flat" cmpd="sng" algn="ctr">
          <a:solidFill>
            <a:schemeClr val="accent3">
              <a:hueOff val="10067336"/>
              <a:satOff val="73191"/>
              <a:lumOff val="-23922"/>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8AFC0-4D5E-4BB9-9993-E60053DD0582}">
      <dsp:nvSpPr>
        <dsp:cNvPr id="0" name=""/>
        <dsp:cNvSpPr/>
      </dsp:nvSpPr>
      <dsp:spPr>
        <a:xfrm>
          <a:off x="189791" y="0"/>
          <a:ext cx="2150970" cy="1043310"/>
        </a:xfrm>
        <a:prstGeom prst="rightArrow">
          <a:avLst/>
        </a:prstGeom>
        <a:gradFill rotWithShape="0">
          <a:gsLst>
            <a:gs pos="0">
              <a:srgbClr val="B2C1DB">
                <a:tint val="40000"/>
                <a:hueOff val="0"/>
                <a:satOff val="0"/>
                <a:lumOff val="0"/>
                <a:alphaOff val="0"/>
                <a:shade val="51000"/>
                <a:satMod val="130000"/>
              </a:srgbClr>
            </a:gs>
            <a:gs pos="80000">
              <a:srgbClr val="B2C1DB">
                <a:tint val="40000"/>
                <a:hueOff val="0"/>
                <a:satOff val="0"/>
                <a:lumOff val="0"/>
                <a:alphaOff val="0"/>
                <a:shade val="93000"/>
                <a:satMod val="130000"/>
              </a:srgbClr>
            </a:gs>
            <a:gs pos="100000">
              <a:srgbClr val="B2C1DB">
                <a:tint val="40000"/>
                <a:hueOff val="0"/>
                <a:satOff val="0"/>
                <a:lumOff val="0"/>
                <a:alphaOff val="0"/>
                <a:shade val="94000"/>
                <a:satMod val="135000"/>
              </a:srgb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rgbClr val="FFFFFF"/>
          </a:contourClr>
        </a:sp3d>
      </dsp:spPr>
      <dsp:style>
        <a:lnRef idx="0">
          <a:scrgbClr r="0" g="0" b="0"/>
        </a:lnRef>
        <a:fillRef idx="3">
          <a:scrgbClr r="0" g="0" b="0"/>
        </a:fillRef>
        <a:effectRef idx="0">
          <a:scrgbClr r="0" g="0" b="0"/>
        </a:effectRef>
        <a:fontRef idx="minor"/>
      </dsp:style>
    </dsp:sp>
    <dsp:sp modelId="{D61BFC0D-B6AF-48FB-B621-B312F05157F3}">
      <dsp:nvSpPr>
        <dsp:cNvPr id="0" name=""/>
        <dsp:cNvSpPr/>
      </dsp:nvSpPr>
      <dsp:spPr>
        <a:xfrm>
          <a:off x="1390" y="312993"/>
          <a:ext cx="1541745" cy="417324"/>
        </a:xfrm>
        <a:prstGeom prst="roundRect">
          <a:avLst/>
        </a:prstGeom>
        <a:gradFill rotWithShape="0">
          <a:gsLst>
            <a:gs pos="0">
              <a:srgbClr val="B2C1DB">
                <a:hueOff val="0"/>
                <a:satOff val="0"/>
                <a:lumOff val="0"/>
                <a:alphaOff val="0"/>
                <a:shade val="51000"/>
                <a:satMod val="130000"/>
              </a:srgbClr>
            </a:gs>
            <a:gs pos="80000">
              <a:srgbClr val="B2C1DB">
                <a:hueOff val="0"/>
                <a:satOff val="0"/>
                <a:lumOff val="0"/>
                <a:alphaOff val="0"/>
                <a:shade val="93000"/>
                <a:satMod val="130000"/>
              </a:srgbClr>
            </a:gs>
            <a:gs pos="100000">
              <a:srgbClr val="B2C1DB">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solidFill>
                <a:srgbClr val="FFFFFF"/>
              </a:solidFill>
              <a:latin typeface="Verdana"/>
              <a:ea typeface="+mn-ea"/>
              <a:cs typeface="+mn-cs"/>
            </a:rPr>
            <a:t>Long Term capacity</a:t>
          </a:r>
        </a:p>
        <a:p>
          <a:pPr lvl="0" algn="ctr" defTabSz="266700">
            <a:lnSpc>
              <a:spcPct val="90000"/>
            </a:lnSpc>
            <a:spcBef>
              <a:spcPct val="0"/>
            </a:spcBef>
            <a:spcAft>
              <a:spcPct val="35000"/>
            </a:spcAft>
          </a:pPr>
          <a:r>
            <a:rPr lang="nl-BE" sz="600" kern="1200" dirty="0" smtClean="0">
              <a:solidFill>
                <a:srgbClr val="FFFFFF"/>
              </a:solidFill>
              <a:latin typeface="Verdana"/>
              <a:ea typeface="+mn-ea"/>
              <a:cs typeface="+mn-cs"/>
            </a:rPr>
            <a:t>(Year + Month)</a:t>
          </a:r>
        </a:p>
      </dsp:txBody>
      <dsp:txXfrm>
        <a:off x="21762" y="333365"/>
        <a:ext cx="1501001" cy="376580"/>
      </dsp:txXfrm>
    </dsp:sp>
    <dsp:sp modelId="{ADC40466-E929-4FB3-960F-D10ED869E7AA}">
      <dsp:nvSpPr>
        <dsp:cNvPr id="0" name=""/>
        <dsp:cNvSpPr/>
      </dsp:nvSpPr>
      <dsp:spPr>
        <a:xfrm>
          <a:off x="1566613" y="312993"/>
          <a:ext cx="469536" cy="417324"/>
        </a:xfrm>
        <a:prstGeom prst="roundRect">
          <a:avLst/>
        </a:prstGeom>
        <a:gradFill rotWithShape="0">
          <a:gsLst>
            <a:gs pos="0">
              <a:srgbClr val="B2C1DB">
                <a:hueOff val="-6490032"/>
                <a:satOff val="3463"/>
                <a:lumOff val="-15098"/>
                <a:alphaOff val="0"/>
                <a:shade val="51000"/>
                <a:satMod val="130000"/>
              </a:srgbClr>
            </a:gs>
            <a:gs pos="80000">
              <a:srgbClr val="B2C1DB">
                <a:hueOff val="-6490032"/>
                <a:satOff val="3463"/>
                <a:lumOff val="-15098"/>
                <a:alphaOff val="0"/>
                <a:shade val="93000"/>
                <a:satMod val="130000"/>
              </a:srgbClr>
            </a:gs>
            <a:gs pos="100000">
              <a:srgbClr val="B2C1DB">
                <a:hueOff val="-6490032"/>
                <a:satOff val="3463"/>
                <a:lumOff val="-1509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solidFill>
                <a:srgbClr val="FFFFFF"/>
              </a:solidFill>
              <a:latin typeface="Verdana"/>
              <a:ea typeface="+mn-ea"/>
              <a:cs typeface="+mn-cs"/>
            </a:rPr>
            <a:t>Day Ahead capacity</a:t>
          </a:r>
          <a:endParaRPr lang="en-US" sz="600" kern="1200" dirty="0">
            <a:solidFill>
              <a:srgbClr val="FFFFFF"/>
            </a:solidFill>
            <a:latin typeface="Verdana"/>
            <a:ea typeface="+mn-ea"/>
            <a:cs typeface="+mn-cs"/>
          </a:endParaRPr>
        </a:p>
      </dsp:txBody>
      <dsp:txXfrm>
        <a:off x="1586985" y="333365"/>
        <a:ext cx="428792" cy="376580"/>
      </dsp:txXfrm>
    </dsp:sp>
    <dsp:sp modelId="{63253352-E8CB-4FD3-ABBC-5B0192297E55}">
      <dsp:nvSpPr>
        <dsp:cNvPr id="0" name=""/>
        <dsp:cNvSpPr/>
      </dsp:nvSpPr>
      <dsp:spPr>
        <a:xfrm>
          <a:off x="2059626" y="312993"/>
          <a:ext cx="469536" cy="417324"/>
        </a:xfrm>
        <a:prstGeom prst="roundRect">
          <a:avLst/>
        </a:prstGeom>
        <a:gradFill rotWithShape="0">
          <a:gsLst>
            <a:gs pos="0">
              <a:srgbClr val="B2C1DB">
                <a:hueOff val="-12980065"/>
                <a:satOff val="6926"/>
                <a:lumOff val="-30196"/>
                <a:alphaOff val="0"/>
                <a:shade val="51000"/>
                <a:satMod val="130000"/>
              </a:srgbClr>
            </a:gs>
            <a:gs pos="80000">
              <a:srgbClr val="B2C1DB">
                <a:hueOff val="-12980065"/>
                <a:satOff val="6926"/>
                <a:lumOff val="-30196"/>
                <a:alphaOff val="0"/>
                <a:shade val="93000"/>
                <a:satMod val="130000"/>
              </a:srgbClr>
            </a:gs>
            <a:gs pos="100000">
              <a:srgbClr val="B2C1DB">
                <a:hueOff val="-12980065"/>
                <a:satOff val="6926"/>
                <a:lumOff val="-3019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solidFill>
                <a:srgbClr val="FFFFFF"/>
              </a:solidFill>
              <a:latin typeface="Verdana"/>
              <a:ea typeface="+mn-ea"/>
              <a:cs typeface="+mn-cs"/>
            </a:rPr>
            <a:t>Intraday capacity</a:t>
          </a:r>
          <a:endParaRPr lang="en-US" sz="600" kern="1200" dirty="0">
            <a:solidFill>
              <a:srgbClr val="FFFFFF"/>
            </a:solidFill>
            <a:latin typeface="Verdana"/>
            <a:ea typeface="+mn-ea"/>
            <a:cs typeface="+mn-cs"/>
          </a:endParaRPr>
        </a:p>
      </dsp:txBody>
      <dsp:txXfrm>
        <a:off x="2079998" y="333365"/>
        <a:ext cx="428792" cy="37658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1C56EE-30E9-43F5-94F1-63227EFB0B5E}">
      <dsp:nvSpPr>
        <dsp:cNvPr id="0" name=""/>
        <dsp:cNvSpPr/>
      </dsp:nvSpPr>
      <dsp:spPr>
        <a:xfrm>
          <a:off x="1333026" y="993"/>
          <a:ext cx="597591" cy="38843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t>Allocation DSO</a:t>
          </a:r>
          <a:endParaRPr lang="nl-BE" sz="600" kern="1200" dirty="0"/>
        </a:p>
      </dsp:txBody>
      <dsp:txXfrm>
        <a:off x="1351988" y="19955"/>
        <a:ext cx="559667" cy="350510"/>
      </dsp:txXfrm>
    </dsp:sp>
    <dsp:sp modelId="{9FEF4883-431D-4E76-A0B0-C3F25C9340DC}">
      <dsp:nvSpPr>
        <dsp:cNvPr id="0" name=""/>
        <dsp:cNvSpPr/>
      </dsp:nvSpPr>
      <dsp:spPr>
        <a:xfrm>
          <a:off x="855906" y="195210"/>
          <a:ext cx="1551831" cy="1551831"/>
        </a:xfrm>
        <a:custGeom>
          <a:avLst/>
          <a:gdLst/>
          <a:ahLst/>
          <a:cxnLst/>
          <a:rect l="0" t="0" r="0" b="0"/>
          <a:pathLst>
            <a:path>
              <a:moveTo>
                <a:pt x="1078814" y="61564"/>
              </a:moveTo>
              <a:arcTo wR="775915" hR="775915" stAng="17578675" swAng="1961058"/>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8599D29-8BBE-4AE6-B159-2DE260A8ADAF}">
      <dsp:nvSpPr>
        <dsp:cNvPr id="0" name=""/>
        <dsp:cNvSpPr/>
      </dsp:nvSpPr>
      <dsp:spPr>
        <a:xfrm>
          <a:off x="2070966" y="5371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t>Allocation </a:t>
          </a:r>
          <a:r>
            <a:rPr lang="nl-BE" sz="600" kern="1200" dirty="0"/>
            <a:t>CDS</a:t>
          </a:r>
        </a:p>
      </dsp:txBody>
      <dsp:txXfrm>
        <a:off x="2089928" y="556100"/>
        <a:ext cx="559667" cy="350510"/>
      </dsp:txXfrm>
    </dsp:sp>
    <dsp:sp modelId="{7020C70A-B2B6-49B8-9E0C-51619D53F9F5}">
      <dsp:nvSpPr>
        <dsp:cNvPr id="0" name=""/>
        <dsp:cNvSpPr/>
      </dsp:nvSpPr>
      <dsp:spPr>
        <a:xfrm>
          <a:off x="855906" y="195210"/>
          <a:ext cx="1551831" cy="1551831"/>
        </a:xfrm>
        <a:custGeom>
          <a:avLst/>
          <a:gdLst/>
          <a:ahLst/>
          <a:cxnLst/>
          <a:rect l="0" t="0" r="0" b="0"/>
          <a:pathLst>
            <a:path>
              <a:moveTo>
                <a:pt x="1550768" y="735320"/>
              </a:moveTo>
              <a:arcTo wR="775915" hR="775915" stAng="21420059" swAng="2195934"/>
            </a:path>
          </a:pathLst>
        </a:custGeom>
        <a:noFill/>
        <a:ln w="9525" cap="flat" cmpd="sng" algn="ctr">
          <a:solidFill>
            <a:schemeClr val="accent3">
              <a:hueOff val="2516834"/>
              <a:satOff val="18298"/>
              <a:lumOff val="-5980"/>
              <a:alphaOff val="0"/>
            </a:schemeClr>
          </a:solidFill>
          <a:prstDash val="solid"/>
        </a:ln>
        <a:effectLst/>
      </dsp:spPr>
      <dsp:style>
        <a:lnRef idx="1">
          <a:scrgbClr r="0" g="0" b="0"/>
        </a:lnRef>
        <a:fillRef idx="0">
          <a:scrgbClr r="0" g="0" b="0"/>
        </a:fillRef>
        <a:effectRef idx="0">
          <a:scrgbClr r="0" g="0" b="0"/>
        </a:effectRef>
        <a:fontRef idx="minor"/>
      </dsp:style>
    </dsp:sp>
    <dsp:sp modelId="{979BAF33-8278-4DFC-91A8-87387BD53C1A}">
      <dsp:nvSpPr>
        <dsp:cNvPr id="0" name=""/>
        <dsp:cNvSpPr/>
      </dsp:nvSpPr>
      <dsp:spPr>
        <a:xfrm>
          <a:off x="1789098" y="14046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err="1" smtClean="0"/>
            <a:t>Grid</a:t>
          </a:r>
          <a:r>
            <a:rPr lang="nl-BE" sz="600" kern="1200" dirty="0" smtClean="0"/>
            <a:t> Users </a:t>
          </a:r>
          <a:r>
            <a:rPr lang="nl-BE" sz="600" kern="1200" dirty="0"/>
            <a:t>Elia</a:t>
          </a:r>
        </a:p>
      </dsp:txBody>
      <dsp:txXfrm>
        <a:off x="1808060" y="1423600"/>
        <a:ext cx="559667" cy="350510"/>
      </dsp:txXfrm>
    </dsp:sp>
    <dsp:sp modelId="{B7F2BBCC-0AF3-435B-A393-FFA9EF527383}">
      <dsp:nvSpPr>
        <dsp:cNvPr id="0" name=""/>
        <dsp:cNvSpPr/>
      </dsp:nvSpPr>
      <dsp:spPr>
        <a:xfrm>
          <a:off x="855906" y="195210"/>
          <a:ext cx="1551831" cy="1551831"/>
        </a:xfrm>
        <a:custGeom>
          <a:avLst/>
          <a:gdLst/>
          <a:ahLst/>
          <a:cxnLst/>
          <a:rect l="0" t="0" r="0" b="0"/>
          <a:pathLst>
            <a:path>
              <a:moveTo>
                <a:pt x="930110" y="1536355"/>
              </a:moveTo>
              <a:arcTo wR="775915" hR="775915" stAng="4712251" swAng="1375498"/>
            </a:path>
          </a:pathLst>
        </a:custGeom>
        <a:noFill/>
        <a:ln w="9525" cap="flat" cmpd="sng" algn="ctr">
          <a:solidFill>
            <a:schemeClr val="accent3">
              <a:hueOff val="5033668"/>
              <a:satOff val="36595"/>
              <a:lumOff val="-11961"/>
              <a:alphaOff val="0"/>
            </a:schemeClr>
          </a:solidFill>
          <a:prstDash val="solid"/>
        </a:ln>
        <a:effectLst/>
      </dsp:spPr>
      <dsp:style>
        <a:lnRef idx="1">
          <a:scrgbClr r="0" g="0" b="0"/>
        </a:lnRef>
        <a:fillRef idx="0">
          <a:scrgbClr r="0" g="0" b="0"/>
        </a:fillRef>
        <a:effectRef idx="0">
          <a:scrgbClr r="0" g="0" b="0"/>
        </a:effectRef>
        <a:fontRef idx="minor"/>
      </dsp:style>
    </dsp:sp>
    <dsp:sp modelId="{5E0388FE-92D3-418B-97B5-2638685FF980}">
      <dsp:nvSpPr>
        <dsp:cNvPr id="0" name=""/>
        <dsp:cNvSpPr/>
      </dsp:nvSpPr>
      <dsp:spPr>
        <a:xfrm>
          <a:off x="876954" y="14046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err="1" smtClean="0"/>
            <a:t>Activation</a:t>
          </a:r>
          <a:r>
            <a:rPr lang="nl-BE" sz="600" kern="1200" dirty="0" smtClean="0"/>
            <a:t> </a:t>
          </a:r>
          <a:r>
            <a:rPr lang="nl-BE" sz="600" kern="1200" dirty="0"/>
            <a:t>AS</a:t>
          </a:r>
        </a:p>
      </dsp:txBody>
      <dsp:txXfrm>
        <a:off x="895916" y="1423600"/>
        <a:ext cx="559667" cy="350510"/>
      </dsp:txXfrm>
    </dsp:sp>
    <dsp:sp modelId="{74ADC07E-D043-4AB2-9BF2-CA19AE79A111}">
      <dsp:nvSpPr>
        <dsp:cNvPr id="0" name=""/>
        <dsp:cNvSpPr/>
      </dsp:nvSpPr>
      <dsp:spPr>
        <a:xfrm>
          <a:off x="855906" y="195210"/>
          <a:ext cx="1551831" cy="1551831"/>
        </a:xfrm>
        <a:custGeom>
          <a:avLst/>
          <a:gdLst/>
          <a:ahLst/>
          <a:cxnLst/>
          <a:rect l="0" t="0" r="0" b="0"/>
          <a:pathLst>
            <a:path>
              <a:moveTo>
                <a:pt x="129638" y="1205299"/>
              </a:moveTo>
              <a:arcTo wR="775915" hR="775915" stAng="8784007" swAng="2195934"/>
            </a:path>
          </a:pathLst>
        </a:custGeom>
        <a:noFill/>
        <a:ln w="9525" cap="flat" cmpd="sng" algn="ctr">
          <a:solidFill>
            <a:schemeClr val="accent3">
              <a:hueOff val="7550502"/>
              <a:satOff val="54893"/>
              <a:lumOff val="-17941"/>
              <a:alphaOff val="0"/>
            </a:schemeClr>
          </a:solidFill>
          <a:prstDash val="solid"/>
        </a:ln>
        <a:effectLst/>
      </dsp:spPr>
      <dsp:style>
        <a:lnRef idx="1">
          <a:scrgbClr r="0" g="0" b="0"/>
        </a:lnRef>
        <a:fillRef idx="0">
          <a:scrgbClr r="0" g="0" b="0"/>
        </a:fillRef>
        <a:effectRef idx="0">
          <a:scrgbClr r="0" g="0" b="0"/>
        </a:effectRef>
        <a:fontRef idx="minor"/>
      </dsp:style>
    </dsp:sp>
    <dsp:sp modelId="{421C9060-FA2C-422D-B0F0-41D9798144F2}">
      <dsp:nvSpPr>
        <dsp:cNvPr id="0" name=""/>
        <dsp:cNvSpPr/>
      </dsp:nvSpPr>
      <dsp:spPr>
        <a:xfrm>
          <a:off x="595086" y="5371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t>Market Transactions</a:t>
          </a:r>
          <a:endParaRPr lang="nl-BE" sz="600" kern="1200" dirty="0"/>
        </a:p>
      </dsp:txBody>
      <dsp:txXfrm>
        <a:off x="614048" y="556100"/>
        <a:ext cx="559667" cy="350510"/>
      </dsp:txXfrm>
    </dsp:sp>
    <dsp:sp modelId="{70A21DE1-4E73-4EE2-BB75-AE4236472257}">
      <dsp:nvSpPr>
        <dsp:cNvPr id="0" name=""/>
        <dsp:cNvSpPr/>
      </dsp:nvSpPr>
      <dsp:spPr>
        <a:xfrm>
          <a:off x="855906" y="195210"/>
          <a:ext cx="1551831" cy="1551831"/>
        </a:xfrm>
        <a:custGeom>
          <a:avLst/>
          <a:gdLst/>
          <a:ahLst/>
          <a:cxnLst/>
          <a:rect l="0" t="0" r="0" b="0"/>
          <a:pathLst>
            <a:path>
              <a:moveTo>
                <a:pt x="135221" y="338244"/>
              </a:moveTo>
              <a:arcTo wR="775915" hR="775915" stAng="12860267" swAng="1961058"/>
            </a:path>
          </a:pathLst>
        </a:custGeom>
        <a:noFill/>
        <a:ln w="9525" cap="flat" cmpd="sng" algn="ctr">
          <a:solidFill>
            <a:schemeClr val="accent3">
              <a:hueOff val="10067336"/>
              <a:satOff val="73191"/>
              <a:lumOff val="-23922"/>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1C56EE-30E9-43F5-94F1-63227EFB0B5E}">
      <dsp:nvSpPr>
        <dsp:cNvPr id="0" name=""/>
        <dsp:cNvSpPr/>
      </dsp:nvSpPr>
      <dsp:spPr>
        <a:xfrm>
          <a:off x="1333026" y="993"/>
          <a:ext cx="597591" cy="38843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t>Allocation DSO</a:t>
          </a:r>
          <a:endParaRPr lang="nl-BE" sz="600" kern="1200" dirty="0"/>
        </a:p>
      </dsp:txBody>
      <dsp:txXfrm>
        <a:off x="1351988" y="19955"/>
        <a:ext cx="559667" cy="350510"/>
      </dsp:txXfrm>
    </dsp:sp>
    <dsp:sp modelId="{9FEF4883-431D-4E76-A0B0-C3F25C9340DC}">
      <dsp:nvSpPr>
        <dsp:cNvPr id="0" name=""/>
        <dsp:cNvSpPr/>
      </dsp:nvSpPr>
      <dsp:spPr>
        <a:xfrm>
          <a:off x="855906" y="195210"/>
          <a:ext cx="1551831" cy="1551831"/>
        </a:xfrm>
        <a:custGeom>
          <a:avLst/>
          <a:gdLst/>
          <a:ahLst/>
          <a:cxnLst/>
          <a:rect l="0" t="0" r="0" b="0"/>
          <a:pathLst>
            <a:path>
              <a:moveTo>
                <a:pt x="1078814" y="61564"/>
              </a:moveTo>
              <a:arcTo wR="775915" hR="775915" stAng="17578675" swAng="1961058"/>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8599D29-8BBE-4AE6-B159-2DE260A8ADAF}">
      <dsp:nvSpPr>
        <dsp:cNvPr id="0" name=""/>
        <dsp:cNvSpPr/>
      </dsp:nvSpPr>
      <dsp:spPr>
        <a:xfrm>
          <a:off x="2070966" y="5371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t>Allocation </a:t>
          </a:r>
          <a:r>
            <a:rPr lang="nl-BE" sz="600" kern="1200" dirty="0"/>
            <a:t>CDS</a:t>
          </a:r>
        </a:p>
      </dsp:txBody>
      <dsp:txXfrm>
        <a:off x="2089928" y="556100"/>
        <a:ext cx="559667" cy="350510"/>
      </dsp:txXfrm>
    </dsp:sp>
    <dsp:sp modelId="{7020C70A-B2B6-49B8-9E0C-51619D53F9F5}">
      <dsp:nvSpPr>
        <dsp:cNvPr id="0" name=""/>
        <dsp:cNvSpPr/>
      </dsp:nvSpPr>
      <dsp:spPr>
        <a:xfrm>
          <a:off x="855906" y="195210"/>
          <a:ext cx="1551831" cy="1551831"/>
        </a:xfrm>
        <a:custGeom>
          <a:avLst/>
          <a:gdLst/>
          <a:ahLst/>
          <a:cxnLst/>
          <a:rect l="0" t="0" r="0" b="0"/>
          <a:pathLst>
            <a:path>
              <a:moveTo>
                <a:pt x="1550768" y="735320"/>
              </a:moveTo>
              <a:arcTo wR="775915" hR="775915" stAng="21420059" swAng="2195934"/>
            </a:path>
          </a:pathLst>
        </a:custGeom>
        <a:noFill/>
        <a:ln w="9525" cap="flat" cmpd="sng" algn="ctr">
          <a:solidFill>
            <a:schemeClr val="accent3">
              <a:hueOff val="2516834"/>
              <a:satOff val="18298"/>
              <a:lumOff val="-5980"/>
              <a:alphaOff val="0"/>
            </a:schemeClr>
          </a:solidFill>
          <a:prstDash val="solid"/>
        </a:ln>
        <a:effectLst/>
      </dsp:spPr>
      <dsp:style>
        <a:lnRef idx="1">
          <a:scrgbClr r="0" g="0" b="0"/>
        </a:lnRef>
        <a:fillRef idx="0">
          <a:scrgbClr r="0" g="0" b="0"/>
        </a:fillRef>
        <a:effectRef idx="0">
          <a:scrgbClr r="0" g="0" b="0"/>
        </a:effectRef>
        <a:fontRef idx="minor"/>
      </dsp:style>
    </dsp:sp>
    <dsp:sp modelId="{979BAF33-8278-4DFC-91A8-87387BD53C1A}">
      <dsp:nvSpPr>
        <dsp:cNvPr id="0" name=""/>
        <dsp:cNvSpPr/>
      </dsp:nvSpPr>
      <dsp:spPr>
        <a:xfrm>
          <a:off x="1789098" y="14046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err="1" smtClean="0"/>
            <a:t>Grid</a:t>
          </a:r>
          <a:r>
            <a:rPr lang="nl-BE" sz="600" kern="1200" dirty="0" smtClean="0"/>
            <a:t> Users </a:t>
          </a:r>
          <a:r>
            <a:rPr lang="nl-BE" sz="600" kern="1200" dirty="0"/>
            <a:t>Elia</a:t>
          </a:r>
        </a:p>
      </dsp:txBody>
      <dsp:txXfrm>
        <a:off x="1808060" y="1423600"/>
        <a:ext cx="559667" cy="350510"/>
      </dsp:txXfrm>
    </dsp:sp>
    <dsp:sp modelId="{B7F2BBCC-0AF3-435B-A393-FFA9EF527383}">
      <dsp:nvSpPr>
        <dsp:cNvPr id="0" name=""/>
        <dsp:cNvSpPr/>
      </dsp:nvSpPr>
      <dsp:spPr>
        <a:xfrm>
          <a:off x="855906" y="195210"/>
          <a:ext cx="1551831" cy="1551831"/>
        </a:xfrm>
        <a:custGeom>
          <a:avLst/>
          <a:gdLst/>
          <a:ahLst/>
          <a:cxnLst/>
          <a:rect l="0" t="0" r="0" b="0"/>
          <a:pathLst>
            <a:path>
              <a:moveTo>
                <a:pt x="930110" y="1536355"/>
              </a:moveTo>
              <a:arcTo wR="775915" hR="775915" stAng="4712251" swAng="1375498"/>
            </a:path>
          </a:pathLst>
        </a:custGeom>
        <a:noFill/>
        <a:ln w="9525" cap="flat" cmpd="sng" algn="ctr">
          <a:solidFill>
            <a:schemeClr val="accent3">
              <a:hueOff val="5033668"/>
              <a:satOff val="36595"/>
              <a:lumOff val="-11961"/>
              <a:alphaOff val="0"/>
            </a:schemeClr>
          </a:solidFill>
          <a:prstDash val="solid"/>
        </a:ln>
        <a:effectLst/>
      </dsp:spPr>
      <dsp:style>
        <a:lnRef idx="1">
          <a:scrgbClr r="0" g="0" b="0"/>
        </a:lnRef>
        <a:fillRef idx="0">
          <a:scrgbClr r="0" g="0" b="0"/>
        </a:fillRef>
        <a:effectRef idx="0">
          <a:scrgbClr r="0" g="0" b="0"/>
        </a:effectRef>
        <a:fontRef idx="minor"/>
      </dsp:style>
    </dsp:sp>
    <dsp:sp modelId="{5E0388FE-92D3-418B-97B5-2638685FF980}">
      <dsp:nvSpPr>
        <dsp:cNvPr id="0" name=""/>
        <dsp:cNvSpPr/>
      </dsp:nvSpPr>
      <dsp:spPr>
        <a:xfrm>
          <a:off x="876954" y="14046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err="1" smtClean="0"/>
            <a:t>Activation</a:t>
          </a:r>
          <a:r>
            <a:rPr lang="nl-BE" sz="600" kern="1200" dirty="0" smtClean="0"/>
            <a:t> </a:t>
          </a:r>
          <a:r>
            <a:rPr lang="nl-BE" sz="600" kern="1200" dirty="0"/>
            <a:t>AS</a:t>
          </a:r>
        </a:p>
      </dsp:txBody>
      <dsp:txXfrm>
        <a:off x="895916" y="1423600"/>
        <a:ext cx="559667" cy="350510"/>
      </dsp:txXfrm>
    </dsp:sp>
    <dsp:sp modelId="{74ADC07E-D043-4AB2-9BF2-CA19AE79A111}">
      <dsp:nvSpPr>
        <dsp:cNvPr id="0" name=""/>
        <dsp:cNvSpPr/>
      </dsp:nvSpPr>
      <dsp:spPr>
        <a:xfrm>
          <a:off x="855906" y="195210"/>
          <a:ext cx="1551831" cy="1551831"/>
        </a:xfrm>
        <a:custGeom>
          <a:avLst/>
          <a:gdLst/>
          <a:ahLst/>
          <a:cxnLst/>
          <a:rect l="0" t="0" r="0" b="0"/>
          <a:pathLst>
            <a:path>
              <a:moveTo>
                <a:pt x="129638" y="1205299"/>
              </a:moveTo>
              <a:arcTo wR="775915" hR="775915" stAng="8784007" swAng="2195934"/>
            </a:path>
          </a:pathLst>
        </a:custGeom>
        <a:noFill/>
        <a:ln w="9525" cap="flat" cmpd="sng" algn="ctr">
          <a:solidFill>
            <a:schemeClr val="accent3">
              <a:hueOff val="7550502"/>
              <a:satOff val="54893"/>
              <a:lumOff val="-17941"/>
              <a:alphaOff val="0"/>
            </a:schemeClr>
          </a:solidFill>
          <a:prstDash val="solid"/>
        </a:ln>
        <a:effectLst/>
      </dsp:spPr>
      <dsp:style>
        <a:lnRef idx="1">
          <a:scrgbClr r="0" g="0" b="0"/>
        </a:lnRef>
        <a:fillRef idx="0">
          <a:scrgbClr r="0" g="0" b="0"/>
        </a:fillRef>
        <a:effectRef idx="0">
          <a:scrgbClr r="0" g="0" b="0"/>
        </a:effectRef>
        <a:fontRef idx="minor"/>
      </dsp:style>
    </dsp:sp>
    <dsp:sp modelId="{421C9060-FA2C-422D-B0F0-41D9798144F2}">
      <dsp:nvSpPr>
        <dsp:cNvPr id="0" name=""/>
        <dsp:cNvSpPr/>
      </dsp:nvSpPr>
      <dsp:spPr>
        <a:xfrm>
          <a:off x="595086" y="5371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t>Market Transactions</a:t>
          </a:r>
          <a:endParaRPr lang="nl-BE" sz="600" kern="1200" dirty="0"/>
        </a:p>
      </dsp:txBody>
      <dsp:txXfrm>
        <a:off x="614048" y="556100"/>
        <a:ext cx="559667" cy="350510"/>
      </dsp:txXfrm>
    </dsp:sp>
    <dsp:sp modelId="{70A21DE1-4E73-4EE2-BB75-AE4236472257}">
      <dsp:nvSpPr>
        <dsp:cNvPr id="0" name=""/>
        <dsp:cNvSpPr/>
      </dsp:nvSpPr>
      <dsp:spPr>
        <a:xfrm>
          <a:off x="855906" y="195210"/>
          <a:ext cx="1551831" cy="1551831"/>
        </a:xfrm>
        <a:custGeom>
          <a:avLst/>
          <a:gdLst/>
          <a:ahLst/>
          <a:cxnLst/>
          <a:rect l="0" t="0" r="0" b="0"/>
          <a:pathLst>
            <a:path>
              <a:moveTo>
                <a:pt x="135221" y="338244"/>
              </a:moveTo>
              <a:arcTo wR="775915" hR="775915" stAng="12860267" swAng="1961058"/>
            </a:path>
          </a:pathLst>
        </a:custGeom>
        <a:noFill/>
        <a:ln w="9525" cap="flat" cmpd="sng" algn="ctr">
          <a:solidFill>
            <a:schemeClr val="accent3">
              <a:hueOff val="10067336"/>
              <a:satOff val="73191"/>
              <a:lumOff val="-23922"/>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1C56EE-30E9-43F5-94F1-63227EFB0B5E}">
      <dsp:nvSpPr>
        <dsp:cNvPr id="0" name=""/>
        <dsp:cNvSpPr/>
      </dsp:nvSpPr>
      <dsp:spPr>
        <a:xfrm>
          <a:off x="1333026" y="993"/>
          <a:ext cx="597591" cy="38843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t>Allocation DSO</a:t>
          </a:r>
          <a:endParaRPr lang="nl-BE" sz="600" kern="1200" dirty="0"/>
        </a:p>
      </dsp:txBody>
      <dsp:txXfrm>
        <a:off x="1351988" y="19955"/>
        <a:ext cx="559667" cy="350510"/>
      </dsp:txXfrm>
    </dsp:sp>
    <dsp:sp modelId="{9FEF4883-431D-4E76-A0B0-C3F25C9340DC}">
      <dsp:nvSpPr>
        <dsp:cNvPr id="0" name=""/>
        <dsp:cNvSpPr/>
      </dsp:nvSpPr>
      <dsp:spPr>
        <a:xfrm>
          <a:off x="855906" y="195210"/>
          <a:ext cx="1551831" cy="1551831"/>
        </a:xfrm>
        <a:custGeom>
          <a:avLst/>
          <a:gdLst/>
          <a:ahLst/>
          <a:cxnLst/>
          <a:rect l="0" t="0" r="0" b="0"/>
          <a:pathLst>
            <a:path>
              <a:moveTo>
                <a:pt x="1078814" y="61564"/>
              </a:moveTo>
              <a:arcTo wR="775915" hR="775915" stAng="17578675" swAng="1961058"/>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8599D29-8BBE-4AE6-B159-2DE260A8ADAF}">
      <dsp:nvSpPr>
        <dsp:cNvPr id="0" name=""/>
        <dsp:cNvSpPr/>
      </dsp:nvSpPr>
      <dsp:spPr>
        <a:xfrm>
          <a:off x="2070966" y="5371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t>Allocation </a:t>
          </a:r>
          <a:r>
            <a:rPr lang="nl-BE" sz="600" kern="1200" dirty="0"/>
            <a:t>CDS</a:t>
          </a:r>
        </a:p>
      </dsp:txBody>
      <dsp:txXfrm>
        <a:off x="2089928" y="556100"/>
        <a:ext cx="559667" cy="350510"/>
      </dsp:txXfrm>
    </dsp:sp>
    <dsp:sp modelId="{7020C70A-B2B6-49B8-9E0C-51619D53F9F5}">
      <dsp:nvSpPr>
        <dsp:cNvPr id="0" name=""/>
        <dsp:cNvSpPr/>
      </dsp:nvSpPr>
      <dsp:spPr>
        <a:xfrm>
          <a:off x="855906" y="195210"/>
          <a:ext cx="1551831" cy="1551831"/>
        </a:xfrm>
        <a:custGeom>
          <a:avLst/>
          <a:gdLst/>
          <a:ahLst/>
          <a:cxnLst/>
          <a:rect l="0" t="0" r="0" b="0"/>
          <a:pathLst>
            <a:path>
              <a:moveTo>
                <a:pt x="1550768" y="735320"/>
              </a:moveTo>
              <a:arcTo wR="775915" hR="775915" stAng="21420059" swAng="2195934"/>
            </a:path>
          </a:pathLst>
        </a:custGeom>
        <a:noFill/>
        <a:ln w="9525" cap="flat" cmpd="sng" algn="ctr">
          <a:solidFill>
            <a:schemeClr val="accent3">
              <a:hueOff val="2516834"/>
              <a:satOff val="18298"/>
              <a:lumOff val="-5980"/>
              <a:alphaOff val="0"/>
            </a:schemeClr>
          </a:solidFill>
          <a:prstDash val="solid"/>
        </a:ln>
        <a:effectLst/>
      </dsp:spPr>
      <dsp:style>
        <a:lnRef idx="1">
          <a:scrgbClr r="0" g="0" b="0"/>
        </a:lnRef>
        <a:fillRef idx="0">
          <a:scrgbClr r="0" g="0" b="0"/>
        </a:fillRef>
        <a:effectRef idx="0">
          <a:scrgbClr r="0" g="0" b="0"/>
        </a:effectRef>
        <a:fontRef idx="minor"/>
      </dsp:style>
    </dsp:sp>
    <dsp:sp modelId="{979BAF33-8278-4DFC-91A8-87387BD53C1A}">
      <dsp:nvSpPr>
        <dsp:cNvPr id="0" name=""/>
        <dsp:cNvSpPr/>
      </dsp:nvSpPr>
      <dsp:spPr>
        <a:xfrm>
          <a:off x="1789098" y="14046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err="1" smtClean="0"/>
            <a:t>Grid</a:t>
          </a:r>
          <a:r>
            <a:rPr lang="nl-BE" sz="600" kern="1200" dirty="0" smtClean="0"/>
            <a:t> Users </a:t>
          </a:r>
          <a:r>
            <a:rPr lang="nl-BE" sz="600" kern="1200" dirty="0"/>
            <a:t>Elia</a:t>
          </a:r>
        </a:p>
      </dsp:txBody>
      <dsp:txXfrm>
        <a:off x="1808060" y="1423600"/>
        <a:ext cx="559667" cy="350510"/>
      </dsp:txXfrm>
    </dsp:sp>
    <dsp:sp modelId="{B7F2BBCC-0AF3-435B-A393-FFA9EF527383}">
      <dsp:nvSpPr>
        <dsp:cNvPr id="0" name=""/>
        <dsp:cNvSpPr/>
      </dsp:nvSpPr>
      <dsp:spPr>
        <a:xfrm>
          <a:off x="855906" y="195210"/>
          <a:ext cx="1551831" cy="1551831"/>
        </a:xfrm>
        <a:custGeom>
          <a:avLst/>
          <a:gdLst/>
          <a:ahLst/>
          <a:cxnLst/>
          <a:rect l="0" t="0" r="0" b="0"/>
          <a:pathLst>
            <a:path>
              <a:moveTo>
                <a:pt x="930110" y="1536355"/>
              </a:moveTo>
              <a:arcTo wR="775915" hR="775915" stAng="4712251" swAng="1375498"/>
            </a:path>
          </a:pathLst>
        </a:custGeom>
        <a:noFill/>
        <a:ln w="9525" cap="flat" cmpd="sng" algn="ctr">
          <a:solidFill>
            <a:schemeClr val="accent3">
              <a:hueOff val="5033668"/>
              <a:satOff val="36595"/>
              <a:lumOff val="-11961"/>
              <a:alphaOff val="0"/>
            </a:schemeClr>
          </a:solidFill>
          <a:prstDash val="solid"/>
        </a:ln>
        <a:effectLst/>
      </dsp:spPr>
      <dsp:style>
        <a:lnRef idx="1">
          <a:scrgbClr r="0" g="0" b="0"/>
        </a:lnRef>
        <a:fillRef idx="0">
          <a:scrgbClr r="0" g="0" b="0"/>
        </a:fillRef>
        <a:effectRef idx="0">
          <a:scrgbClr r="0" g="0" b="0"/>
        </a:effectRef>
        <a:fontRef idx="minor"/>
      </dsp:style>
    </dsp:sp>
    <dsp:sp modelId="{5E0388FE-92D3-418B-97B5-2638685FF980}">
      <dsp:nvSpPr>
        <dsp:cNvPr id="0" name=""/>
        <dsp:cNvSpPr/>
      </dsp:nvSpPr>
      <dsp:spPr>
        <a:xfrm>
          <a:off x="876954" y="14046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err="1" smtClean="0"/>
            <a:t>Activation</a:t>
          </a:r>
          <a:r>
            <a:rPr lang="nl-BE" sz="600" kern="1200" dirty="0" smtClean="0"/>
            <a:t> </a:t>
          </a:r>
          <a:r>
            <a:rPr lang="nl-BE" sz="600" kern="1200" dirty="0"/>
            <a:t>AS</a:t>
          </a:r>
        </a:p>
      </dsp:txBody>
      <dsp:txXfrm>
        <a:off x="895916" y="1423600"/>
        <a:ext cx="559667" cy="350510"/>
      </dsp:txXfrm>
    </dsp:sp>
    <dsp:sp modelId="{74ADC07E-D043-4AB2-9BF2-CA19AE79A111}">
      <dsp:nvSpPr>
        <dsp:cNvPr id="0" name=""/>
        <dsp:cNvSpPr/>
      </dsp:nvSpPr>
      <dsp:spPr>
        <a:xfrm>
          <a:off x="855906" y="195210"/>
          <a:ext cx="1551831" cy="1551831"/>
        </a:xfrm>
        <a:custGeom>
          <a:avLst/>
          <a:gdLst/>
          <a:ahLst/>
          <a:cxnLst/>
          <a:rect l="0" t="0" r="0" b="0"/>
          <a:pathLst>
            <a:path>
              <a:moveTo>
                <a:pt x="129638" y="1205299"/>
              </a:moveTo>
              <a:arcTo wR="775915" hR="775915" stAng="8784007" swAng="2195934"/>
            </a:path>
          </a:pathLst>
        </a:custGeom>
        <a:noFill/>
        <a:ln w="9525" cap="flat" cmpd="sng" algn="ctr">
          <a:solidFill>
            <a:schemeClr val="accent3">
              <a:hueOff val="7550502"/>
              <a:satOff val="54893"/>
              <a:lumOff val="-17941"/>
              <a:alphaOff val="0"/>
            </a:schemeClr>
          </a:solidFill>
          <a:prstDash val="solid"/>
        </a:ln>
        <a:effectLst/>
      </dsp:spPr>
      <dsp:style>
        <a:lnRef idx="1">
          <a:scrgbClr r="0" g="0" b="0"/>
        </a:lnRef>
        <a:fillRef idx="0">
          <a:scrgbClr r="0" g="0" b="0"/>
        </a:fillRef>
        <a:effectRef idx="0">
          <a:scrgbClr r="0" g="0" b="0"/>
        </a:effectRef>
        <a:fontRef idx="minor"/>
      </dsp:style>
    </dsp:sp>
    <dsp:sp modelId="{421C9060-FA2C-422D-B0F0-41D9798144F2}">
      <dsp:nvSpPr>
        <dsp:cNvPr id="0" name=""/>
        <dsp:cNvSpPr/>
      </dsp:nvSpPr>
      <dsp:spPr>
        <a:xfrm>
          <a:off x="595086" y="5371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t>Market Transactions</a:t>
          </a:r>
          <a:endParaRPr lang="nl-BE" sz="600" kern="1200" dirty="0"/>
        </a:p>
      </dsp:txBody>
      <dsp:txXfrm>
        <a:off x="614048" y="556100"/>
        <a:ext cx="559667" cy="350510"/>
      </dsp:txXfrm>
    </dsp:sp>
    <dsp:sp modelId="{70A21DE1-4E73-4EE2-BB75-AE4236472257}">
      <dsp:nvSpPr>
        <dsp:cNvPr id="0" name=""/>
        <dsp:cNvSpPr/>
      </dsp:nvSpPr>
      <dsp:spPr>
        <a:xfrm>
          <a:off x="855906" y="195210"/>
          <a:ext cx="1551831" cy="1551831"/>
        </a:xfrm>
        <a:custGeom>
          <a:avLst/>
          <a:gdLst/>
          <a:ahLst/>
          <a:cxnLst/>
          <a:rect l="0" t="0" r="0" b="0"/>
          <a:pathLst>
            <a:path>
              <a:moveTo>
                <a:pt x="135221" y="338244"/>
              </a:moveTo>
              <a:arcTo wR="775915" hR="775915" stAng="12860267" swAng="1961058"/>
            </a:path>
          </a:pathLst>
        </a:custGeom>
        <a:noFill/>
        <a:ln w="9525" cap="flat" cmpd="sng" algn="ctr">
          <a:solidFill>
            <a:schemeClr val="accent3">
              <a:hueOff val="10067336"/>
              <a:satOff val="73191"/>
              <a:lumOff val="-23922"/>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1C56EE-30E9-43F5-94F1-63227EFB0B5E}">
      <dsp:nvSpPr>
        <dsp:cNvPr id="0" name=""/>
        <dsp:cNvSpPr/>
      </dsp:nvSpPr>
      <dsp:spPr>
        <a:xfrm>
          <a:off x="1333026" y="993"/>
          <a:ext cx="597591" cy="38843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t>Allocation DSO</a:t>
          </a:r>
          <a:endParaRPr lang="nl-BE" sz="600" kern="1200" dirty="0"/>
        </a:p>
      </dsp:txBody>
      <dsp:txXfrm>
        <a:off x="1351988" y="19955"/>
        <a:ext cx="559667" cy="350510"/>
      </dsp:txXfrm>
    </dsp:sp>
    <dsp:sp modelId="{9FEF4883-431D-4E76-A0B0-C3F25C9340DC}">
      <dsp:nvSpPr>
        <dsp:cNvPr id="0" name=""/>
        <dsp:cNvSpPr/>
      </dsp:nvSpPr>
      <dsp:spPr>
        <a:xfrm>
          <a:off x="855906" y="195210"/>
          <a:ext cx="1551831" cy="1551831"/>
        </a:xfrm>
        <a:custGeom>
          <a:avLst/>
          <a:gdLst/>
          <a:ahLst/>
          <a:cxnLst/>
          <a:rect l="0" t="0" r="0" b="0"/>
          <a:pathLst>
            <a:path>
              <a:moveTo>
                <a:pt x="1078814" y="61564"/>
              </a:moveTo>
              <a:arcTo wR="775915" hR="775915" stAng="17578675" swAng="1961058"/>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8599D29-8BBE-4AE6-B159-2DE260A8ADAF}">
      <dsp:nvSpPr>
        <dsp:cNvPr id="0" name=""/>
        <dsp:cNvSpPr/>
      </dsp:nvSpPr>
      <dsp:spPr>
        <a:xfrm>
          <a:off x="2070966" y="5371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t>Allocation </a:t>
          </a:r>
          <a:r>
            <a:rPr lang="nl-BE" sz="600" kern="1200" dirty="0"/>
            <a:t>CDS</a:t>
          </a:r>
        </a:p>
      </dsp:txBody>
      <dsp:txXfrm>
        <a:off x="2089928" y="556100"/>
        <a:ext cx="559667" cy="350510"/>
      </dsp:txXfrm>
    </dsp:sp>
    <dsp:sp modelId="{7020C70A-B2B6-49B8-9E0C-51619D53F9F5}">
      <dsp:nvSpPr>
        <dsp:cNvPr id="0" name=""/>
        <dsp:cNvSpPr/>
      </dsp:nvSpPr>
      <dsp:spPr>
        <a:xfrm>
          <a:off x="855906" y="195210"/>
          <a:ext cx="1551831" cy="1551831"/>
        </a:xfrm>
        <a:custGeom>
          <a:avLst/>
          <a:gdLst/>
          <a:ahLst/>
          <a:cxnLst/>
          <a:rect l="0" t="0" r="0" b="0"/>
          <a:pathLst>
            <a:path>
              <a:moveTo>
                <a:pt x="1550768" y="735320"/>
              </a:moveTo>
              <a:arcTo wR="775915" hR="775915" stAng="21420059" swAng="2195934"/>
            </a:path>
          </a:pathLst>
        </a:custGeom>
        <a:noFill/>
        <a:ln w="9525" cap="flat" cmpd="sng" algn="ctr">
          <a:solidFill>
            <a:schemeClr val="accent3">
              <a:hueOff val="2516834"/>
              <a:satOff val="18298"/>
              <a:lumOff val="-5980"/>
              <a:alphaOff val="0"/>
            </a:schemeClr>
          </a:solidFill>
          <a:prstDash val="solid"/>
        </a:ln>
        <a:effectLst/>
      </dsp:spPr>
      <dsp:style>
        <a:lnRef idx="1">
          <a:scrgbClr r="0" g="0" b="0"/>
        </a:lnRef>
        <a:fillRef idx="0">
          <a:scrgbClr r="0" g="0" b="0"/>
        </a:fillRef>
        <a:effectRef idx="0">
          <a:scrgbClr r="0" g="0" b="0"/>
        </a:effectRef>
        <a:fontRef idx="minor"/>
      </dsp:style>
    </dsp:sp>
    <dsp:sp modelId="{979BAF33-8278-4DFC-91A8-87387BD53C1A}">
      <dsp:nvSpPr>
        <dsp:cNvPr id="0" name=""/>
        <dsp:cNvSpPr/>
      </dsp:nvSpPr>
      <dsp:spPr>
        <a:xfrm>
          <a:off x="1789098" y="14046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err="1" smtClean="0"/>
            <a:t>Grid</a:t>
          </a:r>
          <a:r>
            <a:rPr lang="nl-BE" sz="600" kern="1200" dirty="0" smtClean="0"/>
            <a:t> Users </a:t>
          </a:r>
          <a:r>
            <a:rPr lang="nl-BE" sz="600" kern="1200" dirty="0"/>
            <a:t>Elia</a:t>
          </a:r>
        </a:p>
      </dsp:txBody>
      <dsp:txXfrm>
        <a:off x="1808060" y="1423600"/>
        <a:ext cx="559667" cy="350510"/>
      </dsp:txXfrm>
    </dsp:sp>
    <dsp:sp modelId="{B7F2BBCC-0AF3-435B-A393-FFA9EF527383}">
      <dsp:nvSpPr>
        <dsp:cNvPr id="0" name=""/>
        <dsp:cNvSpPr/>
      </dsp:nvSpPr>
      <dsp:spPr>
        <a:xfrm>
          <a:off x="855906" y="195210"/>
          <a:ext cx="1551831" cy="1551831"/>
        </a:xfrm>
        <a:custGeom>
          <a:avLst/>
          <a:gdLst/>
          <a:ahLst/>
          <a:cxnLst/>
          <a:rect l="0" t="0" r="0" b="0"/>
          <a:pathLst>
            <a:path>
              <a:moveTo>
                <a:pt x="930110" y="1536355"/>
              </a:moveTo>
              <a:arcTo wR="775915" hR="775915" stAng="4712251" swAng="1375498"/>
            </a:path>
          </a:pathLst>
        </a:custGeom>
        <a:noFill/>
        <a:ln w="9525" cap="flat" cmpd="sng" algn="ctr">
          <a:solidFill>
            <a:schemeClr val="accent3">
              <a:hueOff val="5033668"/>
              <a:satOff val="36595"/>
              <a:lumOff val="-11961"/>
              <a:alphaOff val="0"/>
            </a:schemeClr>
          </a:solidFill>
          <a:prstDash val="solid"/>
        </a:ln>
        <a:effectLst/>
      </dsp:spPr>
      <dsp:style>
        <a:lnRef idx="1">
          <a:scrgbClr r="0" g="0" b="0"/>
        </a:lnRef>
        <a:fillRef idx="0">
          <a:scrgbClr r="0" g="0" b="0"/>
        </a:fillRef>
        <a:effectRef idx="0">
          <a:scrgbClr r="0" g="0" b="0"/>
        </a:effectRef>
        <a:fontRef idx="minor"/>
      </dsp:style>
    </dsp:sp>
    <dsp:sp modelId="{5E0388FE-92D3-418B-97B5-2638685FF980}">
      <dsp:nvSpPr>
        <dsp:cNvPr id="0" name=""/>
        <dsp:cNvSpPr/>
      </dsp:nvSpPr>
      <dsp:spPr>
        <a:xfrm>
          <a:off x="876954" y="14046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err="1" smtClean="0"/>
            <a:t>Activation</a:t>
          </a:r>
          <a:r>
            <a:rPr lang="nl-BE" sz="600" kern="1200" dirty="0" smtClean="0"/>
            <a:t> </a:t>
          </a:r>
          <a:r>
            <a:rPr lang="nl-BE" sz="600" kern="1200" dirty="0"/>
            <a:t>AS</a:t>
          </a:r>
        </a:p>
      </dsp:txBody>
      <dsp:txXfrm>
        <a:off x="895916" y="1423600"/>
        <a:ext cx="559667" cy="350510"/>
      </dsp:txXfrm>
    </dsp:sp>
    <dsp:sp modelId="{74ADC07E-D043-4AB2-9BF2-CA19AE79A111}">
      <dsp:nvSpPr>
        <dsp:cNvPr id="0" name=""/>
        <dsp:cNvSpPr/>
      </dsp:nvSpPr>
      <dsp:spPr>
        <a:xfrm>
          <a:off x="855906" y="195210"/>
          <a:ext cx="1551831" cy="1551831"/>
        </a:xfrm>
        <a:custGeom>
          <a:avLst/>
          <a:gdLst/>
          <a:ahLst/>
          <a:cxnLst/>
          <a:rect l="0" t="0" r="0" b="0"/>
          <a:pathLst>
            <a:path>
              <a:moveTo>
                <a:pt x="129638" y="1205299"/>
              </a:moveTo>
              <a:arcTo wR="775915" hR="775915" stAng="8784007" swAng="2195934"/>
            </a:path>
          </a:pathLst>
        </a:custGeom>
        <a:noFill/>
        <a:ln w="9525" cap="flat" cmpd="sng" algn="ctr">
          <a:solidFill>
            <a:schemeClr val="accent3">
              <a:hueOff val="7550502"/>
              <a:satOff val="54893"/>
              <a:lumOff val="-17941"/>
              <a:alphaOff val="0"/>
            </a:schemeClr>
          </a:solidFill>
          <a:prstDash val="solid"/>
        </a:ln>
        <a:effectLst/>
      </dsp:spPr>
      <dsp:style>
        <a:lnRef idx="1">
          <a:scrgbClr r="0" g="0" b="0"/>
        </a:lnRef>
        <a:fillRef idx="0">
          <a:scrgbClr r="0" g="0" b="0"/>
        </a:fillRef>
        <a:effectRef idx="0">
          <a:scrgbClr r="0" g="0" b="0"/>
        </a:effectRef>
        <a:fontRef idx="minor"/>
      </dsp:style>
    </dsp:sp>
    <dsp:sp modelId="{421C9060-FA2C-422D-B0F0-41D9798144F2}">
      <dsp:nvSpPr>
        <dsp:cNvPr id="0" name=""/>
        <dsp:cNvSpPr/>
      </dsp:nvSpPr>
      <dsp:spPr>
        <a:xfrm>
          <a:off x="595086" y="5371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t>Market Transactions</a:t>
          </a:r>
          <a:endParaRPr lang="nl-BE" sz="600" kern="1200" dirty="0"/>
        </a:p>
      </dsp:txBody>
      <dsp:txXfrm>
        <a:off x="614048" y="556100"/>
        <a:ext cx="559667" cy="350510"/>
      </dsp:txXfrm>
    </dsp:sp>
    <dsp:sp modelId="{70A21DE1-4E73-4EE2-BB75-AE4236472257}">
      <dsp:nvSpPr>
        <dsp:cNvPr id="0" name=""/>
        <dsp:cNvSpPr/>
      </dsp:nvSpPr>
      <dsp:spPr>
        <a:xfrm>
          <a:off x="855906" y="195210"/>
          <a:ext cx="1551831" cy="1551831"/>
        </a:xfrm>
        <a:custGeom>
          <a:avLst/>
          <a:gdLst/>
          <a:ahLst/>
          <a:cxnLst/>
          <a:rect l="0" t="0" r="0" b="0"/>
          <a:pathLst>
            <a:path>
              <a:moveTo>
                <a:pt x="135221" y="338244"/>
              </a:moveTo>
              <a:arcTo wR="775915" hR="775915" stAng="12860267" swAng="1961058"/>
            </a:path>
          </a:pathLst>
        </a:custGeom>
        <a:noFill/>
        <a:ln w="9525" cap="flat" cmpd="sng" algn="ctr">
          <a:solidFill>
            <a:schemeClr val="accent3">
              <a:hueOff val="10067336"/>
              <a:satOff val="73191"/>
              <a:lumOff val="-23922"/>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1C56EE-30E9-43F5-94F1-63227EFB0B5E}">
      <dsp:nvSpPr>
        <dsp:cNvPr id="0" name=""/>
        <dsp:cNvSpPr/>
      </dsp:nvSpPr>
      <dsp:spPr>
        <a:xfrm>
          <a:off x="1333026" y="993"/>
          <a:ext cx="597591" cy="38843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t>Allocation DSO</a:t>
          </a:r>
          <a:endParaRPr lang="nl-BE" sz="600" kern="1200" dirty="0"/>
        </a:p>
      </dsp:txBody>
      <dsp:txXfrm>
        <a:off x="1351988" y="19955"/>
        <a:ext cx="559667" cy="350510"/>
      </dsp:txXfrm>
    </dsp:sp>
    <dsp:sp modelId="{9FEF4883-431D-4E76-A0B0-C3F25C9340DC}">
      <dsp:nvSpPr>
        <dsp:cNvPr id="0" name=""/>
        <dsp:cNvSpPr/>
      </dsp:nvSpPr>
      <dsp:spPr>
        <a:xfrm>
          <a:off x="855906" y="195210"/>
          <a:ext cx="1551831" cy="1551831"/>
        </a:xfrm>
        <a:custGeom>
          <a:avLst/>
          <a:gdLst/>
          <a:ahLst/>
          <a:cxnLst/>
          <a:rect l="0" t="0" r="0" b="0"/>
          <a:pathLst>
            <a:path>
              <a:moveTo>
                <a:pt x="1078814" y="61564"/>
              </a:moveTo>
              <a:arcTo wR="775915" hR="775915" stAng="17578675" swAng="1961058"/>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8599D29-8BBE-4AE6-B159-2DE260A8ADAF}">
      <dsp:nvSpPr>
        <dsp:cNvPr id="0" name=""/>
        <dsp:cNvSpPr/>
      </dsp:nvSpPr>
      <dsp:spPr>
        <a:xfrm>
          <a:off x="2070966" y="5371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t>Allocation </a:t>
          </a:r>
          <a:r>
            <a:rPr lang="nl-BE" sz="600" kern="1200" dirty="0"/>
            <a:t>CDS</a:t>
          </a:r>
        </a:p>
      </dsp:txBody>
      <dsp:txXfrm>
        <a:off x="2089928" y="556100"/>
        <a:ext cx="559667" cy="350510"/>
      </dsp:txXfrm>
    </dsp:sp>
    <dsp:sp modelId="{7020C70A-B2B6-49B8-9E0C-51619D53F9F5}">
      <dsp:nvSpPr>
        <dsp:cNvPr id="0" name=""/>
        <dsp:cNvSpPr/>
      </dsp:nvSpPr>
      <dsp:spPr>
        <a:xfrm>
          <a:off x="855906" y="195210"/>
          <a:ext cx="1551831" cy="1551831"/>
        </a:xfrm>
        <a:custGeom>
          <a:avLst/>
          <a:gdLst/>
          <a:ahLst/>
          <a:cxnLst/>
          <a:rect l="0" t="0" r="0" b="0"/>
          <a:pathLst>
            <a:path>
              <a:moveTo>
                <a:pt x="1550768" y="735320"/>
              </a:moveTo>
              <a:arcTo wR="775915" hR="775915" stAng="21420059" swAng="2195934"/>
            </a:path>
          </a:pathLst>
        </a:custGeom>
        <a:noFill/>
        <a:ln w="9525" cap="flat" cmpd="sng" algn="ctr">
          <a:solidFill>
            <a:schemeClr val="accent3">
              <a:hueOff val="2516834"/>
              <a:satOff val="18298"/>
              <a:lumOff val="-5980"/>
              <a:alphaOff val="0"/>
            </a:schemeClr>
          </a:solidFill>
          <a:prstDash val="solid"/>
        </a:ln>
        <a:effectLst/>
      </dsp:spPr>
      <dsp:style>
        <a:lnRef idx="1">
          <a:scrgbClr r="0" g="0" b="0"/>
        </a:lnRef>
        <a:fillRef idx="0">
          <a:scrgbClr r="0" g="0" b="0"/>
        </a:fillRef>
        <a:effectRef idx="0">
          <a:scrgbClr r="0" g="0" b="0"/>
        </a:effectRef>
        <a:fontRef idx="minor"/>
      </dsp:style>
    </dsp:sp>
    <dsp:sp modelId="{979BAF33-8278-4DFC-91A8-87387BD53C1A}">
      <dsp:nvSpPr>
        <dsp:cNvPr id="0" name=""/>
        <dsp:cNvSpPr/>
      </dsp:nvSpPr>
      <dsp:spPr>
        <a:xfrm>
          <a:off x="1789098" y="14046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err="1" smtClean="0"/>
            <a:t>Grid</a:t>
          </a:r>
          <a:r>
            <a:rPr lang="nl-BE" sz="600" kern="1200" dirty="0" smtClean="0"/>
            <a:t> Users </a:t>
          </a:r>
          <a:r>
            <a:rPr lang="nl-BE" sz="600" kern="1200" dirty="0"/>
            <a:t>Elia</a:t>
          </a:r>
        </a:p>
      </dsp:txBody>
      <dsp:txXfrm>
        <a:off x="1808060" y="1423600"/>
        <a:ext cx="559667" cy="350510"/>
      </dsp:txXfrm>
    </dsp:sp>
    <dsp:sp modelId="{B7F2BBCC-0AF3-435B-A393-FFA9EF527383}">
      <dsp:nvSpPr>
        <dsp:cNvPr id="0" name=""/>
        <dsp:cNvSpPr/>
      </dsp:nvSpPr>
      <dsp:spPr>
        <a:xfrm>
          <a:off x="855906" y="195210"/>
          <a:ext cx="1551831" cy="1551831"/>
        </a:xfrm>
        <a:custGeom>
          <a:avLst/>
          <a:gdLst/>
          <a:ahLst/>
          <a:cxnLst/>
          <a:rect l="0" t="0" r="0" b="0"/>
          <a:pathLst>
            <a:path>
              <a:moveTo>
                <a:pt x="930110" y="1536355"/>
              </a:moveTo>
              <a:arcTo wR="775915" hR="775915" stAng="4712251" swAng="1375498"/>
            </a:path>
          </a:pathLst>
        </a:custGeom>
        <a:noFill/>
        <a:ln w="9525" cap="flat" cmpd="sng" algn="ctr">
          <a:solidFill>
            <a:schemeClr val="accent3">
              <a:hueOff val="5033668"/>
              <a:satOff val="36595"/>
              <a:lumOff val="-11961"/>
              <a:alphaOff val="0"/>
            </a:schemeClr>
          </a:solidFill>
          <a:prstDash val="solid"/>
        </a:ln>
        <a:effectLst/>
      </dsp:spPr>
      <dsp:style>
        <a:lnRef idx="1">
          <a:scrgbClr r="0" g="0" b="0"/>
        </a:lnRef>
        <a:fillRef idx="0">
          <a:scrgbClr r="0" g="0" b="0"/>
        </a:fillRef>
        <a:effectRef idx="0">
          <a:scrgbClr r="0" g="0" b="0"/>
        </a:effectRef>
        <a:fontRef idx="minor"/>
      </dsp:style>
    </dsp:sp>
    <dsp:sp modelId="{5E0388FE-92D3-418B-97B5-2638685FF980}">
      <dsp:nvSpPr>
        <dsp:cNvPr id="0" name=""/>
        <dsp:cNvSpPr/>
      </dsp:nvSpPr>
      <dsp:spPr>
        <a:xfrm>
          <a:off x="876954" y="14046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err="1" smtClean="0"/>
            <a:t>Activation</a:t>
          </a:r>
          <a:r>
            <a:rPr lang="nl-BE" sz="600" kern="1200" dirty="0" smtClean="0"/>
            <a:t> </a:t>
          </a:r>
          <a:r>
            <a:rPr lang="nl-BE" sz="600" kern="1200" dirty="0"/>
            <a:t>AS</a:t>
          </a:r>
        </a:p>
      </dsp:txBody>
      <dsp:txXfrm>
        <a:off x="895916" y="1423600"/>
        <a:ext cx="559667" cy="350510"/>
      </dsp:txXfrm>
    </dsp:sp>
    <dsp:sp modelId="{74ADC07E-D043-4AB2-9BF2-CA19AE79A111}">
      <dsp:nvSpPr>
        <dsp:cNvPr id="0" name=""/>
        <dsp:cNvSpPr/>
      </dsp:nvSpPr>
      <dsp:spPr>
        <a:xfrm>
          <a:off x="855906" y="195210"/>
          <a:ext cx="1551831" cy="1551831"/>
        </a:xfrm>
        <a:custGeom>
          <a:avLst/>
          <a:gdLst/>
          <a:ahLst/>
          <a:cxnLst/>
          <a:rect l="0" t="0" r="0" b="0"/>
          <a:pathLst>
            <a:path>
              <a:moveTo>
                <a:pt x="129638" y="1205299"/>
              </a:moveTo>
              <a:arcTo wR="775915" hR="775915" stAng="8784007" swAng="2195934"/>
            </a:path>
          </a:pathLst>
        </a:custGeom>
        <a:noFill/>
        <a:ln w="9525" cap="flat" cmpd="sng" algn="ctr">
          <a:solidFill>
            <a:schemeClr val="accent3">
              <a:hueOff val="7550502"/>
              <a:satOff val="54893"/>
              <a:lumOff val="-17941"/>
              <a:alphaOff val="0"/>
            </a:schemeClr>
          </a:solidFill>
          <a:prstDash val="solid"/>
        </a:ln>
        <a:effectLst/>
      </dsp:spPr>
      <dsp:style>
        <a:lnRef idx="1">
          <a:scrgbClr r="0" g="0" b="0"/>
        </a:lnRef>
        <a:fillRef idx="0">
          <a:scrgbClr r="0" g="0" b="0"/>
        </a:fillRef>
        <a:effectRef idx="0">
          <a:scrgbClr r="0" g="0" b="0"/>
        </a:effectRef>
        <a:fontRef idx="minor"/>
      </dsp:style>
    </dsp:sp>
    <dsp:sp modelId="{421C9060-FA2C-422D-B0F0-41D9798144F2}">
      <dsp:nvSpPr>
        <dsp:cNvPr id="0" name=""/>
        <dsp:cNvSpPr/>
      </dsp:nvSpPr>
      <dsp:spPr>
        <a:xfrm>
          <a:off x="595086" y="5371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t>Market Transactions</a:t>
          </a:r>
          <a:endParaRPr lang="nl-BE" sz="600" kern="1200" dirty="0"/>
        </a:p>
      </dsp:txBody>
      <dsp:txXfrm>
        <a:off x="614048" y="556100"/>
        <a:ext cx="559667" cy="350510"/>
      </dsp:txXfrm>
    </dsp:sp>
    <dsp:sp modelId="{70A21DE1-4E73-4EE2-BB75-AE4236472257}">
      <dsp:nvSpPr>
        <dsp:cNvPr id="0" name=""/>
        <dsp:cNvSpPr/>
      </dsp:nvSpPr>
      <dsp:spPr>
        <a:xfrm>
          <a:off x="855906" y="195210"/>
          <a:ext cx="1551831" cy="1551831"/>
        </a:xfrm>
        <a:custGeom>
          <a:avLst/>
          <a:gdLst/>
          <a:ahLst/>
          <a:cxnLst/>
          <a:rect l="0" t="0" r="0" b="0"/>
          <a:pathLst>
            <a:path>
              <a:moveTo>
                <a:pt x="135221" y="338244"/>
              </a:moveTo>
              <a:arcTo wR="775915" hR="775915" stAng="12860267" swAng="1961058"/>
            </a:path>
          </a:pathLst>
        </a:custGeom>
        <a:noFill/>
        <a:ln w="9525" cap="flat" cmpd="sng" algn="ctr">
          <a:solidFill>
            <a:schemeClr val="accent3">
              <a:hueOff val="10067336"/>
              <a:satOff val="73191"/>
              <a:lumOff val="-23922"/>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1C56EE-30E9-43F5-94F1-63227EFB0B5E}">
      <dsp:nvSpPr>
        <dsp:cNvPr id="0" name=""/>
        <dsp:cNvSpPr/>
      </dsp:nvSpPr>
      <dsp:spPr>
        <a:xfrm>
          <a:off x="1333026" y="993"/>
          <a:ext cx="597591" cy="38843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t>Allocation DSO</a:t>
          </a:r>
          <a:endParaRPr lang="nl-BE" sz="600" kern="1200" dirty="0"/>
        </a:p>
      </dsp:txBody>
      <dsp:txXfrm>
        <a:off x="1351988" y="19955"/>
        <a:ext cx="559667" cy="350510"/>
      </dsp:txXfrm>
    </dsp:sp>
    <dsp:sp modelId="{9FEF4883-431D-4E76-A0B0-C3F25C9340DC}">
      <dsp:nvSpPr>
        <dsp:cNvPr id="0" name=""/>
        <dsp:cNvSpPr/>
      </dsp:nvSpPr>
      <dsp:spPr>
        <a:xfrm>
          <a:off x="855906" y="195210"/>
          <a:ext cx="1551831" cy="1551831"/>
        </a:xfrm>
        <a:custGeom>
          <a:avLst/>
          <a:gdLst/>
          <a:ahLst/>
          <a:cxnLst/>
          <a:rect l="0" t="0" r="0" b="0"/>
          <a:pathLst>
            <a:path>
              <a:moveTo>
                <a:pt x="1078814" y="61564"/>
              </a:moveTo>
              <a:arcTo wR="775915" hR="775915" stAng="17578675" swAng="1961058"/>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8599D29-8BBE-4AE6-B159-2DE260A8ADAF}">
      <dsp:nvSpPr>
        <dsp:cNvPr id="0" name=""/>
        <dsp:cNvSpPr/>
      </dsp:nvSpPr>
      <dsp:spPr>
        <a:xfrm>
          <a:off x="2070966" y="5371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t>Allocation </a:t>
          </a:r>
          <a:r>
            <a:rPr lang="nl-BE" sz="600" kern="1200" dirty="0"/>
            <a:t>CDS</a:t>
          </a:r>
        </a:p>
      </dsp:txBody>
      <dsp:txXfrm>
        <a:off x="2089928" y="556100"/>
        <a:ext cx="559667" cy="350510"/>
      </dsp:txXfrm>
    </dsp:sp>
    <dsp:sp modelId="{7020C70A-B2B6-49B8-9E0C-51619D53F9F5}">
      <dsp:nvSpPr>
        <dsp:cNvPr id="0" name=""/>
        <dsp:cNvSpPr/>
      </dsp:nvSpPr>
      <dsp:spPr>
        <a:xfrm>
          <a:off x="855906" y="195210"/>
          <a:ext cx="1551831" cy="1551831"/>
        </a:xfrm>
        <a:custGeom>
          <a:avLst/>
          <a:gdLst/>
          <a:ahLst/>
          <a:cxnLst/>
          <a:rect l="0" t="0" r="0" b="0"/>
          <a:pathLst>
            <a:path>
              <a:moveTo>
                <a:pt x="1550768" y="735320"/>
              </a:moveTo>
              <a:arcTo wR="775915" hR="775915" stAng="21420059" swAng="2195934"/>
            </a:path>
          </a:pathLst>
        </a:custGeom>
        <a:noFill/>
        <a:ln w="9525" cap="flat" cmpd="sng" algn="ctr">
          <a:solidFill>
            <a:schemeClr val="accent3">
              <a:hueOff val="2516834"/>
              <a:satOff val="18298"/>
              <a:lumOff val="-5980"/>
              <a:alphaOff val="0"/>
            </a:schemeClr>
          </a:solidFill>
          <a:prstDash val="solid"/>
        </a:ln>
        <a:effectLst/>
      </dsp:spPr>
      <dsp:style>
        <a:lnRef idx="1">
          <a:scrgbClr r="0" g="0" b="0"/>
        </a:lnRef>
        <a:fillRef idx="0">
          <a:scrgbClr r="0" g="0" b="0"/>
        </a:fillRef>
        <a:effectRef idx="0">
          <a:scrgbClr r="0" g="0" b="0"/>
        </a:effectRef>
        <a:fontRef idx="minor"/>
      </dsp:style>
    </dsp:sp>
    <dsp:sp modelId="{979BAF33-8278-4DFC-91A8-87387BD53C1A}">
      <dsp:nvSpPr>
        <dsp:cNvPr id="0" name=""/>
        <dsp:cNvSpPr/>
      </dsp:nvSpPr>
      <dsp:spPr>
        <a:xfrm>
          <a:off x="1789098" y="14046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err="1" smtClean="0"/>
            <a:t>Grid</a:t>
          </a:r>
          <a:r>
            <a:rPr lang="nl-BE" sz="600" kern="1200" dirty="0" smtClean="0"/>
            <a:t> Users </a:t>
          </a:r>
          <a:r>
            <a:rPr lang="nl-BE" sz="600" kern="1200" dirty="0"/>
            <a:t>Elia</a:t>
          </a:r>
        </a:p>
      </dsp:txBody>
      <dsp:txXfrm>
        <a:off x="1808060" y="1423600"/>
        <a:ext cx="559667" cy="350510"/>
      </dsp:txXfrm>
    </dsp:sp>
    <dsp:sp modelId="{B7F2BBCC-0AF3-435B-A393-FFA9EF527383}">
      <dsp:nvSpPr>
        <dsp:cNvPr id="0" name=""/>
        <dsp:cNvSpPr/>
      </dsp:nvSpPr>
      <dsp:spPr>
        <a:xfrm>
          <a:off x="855906" y="195210"/>
          <a:ext cx="1551831" cy="1551831"/>
        </a:xfrm>
        <a:custGeom>
          <a:avLst/>
          <a:gdLst/>
          <a:ahLst/>
          <a:cxnLst/>
          <a:rect l="0" t="0" r="0" b="0"/>
          <a:pathLst>
            <a:path>
              <a:moveTo>
                <a:pt x="930110" y="1536355"/>
              </a:moveTo>
              <a:arcTo wR="775915" hR="775915" stAng="4712251" swAng="1375498"/>
            </a:path>
          </a:pathLst>
        </a:custGeom>
        <a:noFill/>
        <a:ln w="9525" cap="flat" cmpd="sng" algn="ctr">
          <a:solidFill>
            <a:schemeClr val="accent3">
              <a:hueOff val="5033668"/>
              <a:satOff val="36595"/>
              <a:lumOff val="-11961"/>
              <a:alphaOff val="0"/>
            </a:schemeClr>
          </a:solidFill>
          <a:prstDash val="solid"/>
        </a:ln>
        <a:effectLst/>
      </dsp:spPr>
      <dsp:style>
        <a:lnRef idx="1">
          <a:scrgbClr r="0" g="0" b="0"/>
        </a:lnRef>
        <a:fillRef idx="0">
          <a:scrgbClr r="0" g="0" b="0"/>
        </a:fillRef>
        <a:effectRef idx="0">
          <a:scrgbClr r="0" g="0" b="0"/>
        </a:effectRef>
        <a:fontRef idx="minor"/>
      </dsp:style>
    </dsp:sp>
    <dsp:sp modelId="{5E0388FE-92D3-418B-97B5-2638685FF980}">
      <dsp:nvSpPr>
        <dsp:cNvPr id="0" name=""/>
        <dsp:cNvSpPr/>
      </dsp:nvSpPr>
      <dsp:spPr>
        <a:xfrm>
          <a:off x="876954" y="14046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err="1" smtClean="0"/>
            <a:t>Activation</a:t>
          </a:r>
          <a:r>
            <a:rPr lang="nl-BE" sz="600" kern="1200" dirty="0" smtClean="0"/>
            <a:t> </a:t>
          </a:r>
          <a:r>
            <a:rPr lang="nl-BE" sz="600" kern="1200" dirty="0"/>
            <a:t>AS</a:t>
          </a:r>
        </a:p>
      </dsp:txBody>
      <dsp:txXfrm>
        <a:off x="895916" y="1423600"/>
        <a:ext cx="559667" cy="350510"/>
      </dsp:txXfrm>
    </dsp:sp>
    <dsp:sp modelId="{74ADC07E-D043-4AB2-9BF2-CA19AE79A111}">
      <dsp:nvSpPr>
        <dsp:cNvPr id="0" name=""/>
        <dsp:cNvSpPr/>
      </dsp:nvSpPr>
      <dsp:spPr>
        <a:xfrm>
          <a:off x="855906" y="195210"/>
          <a:ext cx="1551831" cy="1551831"/>
        </a:xfrm>
        <a:custGeom>
          <a:avLst/>
          <a:gdLst/>
          <a:ahLst/>
          <a:cxnLst/>
          <a:rect l="0" t="0" r="0" b="0"/>
          <a:pathLst>
            <a:path>
              <a:moveTo>
                <a:pt x="129638" y="1205299"/>
              </a:moveTo>
              <a:arcTo wR="775915" hR="775915" stAng="8784007" swAng="2195934"/>
            </a:path>
          </a:pathLst>
        </a:custGeom>
        <a:noFill/>
        <a:ln w="9525" cap="flat" cmpd="sng" algn="ctr">
          <a:solidFill>
            <a:schemeClr val="accent3">
              <a:hueOff val="7550502"/>
              <a:satOff val="54893"/>
              <a:lumOff val="-17941"/>
              <a:alphaOff val="0"/>
            </a:schemeClr>
          </a:solidFill>
          <a:prstDash val="solid"/>
        </a:ln>
        <a:effectLst/>
      </dsp:spPr>
      <dsp:style>
        <a:lnRef idx="1">
          <a:scrgbClr r="0" g="0" b="0"/>
        </a:lnRef>
        <a:fillRef idx="0">
          <a:scrgbClr r="0" g="0" b="0"/>
        </a:fillRef>
        <a:effectRef idx="0">
          <a:scrgbClr r="0" g="0" b="0"/>
        </a:effectRef>
        <a:fontRef idx="minor"/>
      </dsp:style>
    </dsp:sp>
    <dsp:sp modelId="{421C9060-FA2C-422D-B0F0-41D9798144F2}">
      <dsp:nvSpPr>
        <dsp:cNvPr id="0" name=""/>
        <dsp:cNvSpPr/>
      </dsp:nvSpPr>
      <dsp:spPr>
        <a:xfrm>
          <a:off x="595086" y="5371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t>Market Transactions</a:t>
          </a:r>
          <a:endParaRPr lang="nl-BE" sz="600" kern="1200" dirty="0"/>
        </a:p>
      </dsp:txBody>
      <dsp:txXfrm>
        <a:off x="614048" y="556100"/>
        <a:ext cx="559667" cy="350510"/>
      </dsp:txXfrm>
    </dsp:sp>
    <dsp:sp modelId="{70A21DE1-4E73-4EE2-BB75-AE4236472257}">
      <dsp:nvSpPr>
        <dsp:cNvPr id="0" name=""/>
        <dsp:cNvSpPr/>
      </dsp:nvSpPr>
      <dsp:spPr>
        <a:xfrm>
          <a:off x="855906" y="195210"/>
          <a:ext cx="1551831" cy="1551831"/>
        </a:xfrm>
        <a:custGeom>
          <a:avLst/>
          <a:gdLst/>
          <a:ahLst/>
          <a:cxnLst/>
          <a:rect l="0" t="0" r="0" b="0"/>
          <a:pathLst>
            <a:path>
              <a:moveTo>
                <a:pt x="135221" y="338244"/>
              </a:moveTo>
              <a:arcTo wR="775915" hR="775915" stAng="12860267" swAng="1961058"/>
            </a:path>
          </a:pathLst>
        </a:custGeom>
        <a:noFill/>
        <a:ln w="9525" cap="flat" cmpd="sng" algn="ctr">
          <a:solidFill>
            <a:schemeClr val="accent3">
              <a:hueOff val="10067336"/>
              <a:satOff val="73191"/>
              <a:lumOff val="-23922"/>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1C56EE-30E9-43F5-94F1-63227EFB0B5E}">
      <dsp:nvSpPr>
        <dsp:cNvPr id="0" name=""/>
        <dsp:cNvSpPr/>
      </dsp:nvSpPr>
      <dsp:spPr>
        <a:xfrm>
          <a:off x="1333026" y="993"/>
          <a:ext cx="597591" cy="38843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t>Allocation DSO</a:t>
          </a:r>
          <a:endParaRPr lang="nl-BE" sz="600" kern="1200" dirty="0"/>
        </a:p>
      </dsp:txBody>
      <dsp:txXfrm>
        <a:off x="1351988" y="19955"/>
        <a:ext cx="559667" cy="350510"/>
      </dsp:txXfrm>
    </dsp:sp>
    <dsp:sp modelId="{9FEF4883-431D-4E76-A0B0-C3F25C9340DC}">
      <dsp:nvSpPr>
        <dsp:cNvPr id="0" name=""/>
        <dsp:cNvSpPr/>
      </dsp:nvSpPr>
      <dsp:spPr>
        <a:xfrm>
          <a:off x="855906" y="195210"/>
          <a:ext cx="1551831" cy="1551831"/>
        </a:xfrm>
        <a:custGeom>
          <a:avLst/>
          <a:gdLst/>
          <a:ahLst/>
          <a:cxnLst/>
          <a:rect l="0" t="0" r="0" b="0"/>
          <a:pathLst>
            <a:path>
              <a:moveTo>
                <a:pt x="1078814" y="61564"/>
              </a:moveTo>
              <a:arcTo wR="775915" hR="775915" stAng="17578675" swAng="1961058"/>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8599D29-8BBE-4AE6-B159-2DE260A8ADAF}">
      <dsp:nvSpPr>
        <dsp:cNvPr id="0" name=""/>
        <dsp:cNvSpPr/>
      </dsp:nvSpPr>
      <dsp:spPr>
        <a:xfrm>
          <a:off x="2070966" y="5371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t>Allocation </a:t>
          </a:r>
          <a:r>
            <a:rPr lang="nl-BE" sz="600" kern="1200" dirty="0"/>
            <a:t>CDS</a:t>
          </a:r>
        </a:p>
      </dsp:txBody>
      <dsp:txXfrm>
        <a:off x="2089928" y="556100"/>
        <a:ext cx="559667" cy="350510"/>
      </dsp:txXfrm>
    </dsp:sp>
    <dsp:sp modelId="{7020C70A-B2B6-49B8-9E0C-51619D53F9F5}">
      <dsp:nvSpPr>
        <dsp:cNvPr id="0" name=""/>
        <dsp:cNvSpPr/>
      </dsp:nvSpPr>
      <dsp:spPr>
        <a:xfrm>
          <a:off x="855906" y="195210"/>
          <a:ext cx="1551831" cy="1551831"/>
        </a:xfrm>
        <a:custGeom>
          <a:avLst/>
          <a:gdLst/>
          <a:ahLst/>
          <a:cxnLst/>
          <a:rect l="0" t="0" r="0" b="0"/>
          <a:pathLst>
            <a:path>
              <a:moveTo>
                <a:pt x="1550768" y="735320"/>
              </a:moveTo>
              <a:arcTo wR="775915" hR="775915" stAng="21420059" swAng="2195934"/>
            </a:path>
          </a:pathLst>
        </a:custGeom>
        <a:noFill/>
        <a:ln w="9525" cap="flat" cmpd="sng" algn="ctr">
          <a:solidFill>
            <a:schemeClr val="accent3">
              <a:hueOff val="2516834"/>
              <a:satOff val="18298"/>
              <a:lumOff val="-5980"/>
              <a:alphaOff val="0"/>
            </a:schemeClr>
          </a:solidFill>
          <a:prstDash val="solid"/>
        </a:ln>
        <a:effectLst/>
      </dsp:spPr>
      <dsp:style>
        <a:lnRef idx="1">
          <a:scrgbClr r="0" g="0" b="0"/>
        </a:lnRef>
        <a:fillRef idx="0">
          <a:scrgbClr r="0" g="0" b="0"/>
        </a:fillRef>
        <a:effectRef idx="0">
          <a:scrgbClr r="0" g="0" b="0"/>
        </a:effectRef>
        <a:fontRef idx="minor"/>
      </dsp:style>
    </dsp:sp>
    <dsp:sp modelId="{979BAF33-8278-4DFC-91A8-87387BD53C1A}">
      <dsp:nvSpPr>
        <dsp:cNvPr id="0" name=""/>
        <dsp:cNvSpPr/>
      </dsp:nvSpPr>
      <dsp:spPr>
        <a:xfrm>
          <a:off x="1789098" y="14046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err="1" smtClean="0"/>
            <a:t>Grid</a:t>
          </a:r>
          <a:r>
            <a:rPr lang="nl-BE" sz="600" kern="1200" dirty="0" smtClean="0"/>
            <a:t> Users </a:t>
          </a:r>
          <a:r>
            <a:rPr lang="nl-BE" sz="600" kern="1200" dirty="0"/>
            <a:t>Elia</a:t>
          </a:r>
        </a:p>
      </dsp:txBody>
      <dsp:txXfrm>
        <a:off x="1808060" y="1423600"/>
        <a:ext cx="559667" cy="350510"/>
      </dsp:txXfrm>
    </dsp:sp>
    <dsp:sp modelId="{B7F2BBCC-0AF3-435B-A393-FFA9EF527383}">
      <dsp:nvSpPr>
        <dsp:cNvPr id="0" name=""/>
        <dsp:cNvSpPr/>
      </dsp:nvSpPr>
      <dsp:spPr>
        <a:xfrm>
          <a:off x="855906" y="195210"/>
          <a:ext cx="1551831" cy="1551831"/>
        </a:xfrm>
        <a:custGeom>
          <a:avLst/>
          <a:gdLst/>
          <a:ahLst/>
          <a:cxnLst/>
          <a:rect l="0" t="0" r="0" b="0"/>
          <a:pathLst>
            <a:path>
              <a:moveTo>
                <a:pt x="930110" y="1536355"/>
              </a:moveTo>
              <a:arcTo wR="775915" hR="775915" stAng="4712251" swAng="1375498"/>
            </a:path>
          </a:pathLst>
        </a:custGeom>
        <a:noFill/>
        <a:ln w="9525" cap="flat" cmpd="sng" algn="ctr">
          <a:solidFill>
            <a:schemeClr val="accent3">
              <a:hueOff val="5033668"/>
              <a:satOff val="36595"/>
              <a:lumOff val="-11961"/>
              <a:alphaOff val="0"/>
            </a:schemeClr>
          </a:solidFill>
          <a:prstDash val="solid"/>
        </a:ln>
        <a:effectLst/>
      </dsp:spPr>
      <dsp:style>
        <a:lnRef idx="1">
          <a:scrgbClr r="0" g="0" b="0"/>
        </a:lnRef>
        <a:fillRef idx="0">
          <a:scrgbClr r="0" g="0" b="0"/>
        </a:fillRef>
        <a:effectRef idx="0">
          <a:scrgbClr r="0" g="0" b="0"/>
        </a:effectRef>
        <a:fontRef idx="minor"/>
      </dsp:style>
    </dsp:sp>
    <dsp:sp modelId="{5E0388FE-92D3-418B-97B5-2638685FF980}">
      <dsp:nvSpPr>
        <dsp:cNvPr id="0" name=""/>
        <dsp:cNvSpPr/>
      </dsp:nvSpPr>
      <dsp:spPr>
        <a:xfrm>
          <a:off x="876954" y="14046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err="1" smtClean="0"/>
            <a:t>Activation</a:t>
          </a:r>
          <a:r>
            <a:rPr lang="nl-BE" sz="600" kern="1200" dirty="0" smtClean="0"/>
            <a:t> </a:t>
          </a:r>
          <a:r>
            <a:rPr lang="nl-BE" sz="600" kern="1200" dirty="0"/>
            <a:t>AS</a:t>
          </a:r>
        </a:p>
      </dsp:txBody>
      <dsp:txXfrm>
        <a:off x="895916" y="1423600"/>
        <a:ext cx="559667" cy="350510"/>
      </dsp:txXfrm>
    </dsp:sp>
    <dsp:sp modelId="{74ADC07E-D043-4AB2-9BF2-CA19AE79A111}">
      <dsp:nvSpPr>
        <dsp:cNvPr id="0" name=""/>
        <dsp:cNvSpPr/>
      </dsp:nvSpPr>
      <dsp:spPr>
        <a:xfrm>
          <a:off x="855906" y="195210"/>
          <a:ext cx="1551831" cy="1551831"/>
        </a:xfrm>
        <a:custGeom>
          <a:avLst/>
          <a:gdLst/>
          <a:ahLst/>
          <a:cxnLst/>
          <a:rect l="0" t="0" r="0" b="0"/>
          <a:pathLst>
            <a:path>
              <a:moveTo>
                <a:pt x="129638" y="1205299"/>
              </a:moveTo>
              <a:arcTo wR="775915" hR="775915" stAng="8784007" swAng="2195934"/>
            </a:path>
          </a:pathLst>
        </a:custGeom>
        <a:noFill/>
        <a:ln w="9525" cap="flat" cmpd="sng" algn="ctr">
          <a:solidFill>
            <a:schemeClr val="accent3">
              <a:hueOff val="7550502"/>
              <a:satOff val="54893"/>
              <a:lumOff val="-17941"/>
              <a:alphaOff val="0"/>
            </a:schemeClr>
          </a:solidFill>
          <a:prstDash val="solid"/>
        </a:ln>
        <a:effectLst/>
      </dsp:spPr>
      <dsp:style>
        <a:lnRef idx="1">
          <a:scrgbClr r="0" g="0" b="0"/>
        </a:lnRef>
        <a:fillRef idx="0">
          <a:scrgbClr r="0" g="0" b="0"/>
        </a:fillRef>
        <a:effectRef idx="0">
          <a:scrgbClr r="0" g="0" b="0"/>
        </a:effectRef>
        <a:fontRef idx="minor"/>
      </dsp:style>
    </dsp:sp>
    <dsp:sp modelId="{421C9060-FA2C-422D-B0F0-41D9798144F2}">
      <dsp:nvSpPr>
        <dsp:cNvPr id="0" name=""/>
        <dsp:cNvSpPr/>
      </dsp:nvSpPr>
      <dsp:spPr>
        <a:xfrm>
          <a:off x="595086" y="5371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t>Market Transactions</a:t>
          </a:r>
          <a:endParaRPr lang="nl-BE" sz="600" kern="1200" dirty="0"/>
        </a:p>
      </dsp:txBody>
      <dsp:txXfrm>
        <a:off x="614048" y="556100"/>
        <a:ext cx="559667" cy="350510"/>
      </dsp:txXfrm>
    </dsp:sp>
    <dsp:sp modelId="{70A21DE1-4E73-4EE2-BB75-AE4236472257}">
      <dsp:nvSpPr>
        <dsp:cNvPr id="0" name=""/>
        <dsp:cNvSpPr/>
      </dsp:nvSpPr>
      <dsp:spPr>
        <a:xfrm>
          <a:off x="855906" y="195210"/>
          <a:ext cx="1551831" cy="1551831"/>
        </a:xfrm>
        <a:custGeom>
          <a:avLst/>
          <a:gdLst/>
          <a:ahLst/>
          <a:cxnLst/>
          <a:rect l="0" t="0" r="0" b="0"/>
          <a:pathLst>
            <a:path>
              <a:moveTo>
                <a:pt x="135221" y="338244"/>
              </a:moveTo>
              <a:arcTo wR="775915" hR="775915" stAng="12860267" swAng="1961058"/>
            </a:path>
          </a:pathLst>
        </a:custGeom>
        <a:noFill/>
        <a:ln w="9525" cap="flat" cmpd="sng" algn="ctr">
          <a:solidFill>
            <a:schemeClr val="accent3">
              <a:hueOff val="10067336"/>
              <a:satOff val="73191"/>
              <a:lumOff val="-23922"/>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1C56EE-30E9-43F5-94F1-63227EFB0B5E}">
      <dsp:nvSpPr>
        <dsp:cNvPr id="0" name=""/>
        <dsp:cNvSpPr/>
      </dsp:nvSpPr>
      <dsp:spPr>
        <a:xfrm>
          <a:off x="1333026" y="993"/>
          <a:ext cx="597591" cy="38843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t>Allocation DSO</a:t>
          </a:r>
          <a:endParaRPr lang="nl-BE" sz="600" kern="1200" dirty="0"/>
        </a:p>
      </dsp:txBody>
      <dsp:txXfrm>
        <a:off x="1351988" y="19955"/>
        <a:ext cx="559667" cy="350510"/>
      </dsp:txXfrm>
    </dsp:sp>
    <dsp:sp modelId="{9FEF4883-431D-4E76-A0B0-C3F25C9340DC}">
      <dsp:nvSpPr>
        <dsp:cNvPr id="0" name=""/>
        <dsp:cNvSpPr/>
      </dsp:nvSpPr>
      <dsp:spPr>
        <a:xfrm>
          <a:off x="855906" y="195210"/>
          <a:ext cx="1551831" cy="1551831"/>
        </a:xfrm>
        <a:custGeom>
          <a:avLst/>
          <a:gdLst/>
          <a:ahLst/>
          <a:cxnLst/>
          <a:rect l="0" t="0" r="0" b="0"/>
          <a:pathLst>
            <a:path>
              <a:moveTo>
                <a:pt x="1078814" y="61564"/>
              </a:moveTo>
              <a:arcTo wR="775915" hR="775915" stAng="17578675" swAng="1961058"/>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8599D29-8BBE-4AE6-B159-2DE260A8ADAF}">
      <dsp:nvSpPr>
        <dsp:cNvPr id="0" name=""/>
        <dsp:cNvSpPr/>
      </dsp:nvSpPr>
      <dsp:spPr>
        <a:xfrm>
          <a:off x="2070966" y="5371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t>Allocation </a:t>
          </a:r>
          <a:r>
            <a:rPr lang="nl-BE" sz="600" kern="1200" dirty="0"/>
            <a:t>CDS</a:t>
          </a:r>
        </a:p>
      </dsp:txBody>
      <dsp:txXfrm>
        <a:off x="2089928" y="556100"/>
        <a:ext cx="559667" cy="350510"/>
      </dsp:txXfrm>
    </dsp:sp>
    <dsp:sp modelId="{7020C70A-B2B6-49B8-9E0C-51619D53F9F5}">
      <dsp:nvSpPr>
        <dsp:cNvPr id="0" name=""/>
        <dsp:cNvSpPr/>
      </dsp:nvSpPr>
      <dsp:spPr>
        <a:xfrm>
          <a:off x="855906" y="195210"/>
          <a:ext cx="1551831" cy="1551831"/>
        </a:xfrm>
        <a:custGeom>
          <a:avLst/>
          <a:gdLst/>
          <a:ahLst/>
          <a:cxnLst/>
          <a:rect l="0" t="0" r="0" b="0"/>
          <a:pathLst>
            <a:path>
              <a:moveTo>
                <a:pt x="1550768" y="735320"/>
              </a:moveTo>
              <a:arcTo wR="775915" hR="775915" stAng="21420059" swAng="2195934"/>
            </a:path>
          </a:pathLst>
        </a:custGeom>
        <a:noFill/>
        <a:ln w="9525" cap="flat" cmpd="sng" algn="ctr">
          <a:solidFill>
            <a:schemeClr val="accent3">
              <a:hueOff val="2516834"/>
              <a:satOff val="18298"/>
              <a:lumOff val="-5980"/>
              <a:alphaOff val="0"/>
            </a:schemeClr>
          </a:solidFill>
          <a:prstDash val="solid"/>
        </a:ln>
        <a:effectLst/>
      </dsp:spPr>
      <dsp:style>
        <a:lnRef idx="1">
          <a:scrgbClr r="0" g="0" b="0"/>
        </a:lnRef>
        <a:fillRef idx="0">
          <a:scrgbClr r="0" g="0" b="0"/>
        </a:fillRef>
        <a:effectRef idx="0">
          <a:scrgbClr r="0" g="0" b="0"/>
        </a:effectRef>
        <a:fontRef idx="minor"/>
      </dsp:style>
    </dsp:sp>
    <dsp:sp modelId="{979BAF33-8278-4DFC-91A8-87387BD53C1A}">
      <dsp:nvSpPr>
        <dsp:cNvPr id="0" name=""/>
        <dsp:cNvSpPr/>
      </dsp:nvSpPr>
      <dsp:spPr>
        <a:xfrm>
          <a:off x="1789098" y="14046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err="1" smtClean="0"/>
            <a:t>Grid</a:t>
          </a:r>
          <a:r>
            <a:rPr lang="nl-BE" sz="600" kern="1200" dirty="0" smtClean="0"/>
            <a:t> Users </a:t>
          </a:r>
          <a:r>
            <a:rPr lang="nl-BE" sz="600" kern="1200" dirty="0"/>
            <a:t>Elia</a:t>
          </a:r>
        </a:p>
      </dsp:txBody>
      <dsp:txXfrm>
        <a:off x="1808060" y="1423600"/>
        <a:ext cx="559667" cy="350510"/>
      </dsp:txXfrm>
    </dsp:sp>
    <dsp:sp modelId="{B7F2BBCC-0AF3-435B-A393-FFA9EF527383}">
      <dsp:nvSpPr>
        <dsp:cNvPr id="0" name=""/>
        <dsp:cNvSpPr/>
      </dsp:nvSpPr>
      <dsp:spPr>
        <a:xfrm>
          <a:off x="855906" y="195210"/>
          <a:ext cx="1551831" cy="1551831"/>
        </a:xfrm>
        <a:custGeom>
          <a:avLst/>
          <a:gdLst/>
          <a:ahLst/>
          <a:cxnLst/>
          <a:rect l="0" t="0" r="0" b="0"/>
          <a:pathLst>
            <a:path>
              <a:moveTo>
                <a:pt x="930110" y="1536355"/>
              </a:moveTo>
              <a:arcTo wR="775915" hR="775915" stAng="4712251" swAng="1375498"/>
            </a:path>
          </a:pathLst>
        </a:custGeom>
        <a:noFill/>
        <a:ln w="9525" cap="flat" cmpd="sng" algn="ctr">
          <a:solidFill>
            <a:schemeClr val="accent3">
              <a:hueOff val="5033668"/>
              <a:satOff val="36595"/>
              <a:lumOff val="-11961"/>
              <a:alphaOff val="0"/>
            </a:schemeClr>
          </a:solidFill>
          <a:prstDash val="solid"/>
        </a:ln>
        <a:effectLst/>
      </dsp:spPr>
      <dsp:style>
        <a:lnRef idx="1">
          <a:scrgbClr r="0" g="0" b="0"/>
        </a:lnRef>
        <a:fillRef idx="0">
          <a:scrgbClr r="0" g="0" b="0"/>
        </a:fillRef>
        <a:effectRef idx="0">
          <a:scrgbClr r="0" g="0" b="0"/>
        </a:effectRef>
        <a:fontRef idx="minor"/>
      </dsp:style>
    </dsp:sp>
    <dsp:sp modelId="{5E0388FE-92D3-418B-97B5-2638685FF980}">
      <dsp:nvSpPr>
        <dsp:cNvPr id="0" name=""/>
        <dsp:cNvSpPr/>
      </dsp:nvSpPr>
      <dsp:spPr>
        <a:xfrm>
          <a:off x="876954" y="14046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err="1" smtClean="0"/>
            <a:t>Activation</a:t>
          </a:r>
          <a:r>
            <a:rPr lang="nl-BE" sz="600" kern="1200" dirty="0" smtClean="0"/>
            <a:t> </a:t>
          </a:r>
          <a:r>
            <a:rPr lang="nl-BE" sz="600" kern="1200" dirty="0"/>
            <a:t>AS</a:t>
          </a:r>
        </a:p>
      </dsp:txBody>
      <dsp:txXfrm>
        <a:off x="895916" y="1423600"/>
        <a:ext cx="559667" cy="350510"/>
      </dsp:txXfrm>
    </dsp:sp>
    <dsp:sp modelId="{74ADC07E-D043-4AB2-9BF2-CA19AE79A111}">
      <dsp:nvSpPr>
        <dsp:cNvPr id="0" name=""/>
        <dsp:cNvSpPr/>
      </dsp:nvSpPr>
      <dsp:spPr>
        <a:xfrm>
          <a:off x="855906" y="195210"/>
          <a:ext cx="1551831" cy="1551831"/>
        </a:xfrm>
        <a:custGeom>
          <a:avLst/>
          <a:gdLst/>
          <a:ahLst/>
          <a:cxnLst/>
          <a:rect l="0" t="0" r="0" b="0"/>
          <a:pathLst>
            <a:path>
              <a:moveTo>
                <a:pt x="129638" y="1205299"/>
              </a:moveTo>
              <a:arcTo wR="775915" hR="775915" stAng="8784007" swAng="2195934"/>
            </a:path>
          </a:pathLst>
        </a:custGeom>
        <a:noFill/>
        <a:ln w="9525" cap="flat" cmpd="sng" algn="ctr">
          <a:solidFill>
            <a:schemeClr val="accent3">
              <a:hueOff val="7550502"/>
              <a:satOff val="54893"/>
              <a:lumOff val="-17941"/>
              <a:alphaOff val="0"/>
            </a:schemeClr>
          </a:solidFill>
          <a:prstDash val="solid"/>
        </a:ln>
        <a:effectLst/>
      </dsp:spPr>
      <dsp:style>
        <a:lnRef idx="1">
          <a:scrgbClr r="0" g="0" b="0"/>
        </a:lnRef>
        <a:fillRef idx="0">
          <a:scrgbClr r="0" g="0" b="0"/>
        </a:fillRef>
        <a:effectRef idx="0">
          <a:scrgbClr r="0" g="0" b="0"/>
        </a:effectRef>
        <a:fontRef idx="minor"/>
      </dsp:style>
    </dsp:sp>
    <dsp:sp modelId="{421C9060-FA2C-422D-B0F0-41D9798144F2}">
      <dsp:nvSpPr>
        <dsp:cNvPr id="0" name=""/>
        <dsp:cNvSpPr/>
      </dsp:nvSpPr>
      <dsp:spPr>
        <a:xfrm>
          <a:off x="595086" y="5371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t>Market Transactions</a:t>
          </a:r>
          <a:endParaRPr lang="nl-BE" sz="600" kern="1200" dirty="0"/>
        </a:p>
      </dsp:txBody>
      <dsp:txXfrm>
        <a:off x="614048" y="556100"/>
        <a:ext cx="559667" cy="350510"/>
      </dsp:txXfrm>
    </dsp:sp>
    <dsp:sp modelId="{70A21DE1-4E73-4EE2-BB75-AE4236472257}">
      <dsp:nvSpPr>
        <dsp:cNvPr id="0" name=""/>
        <dsp:cNvSpPr/>
      </dsp:nvSpPr>
      <dsp:spPr>
        <a:xfrm>
          <a:off x="855906" y="195210"/>
          <a:ext cx="1551831" cy="1551831"/>
        </a:xfrm>
        <a:custGeom>
          <a:avLst/>
          <a:gdLst/>
          <a:ahLst/>
          <a:cxnLst/>
          <a:rect l="0" t="0" r="0" b="0"/>
          <a:pathLst>
            <a:path>
              <a:moveTo>
                <a:pt x="135221" y="338244"/>
              </a:moveTo>
              <a:arcTo wR="775915" hR="775915" stAng="12860267" swAng="1961058"/>
            </a:path>
          </a:pathLst>
        </a:custGeom>
        <a:noFill/>
        <a:ln w="9525" cap="flat" cmpd="sng" algn="ctr">
          <a:solidFill>
            <a:schemeClr val="accent3">
              <a:hueOff val="10067336"/>
              <a:satOff val="73191"/>
              <a:lumOff val="-23922"/>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1C56EE-30E9-43F5-94F1-63227EFB0B5E}">
      <dsp:nvSpPr>
        <dsp:cNvPr id="0" name=""/>
        <dsp:cNvSpPr/>
      </dsp:nvSpPr>
      <dsp:spPr>
        <a:xfrm>
          <a:off x="1333026" y="993"/>
          <a:ext cx="597591" cy="38843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t>Allocation DSO</a:t>
          </a:r>
          <a:endParaRPr lang="nl-BE" sz="600" kern="1200" dirty="0"/>
        </a:p>
      </dsp:txBody>
      <dsp:txXfrm>
        <a:off x="1351988" y="19955"/>
        <a:ext cx="559667" cy="350510"/>
      </dsp:txXfrm>
    </dsp:sp>
    <dsp:sp modelId="{9FEF4883-431D-4E76-A0B0-C3F25C9340DC}">
      <dsp:nvSpPr>
        <dsp:cNvPr id="0" name=""/>
        <dsp:cNvSpPr/>
      </dsp:nvSpPr>
      <dsp:spPr>
        <a:xfrm>
          <a:off x="855906" y="195210"/>
          <a:ext cx="1551831" cy="1551831"/>
        </a:xfrm>
        <a:custGeom>
          <a:avLst/>
          <a:gdLst/>
          <a:ahLst/>
          <a:cxnLst/>
          <a:rect l="0" t="0" r="0" b="0"/>
          <a:pathLst>
            <a:path>
              <a:moveTo>
                <a:pt x="1078814" y="61564"/>
              </a:moveTo>
              <a:arcTo wR="775915" hR="775915" stAng="17578675" swAng="1961058"/>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8599D29-8BBE-4AE6-B159-2DE260A8ADAF}">
      <dsp:nvSpPr>
        <dsp:cNvPr id="0" name=""/>
        <dsp:cNvSpPr/>
      </dsp:nvSpPr>
      <dsp:spPr>
        <a:xfrm>
          <a:off x="2070966" y="5371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t>Allocation </a:t>
          </a:r>
          <a:r>
            <a:rPr lang="nl-BE" sz="600" kern="1200" dirty="0"/>
            <a:t>CDS</a:t>
          </a:r>
        </a:p>
      </dsp:txBody>
      <dsp:txXfrm>
        <a:off x="2089928" y="556100"/>
        <a:ext cx="559667" cy="350510"/>
      </dsp:txXfrm>
    </dsp:sp>
    <dsp:sp modelId="{7020C70A-B2B6-49B8-9E0C-51619D53F9F5}">
      <dsp:nvSpPr>
        <dsp:cNvPr id="0" name=""/>
        <dsp:cNvSpPr/>
      </dsp:nvSpPr>
      <dsp:spPr>
        <a:xfrm>
          <a:off x="855906" y="195210"/>
          <a:ext cx="1551831" cy="1551831"/>
        </a:xfrm>
        <a:custGeom>
          <a:avLst/>
          <a:gdLst/>
          <a:ahLst/>
          <a:cxnLst/>
          <a:rect l="0" t="0" r="0" b="0"/>
          <a:pathLst>
            <a:path>
              <a:moveTo>
                <a:pt x="1550768" y="735320"/>
              </a:moveTo>
              <a:arcTo wR="775915" hR="775915" stAng="21420059" swAng="2195934"/>
            </a:path>
          </a:pathLst>
        </a:custGeom>
        <a:noFill/>
        <a:ln w="9525" cap="flat" cmpd="sng" algn="ctr">
          <a:solidFill>
            <a:schemeClr val="accent3">
              <a:hueOff val="2516834"/>
              <a:satOff val="18298"/>
              <a:lumOff val="-5980"/>
              <a:alphaOff val="0"/>
            </a:schemeClr>
          </a:solidFill>
          <a:prstDash val="solid"/>
        </a:ln>
        <a:effectLst/>
      </dsp:spPr>
      <dsp:style>
        <a:lnRef idx="1">
          <a:scrgbClr r="0" g="0" b="0"/>
        </a:lnRef>
        <a:fillRef idx="0">
          <a:scrgbClr r="0" g="0" b="0"/>
        </a:fillRef>
        <a:effectRef idx="0">
          <a:scrgbClr r="0" g="0" b="0"/>
        </a:effectRef>
        <a:fontRef idx="minor"/>
      </dsp:style>
    </dsp:sp>
    <dsp:sp modelId="{979BAF33-8278-4DFC-91A8-87387BD53C1A}">
      <dsp:nvSpPr>
        <dsp:cNvPr id="0" name=""/>
        <dsp:cNvSpPr/>
      </dsp:nvSpPr>
      <dsp:spPr>
        <a:xfrm>
          <a:off x="1789098" y="14046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err="1" smtClean="0"/>
            <a:t>Grid</a:t>
          </a:r>
          <a:r>
            <a:rPr lang="nl-BE" sz="600" kern="1200" dirty="0" smtClean="0"/>
            <a:t> Users </a:t>
          </a:r>
          <a:r>
            <a:rPr lang="nl-BE" sz="600" kern="1200" dirty="0"/>
            <a:t>Elia</a:t>
          </a:r>
        </a:p>
      </dsp:txBody>
      <dsp:txXfrm>
        <a:off x="1808060" y="1423600"/>
        <a:ext cx="559667" cy="350510"/>
      </dsp:txXfrm>
    </dsp:sp>
    <dsp:sp modelId="{B7F2BBCC-0AF3-435B-A393-FFA9EF527383}">
      <dsp:nvSpPr>
        <dsp:cNvPr id="0" name=""/>
        <dsp:cNvSpPr/>
      </dsp:nvSpPr>
      <dsp:spPr>
        <a:xfrm>
          <a:off x="855906" y="195210"/>
          <a:ext cx="1551831" cy="1551831"/>
        </a:xfrm>
        <a:custGeom>
          <a:avLst/>
          <a:gdLst/>
          <a:ahLst/>
          <a:cxnLst/>
          <a:rect l="0" t="0" r="0" b="0"/>
          <a:pathLst>
            <a:path>
              <a:moveTo>
                <a:pt x="930110" y="1536355"/>
              </a:moveTo>
              <a:arcTo wR="775915" hR="775915" stAng="4712251" swAng="1375498"/>
            </a:path>
          </a:pathLst>
        </a:custGeom>
        <a:noFill/>
        <a:ln w="9525" cap="flat" cmpd="sng" algn="ctr">
          <a:solidFill>
            <a:schemeClr val="accent3">
              <a:hueOff val="5033668"/>
              <a:satOff val="36595"/>
              <a:lumOff val="-11961"/>
              <a:alphaOff val="0"/>
            </a:schemeClr>
          </a:solidFill>
          <a:prstDash val="solid"/>
        </a:ln>
        <a:effectLst/>
      </dsp:spPr>
      <dsp:style>
        <a:lnRef idx="1">
          <a:scrgbClr r="0" g="0" b="0"/>
        </a:lnRef>
        <a:fillRef idx="0">
          <a:scrgbClr r="0" g="0" b="0"/>
        </a:fillRef>
        <a:effectRef idx="0">
          <a:scrgbClr r="0" g="0" b="0"/>
        </a:effectRef>
        <a:fontRef idx="minor"/>
      </dsp:style>
    </dsp:sp>
    <dsp:sp modelId="{5E0388FE-92D3-418B-97B5-2638685FF980}">
      <dsp:nvSpPr>
        <dsp:cNvPr id="0" name=""/>
        <dsp:cNvSpPr/>
      </dsp:nvSpPr>
      <dsp:spPr>
        <a:xfrm>
          <a:off x="876954" y="14046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err="1" smtClean="0"/>
            <a:t>Activation</a:t>
          </a:r>
          <a:r>
            <a:rPr lang="nl-BE" sz="600" kern="1200" dirty="0" smtClean="0"/>
            <a:t> </a:t>
          </a:r>
          <a:r>
            <a:rPr lang="nl-BE" sz="600" kern="1200" dirty="0"/>
            <a:t>AS</a:t>
          </a:r>
        </a:p>
      </dsp:txBody>
      <dsp:txXfrm>
        <a:off x="895916" y="1423600"/>
        <a:ext cx="559667" cy="350510"/>
      </dsp:txXfrm>
    </dsp:sp>
    <dsp:sp modelId="{74ADC07E-D043-4AB2-9BF2-CA19AE79A111}">
      <dsp:nvSpPr>
        <dsp:cNvPr id="0" name=""/>
        <dsp:cNvSpPr/>
      </dsp:nvSpPr>
      <dsp:spPr>
        <a:xfrm>
          <a:off x="855906" y="195210"/>
          <a:ext cx="1551831" cy="1551831"/>
        </a:xfrm>
        <a:custGeom>
          <a:avLst/>
          <a:gdLst/>
          <a:ahLst/>
          <a:cxnLst/>
          <a:rect l="0" t="0" r="0" b="0"/>
          <a:pathLst>
            <a:path>
              <a:moveTo>
                <a:pt x="129638" y="1205299"/>
              </a:moveTo>
              <a:arcTo wR="775915" hR="775915" stAng="8784007" swAng="2195934"/>
            </a:path>
          </a:pathLst>
        </a:custGeom>
        <a:noFill/>
        <a:ln w="9525" cap="flat" cmpd="sng" algn="ctr">
          <a:solidFill>
            <a:schemeClr val="accent3">
              <a:hueOff val="7550502"/>
              <a:satOff val="54893"/>
              <a:lumOff val="-17941"/>
              <a:alphaOff val="0"/>
            </a:schemeClr>
          </a:solidFill>
          <a:prstDash val="solid"/>
        </a:ln>
        <a:effectLst/>
      </dsp:spPr>
      <dsp:style>
        <a:lnRef idx="1">
          <a:scrgbClr r="0" g="0" b="0"/>
        </a:lnRef>
        <a:fillRef idx="0">
          <a:scrgbClr r="0" g="0" b="0"/>
        </a:fillRef>
        <a:effectRef idx="0">
          <a:scrgbClr r="0" g="0" b="0"/>
        </a:effectRef>
        <a:fontRef idx="minor"/>
      </dsp:style>
    </dsp:sp>
    <dsp:sp modelId="{421C9060-FA2C-422D-B0F0-41D9798144F2}">
      <dsp:nvSpPr>
        <dsp:cNvPr id="0" name=""/>
        <dsp:cNvSpPr/>
      </dsp:nvSpPr>
      <dsp:spPr>
        <a:xfrm>
          <a:off x="595086" y="5371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t>Market Transactions</a:t>
          </a:r>
          <a:endParaRPr lang="nl-BE" sz="600" kern="1200" dirty="0"/>
        </a:p>
      </dsp:txBody>
      <dsp:txXfrm>
        <a:off x="614048" y="556100"/>
        <a:ext cx="559667" cy="350510"/>
      </dsp:txXfrm>
    </dsp:sp>
    <dsp:sp modelId="{70A21DE1-4E73-4EE2-BB75-AE4236472257}">
      <dsp:nvSpPr>
        <dsp:cNvPr id="0" name=""/>
        <dsp:cNvSpPr/>
      </dsp:nvSpPr>
      <dsp:spPr>
        <a:xfrm>
          <a:off x="855906" y="195210"/>
          <a:ext cx="1551831" cy="1551831"/>
        </a:xfrm>
        <a:custGeom>
          <a:avLst/>
          <a:gdLst/>
          <a:ahLst/>
          <a:cxnLst/>
          <a:rect l="0" t="0" r="0" b="0"/>
          <a:pathLst>
            <a:path>
              <a:moveTo>
                <a:pt x="135221" y="338244"/>
              </a:moveTo>
              <a:arcTo wR="775915" hR="775915" stAng="12860267" swAng="1961058"/>
            </a:path>
          </a:pathLst>
        </a:custGeom>
        <a:noFill/>
        <a:ln w="9525" cap="flat" cmpd="sng" algn="ctr">
          <a:solidFill>
            <a:schemeClr val="accent3">
              <a:hueOff val="10067336"/>
              <a:satOff val="73191"/>
              <a:lumOff val="-23922"/>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1C56EE-30E9-43F5-94F1-63227EFB0B5E}">
      <dsp:nvSpPr>
        <dsp:cNvPr id="0" name=""/>
        <dsp:cNvSpPr/>
      </dsp:nvSpPr>
      <dsp:spPr>
        <a:xfrm>
          <a:off x="1333026" y="993"/>
          <a:ext cx="597591" cy="38843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t>Allocation DSO</a:t>
          </a:r>
          <a:endParaRPr lang="nl-BE" sz="600" kern="1200" dirty="0"/>
        </a:p>
      </dsp:txBody>
      <dsp:txXfrm>
        <a:off x="1351988" y="19955"/>
        <a:ext cx="559667" cy="350510"/>
      </dsp:txXfrm>
    </dsp:sp>
    <dsp:sp modelId="{9FEF4883-431D-4E76-A0B0-C3F25C9340DC}">
      <dsp:nvSpPr>
        <dsp:cNvPr id="0" name=""/>
        <dsp:cNvSpPr/>
      </dsp:nvSpPr>
      <dsp:spPr>
        <a:xfrm>
          <a:off x="855906" y="195210"/>
          <a:ext cx="1551831" cy="1551831"/>
        </a:xfrm>
        <a:custGeom>
          <a:avLst/>
          <a:gdLst/>
          <a:ahLst/>
          <a:cxnLst/>
          <a:rect l="0" t="0" r="0" b="0"/>
          <a:pathLst>
            <a:path>
              <a:moveTo>
                <a:pt x="1078814" y="61564"/>
              </a:moveTo>
              <a:arcTo wR="775915" hR="775915" stAng="17578675" swAng="1961058"/>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8599D29-8BBE-4AE6-B159-2DE260A8ADAF}">
      <dsp:nvSpPr>
        <dsp:cNvPr id="0" name=""/>
        <dsp:cNvSpPr/>
      </dsp:nvSpPr>
      <dsp:spPr>
        <a:xfrm>
          <a:off x="2070966" y="5371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t>Allocation </a:t>
          </a:r>
          <a:r>
            <a:rPr lang="nl-BE" sz="600" kern="1200" dirty="0"/>
            <a:t>CDS</a:t>
          </a:r>
        </a:p>
      </dsp:txBody>
      <dsp:txXfrm>
        <a:off x="2089928" y="556100"/>
        <a:ext cx="559667" cy="350510"/>
      </dsp:txXfrm>
    </dsp:sp>
    <dsp:sp modelId="{7020C70A-B2B6-49B8-9E0C-51619D53F9F5}">
      <dsp:nvSpPr>
        <dsp:cNvPr id="0" name=""/>
        <dsp:cNvSpPr/>
      </dsp:nvSpPr>
      <dsp:spPr>
        <a:xfrm>
          <a:off x="855906" y="195210"/>
          <a:ext cx="1551831" cy="1551831"/>
        </a:xfrm>
        <a:custGeom>
          <a:avLst/>
          <a:gdLst/>
          <a:ahLst/>
          <a:cxnLst/>
          <a:rect l="0" t="0" r="0" b="0"/>
          <a:pathLst>
            <a:path>
              <a:moveTo>
                <a:pt x="1550768" y="735320"/>
              </a:moveTo>
              <a:arcTo wR="775915" hR="775915" stAng="21420059" swAng="2195934"/>
            </a:path>
          </a:pathLst>
        </a:custGeom>
        <a:noFill/>
        <a:ln w="9525" cap="flat" cmpd="sng" algn="ctr">
          <a:solidFill>
            <a:schemeClr val="accent3">
              <a:hueOff val="2516834"/>
              <a:satOff val="18298"/>
              <a:lumOff val="-5980"/>
              <a:alphaOff val="0"/>
            </a:schemeClr>
          </a:solidFill>
          <a:prstDash val="solid"/>
        </a:ln>
        <a:effectLst/>
      </dsp:spPr>
      <dsp:style>
        <a:lnRef idx="1">
          <a:scrgbClr r="0" g="0" b="0"/>
        </a:lnRef>
        <a:fillRef idx="0">
          <a:scrgbClr r="0" g="0" b="0"/>
        </a:fillRef>
        <a:effectRef idx="0">
          <a:scrgbClr r="0" g="0" b="0"/>
        </a:effectRef>
        <a:fontRef idx="minor"/>
      </dsp:style>
    </dsp:sp>
    <dsp:sp modelId="{979BAF33-8278-4DFC-91A8-87387BD53C1A}">
      <dsp:nvSpPr>
        <dsp:cNvPr id="0" name=""/>
        <dsp:cNvSpPr/>
      </dsp:nvSpPr>
      <dsp:spPr>
        <a:xfrm>
          <a:off x="1789098" y="14046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err="1" smtClean="0"/>
            <a:t>Grid</a:t>
          </a:r>
          <a:r>
            <a:rPr lang="nl-BE" sz="600" kern="1200" dirty="0" smtClean="0"/>
            <a:t> Users </a:t>
          </a:r>
          <a:r>
            <a:rPr lang="nl-BE" sz="600" kern="1200" dirty="0"/>
            <a:t>Elia</a:t>
          </a:r>
        </a:p>
      </dsp:txBody>
      <dsp:txXfrm>
        <a:off x="1808060" y="1423600"/>
        <a:ext cx="559667" cy="350510"/>
      </dsp:txXfrm>
    </dsp:sp>
    <dsp:sp modelId="{B7F2BBCC-0AF3-435B-A393-FFA9EF527383}">
      <dsp:nvSpPr>
        <dsp:cNvPr id="0" name=""/>
        <dsp:cNvSpPr/>
      </dsp:nvSpPr>
      <dsp:spPr>
        <a:xfrm>
          <a:off x="855906" y="195210"/>
          <a:ext cx="1551831" cy="1551831"/>
        </a:xfrm>
        <a:custGeom>
          <a:avLst/>
          <a:gdLst/>
          <a:ahLst/>
          <a:cxnLst/>
          <a:rect l="0" t="0" r="0" b="0"/>
          <a:pathLst>
            <a:path>
              <a:moveTo>
                <a:pt x="930110" y="1536355"/>
              </a:moveTo>
              <a:arcTo wR="775915" hR="775915" stAng="4712251" swAng="1375498"/>
            </a:path>
          </a:pathLst>
        </a:custGeom>
        <a:noFill/>
        <a:ln w="9525" cap="flat" cmpd="sng" algn="ctr">
          <a:solidFill>
            <a:schemeClr val="accent3">
              <a:hueOff val="5033668"/>
              <a:satOff val="36595"/>
              <a:lumOff val="-11961"/>
              <a:alphaOff val="0"/>
            </a:schemeClr>
          </a:solidFill>
          <a:prstDash val="solid"/>
        </a:ln>
        <a:effectLst/>
      </dsp:spPr>
      <dsp:style>
        <a:lnRef idx="1">
          <a:scrgbClr r="0" g="0" b="0"/>
        </a:lnRef>
        <a:fillRef idx="0">
          <a:scrgbClr r="0" g="0" b="0"/>
        </a:fillRef>
        <a:effectRef idx="0">
          <a:scrgbClr r="0" g="0" b="0"/>
        </a:effectRef>
        <a:fontRef idx="minor"/>
      </dsp:style>
    </dsp:sp>
    <dsp:sp modelId="{5E0388FE-92D3-418B-97B5-2638685FF980}">
      <dsp:nvSpPr>
        <dsp:cNvPr id="0" name=""/>
        <dsp:cNvSpPr/>
      </dsp:nvSpPr>
      <dsp:spPr>
        <a:xfrm>
          <a:off x="876954" y="14046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err="1" smtClean="0"/>
            <a:t>Activation</a:t>
          </a:r>
          <a:r>
            <a:rPr lang="nl-BE" sz="600" kern="1200" dirty="0" smtClean="0"/>
            <a:t> </a:t>
          </a:r>
          <a:r>
            <a:rPr lang="nl-BE" sz="600" kern="1200" dirty="0"/>
            <a:t>AS</a:t>
          </a:r>
        </a:p>
      </dsp:txBody>
      <dsp:txXfrm>
        <a:off x="895916" y="1423600"/>
        <a:ext cx="559667" cy="350510"/>
      </dsp:txXfrm>
    </dsp:sp>
    <dsp:sp modelId="{74ADC07E-D043-4AB2-9BF2-CA19AE79A111}">
      <dsp:nvSpPr>
        <dsp:cNvPr id="0" name=""/>
        <dsp:cNvSpPr/>
      </dsp:nvSpPr>
      <dsp:spPr>
        <a:xfrm>
          <a:off x="855906" y="195210"/>
          <a:ext cx="1551831" cy="1551831"/>
        </a:xfrm>
        <a:custGeom>
          <a:avLst/>
          <a:gdLst/>
          <a:ahLst/>
          <a:cxnLst/>
          <a:rect l="0" t="0" r="0" b="0"/>
          <a:pathLst>
            <a:path>
              <a:moveTo>
                <a:pt x="129638" y="1205299"/>
              </a:moveTo>
              <a:arcTo wR="775915" hR="775915" stAng="8784007" swAng="2195934"/>
            </a:path>
          </a:pathLst>
        </a:custGeom>
        <a:noFill/>
        <a:ln w="9525" cap="flat" cmpd="sng" algn="ctr">
          <a:solidFill>
            <a:schemeClr val="accent3">
              <a:hueOff val="7550502"/>
              <a:satOff val="54893"/>
              <a:lumOff val="-17941"/>
              <a:alphaOff val="0"/>
            </a:schemeClr>
          </a:solidFill>
          <a:prstDash val="solid"/>
        </a:ln>
        <a:effectLst/>
      </dsp:spPr>
      <dsp:style>
        <a:lnRef idx="1">
          <a:scrgbClr r="0" g="0" b="0"/>
        </a:lnRef>
        <a:fillRef idx="0">
          <a:scrgbClr r="0" g="0" b="0"/>
        </a:fillRef>
        <a:effectRef idx="0">
          <a:scrgbClr r="0" g="0" b="0"/>
        </a:effectRef>
        <a:fontRef idx="minor"/>
      </dsp:style>
    </dsp:sp>
    <dsp:sp modelId="{421C9060-FA2C-422D-B0F0-41D9798144F2}">
      <dsp:nvSpPr>
        <dsp:cNvPr id="0" name=""/>
        <dsp:cNvSpPr/>
      </dsp:nvSpPr>
      <dsp:spPr>
        <a:xfrm>
          <a:off x="595086" y="5371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t>Market Transactions</a:t>
          </a:r>
          <a:endParaRPr lang="nl-BE" sz="600" kern="1200" dirty="0"/>
        </a:p>
      </dsp:txBody>
      <dsp:txXfrm>
        <a:off x="614048" y="556100"/>
        <a:ext cx="559667" cy="350510"/>
      </dsp:txXfrm>
    </dsp:sp>
    <dsp:sp modelId="{70A21DE1-4E73-4EE2-BB75-AE4236472257}">
      <dsp:nvSpPr>
        <dsp:cNvPr id="0" name=""/>
        <dsp:cNvSpPr/>
      </dsp:nvSpPr>
      <dsp:spPr>
        <a:xfrm>
          <a:off x="855906" y="195210"/>
          <a:ext cx="1551831" cy="1551831"/>
        </a:xfrm>
        <a:custGeom>
          <a:avLst/>
          <a:gdLst/>
          <a:ahLst/>
          <a:cxnLst/>
          <a:rect l="0" t="0" r="0" b="0"/>
          <a:pathLst>
            <a:path>
              <a:moveTo>
                <a:pt x="135221" y="338244"/>
              </a:moveTo>
              <a:arcTo wR="775915" hR="775915" stAng="12860267" swAng="1961058"/>
            </a:path>
          </a:pathLst>
        </a:custGeom>
        <a:noFill/>
        <a:ln w="9525" cap="flat" cmpd="sng" algn="ctr">
          <a:solidFill>
            <a:schemeClr val="accent3">
              <a:hueOff val="10067336"/>
              <a:satOff val="73191"/>
              <a:lumOff val="-23922"/>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8AFC0-4D5E-4BB9-9993-E60053DD0582}">
      <dsp:nvSpPr>
        <dsp:cNvPr id="0" name=""/>
        <dsp:cNvSpPr/>
      </dsp:nvSpPr>
      <dsp:spPr>
        <a:xfrm>
          <a:off x="189791" y="0"/>
          <a:ext cx="2150970" cy="1043310"/>
        </a:xfrm>
        <a:prstGeom prst="rightArrow">
          <a:avLst/>
        </a:prstGeom>
        <a:gradFill rotWithShape="0">
          <a:gsLst>
            <a:gs pos="0">
              <a:srgbClr val="B2C1DB">
                <a:tint val="40000"/>
                <a:hueOff val="0"/>
                <a:satOff val="0"/>
                <a:lumOff val="0"/>
                <a:alphaOff val="0"/>
                <a:shade val="51000"/>
                <a:satMod val="130000"/>
              </a:srgbClr>
            </a:gs>
            <a:gs pos="80000">
              <a:srgbClr val="B2C1DB">
                <a:tint val="40000"/>
                <a:hueOff val="0"/>
                <a:satOff val="0"/>
                <a:lumOff val="0"/>
                <a:alphaOff val="0"/>
                <a:shade val="93000"/>
                <a:satMod val="130000"/>
              </a:srgbClr>
            </a:gs>
            <a:gs pos="100000">
              <a:srgbClr val="B2C1DB">
                <a:tint val="40000"/>
                <a:hueOff val="0"/>
                <a:satOff val="0"/>
                <a:lumOff val="0"/>
                <a:alphaOff val="0"/>
                <a:shade val="94000"/>
                <a:satMod val="135000"/>
              </a:srgb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rgbClr val="FFFFFF"/>
          </a:contourClr>
        </a:sp3d>
      </dsp:spPr>
      <dsp:style>
        <a:lnRef idx="0">
          <a:scrgbClr r="0" g="0" b="0"/>
        </a:lnRef>
        <a:fillRef idx="3">
          <a:scrgbClr r="0" g="0" b="0"/>
        </a:fillRef>
        <a:effectRef idx="0">
          <a:scrgbClr r="0" g="0" b="0"/>
        </a:effectRef>
        <a:fontRef idx="minor"/>
      </dsp:style>
    </dsp:sp>
    <dsp:sp modelId="{D61BFC0D-B6AF-48FB-B621-B312F05157F3}">
      <dsp:nvSpPr>
        <dsp:cNvPr id="0" name=""/>
        <dsp:cNvSpPr/>
      </dsp:nvSpPr>
      <dsp:spPr>
        <a:xfrm>
          <a:off x="1390" y="312993"/>
          <a:ext cx="1541745" cy="417324"/>
        </a:xfrm>
        <a:prstGeom prst="roundRect">
          <a:avLst/>
        </a:prstGeom>
        <a:gradFill rotWithShape="0">
          <a:gsLst>
            <a:gs pos="0">
              <a:srgbClr val="B2C1DB">
                <a:hueOff val="0"/>
                <a:satOff val="0"/>
                <a:lumOff val="0"/>
                <a:alphaOff val="0"/>
                <a:shade val="51000"/>
                <a:satMod val="130000"/>
              </a:srgbClr>
            </a:gs>
            <a:gs pos="80000">
              <a:srgbClr val="B2C1DB">
                <a:hueOff val="0"/>
                <a:satOff val="0"/>
                <a:lumOff val="0"/>
                <a:alphaOff val="0"/>
                <a:shade val="93000"/>
                <a:satMod val="130000"/>
              </a:srgbClr>
            </a:gs>
            <a:gs pos="100000">
              <a:srgbClr val="B2C1DB">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solidFill>
                <a:srgbClr val="FFFFFF"/>
              </a:solidFill>
              <a:latin typeface="Verdana"/>
              <a:ea typeface="+mn-ea"/>
              <a:cs typeface="+mn-cs"/>
            </a:rPr>
            <a:t>Long Term capacity</a:t>
          </a:r>
        </a:p>
        <a:p>
          <a:pPr lvl="0" algn="ctr" defTabSz="266700">
            <a:lnSpc>
              <a:spcPct val="90000"/>
            </a:lnSpc>
            <a:spcBef>
              <a:spcPct val="0"/>
            </a:spcBef>
            <a:spcAft>
              <a:spcPct val="35000"/>
            </a:spcAft>
          </a:pPr>
          <a:r>
            <a:rPr lang="nl-BE" sz="600" kern="1200" dirty="0" smtClean="0">
              <a:solidFill>
                <a:srgbClr val="FFFFFF"/>
              </a:solidFill>
              <a:latin typeface="Verdana"/>
              <a:ea typeface="+mn-ea"/>
              <a:cs typeface="+mn-cs"/>
            </a:rPr>
            <a:t>(Year + Month)</a:t>
          </a:r>
        </a:p>
      </dsp:txBody>
      <dsp:txXfrm>
        <a:off x="21762" y="333365"/>
        <a:ext cx="1501001" cy="376580"/>
      </dsp:txXfrm>
    </dsp:sp>
    <dsp:sp modelId="{ADC40466-E929-4FB3-960F-D10ED869E7AA}">
      <dsp:nvSpPr>
        <dsp:cNvPr id="0" name=""/>
        <dsp:cNvSpPr/>
      </dsp:nvSpPr>
      <dsp:spPr>
        <a:xfrm>
          <a:off x="1566613" y="312993"/>
          <a:ext cx="469536" cy="417324"/>
        </a:xfrm>
        <a:prstGeom prst="roundRect">
          <a:avLst/>
        </a:prstGeom>
        <a:gradFill rotWithShape="0">
          <a:gsLst>
            <a:gs pos="0">
              <a:srgbClr val="B2C1DB">
                <a:hueOff val="-6490032"/>
                <a:satOff val="3463"/>
                <a:lumOff val="-15098"/>
                <a:alphaOff val="0"/>
                <a:shade val="51000"/>
                <a:satMod val="130000"/>
              </a:srgbClr>
            </a:gs>
            <a:gs pos="80000">
              <a:srgbClr val="B2C1DB">
                <a:hueOff val="-6490032"/>
                <a:satOff val="3463"/>
                <a:lumOff val="-15098"/>
                <a:alphaOff val="0"/>
                <a:shade val="93000"/>
                <a:satMod val="130000"/>
              </a:srgbClr>
            </a:gs>
            <a:gs pos="100000">
              <a:srgbClr val="B2C1DB">
                <a:hueOff val="-6490032"/>
                <a:satOff val="3463"/>
                <a:lumOff val="-1509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solidFill>
                <a:srgbClr val="FFFFFF"/>
              </a:solidFill>
              <a:latin typeface="Verdana"/>
              <a:ea typeface="+mn-ea"/>
              <a:cs typeface="+mn-cs"/>
            </a:rPr>
            <a:t>Day Ahead capacity</a:t>
          </a:r>
          <a:endParaRPr lang="en-US" sz="600" kern="1200" dirty="0">
            <a:solidFill>
              <a:srgbClr val="FFFFFF"/>
            </a:solidFill>
            <a:latin typeface="Verdana"/>
            <a:ea typeface="+mn-ea"/>
            <a:cs typeface="+mn-cs"/>
          </a:endParaRPr>
        </a:p>
      </dsp:txBody>
      <dsp:txXfrm>
        <a:off x="1586985" y="333365"/>
        <a:ext cx="428792" cy="376580"/>
      </dsp:txXfrm>
    </dsp:sp>
    <dsp:sp modelId="{63253352-E8CB-4FD3-ABBC-5B0192297E55}">
      <dsp:nvSpPr>
        <dsp:cNvPr id="0" name=""/>
        <dsp:cNvSpPr/>
      </dsp:nvSpPr>
      <dsp:spPr>
        <a:xfrm>
          <a:off x="2059626" y="312993"/>
          <a:ext cx="469536" cy="417324"/>
        </a:xfrm>
        <a:prstGeom prst="roundRect">
          <a:avLst/>
        </a:prstGeom>
        <a:gradFill rotWithShape="0">
          <a:gsLst>
            <a:gs pos="0">
              <a:srgbClr val="B2C1DB">
                <a:hueOff val="-12980065"/>
                <a:satOff val="6926"/>
                <a:lumOff val="-30196"/>
                <a:alphaOff val="0"/>
                <a:shade val="51000"/>
                <a:satMod val="130000"/>
              </a:srgbClr>
            </a:gs>
            <a:gs pos="80000">
              <a:srgbClr val="B2C1DB">
                <a:hueOff val="-12980065"/>
                <a:satOff val="6926"/>
                <a:lumOff val="-30196"/>
                <a:alphaOff val="0"/>
                <a:shade val="93000"/>
                <a:satMod val="130000"/>
              </a:srgbClr>
            </a:gs>
            <a:gs pos="100000">
              <a:srgbClr val="B2C1DB">
                <a:hueOff val="-12980065"/>
                <a:satOff val="6926"/>
                <a:lumOff val="-3019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solidFill>
                <a:srgbClr val="FFFFFF"/>
              </a:solidFill>
              <a:latin typeface="Verdana"/>
              <a:ea typeface="+mn-ea"/>
              <a:cs typeface="+mn-cs"/>
            </a:rPr>
            <a:t>Intraday capacity</a:t>
          </a:r>
          <a:endParaRPr lang="en-US" sz="600" kern="1200" dirty="0">
            <a:solidFill>
              <a:srgbClr val="FFFFFF"/>
            </a:solidFill>
            <a:latin typeface="Verdana"/>
            <a:ea typeface="+mn-ea"/>
            <a:cs typeface="+mn-cs"/>
          </a:endParaRPr>
        </a:p>
      </dsp:txBody>
      <dsp:txXfrm>
        <a:off x="2079998" y="333365"/>
        <a:ext cx="428792" cy="376580"/>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1C56EE-30E9-43F5-94F1-63227EFB0B5E}">
      <dsp:nvSpPr>
        <dsp:cNvPr id="0" name=""/>
        <dsp:cNvSpPr/>
      </dsp:nvSpPr>
      <dsp:spPr>
        <a:xfrm>
          <a:off x="1333026" y="993"/>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nl-BE" sz="500" kern="1200" dirty="0"/>
            <a:t>Allocatie DNB</a:t>
          </a:r>
        </a:p>
      </dsp:txBody>
      <dsp:txXfrm>
        <a:off x="1351988" y="19955"/>
        <a:ext cx="559667" cy="350510"/>
      </dsp:txXfrm>
    </dsp:sp>
    <dsp:sp modelId="{9FEF4883-431D-4E76-A0B0-C3F25C9340DC}">
      <dsp:nvSpPr>
        <dsp:cNvPr id="0" name=""/>
        <dsp:cNvSpPr/>
      </dsp:nvSpPr>
      <dsp:spPr>
        <a:xfrm>
          <a:off x="855906" y="195210"/>
          <a:ext cx="1551831" cy="1551831"/>
        </a:xfrm>
        <a:custGeom>
          <a:avLst/>
          <a:gdLst/>
          <a:ahLst/>
          <a:cxnLst/>
          <a:rect l="0" t="0" r="0" b="0"/>
          <a:pathLst>
            <a:path>
              <a:moveTo>
                <a:pt x="1078814" y="61564"/>
              </a:moveTo>
              <a:arcTo wR="775915" hR="775915" stAng="17578675" swAng="1961058"/>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8599D29-8BBE-4AE6-B159-2DE260A8ADAF}">
      <dsp:nvSpPr>
        <dsp:cNvPr id="0" name=""/>
        <dsp:cNvSpPr/>
      </dsp:nvSpPr>
      <dsp:spPr>
        <a:xfrm>
          <a:off x="2070966" y="5371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nl-BE" sz="500" kern="1200" dirty="0"/>
            <a:t>Allocatie CDS</a:t>
          </a:r>
        </a:p>
      </dsp:txBody>
      <dsp:txXfrm>
        <a:off x="2089928" y="556100"/>
        <a:ext cx="559667" cy="350510"/>
      </dsp:txXfrm>
    </dsp:sp>
    <dsp:sp modelId="{7020C70A-B2B6-49B8-9E0C-51619D53F9F5}">
      <dsp:nvSpPr>
        <dsp:cNvPr id="0" name=""/>
        <dsp:cNvSpPr/>
      </dsp:nvSpPr>
      <dsp:spPr>
        <a:xfrm>
          <a:off x="855906" y="195210"/>
          <a:ext cx="1551831" cy="1551831"/>
        </a:xfrm>
        <a:custGeom>
          <a:avLst/>
          <a:gdLst/>
          <a:ahLst/>
          <a:cxnLst/>
          <a:rect l="0" t="0" r="0" b="0"/>
          <a:pathLst>
            <a:path>
              <a:moveTo>
                <a:pt x="1550768" y="735320"/>
              </a:moveTo>
              <a:arcTo wR="775915" hR="775915" stAng="21420059" swAng="2195934"/>
            </a:path>
          </a:pathLst>
        </a:custGeom>
        <a:noFill/>
        <a:ln w="9525" cap="flat" cmpd="sng" algn="ctr">
          <a:solidFill>
            <a:schemeClr val="accent3">
              <a:hueOff val="2516834"/>
              <a:satOff val="18298"/>
              <a:lumOff val="-5980"/>
              <a:alphaOff val="0"/>
            </a:schemeClr>
          </a:solidFill>
          <a:prstDash val="solid"/>
        </a:ln>
        <a:effectLst/>
      </dsp:spPr>
      <dsp:style>
        <a:lnRef idx="1">
          <a:scrgbClr r="0" g="0" b="0"/>
        </a:lnRef>
        <a:fillRef idx="0">
          <a:scrgbClr r="0" g="0" b="0"/>
        </a:fillRef>
        <a:effectRef idx="0">
          <a:scrgbClr r="0" g="0" b="0"/>
        </a:effectRef>
        <a:fontRef idx="minor"/>
      </dsp:style>
    </dsp:sp>
    <dsp:sp modelId="{979BAF33-8278-4DFC-91A8-87387BD53C1A}">
      <dsp:nvSpPr>
        <dsp:cNvPr id="0" name=""/>
        <dsp:cNvSpPr/>
      </dsp:nvSpPr>
      <dsp:spPr>
        <a:xfrm>
          <a:off x="1789098" y="1404638"/>
          <a:ext cx="597591" cy="388434"/>
        </a:xfrm>
        <a:prstGeom prst="roundRect">
          <a:avLst/>
        </a:prstGeom>
        <a:solidFill>
          <a:schemeClr val="accent3">
            <a:hueOff val="5033668"/>
            <a:satOff val="36595"/>
            <a:lumOff val="-119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nl-BE" sz="500" kern="1200" dirty="0"/>
            <a:t>Netgebruikers Elia</a:t>
          </a:r>
        </a:p>
      </dsp:txBody>
      <dsp:txXfrm>
        <a:off x="1808060" y="1423600"/>
        <a:ext cx="559667" cy="350510"/>
      </dsp:txXfrm>
    </dsp:sp>
    <dsp:sp modelId="{B7F2BBCC-0AF3-435B-A393-FFA9EF527383}">
      <dsp:nvSpPr>
        <dsp:cNvPr id="0" name=""/>
        <dsp:cNvSpPr/>
      </dsp:nvSpPr>
      <dsp:spPr>
        <a:xfrm>
          <a:off x="855906" y="195210"/>
          <a:ext cx="1551831" cy="1551831"/>
        </a:xfrm>
        <a:custGeom>
          <a:avLst/>
          <a:gdLst/>
          <a:ahLst/>
          <a:cxnLst/>
          <a:rect l="0" t="0" r="0" b="0"/>
          <a:pathLst>
            <a:path>
              <a:moveTo>
                <a:pt x="930110" y="1536355"/>
              </a:moveTo>
              <a:arcTo wR="775915" hR="775915" stAng="4712251" swAng="1375498"/>
            </a:path>
          </a:pathLst>
        </a:custGeom>
        <a:noFill/>
        <a:ln w="9525" cap="flat" cmpd="sng" algn="ctr">
          <a:solidFill>
            <a:schemeClr val="accent3">
              <a:hueOff val="5033668"/>
              <a:satOff val="36595"/>
              <a:lumOff val="-11961"/>
              <a:alphaOff val="0"/>
            </a:schemeClr>
          </a:solidFill>
          <a:prstDash val="solid"/>
        </a:ln>
        <a:effectLst/>
      </dsp:spPr>
      <dsp:style>
        <a:lnRef idx="1">
          <a:scrgbClr r="0" g="0" b="0"/>
        </a:lnRef>
        <a:fillRef idx="0">
          <a:scrgbClr r="0" g="0" b="0"/>
        </a:fillRef>
        <a:effectRef idx="0">
          <a:scrgbClr r="0" g="0" b="0"/>
        </a:effectRef>
        <a:fontRef idx="minor"/>
      </dsp:style>
    </dsp:sp>
    <dsp:sp modelId="{5E0388FE-92D3-418B-97B5-2638685FF980}">
      <dsp:nvSpPr>
        <dsp:cNvPr id="0" name=""/>
        <dsp:cNvSpPr/>
      </dsp:nvSpPr>
      <dsp:spPr>
        <a:xfrm>
          <a:off x="876954" y="14046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nl-BE" sz="500" kern="1200" dirty="0"/>
            <a:t>Activaties AS</a:t>
          </a:r>
        </a:p>
      </dsp:txBody>
      <dsp:txXfrm>
        <a:off x="895916" y="1423600"/>
        <a:ext cx="559667" cy="350510"/>
      </dsp:txXfrm>
    </dsp:sp>
    <dsp:sp modelId="{74ADC07E-D043-4AB2-9BF2-CA19AE79A111}">
      <dsp:nvSpPr>
        <dsp:cNvPr id="0" name=""/>
        <dsp:cNvSpPr/>
      </dsp:nvSpPr>
      <dsp:spPr>
        <a:xfrm>
          <a:off x="855906" y="195210"/>
          <a:ext cx="1551831" cy="1551831"/>
        </a:xfrm>
        <a:custGeom>
          <a:avLst/>
          <a:gdLst/>
          <a:ahLst/>
          <a:cxnLst/>
          <a:rect l="0" t="0" r="0" b="0"/>
          <a:pathLst>
            <a:path>
              <a:moveTo>
                <a:pt x="129638" y="1205299"/>
              </a:moveTo>
              <a:arcTo wR="775915" hR="775915" stAng="8784007" swAng="2195934"/>
            </a:path>
          </a:pathLst>
        </a:custGeom>
        <a:noFill/>
        <a:ln w="9525" cap="flat" cmpd="sng" algn="ctr">
          <a:solidFill>
            <a:schemeClr val="accent3">
              <a:hueOff val="7550502"/>
              <a:satOff val="54893"/>
              <a:lumOff val="-17941"/>
              <a:alphaOff val="0"/>
            </a:schemeClr>
          </a:solidFill>
          <a:prstDash val="solid"/>
        </a:ln>
        <a:effectLst/>
      </dsp:spPr>
      <dsp:style>
        <a:lnRef idx="1">
          <a:scrgbClr r="0" g="0" b="0"/>
        </a:lnRef>
        <a:fillRef idx="0">
          <a:scrgbClr r="0" g="0" b="0"/>
        </a:fillRef>
        <a:effectRef idx="0">
          <a:scrgbClr r="0" g="0" b="0"/>
        </a:effectRef>
        <a:fontRef idx="minor"/>
      </dsp:style>
    </dsp:sp>
    <dsp:sp modelId="{421C9060-FA2C-422D-B0F0-41D9798144F2}">
      <dsp:nvSpPr>
        <dsp:cNvPr id="0" name=""/>
        <dsp:cNvSpPr/>
      </dsp:nvSpPr>
      <dsp:spPr>
        <a:xfrm>
          <a:off x="595086" y="5371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nl-BE" sz="500" kern="1200" dirty="0"/>
            <a:t>Markttransacties</a:t>
          </a:r>
        </a:p>
      </dsp:txBody>
      <dsp:txXfrm>
        <a:off x="614048" y="556100"/>
        <a:ext cx="559667" cy="350510"/>
      </dsp:txXfrm>
    </dsp:sp>
    <dsp:sp modelId="{70A21DE1-4E73-4EE2-BB75-AE4236472257}">
      <dsp:nvSpPr>
        <dsp:cNvPr id="0" name=""/>
        <dsp:cNvSpPr/>
      </dsp:nvSpPr>
      <dsp:spPr>
        <a:xfrm>
          <a:off x="855906" y="195210"/>
          <a:ext cx="1551831" cy="1551831"/>
        </a:xfrm>
        <a:custGeom>
          <a:avLst/>
          <a:gdLst/>
          <a:ahLst/>
          <a:cxnLst/>
          <a:rect l="0" t="0" r="0" b="0"/>
          <a:pathLst>
            <a:path>
              <a:moveTo>
                <a:pt x="135221" y="338244"/>
              </a:moveTo>
              <a:arcTo wR="775915" hR="775915" stAng="12860267" swAng="1961058"/>
            </a:path>
          </a:pathLst>
        </a:custGeom>
        <a:noFill/>
        <a:ln w="9525" cap="flat" cmpd="sng" algn="ctr">
          <a:solidFill>
            <a:schemeClr val="accent3">
              <a:hueOff val="10067336"/>
              <a:satOff val="73191"/>
              <a:lumOff val="-23922"/>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1C56EE-30E9-43F5-94F1-63227EFB0B5E}">
      <dsp:nvSpPr>
        <dsp:cNvPr id="0" name=""/>
        <dsp:cNvSpPr/>
      </dsp:nvSpPr>
      <dsp:spPr>
        <a:xfrm>
          <a:off x="1333026" y="993"/>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t>Allocation DSO</a:t>
          </a:r>
          <a:endParaRPr lang="nl-BE" sz="600" kern="1200" dirty="0"/>
        </a:p>
      </dsp:txBody>
      <dsp:txXfrm>
        <a:off x="1351988" y="19955"/>
        <a:ext cx="559667" cy="350510"/>
      </dsp:txXfrm>
    </dsp:sp>
    <dsp:sp modelId="{9FEF4883-431D-4E76-A0B0-C3F25C9340DC}">
      <dsp:nvSpPr>
        <dsp:cNvPr id="0" name=""/>
        <dsp:cNvSpPr/>
      </dsp:nvSpPr>
      <dsp:spPr>
        <a:xfrm>
          <a:off x="855906" y="195210"/>
          <a:ext cx="1551831" cy="1551831"/>
        </a:xfrm>
        <a:custGeom>
          <a:avLst/>
          <a:gdLst/>
          <a:ahLst/>
          <a:cxnLst/>
          <a:rect l="0" t="0" r="0" b="0"/>
          <a:pathLst>
            <a:path>
              <a:moveTo>
                <a:pt x="1078814" y="61564"/>
              </a:moveTo>
              <a:arcTo wR="775915" hR="775915" stAng="17578675" swAng="1961058"/>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8599D29-8BBE-4AE6-B159-2DE260A8ADAF}">
      <dsp:nvSpPr>
        <dsp:cNvPr id="0" name=""/>
        <dsp:cNvSpPr/>
      </dsp:nvSpPr>
      <dsp:spPr>
        <a:xfrm>
          <a:off x="2070966" y="537138"/>
          <a:ext cx="597591" cy="388434"/>
        </a:xfrm>
        <a:prstGeom prst="roundRect">
          <a:avLst/>
        </a:prstGeom>
        <a:solidFill>
          <a:schemeClr val="accent3">
            <a:hueOff val="2516834"/>
            <a:satOff val="18298"/>
            <a:lumOff val="-59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t>Allocation CDS</a:t>
          </a:r>
          <a:endParaRPr lang="nl-BE" sz="600" kern="1200" dirty="0"/>
        </a:p>
      </dsp:txBody>
      <dsp:txXfrm>
        <a:off x="2089928" y="556100"/>
        <a:ext cx="559667" cy="350510"/>
      </dsp:txXfrm>
    </dsp:sp>
    <dsp:sp modelId="{7020C70A-B2B6-49B8-9E0C-51619D53F9F5}">
      <dsp:nvSpPr>
        <dsp:cNvPr id="0" name=""/>
        <dsp:cNvSpPr/>
      </dsp:nvSpPr>
      <dsp:spPr>
        <a:xfrm>
          <a:off x="855906" y="195210"/>
          <a:ext cx="1551831" cy="1551831"/>
        </a:xfrm>
        <a:custGeom>
          <a:avLst/>
          <a:gdLst/>
          <a:ahLst/>
          <a:cxnLst/>
          <a:rect l="0" t="0" r="0" b="0"/>
          <a:pathLst>
            <a:path>
              <a:moveTo>
                <a:pt x="1550768" y="735320"/>
              </a:moveTo>
              <a:arcTo wR="775915" hR="775915" stAng="21420059" swAng="2195934"/>
            </a:path>
          </a:pathLst>
        </a:custGeom>
        <a:noFill/>
        <a:ln w="9525" cap="flat" cmpd="sng" algn="ctr">
          <a:solidFill>
            <a:schemeClr val="accent3">
              <a:hueOff val="2516834"/>
              <a:satOff val="18298"/>
              <a:lumOff val="-5980"/>
              <a:alphaOff val="0"/>
            </a:schemeClr>
          </a:solidFill>
          <a:prstDash val="solid"/>
        </a:ln>
        <a:effectLst/>
      </dsp:spPr>
      <dsp:style>
        <a:lnRef idx="1">
          <a:scrgbClr r="0" g="0" b="0"/>
        </a:lnRef>
        <a:fillRef idx="0">
          <a:scrgbClr r="0" g="0" b="0"/>
        </a:fillRef>
        <a:effectRef idx="0">
          <a:scrgbClr r="0" g="0" b="0"/>
        </a:effectRef>
        <a:fontRef idx="minor"/>
      </dsp:style>
    </dsp:sp>
    <dsp:sp modelId="{979BAF33-8278-4DFC-91A8-87387BD53C1A}">
      <dsp:nvSpPr>
        <dsp:cNvPr id="0" name=""/>
        <dsp:cNvSpPr/>
      </dsp:nvSpPr>
      <dsp:spPr>
        <a:xfrm>
          <a:off x="1789098" y="14046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err="1" smtClean="0"/>
            <a:t>Grid</a:t>
          </a:r>
          <a:r>
            <a:rPr lang="nl-BE" sz="600" kern="1200" dirty="0" smtClean="0"/>
            <a:t> Users </a:t>
          </a:r>
          <a:r>
            <a:rPr lang="nl-BE" sz="600" kern="1200" dirty="0"/>
            <a:t>Elia</a:t>
          </a:r>
        </a:p>
      </dsp:txBody>
      <dsp:txXfrm>
        <a:off x="1808060" y="1423600"/>
        <a:ext cx="559667" cy="350510"/>
      </dsp:txXfrm>
    </dsp:sp>
    <dsp:sp modelId="{B7F2BBCC-0AF3-435B-A393-FFA9EF527383}">
      <dsp:nvSpPr>
        <dsp:cNvPr id="0" name=""/>
        <dsp:cNvSpPr/>
      </dsp:nvSpPr>
      <dsp:spPr>
        <a:xfrm>
          <a:off x="855906" y="195210"/>
          <a:ext cx="1551831" cy="1551831"/>
        </a:xfrm>
        <a:custGeom>
          <a:avLst/>
          <a:gdLst/>
          <a:ahLst/>
          <a:cxnLst/>
          <a:rect l="0" t="0" r="0" b="0"/>
          <a:pathLst>
            <a:path>
              <a:moveTo>
                <a:pt x="930110" y="1536355"/>
              </a:moveTo>
              <a:arcTo wR="775915" hR="775915" stAng="4712251" swAng="1375498"/>
            </a:path>
          </a:pathLst>
        </a:custGeom>
        <a:noFill/>
        <a:ln w="9525" cap="flat" cmpd="sng" algn="ctr">
          <a:solidFill>
            <a:schemeClr val="accent3">
              <a:hueOff val="5033668"/>
              <a:satOff val="36595"/>
              <a:lumOff val="-11961"/>
              <a:alphaOff val="0"/>
            </a:schemeClr>
          </a:solidFill>
          <a:prstDash val="solid"/>
        </a:ln>
        <a:effectLst/>
      </dsp:spPr>
      <dsp:style>
        <a:lnRef idx="1">
          <a:scrgbClr r="0" g="0" b="0"/>
        </a:lnRef>
        <a:fillRef idx="0">
          <a:scrgbClr r="0" g="0" b="0"/>
        </a:fillRef>
        <a:effectRef idx="0">
          <a:scrgbClr r="0" g="0" b="0"/>
        </a:effectRef>
        <a:fontRef idx="minor"/>
      </dsp:style>
    </dsp:sp>
    <dsp:sp modelId="{5E0388FE-92D3-418B-97B5-2638685FF980}">
      <dsp:nvSpPr>
        <dsp:cNvPr id="0" name=""/>
        <dsp:cNvSpPr/>
      </dsp:nvSpPr>
      <dsp:spPr>
        <a:xfrm>
          <a:off x="876954" y="14046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err="1" smtClean="0"/>
            <a:t>Activation</a:t>
          </a:r>
          <a:r>
            <a:rPr lang="nl-BE" sz="600" kern="1200" dirty="0" smtClean="0"/>
            <a:t> </a:t>
          </a:r>
          <a:r>
            <a:rPr lang="nl-BE" sz="600" kern="1200" dirty="0"/>
            <a:t>AS</a:t>
          </a:r>
        </a:p>
      </dsp:txBody>
      <dsp:txXfrm>
        <a:off x="895916" y="1423600"/>
        <a:ext cx="559667" cy="350510"/>
      </dsp:txXfrm>
    </dsp:sp>
    <dsp:sp modelId="{74ADC07E-D043-4AB2-9BF2-CA19AE79A111}">
      <dsp:nvSpPr>
        <dsp:cNvPr id="0" name=""/>
        <dsp:cNvSpPr/>
      </dsp:nvSpPr>
      <dsp:spPr>
        <a:xfrm>
          <a:off x="855906" y="195210"/>
          <a:ext cx="1551831" cy="1551831"/>
        </a:xfrm>
        <a:custGeom>
          <a:avLst/>
          <a:gdLst/>
          <a:ahLst/>
          <a:cxnLst/>
          <a:rect l="0" t="0" r="0" b="0"/>
          <a:pathLst>
            <a:path>
              <a:moveTo>
                <a:pt x="129638" y="1205299"/>
              </a:moveTo>
              <a:arcTo wR="775915" hR="775915" stAng="8784007" swAng="2195934"/>
            </a:path>
          </a:pathLst>
        </a:custGeom>
        <a:noFill/>
        <a:ln w="9525" cap="flat" cmpd="sng" algn="ctr">
          <a:solidFill>
            <a:schemeClr val="accent3">
              <a:hueOff val="7550502"/>
              <a:satOff val="54893"/>
              <a:lumOff val="-17941"/>
              <a:alphaOff val="0"/>
            </a:schemeClr>
          </a:solidFill>
          <a:prstDash val="solid"/>
        </a:ln>
        <a:effectLst/>
      </dsp:spPr>
      <dsp:style>
        <a:lnRef idx="1">
          <a:scrgbClr r="0" g="0" b="0"/>
        </a:lnRef>
        <a:fillRef idx="0">
          <a:scrgbClr r="0" g="0" b="0"/>
        </a:fillRef>
        <a:effectRef idx="0">
          <a:scrgbClr r="0" g="0" b="0"/>
        </a:effectRef>
        <a:fontRef idx="minor"/>
      </dsp:style>
    </dsp:sp>
    <dsp:sp modelId="{421C9060-FA2C-422D-B0F0-41D9798144F2}">
      <dsp:nvSpPr>
        <dsp:cNvPr id="0" name=""/>
        <dsp:cNvSpPr/>
      </dsp:nvSpPr>
      <dsp:spPr>
        <a:xfrm>
          <a:off x="595086" y="5371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t>Market Transactions</a:t>
          </a:r>
          <a:endParaRPr lang="nl-BE" sz="600" kern="1200" dirty="0"/>
        </a:p>
      </dsp:txBody>
      <dsp:txXfrm>
        <a:off x="614048" y="556100"/>
        <a:ext cx="559667" cy="350510"/>
      </dsp:txXfrm>
    </dsp:sp>
    <dsp:sp modelId="{70A21DE1-4E73-4EE2-BB75-AE4236472257}">
      <dsp:nvSpPr>
        <dsp:cNvPr id="0" name=""/>
        <dsp:cNvSpPr/>
      </dsp:nvSpPr>
      <dsp:spPr>
        <a:xfrm>
          <a:off x="855906" y="195210"/>
          <a:ext cx="1551831" cy="1551831"/>
        </a:xfrm>
        <a:custGeom>
          <a:avLst/>
          <a:gdLst/>
          <a:ahLst/>
          <a:cxnLst/>
          <a:rect l="0" t="0" r="0" b="0"/>
          <a:pathLst>
            <a:path>
              <a:moveTo>
                <a:pt x="135221" y="338244"/>
              </a:moveTo>
              <a:arcTo wR="775915" hR="775915" stAng="12860267" swAng="1961058"/>
            </a:path>
          </a:pathLst>
        </a:custGeom>
        <a:noFill/>
        <a:ln w="9525" cap="flat" cmpd="sng" algn="ctr">
          <a:solidFill>
            <a:schemeClr val="accent3">
              <a:hueOff val="10067336"/>
              <a:satOff val="73191"/>
              <a:lumOff val="-23922"/>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1C56EE-30E9-43F5-94F1-63227EFB0B5E}">
      <dsp:nvSpPr>
        <dsp:cNvPr id="0" name=""/>
        <dsp:cNvSpPr/>
      </dsp:nvSpPr>
      <dsp:spPr>
        <a:xfrm>
          <a:off x="1333026" y="993"/>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t>Allocation DSO</a:t>
          </a:r>
          <a:endParaRPr lang="nl-BE" sz="600" kern="1200" dirty="0"/>
        </a:p>
      </dsp:txBody>
      <dsp:txXfrm>
        <a:off x="1351988" y="19955"/>
        <a:ext cx="559667" cy="350510"/>
      </dsp:txXfrm>
    </dsp:sp>
    <dsp:sp modelId="{9FEF4883-431D-4E76-A0B0-C3F25C9340DC}">
      <dsp:nvSpPr>
        <dsp:cNvPr id="0" name=""/>
        <dsp:cNvSpPr/>
      </dsp:nvSpPr>
      <dsp:spPr>
        <a:xfrm>
          <a:off x="855906" y="195210"/>
          <a:ext cx="1551831" cy="1551831"/>
        </a:xfrm>
        <a:custGeom>
          <a:avLst/>
          <a:gdLst/>
          <a:ahLst/>
          <a:cxnLst/>
          <a:rect l="0" t="0" r="0" b="0"/>
          <a:pathLst>
            <a:path>
              <a:moveTo>
                <a:pt x="1078814" y="61564"/>
              </a:moveTo>
              <a:arcTo wR="775915" hR="775915" stAng="17578675" swAng="1961058"/>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8599D29-8BBE-4AE6-B159-2DE260A8ADAF}">
      <dsp:nvSpPr>
        <dsp:cNvPr id="0" name=""/>
        <dsp:cNvSpPr/>
      </dsp:nvSpPr>
      <dsp:spPr>
        <a:xfrm>
          <a:off x="2070966" y="5371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t>Allocation </a:t>
          </a:r>
          <a:r>
            <a:rPr lang="nl-BE" sz="600" kern="1200" dirty="0"/>
            <a:t>CDS</a:t>
          </a:r>
        </a:p>
      </dsp:txBody>
      <dsp:txXfrm>
        <a:off x="2089928" y="556100"/>
        <a:ext cx="559667" cy="350510"/>
      </dsp:txXfrm>
    </dsp:sp>
    <dsp:sp modelId="{7020C70A-B2B6-49B8-9E0C-51619D53F9F5}">
      <dsp:nvSpPr>
        <dsp:cNvPr id="0" name=""/>
        <dsp:cNvSpPr/>
      </dsp:nvSpPr>
      <dsp:spPr>
        <a:xfrm>
          <a:off x="855906" y="195210"/>
          <a:ext cx="1551831" cy="1551831"/>
        </a:xfrm>
        <a:custGeom>
          <a:avLst/>
          <a:gdLst/>
          <a:ahLst/>
          <a:cxnLst/>
          <a:rect l="0" t="0" r="0" b="0"/>
          <a:pathLst>
            <a:path>
              <a:moveTo>
                <a:pt x="1550768" y="735320"/>
              </a:moveTo>
              <a:arcTo wR="775915" hR="775915" stAng="21420059" swAng="2195934"/>
            </a:path>
          </a:pathLst>
        </a:custGeom>
        <a:noFill/>
        <a:ln w="9525" cap="flat" cmpd="sng" algn="ctr">
          <a:solidFill>
            <a:schemeClr val="accent3">
              <a:hueOff val="2516834"/>
              <a:satOff val="18298"/>
              <a:lumOff val="-5980"/>
              <a:alphaOff val="0"/>
            </a:schemeClr>
          </a:solidFill>
          <a:prstDash val="solid"/>
        </a:ln>
        <a:effectLst/>
      </dsp:spPr>
      <dsp:style>
        <a:lnRef idx="1">
          <a:scrgbClr r="0" g="0" b="0"/>
        </a:lnRef>
        <a:fillRef idx="0">
          <a:scrgbClr r="0" g="0" b="0"/>
        </a:fillRef>
        <a:effectRef idx="0">
          <a:scrgbClr r="0" g="0" b="0"/>
        </a:effectRef>
        <a:fontRef idx="minor"/>
      </dsp:style>
    </dsp:sp>
    <dsp:sp modelId="{979BAF33-8278-4DFC-91A8-87387BD53C1A}">
      <dsp:nvSpPr>
        <dsp:cNvPr id="0" name=""/>
        <dsp:cNvSpPr/>
      </dsp:nvSpPr>
      <dsp:spPr>
        <a:xfrm>
          <a:off x="1789098" y="14046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err="1" smtClean="0"/>
            <a:t>Grid</a:t>
          </a:r>
          <a:r>
            <a:rPr lang="nl-BE" sz="600" kern="1200" dirty="0" smtClean="0"/>
            <a:t> Users </a:t>
          </a:r>
          <a:r>
            <a:rPr lang="nl-BE" sz="600" kern="1200" dirty="0"/>
            <a:t>Elia</a:t>
          </a:r>
        </a:p>
      </dsp:txBody>
      <dsp:txXfrm>
        <a:off x="1808060" y="1423600"/>
        <a:ext cx="559667" cy="350510"/>
      </dsp:txXfrm>
    </dsp:sp>
    <dsp:sp modelId="{B7F2BBCC-0AF3-435B-A393-FFA9EF527383}">
      <dsp:nvSpPr>
        <dsp:cNvPr id="0" name=""/>
        <dsp:cNvSpPr/>
      </dsp:nvSpPr>
      <dsp:spPr>
        <a:xfrm>
          <a:off x="855906" y="195210"/>
          <a:ext cx="1551831" cy="1551831"/>
        </a:xfrm>
        <a:custGeom>
          <a:avLst/>
          <a:gdLst/>
          <a:ahLst/>
          <a:cxnLst/>
          <a:rect l="0" t="0" r="0" b="0"/>
          <a:pathLst>
            <a:path>
              <a:moveTo>
                <a:pt x="930110" y="1536355"/>
              </a:moveTo>
              <a:arcTo wR="775915" hR="775915" stAng="4712251" swAng="1375498"/>
            </a:path>
          </a:pathLst>
        </a:custGeom>
        <a:noFill/>
        <a:ln w="9525" cap="flat" cmpd="sng" algn="ctr">
          <a:solidFill>
            <a:schemeClr val="accent3">
              <a:hueOff val="5033668"/>
              <a:satOff val="36595"/>
              <a:lumOff val="-11961"/>
              <a:alphaOff val="0"/>
            </a:schemeClr>
          </a:solidFill>
          <a:prstDash val="solid"/>
        </a:ln>
        <a:effectLst/>
      </dsp:spPr>
      <dsp:style>
        <a:lnRef idx="1">
          <a:scrgbClr r="0" g="0" b="0"/>
        </a:lnRef>
        <a:fillRef idx="0">
          <a:scrgbClr r="0" g="0" b="0"/>
        </a:fillRef>
        <a:effectRef idx="0">
          <a:scrgbClr r="0" g="0" b="0"/>
        </a:effectRef>
        <a:fontRef idx="minor"/>
      </dsp:style>
    </dsp:sp>
    <dsp:sp modelId="{5E0388FE-92D3-418B-97B5-2638685FF980}">
      <dsp:nvSpPr>
        <dsp:cNvPr id="0" name=""/>
        <dsp:cNvSpPr/>
      </dsp:nvSpPr>
      <dsp:spPr>
        <a:xfrm>
          <a:off x="876954" y="1404638"/>
          <a:ext cx="597591" cy="388434"/>
        </a:xfrm>
        <a:prstGeom prst="roundRect">
          <a:avLst/>
        </a:prstGeom>
        <a:solidFill>
          <a:schemeClr val="accent3">
            <a:hueOff val="7550502"/>
            <a:satOff val="54893"/>
            <a:lumOff val="-179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err="1" smtClean="0"/>
            <a:t>Activation</a:t>
          </a:r>
          <a:r>
            <a:rPr lang="nl-BE" sz="600" kern="1200" dirty="0" smtClean="0"/>
            <a:t> </a:t>
          </a:r>
          <a:r>
            <a:rPr lang="nl-BE" sz="600" kern="1200" dirty="0"/>
            <a:t>AS</a:t>
          </a:r>
        </a:p>
      </dsp:txBody>
      <dsp:txXfrm>
        <a:off x="895916" y="1423600"/>
        <a:ext cx="559667" cy="350510"/>
      </dsp:txXfrm>
    </dsp:sp>
    <dsp:sp modelId="{74ADC07E-D043-4AB2-9BF2-CA19AE79A111}">
      <dsp:nvSpPr>
        <dsp:cNvPr id="0" name=""/>
        <dsp:cNvSpPr/>
      </dsp:nvSpPr>
      <dsp:spPr>
        <a:xfrm>
          <a:off x="855906" y="195210"/>
          <a:ext cx="1551831" cy="1551831"/>
        </a:xfrm>
        <a:custGeom>
          <a:avLst/>
          <a:gdLst/>
          <a:ahLst/>
          <a:cxnLst/>
          <a:rect l="0" t="0" r="0" b="0"/>
          <a:pathLst>
            <a:path>
              <a:moveTo>
                <a:pt x="129638" y="1205299"/>
              </a:moveTo>
              <a:arcTo wR="775915" hR="775915" stAng="8784007" swAng="2195934"/>
            </a:path>
          </a:pathLst>
        </a:custGeom>
        <a:noFill/>
        <a:ln w="9525" cap="flat" cmpd="sng" algn="ctr">
          <a:solidFill>
            <a:schemeClr val="accent3">
              <a:hueOff val="7550502"/>
              <a:satOff val="54893"/>
              <a:lumOff val="-17941"/>
              <a:alphaOff val="0"/>
            </a:schemeClr>
          </a:solidFill>
          <a:prstDash val="solid"/>
        </a:ln>
        <a:effectLst/>
      </dsp:spPr>
      <dsp:style>
        <a:lnRef idx="1">
          <a:scrgbClr r="0" g="0" b="0"/>
        </a:lnRef>
        <a:fillRef idx="0">
          <a:scrgbClr r="0" g="0" b="0"/>
        </a:fillRef>
        <a:effectRef idx="0">
          <a:scrgbClr r="0" g="0" b="0"/>
        </a:effectRef>
        <a:fontRef idx="minor"/>
      </dsp:style>
    </dsp:sp>
    <dsp:sp modelId="{421C9060-FA2C-422D-B0F0-41D9798144F2}">
      <dsp:nvSpPr>
        <dsp:cNvPr id="0" name=""/>
        <dsp:cNvSpPr/>
      </dsp:nvSpPr>
      <dsp:spPr>
        <a:xfrm>
          <a:off x="595086" y="5371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t>Market Transactions</a:t>
          </a:r>
          <a:endParaRPr lang="nl-BE" sz="600" kern="1200" dirty="0"/>
        </a:p>
      </dsp:txBody>
      <dsp:txXfrm>
        <a:off x="614048" y="556100"/>
        <a:ext cx="559667" cy="350510"/>
      </dsp:txXfrm>
    </dsp:sp>
    <dsp:sp modelId="{70A21DE1-4E73-4EE2-BB75-AE4236472257}">
      <dsp:nvSpPr>
        <dsp:cNvPr id="0" name=""/>
        <dsp:cNvSpPr/>
      </dsp:nvSpPr>
      <dsp:spPr>
        <a:xfrm>
          <a:off x="855906" y="195210"/>
          <a:ext cx="1551831" cy="1551831"/>
        </a:xfrm>
        <a:custGeom>
          <a:avLst/>
          <a:gdLst/>
          <a:ahLst/>
          <a:cxnLst/>
          <a:rect l="0" t="0" r="0" b="0"/>
          <a:pathLst>
            <a:path>
              <a:moveTo>
                <a:pt x="135221" y="338244"/>
              </a:moveTo>
              <a:arcTo wR="775915" hR="775915" stAng="12860267" swAng="1961058"/>
            </a:path>
          </a:pathLst>
        </a:custGeom>
        <a:noFill/>
        <a:ln w="9525" cap="flat" cmpd="sng" algn="ctr">
          <a:solidFill>
            <a:schemeClr val="accent3">
              <a:hueOff val="10067336"/>
              <a:satOff val="73191"/>
              <a:lumOff val="-23922"/>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1C56EE-30E9-43F5-94F1-63227EFB0B5E}">
      <dsp:nvSpPr>
        <dsp:cNvPr id="0" name=""/>
        <dsp:cNvSpPr/>
      </dsp:nvSpPr>
      <dsp:spPr>
        <a:xfrm>
          <a:off x="1333026" y="993"/>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t>Allocation DSO</a:t>
          </a:r>
          <a:endParaRPr lang="nl-BE" sz="600" kern="1200" dirty="0"/>
        </a:p>
      </dsp:txBody>
      <dsp:txXfrm>
        <a:off x="1351988" y="19955"/>
        <a:ext cx="559667" cy="350510"/>
      </dsp:txXfrm>
    </dsp:sp>
    <dsp:sp modelId="{9FEF4883-431D-4E76-A0B0-C3F25C9340DC}">
      <dsp:nvSpPr>
        <dsp:cNvPr id="0" name=""/>
        <dsp:cNvSpPr/>
      </dsp:nvSpPr>
      <dsp:spPr>
        <a:xfrm>
          <a:off x="855906" y="195210"/>
          <a:ext cx="1551831" cy="1551831"/>
        </a:xfrm>
        <a:custGeom>
          <a:avLst/>
          <a:gdLst/>
          <a:ahLst/>
          <a:cxnLst/>
          <a:rect l="0" t="0" r="0" b="0"/>
          <a:pathLst>
            <a:path>
              <a:moveTo>
                <a:pt x="1078814" y="61564"/>
              </a:moveTo>
              <a:arcTo wR="775915" hR="775915" stAng="17578675" swAng="1961058"/>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8599D29-8BBE-4AE6-B159-2DE260A8ADAF}">
      <dsp:nvSpPr>
        <dsp:cNvPr id="0" name=""/>
        <dsp:cNvSpPr/>
      </dsp:nvSpPr>
      <dsp:spPr>
        <a:xfrm>
          <a:off x="2070966" y="5371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t>Allocation </a:t>
          </a:r>
          <a:r>
            <a:rPr lang="nl-BE" sz="600" kern="1200" dirty="0"/>
            <a:t>CDS</a:t>
          </a:r>
        </a:p>
      </dsp:txBody>
      <dsp:txXfrm>
        <a:off x="2089928" y="556100"/>
        <a:ext cx="559667" cy="350510"/>
      </dsp:txXfrm>
    </dsp:sp>
    <dsp:sp modelId="{7020C70A-B2B6-49B8-9E0C-51619D53F9F5}">
      <dsp:nvSpPr>
        <dsp:cNvPr id="0" name=""/>
        <dsp:cNvSpPr/>
      </dsp:nvSpPr>
      <dsp:spPr>
        <a:xfrm>
          <a:off x="855906" y="195210"/>
          <a:ext cx="1551831" cy="1551831"/>
        </a:xfrm>
        <a:custGeom>
          <a:avLst/>
          <a:gdLst/>
          <a:ahLst/>
          <a:cxnLst/>
          <a:rect l="0" t="0" r="0" b="0"/>
          <a:pathLst>
            <a:path>
              <a:moveTo>
                <a:pt x="1550768" y="735320"/>
              </a:moveTo>
              <a:arcTo wR="775915" hR="775915" stAng="21420059" swAng="2195934"/>
            </a:path>
          </a:pathLst>
        </a:custGeom>
        <a:noFill/>
        <a:ln w="9525" cap="flat" cmpd="sng" algn="ctr">
          <a:solidFill>
            <a:schemeClr val="accent3">
              <a:hueOff val="2516834"/>
              <a:satOff val="18298"/>
              <a:lumOff val="-5980"/>
              <a:alphaOff val="0"/>
            </a:schemeClr>
          </a:solidFill>
          <a:prstDash val="solid"/>
        </a:ln>
        <a:effectLst/>
      </dsp:spPr>
      <dsp:style>
        <a:lnRef idx="1">
          <a:scrgbClr r="0" g="0" b="0"/>
        </a:lnRef>
        <a:fillRef idx="0">
          <a:scrgbClr r="0" g="0" b="0"/>
        </a:fillRef>
        <a:effectRef idx="0">
          <a:scrgbClr r="0" g="0" b="0"/>
        </a:effectRef>
        <a:fontRef idx="minor"/>
      </dsp:style>
    </dsp:sp>
    <dsp:sp modelId="{979BAF33-8278-4DFC-91A8-87387BD53C1A}">
      <dsp:nvSpPr>
        <dsp:cNvPr id="0" name=""/>
        <dsp:cNvSpPr/>
      </dsp:nvSpPr>
      <dsp:spPr>
        <a:xfrm>
          <a:off x="1789098" y="14046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err="1" smtClean="0"/>
            <a:t>Grid</a:t>
          </a:r>
          <a:r>
            <a:rPr lang="nl-BE" sz="600" kern="1200" dirty="0" smtClean="0"/>
            <a:t> Users </a:t>
          </a:r>
          <a:r>
            <a:rPr lang="nl-BE" sz="600" kern="1200" dirty="0"/>
            <a:t>Elia</a:t>
          </a:r>
        </a:p>
      </dsp:txBody>
      <dsp:txXfrm>
        <a:off x="1808060" y="1423600"/>
        <a:ext cx="559667" cy="350510"/>
      </dsp:txXfrm>
    </dsp:sp>
    <dsp:sp modelId="{B7F2BBCC-0AF3-435B-A393-FFA9EF527383}">
      <dsp:nvSpPr>
        <dsp:cNvPr id="0" name=""/>
        <dsp:cNvSpPr/>
      </dsp:nvSpPr>
      <dsp:spPr>
        <a:xfrm>
          <a:off x="855906" y="195210"/>
          <a:ext cx="1551831" cy="1551831"/>
        </a:xfrm>
        <a:custGeom>
          <a:avLst/>
          <a:gdLst/>
          <a:ahLst/>
          <a:cxnLst/>
          <a:rect l="0" t="0" r="0" b="0"/>
          <a:pathLst>
            <a:path>
              <a:moveTo>
                <a:pt x="930110" y="1536355"/>
              </a:moveTo>
              <a:arcTo wR="775915" hR="775915" stAng="4712251" swAng="1375498"/>
            </a:path>
          </a:pathLst>
        </a:custGeom>
        <a:noFill/>
        <a:ln w="9525" cap="flat" cmpd="sng" algn="ctr">
          <a:solidFill>
            <a:schemeClr val="accent3">
              <a:hueOff val="5033668"/>
              <a:satOff val="36595"/>
              <a:lumOff val="-11961"/>
              <a:alphaOff val="0"/>
            </a:schemeClr>
          </a:solidFill>
          <a:prstDash val="solid"/>
        </a:ln>
        <a:effectLst/>
      </dsp:spPr>
      <dsp:style>
        <a:lnRef idx="1">
          <a:scrgbClr r="0" g="0" b="0"/>
        </a:lnRef>
        <a:fillRef idx="0">
          <a:scrgbClr r="0" g="0" b="0"/>
        </a:fillRef>
        <a:effectRef idx="0">
          <a:scrgbClr r="0" g="0" b="0"/>
        </a:effectRef>
        <a:fontRef idx="minor"/>
      </dsp:style>
    </dsp:sp>
    <dsp:sp modelId="{5E0388FE-92D3-418B-97B5-2638685FF980}">
      <dsp:nvSpPr>
        <dsp:cNvPr id="0" name=""/>
        <dsp:cNvSpPr/>
      </dsp:nvSpPr>
      <dsp:spPr>
        <a:xfrm>
          <a:off x="876954" y="1404638"/>
          <a:ext cx="597591" cy="388434"/>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err="1" smtClean="0"/>
            <a:t>Activation</a:t>
          </a:r>
          <a:r>
            <a:rPr lang="nl-BE" sz="600" kern="1200" dirty="0" smtClean="0"/>
            <a:t> </a:t>
          </a:r>
          <a:r>
            <a:rPr lang="nl-BE" sz="600" kern="1200" dirty="0"/>
            <a:t>AS</a:t>
          </a:r>
        </a:p>
      </dsp:txBody>
      <dsp:txXfrm>
        <a:off x="895916" y="1423600"/>
        <a:ext cx="559667" cy="350510"/>
      </dsp:txXfrm>
    </dsp:sp>
    <dsp:sp modelId="{74ADC07E-D043-4AB2-9BF2-CA19AE79A111}">
      <dsp:nvSpPr>
        <dsp:cNvPr id="0" name=""/>
        <dsp:cNvSpPr/>
      </dsp:nvSpPr>
      <dsp:spPr>
        <a:xfrm>
          <a:off x="855906" y="195210"/>
          <a:ext cx="1551831" cy="1551831"/>
        </a:xfrm>
        <a:custGeom>
          <a:avLst/>
          <a:gdLst/>
          <a:ahLst/>
          <a:cxnLst/>
          <a:rect l="0" t="0" r="0" b="0"/>
          <a:pathLst>
            <a:path>
              <a:moveTo>
                <a:pt x="129638" y="1205299"/>
              </a:moveTo>
              <a:arcTo wR="775915" hR="775915" stAng="8784007" swAng="2195934"/>
            </a:path>
          </a:pathLst>
        </a:custGeom>
        <a:noFill/>
        <a:ln w="9525" cap="flat" cmpd="sng" algn="ctr">
          <a:solidFill>
            <a:schemeClr val="accent3">
              <a:hueOff val="7550502"/>
              <a:satOff val="54893"/>
              <a:lumOff val="-17941"/>
              <a:alphaOff val="0"/>
            </a:schemeClr>
          </a:solidFill>
          <a:prstDash val="solid"/>
        </a:ln>
        <a:effectLst/>
      </dsp:spPr>
      <dsp:style>
        <a:lnRef idx="1">
          <a:scrgbClr r="0" g="0" b="0"/>
        </a:lnRef>
        <a:fillRef idx="0">
          <a:scrgbClr r="0" g="0" b="0"/>
        </a:fillRef>
        <a:effectRef idx="0">
          <a:scrgbClr r="0" g="0" b="0"/>
        </a:effectRef>
        <a:fontRef idx="minor"/>
      </dsp:style>
    </dsp:sp>
    <dsp:sp modelId="{421C9060-FA2C-422D-B0F0-41D9798144F2}">
      <dsp:nvSpPr>
        <dsp:cNvPr id="0" name=""/>
        <dsp:cNvSpPr/>
      </dsp:nvSpPr>
      <dsp:spPr>
        <a:xfrm>
          <a:off x="595086" y="537138"/>
          <a:ext cx="597591" cy="388434"/>
        </a:xfrm>
        <a:prstGeom prst="roundRect">
          <a:avLst/>
        </a:prstGeom>
        <a:solidFill>
          <a:schemeClr val="accent3">
            <a:hueOff val="10067336"/>
            <a:satOff val="73191"/>
            <a:lumOff val="-239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t>Market Transactions</a:t>
          </a:r>
          <a:endParaRPr lang="nl-BE" sz="600" kern="1200" dirty="0"/>
        </a:p>
      </dsp:txBody>
      <dsp:txXfrm>
        <a:off x="614048" y="556100"/>
        <a:ext cx="559667" cy="350510"/>
      </dsp:txXfrm>
    </dsp:sp>
    <dsp:sp modelId="{70A21DE1-4E73-4EE2-BB75-AE4236472257}">
      <dsp:nvSpPr>
        <dsp:cNvPr id="0" name=""/>
        <dsp:cNvSpPr/>
      </dsp:nvSpPr>
      <dsp:spPr>
        <a:xfrm>
          <a:off x="855906" y="195210"/>
          <a:ext cx="1551831" cy="1551831"/>
        </a:xfrm>
        <a:custGeom>
          <a:avLst/>
          <a:gdLst/>
          <a:ahLst/>
          <a:cxnLst/>
          <a:rect l="0" t="0" r="0" b="0"/>
          <a:pathLst>
            <a:path>
              <a:moveTo>
                <a:pt x="135221" y="338244"/>
              </a:moveTo>
              <a:arcTo wR="775915" hR="775915" stAng="12860267" swAng="1961058"/>
            </a:path>
          </a:pathLst>
        </a:custGeom>
        <a:noFill/>
        <a:ln w="9525" cap="flat" cmpd="sng" algn="ctr">
          <a:solidFill>
            <a:schemeClr val="accent3">
              <a:hueOff val="10067336"/>
              <a:satOff val="73191"/>
              <a:lumOff val="-23922"/>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1C56EE-30E9-43F5-94F1-63227EFB0B5E}">
      <dsp:nvSpPr>
        <dsp:cNvPr id="0" name=""/>
        <dsp:cNvSpPr/>
      </dsp:nvSpPr>
      <dsp:spPr>
        <a:xfrm>
          <a:off x="2277685" y="1176"/>
          <a:ext cx="1078324" cy="700911"/>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nl-BE" sz="1200" kern="1200" dirty="0" smtClean="0"/>
            <a:t>Allocation DSO</a:t>
          </a:r>
          <a:endParaRPr lang="nl-BE" sz="1200" kern="1200" dirty="0"/>
        </a:p>
      </dsp:txBody>
      <dsp:txXfrm>
        <a:off x="2311901" y="35392"/>
        <a:ext cx="1009892" cy="632479"/>
      </dsp:txXfrm>
    </dsp:sp>
    <dsp:sp modelId="{9FEF4883-431D-4E76-A0B0-C3F25C9340DC}">
      <dsp:nvSpPr>
        <dsp:cNvPr id="0" name=""/>
        <dsp:cNvSpPr/>
      </dsp:nvSpPr>
      <dsp:spPr>
        <a:xfrm>
          <a:off x="1414848" y="351631"/>
          <a:ext cx="2803998" cy="2803998"/>
        </a:xfrm>
        <a:custGeom>
          <a:avLst/>
          <a:gdLst/>
          <a:ahLst/>
          <a:cxnLst/>
          <a:rect l="0" t="0" r="0" b="0"/>
          <a:pathLst>
            <a:path>
              <a:moveTo>
                <a:pt x="1948590" y="110937"/>
              </a:moveTo>
              <a:arcTo wR="1401999" hR="1401999" stAng="17576767" swAng="1964338"/>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8599D29-8BBE-4AE6-B159-2DE260A8ADAF}">
      <dsp:nvSpPr>
        <dsp:cNvPr id="0" name=""/>
        <dsp:cNvSpPr/>
      </dsp:nvSpPr>
      <dsp:spPr>
        <a:xfrm>
          <a:off x="3611066" y="969934"/>
          <a:ext cx="1078324" cy="700911"/>
        </a:xfrm>
        <a:prstGeom prst="roundRect">
          <a:avLst/>
        </a:prstGeom>
        <a:solidFill>
          <a:schemeClr val="accent3">
            <a:hueOff val="2516834"/>
            <a:satOff val="18298"/>
            <a:lumOff val="-59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nl-BE" sz="1200" kern="1200" dirty="0" smtClean="0"/>
            <a:t>Allocation </a:t>
          </a:r>
          <a:r>
            <a:rPr lang="nl-BE" sz="1200" kern="1200" dirty="0"/>
            <a:t>CDS</a:t>
          </a:r>
        </a:p>
      </dsp:txBody>
      <dsp:txXfrm>
        <a:off x="3645282" y="1004150"/>
        <a:ext cx="1009892" cy="632479"/>
      </dsp:txXfrm>
    </dsp:sp>
    <dsp:sp modelId="{7020C70A-B2B6-49B8-9E0C-51619D53F9F5}">
      <dsp:nvSpPr>
        <dsp:cNvPr id="0" name=""/>
        <dsp:cNvSpPr/>
      </dsp:nvSpPr>
      <dsp:spPr>
        <a:xfrm>
          <a:off x="1414848" y="351631"/>
          <a:ext cx="2803998" cy="2803998"/>
        </a:xfrm>
        <a:custGeom>
          <a:avLst/>
          <a:gdLst/>
          <a:ahLst/>
          <a:cxnLst/>
          <a:rect l="0" t="0" r="0" b="0"/>
          <a:pathLst>
            <a:path>
              <a:moveTo>
                <a:pt x="2802054" y="1328183"/>
              </a:moveTo>
              <a:arcTo wR="1401999" hR="1401999" stAng="21418917" swAng="2198455"/>
            </a:path>
          </a:pathLst>
        </a:custGeom>
        <a:noFill/>
        <a:ln w="9525" cap="flat" cmpd="sng" algn="ctr">
          <a:solidFill>
            <a:schemeClr val="accent3">
              <a:hueOff val="2516834"/>
              <a:satOff val="18298"/>
              <a:lumOff val="-5980"/>
              <a:alphaOff val="0"/>
            </a:schemeClr>
          </a:solidFill>
          <a:prstDash val="solid"/>
        </a:ln>
        <a:effectLst/>
      </dsp:spPr>
      <dsp:style>
        <a:lnRef idx="1">
          <a:scrgbClr r="0" g="0" b="0"/>
        </a:lnRef>
        <a:fillRef idx="0">
          <a:scrgbClr r="0" g="0" b="0"/>
        </a:fillRef>
        <a:effectRef idx="0">
          <a:scrgbClr r="0" g="0" b="0"/>
        </a:effectRef>
        <a:fontRef idx="minor"/>
      </dsp:style>
    </dsp:sp>
    <dsp:sp modelId="{979BAF33-8278-4DFC-91A8-87387BD53C1A}">
      <dsp:nvSpPr>
        <dsp:cNvPr id="0" name=""/>
        <dsp:cNvSpPr/>
      </dsp:nvSpPr>
      <dsp:spPr>
        <a:xfrm>
          <a:off x="3101760" y="2537417"/>
          <a:ext cx="1078324" cy="700911"/>
        </a:xfrm>
        <a:prstGeom prst="roundRect">
          <a:avLst/>
        </a:prstGeom>
        <a:solidFill>
          <a:schemeClr val="accent3">
            <a:hueOff val="5033668"/>
            <a:satOff val="36595"/>
            <a:lumOff val="-119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nl-BE" sz="1200" kern="1200" dirty="0" err="1" smtClean="0"/>
            <a:t>Grid</a:t>
          </a:r>
          <a:r>
            <a:rPr lang="nl-BE" sz="1200" kern="1200" dirty="0" smtClean="0"/>
            <a:t> Users </a:t>
          </a:r>
          <a:r>
            <a:rPr lang="nl-BE" sz="1200" kern="1200" dirty="0"/>
            <a:t>Elia</a:t>
          </a:r>
        </a:p>
      </dsp:txBody>
      <dsp:txXfrm>
        <a:off x="3135976" y="2571633"/>
        <a:ext cx="1009892" cy="632479"/>
      </dsp:txXfrm>
    </dsp:sp>
    <dsp:sp modelId="{B7F2BBCC-0AF3-435B-A393-FFA9EF527383}">
      <dsp:nvSpPr>
        <dsp:cNvPr id="0" name=""/>
        <dsp:cNvSpPr/>
      </dsp:nvSpPr>
      <dsp:spPr>
        <a:xfrm>
          <a:off x="1414848" y="351631"/>
          <a:ext cx="2803998" cy="2803998"/>
        </a:xfrm>
        <a:custGeom>
          <a:avLst/>
          <a:gdLst/>
          <a:ahLst/>
          <a:cxnLst/>
          <a:rect l="0" t="0" r="0" b="0"/>
          <a:pathLst>
            <a:path>
              <a:moveTo>
                <a:pt x="1681329" y="2775890"/>
              </a:moveTo>
              <a:arcTo wR="1401999" hR="1401999" stAng="4710458" swAng="1379083"/>
            </a:path>
          </a:pathLst>
        </a:custGeom>
        <a:noFill/>
        <a:ln w="9525" cap="flat" cmpd="sng" algn="ctr">
          <a:solidFill>
            <a:schemeClr val="accent3">
              <a:hueOff val="5033668"/>
              <a:satOff val="36595"/>
              <a:lumOff val="-11961"/>
              <a:alphaOff val="0"/>
            </a:schemeClr>
          </a:solidFill>
          <a:prstDash val="solid"/>
        </a:ln>
        <a:effectLst/>
      </dsp:spPr>
      <dsp:style>
        <a:lnRef idx="1">
          <a:scrgbClr r="0" g="0" b="0"/>
        </a:lnRef>
        <a:fillRef idx="0">
          <a:scrgbClr r="0" g="0" b="0"/>
        </a:fillRef>
        <a:effectRef idx="0">
          <a:scrgbClr r="0" g="0" b="0"/>
        </a:effectRef>
        <a:fontRef idx="minor"/>
      </dsp:style>
    </dsp:sp>
    <dsp:sp modelId="{5E0388FE-92D3-418B-97B5-2638685FF980}">
      <dsp:nvSpPr>
        <dsp:cNvPr id="0" name=""/>
        <dsp:cNvSpPr/>
      </dsp:nvSpPr>
      <dsp:spPr>
        <a:xfrm>
          <a:off x="1453611" y="2537417"/>
          <a:ext cx="1078324" cy="700911"/>
        </a:xfrm>
        <a:prstGeom prst="roundRect">
          <a:avLst/>
        </a:prstGeom>
        <a:solidFill>
          <a:schemeClr val="accent3">
            <a:hueOff val="7550502"/>
            <a:satOff val="54893"/>
            <a:lumOff val="-179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nl-BE" sz="1200" kern="1200" dirty="0" err="1" smtClean="0"/>
            <a:t>Activation</a:t>
          </a:r>
          <a:r>
            <a:rPr lang="nl-BE" sz="1200" kern="1200" dirty="0" smtClean="0"/>
            <a:t> </a:t>
          </a:r>
          <a:r>
            <a:rPr lang="nl-BE" sz="1200" kern="1200" dirty="0"/>
            <a:t>AS</a:t>
          </a:r>
        </a:p>
      </dsp:txBody>
      <dsp:txXfrm>
        <a:off x="1487827" y="2571633"/>
        <a:ext cx="1009892" cy="632479"/>
      </dsp:txXfrm>
    </dsp:sp>
    <dsp:sp modelId="{74ADC07E-D043-4AB2-9BF2-CA19AE79A111}">
      <dsp:nvSpPr>
        <dsp:cNvPr id="0" name=""/>
        <dsp:cNvSpPr/>
      </dsp:nvSpPr>
      <dsp:spPr>
        <a:xfrm>
          <a:off x="1414848" y="351631"/>
          <a:ext cx="2803998" cy="2803998"/>
        </a:xfrm>
        <a:custGeom>
          <a:avLst/>
          <a:gdLst/>
          <a:ahLst/>
          <a:cxnLst/>
          <a:rect l="0" t="0" r="0" b="0"/>
          <a:pathLst>
            <a:path>
              <a:moveTo>
                <a:pt x="234554" y="2178319"/>
              </a:moveTo>
              <a:arcTo wR="1401999" hR="1401999" stAng="8782628" swAng="2198455"/>
            </a:path>
          </a:pathLst>
        </a:custGeom>
        <a:noFill/>
        <a:ln w="9525" cap="flat" cmpd="sng" algn="ctr">
          <a:solidFill>
            <a:schemeClr val="accent3">
              <a:hueOff val="7550502"/>
              <a:satOff val="54893"/>
              <a:lumOff val="-17941"/>
              <a:alphaOff val="0"/>
            </a:schemeClr>
          </a:solidFill>
          <a:prstDash val="solid"/>
        </a:ln>
        <a:effectLst/>
      </dsp:spPr>
      <dsp:style>
        <a:lnRef idx="1">
          <a:scrgbClr r="0" g="0" b="0"/>
        </a:lnRef>
        <a:fillRef idx="0">
          <a:scrgbClr r="0" g="0" b="0"/>
        </a:fillRef>
        <a:effectRef idx="0">
          <a:scrgbClr r="0" g="0" b="0"/>
        </a:effectRef>
        <a:fontRef idx="minor"/>
      </dsp:style>
    </dsp:sp>
    <dsp:sp modelId="{421C9060-FA2C-422D-B0F0-41D9798144F2}">
      <dsp:nvSpPr>
        <dsp:cNvPr id="0" name=""/>
        <dsp:cNvSpPr/>
      </dsp:nvSpPr>
      <dsp:spPr>
        <a:xfrm>
          <a:off x="944305" y="969934"/>
          <a:ext cx="1078324" cy="700911"/>
        </a:xfrm>
        <a:prstGeom prst="roundRect">
          <a:avLst/>
        </a:prstGeom>
        <a:solidFill>
          <a:schemeClr val="accent3">
            <a:hueOff val="10067336"/>
            <a:satOff val="73191"/>
            <a:lumOff val="-239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nl-BE" sz="1200" kern="1200" dirty="0" smtClean="0"/>
            <a:t>Market Transactions</a:t>
          </a:r>
          <a:endParaRPr lang="nl-BE" sz="1200" kern="1200" dirty="0"/>
        </a:p>
      </dsp:txBody>
      <dsp:txXfrm>
        <a:off x="978521" y="1004150"/>
        <a:ext cx="1009892" cy="632479"/>
      </dsp:txXfrm>
    </dsp:sp>
    <dsp:sp modelId="{70A21DE1-4E73-4EE2-BB75-AE4236472257}">
      <dsp:nvSpPr>
        <dsp:cNvPr id="0" name=""/>
        <dsp:cNvSpPr/>
      </dsp:nvSpPr>
      <dsp:spPr>
        <a:xfrm>
          <a:off x="1414848" y="351631"/>
          <a:ext cx="2803998" cy="2803998"/>
        </a:xfrm>
        <a:custGeom>
          <a:avLst/>
          <a:gdLst/>
          <a:ahLst/>
          <a:cxnLst/>
          <a:rect l="0" t="0" r="0" b="0"/>
          <a:pathLst>
            <a:path>
              <a:moveTo>
                <a:pt x="244015" y="611634"/>
              </a:moveTo>
              <a:arcTo wR="1401999" hR="1401999" stAng="12858896" swAng="1964338"/>
            </a:path>
          </a:pathLst>
        </a:custGeom>
        <a:noFill/>
        <a:ln w="9525" cap="flat" cmpd="sng" algn="ctr">
          <a:solidFill>
            <a:schemeClr val="accent3">
              <a:hueOff val="10067336"/>
              <a:satOff val="73191"/>
              <a:lumOff val="-23922"/>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8AFC0-4D5E-4BB9-9993-E60053DD0582}">
      <dsp:nvSpPr>
        <dsp:cNvPr id="0" name=""/>
        <dsp:cNvSpPr/>
      </dsp:nvSpPr>
      <dsp:spPr>
        <a:xfrm>
          <a:off x="189791" y="0"/>
          <a:ext cx="2150970" cy="1043310"/>
        </a:xfrm>
        <a:prstGeom prst="rightArrow">
          <a:avLst/>
        </a:prstGeom>
        <a:gradFill rotWithShape="0">
          <a:gsLst>
            <a:gs pos="0">
              <a:srgbClr val="B2C1DB">
                <a:tint val="40000"/>
                <a:hueOff val="0"/>
                <a:satOff val="0"/>
                <a:lumOff val="0"/>
                <a:alphaOff val="0"/>
                <a:shade val="51000"/>
                <a:satMod val="130000"/>
              </a:srgbClr>
            </a:gs>
            <a:gs pos="80000">
              <a:srgbClr val="B2C1DB">
                <a:tint val="40000"/>
                <a:hueOff val="0"/>
                <a:satOff val="0"/>
                <a:lumOff val="0"/>
                <a:alphaOff val="0"/>
                <a:shade val="93000"/>
                <a:satMod val="130000"/>
              </a:srgbClr>
            </a:gs>
            <a:gs pos="100000">
              <a:srgbClr val="B2C1DB">
                <a:tint val="40000"/>
                <a:hueOff val="0"/>
                <a:satOff val="0"/>
                <a:lumOff val="0"/>
                <a:alphaOff val="0"/>
                <a:shade val="94000"/>
                <a:satMod val="135000"/>
              </a:srgb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rgbClr val="FFFFFF"/>
          </a:contourClr>
        </a:sp3d>
      </dsp:spPr>
      <dsp:style>
        <a:lnRef idx="0">
          <a:scrgbClr r="0" g="0" b="0"/>
        </a:lnRef>
        <a:fillRef idx="3">
          <a:scrgbClr r="0" g="0" b="0"/>
        </a:fillRef>
        <a:effectRef idx="0">
          <a:scrgbClr r="0" g="0" b="0"/>
        </a:effectRef>
        <a:fontRef idx="minor"/>
      </dsp:style>
    </dsp:sp>
    <dsp:sp modelId="{D61BFC0D-B6AF-48FB-B621-B312F05157F3}">
      <dsp:nvSpPr>
        <dsp:cNvPr id="0" name=""/>
        <dsp:cNvSpPr/>
      </dsp:nvSpPr>
      <dsp:spPr>
        <a:xfrm>
          <a:off x="1390" y="312993"/>
          <a:ext cx="1541745" cy="417324"/>
        </a:xfrm>
        <a:prstGeom prst="roundRect">
          <a:avLst/>
        </a:prstGeom>
        <a:gradFill rotWithShape="0">
          <a:gsLst>
            <a:gs pos="0">
              <a:srgbClr val="B2C1DB">
                <a:hueOff val="0"/>
                <a:satOff val="0"/>
                <a:lumOff val="0"/>
                <a:alphaOff val="0"/>
                <a:shade val="51000"/>
                <a:satMod val="130000"/>
              </a:srgbClr>
            </a:gs>
            <a:gs pos="80000">
              <a:srgbClr val="B2C1DB">
                <a:hueOff val="0"/>
                <a:satOff val="0"/>
                <a:lumOff val="0"/>
                <a:alphaOff val="0"/>
                <a:shade val="93000"/>
                <a:satMod val="130000"/>
              </a:srgbClr>
            </a:gs>
            <a:gs pos="100000">
              <a:srgbClr val="B2C1DB">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solidFill>
                <a:srgbClr val="FFFFFF"/>
              </a:solidFill>
              <a:latin typeface="Verdana"/>
              <a:ea typeface="+mn-ea"/>
              <a:cs typeface="+mn-cs"/>
            </a:rPr>
            <a:t>Long Term capacity</a:t>
          </a:r>
        </a:p>
        <a:p>
          <a:pPr lvl="0" algn="ctr" defTabSz="266700">
            <a:lnSpc>
              <a:spcPct val="90000"/>
            </a:lnSpc>
            <a:spcBef>
              <a:spcPct val="0"/>
            </a:spcBef>
            <a:spcAft>
              <a:spcPct val="35000"/>
            </a:spcAft>
          </a:pPr>
          <a:r>
            <a:rPr lang="nl-BE" sz="600" kern="1200" dirty="0" smtClean="0">
              <a:solidFill>
                <a:srgbClr val="FFFFFF"/>
              </a:solidFill>
              <a:latin typeface="Verdana"/>
              <a:ea typeface="+mn-ea"/>
              <a:cs typeface="+mn-cs"/>
            </a:rPr>
            <a:t>(Year + Month)</a:t>
          </a:r>
        </a:p>
      </dsp:txBody>
      <dsp:txXfrm>
        <a:off x="21762" y="333365"/>
        <a:ext cx="1501001" cy="376580"/>
      </dsp:txXfrm>
    </dsp:sp>
    <dsp:sp modelId="{ADC40466-E929-4FB3-960F-D10ED869E7AA}">
      <dsp:nvSpPr>
        <dsp:cNvPr id="0" name=""/>
        <dsp:cNvSpPr/>
      </dsp:nvSpPr>
      <dsp:spPr>
        <a:xfrm>
          <a:off x="1566613" y="312993"/>
          <a:ext cx="469536" cy="417324"/>
        </a:xfrm>
        <a:prstGeom prst="roundRect">
          <a:avLst/>
        </a:prstGeom>
        <a:gradFill rotWithShape="0">
          <a:gsLst>
            <a:gs pos="0">
              <a:srgbClr val="B2C1DB">
                <a:hueOff val="-6490032"/>
                <a:satOff val="3463"/>
                <a:lumOff val="-15098"/>
                <a:alphaOff val="0"/>
                <a:shade val="51000"/>
                <a:satMod val="130000"/>
              </a:srgbClr>
            </a:gs>
            <a:gs pos="80000">
              <a:srgbClr val="B2C1DB">
                <a:hueOff val="-6490032"/>
                <a:satOff val="3463"/>
                <a:lumOff val="-15098"/>
                <a:alphaOff val="0"/>
                <a:shade val="93000"/>
                <a:satMod val="130000"/>
              </a:srgbClr>
            </a:gs>
            <a:gs pos="100000">
              <a:srgbClr val="B2C1DB">
                <a:hueOff val="-6490032"/>
                <a:satOff val="3463"/>
                <a:lumOff val="-1509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solidFill>
                <a:srgbClr val="FFFFFF"/>
              </a:solidFill>
              <a:latin typeface="Verdana"/>
              <a:ea typeface="+mn-ea"/>
              <a:cs typeface="+mn-cs"/>
            </a:rPr>
            <a:t>Day Ahead capacity</a:t>
          </a:r>
          <a:endParaRPr lang="en-US" sz="600" kern="1200" dirty="0">
            <a:solidFill>
              <a:srgbClr val="FFFFFF"/>
            </a:solidFill>
            <a:latin typeface="Verdana"/>
            <a:ea typeface="+mn-ea"/>
            <a:cs typeface="+mn-cs"/>
          </a:endParaRPr>
        </a:p>
      </dsp:txBody>
      <dsp:txXfrm>
        <a:off x="1586985" y="333365"/>
        <a:ext cx="428792" cy="376580"/>
      </dsp:txXfrm>
    </dsp:sp>
    <dsp:sp modelId="{63253352-E8CB-4FD3-ABBC-5B0192297E55}">
      <dsp:nvSpPr>
        <dsp:cNvPr id="0" name=""/>
        <dsp:cNvSpPr/>
      </dsp:nvSpPr>
      <dsp:spPr>
        <a:xfrm>
          <a:off x="2059626" y="312993"/>
          <a:ext cx="469536" cy="417324"/>
        </a:xfrm>
        <a:prstGeom prst="roundRect">
          <a:avLst/>
        </a:prstGeom>
        <a:gradFill rotWithShape="0">
          <a:gsLst>
            <a:gs pos="0">
              <a:srgbClr val="B2C1DB">
                <a:hueOff val="-12980065"/>
                <a:satOff val="6926"/>
                <a:lumOff val="-30196"/>
                <a:alphaOff val="0"/>
                <a:shade val="51000"/>
                <a:satMod val="130000"/>
              </a:srgbClr>
            </a:gs>
            <a:gs pos="80000">
              <a:srgbClr val="B2C1DB">
                <a:hueOff val="-12980065"/>
                <a:satOff val="6926"/>
                <a:lumOff val="-30196"/>
                <a:alphaOff val="0"/>
                <a:shade val="93000"/>
                <a:satMod val="130000"/>
              </a:srgbClr>
            </a:gs>
            <a:gs pos="100000">
              <a:srgbClr val="B2C1DB">
                <a:hueOff val="-12980065"/>
                <a:satOff val="6926"/>
                <a:lumOff val="-3019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solidFill>
                <a:srgbClr val="FFFFFF"/>
              </a:solidFill>
              <a:latin typeface="Verdana"/>
              <a:ea typeface="+mn-ea"/>
              <a:cs typeface="+mn-cs"/>
            </a:rPr>
            <a:t>Intraday capacity</a:t>
          </a:r>
          <a:endParaRPr lang="en-US" sz="600" kern="1200" dirty="0">
            <a:solidFill>
              <a:srgbClr val="FFFFFF"/>
            </a:solidFill>
            <a:latin typeface="Verdana"/>
            <a:ea typeface="+mn-ea"/>
            <a:cs typeface="+mn-cs"/>
          </a:endParaRPr>
        </a:p>
      </dsp:txBody>
      <dsp:txXfrm>
        <a:off x="2079998" y="333365"/>
        <a:ext cx="428792" cy="3765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8AFC0-4D5E-4BB9-9993-E60053DD0582}">
      <dsp:nvSpPr>
        <dsp:cNvPr id="0" name=""/>
        <dsp:cNvSpPr/>
      </dsp:nvSpPr>
      <dsp:spPr>
        <a:xfrm>
          <a:off x="189791" y="0"/>
          <a:ext cx="2150970" cy="1043310"/>
        </a:xfrm>
        <a:prstGeom prst="rightArrow">
          <a:avLst/>
        </a:prstGeom>
        <a:gradFill rotWithShape="0">
          <a:gsLst>
            <a:gs pos="0">
              <a:srgbClr val="B2C1DB">
                <a:tint val="40000"/>
                <a:hueOff val="0"/>
                <a:satOff val="0"/>
                <a:lumOff val="0"/>
                <a:alphaOff val="0"/>
                <a:shade val="51000"/>
                <a:satMod val="130000"/>
              </a:srgbClr>
            </a:gs>
            <a:gs pos="80000">
              <a:srgbClr val="B2C1DB">
                <a:tint val="40000"/>
                <a:hueOff val="0"/>
                <a:satOff val="0"/>
                <a:lumOff val="0"/>
                <a:alphaOff val="0"/>
                <a:shade val="93000"/>
                <a:satMod val="130000"/>
              </a:srgbClr>
            </a:gs>
            <a:gs pos="100000">
              <a:srgbClr val="B2C1DB">
                <a:tint val="40000"/>
                <a:hueOff val="0"/>
                <a:satOff val="0"/>
                <a:lumOff val="0"/>
                <a:alphaOff val="0"/>
                <a:shade val="94000"/>
                <a:satMod val="135000"/>
              </a:srgb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rgbClr val="FFFFFF"/>
          </a:contourClr>
        </a:sp3d>
      </dsp:spPr>
      <dsp:style>
        <a:lnRef idx="0">
          <a:scrgbClr r="0" g="0" b="0"/>
        </a:lnRef>
        <a:fillRef idx="3">
          <a:scrgbClr r="0" g="0" b="0"/>
        </a:fillRef>
        <a:effectRef idx="0">
          <a:scrgbClr r="0" g="0" b="0"/>
        </a:effectRef>
        <a:fontRef idx="minor"/>
      </dsp:style>
    </dsp:sp>
    <dsp:sp modelId="{D61BFC0D-B6AF-48FB-B621-B312F05157F3}">
      <dsp:nvSpPr>
        <dsp:cNvPr id="0" name=""/>
        <dsp:cNvSpPr/>
      </dsp:nvSpPr>
      <dsp:spPr>
        <a:xfrm>
          <a:off x="1390" y="312993"/>
          <a:ext cx="1541745" cy="417324"/>
        </a:xfrm>
        <a:prstGeom prst="roundRect">
          <a:avLst/>
        </a:prstGeom>
        <a:gradFill rotWithShape="0">
          <a:gsLst>
            <a:gs pos="0">
              <a:srgbClr val="B2C1DB">
                <a:hueOff val="0"/>
                <a:satOff val="0"/>
                <a:lumOff val="0"/>
                <a:alphaOff val="0"/>
                <a:shade val="51000"/>
                <a:satMod val="130000"/>
              </a:srgbClr>
            </a:gs>
            <a:gs pos="80000">
              <a:srgbClr val="B2C1DB">
                <a:hueOff val="0"/>
                <a:satOff val="0"/>
                <a:lumOff val="0"/>
                <a:alphaOff val="0"/>
                <a:shade val="93000"/>
                <a:satMod val="130000"/>
              </a:srgbClr>
            </a:gs>
            <a:gs pos="100000">
              <a:srgbClr val="B2C1DB">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solidFill>
                <a:srgbClr val="FFFFFF"/>
              </a:solidFill>
              <a:latin typeface="Verdana"/>
              <a:ea typeface="+mn-ea"/>
              <a:cs typeface="+mn-cs"/>
            </a:rPr>
            <a:t>Long Term capacity</a:t>
          </a:r>
        </a:p>
        <a:p>
          <a:pPr lvl="0" algn="ctr" defTabSz="266700">
            <a:lnSpc>
              <a:spcPct val="90000"/>
            </a:lnSpc>
            <a:spcBef>
              <a:spcPct val="0"/>
            </a:spcBef>
            <a:spcAft>
              <a:spcPct val="35000"/>
            </a:spcAft>
          </a:pPr>
          <a:r>
            <a:rPr lang="nl-BE" sz="600" kern="1200" dirty="0" smtClean="0">
              <a:solidFill>
                <a:srgbClr val="FFFFFF"/>
              </a:solidFill>
              <a:latin typeface="Verdana"/>
              <a:ea typeface="+mn-ea"/>
              <a:cs typeface="+mn-cs"/>
            </a:rPr>
            <a:t>(Year + Month)</a:t>
          </a:r>
        </a:p>
      </dsp:txBody>
      <dsp:txXfrm>
        <a:off x="21762" y="333365"/>
        <a:ext cx="1501001" cy="376580"/>
      </dsp:txXfrm>
    </dsp:sp>
    <dsp:sp modelId="{ADC40466-E929-4FB3-960F-D10ED869E7AA}">
      <dsp:nvSpPr>
        <dsp:cNvPr id="0" name=""/>
        <dsp:cNvSpPr/>
      </dsp:nvSpPr>
      <dsp:spPr>
        <a:xfrm>
          <a:off x="1566613" y="312993"/>
          <a:ext cx="469536" cy="417324"/>
        </a:xfrm>
        <a:prstGeom prst="roundRect">
          <a:avLst/>
        </a:prstGeom>
        <a:gradFill rotWithShape="0">
          <a:gsLst>
            <a:gs pos="0">
              <a:srgbClr val="B2C1DB">
                <a:hueOff val="-6490032"/>
                <a:satOff val="3463"/>
                <a:lumOff val="-15098"/>
                <a:alphaOff val="0"/>
                <a:shade val="51000"/>
                <a:satMod val="130000"/>
              </a:srgbClr>
            </a:gs>
            <a:gs pos="80000">
              <a:srgbClr val="B2C1DB">
                <a:hueOff val="-6490032"/>
                <a:satOff val="3463"/>
                <a:lumOff val="-15098"/>
                <a:alphaOff val="0"/>
                <a:shade val="93000"/>
                <a:satMod val="130000"/>
              </a:srgbClr>
            </a:gs>
            <a:gs pos="100000">
              <a:srgbClr val="B2C1DB">
                <a:hueOff val="-6490032"/>
                <a:satOff val="3463"/>
                <a:lumOff val="-1509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solidFill>
                <a:srgbClr val="FFFFFF"/>
              </a:solidFill>
              <a:latin typeface="Verdana"/>
              <a:ea typeface="+mn-ea"/>
              <a:cs typeface="+mn-cs"/>
            </a:rPr>
            <a:t>Day Ahead capacity</a:t>
          </a:r>
          <a:endParaRPr lang="en-US" sz="600" kern="1200" dirty="0">
            <a:solidFill>
              <a:srgbClr val="FFFFFF"/>
            </a:solidFill>
            <a:latin typeface="Verdana"/>
            <a:ea typeface="+mn-ea"/>
            <a:cs typeface="+mn-cs"/>
          </a:endParaRPr>
        </a:p>
      </dsp:txBody>
      <dsp:txXfrm>
        <a:off x="1586985" y="333365"/>
        <a:ext cx="428792" cy="376580"/>
      </dsp:txXfrm>
    </dsp:sp>
    <dsp:sp modelId="{63253352-E8CB-4FD3-ABBC-5B0192297E55}">
      <dsp:nvSpPr>
        <dsp:cNvPr id="0" name=""/>
        <dsp:cNvSpPr/>
      </dsp:nvSpPr>
      <dsp:spPr>
        <a:xfrm>
          <a:off x="2059626" y="312993"/>
          <a:ext cx="469536" cy="417324"/>
        </a:xfrm>
        <a:prstGeom prst="roundRect">
          <a:avLst/>
        </a:prstGeom>
        <a:gradFill rotWithShape="0">
          <a:gsLst>
            <a:gs pos="0">
              <a:srgbClr val="B2C1DB">
                <a:hueOff val="-12980065"/>
                <a:satOff val="6926"/>
                <a:lumOff val="-30196"/>
                <a:alphaOff val="0"/>
                <a:shade val="51000"/>
                <a:satMod val="130000"/>
              </a:srgbClr>
            </a:gs>
            <a:gs pos="80000">
              <a:srgbClr val="B2C1DB">
                <a:hueOff val="-12980065"/>
                <a:satOff val="6926"/>
                <a:lumOff val="-30196"/>
                <a:alphaOff val="0"/>
                <a:shade val="93000"/>
                <a:satMod val="130000"/>
              </a:srgbClr>
            </a:gs>
            <a:gs pos="100000">
              <a:srgbClr val="B2C1DB">
                <a:hueOff val="-12980065"/>
                <a:satOff val="6926"/>
                <a:lumOff val="-3019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solidFill>
                <a:srgbClr val="FFFFFF"/>
              </a:solidFill>
              <a:latin typeface="Verdana"/>
              <a:ea typeface="+mn-ea"/>
              <a:cs typeface="+mn-cs"/>
            </a:rPr>
            <a:t>Intraday capacity</a:t>
          </a:r>
          <a:endParaRPr lang="en-US" sz="600" kern="1200" dirty="0">
            <a:solidFill>
              <a:srgbClr val="FFFFFF"/>
            </a:solidFill>
            <a:latin typeface="Verdana"/>
            <a:ea typeface="+mn-ea"/>
            <a:cs typeface="+mn-cs"/>
          </a:endParaRPr>
        </a:p>
      </dsp:txBody>
      <dsp:txXfrm>
        <a:off x="2079998" y="333365"/>
        <a:ext cx="428792" cy="3765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8AFC0-4D5E-4BB9-9993-E60053DD0582}">
      <dsp:nvSpPr>
        <dsp:cNvPr id="0" name=""/>
        <dsp:cNvSpPr/>
      </dsp:nvSpPr>
      <dsp:spPr>
        <a:xfrm>
          <a:off x="189791" y="0"/>
          <a:ext cx="2150970" cy="1043310"/>
        </a:xfrm>
        <a:prstGeom prst="rightArrow">
          <a:avLst/>
        </a:prstGeom>
        <a:gradFill rotWithShape="0">
          <a:gsLst>
            <a:gs pos="0">
              <a:srgbClr val="B2C1DB">
                <a:tint val="40000"/>
                <a:hueOff val="0"/>
                <a:satOff val="0"/>
                <a:lumOff val="0"/>
                <a:alphaOff val="0"/>
                <a:shade val="51000"/>
                <a:satMod val="130000"/>
              </a:srgbClr>
            </a:gs>
            <a:gs pos="80000">
              <a:srgbClr val="B2C1DB">
                <a:tint val="40000"/>
                <a:hueOff val="0"/>
                <a:satOff val="0"/>
                <a:lumOff val="0"/>
                <a:alphaOff val="0"/>
                <a:shade val="93000"/>
                <a:satMod val="130000"/>
              </a:srgbClr>
            </a:gs>
            <a:gs pos="100000">
              <a:srgbClr val="B2C1DB">
                <a:tint val="40000"/>
                <a:hueOff val="0"/>
                <a:satOff val="0"/>
                <a:lumOff val="0"/>
                <a:alphaOff val="0"/>
                <a:shade val="94000"/>
                <a:satMod val="135000"/>
              </a:srgb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rgbClr val="FFFFFF"/>
          </a:contourClr>
        </a:sp3d>
      </dsp:spPr>
      <dsp:style>
        <a:lnRef idx="0">
          <a:scrgbClr r="0" g="0" b="0"/>
        </a:lnRef>
        <a:fillRef idx="3">
          <a:scrgbClr r="0" g="0" b="0"/>
        </a:fillRef>
        <a:effectRef idx="0">
          <a:scrgbClr r="0" g="0" b="0"/>
        </a:effectRef>
        <a:fontRef idx="minor"/>
      </dsp:style>
    </dsp:sp>
    <dsp:sp modelId="{D61BFC0D-B6AF-48FB-B621-B312F05157F3}">
      <dsp:nvSpPr>
        <dsp:cNvPr id="0" name=""/>
        <dsp:cNvSpPr/>
      </dsp:nvSpPr>
      <dsp:spPr>
        <a:xfrm>
          <a:off x="1390" y="312993"/>
          <a:ext cx="1541745" cy="417324"/>
        </a:xfrm>
        <a:prstGeom prst="roundRect">
          <a:avLst/>
        </a:prstGeom>
        <a:gradFill rotWithShape="0">
          <a:gsLst>
            <a:gs pos="0">
              <a:srgbClr val="B2C1DB">
                <a:hueOff val="0"/>
                <a:satOff val="0"/>
                <a:lumOff val="0"/>
                <a:alphaOff val="0"/>
                <a:shade val="51000"/>
                <a:satMod val="130000"/>
              </a:srgbClr>
            </a:gs>
            <a:gs pos="80000">
              <a:srgbClr val="B2C1DB">
                <a:hueOff val="0"/>
                <a:satOff val="0"/>
                <a:lumOff val="0"/>
                <a:alphaOff val="0"/>
                <a:shade val="93000"/>
                <a:satMod val="130000"/>
              </a:srgbClr>
            </a:gs>
            <a:gs pos="100000">
              <a:srgbClr val="B2C1DB">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solidFill>
                <a:srgbClr val="FFFFFF"/>
              </a:solidFill>
              <a:latin typeface="Verdana"/>
              <a:ea typeface="+mn-ea"/>
              <a:cs typeface="+mn-cs"/>
            </a:rPr>
            <a:t>Long Term capacity</a:t>
          </a:r>
        </a:p>
        <a:p>
          <a:pPr lvl="0" algn="ctr" defTabSz="266700">
            <a:lnSpc>
              <a:spcPct val="90000"/>
            </a:lnSpc>
            <a:spcBef>
              <a:spcPct val="0"/>
            </a:spcBef>
            <a:spcAft>
              <a:spcPct val="35000"/>
            </a:spcAft>
          </a:pPr>
          <a:r>
            <a:rPr lang="nl-BE" sz="600" kern="1200" dirty="0" smtClean="0">
              <a:solidFill>
                <a:srgbClr val="FFFFFF"/>
              </a:solidFill>
              <a:latin typeface="Verdana"/>
              <a:ea typeface="+mn-ea"/>
              <a:cs typeface="+mn-cs"/>
            </a:rPr>
            <a:t>(Year + Month)</a:t>
          </a:r>
        </a:p>
      </dsp:txBody>
      <dsp:txXfrm>
        <a:off x="21762" y="333365"/>
        <a:ext cx="1501001" cy="376580"/>
      </dsp:txXfrm>
    </dsp:sp>
    <dsp:sp modelId="{ADC40466-E929-4FB3-960F-D10ED869E7AA}">
      <dsp:nvSpPr>
        <dsp:cNvPr id="0" name=""/>
        <dsp:cNvSpPr/>
      </dsp:nvSpPr>
      <dsp:spPr>
        <a:xfrm>
          <a:off x="1566613" y="312993"/>
          <a:ext cx="469536" cy="417324"/>
        </a:xfrm>
        <a:prstGeom prst="roundRect">
          <a:avLst/>
        </a:prstGeom>
        <a:gradFill rotWithShape="0">
          <a:gsLst>
            <a:gs pos="0">
              <a:srgbClr val="B2C1DB">
                <a:hueOff val="-6490032"/>
                <a:satOff val="3463"/>
                <a:lumOff val="-15098"/>
                <a:alphaOff val="0"/>
                <a:shade val="51000"/>
                <a:satMod val="130000"/>
              </a:srgbClr>
            </a:gs>
            <a:gs pos="80000">
              <a:srgbClr val="B2C1DB">
                <a:hueOff val="-6490032"/>
                <a:satOff val="3463"/>
                <a:lumOff val="-15098"/>
                <a:alphaOff val="0"/>
                <a:shade val="93000"/>
                <a:satMod val="130000"/>
              </a:srgbClr>
            </a:gs>
            <a:gs pos="100000">
              <a:srgbClr val="B2C1DB">
                <a:hueOff val="-6490032"/>
                <a:satOff val="3463"/>
                <a:lumOff val="-1509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solidFill>
                <a:srgbClr val="FFFFFF"/>
              </a:solidFill>
              <a:latin typeface="Verdana"/>
              <a:ea typeface="+mn-ea"/>
              <a:cs typeface="+mn-cs"/>
            </a:rPr>
            <a:t>Day Ahead capacity</a:t>
          </a:r>
          <a:endParaRPr lang="en-US" sz="600" kern="1200" dirty="0">
            <a:solidFill>
              <a:srgbClr val="FFFFFF"/>
            </a:solidFill>
            <a:latin typeface="Verdana"/>
            <a:ea typeface="+mn-ea"/>
            <a:cs typeface="+mn-cs"/>
          </a:endParaRPr>
        </a:p>
      </dsp:txBody>
      <dsp:txXfrm>
        <a:off x="1586985" y="333365"/>
        <a:ext cx="428792" cy="376580"/>
      </dsp:txXfrm>
    </dsp:sp>
    <dsp:sp modelId="{63253352-E8CB-4FD3-ABBC-5B0192297E55}">
      <dsp:nvSpPr>
        <dsp:cNvPr id="0" name=""/>
        <dsp:cNvSpPr/>
      </dsp:nvSpPr>
      <dsp:spPr>
        <a:xfrm>
          <a:off x="2059626" y="312993"/>
          <a:ext cx="469536" cy="417324"/>
        </a:xfrm>
        <a:prstGeom prst="roundRect">
          <a:avLst/>
        </a:prstGeom>
        <a:gradFill rotWithShape="0">
          <a:gsLst>
            <a:gs pos="0">
              <a:srgbClr val="B2C1DB">
                <a:hueOff val="-12980065"/>
                <a:satOff val="6926"/>
                <a:lumOff val="-30196"/>
                <a:alphaOff val="0"/>
                <a:shade val="51000"/>
                <a:satMod val="130000"/>
              </a:srgbClr>
            </a:gs>
            <a:gs pos="80000">
              <a:srgbClr val="B2C1DB">
                <a:hueOff val="-12980065"/>
                <a:satOff val="6926"/>
                <a:lumOff val="-30196"/>
                <a:alphaOff val="0"/>
                <a:shade val="93000"/>
                <a:satMod val="130000"/>
              </a:srgbClr>
            </a:gs>
            <a:gs pos="100000">
              <a:srgbClr val="B2C1DB">
                <a:hueOff val="-12980065"/>
                <a:satOff val="6926"/>
                <a:lumOff val="-3019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solidFill>
                <a:srgbClr val="FFFFFF"/>
              </a:solidFill>
              <a:latin typeface="Verdana"/>
              <a:ea typeface="+mn-ea"/>
              <a:cs typeface="+mn-cs"/>
            </a:rPr>
            <a:t>Intraday capacity</a:t>
          </a:r>
          <a:endParaRPr lang="en-US" sz="600" kern="1200" dirty="0">
            <a:solidFill>
              <a:srgbClr val="FFFFFF"/>
            </a:solidFill>
            <a:latin typeface="Verdana"/>
            <a:ea typeface="+mn-ea"/>
            <a:cs typeface="+mn-cs"/>
          </a:endParaRPr>
        </a:p>
      </dsp:txBody>
      <dsp:txXfrm>
        <a:off x="2079998" y="333365"/>
        <a:ext cx="428792" cy="37658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8AFC0-4D5E-4BB9-9993-E60053DD0582}">
      <dsp:nvSpPr>
        <dsp:cNvPr id="0" name=""/>
        <dsp:cNvSpPr/>
      </dsp:nvSpPr>
      <dsp:spPr>
        <a:xfrm>
          <a:off x="189791" y="0"/>
          <a:ext cx="2150970" cy="1043310"/>
        </a:xfrm>
        <a:prstGeom prst="rightArrow">
          <a:avLst/>
        </a:prstGeom>
        <a:gradFill rotWithShape="0">
          <a:gsLst>
            <a:gs pos="0">
              <a:srgbClr val="B2C1DB">
                <a:tint val="40000"/>
                <a:hueOff val="0"/>
                <a:satOff val="0"/>
                <a:lumOff val="0"/>
                <a:alphaOff val="0"/>
                <a:shade val="51000"/>
                <a:satMod val="130000"/>
              </a:srgbClr>
            </a:gs>
            <a:gs pos="80000">
              <a:srgbClr val="B2C1DB">
                <a:tint val="40000"/>
                <a:hueOff val="0"/>
                <a:satOff val="0"/>
                <a:lumOff val="0"/>
                <a:alphaOff val="0"/>
                <a:shade val="93000"/>
                <a:satMod val="130000"/>
              </a:srgbClr>
            </a:gs>
            <a:gs pos="100000">
              <a:srgbClr val="B2C1DB">
                <a:tint val="40000"/>
                <a:hueOff val="0"/>
                <a:satOff val="0"/>
                <a:lumOff val="0"/>
                <a:alphaOff val="0"/>
                <a:shade val="94000"/>
                <a:satMod val="135000"/>
              </a:srgb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rgbClr val="FFFFFF"/>
          </a:contourClr>
        </a:sp3d>
      </dsp:spPr>
      <dsp:style>
        <a:lnRef idx="0">
          <a:scrgbClr r="0" g="0" b="0"/>
        </a:lnRef>
        <a:fillRef idx="3">
          <a:scrgbClr r="0" g="0" b="0"/>
        </a:fillRef>
        <a:effectRef idx="0">
          <a:scrgbClr r="0" g="0" b="0"/>
        </a:effectRef>
        <a:fontRef idx="minor"/>
      </dsp:style>
    </dsp:sp>
    <dsp:sp modelId="{D61BFC0D-B6AF-48FB-B621-B312F05157F3}">
      <dsp:nvSpPr>
        <dsp:cNvPr id="0" name=""/>
        <dsp:cNvSpPr/>
      </dsp:nvSpPr>
      <dsp:spPr>
        <a:xfrm>
          <a:off x="1390" y="312993"/>
          <a:ext cx="1541745" cy="417324"/>
        </a:xfrm>
        <a:prstGeom prst="roundRect">
          <a:avLst/>
        </a:prstGeom>
        <a:gradFill rotWithShape="0">
          <a:gsLst>
            <a:gs pos="0">
              <a:srgbClr val="B2C1DB">
                <a:hueOff val="0"/>
                <a:satOff val="0"/>
                <a:lumOff val="0"/>
                <a:alphaOff val="0"/>
                <a:shade val="51000"/>
                <a:satMod val="130000"/>
              </a:srgbClr>
            </a:gs>
            <a:gs pos="80000">
              <a:srgbClr val="B2C1DB">
                <a:hueOff val="0"/>
                <a:satOff val="0"/>
                <a:lumOff val="0"/>
                <a:alphaOff val="0"/>
                <a:shade val="93000"/>
                <a:satMod val="130000"/>
              </a:srgbClr>
            </a:gs>
            <a:gs pos="100000">
              <a:srgbClr val="B2C1DB">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solidFill>
                <a:srgbClr val="FFFFFF"/>
              </a:solidFill>
              <a:latin typeface="Verdana"/>
              <a:ea typeface="+mn-ea"/>
              <a:cs typeface="+mn-cs"/>
            </a:rPr>
            <a:t>Long Term capacity</a:t>
          </a:r>
        </a:p>
        <a:p>
          <a:pPr lvl="0" algn="ctr" defTabSz="266700">
            <a:lnSpc>
              <a:spcPct val="90000"/>
            </a:lnSpc>
            <a:spcBef>
              <a:spcPct val="0"/>
            </a:spcBef>
            <a:spcAft>
              <a:spcPct val="35000"/>
            </a:spcAft>
          </a:pPr>
          <a:r>
            <a:rPr lang="nl-BE" sz="600" kern="1200" dirty="0" smtClean="0">
              <a:solidFill>
                <a:srgbClr val="FFFFFF"/>
              </a:solidFill>
              <a:latin typeface="Verdana"/>
              <a:ea typeface="+mn-ea"/>
              <a:cs typeface="+mn-cs"/>
            </a:rPr>
            <a:t>(Year + Month)</a:t>
          </a:r>
        </a:p>
      </dsp:txBody>
      <dsp:txXfrm>
        <a:off x="21762" y="333365"/>
        <a:ext cx="1501001" cy="376580"/>
      </dsp:txXfrm>
    </dsp:sp>
    <dsp:sp modelId="{ADC40466-E929-4FB3-960F-D10ED869E7AA}">
      <dsp:nvSpPr>
        <dsp:cNvPr id="0" name=""/>
        <dsp:cNvSpPr/>
      </dsp:nvSpPr>
      <dsp:spPr>
        <a:xfrm>
          <a:off x="1566613" y="312993"/>
          <a:ext cx="469536" cy="417324"/>
        </a:xfrm>
        <a:prstGeom prst="roundRect">
          <a:avLst/>
        </a:prstGeom>
        <a:gradFill rotWithShape="0">
          <a:gsLst>
            <a:gs pos="0">
              <a:srgbClr val="B2C1DB">
                <a:hueOff val="-6490032"/>
                <a:satOff val="3463"/>
                <a:lumOff val="-15098"/>
                <a:alphaOff val="0"/>
                <a:shade val="51000"/>
                <a:satMod val="130000"/>
              </a:srgbClr>
            </a:gs>
            <a:gs pos="80000">
              <a:srgbClr val="B2C1DB">
                <a:hueOff val="-6490032"/>
                <a:satOff val="3463"/>
                <a:lumOff val="-15098"/>
                <a:alphaOff val="0"/>
                <a:shade val="93000"/>
                <a:satMod val="130000"/>
              </a:srgbClr>
            </a:gs>
            <a:gs pos="100000">
              <a:srgbClr val="B2C1DB">
                <a:hueOff val="-6490032"/>
                <a:satOff val="3463"/>
                <a:lumOff val="-1509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solidFill>
                <a:srgbClr val="FFFFFF"/>
              </a:solidFill>
              <a:latin typeface="Verdana"/>
              <a:ea typeface="+mn-ea"/>
              <a:cs typeface="+mn-cs"/>
            </a:rPr>
            <a:t>Day Ahead capacity</a:t>
          </a:r>
          <a:endParaRPr lang="en-US" sz="600" kern="1200" dirty="0">
            <a:solidFill>
              <a:srgbClr val="FFFFFF"/>
            </a:solidFill>
            <a:latin typeface="Verdana"/>
            <a:ea typeface="+mn-ea"/>
            <a:cs typeface="+mn-cs"/>
          </a:endParaRPr>
        </a:p>
      </dsp:txBody>
      <dsp:txXfrm>
        <a:off x="1586985" y="333365"/>
        <a:ext cx="428792" cy="376580"/>
      </dsp:txXfrm>
    </dsp:sp>
    <dsp:sp modelId="{63253352-E8CB-4FD3-ABBC-5B0192297E55}">
      <dsp:nvSpPr>
        <dsp:cNvPr id="0" name=""/>
        <dsp:cNvSpPr/>
      </dsp:nvSpPr>
      <dsp:spPr>
        <a:xfrm>
          <a:off x="2059626" y="312993"/>
          <a:ext cx="469536" cy="417324"/>
        </a:xfrm>
        <a:prstGeom prst="roundRect">
          <a:avLst/>
        </a:prstGeom>
        <a:gradFill rotWithShape="0">
          <a:gsLst>
            <a:gs pos="0">
              <a:srgbClr val="B2C1DB">
                <a:hueOff val="-12980065"/>
                <a:satOff val="6926"/>
                <a:lumOff val="-30196"/>
                <a:alphaOff val="0"/>
                <a:shade val="51000"/>
                <a:satMod val="130000"/>
              </a:srgbClr>
            </a:gs>
            <a:gs pos="80000">
              <a:srgbClr val="B2C1DB">
                <a:hueOff val="-12980065"/>
                <a:satOff val="6926"/>
                <a:lumOff val="-30196"/>
                <a:alphaOff val="0"/>
                <a:shade val="93000"/>
                <a:satMod val="130000"/>
              </a:srgbClr>
            </a:gs>
            <a:gs pos="100000">
              <a:srgbClr val="B2C1DB">
                <a:hueOff val="-12980065"/>
                <a:satOff val="6926"/>
                <a:lumOff val="-3019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solidFill>
                <a:srgbClr val="FFFFFF"/>
              </a:solidFill>
              <a:latin typeface="Verdana"/>
              <a:ea typeface="+mn-ea"/>
              <a:cs typeface="+mn-cs"/>
            </a:rPr>
            <a:t>Intraday capacity</a:t>
          </a:r>
          <a:endParaRPr lang="en-US" sz="600" kern="1200" dirty="0">
            <a:solidFill>
              <a:srgbClr val="FFFFFF"/>
            </a:solidFill>
            <a:latin typeface="Verdana"/>
            <a:ea typeface="+mn-ea"/>
            <a:cs typeface="+mn-cs"/>
          </a:endParaRPr>
        </a:p>
      </dsp:txBody>
      <dsp:txXfrm>
        <a:off x="2079998" y="333365"/>
        <a:ext cx="428792" cy="37658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8AFC0-4D5E-4BB9-9993-E60053DD0582}">
      <dsp:nvSpPr>
        <dsp:cNvPr id="0" name=""/>
        <dsp:cNvSpPr/>
      </dsp:nvSpPr>
      <dsp:spPr>
        <a:xfrm>
          <a:off x="189791" y="0"/>
          <a:ext cx="2150970" cy="1043310"/>
        </a:xfrm>
        <a:prstGeom prst="rightArrow">
          <a:avLst/>
        </a:prstGeom>
        <a:gradFill rotWithShape="0">
          <a:gsLst>
            <a:gs pos="0">
              <a:srgbClr val="B2C1DB">
                <a:tint val="40000"/>
                <a:hueOff val="0"/>
                <a:satOff val="0"/>
                <a:lumOff val="0"/>
                <a:alphaOff val="0"/>
                <a:shade val="51000"/>
                <a:satMod val="130000"/>
              </a:srgbClr>
            </a:gs>
            <a:gs pos="80000">
              <a:srgbClr val="B2C1DB">
                <a:tint val="40000"/>
                <a:hueOff val="0"/>
                <a:satOff val="0"/>
                <a:lumOff val="0"/>
                <a:alphaOff val="0"/>
                <a:shade val="93000"/>
                <a:satMod val="130000"/>
              </a:srgbClr>
            </a:gs>
            <a:gs pos="100000">
              <a:srgbClr val="B2C1DB">
                <a:tint val="40000"/>
                <a:hueOff val="0"/>
                <a:satOff val="0"/>
                <a:lumOff val="0"/>
                <a:alphaOff val="0"/>
                <a:shade val="94000"/>
                <a:satMod val="135000"/>
              </a:srgb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rgbClr val="FFFFFF"/>
          </a:contourClr>
        </a:sp3d>
      </dsp:spPr>
      <dsp:style>
        <a:lnRef idx="0">
          <a:scrgbClr r="0" g="0" b="0"/>
        </a:lnRef>
        <a:fillRef idx="3">
          <a:scrgbClr r="0" g="0" b="0"/>
        </a:fillRef>
        <a:effectRef idx="0">
          <a:scrgbClr r="0" g="0" b="0"/>
        </a:effectRef>
        <a:fontRef idx="minor"/>
      </dsp:style>
    </dsp:sp>
    <dsp:sp modelId="{D61BFC0D-B6AF-48FB-B621-B312F05157F3}">
      <dsp:nvSpPr>
        <dsp:cNvPr id="0" name=""/>
        <dsp:cNvSpPr/>
      </dsp:nvSpPr>
      <dsp:spPr>
        <a:xfrm>
          <a:off x="1390" y="312993"/>
          <a:ext cx="1541745" cy="417324"/>
        </a:xfrm>
        <a:prstGeom prst="roundRect">
          <a:avLst/>
        </a:prstGeom>
        <a:gradFill rotWithShape="0">
          <a:gsLst>
            <a:gs pos="0">
              <a:srgbClr val="B2C1DB">
                <a:hueOff val="0"/>
                <a:satOff val="0"/>
                <a:lumOff val="0"/>
                <a:alphaOff val="0"/>
                <a:shade val="51000"/>
                <a:satMod val="130000"/>
              </a:srgbClr>
            </a:gs>
            <a:gs pos="80000">
              <a:srgbClr val="B2C1DB">
                <a:hueOff val="0"/>
                <a:satOff val="0"/>
                <a:lumOff val="0"/>
                <a:alphaOff val="0"/>
                <a:shade val="93000"/>
                <a:satMod val="130000"/>
              </a:srgbClr>
            </a:gs>
            <a:gs pos="100000">
              <a:srgbClr val="B2C1DB">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solidFill>
                <a:srgbClr val="FFFFFF"/>
              </a:solidFill>
              <a:latin typeface="Verdana"/>
              <a:ea typeface="+mn-ea"/>
              <a:cs typeface="+mn-cs"/>
            </a:rPr>
            <a:t>Long Term capacity</a:t>
          </a:r>
        </a:p>
        <a:p>
          <a:pPr lvl="0" algn="ctr" defTabSz="266700">
            <a:lnSpc>
              <a:spcPct val="90000"/>
            </a:lnSpc>
            <a:spcBef>
              <a:spcPct val="0"/>
            </a:spcBef>
            <a:spcAft>
              <a:spcPct val="35000"/>
            </a:spcAft>
          </a:pPr>
          <a:r>
            <a:rPr lang="nl-BE" sz="600" kern="1200" dirty="0" smtClean="0">
              <a:solidFill>
                <a:srgbClr val="FFFFFF"/>
              </a:solidFill>
              <a:latin typeface="Verdana"/>
              <a:ea typeface="+mn-ea"/>
              <a:cs typeface="+mn-cs"/>
            </a:rPr>
            <a:t>(Year + Month)</a:t>
          </a:r>
        </a:p>
      </dsp:txBody>
      <dsp:txXfrm>
        <a:off x="21762" y="333365"/>
        <a:ext cx="1501001" cy="376580"/>
      </dsp:txXfrm>
    </dsp:sp>
    <dsp:sp modelId="{ADC40466-E929-4FB3-960F-D10ED869E7AA}">
      <dsp:nvSpPr>
        <dsp:cNvPr id="0" name=""/>
        <dsp:cNvSpPr/>
      </dsp:nvSpPr>
      <dsp:spPr>
        <a:xfrm>
          <a:off x="1566613" y="312993"/>
          <a:ext cx="469536" cy="417324"/>
        </a:xfrm>
        <a:prstGeom prst="roundRect">
          <a:avLst/>
        </a:prstGeom>
        <a:gradFill rotWithShape="0">
          <a:gsLst>
            <a:gs pos="0">
              <a:srgbClr val="B2C1DB">
                <a:hueOff val="-6490032"/>
                <a:satOff val="3463"/>
                <a:lumOff val="-15098"/>
                <a:alphaOff val="0"/>
                <a:shade val="51000"/>
                <a:satMod val="130000"/>
              </a:srgbClr>
            </a:gs>
            <a:gs pos="80000">
              <a:srgbClr val="B2C1DB">
                <a:hueOff val="-6490032"/>
                <a:satOff val="3463"/>
                <a:lumOff val="-15098"/>
                <a:alphaOff val="0"/>
                <a:shade val="93000"/>
                <a:satMod val="130000"/>
              </a:srgbClr>
            </a:gs>
            <a:gs pos="100000">
              <a:srgbClr val="B2C1DB">
                <a:hueOff val="-6490032"/>
                <a:satOff val="3463"/>
                <a:lumOff val="-1509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solidFill>
                <a:srgbClr val="FFFFFF"/>
              </a:solidFill>
              <a:latin typeface="Verdana"/>
              <a:ea typeface="+mn-ea"/>
              <a:cs typeface="+mn-cs"/>
            </a:rPr>
            <a:t>Day Ahead capacity</a:t>
          </a:r>
          <a:endParaRPr lang="en-US" sz="600" kern="1200" dirty="0">
            <a:solidFill>
              <a:srgbClr val="FFFFFF"/>
            </a:solidFill>
            <a:latin typeface="Verdana"/>
            <a:ea typeface="+mn-ea"/>
            <a:cs typeface="+mn-cs"/>
          </a:endParaRPr>
        </a:p>
      </dsp:txBody>
      <dsp:txXfrm>
        <a:off x="1586985" y="333365"/>
        <a:ext cx="428792" cy="376580"/>
      </dsp:txXfrm>
    </dsp:sp>
    <dsp:sp modelId="{63253352-E8CB-4FD3-ABBC-5B0192297E55}">
      <dsp:nvSpPr>
        <dsp:cNvPr id="0" name=""/>
        <dsp:cNvSpPr/>
      </dsp:nvSpPr>
      <dsp:spPr>
        <a:xfrm>
          <a:off x="2059626" y="312993"/>
          <a:ext cx="469536" cy="417324"/>
        </a:xfrm>
        <a:prstGeom prst="roundRect">
          <a:avLst/>
        </a:prstGeom>
        <a:gradFill rotWithShape="0">
          <a:gsLst>
            <a:gs pos="0">
              <a:srgbClr val="B2C1DB">
                <a:hueOff val="-12980065"/>
                <a:satOff val="6926"/>
                <a:lumOff val="-30196"/>
                <a:alphaOff val="0"/>
                <a:shade val="51000"/>
                <a:satMod val="130000"/>
              </a:srgbClr>
            </a:gs>
            <a:gs pos="80000">
              <a:srgbClr val="B2C1DB">
                <a:hueOff val="-12980065"/>
                <a:satOff val="6926"/>
                <a:lumOff val="-30196"/>
                <a:alphaOff val="0"/>
                <a:shade val="93000"/>
                <a:satMod val="130000"/>
              </a:srgbClr>
            </a:gs>
            <a:gs pos="100000">
              <a:srgbClr val="B2C1DB">
                <a:hueOff val="-12980065"/>
                <a:satOff val="6926"/>
                <a:lumOff val="-3019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solidFill>
                <a:srgbClr val="FFFFFF"/>
              </a:solidFill>
              <a:latin typeface="Verdana"/>
              <a:ea typeface="+mn-ea"/>
              <a:cs typeface="+mn-cs"/>
            </a:rPr>
            <a:t>Intraday capacity</a:t>
          </a:r>
          <a:endParaRPr lang="en-US" sz="600" kern="1200" dirty="0">
            <a:solidFill>
              <a:srgbClr val="FFFFFF"/>
            </a:solidFill>
            <a:latin typeface="Verdana"/>
            <a:ea typeface="+mn-ea"/>
            <a:cs typeface="+mn-cs"/>
          </a:endParaRPr>
        </a:p>
      </dsp:txBody>
      <dsp:txXfrm>
        <a:off x="2079998" y="333365"/>
        <a:ext cx="428792" cy="37658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8AFC0-4D5E-4BB9-9993-E60053DD0582}">
      <dsp:nvSpPr>
        <dsp:cNvPr id="0" name=""/>
        <dsp:cNvSpPr/>
      </dsp:nvSpPr>
      <dsp:spPr>
        <a:xfrm>
          <a:off x="189791" y="0"/>
          <a:ext cx="2150970" cy="1043310"/>
        </a:xfrm>
        <a:prstGeom prst="rightArrow">
          <a:avLst/>
        </a:prstGeom>
        <a:gradFill rotWithShape="0">
          <a:gsLst>
            <a:gs pos="0">
              <a:srgbClr val="B2C1DB">
                <a:tint val="40000"/>
                <a:hueOff val="0"/>
                <a:satOff val="0"/>
                <a:lumOff val="0"/>
                <a:alphaOff val="0"/>
                <a:shade val="51000"/>
                <a:satMod val="130000"/>
              </a:srgbClr>
            </a:gs>
            <a:gs pos="80000">
              <a:srgbClr val="B2C1DB">
                <a:tint val="40000"/>
                <a:hueOff val="0"/>
                <a:satOff val="0"/>
                <a:lumOff val="0"/>
                <a:alphaOff val="0"/>
                <a:shade val="93000"/>
                <a:satMod val="130000"/>
              </a:srgbClr>
            </a:gs>
            <a:gs pos="100000">
              <a:srgbClr val="B2C1DB">
                <a:tint val="40000"/>
                <a:hueOff val="0"/>
                <a:satOff val="0"/>
                <a:lumOff val="0"/>
                <a:alphaOff val="0"/>
                <a:shade val="94000"/>
                <a:satMod val="135000"/>
              </a:srgb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rgbClr val="FFFFFF"/>
          </a:contourClr>
        </a:sp3d>
      </dsp:spPr>
      <dsp:style>
        <a:lnRef idx="0">
          <a:scrgbClr r="0" g="0" b="0"/>
        </a:lnRef>
        <a:fillRef idx="3">
          <a:scrgbClr r="0" g="0" b="0"/>
        </a:fillRef>
        <a:effectRef idx="0">
          <a:scrgbClr r="0" g="0" b="0"/>
        </a:effectRef>
        <a:fontRef idx="minor"/>
      </dsp:style>
    </dsp:sp>
    <dsp:sp modelId="{D61BFC0D-B6AF-48FB-B621-B312F05157F3}">
      <dsp:nvSpPr>
        <dsp:cNvPr id="0" name=""/>
        <dsp:cNvSpPr/>
      </dsp:nvSpPr>
      <dsp:spPr>
        <a:xfrm>
          <a:off x="1390" y="312993"/>
          <a:ext cx="1541745" cy="417324"/>
        </a:xfrm>
        <a:prstGeom prst="roundRect">
          <a:avLst/>
        </a:prstGeom>
        <a:gradFill rotWithShape="0">
          <a:gsLst>
            <a:gs pos="0">
              <a:srgbClr val="B2C1DB">
                <a:hueOff val="0"/>
                <a:satOff val="0"/>
                <a:lumOff val="0"/>
                <a:alphaOff val="0"/>
                <a:shade val="51000"/>
                <a:satMod val="130000"/>
              </a:srgbClr>
            </a:gs>
            <a:gs pos="80000">
              <a:srgbClr val="B2C1DB">
                <a:hueOff val="0"/>
                <a:satOff val="0"/>
                <a:lumOff val="0"/>
                <a:alphaOff val="0"/>
                <a:shade val="93000"/>
                <a:satMod val="130000"/>
              </a:srgbClr>
            </a:gs>
            <a:gs pos="100000">
              <a:srgbClr val="B2C1DB">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solidFill>
                <a:srgbClr val="FFFFFF"/>
              </a:solidFill>
              <a:latin typeface="Verdana"/>
              <a:ea typeface="+mn-ea"/>
              <a:cs typeface="+mn-cs"/>
            </a:rPr>
            <a:t>Long Term capacity</a:t>
          </a:r>
        </a:p>
        <a:p>
          <a:pPr lvl="0" algn="ctr" defTabSz="266700">
            <a:lnSpc>
              <a:spcPct val="90000"/>
            </a:lnSpc>
            <a:spcBef>
              <a:spcPct val="0"/>
            </a:spcBef>
            <a:spcAft>
              <a:spcPct val="35000"/>
            </a:spcAft>
          </a:pPr>
          <a:r>
            <a:rPr lang="nl-BE" sz="600" kern="1200" dirty="0" smtClean="0">
              <a:solidFill>
                <a:srgbClr val="FFFFFF"/>
              </a:solidFill>
              <a:latin typeface="Verdana"/>
              <a:ea typeface="+mn-ea"/>
              <a:cs typeface="+mn-cs"/>
            </a:rPr>
            <a:t>(Year + Month)</a:t>
          </a:r>
        </a:p>
      </dsp:txBody>
      <dsp:txXfrm>
        <a:off x="21762" y="333365"/>
        <a:ext cx="1501001" cy="376580"/>
      </dsp:txXfrm>
    </dsp:sp>
    <dsp:sp modelId="{ADC40466-E929-4FB3-960F-D10ED869E7AA}">
      <dsp:nvSpPr>
        <dsp:cNvPr id="0" name=""/>
        <dsp:cNvSpPr/>
      </dsp:nvSpPr>
      <dsp:spPr>
        <a:xfrm>
          <a:off x="1566613" y="312993"/>
          <a:ext cx="469536" cy="417324"/>
        </a:xfrm>
        <a:prstGeom prst="roundRect">
          <a:avLst/>
        </a:prstGeom>
        <a:gradFill rotWithShape="0">
          <a:gsLst>
            <a:gs pos="0">
              <a:srgbClr val="B2C1DB">
                <a:hueOff val="-6490032"/>
                <a:satOff val="3463"/>
                <a:lumOff val="-15098"/>
                <a:alphaOff val="0"/>
                <a:shade val="51000"/>
                <a:satMod val="130000"/>
              </a:srgbClr>
            </a:gs>
            <a:gs pos="80000">
              <a:srgbClr val="B2C1DB">
                <a:hueOff val="-6490032"/>
                <a:satOff val="3463"/>
                <a:lumOff val="-15098"/>
                <a:alphaOff val="0"/>
                <a:shade val="93000"/>
                <a:satMod val="130000"/>
              </a:srgbClr>
            </a:gs>
            <a:gs pos="100000">
              <a:srgbClr val="B2C1DB">
                <a:hueOff val="-6490032"/>
                <a:satOff val="3463"/>
                <a:lumOff val="-1509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solidFill>
                <a:srgbClr val="FFFFFF"/>
              </a:solidFill>
              <a:latin typeface="Verdana"/>
              <a:ea typeface="+mn-ea"/>
              <a:cs typeface="+mn-cs"/>
            </a:rPr>
            <a:t>Day Ahead capacity</a:t>
          </a:r>
          <a:endParaRPr lang="en-US" sz="600" kern="1200" dirty="0">
            <a:solidFill>
              <a:srgbClr val="FFFFFF"/>
            </a:solidFill>
            <a:latin typeface="Verdana"/>
            <a:ea typeface="+mn-ea"/>
            <a:cs typeface="+mn-cs"/>
          </a:endParaRPr>
        </a:p>
      </dsp:txBody>
      <dsp:txXfrm>
        <a:off x="1586985" y="333365"/>
        <a:ext cx="428792" cy="376580"/>
      </dsp:txXfrm>
    </dsp:sp>
    <dsp:sp modelId="{63253352-E8CB-4FD3-ABBC-5B0192297E55}">
      <dsp:nvSpPr>
        <dsp:cNvPr id="0" name=""/>
        <dsp:cNvSpPr/>
      </dsp:nvSpPr>
      <dsp:spPr>
        <a:xfrm>
          <a:off x="2059626" y="312993"/>
          <a:ext cx="469536" cy="417324"/>
        </a:xfrm>
        <a:prstGeom prst="roundRect">
          <a:avLst/>
        </a:prstGeom>
        <a:gradFill rotWithShape="0">
          <a:gsLst>
            <a:gs pos="0">
              <a:srgbClr val="B2C1DB">
                <a:hueOff val="-12980065"/>
                <a:satOff val="6926"/>
                <a:lumOff val="-30196"/>
                <a:alphaOff val="0"/>
                <a:shade val="51000"/>
                <a:satMod val="130000"/>
              </a:srgbClr>
            </a:gs>
            <a:gs pos="80000">
              <a:srgbClr val="B2C1DB">
                <a:hueOff val="-12980065"/>
                <a:satOff val="6926"/>
                <a:lumOff val="-30196"/>
                <a:alphaOff val="0"/>
                <a:shade val="93000"/>
                <a:satMod val="130000"/>
              </a:srgbClr>
            </a:gs>
            <a:gs pos="100000">
              <a:srgbClr val="B2C1DB">
                <a:hueOff val="-12980065"/>
                <a:satOff val="6926"/>
                <a:lumOff val="-3019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nl-BE" sz="600" kern="1200" dirty="0" smtClean="0">
              <a:solidFill>
                <a:srgbClr val="FFFFFF"/>
              </a:solidFill>
              <a:latin typeface="Verdana"/>
              <a:ea typeface="+mn-ea"/>
              <a:cs typeface="+mn-cs"/>
            </a:rPr>
            <a:t>Intraday capacity</a:t>
          </a:r>
          <a:endParaRPr lang="en-US" sz="600" kern="1200" dirty="0">
            <a:solidFill>
              <a:srgbClr val="FFFFFF"/>
            </a:solidFill>
            <a:latin typeface="Verdana"/>
            <a:ea typeface="+mn-ea"/>
            <a:cs typeface="+mn-cs"/>
          </a:endParaRPr>
        </a:p>
      </dsp:txBody>
      <dsp:txXfrm>
        <a:off x="2079998" y="333365"/>
        <a:ext cx="428792" cy="37658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0.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21582" cy="493633"/>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18971" y="0"/>
            <a:ext cx="2921582" cy="493633"/>
          </a:xfrm>
          <a:prstGeom prst="rect">
            <a:avLst/>
          </a:prstGeom>
        </p:spPr>
        <p:txBody>
          <a:bodyPr vert="horz" lIns="91440" tIns="45720" rIns="91440" bIns="45720" rtlCol="0"/>
          <a:lstStyle>
            <a:lvl1pPr algn="r">
              <a:defRPr sz="1200"/>
            </a:lvl1pPr>
          </a:lstStyle>
          <a:p>
            <a:fld id="{25D627E9-D783-8B48-87B5-F6FFCF348810}" type="datetimeFigureOut">
              <a:rPr lang="de-DE" smtClean="0"/>
              <a:t>13.08.2019</a:t>
            </a:fld>
            <a:endParaRPr lang="de-DE"/>
          </a:p>
        </p:txBody>
      </p:sp>
      <p:sp>
        <p:nvSpPr>
          <p:cNvPr id="4" name="Fußzeilenplatzhalter 3"/>
          <p:cNvSpPr>
            <a:spLocks noGrp="1"/>
          </p:cNvSpPr>
          <p:nvPr>
            <p:ph type="ftr" sz="quarter" idx="2"/>
          </p:nvPr>
        </p:nvSpPr>
        <p:spPr>
          <a:xfrm>
            <a:off x="0" y="9377316"/>
            <a:ext cx="2921582" cy="493633"/>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18971" y="9377316"/>
            <a:ext cx="2921582" cy="493633"/>
          </a:xfrm>
          <a:prstGeom prst="rect">
            <a:avLst/>
          </a:prstGeom>
        </p:spPr>
        <p:txBody>
          <a:bodyPr vert="horz" lIns="91440" tIns="45720" rIns="91440" bIns="45720" rtlCol="0" anchor="b"/>
          <a:lstStyle>
            <a:lvl1pPr algn="r">
              <a:defRPr sz="1200"/>
            </a:lvl1pPr>
          </a:lstStyle>
          <a:p>
            <a:fld id="{FDCB9977-DE4D-A34F-8A62-E6CDCA015508}" type="slidenum">
              <a:rPr lang="de-DE" smtClean="0"/>
              <a:t>‹#›</a:t>
            </a:fld>
            <a:endParaRPr lang="de-DE"/>
          </a:p>
        </p:txBody>
      </p:sp>
    </p:spTree>
    <p:extLst>
      <p:ext uri="{BB962C8B-B14F-4D97-AF65-F5344CB8AC3E}">
        <p14:creationId xmlns:p14="http://schemas.microsoft.com/office/powerpoint/2010/main" val="16679722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21582" cy="493633"/>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18971" y="0"/>
            <a:ext cx="2921582" cy="493633"/>
          </a:xfrm>
          <a:prstGeom prst="rect">
            <a:avLst/>
          </a:prstGeom>
        </p:spPr>
        <p:txBody>
          <a:bodyPr vert="horz" lIns="91440" tIns="45720" rIns="91440" bIns="45720" rtlCol="0"/>
          <a:lstStyle>
            <a:lvl1pPr algn="r">
              <a:defRPr sz="1200"/>
            </a:lvl1pPr>
          </a:lstStyle>
          <a:p>
            <a:fld id="{231C40DC-2450-AA48-BFE6-06C56F68AC0F}" type="datetimeFigureOut">
              <a:rPr lang="de-DE" smtClean="0"/>
              <a:t>13.08.2019</a:t>
            </a:fld>
            <a:endParaRPr lang="de-DE"/>
          </a:p>
        </p:txBody>
      </p:sp>
      <p:sp>
        <p:nvSpPr>
          <p:cNvPr id="4" name="Folienbildplatzhalter 3"/>
          <p:cNvSpPr>
            <a:spLocks noGrp="1" noRot="1" noChangeAspect="1"/>
          </p:cNvSpPr>
          <p:nvPr>
            <p:ph type="sldImg" idx="2"/>
          </p:nvPr>
        </p:nvSpPr>
        <p:spPr>
          <a:xfrm>
            <a:off x="79375" y="739775"/>
            <a:ext cx="6583363" cy="3703638"/>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4212" y="4689515"/>
            <a:ext cx="5393690" cy="4442698"/>
          </a:xfrm>
          <a:prstGeom prst="rect">
            <a:avLst/>
          </a:prstGeom>
        </p:spPr>
        <p:txBody>
          <a:bodyPr vert="horz" lIns="91440" tIns="45720" rIns="91440" bIns="45720" rtlCol="0"/>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377316"/>
            <a:ext cx="2921582" cy="493633"/>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18971" y="9377316"/>
            <a:ext cx="2921582" cy="493633"/>
          </a:xfrm>
          <a:prstGeom prst="rect">
            <a:avLst/>
          </a:prstGeom>
        </p:spPr>
        <p:txBody>
          <a:bodyPr vert="horz" lIns="91440" tIns="45720" rIns="91440" bIns="45720" rtlCol="0" anchor="b"/>
          <a:lstStyle>
            <a:lvl1pPr algn="r">
              <a:defRPr sz="1200"/>
            </a:lvl1pPr>
          </a:lstStyle>
          <a:p>
            <a:fld id="{0B2B4C13-9843-7048-9D45-6E884144C22C}" type="slidenum">
              <a:rPr lang="de-DE" smtClean="0"/>
              <a:t>‹#›</a:t>
            </a:fld>
            <a:endParaRPr lang="de-DE"/>
          </a:p>
        </p:txBody>
      </p:sp>
    </p:spTree>
    <p:extLst>
      <p:ext uri="{BB962C8B-B14F-4D97-AF65-F5344CB8AC3E}">
        <p14:creationId xmlns:p14="http://schemas.microsoft.com/office/powerpoint/2010/main" val="3159306492"/>
      </p:ext>
    </p:extLst>
  </p:cSld>
  <p:clrMap bg1="lt1" tx1="dk1" bg2="lt2" tx2="dk2" accent1="accent1" accent2="accent2" accent3="accent3" accent4="accent4" accent5="accent5" accent6="accent6" hlink="hlink" folHlink="folHlink"/>
  <p:hf hdr="0" ftr="0" dt="0"/>
  <p:notesStyle>
    <a:lvl1pPr marL="0" algn="l" defTabSz="342900" rtl="0" eaLnBrk="1" latinLnBrk="0" hangingPunct="1">
      <a:defRPr sz="900" kern="1200">
        <a:solidFill>
          <a:schemeClr val="tx1"/>
        </a:solidFill>
        <a:latin typeface="+mn-lt"/>
        <a:ea typeface="+mn-ea"/>
        <a:cs typeface="+mn-cs"/>
      </a:defRPr>
    </a:lvl1pPr>
    <a:lvl2pPr marL="342900" algn="l" defTabSz="342900" rtl="0" eaLnBrk="1" latinLnBrk="0" hangingPunct="1">
      <a:defRPr sz="900" kern="1200">
        <a:solidFill>
          <a:schemeClr val="tx1"/>
        </a:solidFill>
        <a:latin typeface="+mn-lt"/>
        <a:ea typeface="+mn-ea"/>
        <a:cs typeface="+mn-cs"/>
      </a:defRPr>
    </a:lvl2pPr>
    <a:lvl3pPr marL="685800" algn="l" defTabSz="342900" rtl="0" eaLnBrk="1" latinLnBrk="0" hangingPunct="1">
      <a:defRPr sz="900" kern="1200">
        <a:solidFill>
          <a:schemeClr val="tx1"/>
        </a:solidFill>
        <a:latin typeface="+mn-lt"/>
        <a:ea typeface="+mn-ea"/>
        <a:cs typeface="+mn-cs"/>
      </a:defRPr>
    </a:lvl3pPr>
    <a:lvl4pPr marL="1028700" algn="l" defTabSz="342900" rtl="0" eaLnBrk="1" latinLnBrk="0" hangingPunct="1">
      <a:defRPr sz="900" kern="1200">
        <a:solidFill>
          <a:schemeClr val="tx1"/>
        </a:solidFill>
        <a:latin typeface="+mn-lt"/>
        <a:ea typeface="+mn-ea"/>
        <a:cs typeface="+mn-cs"/>
      </a:defRPr>
    </a:lvl4pPr>
    <a:lvl5pPr marL="1371600" algn="l" defTabSz="342900" rtl="0" eaLnBrk="1" latinLnBrk="0" hangingPunct="1">
      <a:defRPr sz="900" kern="1200">
        <a:solidFill>
          <a:schemeClr val="tx1"/>
        </a:solidFill>
        <a:latin typeface="+mn-lt"/>
        <a:ea typeface="+mn-ea"/>
        <a:cs typeface="+mn-cs"/>
      </a:defRPr>
    </a:lvl5pPr>
    <a:lvl6pPr marL="1714500" algn="l" defTabSz="342900" rtl="0" eaLnBrk="1" latinLnBrk="0" hangingPunct="1">
      <a:defRPr sz="900" kern="1200">
        <a:solidFill>
          <a:schemeClr val="tx1"/>
        </a:solidFill>
        <a:latin typeface="+mn-lt"/>
        <a:ea typeface="+mn-ea"/>
        <a:cs typeface="+mn-cs"/>
      </a:defRPr>
    </a:lvl6pPr>
    <a:lvl7pPr marL="2057400" algn="l" defTabSz="342900" rtl="0" eaLnBrk="1" latinLnBrk="0" hangingPunct="1">
      <a:defRPr sz="900" kern="1200">
        <a:solidFill>
          <a:schemeClr val="tx1"/>
        </a:solidFill>
        <a:latin typeface="+mn-lt"/>
        <a:ea typeface="+mn-ea"/>
        <a:cs typeface="+mn-cs"/>
      </a:defRPr>
    </a:lvl7pPr>
    <a:lvl8pPr marL="2400300" algn="l" defTabSz="342900" rtl="0" eaLnBrk="1" latinLnBrk="0" hangingPunct="1">
      <a:defRPr sz="900" kern="1200">
        <a:solidFill>
          <a:schemeClr val="tx1"/>
        </a:solidFill>
        <a:latin typeface="+mn-lt"/>
        <a:ea typeface="+mn-ea"/>
        <a:cs typeface="+mn-cs"/>
      </a:defRPr>
    </a:lvl8pPr>
    <a:lvl9pPr marL="2743200" algn="l" defTabSz="3429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0B2B4C13-9843-7048-9D45-6E884144C22C}" type="slidenum">
              <a:rPr lang="de-DE" smtClean="0"/>
              <a:t>3</a:t>
            </a:fld>
            <a:endParaRPr lang="de-DE"/>
          </a:p>
        </p:txBody>
      </p:sp>
    </p:spTree>
    <p:extLst>
      <p:ext uri="{BB962C8B-B14F-4D97-AF65-F5344CB8AC3E}">
        <p14:creationId xmlns:p14="http://schemas.microsoft.com/office/powerpoint/2010/main" val="1221539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B2B4C13-9843-7048-9D45-6E884144C22C}" type="slidenum">
              <a:rPr lang="de-DE" smtClean="0"/>
              <a:t>14</a:t>
            </a:fld>
            <a:endParaRPr lang="de-DE"/>
          </a:p>
        </p:txBody>
      </p:sp>
    </p:spTree>
    <p:extLst>
      <p:ext uri="{BB962C8B-B14F-4D97-AF65-F5344CB8AC3E}">
        <p14:creationId xmlns:p14="http://schemas.microsoft.com/office/powerpoint/2010/main" val="4032691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B2B4C13-9843-7048-9D45-6E884144C22C}" type="slidenum">
              <a:rPr lang="de-DE" smtClean="0"/>
              <a:t>15</a:t>
            </a:fld>
            <a:endParaRPr lang="de-DE"/>
          </a:p>
        </p:txBody>
      </p:sp>
    </p:spTree>
    <p:extLst>
      <p:ext uri="{BB962C8B-B14F-4D97-AF65-F5344CB8AC3E}">
        <p14:creationId xmlns:p14="http://schemas.microsoft.com/office/powerpoint/2010/main" val="875196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B2B4C13-9843-7048-9D45-6E884144C22C}" type="slidenum">
              <a:rPr lang="de-DE" smtClean="0"/>
              <a:t>16</a:t>
            </a:fld>
            <a:endParaRPr lang="de-DE"/>
          </a:p>
        </p:txBody>
      </p:sp>
    </p:spTree>
    <p:extLst>
      <p:ext uri="{BB962C8B-B14F-4D97-AF65-F5344CB8AC3E}">
        <p14:creationId xmlns:p14="http://schemas.microsoft.com/office/powerpoint/2010/main" val="3403952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B2B4C13-9843-7048-9D45-6E884144C22C}" type="slidenum">
              <a:rPr lang="de-DE" smtClean="0"/>
              <a:t>17</a:t>
            </a:fld>
            <a:endParaRPr lang="de-DE"/>
          </a:p>
        </p:txBody>
      </p:sp>
    </p:spTree>
    <p:extLst>
      <p:ext uri="{BB962C8B-B14F-4D97-AF65-F5344CB8AC3E}">
        <p14:creationId xmlns:p14="http://schemas.microsoft.com/office/powerpoint/2010/main" val="4232359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B2B4C13-9843-7048-9D45-6E884144C22C}" type="slidenum">
              <a:rPr lang="de-DE" smtClean="0"/>
              <a:t>18</a:t>
            </a:fld>
            <a:endParaRPr lang="de-DE"/>
          </a:p>
        </p:txBody>
      </p:sp>
    </p:spTree>
    <p:extLst>
      <p:ext uri="{BB962C8B-B14F-4D97-AF65-F5344CB8AC3E}">
        <p14:creationId xmlns:p14="http://schemas.microsoft.com/office/powerpoint/2010/main" val="2502271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B2B4C13-9843-7048-9D45-6E884144C22C}" type="slidenum">
              <a:rPr lang="de-DE" smtClean="0"/>
              <a:t>19</a:t>
            </a:fld>
            <a:endParaRPr lang="de-DE"/>
          </a:p>
        </p:txBody>
      </p:sp>
    </p:spTree>
    <p:extLst>
      <p:ext uri="{BB962C8B-B14F-4D97-AF65-F5344CB8AC3E}">
        <p14:creationId xmlns:p14="http://schemas.microsoft.com/office/powerpoint/2010/main" val="15794069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83363" cy="3703638"/>
          </a:xfrm>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B2B4C13-9843-7048-9D45-6E884144C22C}" type="slidenum">
              <a:rPr lang="de-DE" smtClean="0"/>
              <a:t>20</a:t>
            </a:fld>
            <a:endParaRPr lang="de-DE"/>
          </a:p>
        </p:txBody>
      </p:sp>
    </p:spTree>
    <p:extLst>
      <p:ext uri="{BB962C8B-B14F-4D97-AF65-F5344CB8AC3E}">
        <p14:creationId xmlns:p14="http://schemas.microsoft.com/office/powerpoint/2010/main" val="1609462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DA8158-1D6A-4554-9580-5D8DCA903542}" type="slidenum">
              <a:rPr lang="en-US" smtClean="0"/>
              <a:t>22</a:t>
            </a:fld>
            <a:endParaRPr lang="en-US"/>
          </a:p>
        </p:txBody>
      </p:sp>
    </p:spTree>
    <p:extLst>
      <p:ext uri="{BB962C8B-B14F-4D97-AF65-F5344CB8AC3E}">
        <p14:creationId xmlns:p14="http://schemas.microsoft.com/office/powerpoint/2010/main" val="3010163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Nemo Link® is the name of a project to lay high voltage electricity cables under the sea, improving the link between UK and European electricity generation with consumers in the UK and across the continent. It is a joint project between National Grid Interconnector Limited, a subsidiary company of the UK’s National Grid Plc, and the Belgian Elia group. The project will give both countries improved reliability and access to electricity and sustainable generation.</a:t>
            </a:r>
          </a:p>
          <a:p>
            <a:r>
              <a:rPr lang="en-US" dirty="0"/>
              <a:t>Nemo Link® will consist of subsea and underground cables connected to a converter station and an electricity substation in each country, which will allow electricity to flow in either direction between the two countries. The site for the converter station and electricity substation in the UK is an 8 hectare site, formerly occupied by the </a:t>
            </a:r>
            <a:r>
              <a:rPr lang="en-US" dirty="0" err="1"/>
              <a:t>Richborough</a:t>
            </a:r>
            <a:r>
              <a:rPr lang="en-US" dirty="0"/>
              <a:t> Power Station, which now forms part of the </a:t>
            </a:r>
            <a:r>
              <a:rPr lang="en-US" dirty="0" err="1"/>
              <a:t>Richborough</a:t>
            </a:r>
            <a:r>
              <a:rPr lang="en-US" dirty="0"/>
              <a:t> Energy Park proposals. A similar converter station and substation will be built in the industry zone </a:t>
            </a:r>
            <a:r>
              <a:rPr lang="en-US" dirty="0" err="1"/>
              <a:t>Herdersbrug</a:t>
            </a:r>
            <a:r>
              <a:rPr lang="en-US" dirty="0"/>
              <a:t> in Bruges, Belgium.</a:t>
            </a:r>
          </a:p>
          <a:p>
            <a:pPr lvl="0"/>
            <a:endParaRPr lang="en-US" dirty="0"/>
          </a:p>
        </p:txBody>
      </p:sp>
      <p:sp>
        <p:nvSpPr>
          <p:cNvPr id="4" name="Slide Number Placeholder 3"/>
          <p:cNvSpPr>
            <a:spLocks noGrp="1"/>
          </p:cNvSpPr>
          <p:nvPr>
            <p:ph type="sldNum" sz="quarter" idx="10"/>
          </p:nvPr>
        </p:nvSpPr>
        <p:spPr/>
        <p:txBody>
          <a:bodyPr/>
          <a:lstStyle/>
          <a:p>
            <a:fld id="{0C3C959B-E6F0-4008-B4EF-E1F1EB57E2AD}" type="slidenum">
              <a:rPr lang="en-US" smtClean="0"/>
              <a:t>23</a:t>
            </a:fld>
            <a:endParaRPr lang="en-US"/>
          </a:p>
        </p:txBody>
      </p:sp>
    </p:spTree>
    <p:extLst>
      <p:ext uri="{BB962C8B-B14F-4D97-AF65-F5344CB8AC3E}">
        <p14:creationId xmlns:p14="http://schemas.microsoft.com/office/powerpoint/2010/main" val="1763535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Energy security</a:t>
            </a:r>
            <a:r>
              <a:rPr lang="en-US" dirty="0"/>
              <a:t>: Interconnectors play a crucial role in the European Union’s strategy to achieve a competitive and integrated European energy market. By allowing the UK and Belgium to trade power, the Nemo Link® interconnector will increase security and diversify both countries’ electricity supply.</a:t>
            </a:r>
          </a:p>
          <a:p>
            <a:r>
              <a:rPr lang="en-US" b="1" dirty="0"/>
              <a:t>Electricity prices</a:t>
            </a:r>
            <a:r>
              <a:rPr lang="en-US" dirty="0"/>
              <a:t>: Greater opportunities for the UK to trade with wider European energy markets will contribute to downward pressure on wholesale electricity prices.</a:t>
            </a:r>
          </a:p>
          <a:p>
            <a:r>
              <a:rPr lang="en-US" b="1" dirty="0"/>
              <a:t>Supporting renewables</a:t>
            </a:r>
            <a:r>
              <a:rPr lang="en-US" dirty="0"/>
              <a:t>: To meet international and domestic renewable and climate change targets, the UK and Belgium will generate more power from renewable sources, including offshore wind. By its nature, wind generation is intermittent and interconnectors provide an effective way to manage these fluctuations in supply and demand.</a:t>
            </a:r>
          </a:p>
          <a:p>
            <a:r>
              <a:rPr lang="en-US" b="1" dirty="0"/>
              <a:t>Why Belgium and the UK?</a:t>
            </a:r>
          </a:p>
          <a:p>
            <a:r>
              <a:rPr lang="en-US" dirty="0"/>
              <a:t>Belgium’s electricity transmission system is very well connected to Central Europe. The Nemo Link® interconnector between Belgium and the UK offers a new and robust connection to the European electricity grid.</a:t>
            </a:r>
          </a:p>
          <a:p>
            <a:r>
              <a:rPr lang="en-US" dirty="0"/>
              <a:t>The Nemo Link® interconnector will improve security of supply in both countries. The technology used will also ensure that normal operation is restored faster in the event of any disturbance on the grid.</a:t>
            </a:r>
          </a:p>
          <a:p>
            <a:r>
              <a:rPr lang="en-US" dirty="0"/>
              <a:t>The Nemo Link® interconnector will give Belgium and the UK access to a broader energy mix, providing the countries with new opportunities to expand into other electricity markets. The market forces of supply and demand will result in lower prices in peak-consumption periods, while the time difference of an hour between the two countries will also have a positive influence.</a:t>
            </a:r>
          </a:p>
          <a:p>
            <a:r>
              <a:rPr lang="en-US" dirty="0"/>
              <a:t>The intermittent nature of wind generation, which is currently being developed on a large scale in Europe, is creating a need for new interconnectors between the UK and the European continent. If too much renewable energy is generated in one region, the energy that is surplus to requirements can easily be transmitted through the interconnectors to a region where the level of demand is higher. This will also has a beneficial impact on market prices.</a:t>
            </a:r>
          </a:p>
          <a:p>
            <a:r>
              <a:rPr lang="en-US" dirty="0"/>
              <a:t>The distance between the UK and Belgium is relatively short, which </a:t>
            </a:r>
            <a:r>
              <a:rPr lang="en-US" dirty="0" err="1"/>
              <a:t>minimises</a:t>
            </a:r>
            <a:r>
              <a:rPr lang="en-US" dirty="0"/>
              <a:t> the length of the subsea cables.</a:t>
            </a:r>
          </a:p>
          <a:p>
            <a:endParaRPr lang="en-US" dirty="0"/>
          </a:p>
        </p:txBody>
      </p:sp>
      <p:sp>
        <p:nvSpPr>
          <p:cNvPr id="4" name="Slide Number Placeholder 3"/>
          <p:cNvSpPr>
            <a:spLocks noGrp="1"/>
          </p:cNvSpPr>
          <p:nvPr>
            <p:ph type="sldNum" sz="quarter" idx="10"/>
          </p:nvPr>
        </p:nvSpPr>
        <p:spPr/>
        <p:txBody>
          <a:bodyPr/>
          <a:lstStyle/>
          <a:p>
            <a:fld id="{0C3C959B-E6F0-4008-B4EF-E1F1EB57E2AD}" type="slidenum">
              <a:rPr lang="en-US" smtClean="0"/>
              <a:t>24</a:t>
            </a:fld>
            <a:endParaRPr lang="en-US"/>
          </a:p>
        </p:txBody>
      </p:sp>
    </p:spTree>
    <p:extLst>
      <p:ext uri="{BB962C8B-B14F-4D97-AF65-F5344CB8AC3E}">
        <p14:creationId xmlns:p14="http://schemas.microsoft.com/office/powerpoint/2010/main" val="3415135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B2B4C13-9843-7048-9D45-6E884144C22C}" type="slidenum">
              <a:rPr lang="de-DE" smtClean="0"/>
              <a:t>6</a:t>
            </a:fld>
            <a:endParaRPr lang="de-DE"/>
          </a:p>
        </p:txBody>
      </p:sp>
    </p:spTree>
    <p:extLst>
      <p:ext uri="{BB962C8B-B14F-4D97-AF65-F5344CB8AC3E}">
        <p14:creationId xmlns:p14="http://schemas.microsoft.com/office/powerpoint/2010/main" val="22669396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NLL is an incorporated joint venture (IJV) between the National Grid group, and Elia System Operator NV/SA (‘Elia’).  National Grid plc, through its subsidiaries, owns and operates gas and electricity infrastructure in the UK.  Elia is the national electricity transmission operator in Belgium.  National Grid plc’s subsidiary, National Grid Interconnector Holdings Limited, and Elia System Operator each own 50% of the shares in NLL.</a:t>
            </a:r>
            <a:endParaRPr lang="nl-B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NLL will design, construct, own, maintain and operate the interconnector in conjunction with Elia System Operator.</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C3C959B-E6F0-4008-B4EF-E1F1EB57E2AD}" type="slidenum">
              <a:rPr lang="en-US" smtClean="0"/>
              <a:t>25</a:t>
            </a:fld>
            <a:endParaRPr lang="en-US"/>
          </a:p>
        </p:txBody>
      </p:sp>
    </p:spTree>
    <p:extLst>
      <p:ext uri="{BB962C8B-B14F-4D97-AF65-F5344CB8AC3E}">
        <p14:creationId xmlns:p14="http://schemas.microsoft.com/office/powerpoint/2010/main" val="1624061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is an interconnector?</a:t>
            </a:r>
          </a:p>
          <a:p>
            <a:r>
              <a:rPr lang="en-US" dirty="0"/>
              <a:t>An interconnector is a connection between the electricity transmission systems of different countries, in this case via subsea cables. An interconnector provides the opportunity to trade electricity with other countries, thus helping to ensure a safe, secure and affordable energy supply for the UK and Belgium.</a:t>
            </a:r>
          </a:p>
          <a:p>
            <a:endParaRPr lang="en-US" dirty="0"/>
          </a:p>
          <a:p>
            <a:r>
              <a:rPr lang="en-US" b="1" dirty="0"/>
              <a:t>Converter stations and substations</a:t>
            </a:r>
          </a:p>
          <a:p>
            <a:r>
              <a:rPr lang="en-US" b="1" dirty="0"/>
              <a:t>What is a converter station?</a:t>
            </a:r>
          </a:p>
          <a:p>
            <a:r>
              <a:rPr lang="en-US" dirty="0"/>
              <a:t>A converter station converts electricity between Alternating Current (AC) and Direct Current (DC). AC is used in each country’s transmission systems, while DC is used for sending electricity along the subsea cable. </a:t>
            </a:r>
          </a:p>
          <a:p>
            <a:r>
              <a:rPr lang="en-US" b="1" dirty="0"/>
              <a:t>What is a substation?</a:t>
            </a:r>
          </a:p>
          <a:p>
            <a:r>
              <a:rPr lang="en-US" dirty="0"/>
              <a:t>A substation is a point of connection to an electricity network and transforms the voltage of electricity to make that connection. A new substation will be needed at each end of the Nemo Link ® interconnector to connect it to the transmission systems in the UK and Belgium.</a:t>
            </a:r>
          </a:p>
          <a:p>
            <a:r>
              <a:rPr lang="en-US" b="1" dirty="0"/>
              <a:t>Why DC?</a:t>
            </a:r>
          </a:p>
          <a:p>
            <a:r>
              <a:rPr lang="en-US" dirty="0"/>
              <a:t>Using subsea cables Nemo Link® will connect two High Voltage AC electricity systems separated by the North Sea. The Nemo Link® interconnector will </a:t>
            </a:r>
            <a:r>
              <a:rPr lang="en-US" dirty="0" err="1"/>
              <a:t>utilise</a:t>
            </a:r>
            <a:r>
              <a:rPr lang="en-US" dirty="0"/>
              <a:t> High Voltage Direct Current (HVDC) technology, which avoids the need to </a:t>
            </a:r>
            <a:r>
              <a:rPr lang="en-US" dirty="0" err="1"/>
              <a:t>synchronise</a:t>
            </a:r>
            <a:r>
              <a:rPr lang="en-US" dirty="0"/>
              <a:t> the two interconnected AC networks. </a:t>
            </a:r>
          </a:p>
          <a:p>
            <a:r>
              <a:rPr lang="en-US" dirty="0"/>
              <a:t>HVDC allows efficient transportation of electricity over large distances and in particular for subsea applications. It is also highly controllable and brings operational benefits to both transmission systems. </a:t>
            </a:r>
          </a:p>
          <a:p>
            <a:pPr lvl="0"/>
            <a:endParaRPr lang="en-US" dirty="0"/>
          </a:p>
        </p:txBody>
      </p:sp>
      <p:sp>
        <p:nvSpPr>
          <p:cNvPr id="4" name="Slide Number Placeholder 3"/>
          <p:cNvSpPr>
            <a:spLocks noGrp="1"/>
          </p:cNvSpPr>
          <p:nvPr>
            <p:ph type="sldNum" sz="quarter" idx="10"/>
          </p:nvPr>
        </p:nvSpPr>
        <p:spPr/>
        <p:txBody>
          <a:bodyPr/>
          <a:lstStyle/>
          <a:p>
            <a:fld id="{0C3C959B-E6F0-4008-B4EF-E1F1EB57E2AD}" type="slidenum">
              <a:rPr lang="en-US" smtClean="0"/>
              <a:t>26</a:t>
            </a:fld>
            <a:endParaRPr lang="en-US"/>
          </a:p>
        </p:txBody>
      </p:sp>
    </p:spTree>
    <p:extLst>
      <p:ext uri="{BB962C8B-B14F-4D97-AF65-F5344CB8AC3E}">
        <p14:creationId xmlns:p14="http://schemas.microsoft.com/office/powerpoint/2010/main" val="23482132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0C3C959B-E6F0-4008-B4EF-E1F1EB57E2AD}" type="slidenum">
              <a:rPr lang="en-US" smtClean="0"/>
              <a:t>27</a:t>
            </a:fld>
            <a:endParaRPr lang="en-US"/>
          </a:p>
        </p:txBody>
      </p:sp>
    </p:spTree>
    <p:extLst>
      <p:ext uri="{BB962C8B-B14F-4D97-AF65-F5344CB8AC3E}">
        <p14:creationId xmlns:p14="http://schemas.microsoft.com/office/powerpoint/2010/main" val="24551069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cable route</a:t>
            </a:r>
          </a:p>
          <a:p>
            <a:r>
              <a:rPr lang="en-US" dirty="0"/>
              <a:t>In addition to considering the land options available for the location of the converter station, factors affecting the </a:t>
            </a:r>
            <a:r>
              <a:rPr lang="en-US" dirty="0" err="1"/>
              <a:t>routeing</a:t>
            </a:r>
            <a:r>
              <a:rPr lang="en-US" dirty="0"/>
              <a:t> of the subsea cables have also been considered, including</a:t>
            </a:r>
          </a:p>
          <a:p>
            <a:r>
              <a:rPr lang="en-US" b="1" dirty="0"/>
              <a:t>Physical environment</a:t>
            </a:r>
            <a:r>
              <a:rPr lang="en-US" dirty="0"/>
              <a:t>: Where possible, areas of rock, boulder clay and sand waves will be avoided as these can create difficulties in burying the cable.</a:t>
            </a:r>
          </a:p>
          <a:p>
            <a:r>
              <a:rPr lang="en-US" b="1" dirty="0"/>
              <a:t>Biological environment</a:t>
            </a:r>
            <a:r>
              <a:rPr lang="en-US" dirty="0"/>
              <a:t>: The shortest cable route across designated conservation areas will be taken to </a:t>
            </a:r>
            <a:r>
              <a:rPr lang="en-US" dirty="0" err="1"/>
              <a:t>minimise</a:t>
            </a:r>
            <a:r>
              <a:rPr lang="en-US" dirty="0"/>
              <a:t> disturbance to the marine biological environment.</a:t>
            </a:r>
          </a:p>
          <a:p>
            <a:r>
              <a:rPr lang="en-US" b="1" dirty="0"/>
              <a:t>Human environment</a:t>
            </a:r>
            <a:r>
              <a:rPr lang="en-US" dirty="0"/>
              <a:t>: Careful consideration of the route has been given to avoid all anchorage areas, dredging areas, existing marine disposal areas, wrecks, oil and gas infrastructure and offshore wind farms.</a:t>
            </a:r>
          </a:p>
          <a:p>
            <a:r>
              <a:rPr lang="en-US" dirty="0"/>
              <a:t>As part of the site selection process, options were identified for the landfall of the subsea cables and the route of the onshore underground cables considering:</a:t>
            </a:r>
          </a:p>
          <a:p>
            <a:r>
              <a:rPr lang="en-US" dirty="0"/>
              <a:t>Subsea cables landing technique</a:t>
            </a:r>
          </a:p>
          <a:p>
            <a:r>
              <a:rPr lang="en-US" dirty="0"/>
              <a:t>Coastal geology</a:t>
            </a:r>
          </a:p>
          <a:p>
            <a:r>
              <a:rPr lang="en-US" dirty="0"/>
              <a:t>Coastal processes</a:t>
            </a:r>
          </a:p>
          <a:p>
            <a:r>
              <a:rPr lang="en-US" dirty="0"/>
              <a:t>Beach gradient</a:t>
            </a:r>
          </a:p>
          <a:p>
            <a:r>
              <a:rPr lang="en-US" dirty="0"/>
              <a:t>Environmental sensitivity (such as nature conservation)</a:t>
            </a:r>
          </a:p>
          <a:p>
            <a:r>
              <a:rPr lang="en-US" dirty="0"/>
              <a:t>Rivers and watercourses</a:t>
            </a:r>
          </a:p>
          <a:p>
            <a:r>
              <a:rPr lang="en-US" dirty="0"/>
              <a:t>Existing infrastructure</a:t>
            </a:r>
          </a:p>
          <a:p>
            <a:r>
              <a:rPr lang="en-US" dirty="0"/>
              <a:t>Access</a:t>
            </a:r>
          </a:p>
          <a:p>
            <a:r>
              <a:rPr lang="en-US" dirty="0"/>
              <a:t>Land in the vicinity of the service station at </a:t>
            </a:r>
            <a:r>
              <a:rPr lang="en-US" dirty="0" err="1"/>
              <a:t>Pegwell</a:t>
            </a:r>
            <a:r>
              <a:rPr lang="en-US" dirty="0"/>
              <a:t> Bay, close to where the </a:t>
            </a:r>
            <a:r>
              <a:rPr lang="en-US" dirty="0" err="1"/>
              <a:t>Thanet</a:t>
            </a:r>
            <a:r>
              <a:rPr lang="en-US" dirty="0"/>
              <a:t> Offshore Wind Farm cables come ashore, was identified as the preferred option for the landfall. Once onshore, the underground cables will be routed through the </a:t>
            </a:r>
            <a:r>
              <a:rPr lang="en-US" dirty="0" err="1"/>
              <a:t>Pegwell</a:t>
            </a:r>
            <a:r>
              <a:rPr lang="en-US" dirty="0"/>
              <a:t> Bay Country Park and beneath the road from </a:t>
            </a:r>
            <a:r>
              <a:rPr lang="en-US" dirty="0" err="1"/>
              <a:t>BayPoint</a:t>
            </a:r>
            <a:r>
              <a:rPr lang="en-US" dirty="0"/>
              <a:t> Sports Complex (former Pfizer sports ground) to the </a:t>
            </a:r>
            <a:r>
              <a:rPr lang="en-US" dirty="0" err="1"/>
              <a:t>Richborough</a:t>
            </a:r>
            <a:r>
              <a:rPr lang="en-US" dirty="0"/>
              <a:t> site.</a:t>
            </a:r>
          </a:p>
          <a:p>
            <a:r>
              <a:rPr lang="en-US" dirty="0"/>
              <a:t>In Belgium, the preferred landfall was identified to be west of the existing landfalls of the </a:t>
            </a:r>
            <a:r>
              <a:rPr lang="en-US" dirty="0" err="1"/>
              <a:t>Belwind</a:t>
            </a:r>
            <a:r>
              <a:rPr lang="en-US" dirty="0"/>
              <a:t> and </a:t>
            </a:r>
            <a:r>
              <a:rPr lang="en-US" dirty="0" err="1"/>
              <a:t>Northwind</a:t>
            </a:r>
            <a:r>
              <a:rPr lang="en-US" dirty="0"/>
              <a:t> wind farms and the UK-Belgium Gas Interconnector. The landfalls of the future wind farms have also been taken into account.</a:t>
            </a:r>
          </a:p>
          <a:p>
            <a:r>
              <a:rPr lang="en-US" b="1" dirty="0"/>
              <a:t>Marine impact</a:t>
            </a:r>
          </a:p>
          <a:p>
            <a:r>
              <a:rPr lang="en-US" dirty="0"/>
              <a:t>A desk-top cable routing study and detailed offshore survey was undertaken to determine an optimum route through English, French and Belgium waters. The environmental impacts of this route have been assessed and an Environmental Report has been prepared.</a:t>
            </a:r>
          </a:p>
          <a:p>
            <a:r>
              <a:rPr lang="en-US" dirty="0"/>
              <a:t>A seabed survey was carried out using non-intrusive methods (geophysical) and intrusive methods (geotechnical) to provide information on the seabed type, for both engineering and environmental purposes.</a:t>
            </a:r>
          </a:p>
          <a:p>
            <a:r>
              <a:rPr lang="en-US" dirty="0"/>
              <a:t>The cables will be buried into the seabed either by a plough or trenching machine deployed by the main laying vessel directly or by a support vessel following behind.</a:t>
            </a:r>
          </a:p>
          <a:p>
            <a:pPr lvl="0"/>
            <a:endParaRPr lang="en-US" dirty="0"/>
          </a:p>
        </p:txBody>
      </p:sp>
      <p:sp>
        <p:nvSpPr>
          <p:cNvPr id="4" name="Slide Number Placeholder 3"/>
          <p:cNvSpPr>
            <a:spLocks noGrp="1"/>
          </p:cNvSpPr>
          <p:nvPr>
            <p:ph type="sldNum" sz="quarter" idx="10"/>
          </p:nvPr>
        </p:nvSpPr>
        <p:spPr/>
        <p:txBody>
          <a:bodyPr/>
          <a:lstStyle/>
          <a:p>
            <a:fld id="{0C3C959B-E6F0-4008-B4EF-E1F1EB57E2AD}" type="slidenum">
              <a:rPr lang="en-US" smtClean="0"/>
              <a:t>28</a:t>
            </a:fld>
            <a:endParaRPr lang="en-US"/>
          </a:p>
        </p:txBody>
      </p:sp>
    </p:spTree>
    <p:extLst>
      <p:ext uri="{BB962C8B-B14F-4D97-AF65-F5344CB8AC3E}">
        <p14:creationId xmlns:p14="http://schemas.microsoft.com/office/powerpoint/2010/main" val="16525540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jdelijke aanduiding voor dia-afbeelding 1"/>
          <p:cNvSpPr>
            <a:spLocks noGrp="1" noRot="1" noChangeAspect="1" noTextEdit="1"/>
          </p:cNvSpPr>
          <p:nvPr>
            <p:ph type="sldImg"/>
          </p:nvPr>
        </p:nvSpPr>
        <p:spPr bwMode="auto">
          <a:xfrm>
            <a:off x="382588" y="687388"/>
            <a:ext cx="6092825" cy="34274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a:ea typeface="ＭＳ Ｐゴシック" pitchFamily="1" charset="-128"/>
            </a:endParaRPr>
          </a:p>
        </p:txBody>
      </p:sp>
      <p:sp>
        <p:nvSpPr>
          <p:cNvPr id="19460"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b="1">
                <a:solidFill>
                  <a:schemeClr val="tx1"/>
                </a:solidFill>
                <a:latin typeface="Arial" charset="0"/>
                <a:ea typeface="ＭＳ Ｐゴシック" pitchFamily="1" charset="-128"/>
              </a:defRPr>
            </a:lvl1pPr>
            <a:lvl2pPr marL="735736" indent="-282975">
              <a:defRPr sz="2500" b="1">
                <a:solidFill>
                  <a:schemeClr val="tx1"/>
                </a:solidFill>
                <a:latin typeface="Arial" charset="0"/>
                <a:ea typeface="ＭＳ Ｐゴシック" pitchFamily="1" charset="-128"/>
              </a:defRPr>
            </a:lvl2pPr>
            <a:lvl3pPr marL="1131903" indent="-226381">
              <a:defRPr sz="2500" b="1">
                <a:solidFill>
                  <a:schemeClr val="tx1"/>
                </a:solidFill>
                <a:latin typeface="Arial" charset="0"/>
                <a:ea typeface="ＭＳ Ｐゴシック" pitchFamily="1" charset="-128"/>
              </a:defRPr>
            </a:lvl3pPr>
            <a:lvl4pPr marL="1584664" indent="-226381">
              <a:defRPr sz="2500" b="1">
                <a:solidFill>
                  <a:schemeClr val="tx1"/>
                </a:solidFill>
                <a:latin typeface="Arial" charset="0"/>
                <a:ea typeface="ＭＳ Ｐゴシック" pitchFamily="1" charset="-128"/>
              </a:defRPr>
            </a:lvl4pPr>
            <a:lvl5pPr marL="2037426" indent="-226381">
              <a:defRPr sz="2500" b="1">
                <a:solidFill>
                  <a:schemeClr val="tx1"/>
                </a:solidFill>
                <a:latin typeface="Arial" charset="0"/>
                <a:ea typeface="ＭＳ Ｐゴシック" pitchFamily="1" charset="-128"/>
              </a:defRPr>
            </a:lvl5pPr>
            <a:lvl6pPr marL="2490187" indent="-226381" algn="ctr" defTabSz="452761" eaLnBrk="0" fontAlgn="base" hangingPunct="0">
              <a:lnSpc>
                <a:spcPts val="1980"/>
              </a:lnSpc>
              <a:spcBef>
                <a:spcPct val="20000"/>
              </a:spcBef>
              <a:spcAft>
                <a:spcPct val="0"/>
              </a:spcAft>
              <a:defRPr sz="2500" b="1">
                <a:solidFill>
                  <a:schemeClr val="tx1"/>
                </a:solidFill>
                <a:latin typeface="Arial" charset="0"/>
                <a:ea typeface="ＭＳ Ｐゴシック" pitchFamily="1" charset="-128"/>
              </a:defRPr>
            </a:lvl6pPr>
            <a:lvl7pPr marL="2942948" indent="-226381" algn="ctr" defTabSz="452761" eaLnBrk="0" fontAlgn="base" hangingPunct="0">
              <a:lnSpc>
                <a:spcPts val="1980"/>
              </a:lnSpc>
              <a:spcBef>
                <a:spcPct val="20000"/>
              </a:spcBef>
              <a:spcAft>
                <a:spcPct val="0"/>
              </a:spcAft>
              <a:defRPr sz="2500" b="1">
                <a:solidFill>
                  <a:schemeClr val="tx1"/>
                </a:solidFill>
                <a:latin typeface="Arial" charset="0"/>
                <a:ea typeface="ＭＳ Ｐゴシック" pitchFamily="1" charset="-128"/>
              </a:defRPr>
            </a:lvl7pPr>
            <a:lvl8pPr marL="3395709" indent="-226381" algn="ctr" defTabSz="452761" eaLnBrk="0" fontAlgn="base" hangingPunct="0">
              <a:lnSpc>
                <a:spcPts val="1980"/>
              </a:lnSpc>
              <a:spcBef>
                <a:spcPct val="20000"/>
              </a:spcBef>
              <a:spcAft>
                <a:spcPct val="0"/>
              </a:spcAft>
              <a:defRPr sz="2500" b="1">
                <a:solidFill>
                  <a:schemeClr val="tx1"/>
                </a:solidFill>
                <a:latin typeface="Arial" charset="0"/>
                <a:ea typeface="ＭＳ Ｐゴシック" pitchFamily="1" charset="-128"/>
              </a:defRPr>
            </a:lvl8pPr>
            <a:lvl9pPr marL="3848470" indent="-226381" algn="ctr" defTabSz="452761" eaLnBrk="0" fontAlgn="base" hangingPunct="0">
              <a:lnSpc>
                <a:spcPts val="1980"/>
              </a:lnSpc>
              <a:spcBef>
                <a:spcPct val="20000"/>
              </a:spcBef>
              <a:spcAft>
                <a:spcPct val="0"/>
              </a:spcAft>
              <a:defRPr sz="2500" b="1">
                <a:solidFill>
                  <a:schemeClr val="tx1"/>
                </a:solidFill>
                <a:latin typeface="Arial" charset="0"/>
                <a:ea typeface="ＭＳ Ｐゴシック" pitchFamily="1" charset="-128"/>
              </a:defRPr>
            </a:lvl9pPr>
          </a:lstStyle>
          <a:p>
            <a:fld id="{FCC8683F-4462-475C-AA26-76D382CDEB36}" type="slidenum">
              <a:rPr lang="de-DE" sz="1200" b="0"/>
              <a:pPr/>
              <a:t>33</a:t>
            </a:fld>
            <a:endParaRPr lang="de-DE" sz="1200" b="0"/>
          </a:p>
        </p:txBody>
      </p:sp>
    </p:spTree>
    <p:extLst>
      <p:ext uri="{BB962C8B-B14F-4D97-AF65-F5344CB8AC3E}">
        <p14:creationId xmlns:p14="http://schemas.microsoft.com/office/powerpoint/2010/main" val="22971795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0C3C959B-E6F0-4008-B4EF-E1F1EB57E2AD}" type="slidenum">
              <a:rPr lang="en-US" smtClean="0"/>
              <a:t>34</a:t>
            </a:fld>
            <a:endParaRPr lang="en-US"/>
          </a:p>
        </p:txBody>
      </p:sp>
    </p:spTree>
    <p:extLst>
      <p:ext uri="{BB962C8B-B14F-4D97-AF65-F5344CB8AC3E}">
        <p14:creationId xmlns:p14="http://schemas.microsoft.com/office/powerpoint/2010/main" val="35292882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0C3C959B-E6F0-4008-B4EF-E1F1EB57E2AD}" type="slidenum">
              <a:rPr lang="en-US" smtClean="0"/>
              <a:t>35</a:t>
            </a:fld>
            <a:endParaRPr lang="en-US"/>
          </a:p>
        </p:txBody>
      </p:sp>
    </p:spTree>
    <p:extLst>
      <p:ext uri="{BB962C8B-B14F-4D97-AF65-F5344CB8AC3E}">
        <p14:creationId xmlns:p14="http://schemas.microsoft.com/office/powerpoint/2010/main" val="36508219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DA8158-1D6A-4554-9580-5D8DCA903542}" type="slidenum">
              <a:rPr lang="en-US" smtClean="0"/>
              <a:t>36</a:t>
            </a:fld>
            <a:endParaRPr lang="en-US"/>
          </a:p>
        </p:txBody>
      </p:sp>
    </p:spTree>
    <p:extLst>
      <p:ext uri="{BB962C8B-B14F-4D97-AF65-F5344CB8AC3E}">
        <p14:creationId xmlns:p14="http://schemas.microsoft.com/office/powerpoint/2010/main" val="9593254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Customers </a:t>
            </a:r>
            <a:r>
              <a:rPr lang="en-US" dirty="0" smtClean="0">
                <a:sym typeface="Wingdings" panose="05000000000000000000" pitchFamily="2" charset="2"/>
              </a:rPr>
              <a:t> Market parties in last bullet</a:t>
            </a:r>
            <a:endParaRPr lang="en-US" dirty="0"/>
          </a:p>
        </p:txBody>
      </p:sp>
      <p:sp>
        <p:nvSpPr>
          <p:cNvPr id="4" name="Slide Number Placeholder 3"/>
          <p:cNvSpPr>
            <a:spLocks noGrp="1"/>
          </p:cNvSpPr>
          <p:nvPr>
            <p:ph type="sldNum" sz="quarter" idx="10"/>
          </p:nvPr>
        </p:nvSpPr>
        <p:spPr/>
        <p:txBody>
          <a:bodyPr/>
          <a:lstStyle/>
          <a:p>
            <a:fld id="{0C3C959B-E6F0-4008-B4EF-E1F1EB57E2AD}" type="slidenum">
              <a:rPr lang="en-US" smtClean="0"/>
              <a:t>37</a:t>
            </a:fld>
            <a:endParaRPr lang="en-US"/>
          </a:p>
        </p:txBody>
      </p:sp>
    </p:spTree>
    <p:extLst>
      <p:ext uri="{BB962C8B-B14F-4D97-AF65-F5344CB8AC3E}">
        <p14:creationId xmlns:p14="http://schemas.microsoft.com/office/powerpoint/2010/main" val="38975731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Addition of “of the Harmonised Allocation Rules”</a:t>
            </a:r>
            <a:endParaRPr lang="en-GB" dirty="0"/>
          </a:p>
        </p:txBody>
      </p:sp>
      <p:sp>
        <p:nvSpPr>
          <p:cNvPr id="4" name="Slide Number Placeholder 3"/>
          <p:cNvSpPr>
            <a:spLocks noGrp="1"/>
          </p:cNvSpPr>
          <p:nvPr>
            <p:ph type="sldNum" sz="quarter" idx="10"/>
          </p:nvPr>
        </p:nvSpPr>
        <p:spPr/>
        <p:txBody>
          <a:bodyPr/>
          <a:lstStyle/>
          <a:p>
            <a:fld id="{06DA8158-1D6A-4554-9580-5D8DCA903542}" type="slidenum">
              <a:rPr lang="en-US" smtClean="0"/>
              <a:t>38</a:t>
            </a:fld>
            <a:endParaRPr lang="en-US"/>
          </a:p>
        </p:txBody>
      </p:sp>
    </p:spTree>
    <p:extLst>
      <p:ext uri="{BB962C8B-B14F-4D97-AF65-F5344CB8AC3E}">
        <p14:creationId xmlns:p14="http://schemas.microsoft.com/office/powerpoint/2010/main" val="3264155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B2B4C13-9843-7048-9D45-6E884144C22C}" type="slidenum">
              <a:rPr lang="de-DE" smtClean="0"/>
              <a:t>7</a:t>
            </a:fld>
            <a:endParaRPr lang="de-DE"/>
          </a:p>
        </p:txBody>
      </p:sp>
    </p:spTree>
    <p:extLst>
      <p:ext uri="{BB962C8B-B14F-4D97-AF65-F5344CB8AC3E}">
        <p14:creationId xmlns:p14="http://schemas.microsoft.com/office/powerpoint/2010/main" val="2014200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Deletion of “</a:t>
            </a:r>
            <a:r>
              <a:rPr lang="en-GB" sz="1200" dirty="0" smtClean="0"/>
              <a:t>(LTTR design)” after “Market Splitting Rules”</a:t>
            </a:r>
          </a:p>
          <a:p>
            <a:pPr lvl="0"/>
            <a:r>
              <a:rPr lang="en-GB" sz="1200" dirty="0" smtClean="0"/>
              <a:t>Deletion of “Intraday” in “(e.g. Annual/ Monthly/ Day Ahead)”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Last bullet under Market Splitting Rules replaced by “Another  chance for market parties to input preferences on product suite during public consultation”</a:t>
            </a:r>
          </a:p>
          <a:p>
            <a:pPr lvl="0"/>
            <a:endParaRPr lang="en-US" dirty="0"/>
          </a:p>
        </p:txBody>
      </p:sp>
      <p:sp>
        <p:nvSpPr>
          <p:cNvPr id="4" name="Slide Number Placeholder 3"/>
          <p:cNvSpPr>
            <a:spLocks noGrp="1"/>
          </p:cNvSpPr>
          <p:nvPr>
            <p:ph type="sldNum" sz="quarter" idx="10"/>
          </p:nvPr>
        </p:nvSpPr>
        <p:spPr/>
        <p:txBody>
          <a:bodyPr/>
          <a:lstStyle/>
          <a:p>
            <a:fld id="{0C3C959B-E6F0-4008-B4EF-E1F1EB57E2AD}" type="slidenum">
              <a:rPr lang="en-US" smtClean="0"/>
              <a:t>39</a:t>
            </a:fld>
            <a:endParaRPr lang="en-US"/>
          </a:p>
        </p:txBody>
      </p:sp>
    </p:spTree>
    <p:extLst>
      <p:ext uri="{BB962C8B-B14F-4D97-AF65-F5344CB8AC3E}">
        <p14:creationId xmlns:p14="http://schemas.microsoft.com/office/powerpoint/2010/main" val="36472669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0C3C959B-E6F0-4008-B4EF-E1F1EB57E2AD}" type="slidenum">
              <a:rPr lang="en-US" smtClean="0"/>
              <a:t>40</a:t>
            </a:fld>
            <a:endParaRPr lang="en-US"/>
          </a:p>
        </p:txBody>
      </p:sp>
    </p:spTree>
    <p:extLst>
      <p:ext uri="{BB962C8B-B14F-4D97-AF65-F5344CB8AC3E}">
        <p14:creationId xmlns:p14="http://schemas.microsoft.com/office/powerpoint/2010/main" val="27298950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0C3C959B-E6F0-4008-B4EF-E1F1EB57E2AD}" type="slidenum">
              <a:rPr lang="en-US" smtClean="0"/>
              <a:t>41</a:t>
            </a:fld>
            <a:endParaRPr lang="en-US"/>
          </a:p>
        </p:txBody>
      </p:sp>
    </p:spTree>
    <p:extLst>
      <p:ext uri="{BB962C8B-B14F-4D97-AF65-F5344CB8AC3E}">
        <p14:creationId xmlns:p14="http://schemas.microsoft.com/office/powerpoint/2010/main" val="38138510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0C3C959B-E6F0-4008-B4EF-E1F1EB57E2AD}" type="slidenum">
              <a:rPr lang="en-US" smtClean="0"/>
              <a:t>42</a:t>
            </a:fld>
            <a:endParaRPr lang="en-US"/>
          </a:p>
        </p:txBody>
      </p:sp>
    </p:spTree>
    <p:extLst>
      <p:ext uri="{BB962C8B-B14F-4D97-AF65-F5344CB8AC3E}">
        <p14:creationId xmlns:p14="http://schemas.microsoft.com/office/powerpoint/2010/main" val="6864157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0B2B4C13-9843-7048-9D45-6E884144C22C}" type="slidenum">
              <a:rPr lang="de-DE" smtClean="0"/>
              <a:t>47</a:t>
            </a:fld>
            <a:endParaRPr lang="de-DE"/>
          </a:p>
        </p:txBody>
      </p:sp>
    </p:spTree>
    <p:extLst>
      <p:ext uri="{BB962C8B-B14F-4D97-AF65-F5344CB8AC3E}">
        <p14:creationId xmlns:p14="http://schemas.microsoft.com/office/powerpoint/2010/main" val="2262858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More</a:t>
            </a:r>
            <a:r>
              <a:rPr lang="nl-BE" baseline="0" dirty="0"/>
              <a:t> RES </a:t>
            </a:r>
            <a:r>
              <a:rPr lang="nl-BE" baseline="0" dirty="0" err="1"/>
              <a:t>than</a:t>
            </a:r>
            <a:r>
              <a:rPr lang="nl-BE" baseline="0" dirty="0"/>
              <a:t> in </a:t>
            </a:r>
            <a:r>
              <a:rPr lang="nl-BE" baseline="0" dirty="0" err="1"/>
              <a:t>previous</a:t>
            </a:r>
            <a:r>
              <a:rPr lang="nl-BE" baseline="0" dirty="0"/>
              <a:t> TYNDP16 </a:t>
            </a:r>
            <a:r>
              <a:rPr lang="nl-BE" baseline="0" dirty="0" err="1"/>
              <a:t>scenarios</a:t>
            </a:r>
            <a:r>
              <a:rPr lang="nl-BE" baseline="0" dirty="0"/>
              <a:t> =&gt; </a:t>
            </a:r>
            <a:r>
              <a:rPr lang="nl-BE" baseline="0" dirty="0" err="1"/>
              <a:t>upward</a:t>
            </a:r>
            <a:r>
              <a:rPr lang="nl-BE" baseline="0" dirty="0"/>
              <a:t> push on </a:t>
            </a:r>
            <a:r>
              <a:rPr lang="nl-BE" baseline="0" dirty="0" err="1"/>
              <a:t>need</a:t>
            </a:r>
            <a:r>
              <a:rPr lang="nl-BE" baseline="0" dirty="0"/>
              <a:t> </a:t>
            </a:r>
            <a:r>
              <a:rPr lang="nl-BE" baseline="0" dirty="0" err="1"/>
              <a:t>for</a:t>
            </a:r>
            <a:r>
              <a:rPr lang="nl-BE" baseline="0" dirty="0"/>
              <a:t> </a:t>
            </a:r>
            <a:r>
              <a:rPr lang="nl-BE" baseline="0" dirty="0" err="1"/>
              <a:t>ICs</a:t>
            </a:r>
            <a:endParaRPr lang="nl-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756170-DD61-4175-A5DD-76548EADFD15}"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11235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Wingdings" panose="05000000000000000000" pitchFamily="2" charset="2"/>
              <a:buChar char="q"/>
            </a:pPr>
            <a:r>
              <a:rPr lang="nl-BE" sz="1200" b="1" i="1" dirty="0">
                <a:solidFill>
                  <a:srgbClr val="FF0000"/>
                </a:solidFill>
                <a:sym typeface="Wingdings" panose="05000000000000000000" pitchFamily="2" charset="2"/>
              </a:rPr>
              <a:t>Gas/RES: </a:t>
            </a:r>
            <a:r>
              <a:rPr lang="nl-BE" sz="1200" b="1" i="1" dirty="0" err="1">
                <a:solidFill>
                  <a:srgbClr val="FF0000"/>
                </a:solidFill>
                <a:sym typeface="Wingdings" panose="05000000000000000000" pitchFamily="2" charset="2"/>
              </a:rPr>
              <a:t>increase</a:t>
            </a:r>
            <a:r>
              <a:rPr lang="nl-BE" sz="1200" b="1" i="1" dirty="0">
                <a:solidFill>
                  <a:srgbClr val="FF0000"/>
                </a:solidFill>
                <a:sym typeface="Wingdings" panose="05000000000000000000" pitchFamily="2" charset="2"/>
              </a:rPr>
              <a:t> in BE </a:t>
            </a:r>
            <a:r>
              <a:rPr lang="nl-BE" sz="1200" b="1" i="1" dirty="0" err="1">
                <a:solidFill>
                  <a:srgbClr val="FF0000"/>
                </a:solidFill>
                <a:sym typeface="Wingdings" panose="05000000000000000000" pitchFamily="2" charset="2"/>
              </a:rPr>
              <a:t>to</a:t>
            </a:r>
            <a:r>
              <a:rPr lang="nl-BE" sz="1200" b="1" i="1" dirty="0">
                <a:solidFill>
                  <a:srgbClr val="FF0000"/>
                </a:solidFill>
                <a:sym typeface="Wingdings" panose="05000000000000000000" pitchFamily="2" charset="2"/>
              </a:rPr>
              <a:t> </a:t>
            </a:r>
            <a:r>
              <a:rPr lang="nl-BE" sz="1200" b="1" i="1" dirty="0" err="1">
                <a:solidFill>
                  <a:srgbClr val="FF0000"/>
                </a:solidFill>
                <a:sym typeface="Wingdings" panose="05000000000000000000" pitchFamily="2" charset="2"/>
              </a:rPr>
              <a:t>compensate</a:t>
            </a:r>
            <a:r>
              <a:rPr lang="nl-BE" sz="1200" b="1" i="1" dirty="0">
                <a:solidFill>
                  <a:srgbClr val="FF0000"/>
                </a:solidFill>
                <a:sym typeface="Wingdings" panose="05000000000000000000" pitchFamily="2" charset="2"/>
              </a:rPr>
              <a:t> </a:t>
            </a:r>
            <a:r>
              <a:rPr lang="nl-BE" sz="1200" b="1" i="1" dirty="0" err="1">
                <a:solidFill>
                  <a:srgbClr val="FF0000"/>
                </a:solidFill>
                <a:sym typeface="Wingdings" panose="05000000000000000000" pitchFamily="2" charset="2"/>
              </a:rPr>
              <a:t>nuke</a:t>
            </a:r>
            <a:r>
              <a:rPr lang="nl-BE" sz="1200" b="1" i="1" dirty="0">
                <a:solidFill>
                  <a:srgbClr val="FF0000"/>
                </a:solidFill>
                <a:sym typeface="Wingdings" panose="05000000000000000000" pitchFamily="2" charset="2"/>
              </a:rPr>
              <a:t>/</a:t>
            </a:r>
            <a:r>
              <a:rPr lang="nl-BE" sz="1200" b="1" i="1" dirty="0" err="1">
                <a:solidFill>
                  <a:srgbClr val="FF0000"/>
                </a:solidFill>
                <a:sym typeface="Wingdings" panose="05000000000000000000" pitchFamily="2" charset="2"/>
              </a:rPr>
              <a:t>coal</a:t>
            </a:r>
            <a:r>
              <a:rPr lang="nl-BE" sz="1200" b="1" i="1" dirty="0">
                <a:solidFill>
                  <a:srgbClr val="FF0000"/>
                </a:solidFill>
                <a:sym typeface="Wingdings" panose="05000000000000000000" pitchFamily="2" charset="2"/>
              </a:rPr>
              <a:t> </a:t>
            </a:r>
            <a:r>
              <a:rPr lang="nl-BE" sz="1200" b="1" i="1" dirty="0" err="1">
                <a:solidFill>
                  <a:srgbClr val="FF0000"/>
                </a:solidFill>
                <a:sym typeface="Wingdings" panose="05000000000000000000" pitchFamily="2" charset="2"/>
              </a:rPr>
              <a:t>phase</a:t>
            </a:r>
            <a:r>
              <a:rPr lang="nl-BE" sz="1200" b="1" i="1" dirty="0">
                <a:solidFill>
                  <a:srgbClr val="FF0000"/>
                </a:solidFill>
                <a:sym typeface="Wingdings" panose="05000000000000000000" pitchFamily="2" charset="2"/>
              </a:rPr>
              <a:t> outs &amp; </a:t>
            </a:r>
            <a:r>
              <a:rPr lang="nl-BE" sz="1200" b="1" i="1" dirty="0" err="1">
                <a:solidFill>
                  <a:srgbClr val="FF0000"/>
                </a:solidFill>
                <a:sym typeface="Wingdings" panose="05000000000000000000" pitchFamily="2" charset="2"/>
              </a:rPr>
              <a:t>towards</a:t>
            </a:r>
            <a:r>
              <a:rPr lang="nl-BE" sz="1200" b="1" i="1" dirty="0">
                <a:solidFill>
                  <a:srgbClr val="FF0000"/>
                </a:solidFill>
                <a:sym typeface="Wingdings" panose="05000000000000000000" pitchFamily="2" charset="2"/>
              </a:rPr>
              <a:t> EU-targets</a:t>
            </a:r>
          </a:p>
          <a:p>
            <a:pPr marL="285750" indent="-285750">
              <a:buFont typeface="Wingdings" panose="05000000000000000000" pitchFamily="2" charset="2"/>
              <a:buChar char="q"/>
            </a:pPr>
            <a:r>
              <a:rPr lang="nl-BE" sz="1200" b="1" i="1" dirty="0">
                <a:solidFill>
                  <a:srgbClr val="FF0000"/>
                </a:solidFill>
              </a:rPr>
              <a:t>More RES </a:t>
            </a:r>
            <a:r>
              <a:rPr lang="nl-BE" sz="1200" b="1" i="1" dirty="0" err="1">
                <a:solidFill>
                  <a:srgbClr val="FF0000"/>
                </a:solidFill>
              </a:rPr>
              <a:t>compared</a:t>
            </a:r>
            <a:r>
              <a:rPr lang="nl-BE" sz="1200" b="1" i="1" dirty="0">
                <a:solidFill>
                  <a:srgbClr val="FF0000"/>
                </a:solidFill>
              </a:rPr>
              <a:t> </a:t>
            </a:r>
            <a:r>
              <a:rPr lang="nl-BE" sz="1200" b="1" i="1" dirty="0" err="1">
                <a:solidFill>
                  <a:srgbClr val="FF0000"/>
                </a:solidFill>
              </a:rPr>
              <a:t>to</a:t>
            </a:r>
            <a:r>
              <a:rPr lang="nl-BE" sz="1200" b="1" i="1" dirty="0">
                <a:solidFill>
                  <a:srgbClr val="FF0000"/>
                </a:solidFill>
              </a:rPr>
              <a:t> TYNDP16 &amp; MCM1 </a:t>
            </a:r>
            <a:r>
              <a:rPr lang="nl-BE" sz="1200" b="1" i="1" dirty="0" err="1">
                <a:solidFill>
                  <a:srgbClr val="FF0000"/>
                </a:solidFill>
              </a:rPr>
              <a:t>scenarios</a:t>
            </a:r>
            <a:r>
              <a:rPr lang="nl-BE" sz="1200" b="1" i="1" dirty="0">
                <a:solidFill>
                  <a:srgbClr val="FF0000"/>
                </a:solidFill>
              </a:rPr>
              <a:t> =&gt; </a:t>
            </a:r>
            <a:r>
              <a:rPr lang="nl-BE" sz="1200" b="1" i="1" dirty="0" err="1">
                <a:solidFill>
                  <a:srgbClr val="FF0000"/>
                </a:solidFill>
              </a:rPr>
              <a:t>increases</a:t>
            </a:r>
            <a:r>
              <a:rPr lang="nl-BE" sz="1200" b="1" i="1" dirty="0">
                <a:solidFill>
                  <a:srgbClr val="FF0000"/>
                </a:solidFill>
              </a:rPr>
              <a:t> SEW </a:t>
            </a:r>
            <a:r>
              <a:rPr lang="nl-BE" sz="1200" b="1" i="1" dirty="0" err="1">
                <a:solidFill>
                  <a:srgbClr val="FF0000"/>
                </a:solidFill>
              </a:rPr>
              <a:t>contribution</a:t>
            </a:r>
            <a:r>
              <a:rPr lang="nl-BE" sz="1200" b="1" i="1" dirty="0">
                <a:solidFill>
                  <a:srgbClr val="FF0000"/>
                </a:solidFill>
              </a:rPr>
              <a:t> in TYNDP18 </a:t>
            </a:r>
            <a:r>
              <a:rPr lang="nl-BE" sz="1200" b="1" i="1" dirty="0" err="1">
                <a:solidFill>
                  <a:srgbClr val="FF0000"/>
                </a:solidFill>
              </a:rPr>
              <a:t>for</a:t>
            </a:r>
            <a:r>
              <a:rPr lang="nl-BE" sz="1200" b="1" i="1" dirty="0">
                <a:solidFill>
                  <a:srgbClr val="FF0000"/>
                </a:solidFill>
              </a:rPr>
              <a:t> FRNB</a:t>
            </a:r>
          </a:p>
          <a:p>
            <a:pPr marL="285750" indent="-285750">
              <a:buFont typeface="Wingdings" panose="05000000000000000000" pitchFamily="2" charset="2"/>
              <a:buChar char="q"/>
            </a:pPr>
            <a:r>
              <a:rPr lang="nl-BE" sz="1200" b="1" i="1" dirty="0">
                <a:solidFill>
                  <a:srgbClr val="FF0000"/>
                </a:solidFill>
              </a:rPr>
              <a:t>RES scenario in line </a:t>
            </a:r>
            <a:r>
              <a:rPr lang="nl-BE" sz="1200" b="1" i="1" dirty="0" err="1">
                <a:solidFill>
                  <a:srgbClr val="FF0000"/>
                </a:solidFill>
              </a:rPr>
              <a:t>with</a:t>
            </a:r>
            <a:r>
              <a:rPr lang="nl-BE" sz="1200" b="1" i="1" dirty="0">
                <a:solidFill>
                  <a:srgbClr val="FF0000"/>
                </a:solidFill>
              </a:rPr>
              <a:t> </a:t>
            </a:r>
            <a:r>
              <a:rPr lang="nl-BE" sz="1200" b="1" i="1" dirty="0" err="1">
                <a:solidFill>
                  <a:srgbClr val="FF0000"/>
                </a:solidFill>
              </a:rPr>
              <a:t>national</a:t>
            </a:r>
            <a:r>
              <a:rPr lang="nl-BE" sz="1200" b="1" i="1" dirty="0">
                <a:solidFill>
                  <a:srgbClr val="FF0000"/>
                </a:solidFill>
              </a:rPr>
              <a:t> policy </a:t>
            </a:r>
            <a:r>
              <a:rPr lang="nl-BE" sz="1200" b="1" i="1" dirty="0" err="1">
                <a:solidFill>
                  <a:srgbClr val="FF0000"/>
                </a:solidFill>
              </a:rPr>
              <a:t>by</a:t>
            </a:r>
            <a:r>
              <a:rPr lang="nl-BE" sz="1200" b="1" i="1" dirty="0">
                <a:solidFill>
                  <a:srgbClr val="FF0000"/>
                </a:solidFill>
              </a:rPr>
              <a:t> </a:t>
            </a:r>
            <a:r>
              <a:rPr lang="nl-BE" sz="1200" b="1" i="1" dirty="0" err="1">
                <a:solidFill>
                  <a:srgbClr val="FF0000"/>
                </a:solidFill>
              </a:rPr>
              <a:t>applying</a:t>
            </a:r>
            <a:r>
              <a:rPr lang="nl-BE" sz="1200" b="1" i="1" dirty="0">
                <a:solidFill>
                  <a:srgbClr val="FF0000"/>
                </a:solidFill>
              </a:rPr>
              <a:t> last COP21 targets </a:t>
            </a:r>
            <a:r>
              <a:rPr lang="nl-BE" sz="1200" b="1" i="1" dirty="0" err="1">
                <a:solidFill>
                  <a:srgbClr val="FF0000"/>
                </a:solidFill>
              </a:rPr>
              <a:t>to</a:t>
            </a:r>
            <a:r>
              <a:rPr lang="nl-BE" sz="1200" b="1" i="1" dirty="0">
                <a:solidFill>
                  <a:srgbClr val="FF0000"/>
                </a:solidFill>
              </a:rPr>
              <a:t> Belgium</a:t>
            </a:r>
          </a:p>
          <a:p>
            <a:endParaRPr lang="nl-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756170-DD61-4175-A5DD-76548EADFD15}"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11302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Change to</a:t>
            </a:r>
            <a:r>
              <a:rPr lang="en-GB" baseline="0" dirty="0" smtClean="0"/>
              <a:t> the reference to “Contractual framework consultation” by listing the documents to be consulted on and footnote clarifying the Access Rules </a:t>
            </a:r>
            <a:r>
              <a:rPr lang="en-GB" baseline="0" smtClean="0"/>
              <a:t>consultation process.</a:t>
            </a:r>
            <a:endParaRPr lang="en-GB" dirty="0" smtClean="0"/>
          </a:p>
          <a:p>
            <a:r>
              <a:rPr lang="en-GB" dirty="0" smtClean="0"/>
              <a:t>Autumn added for systems</a:t>
            </a:r>
            <a:r>
              <a:rPr lang="en-GB" baseline="0" dirty="0" smtClean="0"/>
              <a:t> testing</a:t>
            </a:r>
            <a:endParaRPr lang="en-GB" dirty="0"/>
          </a:p>
        </p:txBody>
      </p:sp>
      <p:sp>
        <p:nvSpPr>
          <p:cNvPr id="4" name="Slide Number Placeholder 3"/>
          <p:cNvSpPr>
            <a:spLocks noGrp="1"/>
          </p:cNvSpPr>
          <p:nvPr>
            <p:ph type="sldNum" sz="quarter" idx="10"/>
          </p:nvPr>
        </p:nvSpPr>
        <p:spPr/>
        <p:txBody>
          <a:bodyPr/>
          <a:lstStyle/>
          <a:p>
            <a:fld id="{06DA8158-1D6A-4554-9580-5D8DCA903542}" type="slidenum">
              <a:rPr lang="en-US" smtClean="0"/>
              <a:t>53</a:t>
            </a:fld>
            <a:endParaRPr lang="en-US"/>
          </a:p>
        </p:txBody>
      </p:sp>
    </p:spTree>
    <p:extLst>
      <p:ext uri="{BB962C8B-B14F-4D97-AF65-F5344CB8AC3E}">
        <p14:creationId xmlns:p14="http://schemas.microsoft.com/office/powerpoint/2010/main" val="22844230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DA8158-1D6A-4554-9580-5D8DCA903542}" type="slidenum">
              <a:rPr lang="en-US" smtClean="0"/>
              <a:t>54</a:t>
            </a:fld>
            <a:endParaRPr lang="en-US"/>
          </a:p>
        </p:txBody>
      </p:sp>
    </p:spTree>
    <p:extLst>
      <p:ext uri="{BB962C8B-B14F-4D97-AF65-F5344CB8AC3E}">
        <p14:creationId xmlns:p14="http://schemas.microsoft.com/office/powerpoint/2010/main" val="5116467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DA8158-1D6A-4554-9580-5D8DCA903542}" type="slidenum">
              <a:rPr lang="en-US" smtClean="0"/>
              <a:t>55</a:t>
            </a:fld>
            <a:endParaRPr lang="en-US"/>
          </a:p>
        </p:txBody>
      </p:sp>
    </p:spTree>
    <p:extLst>
      <p:ext uri="{BB962C8B-B14F-4D97-AF65-F5344CB8AC3E}">
        <p14:creationId xmlns:p14="http://schemas.microsoft.com/office/powerpoint/2010/main" val="2073270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B2B4C13-9843-7048-9D45-6E884144C22C}" type="slidenum">
              <a:rPr lang="de-DE" smtClean="0"/>
              <a:t>8</a:t>
            </a:fld>
            <a:endParaRPr lang="de-DE"/>
          </a:p>
        </p:txBody>
      </p:sp>
    </p:spTree>
    <p:extLst>
      <p:ext uri="{BB962C8B-B14F-4D97-AF65-F5344CB8AC3E}">
        <p14:creationId xmlns:p14="http://schemas.microsoft.com/office/powerpoint/2010/main" val="21579660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83363" cy="3703638"/>
          </a:xfrm>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B2B4C13-9843-7048-9D45-6E884144C22C}" type="slidenum">
              <a:rPr lang="de-DE" smtClean="0"/>
              <a:t>57</a:t>
            </a:fld>
            <a:endParaRPr lang="de-DE"/>
          </a:p>
        </p:txBody>
      </p:sp>
    </p:spTree>
    <p:extLst>
      <p:ext uri="{BB962C8B-B14F-4D97-AF65-F5344CB8AC3E}">
        <p14:creationId xmlns:p14="http://schemas.microsoft.com/office/powerpoint/2010/main" val="11653962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83363" cy="3703638"/>
          </a:xfrm>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B2B4C13-9843-7048-9D45-6E884144C22C}" type="slidenum">
              <a:rPr lang="de-DE" smtClean="0"/>
              <a:t>58</a:t>
            </a:fld>
            <a:endParaRPr lang="de-DE"/>
          </a:p>
        </p:txBody>
      </p:sp>
    </p:spTree>
    <p:extLst>
      <p:ext uri="{BB962C8B-B14F-4D97-AF65-F5344CB8AC3E}">
        <p14:creationId xmlns:p14="http://schemas.microsoft.com/office/powerpoint/2010/main" val="16040375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83363" cy="3703638"/>
          </a:xfrm>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B2B4C13-9843-7048-9D45-6E884144C22C}" type="slidenum">
              <a:rPr lang="de-DE" smtClean="0"/>
              <a:t>59</a:t>
            </a:fld>
            <a:endParaRPr lang="de-DE"/>
          </a:p>
        </p:txBody>
      </p:sp>
    </p:spTree>
    <p:extLst>
      <p:ext uri="{BB962C8B-B14F-4D97-AF65-F5344CB8AC3E}">
        <p14:creationId xmlns:p14="http://schemas.microsoft.com/office/powerpoint/2010/main" val="4662372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83363" cy="3703638"/>
          </a:xfrm>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B2B4C13-9843-7048-9D45-6E884144C22C}" type="slidenum">
              <a:rPr lang="de-DE" smtClean="0"/>
              <a:t>64</a:t>
            </a:fld>
            <a:endParaRPr lang="de-DE"/>
          </a:p>
        </p:txBody>
      </p:sp>
    </p:spTree>
    <p:extLst>
      <p:ext uri="{BB962C8B-B14F-4D97-AF65-F5344CB8AC3E}">
        <p14:creationId xmlns:p14="http://schemas.microsoft.com/office/powerpoint/2010/main" val="5962084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83363" cy="3703638"/>
          </a:xfrm>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B2B4C13-9843-7048-9D45-6E884144C22C}" type="slidenum">
              <a:rPr lang="de-DE" smtClean="0"/>
              <a:t>65</a:t>
            </a:fld>
            <a:endParaRPr lang="de-DE"/>
          </a:p>
        </p:txBody>
      </p:sp>
    </p:spTree>
    <p:extLst>
      <p:ext uri="{BB962C8B-B14F-4D97-AF65-F5344CB8AC3E}">
        <p14:creationId xmlns:p14="http://schemas.microsoft.com/office/powerpoint/2010/main" val="9892285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B2B4C13-9843-7048-9D45-6E884144C22C}" type="slidenum">
              <a:rPr lang="de-DE" smtClean="0"/>
              <a:t>68</a:t>
            </a:fld>
            <a:endParaRPr lang="de-DE"/>
          </a:p>
        </p:txBody>
      </p:sp>
    </p:spTree>
    <p:extLst>
      <p:ext uri="{BB962C8B-B14F-4D97-AF65-F5344CB8AC3E}">
        <p14:creationId xmlns:p14="http://schemas.microsoft.com/office/powerpoint/2010/main" val="21838015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B2B4C13-9843-7048-9D45-6E884144C22C}" type="slidenum">
              <a:rPr lang="de-DE" smtClean="0"/>
              <a:t>69</a:t>
            </a:fld>
            <a:endParaRPr lang="de-DE"/>
          </a:p>
        </p:txBody>
      </p:sp>
    </p:spTree>
    <p:extLst>
      <p:ext uri="{BB962C8B-B14F-4D97-AF65-F5344CB8AC3E}">
        <p14:creationId xmlns:p14="http://schemas.microsoft.com/office/powerpoint/2010/main" val="14160733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B2B4C13-9843-7048-9D45-6E884144C22C}" type="slidenum">
              <a:rPr lang="de-DE" smtClean="0"/>
              <a:t>70</a:t>
            </a:fld>
            <a:endParaRPr lang="de-DE"/>
          </a:p>
        </p:txBody>
      </p:sp>
    </p:spTree>
    <p:extLst>
      <p:ext uri="{BB962C8B-B14F-4D97-AF65-F5344CB8AC3E}">
        <p14:creationId xmlns:p14="http://schemas.microsoft.com/office/powerpoint/2010/main" val="38618733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B2B4C13-9843-7048-9D45-6E884144C22C}" type="slidenum">
              <a:rPr lang="de-DE" smtClean="0"/>
              <a:t>71</a:t>
            </a:fld>
            <a:endParaRPr lang="de-DE"/>
          </a:p>
        </p:txBody>
      </p:sp>
    </p:spTree>
    <p:extLst>
      <p:ext uri="{BB962C8B-B14F-4D97-AF65-F5344CB8AC3E}">
        <p14:creationId xmlns:p14="http://schemas.microsoft.com/office/powerpoint/2010/main" val="21009181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83363" cy="3703638"/>
          </a:xfrm>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B2B4C13-9843-7048-9D45-6E884144C22C}" type="slidenum">
              <a:rPr lang="de-DE" smtClean="0"/>
              <a:t>72</a:t>
            </a:fld>
            <a:endParaRPr lang="de-DE"/>
          </a:p>
        </p:txBody>
      </p:sp>
    </p:spTree>
    <p:extLst>
      <p:ext uri="{BB962C8B-B14F-4D97-AF65-F5344CB8AC3E}">
        <p14:creationId xmlns:p14="http://schemas.microsoft.com/office/powerpoint/2010/main" val="1609462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B2B4C13-9843-7048-9D45-6E884144C22C}" type="slidenum">
              <a:rPr lang="de-DE" smtClean="0"/>
              <a:t>9</a:t>
            </a:fld>
            <a:endParaRPr lang="de-DE"/>
          </a:p>
        </p:txBody>
      </p:sp>
    </p:spTree>
    <p:extLst>
      <p:ext uri="{BB962C8B-B14F-4D97-AF65-F5344CB8AC3E}">
        <p14:creationId xmlns:p14="http://schemas.microsoft.com/office/powerpoint/2010/main" val="2533797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83363" cy="3703638"/>
          </a:xfrm>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B2B4C13-9843-7048-9D45-6E884144C22C}" type="slidenum">
              <a:rPr lang="de-DE" smtClean="0"/>
              <a:t>96</a:t>
            </a:fld>
            <a:endParaRPr lang="de-DE"/>
          </a:p>
        </p:txBody>
      </p:sp>
    </p:spTree>
    <p:extLst>
      <p:ext uri="{BB962C8B-B14F-4D97-AF65-F5344CB8AC3E}">
        <p14:creationId xmlns:p14="http://schemas.microsoft.com/office/powerpoint/2010/main" val="16094628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83363" cy="3703638"/>
          </a:xfrm>
        </p:spPr>
      </p:sp>
      <p:sp>
        <p:nvSpPr>
          <p:cNvPr id="3" name="Notes Placeholder 2"/>
          <p:cNvSpPr>
            <a:spLocks noGrp="1"/>
          </p:cNvSpPr>
          <p:nvPr>
            <p:ph type="body" idx="1"/>
          </p:nvPr>
        </p:nvSpPr>
        <p:spPr/>
        <p:txBody>
          <a:bodyPr/>
          <a:lstStyle/>
          <a:p>
            <a:pPr marL="171450" indent="-171450">
              <a:buFontTx/>
              <a:buChar char="-"/>
            </a:pPr>
            <a:endParaRPr lang="en-GB" dirty="0"/>
          </a:p>
        </p:txBody>
      </p:sp>
      <p:sp>
        <p:nvSpPr>
          <p:cNvPr id="4" name="Slide Number Placeholder 3"/>
          <p:cNvSpPr>
            <a:spLocks noGrp="1"/>
          </p:cNvSpPr>
          <p:nvPr>
            <p:ph type="sldNum" sz="quarter" idx="10"/>
          </p:nvPr>
        </p:nvSpPr>
        <p:spPr/>
        <p:txBody>
          <a:bodyPr/>
          <a:lstStyle/>
          <a:p>
            <a:fld id="{9913D387-D896-4C6C-8D55-E3CF2345B601}" type="slidenum">
              <a:rPr lang="en-GB" smtClean="0"/>
              <a:t>104</a:t>
            </a:fld>
            <a:endParaRPr lang="en-GB"/>
          </a:p>
        </p:txBody>
      </p:sp>
    </p:spTree>
    <p:extLst>
      <p:ext uri="{BB962C8B-B14F-4D97-AF65-F5344CB8AC3E}">
        <p14:creationId xmlns:p14="http://schemas.microsoft.com/office/powerpoint/2010/main" val="40464440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13D387-D896-4C6C-8D55-E3CF2345B601}" type="slidenum">
              <a:rPr lang="en-GB" smtClean="0"/>
              <a:t>105</a:t>
            </a:fld>
            <a:endParaRPr lang="en-GB"/>
          </a:p>
        </p:txBody>
      </p:sp>
    </p:spTree>
    <p:extLst>
      <p:ext uri="{BB962C8B-B14F-4D97-AF65-F5344CB8AC3E}">
        <p14:creationId xmlns:p14="http://schemas.microsoft.com/office/powerpoint/2010/main" val="15102539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13D387-D896-4C6C-8D55-E3CF2345B601}" type="slidenum">
              <a:rPr lang="en-GB" smtClean="0"/>
              <a:t>106</a:t>
            </a:fld>
            <a:endParaRPr lang="en-GB"/>
          </a:p>
        </p:txBody>
      </p:sp>
    </p:spTree>
    <p:extLst>
      <p:ext uri="{BB962C8B-B14F-4D97-AF65-F5344CB8AC3E}">
        <p14:creationId xmlns:p14="http://schemas.microsoft.com/office/powerpoint/2010/main" val="15102539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13D387-D896-4C6C-8D55-E3CF2345B601}" type="slidenum">
              <a:rPr lang="en-GB" smtClean="0"/>
              <a:t>107</a:t>
            </a:fld>
            <a:endParaRPr lang="en-GB"/>
          </a:p>
        </p:txBody>
      </p:sp>
    </p:spTree>
    <p:extLst>
      <p:ext uri="{BB962C8B-B14F-4D97-AF65-F5344CB8AC3E}">
        <p14:creationId xmlns:p14="http://schemas.microsoft.com/office/powerpoint/2010/main" val="136805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13D387-D896-4C6C-8D55-E3CF2345B601}" type="slidenum">
              <a:rPr lang="en-GB" smtClean="0"/>
              <a:t>108</a:t>
            </a:fld>
            <a:endParaRPr lang="en-GB"/>
          </a:p>
        </p:txBody>
      </p:sp>
    </p:spTree>
    <p:extLst>
      <p:ext uri="{BB962C8B-B14F-4D97-AF65-F5344CB8AC3E}">
        <p14:creationId xmlns:p14="http://schemas.microsoft.com/office/powerpoint/2010/main" val="1327754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83363" cy="3703638"/>
          </a:xfrm>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B2B4C13-9843-7048-9D45-6E884144C22C}" type="slidenum">
              <a:rPr lang="de-DE" smtClean="0"/>
              <a:t>116</a:t>
            </a:fld>
            <a:endParaRPr lang="de-DE"/>
          </a:p>
        </p:txBody>
      </p:sp>
    </p:spTree>
    <p:extLst>
      <p:ext uri="{BB962C8B-B14F-4D97-AF65-F5344CB8AC3E}">
        <p14:creationId xmlns:p14="http://schemas.microsoft.com/office/powerpoint/2010/main" val="16094628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83363" cy="3703638"/>
          </a:xfrm>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B2B4C13-9843-7048-9D45-6E884144C22C}" type="slidenum">
              <a:rPr lang="de-DE" smtClean="0"/>
              <a:t>138</a:t>
            </a:fld>
            <a:endParaRPr lang="de-DE"/>
          </a:p>
        </p:txBody>
      </p:sp>
    </p:spTree>
    <p:extLst>
      <p:ext uri="{BB962C8B-B14F-4D97-AF65-F5344CB8AC3E}">
        <p14:creationId xmlns:p14="http://schemas.microsoft.com/office/powerpoint/2010/main" val="1609462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B2B4C13-9843-7048-9D45-6E884144C22C}" type="slidenum">
              <a:rPr lang="de-DE" smtClean="0"/>
              <a:t>10</a:t>
            </a:fld>
            <a:endParaRPr lang="de-DE"/>
          </a:p>
        </p:txBody>
      </p:sp>
    </p:spTree>
    <p:extLst>
      <p:ext uri="{BB962C8B-B14F-4D97-AF65-F5344CB8AC3E}">
        <p14:creationId xmlns:p14="http://schemas.microsoft.com/office/powerpoint/2010/main" val="1752560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B2B4C13-9843-7048-9D45-6E884144C22C}" type="slidenum">
              <a:rPr lang="de-DE" smtClean="0"/>
              <a:t>11</a:t>
            </a:fld>
            <a:endParaRPr lang="de-DE"/>
          </a:p>
        </p:txBody>
      </p:sp>
    </p:spTree>
    <p:extLst>
      <p:ext uri="{BB962C8B-B14F-4D97-AF65-F5344CB8AC3E}">
        <p14:creationId xmlns:p14="http://schemas.microsoft.com/office/powerpoint/2010/main" val="2041336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0B2B4C13-9843-7048-9D45-6E884144C22C}" type="slidenum">
              <a:rPr lang="de-DE" smtClean="0"/>
              <a:t>12</a:t>
            </a:fld>
            <a:endParaRPr lang="de-DE"/>
          </a:p>
        </p:txBody>
      </p:sp>
    </p:spTree>
    <p:extLst>
      <p:ext uri="{BB962C8B-B14F-4D97-AF65-F5344CB8AC3E}">
        <p14:creationId xmlns:p14="http://schemas.microsoft.com/office/powerpoint/2010/main" val="1356042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B2B4C13-9843-7048-9D45-6E884144C22C}" type="slidenum">
              <a:rPr lang="de-DE" smtClean="0"/>
              <a:t>13</a:t>
            </a:fld>
            <a:endParaRPr lang="de-DE"/>
          </a:p>
        </p:txBody>
      </p:sp>
    </p:spTree>
    <p:extLst>
      <p:ext uri="{BB962C8B-B14F-4D97-AF65-F5344CB8AC3E}">
        <p14:creationId xmlns:p14="http://schemas.microsoft.com/office/powerpoint/2010/main" val="22916785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Hintergrun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575778"/>
            <a:ext cx="9144000" cy="3567142"/>
          </a:xfrm>
          <a:prstGeom prst="rect">
            <a:avLst/>
          </a:prstGeom>
        </p:spPr>
      </p:pic>
      <p:sp>
        <p:nvSpPr>
          <p:cNvPr id="16" name="Untertitel"/>
          <p:cNvSpPr txBox="1">
            <a:spLocks noChangeArrowheads="1"/>
          </p:cNvSpPr>
          <p:nvPr userDrawn="1"/>
        </p:nvSpPr>
        <p:spPr bwMode="auto">
          <a:xfrm>
            <a:off x="428401" y="2781000"/>
            <a:ext cx="8280000" cy="45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defRPr sz="2600" b="1">
                <a:solidFill>
                  <a:schemeClr val="tx1"/>
                </a:solidFill>
                <a:latin typeface="Arial" charset="0"/>
                <a:ea typeface="ＭＳ Ｐゴシック" pitchFamily="34" charset="-128"/>
              </a:defRPr>
            </a:lvl1pPr>
            <a:lvl2pPr marL="742950" indent="-285750">
              <a:defRPr sz="2600" b="1">
                <a:solidFill>
                  <a:schemeClr val="tx1"/>
                </a:solidFill>
                <a:latin typeface="Arial" charset="0"/>
                <a:ea typeface="ＭＳ Ｐゴシック" pitchFamily="34" charset="-128"/>
              </a:defRPr>
            </a:lvl2pPr>
            <a:lvl3pPr marL="1143000" indent="-228600">
              <a:defRPr sz="2600" b="1">
                <a:solidFill>
                  <a:schemeClr val="tx1"/>
                </a:solidFill>
                <a:latin typeface="Arial" charset="0"/>
                <a:ea typeface="ＭＳ Ｐゴシック" pitchFamily="34" charset="-128"/>
              </a:defRPr>
            </a:lvl3pPr>
            <a:lvl4pPr marL="1600200" indent="-228600">
              <a:defRPr sz="2600" b="1">
                <a:solidFill>
                  <a:schemeClr val="tx1"/>
                </a:solidFill>
                <a:latin typeface="Arial" charset="0"/>
                <a:ea typeface="ＭＳ Ｐゴシック" pitchFamily="34" charset="-128"/>
              </a:defRPr>
            </a:lvl4pPr>
            <a:lvl5pPr marL="2057400" indent="-228600">
              <a:defRPr sz="2600" b="1">
                <a:solidFill>
                  <a:schemeClr val="tx1"/>
                </a:solidFill>
                <a:latin typeface="Arial" charset="0"/>
                <a:ea typeface="ＭＳ Ｐゴシック" pitchFamily="34" charset="-128"/>
              </a:defRPr>
            </a:lvl5pPr>
            <a:lvl6pPr marL="2514600" indent="-228600" algn="ctr" defTabSz="457200" eaLnBrk="0" fontAlgn="base" hangingPunct="0">
              <a:lnSpc>
                <a:spcPts val="2000"/>
              </a:lnSpc>
              <a:spcBef>
                <a:spcPct val="20000"/>
              </a:spcBef>
              <a:spcAft>
                <a:spcPct val="0"/>
              </a:spcAft>
              <a:defRPr sz="2600" b="1">
                <a:solidFill>
                  <a:schemeClr val="tx1"/>
                </a:solidFill>
                <a:latin typeface="Arial" charset="0"/>
                <a:ea typeface="ＭＳ Ｐゴシック" pitchFamily="34" charset="-128"/>
              </a:defRPr>
            </a:lvl6pPr>
            <a:lvl7pPr marL="2971800" indent="-228600" algn="ctr" defTabSz="457200" eaLnBrk="0" fontAlgn="base" hangingPunct="0">
              <a:lnSpc>
                <a:spcPts val="2000"/>
              </a:lnSpc>
              <a:spcBef>
                <a:spcPct val="20000"/>
              </a:spcBef>
              <a:spcAft>
                <a:spcPct val="0"/>
              </a:spcAft>
              <a:defRPr sz="2600" b="1">
                <a:solidFill>
                  <a:schemeClr val="tx1"/>
                </a:solidFill>
                <a:latin typeface="Arial" charset="0"/>
                <a:ea typeface="ＭＳ Ｐゴシック" pitchFamily="34" charset="-128"/>
              </a:defRPr>
            </a:lvl7pPr>
            <a:lvl8pPr marL="3429000" indent="-228600" algn="ctr" defTabSz="457200" eaLnBrk="0" fontAlgn="base" hangingPunct="0">
              <a:lnSpc>
                <a:spcPts val="2000"/>
              </a:lnSpc>
              <a:spcBef>
                <a:spcPct val="20000"/>
              </a:spcBef>
              <a:spcAft>
                <a:spcPct val="0"/>
              </a:spcAft>
              <a:defRPr sz="2600" b="1">
                <a:solidFill>
                  <a:schemeClr val="tx1"/>
                </a:solidFill>
                <a:latin typeface="Arial" charset="0"/>
                <a:ea typeface="ＭＳ Ｐゴシック" pitchFamily="34" charset="-128"/>
              </a:defRPr>
            </a:lvl8pPr>
            <a:lvl9pPr marL="3886200" indent="-228600" algn="ctr" defTabSz="457200" eaLnBrk="0" fontAlgn="base" hangingPunct="0">
              <a:lnSpc>
                <a:spcPts val="2000"/>
              </a:lnSpc>
              <a:spcBef>
                <a:spcPct val="20000"/>
              </a:spcBef>
              <a:spcAft>
                <a:spcPct val="0"/>
              </a:spcAft>
              <a:defRPr sz="2600" b="1">
                <a:solidFill>
                  <a:schemeClr val="tx1"/>
                </a:solidFill>
                <a:latin typeface="Arial" charset="0"/>
                <a:ea typeface="ＭＳ Ｐゴシック" pitchFamily="34" charset="-128"/>
              </a:defRPr>
            </a:lvl9pPr>
          </a:lstStyle>
          <a:p>
            <a:pPr lvl="0">
              <a:lnSpc>
                <a:spcPct val="120000"/>
              </a:lnSpc>
              <a:spcBef>
                <a:spcPts val="19"/>
              </a:spcBef>
            </a:pPr>
            <a:endParaRPr lang="de-DE" sz="1200" b="0" dirty="0">
              <a:solidFill>
                <a:schemeClr val="lt1"/>
              </a:solidFill>
            </a:endParaRPr>
          </a:p>
        </p:txBody>
      </p:sp>
      <p:pic>
        <p:nvPicPr>
          <p:cNvPr id="5" name="Titelbild_Grey_Light"/>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45821" y="116100"/>
            <a:ext cx="8857153" cy="1458474"/>
          </a:xfrm>
          <a:prstGeom prst="rect">
            <a:avLst/>
          </a:prstGeom>
        </p:spPr>
      </p:pic>
      <p:sp>
        <p:nvSpPr>
          <p:cNvPr id="6" name="Text Placeholder 5"/>
          <p:cNvSpPr>
            <a:spLocks noGrp="1"/>
          </p:cNvSpPr>
          <p:nvPr>
            <p:ph type="body" sz="quarter" idx="10" hasCustomPrompt="1"/>
          </p:nvPr>
        </p:nvSpPr>
        <p:spPr>
          <a:xfrm>
            <a:off x="368806" y="1585140"/>
            <a:ext cx="5890789" cy="864394"/>
          </a:xfrm>
          <a:prstGeom prst="rect">
            <a:avLst/>
          </a:prstGeom>
        </p:spPr>
        <p:txBody>
          <a:bodyPr vert="horz" lIns="68580" tIns="34290" rIns="68580" bIns="34290" anchor="ctr"/>
          <a:lstStyle>
            <a:lvl1pPr marL="0" indent="0" algn="l">
              <a:lnSpc>
                <a:spcPct val="120000"/>
              </a:lnSpc>
              <a:buNone/>
              <a:defRPr sz="2400">
                <a:solidFill>
                  <a:schemeClr val="bg1"/>
                </a:solidFill>
              </a:defRPr>
            </a:lvl1pPr>
            <a:lvl2pPr marL="342891" indent="0">
              <a:buNone/>
              <a:defRPr/>
            </a:lvl2pPr>
            <a:lvl3pPr marL="685783" indent="0">
              <a:buNone/>
              <a:defRPr/>
            </a:lvl3pPr>
            <a:lvl4pPr marL="1028674" indent="0">
              <a:buNone/>
              <a:defRPr/>
            </a:lvl4pPr>
            <a:lvl5pPr marL="1371566" indent="0">
              <a:buNone/>
              <a:defRPr/>
            </a:lvl5pPr>
          </a:lstStyle>
          <a:p>
            <a:pPr algn="l">
              <a:lnSpc>
                <a:spcPct val="120000"/>
              </a:lnSpc>
            </a:pPr>
            <a:r>
              <a:rPr lang="de-DE" sz="2100" dirty="0" smtClean="0">
                <a:solidFill>
                  <a:schemeClr val="lt1"/>
                </a:solidFill>
              </a:rPr>
              <a:t>Elia </a:t>
            </a:r>
            <a:r>
              <a:rPr lang="de-DE" sz="2100" dirty="0" err="1" smtClean="0">
                <a:solidFill>
                  <a:schemeClr val="lt1"/>
                </a:solidFill>
              </a:rPr>
              <a:t>presentation</a:t>
            </a:r>
            <a:r>
              <a:rPr lang="de-DE" sz="2100" dirty="0" smtClean="0">
                <a:solidFill>
                  <a:schemeClr val="lt1"/>
                </a:solidFill>
              </a:rPr>
              <a:t> </a:t>
            </a:r>
            <a:r>
              <a:rPr lang="de-DE" sz="2100" dirty="0" err="1" smtClean="0">
                <a:solidFill>
                  <a:schemeClr val="lt1"/>
                </a:solidFill>
              </a:rPr>
              <a:t>template</a:t>
            </a:r>
            <a:endParaRPr lang="de-DE" sz="2100" dirty="0">
              <a:solidFill>
                <a:schemeClr val="lt1"/>
              </a:solidFill>
              <a:latin typeface="+mn-lt"/>
            </a:endParaRPr>
          </a:p>
        </p:txBody>
      </p:sp>
      <p:sp>
        <p:nvSpPr>
          <p:cNvPr id="8" name="Text Placeholder 7"/>
          <p:cNvSpPr>
            <a:spLocks noGrp="1"/>
          </p:cNvSpPr>
          <p:nvPr>
            <p:ph type="body" sz="quarter" idx="11" hasCustomPrompt="1"/>
          </p:nvPr>
        </p:nvSpPr>
        <p:spPr>
          <a:xfrm>
            <a:off x="376811" y="2681678"/>
            <a:ext cx="8425112" cy="703969"/>
          </a:xfrm>
          <a:prstGeom prst="rect">
            <a:avLst/>
          </a:prstGeom>
        </p:spPr>
        <p:txBody>
          <a:bodyPr vert="horz" lIns="68580" tIns="34290" rIns="68580" bIns="34290"/>
          <a:lstStyle>
            <a:lvl1pPr marL="0" indent="0">
              <a:buNone/>
              <a:defRPr sz="1200" baseline="0">
                <a:solidFill>
                  <a:srgbClr val="FFFFFF"/>
                </a:solidFill>
              </a:defRPr>
            </a:lvl1pPr>
            <a:lvl2pPr marL="342891" indent="0">
              <a:buNone/>
              <a:defRPr sz="1200">
                <a:solidFill>
                  <a:srgbClr val="FFFFFF"/>
                </a:solidFill>
              </a:defRPr>
            </a:lvl2pPr>
            <a:lvl3pPr marL="685783" indent="0">
              <a:buNone/>
              <a:defRPr sz="1200">
                <a:solidFill>
                  <a:srgbClr val="FFFFFF"/>
                </a:solidFill>
              </a:defRPr>
            </a:lvl3pPr>
            <a:lvl4pPr marL="1028674" indent="0">
              <a:buNone/>
              <a:defRPr sz="1200">
                <a:solidFill>
                  <a:srgbClr val="FFFFFF"/>
                </a:solidFill>
              </a:defRPr>
            </a:lvl4pPr>
            <a:lvl5pPr marL="1371566" indent="0">
              <a:buNone/>
              <a:defRPr sz="1200">
                <a:solidFill>
                  <a:srgbClr val="FFFFFF"/>
                </a:solidFill>
              </a:defRPr>
            </a:lvl5pPr>
          </a:lstStyle>
          <a:p>
            <a:pPr lvl="0">
              <a:lnSpc>
                <a:spcPct val="120000"/>
              </a:lnSpc>
              <a:spcBef>
                <a:spcPts val="19"/>
              </a:spcBef>
            </a:pPr>
            <a:r>
              <a:rPr lang="en-US" sz="1200" b="0" dirty="0" err="1" smtClean="0">
                <a:solidFill>
                  <a:schemeClr val="lt1"/>
                </a:solidFill>
              </a:rPr>
              <a:t>Subheadline</a:t>
            </a:r>
            <a:r>
              <a:rPr lang="en-US" sz="1200" b="0" dirty="0" smtClean="0">
                <a:solidFill>
                  <a:schemeClr val="lt1"/>
                </a:solidFill>
              </a:rPr>
              <a:t> (just if required), maximum length 2 lines</a:t>
            </a:r>
            <a:endParaRPr lang="de-DE" sz="1200" b="0" dirty="0">
              <a:solidFill>
                <a:schemeClr val="lt1"/>
              </a:solidFill>
            </a:endParaRPr>
          </a:p>
        </p:txBody>
      </p:sp>
      <p:sp>
        <p:nvSpPr>
          <p:cNvPr id="10" name="Text Placeholder 9"/>
          <p:cNvSpPr>
            <a:spLocks noGrp="1"/>
          </p:cNvSpPr>
          <p:nvPr>
            <p:ph type="body" sz="quarter" idx="12" hasCustomPrompt="1"/>
          </p:nvPr>
        </p:nvSpPr>
        <p:spPr>
          <a:xfrm>
            <a:off x="375677" y="4218266"/>
            <a:ext cx="6965139" cy="152075"/>
          </a:xfrm>
          <a:prstGeom prst="rect">
            <a:avLst/>
          </a:prstGeom>
        </p:spPr>
        <p:txBody>
          <a:bodyPr vert="horz" lIns="68580" tIns="0" rIns="68580" bIns="0" anchor="ctr"/>
          <a:lstStyle>
            <a:lvl1pPr marL="0" indent="0">
              <a:buNone/>
              <a:defRPr sz="900">
                <a:solidFill>
                  <a:srgbClr val="FFFFFF"/>
                </a:solidFill>
              </a:defRPr>
            </a:lvl1pPr>
            <a:lvl2pPr marL="342891" indent="0">
              <a:buNone/>
              <a:defRPr sz="900">
                <a:solidFill>
                  <a:srgbClr val="FFFFFF"/>
                </a:solidFill>
              </a:defRPr>
            </a:lvl2pPr>
            <a:lvl3pPr marL="685783" indent="0">
              <a:buNone/>
              <a:defRPr sz="900">
                <a:solidFill>
                  <a:srgbClr val="FFFFFF"/>
                </a:solidFill>
              </a:defRPr>
            </a:lvl3pPr>
            <a:lvl4pPr marL="1028674" indent="0">
              <a:buNone/>
              <a:defRPr sz="900">
                <a:solidFill>
                  <a:srgbClr val="FFFFFF"/>
                </a:solidFill>
              </a:defRPr>
            </a:lvl4pPr>
            <a:lvl5pPr marL="1371566" indent="0">
              <a:buNone/>
              <a:defRPr sz="900">
                <a:solidFill>
                  <a:srgbClr val="FFFFFF"/>
                </a:solidFill>
              </a:defRPr>
            </a:lvl5pPr>
          </a:lstStyle>
          <a:p>
            <a:pPr lvl="0">
              <a:spcBef>
                <a:spcPts val="216"/>
              </a:spcBef>
            </a:pPr>
            <a:r>
              <a:rPr lang="en-US" sz="900" b="0" dirty="0" err="1" smtClean="0">
                <a:solidFill>
                  <a:schemeClr val="lt1"/>
                </a:solidFill>
              </a:rPr>
              <a:t>Elia</a:t>
            </a:r>
            <a:r>
              <a:rPr lang="en-US" sz="900" b="0" dirty="0" smtClean="0">
                <a:solidFill>
                  <a:schemeClr val="lt1"/>
                </a:solidFill>
              </a:rPr>
              <a:t> annual meeting</a:t>
            </a:r>
          </a:p>
        </p:txBody>
      </p:sp>
      <p:sp>
        <p:nvSpPr>
          <p:cNvPr id="12" name="Text Placeholder 11"/>
          <p:cNvSpPr>
            <a:spLocks noGrp="1"/>
          </p:cNvSpPr>
          <p:nvPr>
            <p:ph type="body" sz="quarter" idx="13" hasCustomPrompt="1"/>
          </p:nvPr>
        </p:nvSpPr>
        <p:spPr>
          <a:xfrm>
            <a:off x="375677" y="4378617"/>
            <a:ext cx="6965139" cy="175813"/>
          </a:xfrm>
          <a:prstGeom prst="rect">
            <a:avLst/>
          </a:prstGeom>
        </p:spPr>
        <p:txBody>
          <a:bodyPr vert="horz" lIns="68580" tIns="0" rIns="68580" bIns="0" anchor="ctr"/>
          <a:lstStyle>
            <a:lvl1pPr marL="0" indent="0">
              <a:buNone/>
              <a:defRPr sz="900">
                <a:solidFill>
                  <a:srgbClr val="FFFFFF"/>
                </a:solidFill>
              </a:defRPr>
            </a:lvl1pPr>
            <a:lvl2pPr marL="342891" indent="0">
              <a:buNone/>
              <a:defRPr sz="800">
                <a:solidFill>
                  <a:srgbClr val="FFFFFF"/>
                </a:solidFill>
              </a:defRPr>
            </a:lvl2pPr>
            <a:lvl3pPr marL="685783" indent="0">
              <a:buNone/>
              <a:defRPr sz="800">
                <a:solidFill>
                  <a:srgbClr val="FFFFFF"/>
                </a:solidFill>
              </a:defRPr>
            </a:lvl3pPr>
            <a:lvl4pPr marL="1028674" indent="0">
              <a:buNone/>
              <a:defRPr sz="800">
                <a:solidFill>
                  <a:srgbClr val="FFFFFF"/>
                </a:solidFill>
              </a:defRPr>
            </a:lvl4pPr>
            <a:lvl5pPr marL="1371566" indent="0">
              <a:buNone/>
              <a:defRPr sz="800">
                <a:solidFill>
                  <a:srgbClr val="FFFFFF"/>
                </a:solidFill>
              </a:defRPr>
            </a:lvl5pPr>
          </a:lstStyle>
          <a:p>
            <a:pPr lvl="0">
              <a:spcBef>
                <a:spcPts val="216"/>
              </a:spcBef>
            </a:pPr>
            <a:r>
              <a:rPr lang="en-US" sz="900" b="0" dirty="0" smtClean="0">
                <a:solidFill>
                  <a:schemeClr val="lt1"/>
                </a:solidFill>
              </a:rPr>
              <a:t>City, date</a:t>
            </a:r>
          </a:p>
        </p:txBody>
      </p:sp>
      <p:sp>
        <p:nvSpPr>
          <p:cNvPr id="18" name="Text Placeholder 17"/>
          <p:cNvSpPr>
            <a:spLocks noGrp="1"/>
          </p:cNvSpPr>
          <p:nvPr>
            <p:ph type="body" sz="quarter" idx="14" hasCustomPrompt="1"/>
          </p:nvPr>
        </p:nvSpPr>
        <p:spPr>
          <a:xfrm>
            <a:off x="375677" y="4562165"/>
            <a:ext cx="6965139" cy="200578"/>
          </a:xfrm>
          <a:prstGeom prst="rect">
            <a:avLst/>
          </a:prstGeom>
        </p:spPr>
        <p:txBody>
          <a:bodyPr vert="horz" lIns="68580" tIns="0" rIns="68580" bIns="0" anchor="ctr"/>
          <a:lstStyle>
            <a:lvl1pPr marL="0" indent="0">
              <a:buNone/>
              <a:defRPr sz="900">
                <a:solidFill>
                  <a:srgbClr val="FFFFFF"/>
                </a:solidFill>
              </a:defRPr>
            </a:lvl1pPr>
            <a:lvl2pPr marL="342891" indent="0">
              <a:buNone/>
              <a:defRPr sz="900">
                <a:solidFill>
                  <a:srgbClr val="FFFFFF"/>
                </a:solidFill>
              </a:defRPr>
            </a:lvl2pPr>
            <a:lvl3pPr marL="685783" indent="0">
              <a:buNone/>
              <a:defRPr sz="900">
                <a:solidFill>
                  <a:srgbClr val="FFFFFF"/>
                </a:solidFill>
              </a:defRPr>
            </a:lvl3pPr>
            <a:lvl4pPr marL="1028674" indent="0">
              <a:buNone/>
              <a:defRPr sz="900">
                <a:solidFill>
                  <a:srgbClr val="FFFFFF"/>
                </a:solidFill>
              </a:defRPr>
            </a:lvl4pPr>
            <a:lvl5pPr marL="1371566" indent="0">
              <a:buNone/>
              <a:defRPr sz="900">
                <a:solidFill>
                  <a:srgbClr val="FFFFFF"/>
                </a:solidFill>
              </a:defRPr>
            </a:lvl5pPr>
          </a:lstStyle>
          <a:p>
            <a:pPr lvl="0">
              <a:spcBef>
                <a:spcPts val="216"/>
              </a:spcBef>
            </a:pPr>
            <a:r>
              <a:rPr lang="en-US" sz="900" b="0" dirty="0" smtClean="0">
                <a:solidFill>
                  <a:schemeClr val="lt1"/>
                </a:solidFill>
              </a:rPr>
              <a:t>First name Last name</a:t>
            </a:r>
            <a:endParaRPr lang="de-DE" sz="900" b="0" dirty="0">
              <a:solidFill>
                <a:schemeClr val="lt1"/>
              </a:solidFill>
            </a:endParaRPr>
          </a:p>
        </p:txBody>
      </p:sp>
      <p:pic>
        <p:nvPicPr>
          <p:cNvPr id="11" name="Picture 10" descr="elia-kleur.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19718" y="283355"/>
            <a:ext cx="1219087" cy="266810"/>
          </a:xfrm>
          <a:prstGeom prst="rect">
            <a:avLst/>
          </a:prstGeom>
        </p:spPr>
      </p:pic>
    </p:spTree>
    <p:extLst>
      <p:ext uri="{BB962C8B-B14F-4D97-AF65-F5344CB8AC3E}">
        <p14:creationId xmlns:p14="http://schemas.microsoft.com/office/powerpoint/2010/main" val="30803925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575B5F-77A8-4603-A35D-B6D19B9E981B}" type="datetimeFigureOut">
              <a:rPr lang="en-US" smtClean="0"/>
              <a:t>8/13/2019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95BCF-B397-44ED-B2FB-526C1FA4B2C8}" type="slidenum">
              <a:rPr lang="en-US" smtClean="0"/>
              <a:t>‹#›</a:t>
            </a:fld>
            <a:endParaRPr lang="en-US"/>
          </a:p>
        </p:txBody>
      </p:sp>
    </p:spTree>
    <p:extLst>
      <p:ext uri="{BB962C8B-B14F-4D97-AF65-F5344CB8AC3E}">
        <p14:creationId xmlns:p14="http://schemas.microsoft.com/office/powerpoint/2010/main" val="814937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575B5F-77A8-4603-A35D-B6D19B9E981B}" type="datetimeFigureOut">
              <a:rPr lang="en-US" smtClean="0"/>
              <a:t>8/13/2019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F95BCF-B397-44ED-B2FB-526C1FA4B2C8}" type="slidenum">
              <a:rPr lang="en-US" smtClean="0"/>
              <a:t>‹#›</a:t>
            </a:fld>
            <a:endParaRPr lang="en-US"/>
          </a:p>
        </p:txBody>
      </p:sp>
    </p:spTree>
    <p:extLst>
      <p:ext uri="{BB962C8B-B14F-4D97-AF65-F5344CB8AC3E}">
        <p14:creationId xmlns:p14="http://schemas.microsoft.com/office/powerpoint/2010/main" val="3506431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575B5F-77A8-4603-A35D-B6D19B9E981B}" type="datetimeFigureOut">
              <a:rPr lang="en-US" smtClean="0"/>
              <a:t>8/13/2019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F95BCF-B397-44ED-B2FB-526C1FA4B2C8}" type="slidenum">
              <a:rPr lang="en-US" smtClean="0"/>
              <a:t>‹#›</a:t>
            </a:fld>
            <a:endParaRPr lang="en-US"/>
          </a:p>
        </p:txBody>
      </p:sp>
    </p:spTree>
    <p:extLst>
      <p:ext uri="{BB962C8B-B14F-4D97-AF65-F5344CB8AC3E}">
        <p14:creationId xmlns:p14="http://schemas.microsoft.com/office/powerpoint/2010/main" val="1987559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5" name="Titel"/>
          <p:cNvSpPr>
            <a:spLocks noGrp="1"/>
          </p:cNvSpPr>
          <p:nvPr>
            <p:ph type="title" hasCustomPrompt="1"/>
          </p:nvPr>
        </p:nvSpPr>
        <p:spPr>
          <a:xfrm>
            <a:off x="432000" y="421847"/>
            <a:ext cx="8280000" cy="645109"/>
          </a:xfrm>
          <a:prstGeom prst="rect">
            <a:avLst/>
          </a:prstGeom>
        </p:spPr>
        <p:txBody>
          <a:bodyPr lIns="0" tIns="39100" rIns="0" bIns="39100"/>
          <a:lstStyle>
            <a:lvl1pPr>
              <a:lnSpc>
                <a:spcPct val="100000"/>
              </a:lnSpc>
              <a:defRPr sz="2100">
                <a:solidFill>
                  <a:srgbClr val="E75420"/>
                </a:solidFill>
              </a:defRPr>
            </a:lvl1pPr>
          </a:lstStyle>
          <a:p>
            <a:r>
              <a:rPr lang="de-DE" dirty="0"/>
              <a:t>Agenda</a:t>
            </a:r>
          </a:p>
        </p:txBody>
      </p:sp>
      <p:sp>
        <p:nvSpPr>
          <p:cNvPr id="3" name="Textplatzhalter"/>
          <p:cNvSpPr>
            <a:spLocks noGrp="1"/>
          </p:cNvSpPr>
          <p:nvPr>
            <p:ph type="body" sz="quarter" idx="10" hasCustomPrompt="1"/>
          </p:nvPr>
        </p:nvSpPr>
        <p:spPr>
          <a:xfrm>
            <a:off x="432000" y="1282501"/>
            <a:ext cx="8280200" cy="3348000"/>
          </a:xfrm>
          <a:prstGeom prst="rect">
            <a:avLst/>
          </a:prstGeom>
          <a:ln>
            <a:noFill/>
          </a:ln>
        </p:spPr>
        <p:txBody>
          <a:bodyPr lIns="78199" tIns="39100" rIns="78199" bIns="39100"/>
          <a:lstStyle>
            <a:lvl1pPr marL="199983" indent="-199983">
              <a:lnSpc>
                <a:spcPct val="120000"/>
              </a:lnSpc>
              <a:spcBef>
                <a:spcPts val="900"/>
              </a:spcBef>
              <a:buClr>
                <a:schemeClr val="dk2"/>
              </a:buClr>
              <a:buFont typeface="+mj-lt"/>
              <a:buAutoNum type="arabicPeriod"/>
              <a:defRPr sz="1500" baseline="0"/>
            </a:lvl1pPr>
            <a:lvl2pPr marL="399964" indent="-197602">
              <a:lnSpc>
                <a:spcPct val="120000"/>
              </a:lnSpc>
              <a:spcBef>
                <a:spcPts val="75"/>
              </a:spcBef>
              <a:spcAft>
                <a:spcPts val="225"/>
              </a:spcAft>
              <a:buClr>
                <a:schemeClr val="tx2"/>
              </a:buClr>
              <a:buFont typeface="+mj-lt"/>
              <a:buAutoNum type="arabicPeriod"/>
              <a:defRPr sz="1200"/>
            </a:lvl2pPr>
            <a:lvl3pPr marL="603518" indent="-201173">
              <a:lnSpc>
                <a:spcPct val="120000"/>
              </a:lnSpc>
              <a:spcBef>
                <a:spcPts val="63"/>
              </a:spcBef>
              <a:buClr>
                <a:schemeClr val="tx2"/>
              </a:buClr>
              <a:buFont typeface="Symbol" pitchFamily="18" charset="2"/>
              <a:buChar char="-"/>
              <a:defRPr sz="1200"/>
            </a:lvl3pPr>
            <a:lvl4pPr marL="809452" indent="-202363">
              <a:lnSpc>
                <a:spcPct val="120000"/>
              </a:lnSpc>
              <a:spcBef>
                <a:spcPts val="63"/>
              </a:spcBef>
              <a:buClr>
                <a:schemeClr val="tx2"/>
              </a:buClr>
              <a:buFont typeface="Symbol" pitchFamily="18" charset="2"/>
              <a:buChar char="-"/>
              <a:defRPr sz="1200">
                <a:solidFill>
                  <a:schemeClr val="dk1"/>
                </a:solidFill>
              </a:defRPr>
            </a:lvl4pPr>
            <a:lvl5pPr marL="1023718" marR="0" indent="-214267" algn="l" defTabSz="342827" rtl="0" eaLnBrk="1" fontAlgn="auto" latinLnBrk="0" hangingPunct="1">
              <a:lnSpc>
                <a:spcPct val="120000"/>
              </a:lnSpc>
              <a:spcBef>
                <a:spcPts val="63"/>
              </a:spcBef>
              <a:spcAft>
                <a:spcPts val="0"/>
              </a:spcAft>
              <a:buClr>
                <a:schemeClr val="tx2"/>
              </a:buClr>
              <a:buSzTx/>
              <a:buFont typeface="Symbol" pitchFamily="18" charset="2"/>
              <a:buChar char="-"/>
              <a:tabLst/>
              <a:defRPr sz="1200" baseline="0">
                <a:solidFill>
                  <a:schemeClr val="dk1"/>
                </a:solidFill>
              </a:defRPr>
            </a:lvl5pPr>
            <a:lvl6pPr marL="1207035" indent="-201173">
              <a:lnSpc>
                <a:spcPct val="120000"/>
              </a:lnSpc>
              <a:spcBef>
                <a:spcPts val="63"/>
              </a:spcBef>
              <a:buClr>
                <a:schemeClr val="tx2"/>
              </a:buClr>
              <a:buFont typeface="Symbol" pitchFamily="18" charset="2"/>
              <a:buChar char="-"/>
              <a:defRPr sz="1200" baseline="0"/>
            </a:lvl6pPr>
            <a:lvl7pPr marL="1408208" indent="-201173">
              <a:lnSpc>
                <a:spcPct val="120000"/>
              </a:lnSpc>
              <a:spcBef>
                <a:spcPts val="63"/>
              </a:spcBef>
              <a:buClr>
                <a:schemeClr val="tx2"/>
              </a:buClr>
              <a:buFont typeface="Symbol" pitchFamily="18" charset="2"/>
              <a:buChar char="-"/>
              <a:defRPr sz="1200" baseline="0"/>
            </a:lvl7pPr>
            <a:lvl8pPr marL="1617713" indent="-209505">
              <a:lnSpc>
                <a:spcPct val="120000"/>
              </a:lnSpc>
              <a:spcBef>
                <a:spcPts val="63"/>
              </a:spcBef>
              <a:buClr>
                <a:schemeClr val="tx2"/>
              </a:buClr>
              <a:buFont typeface="Symbol" pitchFamily="18" charset="2"/>
              <a:buChar char="-"/>
              <a:defRPr sz="1200" baseline="0"/>
            </a:lvl8pPr>
            <a:lvl9pPr marL="1818886" indent="-201173">
              <a:lnSpc>
                <a:spcPct val="120000"/>
              </a:lnSpc>
              <a:spcBef>
                <a:spcPts val="63"/>
              </a:spcBef>
              <a:buClr>
                <a:schemeClr val="tx2"/>
              </a:buClr>
              <a:buFont typeface="Symbol" pitchFamily="18" charset="2"/>
              <a:buChar char="-"/>
              <a:defRPr sz="1200"/>
            </a:lvl9pPr>
          </a:lstStyle>
          <a:p>
            <a:pPr lvl="0"/>
            <a:r>
              <a:rPr lang="de-DE" dirty="0"/>
              <a:t>First </a:t>
            </a:r>
            <a:r>
              <a:rPr lang="de-DE" dirty="0" err="1"/>
              <a:t>content</a:t>
            </a:r>
            <a:r>
              <a:rPr lang="de-DE" dirty="0"/>
              <a:t>-part</a:t>
            </a:r>
          </a:p>
          <a:p>
            <a:pPr lvl="1"/>
            <a:r>
              <a:rPr lang="de-DE" dirty="0"/>
              <a:t>Second Layer</a:t>
            </a:r>
          </a:p>
          <a:p>
            <a:pPr lvl="2"/>
            <a:endParaRPr lang="de-DE" dirty="0"/>
          </a:p>
          <a:p>
            <a:pPr lvl="5"/>
            <a:endParaRPr lang="de-DE" dirty="0"/>
          </a:p>
        </p:txBody>
      </p:sp>
      <p:sp>
        <p:nvSpPr>
          <p:cNvPr id="4" name="Footer Placeholder 1"/>
          <p:cNvSpPr>
            <a:spLocks noGrp="1"/>
          </p:cNvSpPr>
          <p:nvPr>
            <p:ph type="ftr" sz="quarter" idx="3"/>
          </p:nvPr>
        </p:nvSpPr>
        <p:spPr>
          <a:xfrm>
            <a:off x="371986" y="4850106"/>
            <a:ext cx="6088253" cy="166910"/>
          </a:xfrm>
          <a:prstGeom prst="rect">
            <a:avLst/>
          </a:prstGeom>
        </p:spPr>
        <p:txBody>
          <a:bodyPr vert="horz" lIns="78199" tIns="39100" rIns="78199" bIns="39100" rtlCol="0" anchor="ctr"/>
          <a:lstStyle>
            <a:lvl1pPr algn="l">
              <a:defRPr sz="800">
                <a:solidFill>
                  <a:schemeClr val="tx1">
                    <a:tint val="75000"/>
                  </a:schemeClr>
                </a:solidFill>
              </a:defRPr>
            </a:lvl1pPr>
          </a:lstStyle>
          <a:p>
            <a:r>
              <a:rPr lang="en-US" smtClean="0"/>
              <a:t>ARP-Day / Brussels, 17.04.2017 </a:t>
            </a:r>
            <a:endParaRPr lang="en-US" dirty="0"/>
          </a:p>
        </p:txBody>
      </p:sp>
      <p:sp>
        <p:nvSpPr>
          <p:cNvPr id="6" name="Slide Number Placeholder 5"/>
          <p:cNvSpPr>
            <a:spLocks noGrp="1"/>
          </p:cNvSpPr>
          <p:nvPr>
            <p:ph type="sldNum" sz="quarter" idx="4"/>
          </p:nvPr>
        </p:nvSpPr>
        <p:spPr>
          <a:xfrm>
            <a:off x="6608898" y="4850106"/>
            <a:ext cx="2133878" cy="166910"/>
          </a:xfrm>
          <a:prstGeom prst="rect">
            <a:avLst/>
          </a:prstGeom>
        </p:spPr>
        <p:txBody>
          <a:bodyPr vert="horz" lIns="78199" tIns="39100" rIns="78199" bIns="39100" rtlCol="0" anchor="ctr"/>
          <a:lstStyle>
            <a:lvl1pPr algn="r">
              <a:defRPr sz="900">
                <a:solidFill>
                  <a:schemeClr val="tx1">
                    <a:tint val="75000"/>
                  </a:schemeClr>
                </a:solidFill>
              </a:defRPr>
            </a:lvl1pPr>
          </a:lstStyle>
          <a:p>
            <a:fld id="{BDFC70C9-4207-E249-BC2E-DCC217AE1BF1}" type="slidenum">
              <a:rPr lang="en-US" smtClean="0"/>
              <a:t>‹#›</a:t>
            </a:fld>
            <a:endParaRPr lang="en-US"/>
          </a:p>
        </p:txBody>
      </p:sp>
    </p:spTree>
    <p:extLst>
      <p:ext uri="{BB962C8B-B14F-4D97-AF65-F5344CB8AC3E}">
        <p14:creationId xmlns:p14="http://schemas.microsoft.com/office/powerpoint/2010/main" val="564906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Elia_Titel+blanco">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83890" y="547373"/>
            <a:ext cx="7862618" cy="411143"/>
          </a:xfrm>
        </p:spPr>
        <p:txBody>
          <a:bodyPr lIns="0" tIns="0" rIns="0" bIns="0" anchor="t" anchorCtr="0">
            <a:noAutofit/>
          </a:bodyPr>
          <a:lstStyle>
            <a:lvl1pPr algn="l">
              <a:defRPr sz="2052" cap="none">
                <a:solidFill>
                  <a:srgbClr val="D64025"/>
                </a:solidFill>
              </a:defRPr>
            </a:lvl1pPr>
          </a:lstStyle>
          <a:p>
            <a:r>
              <a:rPr lang="nl-BE" dirty="0" smtClean="0"/>
              <a:t>Titelstijl van model bewerken</a:t>
            </a:r>
            <a:endParaRPr lang="nl-NL" dirty="0"/>
          </a:p>
        </p:txBody>
      </p:sp>
      <p:sp>
        <p:nvSpPr>
          <p:cNvPr id="7" name="Tijdelijke aanduiding voor datum 6"/>
          <p:cNvSpPr>
            <a:spLocks noGrp="1"/>
          </p:cNvSpPr>
          <p:nvPr>
            <p:ph type="dt" sz="half" idx="10"/>
          </p:nvPr>
        </p:nvSpPr>
        <p:spPr>
          <a:xfrm>
            <a:off x="1157988" y="4785434"/>
            <a:ext cx="3881824" cy="175222"/>
          </a:xfrm>
        </p:spPr>
        <p:txBody>
          <a:bodyPr lIns="0" tIns="0" rIns="0" bIns="0" anchor="t" anchorCtr="0"/>
          <a:lstStyle>
            <a:lvl1pPr>
              <a:defRPr sz="684" cap="all">
                <a:solidFill>
                  <a:srgbClr val="4F5E62"/>
                </a:solidFill>
              </a:defRPr>
            </a:lvl1pPr>
          </a:lstStyle>
          <a:p>
            <a:r>
              <a:rPr lang="nl-BE" smtClean="0"/>
              <a:t>Corporate presentation Elia Group | 2015</a:t>
            </a:r>
            <a:endParaRPr lang="nl-NL" dirty="0"/>
          </a:p>
        </p:txBody>
      </p:sp>
      <p:sp>
        <p:nvSpPr>
          <p:cNvPr id="9" name="Tijdelijke aanduiding voor dianummer 8"/>
          <p:cNvSpPr>
            <a:spLocks noGrp="1"/>
          </p:cNvSpPr>
          <p:nvPr>
            <p:ph type="sldNum" sz="quarter" idx="12"/>
          </p:nvPr>
        </p:nvSpPr>
        <p:spPr>
          <a:xfrm>
            <a:off x="883891" y="4785434"/>
            <a:ext cx="274098" cy="175222"/>
          </a:xfrm>
        </p:spPr>
        <p:txBody>
          <a:bodyPr lIns="0" tIns="0" rIns="0" bIns="0" anchor="t" anchorCtr="0"/>
          <a:lstStyle>
            <a:lvl1pPr algn="l">
              <a:defRPr sz="684" b="1" i="0">
                <a:solidFill>
                  <a:srgbClr val="4F5E62"/>
                </a:solidFill>
              </a:defRPr>
            </a:lvl1pPr>
          </a:lstStyle>
          <a:p>
            <a:fld id="{19B8BB62-6992-5F44-9021-9324FA63B949}" type="slidenum">
              <a:rPr lang="nl-NL" smtClean="0"/>
              <a:pPr/>
              <a:t>‹#›</a:t>
            </a:fld>
            <a:endParaRPr lang="nl-NL"/>
          </a:p>
        </p:txBody>
      </p:sp>
      <p:cxnSp>
        <p:nvCxnSpPr>
          <p:cNvPr id="11" name="Rechte verbindingslijn 10"/>
          <p:cNvCxnSpPr/>
          <p:nvPr userDrawn="1"/>
        </p:nvCxnSpPr>
        <p:spPr>
          <a:xfrm>
            <a:off x="923927" y="4548652"/>
            <a:ext cx="7822581" cy="0"/>
          </a:xfrm>
          <a:prstGeom prst="line">
            <a:avLst/>
          </a:prstGeom>
          <a:ln w="12700">
            <a:solidFill>
              <a:srgbClr val="D64025"/>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a:blip r:embed="rId2"/>
          <a:stretch>
            <a:fillRect/>
          </a:stretch>
        </p:blipFill>
        <p:spPr>
          <a:xfrm>
            <a:off x="7275345" y="4627896"/>
            <a:ext cx="1470735" cy="332760"/>
          </a:xfrm>
          <a:prstGeom prst="rect">
            <a:avLst/>
          </a:prstGeom>
        </p:spPr>
      </p:pic>
    </p:spTree>
    <p:extLst>
      <p:ext uri="{BB962C8B-B14F-4D97-AF65-F5344CB8AC3E}">
        <p14:creationId xmlns:p14="http://schemas.microsoft.com/office/powerpoint/2010/main" val="1380244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Titel"/>
          <p:cNvSpPr>
            <a:spLocks noGrp="1"/>
          </p:cNvSpPr>
          <p:nvPr>
            <p:ph type="title" hasCustomPrompt="1"/>
          </p:nvPr>
        </p:nvSpPr>
        <p:spPr>
          <a:xfrm>
            <a:off x="432000" y="421849"/>
            <a:ext cx="8280000" cy="645109"/>
          </a:xfrm>
          <a:prstGeom prst="rect">
            <a:avLst/>
          </a:prstGeom>
        </p:spPr>
        <p:txBody>
          <a:bodyPr lIns="0" tIns="34290" rIns="0" bIns="34290"/>
          <a:lstStyle>
            <a:lvl1pPr>
              <a:lnSpc>
                <a:spcPct val="100000"/>
              </a:lnSpc>
              <a:defRPr sz="2100">
                <a:solidFill>
                  <a:srgbClr val="E75420"/>
                </a:solidFill>
              </a:defRPr>
            </a:lvl1pPr>
          </a:lstStyle>
          <a:p>
            <a:r>
              <a:rPr lang="de-DE" dirty="0" smtClean="0"/>
              <a:t>Agenda</a:t>
            </a:r>
            <a:endParaRPr lang="de-DE" dirty="0"/>
          </a:p>
        </p:txBody>
      </p:sp>
      <p:sp>
        <p:nvSpPr>
          <p:cNvPr id="3" name="Textplatzhalter"/>
          <p:cNvSpPr>
            <a:spLocks noGrp="1"/>
          </p:cNvSpPr>
          <p:nvPr>
            <p:ph type="body" sz="quarter" idx="10" hasCustomPrompt="1"/>
          </p:nvPr>
        </p:nvSpPr>
        <p:spPr>
          <a:xfrm>
            <a:off x="432000" y="1282500"/>
            <a:ext cx="8280200" cy="3348000"/>
          </a:xfrm>
          <a:prstGeom prst="rect">
            <a:avLst/>
          </a:prstGeom>
          <a:ln>
            <a:noFill/>
          </a:ln>
        </p:spPr>
        <p:txBody>
          <a:bodyPr lIns="68580" tIns="34290" rIns="68580" bIns="34290"/>
          <a:lstStyle>
            <a:lvl1pPr marL="200020" indent="-200020">
              <a:lnSpc>
                <a:spcPct val="120000"/>
              </a:lnSpc>
              <a:spcBef>
                <a:spcPts val="900"/>
              </a:spcBef>
              <a:buClr>
                <a:schemeClr val="dk2"/>
              </a:buClr>
              <a:buFont typeface="+mj-lt"/>
              <a:buAutoNum type="arabicPeriod"/>
              <a:defRPr sz="1500" baseline="0"/>
            </a:lvl1pPr>
            <a:lvl2pPr marL="400041" indent="-197639">
              <a:lnSpc>
                <a:spcPct val="120000"/>
              </a:lnSpc>
              <a:spcBef>
                <a:spcPts val="75"/>
              </a:spcBef>
              <a:spcAft>
                <a:spcPts val="225"/>
              </a:spcAft>
              <a:buClr>
                <a:schemeClr val="tx2"/>
              </a:buClr>
              <a:buFont typeface="+mj-lt"/>
              <a:buAutoNum type="arabicPeriod"/>
              <a:defRPr sz="1200"/>
            </a:lvl2pPr>
            <a:lvl3pPr marL="603632" indent="-201211">
              <a:lnSpc>
                <a:spcPct val="120000"/>
              </a:lnSpc>
              <a:spcBef>
                <a:spcPts val="63"/>
              </a:spcBef>
              <a:buClr>
                <a:schemeClr val="tx2"/>
              </a:buClr>
              <a:buFont typeface="Symbol" pitchFamily="18" charset="2"/>
              <a:buChar char="-"/>
              <a:defRPr sz="1200"/>
            </a:lvl3pPr>
            <a:lvl4pPr marL="809605" indent="-202402">
              <a:lnSpc>
                <a:spcPct val="120000"/>
              </a:lnSpc>
              <a:spcBef>
                <a:spcPts val="63"/>
              </a:spcBef>
              <a:buClr>
                <a:schemeClr val="tx2"/>
              </a:buClr>
              <a:buFont typeface="Symbol" pitchFamily="18" charset="2"/>
              <a:buChar char="-"/>
              <a:defRPr sz="1200">
                <a:solidFill>
                  <a:schemeClr val="dk1"/>
                </a:solidFill>
              </a:defRPr>
            </a:lvl4pPr>
            <a:lvl5pPr marL="1023913" marR="0" indent="-214308" algn="l" defTabSz="342891" rtl="0" eaLnBrk="1" fontAlgn="auto" latinLnBrk="0" hangingPunct="1">
              <a:lnSpc>
                <a:spcPct val="120000"/>
              </a:lnSpc>
              <a:spcBef>
                <a:spcPts val="63"/>
              </a:spcBef>
              <a:spcAft>
                <a:spcPts val="0"/>
              </a:spcAft>
              <a:buClr>
                <a:schemeClr val="tx2"/>
              </a:buClr>
              <a:buSzTx/>
              <a:buFont typeface="Symbol" pitchFamily="18" charset="2"/>
              <a:buChar char="-"/>
              <a:tabLst/>
              <a:defRPr sz="1200" baseline="0">
                <a:solidFill>
                  <a:schemeClr val="dk1"/>
                </a:solidFill>
              </a:defRPr>
            </a:lvl5pPr>
            <a:lvl6pPr marL="1207264" indent="-201211">
              <a:lnSpc>
                <a:spcPct val="120000"/>
              </a:lnSpc>
              <a:spcBef>
                <a:spcPts val="63"/>
              </a:spcBef>
              <a:buClr>
                <a:schemeClr val="tx2"/>
              </a:buClr>
              <a:buFont typeface="Symbol" pitchFamily="18" charset="2"/>
              <a:buChar char="-"/>
              <a:defRPr sz="1200" baseline="0"/>
            </a:lvl6pPr>
            <a:lvl7pPr marL="1408475" indent="-201211">
              <a:lnSpc>
                <a:spcPct val="120000"/>
              </a:lnSpc>
              <a:spcBef>
                <a:spcPts val="63"/>
              </a:spcBef>
              <a:buClr>
                <a:schemeClr val="tx2"/>
              </a:buClr>
              <a:buFont typeface="Symbol" pitchFamily="18" charset="2"/>
              <a:buChar char="-"/>
              <a:defRPr sz="1200" baseline="0"/>
            </a:lvl7pPr>
            <a:lvl8pPr marL="1618020" indent="-209545">
              <a:lnSpc>
                <a:spcPct val="120000"/>
              </a:lnSpc>
              <a:spcBef>
                <a:spcPts val="63"/>
              </a:spcBef>
              <a:buClr>
                <a:schemeClr val="tx2"/>
              </a:buClr>
              <a:buFont typeface="Symbol" pitchFamily="18" charset="2"/>
              <a:buChar char="-"/>
              <a:defRPr sz="1200" baseline="0"/>
            </a:lvl8pPr>
            <a:lvl9pPr marL="1819229" indent="-201211">
              <a:lnSpc>
                <a:spcPct val="120000"/>
              </a:lnSpc>
              <a:spcBef>
                <a:spcPts val="63"/>
              </a:spcBef>
              <a:buClr>
                <a:schemeClr val="tx2"/>
              </a:buClr>
              <a:buFont typeface="Symbol" pitchFamily="18" charset="2"/>
              <a:buChar char="-"/>
              <a:defRPr sz="1200"/>
            </a:lvl9pPr>
          </a:lstStyle>
          <a:p>
            <a:pPr lvl="0"/>
            <a:r>
              <a:rPr lang="de-DE" dirty="0" smtClean="0"/>
              <a:t>First </a:t>
            </a:r>
            <a:r>
              <a:rPr lang="de-DE" dirty="0" err="1" smtClean="0"/>
              <a:t>content</a:t>
            </a:r>
            <a:r>
              <a:rPr lang="de-DE" dirty="0" smtClean="0"/>
              <a:t>-part</a:t>
            </a:r>
          </a:p>
          <a:p>
            <a:pPr lvl="1"/>
            <a:r>
              <a:rPr lang="de-DE" dirty="0" smtClean="0"/>
              <a:t>Second Layer</a:t>
            </a:r>
          </a:p>
          <a:p>
            <a:pPr lvl="2"/>
            <a:endParaRPr lang="de-DE" dirty="0" smtClean="0"/>
          </a:p>
          <a:p>
            <a:pPr lvl="5"/>
            <a:endParaRPr lang="de-DE" dirty="0" smtClean="0"/>
          </a:p>
        </p:txBody>
      </p:sp>
      <p:sp>
        <p:nvSpPr>
          <p:cNvPr id="4" name="Footer Placeholder 1"/>
          <p:cNvSpPr>
            <a:spLocks noGrp="1"/>
          </p:cNvSpPr>
          <p:nvPr>
            <p:ph type="ftr" sz="quarter" idx="3"/>
          </p:nvPr>
        </p:nvSpPr>
        <p:spPr>
          <a:xfrm>
            <a:off x="371986" y="4850106"/>
            <a:ext cx="6088253" cy="166910"/>
          </a:xfrm>
          <a:prstGeom prst="rect">
            <a:avLst/>
          </a:prstGeom>
        </p:spPr>
        <p:txBody>
          <a:bodyPr vert="horz" lIns="68580" tIns="34290" rIns="68580" bIns="34290" rtlCol="0" anchor="ctr"/>
          <a:lstStyle>
            <a:lvl1pPr algn="l">
              <a:defRPr sz="800">
                <a:solidFill>
                  <a:schemeClr val="tx1">
                    <a:tint val="75000"/>
                  </a:schemeClr>
                </a:solidFill>
              </a:defRPr>
            </a:lvl1pPr>
          </a:lstStyle>
          <a:p>
            <a:r>
              <a:rPr lang="en-US" smtClean="0"/>
              <a:t>Meeting Eneco-Elia / Mechelen, 18.01.2017 </a:t>
            </a:r>
            <a:endParaRPr lang="en-US" dirty="0"/>
          </a:p>
        </p:txBody>
      </p:sp>
      <p:sp>
        <p:nvSpPr>
          <p:cNvPr id="6" name="Slide Number Placeholder 5"/>
          <p:cNvSpPr>
            <a:spLocks noGrp="1"/>
          </p:cNvSpPr>
          <p:nvPr>
            <p:ph type="sldNum" sz="quarter" idx="4"/>
          </p:nvPr>
        </p:nvSpPr>
        <p:spPr>
          <a:xfrm>
            <a:off x="6608898" y="4850106"/>
            <a:ext cx="2133879" cy="166910"/>
          </a:xfrm>
          <a:prstGeom prst="rect">
            <a:avLst/>
          </a:prstGeom>
        </p:spPr>
        <p:txBody>
          <a:bodyPr vert="horz" lIns="68580" tIns="34290" rIns="68580" bIns="34290" rtlCol="0" anchor="ctr"/>
          <a:lstStyle>
            <a:lvl1pPr algn="r">
              <a:defRPr sz="900">
                <a:solidFill>
                  <a:schemeClr val="tx1">
                    <a:tint val="75000"/>
                  </a:schemeClr>
                </a:solidFill>
              </a:defRPr>
            </a:lvl1pPr>
          </a:lstStyle>
          <a:p>
            <a:fld id="{BDFC70C9-4207-E249-BC2E-DCC217AE1BF1}" type="slidenum">
              <a:rPr lang="en-US" smtClean="0"/>
              <a:t>‹#›</a:t>
            </a:fld>
            <a:endParaRPr lang="en-US"/>
          </a:p>
        </p:txBody>
      </p:sp>
    </p:spTree>
    <p:extLst>
      <p:ext uri="{BB962C8B-B14F-4D97-AF65-F5344CB8AC3E}">
        <p14:creationId xmlns:p14="http://schemas.microsoft.com/office/powerpoint/2010/main" val="801715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11" name="Textplatzhalter"/>
          <p:cNvSpPr>
            <a:spLocks noGrp="1"/>
          </p:cNvSpPr>
          <p:nvPr>
            <p:ph type="body" sz="quarter" idx="10" hasCustomPrompt="1"/>
          </p:nvPr>
        </p:nvSpPr>
        <p:spPr>
          <a:xfrm>
            <a:off x="432000" y="1285876"/>
            <a:ext cx="8280000" cy="3286125"/>
          </a:xfrm>
          <a:prstGeom prst="rect">
            <a:avLst/>
          </a:prstGeom>
        </p:spPr>
        <p:txBody>
          <a:bodyPr lIns="0" tIns="0" rIns="0" bIns="0"/>
          <a:lstStyle>
            <a:lvl1pPr marL="3375" indent="0" algn="l" defTabSz="342891" rtl="0" eaLnBrk="1" latinLnBrk="0" hangingPunct="1">
              <a:lnSpc>
                <a:spcPct val="120000"/>
              </a:lnSpc>
              <a:spcBef>
                <a:spcPts val="451"/>
              </a:spcBef>
              <a:spcAft>
                <a:spcPts val="451"/>
              </a:spcAft>
              <a:buClr>
                <a:schemeClr val="tx2"/>
              </a:buClr>
              <a:buFontTx/>
              <a:buNone/>
              <a:defRPr sz="1200" b="0"/>
            </a:lvl1pPr>
            <a:lvl2pPr marL="200020" indent="-200020" algn="l" defTabSz="188995" rtl="0" eaLnBrk="1" latinLnBrk="0" hangingPunct="1">
              <a:lnSpc>
                <a:spcPct val="120000"/>
              </a:lnSpc>
              <a:spcBef>
                <a:spcPts val="300"/>
              </a:spcBef>
              <a:spcAft>
                <a:spcPts val="300"/>
              </a:spcAft>
              <a:buClr>
                <a:schemeClr val="tx2"/>
              </a:buClr>
              <a:buFont typeface="Lucida Grande"/>
              <a:buChar char="-"/>
              <a:tabLst/>
              <a:defRPr sz="1200" b="0"/>
            </a:lvl2pPr>
            <a:lvl3pPr marL="431989" indent="0" algn="l" defTabSz="342891" rtl="0" eaLnBrk="1" latinLnBrk="0" hangingPunct="1">
              <a:lnSpc>
                <a:spcPct val="120000"/>
              </a:lnSpc>
              <a:spcBef>
                <a:spcPts val="300"/>
              </a:spcBef>
              <a:spcAft>
                <a:spcPts val="300"/>
              </a:spcAft>
              <a:buClr>
                <a:schemeClr val="tx2"/>
              </a:buClr>
              <a:buFontTx/>
              <a:buNone/>
              <a:defRPr sz="1200" b="0" baseline="0"/>
            </a:lvl3pPr>
            <a:lvl4pPr marL="647984" indent="0" algn="l" defTabSz="342891" rtl="0" eaLnBrk="1" latinLnBrk="0" hangingPunct="1">
              <a:lnSpc>
                <a:spcPct val="120000"/>
              </a:lnSpc>
              <a:spcBef>
                <a:spcPts val="300"/>
              </a:spcBef>
              <a:spcAft>
                <a:spcPts val="300"/>
              </a:spcAft>
              <a:buClr>
                <a:schemeClr val="tx2"/>
              </a:buClr>
              <a:buFontTx/>
              <a:buNone/>
              <a:defRPr sz="12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7" name="Titel"/>
          <p:cNvSpPr>
            <a:spLocks noGrp="1"/>
          </p:cNvSpPr>
          <p:nvPr>
            <p:ph type="title" hasCustomPrompt="1"/>
          </p:nvPr>
        </p:nvSpPr>
        <p:spPr>
          <a:xfrm>
            <a:off x="432000" y="421849"/>
            <a:ext cx="8280000" cy="645109"/>
          </a:xfrm>
          <a:prstGeom prst="rect">
            <a:avLst/>
          </a:prstGeom>
        </p:spPr>
        <p:txBody>
          <a:bodyPr lIns="0" tIns="34290" rIns="0" bIns="34290"/>
          <a:lstStyle>
            <a:lvl1pPr>
              <a:lnSpc>
                <a:spcPct val="100000"/>
              </a:lnSpc>
              <a:defRPr sz="2100">
                <a:solidFill>
                  <a:srgbClr val="E75420"/>
                </a:solidFill>
              </a:defRPr>
            </a:lvl1pPr>
          </a:lstStyle>
          <a:p>
            <a:r>
              <a:rPr lang="de-DE" dirty="0" smtClean="0"/>
              <a:t>Title</a:t>
            </a:r>
            <a:endParaRPr lang="de-DE" dirty="0"/>
          </a:p>
        </p:txBody>
      </p:sp>
      <p:sp>
        <p:nvSpPr>
          <p:cNvPr id="9" name="TextplatzhalterFussnote" hidden="1"/>
          <p:cNvSpPr txBox="1">
            <a:spLocks/>
          </p:cNvSpPr>
          <p:nvPr userDrawn="1"/>
        </p:nvSpPr>
        <p:spPr>
          <a:xfrm>
            <a:off x="432000" y="4624423"/>
            <a:ext cx="8280000" cy="201230"/>
          </a:xfrm>
          <a:prstGeom prst="rect">
            <a:avLst/>
          </a:prstGeom>
          <a:solidFill>
            <a:schemeClr val="lt1"/>
          </a:solidFill>
          <a:ln>
            <a:noFill/>
          </a:ln>
        </p:spPr>
        <p:txBody>
          <a:bodyPr vert="horz" lIns="0" tIns="0" rIns="0" bIns="0" anchor="t" anchorCtr="0"/>
          <a:lstStyle>
            <a:lvl1pPr marL="0" indent="0" algn="l" defTabSz="457200" rtl="0" eaLnBrk="1" latinLnBrk="0" hangingPunct="1">
              <a:lnSpc>
                <a:spcPct val="120000"/>
              </a:lnSpc>
              <a:spcBef>
                <a:spcPct val="20000"/>
              </a:spcBef>
              <a:buFontTx/>
              <a:buNone/>
              <a:defRPr sz="2000" kern="1200">
                <a:solidFill>
                  <a:schemeClr val="bg1"/>
                </a:solidFill>
                <a:latin typeface="+mn-lt"/>
                <a:ea typeface="+mn-ea"/>
                <a:cs typeface="+mn-cs"/>
              </a:defRPr>
            </a:lvl1pPr>
            <a:lvl2pPr marL="0" indent="0" algn="l" defTabSz="457200" rtl="0" eaLnBrk="1" latinLnBrk="0" hangingPunct="1">
              <a:spcBef>
                <a:spcPct val="20000"/>
              </a:spcBef>
              <a:buFontTx/>
              <a:buNone/>
              <a:defRPr sz="2000" kern="1200">
                <a:solidFill>
                  <a:schemeClr val="bg1"/>
                </a:solidFill>
                <a:latin typeface="+mn-lt"/>
                <a:ea typeface="+mn-ea"/>
                <a:cs typeface="+mn-cs"/>
              </a:defRPr>
            </a:lvl2pPr>
            <a:lvl3pPr marL="0" indent="0" algn="l" defTabSz="457200" rtl="0" eaLnBrk="1" latinLnBrk="0" hangingPunct="1">
              <a:spcBef>
                <a:spcPct val="20000"/>
              </a:spcBef>
              <a:buFontTx/>
              <a:buNone/>
              <a:defRPr sz="2000" kern="1200">
                <a:solidFill>
                  <a:schemeClr val="bg1"/>
                </a:solidFill>
                <a:latin typeface="+mn-lt"/>
                <a:ea typeface="+mn-ea"/>
                <a:cs typeface="+mn-cs"/>
              </a:defRPr>
            </a:lvl3pPr>
            <a:lvl4pPr marL="0" indent="0" algn="l" defTabSz="457200" rtl="0" eaLnBrk="1" latinLnBrk="0" hangingPunct="1">
              <a:spcBef>
                <a:spcPct val="20000"/>
              </a:spcBef>
              <a:buFontTx/>
              <a:buNone/>
              <a:defRPr sz="2000" kern="1200">
                <a:solidFill>
                  <a:schemeClr val="bg1"/>
                </a:solidFill>
                <a:latin typeface="+mn-lt"/>
                <a:ea typeface="+mn-ea"/>
                <a:cs typeface="+mn-cs"/>
              </a:defRPr>
            </a:lvl4pPr>
            <a:lvl5pPr marL="0" indent="0" algn="l" defTabSz="457200" rtl="0" eaLnBrk="1" latinLnBrk="0" hangingPunct="1">
              <a:spcBef>
                <a:spcPct val="20000"/>
              </a:spcBef>
              <a:buFontTx/>
              <a:buNone/>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r>
              <a:rPr lang="de-DE" sz="800" dirty="0" smtClean="0">
                <a:solidFill>
                  <a:schemeClr val="dk1"/>
                </a:solidFill>
              </a:rPr>
              <a:t>* Hier steht </a:t>
            </a:r>
            <a:r>
              <a:rPr lang="de-DE" sz="800" baseline="0" dirty="0" smtClean="0">
                <a:solidFill>
                  <a:schemeClr val="dk1"/>
                </a:solidFill>
              </a:rPr>
              <a:t> eine Fußnote</a:t>
            </a:r>
            <a:r>
              <a:rPr lang="de-DE" sz="800" dirty="0" smtClean="0">
                <a:solidFill>
                  <a:schemeClr val="dk1"/>
                </a:solidFill>
              </a:rPr>
              <a:t>, welche maximal eine Zeile</a:t>
            </a:r>
            <a:r>
              <a:rPr lang="de-DE" sz="800" baseline="0" dirty="0" smtClean="0">
                <a:solidFill>
                  <a:schemeClr val="dk1"/>
                </a:solidFill>
              </a:rPr>
              <a:t> füllen darf.</a:t>
            </a:r>
            <a:endParaRPr lang="de-DE" sz="800" dirty="0">
              <a:solidFill>
                <a:schemeClr val="dk1"/>
              </a:solidFill>
            </a:endParaRPr>
          </a:p>
        </p:txBody>
      </p:sp>
      <p:sp>
        <p:nvSpPr>
          <p:cNvPr id="5" name="Footer Placeholder 1"/>
          <p:cNvSpPr>
            <a:spLocks noGrp="1"/>
          </p:cNvSpPr>
          <p:nvPr>
            <p:ph type="ftr" sz="quarter" idx="3"/>
          </p:nvPr>
        </p:nvSpPr>
        <p:spPr>
          <a:xfrm>
            <a:off x="371986" y="4850106"/>
            <a:ext cx="6088253" cy="166910"/>
          </a:xfrm>
          <a:prstGeom prst="rect">
            <a:avLst/>
          </a:prstGeom>
        </p:spPr>
        <p:txBody>
          <a:bodyPr vert="horz" lIns="68580" tIns="34290" rIns="68580" bIns="34290" rtlCol="0" anchor="ctr"/>
          <a:lstStyle>
            <a:lvl1pPr algn="l">
              <a:defRPr sz="800">
                <a:solidFill>
                  <a:schemeClr val="tx1">
                    <a:tint val="75000"/>
                  </a:schemeClr>
                </a:solidFill>
              </a:defRPr>
            </a:lvl1pPr>
          </a:lstStyle>
          <a:p>
            <a:r>
              <a:rPr lang="en-US" smtClean="0"/>
              <a:t>Meeting Eneco-Elia / Mechelen, 18.01.2017 </a:t>
            </a:r>
            <a:endParaRPr lang="en-US" dirty="0"/>
          </a:p>
        </p:txBody>
      </p:sp>
      <p:sp>
        <p:nvSpPr>
          <p:cNvPr id="6" name="Slide Number Placeholder 5"/>
          <p:cNvSpPr>
            <a:spLocks noGrp="1"/>
          </p:cNvSpPr>
          <p:nvPr>
            <p:ph type="sldNum" sz="quarter" idx="4"/>
          </p:nvPr>
        </p:nvSpPr>
        <p:spPr>
          <a:xfrm>
            <a:off x="6608898" y="4850106"/>
            <a:ext cx="2133879" cy="166910"/>
          </a:xfrm>
          <a:prstGeom prst="rect">
            <a:avLst/>
          </a:prstGeom>
        </p:spPr>
        <p:txBody>
          <a:bodyPr vert="horz" lIns="68580" tIns="34290" rIns="68580" bIns="34290" rtlCol="0" anchor="ctr"/>
          <a:lstStyle>
            <a:lvl1pPr algn="r">
              <a:defRPr sz="900">
                <a:solidFill>
                  <a:schemeClr val="tx1">
                    <a:tint val="75000"/>
                  </a:schemeClr>
                </a:solidFill>
              </a:defRPr>
            </a:lvl1pPr>
          </a:lstStyle>
          <a:p>
            <a:fld id="{BDFC70C9-4207-E249-BC2E-DCC217AE1BF1}" type="slidenum">
              <a:rPr lang="en-US" smtClean="0"/>
              <a:t>‹#›</a:t>
            </a:fld>
            <a:endParaRPr lang="en-US"/>
          </a:p>
        </p:txBody>
      </p:sp>
    </p:spTree>
    <p:extLst>
      <p:ext uri="{BB962C8B-B14F-4D97-AF65-F5344CB8AC3E}">
        <p14:creationId xmlns:p14="http://schemas.microsoft.com/office/powerpoint/2010/main" val="4231143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Conclusion slide">
    <p:spTree>
      <p:nvGrpSpPr>
        <p:cNvPr id="1" name=""/>
        <p:cNvGrpSpPr/>
        <p:nvPr/>
      </p:nvGrpSpPr>
      <p:grpSpPr>
        <a:xfrm>
          <a:off x="0" y="0"/>
          <a:ext cx="0" cy="0"/>
          <a:chOff x="0" y="0"/>
          <a:chExt cx="0" cy="0"/>
        </a:xfrm>
      </p:grpSpPr>
      <p:sp>
        <p:nvSpPr>
          <p:cNvPr id="4" name="Titel"/>
          <p:cNvSpPr>
            <a:spLocks noGrp="1"/>
          </p:cNvSpPr>
          <p:nvPr>
            <p:ph type="title" hasCustomPrompt="1"/>
          </p:nvPr>
        </p:nvSpPr>
        <p:spPr>
          <a:xfrm>
            <a:off x="432000" y="421849"/>
            <a:ext cx="8280000" cy="645109"/>
          </a:xfrm>
          <a:prstGeom prst="rect">
            <a:avLst/>
          </a:prstGeom>
        </p:spPr>
        <p:txBody>
          <a:bodyPr lIns="0" tIns="34290" rIns="0" bIns="34290"/>
          <a:lstStyle>
            <a:lvl1pPr>
              <a:lnSpc>
                <a:spcPct val="100000"/>
              </a:lnSpc>
              <a:defRPr sz="2100">
                <a:solidFill>
                  <a:srgbClr val="E75420"/>
                </a:solidFill>
              </a:defRPr>
            </a:lvl1pPr>
          </a:lstStyle>
          <a:p>
            <a:r>
              <a:rPr lang="de-DE" dirty="0" err="1" smtClean="0"/>
              <a:t>Textslide</a:t>
            </a:r>
            <a:r>
              <a:rPr lang="de-DE" dirty="0" smtClean="0"/>
              <a:t> </a:t>
            </a:r>
            <a:r>
              <a:rPr lang="de-DE" dirty="0" err="1" smtClean="0"/>
              <a:t>with</a:t>
            </a:r>
            <a:r>
              <a:rPr lang="de-DE" dirty="0" smtClean="0"/>
              <a:t> a title </a:t>
            </a:r>
            <a:r>
              <a:rPr lang="de-DE" dirty="0" err="1" smtClean="0"/>
              <a:t>that</a:t>
            </a:r>
            <a:r>
              <a:rPr lang="de-DE" dirty="0" smtClean="0"/>
              <a:t> </a:t>
            </a:r>
            <a:r>
              <a:rPr lang="de-DE" dirty="0" err="1" smtClean="0"/>
              <a:t>is</a:t>
            </a:r>
            <a:r>
              <a:rPr lang="de-DE" dirty="0" smtClean="0"/>
              <a:t> </a:t>
            </a:r>
            <a:r>
              <a:rPr lang="de-DE" dirty="0" err="1" smtClean="0"/>
              <a:t>very</a:t>
            </a:r>
            <a:r>
              <a:rPr lang="de-DE" dirty="0" smtClean="0"/>
              <a:t> </a:t>
            </a:r>
            <a:r>
              <a:rPr lang="de-DE" dirty="0" err="1" smtClean="0"/>
              <a:t>detailed</a:t>
            </a:r>
            <a:r>
              <a:rPr lang="de-DE" dirty="0" smtClean="0"/>
              <a:t> </a:t>
            </a:r>
            <a:br>
              <a:rPr lang="de-DE" dirty="0" smtClean="0"/>
            </a:br>
            <a:r>
              <a:rPr lang="de-DE" dirty="0" err="1" smtClean="0"/>
              <a:t>and</a:t>
            </a:r>
            <a:r>
              <a:rPr lang="de-DE" dirty="0" smtClean="0"/>
              <a:t> </a:t>
            </a:r>
            <a:r>
              <a:rPr lang="de-DE" dirty="0" err="1" smtClean="0"/>
              <a:t>covers</a:t>
            </a:r>
            <a:r>
              <a:rPr lang="de-DE" dirty="0" smtClean="0"/>
              <a:t> </a:t>
            </a:r>
            <a:r>
              <a:rPr lang="de-DE" dirty="0" err="1" smtClean="0"/>
              <a:t>two</a:t>
            </a:r>
            <a:r>
              <a:rPr lang="de-DE" dirty="0" smtClean="0"/>
              <a:t> </a:t>
            </a:r>
            <a:r>
              <a:rPr lang="de-DE" dirty="0" err="1" smtClean="0"/>
              <a:t>lines</a:t>
            </a:r>
            <a:r>
              <a:rPr lang="de-DE" dirty="0" smtClean="0"/>
              <a:t/>
            </a:r>
            <a:br>
              <a:rPr lang="de-DE" dirty="0" smtClean="0"/>
            </a:br>
            <a:endParaRPr lang="de-DE" dirty="0"/>
          </a:p>
        </p:txBody>
      </p:sp>
      <p:sp>
        <p:nvSpPr>
          <p:cNvPr id="5" name="TextplatzhalterKernaussage"/>
          <p:cNvSpPr>
            <a:spLocks noGrp="1"/>
          </p:cNvSpPr>
          <p:nvPr>
            <p:ph type="body" sz="quarter" idx="12" hasCustomPrompt="1"/>
          </p:nvPr>
        </p:nvSpPr>
        <p:spPr>
          <a:xfrm>
            <a:off x="432000" y="3825425"/>
            <a:ext cx="8280000" cy="804919"/>
          </a:xfrm>
          <a:prstGeom prst="rect">
            <a:avLst/>
          </a:prstGeom>
          <a:solidFill>
            <a:schemeClr val="tx2"/>
          </a:solidFill>
          <a:ln>
            <a:noFill/>
          </a:ln>
        </p:spPr>
        <p:txBody>
          <a:bodyPr vert="horz" lIns="135000" tIns="108000" rIns="135000" bIns="135000" anchor="ctr"/>
          <a:lstStyle>
            <a:lvl1pPr marL="0" indent="0">
              <a:lnSpc>
                <a:spcPct val="120000"/>
              </a:lnSpc>
              <a:buFontTx/>
              <a:buNone/>
              <a:defRPr sz="1500">
                <a:solidFill>
                  <a:schemeClr val="bg1"/>
                </a:solidFill>
              </a:defRPr>
            </a:lvl1pPr>
            <a:lvl2pPr marL="0" indent="0">
              <a:buFontTx/>
              <a:buNone/>
              <a:defRPr sz="1500">
                <a:solidFill>
                  <a:schemeClr val="bg1"/>
                </a:solidFill>
              </a:defRPr>
            </a:lvl2pPr>
            <a:lvl3pPr marL="0" indent="0">
              <a:buFontTx/>
              <a:buNone/>
              <a:defRPr sz="1500">
                <a:solidFill>
                  <a:schemeClr val="bg1"/>
                </a:solidFill>
              </a:defRPr>
            </a:lvl3pPr>
            <a:lvl4pPr marL="0" indent="0">
              <a:buFontTx/>
              <a:buNone/>
              <a:defRPr sz="1500">
                <a:solidFill>
                  <a:schemeClr val="bg1"/>
                </a:solidFill>
              </a:defRPr>
            </a:lvl4pPr>
            <a:lvl5pPr marL="0" indent="0">
              <a:buFontTx/>
              <a:buNone/>
              <a:defRPr sz="1500">
                <a:solidFill>
                  <a:schemeClr val="bg1"/>
                </a:solidFill>
              </a:defRPr>
            </a:lvl5pPr>
          </a:lstStyle>
          <a:p>
            <a:pPr lvl="0"/>
            <a:r>
              <a:rPr lang="de-DE" dirty="0" smtClean="0"/>
              <a:t>Central </a:t>
            </a:r>
            <a:r>
              <a:rPr lang="de-DE" dirty="0" err="1" smtClean="0"/>
              <a:t>message</a:t>
            </a:r>
            <a:r>
              <a:rPr lang="de-DE" dirty="0" smtClean="0"/>
              <a:t> </a:t>
            </a:r>
            <a:r>
              <a:rPr lang="de-DE" dirty="0" err="1" smtClean="0"/>
              <a:t>that</a:t>
            </a:r>
            <a:r>
              <a:rPr lang="de-DE" dirty="0" smtClean="0"/>
              <a:t> sums </a:t>
            </a:r>
            <a:r>
              <a:rPr lang="de-DE" dirty="0" err="1" smtClean="0"/>
              <a:t>up</a:t>
            </a:r>
            <a:r>
              <a:rPr lang="de-DE" dirty="0" smtClean="0"/>
              <a:t> </a:t>
            </a:r>
            <a:r>
              <a:rPr lang="de-DE" dirty="0" err="1" smtClean="0"/>
              <a:t>the</a:t>
            </a:r>
            <a:r>
              <a:rPr lang="de-DE" dirty="0" smtClean="0"/>
              <a:t> </a:t>
            </a:r>
            <a:r>
              <a:rPr lang="de-DE" dirty="0" err="1" smtClean="0"/>
              <a:t>slide</a:t>
            </a:r>
            <a:r>
              <a:rPr lang="de-DE" dirty="0" smtClean="0"/>
              <a:t> </a:t>
            </a:r>
            <a:r>
              <a:rPr lang="de-DE" dirty="0" err="1" smtClean="0"/>
              <a:t>and</a:t>
            </a:r>
            <a:r>
              <a:rPr lang="de-DE" dirty="0" smtClean="0"/>
              <a:t> </a:t>
            </a:r>
            <a:r>
              <a:rPr lang="de-DE" dirty="0" err="1" smtClean="0"/>
              <a:t>should</a:t>
            </a:r>
            <a:r>
              <a:rPr lang="de-DE" dirty="0" smtClean="0"/>
              <a:t> not </a:t>
            </a:r>
            <a:r>
              <a:rPr lang="de-DE" dirty="0" err="1" smtClean="0"/>
              <a:t>be</a:t>
            </a:r>
            <a:r>
              <a:rPr lang="de-DE" dirty="0" smtClean="0"/>
              <a:t> </a:t>
            </a:r>
            <a:r>
              <a:rPr lang="de-DE" dirty="0" err="1" smtClean="0"/>
              <a:t>longer</a:t>
            </a:r>
            <a:r>
              <a:rPr lang="de-DE" dirty="0" smtClean="0"/>
              <a:t> </a:t>
            </a:r>
            <a:r>
              <a:rPr lang="de-DE" dirty="0" err="1" smtClean="0"/>
              <a:t>than</a:t>
            </a:r>
            <a:r>
              <a:rPr lang="de-DE" dirty="0" smtClean="0"/>
              <a:t> 2 </a:t>
            </a:r>
            <a:r>
              <a:rPr lang="de-DE" dirty="0" err="1" smtClean="0"/>
              <a:t>lines</a:t>
            </a:r>
            <a:r>
              <a:rPr lang="de-DE" dirty="0" smtClean="0"/>
              <a:t>.</a:t>
            </a:r>
            <a:endParaRPr lang="de-DE" dirty="0"/>
          </a:p>
        </p:txBody>
      </p:sp>
      <p:sp>
        <p:nvSpPr>
          <p:cNvPr id="6" name="Textplatzhalter"/>
          <p:cNvSpPr>
            <a:spLocks noGrp="1"/>
          </p:cNvSpPr>
          <p:nvPr>
            <p:ph type="body" sz="quarter" idx="10" hasCustomPrompt="1"/>
          </p:nvPr>
        </p:nvSpPr>
        <p:spPr>
          <a:xfrm>
            <a:off x="432000" y="1285875"/>
            <a:ext cx="8280000" cy="2403000"/>
          </a:xfrm>
          <a:prstGeom prst="rect">
            <a:avLst/>
          </a:prstGeom>
        </p:spPr>
        <p:txBody>
          <a:bodyPr lIns="0" tIns="0" rIns="0" bIns="0"/>
          <a:lstStyle>
            <a:lvl1pPr marL="0" indent="0">
              <a:lnSpc>
                <a:spcPct val="120000"/>
              </a:lnSpc>
              <a:spcBef>
                <a:spcPts val="451"/>
              </a:spcBef>
              <a:spcAft>
                <a:spcPts val="451"/>
              </a:spcAft>
              <a:buFontTx/>
              <a:buNone/>
              <a:defRPr sz="1200" b="0"/>
            </a:lvl1pPr>
            <a:lvl2pPr marL="200020" indent="-200020">
              <a:lnSpc>
                <a:spcPct val="120000"/>
              </a:lnSpc>
              <a:spcBef>
                <a:spcPts val="300"/>
              </a:spcBef>
              <a:spcAft>
                <a:spcPts val="300"/>
              </a:spcAft>
              <a:buClr>
                <a:srgbClr val="E75420"/>
              </a:buClr>
              <a:buFont typeface="Lucida Grande"/>
              <a:buChar char="-"/>
              <a:defRPr sz="1200" b="0" baseline="0"/>
            </a:lvl2pPr>
            <a:lvl3pPr marL="431989" indent="0">
              <a:lnSpc>
                <a:spcPct val="120000"/>
              </a:lnSpc>
              <a:spcBef>
                <a:spcPts val="300"/>
              </a:spcBef>
              <a:spcAft>
                <a:spcPts val="300"/>
              </a:spcAft>
              <a:buFontTx/>
              <a:buNone/>
              <a:defRPr sz="1200" b="0" baseline="0"/>
            </a:lvl3pPr>
            <a:lvl4pPr marL="647984" indent="0">
              <a:lnSpc>
                <a:spcPct val="120000"/>
              </a:lnSpc>
              <a:spcBef>
                <a:spcPts val="300"/>
              </a:spcBef>
              <a:spcAft>
                <a:spcPts val="300"/>
              </a:spcAft>
              <a:buClr>
                <a:schemeClr val="tx1"/>
              </a:buClr>
              <a:buFontTx/>
              <a:buNone/>
              <a:defRPr sz="12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7" name="Footer Placeholder 1"/>
          <p:cNvSpPr>
            <a:spLocks noGrp="1"/>
          </p:cNvSpPr>
          <p:nvPr>
            <p:ph type="ftr" sz="quarter" idx="3"/>
          </p:nvPr>
        </p:nvSpPr>
        <p:spPr>
          <a:xfrm>
            <a:off x="371986" y="4850106"/>
            <a:ext cx="6088253" cy="166910"/>
          </a:xfrm>
          <a:prstGeom prst="rect">
            <a:avLst/>
          </a:prstGeom>
        </p:spPr>
        <p:txBody>
          <a:bodyPr vert="horz" lIns="68580" tIns="34290" rIns="68580" bIns="34290" rtlCol="0" anchor="ctr"/>
          <a:lstStyle>
            <a:lvl1pPr algn="l">
              <a:defRPr sz="800">
                <a:solidFill>
                  <a:schemeClr val="tx1">
                    <a:tint val="75000"/>
                  </a:schemeClr>
                </a:solidFill>
              </a:defRPr>
            </a:lvl1pPr>
          </a:lstStyle>
          <a:p>
            <a:r>
              <a:rPr lang="en-US" smtClean="0"/>
              <a:t>Meeting Eneco-Elia / Mechelen, 18.01.2017 </a:t>
            </a:r>
            <a:endParaRPr lang="en-US" dirty="0"/>
          </a:p>
        </p:txBody>
      </p:sp>
      <p:sp>
        <p:nvSpPr>
          <p:cNvPr id="8" name="Slide Number Placeholder 5"/>
          <p:cNvSpPr>
            <a:spLocks noGrp="1"/>
          </p:cNvSpPr>
          <p:nvPr>
            <p:ph type="sldNum" sz="quarter" idx="4"/>
          </p:nvPr>
        </p:nvSpPr>
        <p:spPr>
          <a:xfrm>
            <a:off x="6608898" y="4850106"/>
            <a:ext cx="2133879" cy="166910"/>
          </a:xfrm>
          <a:prstGeom prst="rect">
            <a:avLst/>
          </a:prstGeom>
        </p:spPr>
        <p:txBody>
          <a:bodyPr vert="horz" lIns="68580" tIns="34290" rIns="68580" bIns="34290" rtlCol="0" anchor="ctr"/>
          <a:lstStyle>
            <a:lvl1pPr algn="r">
              <a:defRPr sz="900">
                <a:solidFill>
                  <a:schemeClr val="tx1">
                    <a:tint val="75000"/>
                  </a:schemeClr>
                </a:solidFill>
              </a:defRPr>
            </a:lvl1pPr>
          </a:lstStyle>
          <a:p>
            <a:fld id="{BDFC70C9-4207-E249-BC2E-DCC217AE1BF1}" type="slidenum">
              <a:rPr lang="en-US" smtClean="0"/>
              <a:t>‹#›</a:t>
            </a:fld>
            <a:endParaRPr lang="en-US"/>
          </a:p>
        </p:txBody>
      </p:sp>
    </p:spTree>
    <p:extLst>
      <p:ext uri="{BB962C8B-B14F-4D97-AF65-F5344CB8AC3E}">
        <p14:creationId xmlns:p14="http://schemas.microsoft.com/office/powerpoint/2010/main" val="1867554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s slide">
    <p:spTree>
      <p:nvGrpSpPr>
        <p:cNvPr id="1" name=""/>
        <p:cNvGrpSpPr/>
        <p:nvPr/>
      </p:nvGrpSpPr>
      <p:grpSpPr>
        <a:xfrm>
          <a:off x="0" y="0"/>
          <a:ext cx="0" cy="0"/>
          <a:chOff x="0" y="0"/>
          <a:chExt cx="0" cy="0"/>
        </a:xfrm>
      </p:grpSpPr>
      <p:sp>
        <p:nvSpPr>
          <p:cNvPr id="11" name="TextplatzhalterLinks"/>
          <p:cNvSpPr>
            <a:spLocks noGrp="1"/>
          </p:cNvSpPr>
          <p:nvPr>
            <p:ph type="body" sz="quarter" idx="10" hasCustomPrompt="1"/>
          </p:nvPr>
        </p:nvSpPr>
        <p:spPr>
          <a:xfrm>
            <a:off x="432002" y="1288082"/>
            <a:ext cx="3960775" cy="3283921"/>
          </a:xfrm>
          <a:prstGeom prst="rect">
            <a:avLst/>
          </a:prstGeom>
        </p:spPr>
        <p:txBody>
          <a:bodyPr lIns="0" tIns="0" rIns="0" bIns="0"/>
          <a:lstStyle>
            <a:lvl1pPr marL="0" indent="0" algn="l" defTabSz="342891" rtl="0" eaLnBrk="1" latinLnBrk="0" hangingPunct="1">
              <a:lnSpc>
                <a:spcPct val="120000"/>
              </a:lnSpc>
              <a:spcBef>
                <a:spcPts val="451"/>
              </a:spcBef>
              <a:spcAft>
                <a:spcPts val="451"/>
              </a:spcAft>
              <a:buClr>
                <a:schemeClr val="tx2"/>
              </a:buClr>
              <a:buFontTx/>
              <a:buNone/>
              <a:defRPr sz="1200" b="0" baseline="0"/>
            </a:lvl1pPr>
            <a:lvl2pPr marL="200020" indent="-200020" algn="l" defTabSz="342891" rtl="0" eaLnBrk="1" latinLnBrk="0" hangingPunct="1">
              <a:lnSpc>
                <a:spcPct val="120000"/>
              </a:lnSpc>
              <a:spcBef>
                <a:spcPts val="225"/>
              </a:spcBef>
              <a:spcAft>
                <a:spcPts val="225"/>
              </a:spcAft>
              <a:buClr>
                <a:schemeClr val="tx2"/>
              </a:buClr>
              <a:buFont typeface="Lucida Grande"/>
              <a:buChar char="-"/>
              <a:defRPr sz="1200" b="0"/>
            </a:lvl2pPr>
            <a:lvl3pPr marL="400041" indent="-200020" algn="l" defTabSz="342891" rtl="0" eaLnBrk="1" latinLnBrk="0" hangingPunct="1">
              <a:lnSpc>
                <a:spcPct val="120000"/>
              </a:lnSpc>
              <a:spcBef>
                <a:spcPts val="225"/>
              </a:spcBef>
              <a:spcAft>
                <a:spcPts val="225"/>
              </a:spcAft>
              <a:buClr>
                <a:schemeClr val="tx2"/>
              </a:buClr>
              <a:buFont typeface="Lucida Grande"/>
              <a:buChar char="-"/>
              <a:tabLst/>
              <a:defRPr sz="1200" b="0"/>
            </a:lvl3pPr>
            <a:lvl4pPr marL="535768" indent="0" algn="l" defTabSz="342891" rtl="0" eaLnBrk="1" latinLnBrk="0" hangingPunct="1">
              <a:lnSpc>
                <a:spcPct val="120000"/>
              </a:lnSpc>
              <a:spcBef>
                <a:spcPts val="225"/>
              </a:spcBef>
              <a:spcAft>
                <a:spcPts val="225"/>
              </a:spcAft>
              <a:buClr>
                <a:schemeClr val="tx2"/>
              </a:buClr>
              <a:buFontTx/>
              <a:buNone/>
              <a:defRPr sz="12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cxnSp>
        <p:nvCxnSpPr>
          <p:cNvPr id="7" name="Trennlinie"/>
          <p:cNvCxnSpPr/>
          <p:nvPr userDrawn="1"/>
        </p:nvCxnSpPr>
        <p:spPr>
          <a:xfrm>
            <a:off x="4572000" y="1166579"/>
            <a:ext cx="0" cy="3564000"/>
          </a:xfrm>
          <a:prstGeom prst="line">
            <a:avLst/>
          </a:prstGeom>
          <a:ln w="12700">
            <a:solidFill>
              <a:srgbClr val="E0E1DD"/>
            </a:solidFill>
          </a:ln>
          <a:effectLst/>
        </p:spPr>
        <p:style>
          <a:lnRef idx="2">
            <a:schemeClr val="accent1"/>
          </a:lnRef>
          <a:fillRef idx="0">
            <a:schemeClr val="accent1"/>
          </a:fillRef>
          <a:effectRef idx="1">
            <a:schemeClr val="accent1"/>
          </a:effectRef>
          <a:fontRef idx="minor">
            <a:schemeClr val="tx1"/>
          </a:fontRef>
        </p:style>
      </p:cxnSp>
      <p:sp>
        <p:nvSpPr>
          <p:cNvPr id="6" name="Titel"/>
          <p:cNvSpPr>
            <a:spLocks noGrp="1"/>
          </p:cNvSpPr>
          <p:nvPr>
            <p:ph type="title" hasCustomPrompt="1"/>
          </p:nvPr>
        </p:nvSpPr>
        <p:spPr>
          <a:xfrm>
            <a:off x="432000" y="421849"/>
            <a:ext cx="8280000" cy="645109"/>
          </a:xfrm>
          <a:prstGeom prst="rect">
            <a:avLst/>
          </a:prstGeom>
        </p:spPr>
        <p:txBody>
          <a:bodyPr lIns="0" tIns="34290" rIns="0" bIns="34290"/>
          <a:lstStyle>
            <a:lvl1pPr>
              <a:lnSpc>
                <a:spcPct val="100000"/>
              </a:lnSpc>
              <a:defRPr sz="2100">
                <a:solidFill>
                  <a:srgbClr val="E75420"/>
                </a:solidFill>
              </a:defRPr>
            </a:lvl1pPr>
          </a:lstStyle>
          <a:p>
            <a:r>
              <a:rPr lang="de-DE" dirty="0" smtClean="0"/>
              <a:t>Title</a:t>
            </a:r>
            <a:br>
              <a:rPr lang="de-DE" dirty="0" smtClean="0"/>
            </a:br>
            <a:r>
              <a:rPr lang="de-DE" dirty="0" smtClean="0"/>
              <a:t/>
            </a:r>
            <a:br>
              <a:rPr lang="de-DE" dirty="0" smtClean="0"/>
            </a:br>
            <a:endParaRPr lang="de-DE" dirty="0"/>
          </a:p>
        </p:txBody>
      </p:sp>
      <p:sp>
        <p:nvSpPr>
          <p:cNvPr id="8" name="TextplatzhalterRechts"/>
          <p:cNvSpPr>
            <a:spLocks noGrp="1"/>
          </p:cNvSpPr>
          <p:nvPr>
            <p:ph type="body" sz="quarter" idx="11" hasCustomPrompt="1"/>
          </p:nvPr>
        </p:nvSpPr>
        <p:spPr>
          <a:xfrm>
            <a:off x="4752000" y="1288082"/>
            <a:ext cx="3960000" cy="3283921"/>
          </a:xfrm>
          <a:prstGeom prst="rect">
            <a:avLst/>
          </a:prstGeom>
        </p:spPr>
        <p:txBody>
          <a:bodyPr lIns="0" tIns="0" rIns="0" bIns="0"/>
          <a:lstStyle>
            <a:lvl1pPr marL="0" indent="0">
              <a:lnSpc>
                <a:spcPct val="120000"/>
              </a:lnSpc>
              <a:spcBef>
                <a:spcPts val="451"/>
              </a:spcBef>
              <a:spcAft>
                <a:spcPts val="451"/>
              </a:spcAft>
              <a:buFontTx/>
              <a:buNone/>
              <a:defRPr sz="1200" b="0" baseline="0"/>
            </a:lvl1pPr>
            <a:lvl2pPr marL="200020" indent="-200020">
              <a:lnSpc>
                <a:spcPct val="120000"/>
              </a:lnSpc>
              <a:spcBef>
                <a:spcPts val="225"/>
              </a:spcBef>
              <a:spcAft>
                <a:spcPts val="225"/>
              </a:spcAft>
              <a:buClr>
                <a:srgbClr val="E75420"/>
              </a:buClr>
              <a:buFont typeface="Lucida Grande"/>
              <a:buChar char="-"/>
              <a:defRPr sz="1200" b="0"/>
            </a:lvl2pPr>
            <a:lvl3pPr marL="400041" indent="-200020">
              <a:lnSpc>
                <a:spcPct val="120000"/>
              </a:lnSpc>
              <a:spcBef>
                <a:spcPts val="225"/>
              </a:spcBef>
              <a:spcAft>
                <a:spcPts val="225"/>
              </a:spcAft>
              <a:buClr>
                <a:srgbClr val="E75420"/>
              </a:buClr>
              <a:buFont typeface="Lucida Grande"/>
              <a:buChar char="-"/>
              <a:defRPr sz="1200" b="0"/>
            </a:lvl3pPr>
            <a:lvl4pPr marL="535768" indent="0">
              <a:lnSpc>
                <a:spcPct val="120000"/>
              </a:lnSpc>
              <a:spcBef>
                <a:spcPts val="225"/>
              </a:spcBef>
              <a:spcAft>
                <a:spcPts val="225"/>
              </a:spcAft>
              <a:buFontTx/>
              <a:buNone/>
              <a:defRPr sz="1200" b="0" baseline="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9" name="Footer Placeholder 1"/>
          <p:cNvSpPr>
            <a:spLocks noGrp="1"/>
          </p:cNvSpPr>
          <p:nvPr>
            <p:ph type="ftr" sz="quarter" idx="3"/>
          </p:nvPr>
        </p:nvSpPr>
        <p:spPr>
          <a:xfrm>
            <a:off x="371986" y="4850106"/>
            <a:ext cx="6088253" cy="166910"/>
          </a:xfrm>
          <a:prstGeom prst="rect">
            <a:avLst/>
          </a:prstGeom>
        </p:spPr>
        <p:txBody>
          <a:bodyPr vert="horz" lIns="68580" tIns="34290" rIns="68580" bIns="34290" rtlCol="0" anchor="ctr"/>
          <a:lstStyle>
            <a:lvl1pPr algn="l">
              <a:defRPr sz="800">
                <a:solidFill>
                  <a:schemeClr val="tx1">
                    <a:tint val="75000"/>
                  </a:schemeClr>
                </a:solidFill>
              </a:defRPr>
            </a:lvl1pPr>
          </a:lstStyle>
          <a:p>
            <a:r>
              <a:rPr lang="en-US" smtClean="0"/>
              <a:t>Meeting Eneco-Elia / Mechelen, 18.01.2017 </a:t>
            </a:r>
            <a:endParaRPr lang="en-US" dirty="0"/>
          </a:p>
        </p:txBody>
      </p:sp>
      <p:sp>
        <p:nvSpPr>
          <p:cNvPr id="10" name="Slide Number Placeholder 5"/>
          <p:cNvSpPr>
            <a:spLocks noGrp="1"/>
          </p:cNvSpPr>
          <p:nvPr>
            <p:ph type="sldNum" sz="quarter" idx="4"/>
          </p:nvPr>
        </p:nvSpPr>
        <p:spPr>
          <a:xfrm>
            <a:off x="6608898" y="4850106"/>
            <a:ext cx="2133879" cy="166910"/>
          </a:xfrm>
          <a:prstGeom prst="rect">
            <a:avLst/>
          </a:prstGeom>
        </p:spPr>
        <p:txBody>
          <a:bodyPr vert="horz" lIns="68580" tIns="34290" rIns="68580" bIns="34290" rtlCol="0" anchor="ctr"/>
          <a:lstStyle>
            <a:lvl1pPr algn="r">
              <a:defRPr sz="900">
                <a:solidFill>
                  <a:schemeClr val="tx1">
                    <a:tint val="75000"/>
                  </a:schemeClr>
                </a:solidFill>
              </a:defRPr>
            </a:lvl1pPr>
          </a:lstStyle>
          <a:p>
            <a:fld id="{BDFC70C9-4207-E249-BC2E-DCC217AE1BF1}" type="slidenum">
              <a:rPr lang="en-US" smtClean="0"/>
              <a:t>‹#›</a:t>
            </a:fld>
            <a:endParaRPr lang="en-US"/>
          </a:p>
        </p:txBody>
      </p:sp>
    </p:spTree>
    <p:extLst>
      <p:ext uri="{BB962C8B-B14F-4D97-AF65-F5344CB8AC3E}">
        <p14:creationId xmlns:p14="http://schemas.microsoft.com/office/powerpoint/2010/main" val="34831216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 Text (1:1) slide">
    <p:spTree>
      <p:nvGrpSpPr>
        <p:cNvPr id="1" name=""/>
        <p:cNvGrpSpPr/>
        <p:nvPr/>
      </p:nvGrpSpPr>
      <p:grpSpPr>
        <a:xfrm>
          <a:off x="0" y="0"/>
          <a:ext cx="0" cy="0"/>
          <a:chOff x="0" y="0"/>
          <a:chExt cx="0" cy="0"/>
        </a:xfrm>
      </p:grpSpPr>
      <p:sp>
        <p:nvSpPr>
          <p:cNvPr id="7" name="Bildplatzhalter"/>
          <p:cNvSpPr>
            <a:spLocks noGrp="1"/>
          </p:cNvSpPr>
          <p:nvPr>
            <p:ph type="pic" sz="quarter" idx="11" hasCustomPrompt="1"/>
          </p:nvPr>
        </p:nvSpPr>
        <p:spPr>
          <a:xfrm>
            <a:off x="432002" y="1288800"/>
            <a:ext cx="3960775" cy="3283200"/>
          </a:xfrm>
          <a:prstGeom prst="rect">
            <a:avLst/>
          </a:prstGeom>
        </p:spPr>
        <p:txBody>
          <a:bodyPr lIns="68580" tIns="34290" rIns="68580" bIns="34290"/>
          <a:lstStyle>
            <a:lvl1pPr marL="0" indent="0">
              <a:buFontTx/>
              <a:buNone/>
              <a:defRPr sz="900">
                <a:solidFill>
                  <a:srgbClr val="818A8F"/>
                </a:solidFill>
              </a:defRPr>
            </a:lvl1pPr>
          </a:lstStyle>
          <a:p>
            <a:r>
              <a:rPr lang="de-DE" sz="900" dirty="0" smtClean="0"/>
              <a:t>Image</a:t>
            </a:r>
            <a:endParaRPr lang="de-DE" dirty="0"/>
          </a:p>
        </p:txBody>
      </p:sp>
      <p:sp>
        <p:nvSpPr>
          <p:cNvPr id="6" name="Titel"/>
          <p:cNvSpPr>
            <a:spLocks noGrp="1"/>
          </p:cNvSpPr>
          <p:nvPr>
            <p:ph type="title" hasCustomPrompt="1"/>
          </p:nvPr>
        </p:nvSpPr>
        <p:spPr>
          <a:xfrm>
            <a:off x="432000" y="421849"/>
            <a:ext cx="8280000" cy="645109"/>
          </a:xfrm>
          <a:prstGeom prst="rect">
            <a:avLst/>
          </a:prstGeom>
        </p:spPr>
        <p:txBody>
          <a:bodyPr lIns="0" tIns="34290" rIns="0" bIns="34290"/>
          <a:lstStyle>
            <a:lvl1pPr>
              <a:lnSpc>
                <a:spcPct val="100000"/>
              </a:lnSpc>
              <a:defRPr sz="2100">
                <a:solidFill>
                  <a:srgbClr val="E75420"/>
                </a:solidFill>
              </a:defRPr>
            </a:lvl1pPr>
          </a:lstStyle>
          <a:p>
            <a:r>
              <a:rPr lang="de-DE" dirty="0" smtClean="0"/>
              <a:t>Title</a:t>
            </a:r>
            <a:br>
              <a:rPr lang="de-DE" dirty="0" smtClean="0"/>
            </a:br>
            <a:endParaRPr lang="de-DE" dirty="0"/>
          </a:p>
        </p:txBody>
      </p:sp>
      <p:sp>
        <p:nvSpPr>
          <p:cNvPr id="9" name="Textplatzhalter"/>
          <p:cNvSpPr>
            <a:spLocks noGrp="1"/>
          </p:cNvSpPr>
          <p:nvPr>
            <p:ph type="body" sz="quarter" idx="12" hasCustomPrompt="1"/>
          </p:nvPr>
        </p:nvSpPr>
        <p:spPr>
          <a:xfrm>
            <a:off x="4752000" y="1288082"/>
            <a:ext cx="3960000" cy="3283921"/>
          </a:xfrm>
          <a:prstGeom prst="rect">
            <a:avLst/>
          </a:prstGeom>
        </p:spPr>
        <p:txBody>
          <a:bodyPr lIns="0" tIns="0" rIns="0" bIns="0"/>
          <a:lstStyle>
            <a:lvl1pPr marL="0" indent="0">
              <a:lnSpc>
                <a:spcPct val="120000"/>
              </a:lnSpc>
              <a:spcBef>
                <a:spcPts val="451"/>
              </a:spcBef>
              <a:spcAft>
                <a:spcPts val="451"/>
              </a:spcAft>
              <a:buFontTx/>
              <a:buNone/>
              <a:defRPr sz="1200" b="0" baseline="0"/>
            </a:lvl1pPr>
            <a:lvl2pPr marL="200020" marR="0" indent="-200020" algn="l" defTabSz="342891" rtl="0" eaLnBrk="1" fontAlgn="auto" latinLnBrk="0" hangingPunct="1">
              <a:lnSpc>
                <a:spcPct val="120000"/>
              </a:lnSpc>
              <a:spcBef>
                <a:spcPts val="225"/>
              </a:spcBef>
              <a:spcAft>
                <a:spcPts val="225"/>
              </a:spcAft>
              <a:buClr>
                <a:srgbClr val="E75420"/>
              </a:buClr>
              <a:buSzTx/>
              <a:buFont typeface="Lucida Grande"/>
              <a:buChar char="-"/>
              <a:tabLst/>
              <a:defRPr sz="1200" b="0" baseline="0"/>
            </a:lvl2pPr>
            <a:lvl3pPr marL="400041" indent="0">
              <a:lnSpc>
                <a:spcPct val="120000"/>
              </a:lnSpc>
              <a:spcBef>
                <a:spcPts val="225"/>
              </a:spcBef>
              <a:spcAft>
                <a:spcPts val="225"/>
              </a:spcAft>
              <a:buClr>
                <a:srgbClr val="E75420"/>
              </a:buClr>
              <a:buFont typeface="Lucida Grande"/>
              <a:buNone/>
              <a:defRPr sz="1200" b="0"/>
            </a:lvl3pPr>
            <a:lvl4pPr marL="535768" indent="0">
              <a:lnSpc>
                <a:spcPct val="120000"/>
              </a:lnSpc>
              <a:spcBef>
                <a:spcPts val="225"/>
              </a:spcBef>
              <a:spcAft>
                <a:spcPts val="225"/>
              </a:spcAft>
              <a:buFontTx/>
              <a:buNone/>
              <a:defRPr sz="12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5" name="Footer Placeholder 1"/>
          <p:cNvSpPr>
            <a:spLocks noGrp="1"/>
          </p:cNvSpPr>
          <p:nvPr>
            <p:ph type="ftr" sz="quarter" idx="3"/>
          </p:nvPr>
        </p:nvSpPr>
        <p:spPr>
          <a:xfrm>
            <a:off x="371986" y="4850106"/>
            <a:ext cx="6088253" cy="166910"/>
          </a:xfrm>
          <a:prstGeom prst="rect">
            <a:avLst/>
          </a:prstGeom>
        </p:spPr>
        <p:txBody>
          <a:bodyPr vert="horz" lIns="68580" tIns="34290" rIns="68580" bIns="34290" rtlCol="0" anchor="ctr"/>
          <a:lstStyle>
            <a:lvl1pPr algn="l">
              <a:defRPr sz="800">
                <a:solidFill>
                  <a:schemeClr val="tx1">
                    <a:tint val="75000"/>
                  </a:schemeClr>
                </a:solidFill>
              </a:defRPr>
            </a:lvl1pPr>
          </a:lstStyle>
          <a:p>
            <a:r>
              <a:rPr lang="en-US" smtClean="0"/>
              <a:t>Meeting Eneco-Elia / Mechelen, 18.01.2017 </a:t>
            </a:r>
            <a:endParaRPr lang="en-US" dirty="0"/>
          </a:p>
        </p:txBody>
      </p:sp>
      <p:sp>
        <p:nvSpPr>
          <p:cNvPr id="8" name="Slide Number Placeholder 5"/>
          <p:cNvSpPr>
            <a:spLocks noGrp="1"/>
          </p:cNvSpPr>
          <p:nvPr>
            <p:ph type="sldNum" sz="quarter" idx="4"/>
          </p:nvPr>
        </p:nvSpPr>
        <p:spPr>
          <a:xfrm>
            <a:off x="6608898" y="4850106"/>
            <a:ext cx="2133879" cy="166910"/>
          </a:xfrm>
          <a:prstGeom prst="rect">
            <a:avLst/>
          </a:prstGeom>
        </p:spPr>
        <p:txBody>
          <a:bodyPr vert="horz" lIns="68580" tIns="34290" rIns="68580" bIns="34290" rtlCol="0" anchor="ctr"/>
          <a:lstStyle>
            <a:lvl1pPr algn="r">
              <a:defRPr sz="900">
                <a:solidFill>
                  <a:schemeClr val="tx1">
                    <a:tint val="75000"/>
                  </a:schemeClr>
                </a:solidFill>
              </a:defRPr>
            </a:lvl1pPr>
          </a:lstStyle>
          <a:p>
            <a:fld id="{BDFC70C9-4207-E249-BC2E-DCC217AE1BF1}" type="slidenum">
              <a:rPr lang="en-US" smtClean="0"/>
              <a:t>‹#›</a:t>
            </a:fld>
            <a:endParaRPr lang="en-US"/>
          </a:p>
        </p:txBody>
      </p:sp>
    </p:spTree>
    <p:extLst>
      <p:ext uri="{BB962C8B-B14F-4D97-AF65-F5344CB8AC3E}">
        <p14:creationId xmlns:p14="http://schemas.microsoft.com/office/powerpoint/2010/main" val="42076681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pter or Separating slide">
    <p:bg>
      <p:bgPr>
        <a:solidFill>
          <a:schemeClr val="dk1"/>
        </a:solidFill>
        <a:effectLst/>
      </p:bgPr>
    </p:bg>
    <p:spTree>
      <p:nvGrpSpPr>
        <p:cNvPr id="1" name=""/>
        <p:cNvGrpSpPr/>
        <p:nvPr/>
      </p:nvGrpSpPr>
      <p:grpSpPr>
        <a:xfrm>
          <a:off x="0" y="0"/>
          <a:ext cx="0" cy="0"/>
          <a:chOff x="0" y="0"/>
          <a:chExt cx="0" cy="0"/>
        </a:xfrm>
      </p:grpSpPr>
      <p:sp>
        <p:nvSpPr>
          <p:cNvPr id="7" name="Titel"/>
          <p:cNvSpPr>
            <a:spLocks noGrp="1"/>
          </p:cNvSpPr>
          <p:nvPr>
            <p:ph type="title" hasCustomPrompt="1"/>
          </p:nvPr>
        </p:nvSpPr>
        <p:spPr>
          <a:xfrm>
            <a:off x="429636" y="1710742"/>
            <a:ext cx="8280000" cy="1082255"/>
          </a:xfrm>
          <a:prstGeom prst="rect">
            <a:avLst/>
          </a:prstGeom>
        </p:spPr>
        <p:txBody>
          <a:bodyPr vert="horz" lIns="135000" tIns="0" rIns="135000" bIns="0" rtlCol="0" anchor="ctr" anchorCtr="0">
            <a:normAutofit/>
          </a:bodyPr>
          <a:lstStyle>
            <a:lvl1pPr algn="l">
              <a:lnSpc>
                <a:spcPct val="120000"/>
              </a:lnSpc>
              <a:defRPr sz="2400">
                <a:solidFill>
                  <a:schemeClr val="lt1"/>
                </a:solidFill>
              </a:defRPr>
            </a:lvl1pPr>
          </a:lstStyle>
          <a:p>
            <a:r>
              <a:rPr lang="de-DE" dirty="0" err="1" smtClean="0"/>
              <a:t>Separating</a:t>
            </a:r>
            <a:r>
              <a:rPr lang="de-DE" dirty="0" smtClean="0"/>
              <a:t> </a:t>
            </a:r>
            <a:r>
              <a:rPr lang="de-DE" dirty="0" err="1" smtClean="0"/>
              <a:t>slide</a:t>
            </a:r>
            <a:endParaRPr lang="de-DE" dirty="0"/>
          </a:p>
        </p:txBody>
      </p:sp>
      <p:pic>
        <p:nvPicPr>
          <p:cNvPr id="5" name="Picture 4" descr="elia_White_vect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41985" y="-30903"/>
            <a:ext cx="1525809" cy="930746"/>
          </a:xfrm>
          <a:prstGeom prst="rect">
            <a:avLst/>
          </a:prstGeom>
        </p:spPr>
      </p:pic>
    </p:spTree>
    <p:extLst>
      <p:ext uri="{BB962C8B-B14F-4D97-AF65-F5344CB8AC3E}">
        <p14:creationId xmlns:p14="http://schemas.microsoft.com/office/powerpoint/2010/main" val="3835350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 Text (1:1) + conclusion slide">
    <p:spTree>
      <p:nvGrpSpPr>
        <p:cNvPr id="1" name=""/>
        <p:cNvGrpSpPr/>
        <p:nvPr/>
      </p:nvGrpSpPr>
      <p:grpSpPr>
        <a:xfrm>
          <a:off x="0" y="0"/>
          <a:ext cx="0" cy="0"/>
          <a:chOff x="0" y="0"/>
          <a:chExt cx="0" cy="0"/>
        </a:xfrm>
      </p:grpSpPr>
      <p:sp>
        <p:nvSpPr>
          <p:cNvPr id="6" name="Bildplatzhalter"/>
          <p:cNvSpPr>
            <a:spLocks noGrp="1"/>
          </p:cNvSpPr>
          <p:nvPr>
            <p:ph type="pic" sz="quarter" idx="11" hasCustomPrompt="1"/>
          </p:nvPr>
        </p:nvSpPr>
        <p:spPr>
          <a:xfrm>
            <a:off x="432002" y="1288800"/>
            <a:ext cx="3960775" cy="3283200"/>
          </a:xfrm>
          <a:prstGeom prst="rect">
            <a:avLst/>
          </a:prstGeom>
        </p:spPr>
        <p:txBody>
          <a:bodyPr lIns="68580" tIns="34290" rIns="68580" bIns="34290"/>
          <a:lstStyle>
            <a:lvl1pPr marL="0" indent="0">
              <a:buFontTx/>
              <a:buNone/>
              <a:defRPr sz="900">
                <a:solidFill>
                  <a:srgbClr val="818A8F"/>
                </a:solidFill>
              </a:defRPr>
            </a:lvl1pPr>
          </a:lstStyle>
          <a:p>
            <a:r>
              <a:rPr lang="de-DE" sz="900" dirty="0" smtClean="0"/>
              <a:t>Image</a:t>
            </a:r>
            <a:endParaRPr lang="de-DE" dirty="0"/>
          </a:p>
        </p:txBody>
      </p:sp>
      <p:sp>
        <p:nvSpPr>
          <p:cNvPr id="8" name="Titel"/>
          <p:cNvSpPr>
            <a:spLocks noGrp="1"/>
          </p:cNvSpPr>
          <p:nvPr>
            <p:ph type="title" hasCustomPrompt="1"/>
          </p:nvPr>
        </p:nvSpPr>
        <p:spPr>
          <a:xfrm>
            <a:off x="432000" y="421849"/>
            <a:ext cx="8280000" cy="645109"/>
          </a:xfrm>
          <a:prstGeom prst="rect">
            <a:avLst/>
          </a:prstGeom>
        </p:spPr>
        <p:txBody>
          <a:bodyPr lIns="0" tIns="34290" rIns="0" bIns="34290"/>
          <a:lstStyle>
            <a:lvl1pPr>
              <a:lnSpc>
                <a:spcPct val="100000"/>
              </a:lnSpc>
              <a:defRPr sz="2100">
                <a:solidFill>
                  <a:srgbClr val="E75420"/>
                </a:solidFill>
              </a:defRPr>
            </a:lvl1pPr>
          </a:lstStyle>
          <a:p>
            <a:r>
              <a:rPr lang="de-DE" dirty="0" smtClean="0"/>
              <a:t>Title</a:t>
            </a:r>
            <a:endParaRPr lang="de-DE" dirty="0"/>
          </a:p>
        </p:txBody>
      </p:sp>
      <p:sp>
        <p:nvSpPr>
          <p:cNvPr id="9" name="Textplatzhalter"/>
          <p:cNvSpPr>
            <a:spLocks noGrp="1"/>
          </p:cNvSpPr>
          <p:nvPr>
            <p:ph type="body" sz="quarter" idx="12" hasCustomPrompt="1"/>
          </p:nvPr>
        </p:nvSpPr>
        <p:spPr>
          <a:xfrm>
            <a:off x="4752000" y="1288079"/>
            <a:ext cx="3960000" cy="2079000"/>
          </a:xfrm>
          <a:prstGeom prst="rect">
            <a:avLst/>
          </a:prstGeom>
        </p:spPr>
        <p:txBody>
          <a:bodyPr lIns="0" tIns="0" rIns="0" bIns="0"/>
          <a:lstStyle>
            <a:lvl1pPr marL="0" indent="0">
              <a:lnSpc>
                <a:spcPct val="120000"/>
              </a:lnSpc>
              <a:spcBef>
                <a:spcPts val="451"/>
              </a:spcBef>
              <a:spcAft>
                <a:spcPts val="451"/>
              </a:spcAft>
              <a:buFontTx/>
              <a:buNone/>
              <a:defRPr sz="1200" b="0" baseline="0"/>
            </a:lvl1pPr>
            <a:lvl2pPr marL="200020" indent="-200020">
              <a:lnSpc>
                <a:spcPct val="120000"/>
              </a:lnSpc>
              <a:buClr>
                <a:srgbClr val="E75420"/>
              </a:buClr>
              <a:buFont typeface="Lucida Grande"/>
              <a:buChar char="-"/>
              <a:defRPr sz="1200" b="0"/>
            </a:lvl2pPr>
            <a:lvl3pPr marL="431989" indent="0">
              <a:lnSpc>
                <a:spcPct val="120000"/>
              </a:lnSpc>
              <a:buFontTx/>
              <a:buNone/>
              <a:defRPr sz="1200" b="0"/>
            </a:lvl3pPr>
            <a:lvl4pPr marL="647984" indent="0">
              <a:lnSpc>
                <a:spcPct val="120000"/>
              </a:lnSpc>
              <a:buFontTx/>
              <a:buNone/>
              <a:defRPr sz="12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10" name="TextplatzhalterKernaussage"/>
          <p:cNvSpPr>
            <a:spLocks noGrp="1"/>
          </p:cNvSpPr>
          <p:nvPr>
            <p:ph type="body" sz="quarter" idx="13" hasCustomPrompt="1"/>
          </p:nvPr>
        </p:nvSpPr>
        <p:spPr>
          <a:xfrm>
            <a:off x="4752000" y="3416400"/>
            <a:ext cx="3960000" cy="1155600"/>
          </a:xfrm>
          <a:prstGeom prst="rect">
            <a:avLst/>
          </a:prstGeom>
          <a:solidFill>
            <a:schemeClr val="tx2"/>
          </a:solidFill>
        </p:spPr>
        <p:txBody>
          <a:bodyPr vert="horz" lIns="135000" tIns="108000" rIns="135000" bIns="135000" anchor="ctr"/>
          <a:lstStyle>
            <a:lvl1pPr marL="0" indent="0">
              <a:lnSpc>
                <a:spcPct val="120000"/>
              </a:lnSpc>
              <a:buFontTx/>
              <a:buNone/>
              <a:defRPr sz="1500" baseline="0">
                <a:solidFill>
                  <a:schemeClr val="bg1"/>
                </a:solidFill>
              </a:defRPr>
            </a:lvl1pPr>
            <a:lvl2pPr marL="0" indent="0">
              <a:buFontTx/>
              <a:buNone/>
              <a:defRPr sz="1500">
                <a:solidFill>
                  <a:schemeClr val="bg1"/>
                </a:solidFill>
              </a:defRPr>
            </a:lvl2pPr>
            <a:lvl3pPr marL="0" indent="0">
              <a:buFontTx/>
              <a:buNone/>
              <a:defRPr sz="1500">
                <a:solidFill>
                  <a:schemeClr val="bg1"/>
                </a:solidFill>
              </a:defRPr>
            </a:lvl3pPr>
            <a:lvl4pPr marL="0" indent="0">
              <a:buFontTx/>
              <a:buNone/>
              <a:defRPr sz="1500">
                <a:solidFill>
                  <a:schemeClr val="bg1"/>
                </a:solidFill>
              </a:defRPr>
            </a:lvl4pPr>
            <a:lvl5pPr marL="0" indent="0">
              <a:buFontTx/>
              <a:buNone/>
              <a:defRPr sz="1500">
                <a:solidFill>
                  <a:schemeClr val="bg1"/>
                </a:solidFill>
              </a:defRPr>
            </a:lvl5pPr>
          </a:lstStyle>
          <a:p>
            <a:pPr lvl="0"/>
            <a:r>
              <a:rPr lang="de-DE" dirty="0" smtClean="0"/>
              <a:t>Central </a:t>
            </a:r>
            <a:r>
              <a:rPr lang="de-DE" dirty="0" err="1" smtClean="0"/>
              <a:t>message</a:t>
            </a:r>
            <a:r>
              <a:rPr lang="de-DE" dirty="0" smtClean="0"/>
              <a:t> </a:t>
            </a:r>
            <a:r>
              <a:rPr lang="de-DE" dirty="0" err="1" smtClean="0"/>
              <a:t>that</a:t>
            </a:r>
            <a:r>
              <a:rPr lang="de-DE" dirty="0" smtClean="0"/>
              <a:t> sums </a:t>
            </a:r>
            <a:r>
              <a:rPr lang="de-DE" dirty="0" err="1" smtClean="0"/>
              <a:t>up</a:t>
            </a:r>
            <a:r>
              <a:rPr lang="de-DE" dirty="0" smtClean="0"/>
              <a:t> </a:t>
            </a:r>
            <a:r>
              <a:rPr lang="de-DE" dirty="0" err="1" smtClean="0"/>
              <a:t>the</a:t>
            </a:r>
            <a:r>
              <a:rPr lang="de-DE" dirty="0" smtClean="0"/>
              <a:t> </a:t>
            </a:r>
            <a:r>
              <a:rPr lang="de-DE" dirty="0" err="1" smtClean="0"/>
              <a:t>slide</a:t>
            </a:r>
            <a:r>
              <a:rPr lang="de-DE" dirty="0" smtClean="0"/>
              <a:t> </a:t>
            </a:r>
            <a:r>
              <a:rPr lang="de-DE" dirty="0" err="1" smtClean="0"/>
              <a:t>and</a:t>
            </a:r>
            <a:r>
              <a:rPr lang="de-DE" dirty="0" smtClean="0"/>
              <a:t> </a:t>
            </a:r>
            <a:r>
              <a:rPr lang="de-DE" dirty="0" err="1" smtClean="0"/>
              <a:t>should</a:t>
            </a:r>
            <a:r>
              <a:rPr lang="de-DE" dirty="0" smtClean="0"/>
              <a:t> not </a:t>
            </a:r>
            <a:r>
              <a:rPr lang="de-DE" dirty="0" err="1" smtClean="0"/>
              <a:t>be</a:t>
            </a:r>
            <a:r>
              <a:rPr lang="de-DE" dirty="0" smtClean="0"/>
              <a:t> </a:t>
            </a:r>
            <a:r>
              <a:rPr lang="de-DE" dirty="0" err="1" smtClean="0"/>
              <a:t>longer</a:t>
            </a:r>
            <a:r>
              <a:rPr lang="de-DE" dirty="0" smtClean="0"/>
              <a:t> </a:t>
            </a:r>
            <a:r>
              <a:rPr lang="de-DE" dirty="0" err="1" smtClean="0"/>
              <a:t>than</a:t>
            </a:r>
            <a:r>
              <a:rPr lang="de-DE" dirty="0" smtClean="0"/>
              <a:t> 3 </a:t>
            </a:r>
            <a:r>
              <a:rPr lang="de-DE" dirty="0" err="1" smtClean="0"/>
              <a:t>lines</a:t>
            </a:r>
            <a:r>
              <a:rPr lang="de-DE" dirty="0" smtClean="0"/>
              <a:t>.</a:t>
            </a:r>
            <a:endParaRPr lang="de-DE" dirty="0"/>
          </a:p>
        </p:txBody>
      </p:sp>
      <p:sp>
        <p:nvSpPr>
          <p:cNvPr id="7" name="Footer Placeholder 1"/>
          <p:cNvSpPr>
            <a:spLocks noGrp="1"/>
          </p:cNvSpPr>
          <p:nvPr>
            <p:ph type="ftr" sz="quarter" idx="3"/>
          </p:nvPr>
        </p:nvSpPr>
        <p:spPr>
          <a:xfrm>
            <a:off x="371986" y="4850106"/>
            <a:ext cx="6088253" cy="166910"/>
          </a:xfrm>
          <a:prstGeom prst="rect">
            <a:avLst/>
          </a:prstGeom>
        </p:spPr>
        <p:txBody>
          <a:bodyPr vert="horz" lIns="68580" tIns="34290" rIns="68580" bIns="34290" rtlCol="0" anchor="ctr"/>
          <a:lstStyle>
            <a:lvl1pPr algn="l">
              <a:defRPr sz="800">
                <a:solidFill>
                  <a:schemeClr val="tx1">
                    <a:tint val="75000"/>
                  </a:schemeClr>
                </a:solidFill>
              </a:defRPr>
            </a:lvl1pPr>
          </a:lstStyle>
          <a:p>
            <a:r>
              <a:rPr lang="en-US" smtClean="0"/>
              <a:t>Meeting Eneco-Elia / Mechelen, 18.01.2017 </a:t>
            </a:r>
            <a:endParaRPr lang="en-US" dirty="0"/>
          </a:p>
        </p:txBody>
      </p:sp>
      <p:sp>
        <p:nvSpPr>
          <p:cNvPr id="11" name="Slide Number Placeholder 5"/>
          <p:cNvSpPr>
            <a:spLocks noGrp="1"/>
          </p:cNvSpPr>
          <p:nvPr>
            <p:ph type="sldNum" sz="quarter" idx="4"/>
          </p:nvPr>
        </p:nvSpPr>
        <p:spPr>
          <a:xfrm>
            <a:off x="6608898" y="4850106"/>
            <a:ext cx="2133879" cy="166910"/>
          </a:xfrm>
          <a:prstGeom prst="rect">
            <a:avLst/>
          </a:prstGeom>
        </p:spPr>
        <p:txBody>
          <a:bodyPr vert="horz" lIns="68580" tIns="34290" rIns="68580" bIns="34290" rtlCol="0" anchor="ctr"/>
          <a:lstStyle>
            <a:lvl1pPr algn="r">
              <a:defRPr sz="900">
                <a:solidFill>
                  <a:schemeClr val="tx1">
                    <a:tint val="75000"/>
                  </a:schemeClr>
                </a:solidFill>
              </a:defRPr>
            </a:lvl1pPr>
          </a:lstStyle>
          <a:p>
            <a:fld id="{BDFC70C9-4207-E249-BC2E-DCC217AE1BF1}" type="slidenum">
              <a:rPr lang="en-US" smtClean="0"/>
              <a:t>‹#›</a:t>
            </a:fld>
            <a:endParaRPr lang="en-US"/>
          </a:p>
        </p:txBody>
      </p:sp>
    </p:spTree>
    <p:extLst>
      <p:ext uri="{BB962C8B-B14F-4D97-AF65-F5344CB8AC3E}">
        <p14:creationId xmlns:p14="http://schemas.microsoft.com/office/powerpoint/2010/main" val="1733361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 Text (3:2) slide">
    <p:spTree>
      <p:nvGrpSpPr>
        <p:cNvPr id="1" name=""/>
        <p:cNvGrpSpPr/>
        <p:nvPr/>
      </p:nvGrpSpPr>
      <p:grpSpPr>
        <a:xfrm>
          <a:off x="0" y="0"/>
          <a:ext cx="0" cy="0"/>
          <a:chOff x="0" y="0"/>
          <a:chExt cx="0" cy="0"/>
        </a:xfrm>
      </p:grpSpPr>
      <p:sp>
        <p:nvSpPr>
          <p:cNvPr id="11" name="Textplatzhalter"/>
          <p:cNvSpPr>
            <a:spLocks noGrp="1"/>
          </p:cNvSpPr>
          <p:nvPr>
            <p:ph type="body" sz="quarter" idx="10" hasCustomPrompt="1"/>
          </p:nvPr>
        </p:nvSpPr>
        <p:spPr>
          <a:xfrm>
            <a:off x="6012001" y="1282341"/>
            <a:ext cx="2700000" cy="3348000"/>
          </a:xfrm>
          <a:prstGeom prst="rect">
            <a:avLst/>
          </a:prstGeom>
        </p:spPr>
        <p:txBody>
          <a:bodyPr lIns="0" tIns="0" rIns="0" bIns="0"/>
          <a:lstStyle>
            <a:lvl1pPr marL="0" indent="0">
              <a:lnSpc>
                <a:spcPct val="120000"/>
              </a:lnSpc>
              <a:spcBef>
                <a:spcPts val="451"/>
              </a:spcBef>
              <a:spcAft>
                <a:spcPts val="451"/>
              </a:spcAft>
              <a:buFontTx/>
              <a:buNone/>
              <a:defRPr sz="1200" b="0"/>
            </a:lvl1pPr>
            <a:lvl2pPr marL="200020" indent="-200020">
              <a:lnSpc>
                <a:spcPct val="120000"/>
              </a:lnSpc>
              <a:spcBef>
                <a:spcPts val="225"/>
              </a:spcBef>
              <a:spcAft>
                <a:spcPts val="225"/>
              </a:spcAft>
              <a:buClr>
                <a:srgbClr val="E75420"/>
              </a:buClr>
              <a:buFont typeface="Lucida Grande"/>
              <a:buChar char="-"/>
              <a:defRPr sz="1200" b="0"/>
            </a:lvl2pPr>
            <a:lvl3pPr marL="431989" indent="0">
              <a:lnSpc>
                <a:spcPct val="120000"/>
              </a:lnSpc>
              <a:spcBef>
                <a:spcPts val="225"/>
              </a:spcBef>
              <a:spcAft>
                <a:spcPts val="225"/>
              </a:spcAft>
              <a:buFontTx/>
              <a:buNone/>
              <a:defRPr sz="1200" b="0"/>
            </a:lvl3pPr>
            <a:lvl4pPr marL="647984" indent="0">
              <a:lnSpc>
                <a:spcPct val="120000"/>
              </a:lnSpc>
              <a:spcBef>
                <a:spcPts val="225"/>
              </a:spcBef>
              <a:spcAft>
                <a:spcPts val="225"/>
              </a:spcAft>
              <a:buFontTx/>
              <a:buNone/>
              <a:defRPr sz="12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7" name="Bildplatzhalter"/>
          <p:cNvSpPr>
            <a:spLocks noGrp="1"/>
          </p:cNvSpPr>
          <p:nvPr>
            <p:ph type="pic" sz="quarter" idx="11" hasCustomPrompt="1"/>
          </p:nvPr>
        </p:nvSpPr>
        <p:spPr>
          <a:xfrm>
            <a:off x="432002" y="1285875"/>
            <a:ext cx="5220775" cy="3344466"/>
          </a:xfrm>
          <a:prstGeom prst="rect">
            <a:avLst/>
          </a:prstGeom>
        </p:spPr>
        <p:txBody>
          <a:bodyPr lIns="68580" tIns="34290" rIns="68580" bIns="34290"/>
          <a:lstStyle>
            <a:lvl1pPr marL="0" indent="0">
              <a:buFontTx/>
              <a:buNone/>
              <a:defRPr sz="900">
                <a:solidFill>
                  <a:srgbClr val="818A8F"/>
                </a:solidFill>
              </a:defRPr>
            </a:lvl1pPr>
          </a:lstStyle>
          <a:p>
            <a:r>
              <a:rPr lang="de-DE" sz="900" dirty="0" smtClean="0"/>
              <a:t>Image</a:t>
            </a:r>
            <a:endParaRPr lang="de-DE" dirty="0"/>
          </a:p>
        </p:txBody>
      </p:sp>
      <p:sp>
        <p:nvSpPr>
          <p:cNvPr id="5" name="Titel"/>
          <p:cNvSpPr>
            <a:spLocks noGrp="1"/>
          </p:cNvSpPr>
          <p:nvPr>
            <p:ph type="title" hasCustomPrompt="1"/>
          </p:nvPr>
        </p:nvSpPr>
        <p:spPr>
          <a:xfrm>
            <a:off x="432000" y="421849"/>
            <a:ext cx="8280000" cy="645109"/>
          </a:xfrm>
          <a:prstGeom prst="rect">
            <a:avLst/>
          </a:prstGeom>
        </p:spPr>
        <p:txBody>
          <a:bodyPr lIns="0" tIns="34290" rIns="0" bIns="34290"/>
          <a:lstStyle>
            <a:lvl1pPr>
              <a:lnSpc>
                <a:spcPct val="100000"/>
              </a:lnSpc>
              <a:defRPr sz="2100">
                <a:solidFill>
                  <a:srgbClr val="E75420"/>
                </a:solidFill>
              </a:defRPr>
            </a:lvl1pPr>
          </a:lstStyle>
          <a:p>
            <a:r>
              <a:rPr lang="de-DE" dirty="0" smtClean="0"/>
              <a:t>Headline 1</a:t>
            </a:r>
            <a:br>
              <a:rPr lang="de-DE" dirty="0" smtClean="0"/>
            </a:br>
            <a:endParaRPr lang="de-DE" dirty="0"/>
          </a:p>
        </p:txBody>
      </p:sp>
      <p:sp>
        <p:nvSpPr>
          <p:cNvPr id="6" name="Footer Placeholder 1"/>
          <p:cNvSpPr>
            <a:spLocks noGrp="1"/>
          </p:cNvSpPr>
          <p:nvPr>
            <p:ph type="ftr" sz="quarter" idx="3"/>
          </p:nvPr>
        </p:nvSpPr>
        <p:spPr>
          <a:xfrm>
            <a:off x="371986" y="4850106"/>
            <a:ext cx="6088253" cy="166910"/>
          </a:xfrm>
          <a:prstGeom prst="rect">
            <a:avLst/>
          </a:prstGeom>
        </p:spPr>
        <p:txBody>
          <a:bodyPr vert="horz" lIns="68580" tIns="34290" rIns="68580" bIns="34290" rtlCol="0" anchor="ctr"/>
          <a:lstStyle>
            <a:lvl1pPr algn="l">
              <a:defRPr sz="800">
                <a:solidFill>
                  <a:schemeClr val="tx1">
                    <a:tint val="75000"/>
                  </a:schemeClr>
                </a:solidFill>
              </a:defRPr>
            </a:lvl1pPr>
          </a:lstStyle>
          <a:p>
            <a:r>
              <a:rPr lang="en-US" smtClean="0"/>
              <a:t>Meeting Eneco-Elia / Mechelen, 18.01.2017 </a:t>
            </a:r>
            <a:endParaRPr lang="en-US" dirty="0"/>
          </a:p>
        </p:txBody>
      </p:sp>
      <p:sp>
        <p:nvSpPr>
          <p:cNvPr id="8" name="Slide Number Placeholder 5"/>
          <p:cNvSpPr>
            <a:spLocks noGrp="1"/>
          </p:cNvSpPr>
          <p:nvPr>
            <p:ph type="sldNum" sz="quarter" idx="4"/>
          </p:nvPr>
        </p:nvSpPr>
        <p:spPr>
          <a:xfrm>
            <a:off x="6608898" y="4850106"/>
            <a:ext cx="2133879" cy="166910"/>
          </a:xfrm>
          <a:prstGeom prst="rect">
            <a:avLst/>
          </a:prstGeom>
        </p:spPr>
        <p:txBody>
          <a:bodyPr vert="horz" lIns="68580" tIns="34290" rIns="68580" bIns="34290" rtlCol="0" anchor="ctr"/>
          <a:lstStyle>
            <a:lvl1pPr algn="r">
              <a:defRPr sz="900">
                <a:solidFill>
                  <a:schemeClr val="tx1">
                    <a:tint val="75000"/>
                  </a:schemeClr>
                </a:solidFill>
              </a:defRPr>
            </a:lvl1pPr>
          </a:lstStyle>
          <a:p>
            <a:fld id="{BDFC70C9-4207-E249-BC2E-DCC217AE1BF1}" type="slidenum">
              <a:rPr lang="en-US" smtClean="0"/>
              <a:t>‹#›</a:t>
            </a:fld>
            <a:endParaRPr lang="en-US"/>
          </a:p>
        </p:txBody>
      </p:sp>
    </p:spTree>
    <p:extLst>
      <p:ext uri="{BB962C8B-B14F-4D97-AF65-F5344CB8AC3E}">
        <p14:creationId xmlns:p14="http://schemas.microsoft.com/office/powerpoint/2010/main" val="1840936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 Image (3:2) slide">
    <p:spTree>
      <p:nvGrpSpPr>
        <p:cNvPr id="1" name=""/>
        <p:cNvGrpSpPr/>
        <p:nvPr/>
      </p:nvGrpSpPr>
      <p:grpSpPr>
        <a:xfrm>
          <a:off x="0" y="0"/>
          <a:ext cx="0" cy="0"/>
          <a:chOff x="0" y="0"/>
          <a:chExt cx="0" cy="0"/>
        </a:xfrm>
      </p:grpSpPr>
      <p:sp>
        <p:nvSpPr>
          <p:cNvPr id="11" name="Textplatzhalter"/>
          <p:cNvSpPr>
            <a:spLocks noGrp="1"/>
          </p:cNvSpPr>
          <p:nvPr>
            <p:ph type="body" sz="quarter" idx="10" hasCustomPrompt="1"/>
          </p:nvPr>
        </p:nvSpPr>
        <p:spPr>
          <a:xfrm>
            <a:off x="432000" y="1282341"/>
            <a:ext cx="2700000" cy="3348000"/>
          </a:xfrm>
          <a:prstGeom prst="rect">
            <a:avLst/>
          </a:prstGeom>
        </p:spPr>
        <p:txBody>
          <a:bodyPr lIns="0" tIns="0" rIns="0" bIns="0"/>
          <a:lstStyle>
            <a:lvl1pPr marL="0" indent="0" algn="r">
              <a:lnSpc>
                <a:spcPct val="100000"/>
              </a:lnSpc>
              <a:spcBef>
                <a:spcPts val="451"/>
              </a:spcBef>
              <a:spcAft>
                <a:spcPts val="451"/>
              </a:spcAft>
              <a:buFontTx/>
              <a:buNone/>
              <a:defRPr sz="1200" b="0"/>
            </a:lvl1pPr>
            <a:lvl2pPr marL="0" indent="0" algn="r">
              <a:lnSpc>
                <a:spcPts val="1800"/>
              </a:lnSpc>
              <a:buFontTx/>
              <a:buNone/>
              <a:defRPr sz="1200" b="0"/>
            </a:lvl2pPr>
            <a:lvl3pPr marL="0" indent="0" algn="r">
              <a:lnSpc>
                <a:spcPts val="1500"/>
              </a:lnSpc>
              <a:buFontTx/>
              <a:buNone/>
              <a:defRPr sz="1200" b="0"/>
            </a:lvl3pPr>
          </a:lstStyle>
          <a:p>
            <a:pPr lvl="0"/>
            <a:r>
              <a:rPr lang="de-DE" dirty="0" err="1" smtClean="0"/>
              <a:t>Running</a:t>
            </a:r>
            <a:r>
              <a:rPr lang="de-DE" dirty="0" smtClean="0"/>
              <a:t> </a:t>
            </a:r>
            <a:r>
              <a:rPr lang="de-DE" dirty="0" err="1" smtClean="0"/>
              <a:t>text</a:t>
            </a:r>
            <a:endParaRPr lang="de-DE" dirty="0" smtClean="0"/>
          </a:p>
        </p:txBody>
      </p:sp>
      <p:sp>
        <p:nvSpPr>
          <p:cNvPr id="7" name="Bildplatzhalter"/>
          <p:cNvSpPr>
            <a:spLocks noGrp="1"/>
          </p:cNvSpPr>
          <p:nvPr>
            <p:ph type="pic" sz="quarter" idx="11" hasCustomPrompt="1"/>
          </p:nvPr>
        </p:nvSpPr>
        <p:spPr>
          <a:xfrm>
            <a:off x="3492000" y="1285875"/>
            <a:ext cx="5220000" cy="3344466"/>
          </a:xfrm>
          <a:prstGeom prst="rect">
            <a:avLst/>
          </a:prstGeom>
        </p:spPr>
        <p:txBody>
          <a:bodyPr lIns="68580" tIns="34290" rIns="68580" bIns="34290"/>
          <a:lstStyle>
            <a:lvl1pPr marL="0" indent="0">
              <a:buFontTx/>
              <a:buNone/>
              <a:defRPr sz="900">
                <a:solidFill>
                  <a:srgbClr val="818A8F"/>
                </a:solidFill>
              </a:defRPr>
            </a:lvl1pPr>
          </a:lstStyle>
          <a:p>
            <a:r>
              <a:rPr lang="de-DE" sz="900" dirty="0" smtClean="0"/>
              <a:t>Image</a:t>
            </a:r>
            <a:endParaRPr lang="de-DE" dirty="0"/>
          </a:p>
        </p:txBody>
      </p:sp>
      <p:sp>
        <p:nvSpPr>
          <p:cNvPr id="6" name="Titel"/>
          <p:cNvSpPr>
            <a:spLocks noGrp="1"/>
          </p:cNvSpPr>
          <p:nvPr>
            <p:ph type="title" hasCustomPrompt="1"/>
          </p:nvPr>
        </p:nvSpPr>
        <p:spPr>
          <a:xfrm>
            <a:off x="432000" y="421849"/>
            <a:ext cx="8280000" cy="645109"/>
          </a:xfrm>
          <a:prstGeom prst="rect">
            <a:avLst/>
          </a:prstGeom>
        </p:spPr>
        <p:txBody>
          <a:bodyPr lIns="0" tIns="34290" rIns="0" bIns="34290"/>
          <a:lstStyle>
            <a:lvl1pPr>
              <a:lnSpc>
                <a:spcPct val="100000"/>
              </a:lnSpc>
              <a:defRPr sz="2100">
                <a:solidFill>
                  <a:srgbClr val="E75420"/>
                </a:solidFill>
              </a:defRPr>
            </a:lvl1pPr>
          </a:lstStyle>
          <a:p>
            <a:r>
              <a:rPr lang="de-DE" dirty="0" smtClean="0"/>
              <a:t>Text </a:t>
            </a:r>
            <a:r>
              <a:rPr lang="de-DE" dirty="0" err="1" smtClean="0"/>
              <a:t>left</a:t>
            </a:r>
            <a:r>
              <a:rPr lang="de-DE" dirty="0" smtClean="0"/>
              <a:t>, </a:t>
            </a:r>
            <a:r>
              <a:rPr lang="de-DE" dirty="0" err="1" smtClean="0"/>
              <a:t>picture</a:t>
            </a:r>
            <a:r>
              <a:rPr lang="de-DE" dirty="0" smtClean="0"/>
              <a:t> </a:t>
            </a:r>
            <a:r>
              <a:rPr lang="de-DE" dirty="0" err="1" smtClean="0"/>
              <a:t>right</a:t>
            </a:r>
            <a:r>
              <a:rPr lang="de-DE" dirty="0" smtClean="0"/>
              <a:t/>
            </a:r>
            <a:br>
              <a:rPr lang="de-DE" dirty="0" smtClean="0"/>
            </a:br>
            <a:endParaRPr lang="de-DE" dirty="0"/>
          </a:p>
        </p:txBody>
      </p:sp>
      <p:sp>
        <p:nvSpPr>
          <p:cNvPr id="5" name="Footer Placeholder 1"/>
          <p:cNvSpPr>
            <a:spLocks noGrp="1"/>
          </p:cNvSpPr>
          <p:nvPr>
            <p:ph type="ftr" sz="quarter" idx="3"/>
          </p:nvPr>
        </p:nvSpPr>
        <p:spPr>
          <a:xfrm>
            <a:off x="371986" y="4850106"/>
            <a:ext cx="6088253" cy="166910"/>
          </a:xfrm>
          <a:prstGeom prst="rect">
            <a:avLst/>
          </a:prstGeom>
        </p:spPr>
        <p:txBody>
          <a:bodyPr vert="horz" lIns="68580" tIns="34290" rIns="68580" bIns="34290" rtlCol="0" anchor="ctr"/>
          <a:lstStyle>
            <a:lvl1pPr algn="l">
              <a:defRPr sz="800">
                <a:solidFill>
                  <a:schemeClr val="tx1">
                    <a:tint val="75000"/>
                  </a:schemeClr>
                </a:solidFill>
              </a:defRPr>
            </a:lvl1pPr>
          </a:lstStyle>
          <a:p>
            <a:r>
              <a:rPr lang="en-US" smtClean="0"/>
              <a:t>Meeting Eneco-Elia / Mechelen, 18.01.2017 </a:t>
            </a:r>
            <a:endParaRPr lang="en-US" dirty="0"/>
          </a:p>
        </p:txBody>
      </p:sp>
      <p:sp>
        <p:nvSpPr>
          <p:cNvPr id="8" name="Slide Number Placeholder 5"/>
          <p:cNvSpPr>
            <a:spLocks noGrp="1"/>
          </p:cNvSpPr>
          <p:nvPr>
            <p:ph type="sldNum" sz="quarter" idx="4"/>
          </p:nvPr>
        </p:nvSpPr>
        <p:spPr>
          <a:xfrm>
            <a:off x="6608898" y="4850106"/>
            <a:ext cx="2133879" cy="166910"/>
          </a:xfrm>
          <a:prstGeom prst="rect">
            <a:avLst/>
          </a:prstGeom>
        </p:spPr>
        <p:txBody>
          <a:bodyPr vert="horz" lIns="68580" tIns="34290" rIns="68580" bIns="34290" rtlCol="0" anchor="ctr"/>
          <a:lstStyle>
            <a:lvl1pPr algn="r">
              <a:defRPr sz="900">
                <a:solidFill>
                  <a:schemeClr val="tx1">
                    <a:tint val="75000"/>
                  </a:schemeClr>
                </a:solidFill>
              </a:defRPr>
            </a:lvl1pPr>
          </a:lstStyle>
          <a:p>
            <a:fld id="{BDFC70C9-4207-E249-BC2E-DCC217AE1BF1}" type="slidenum">
              <a:rPr lang="en-US" smtClean="0"/>
              <a:t>‹#›</a:t>
            </a:fld>
            <a:endParaRPr lang="en-US"/>
          </a:p>
        </p:txBody>
      </p:sp>
    </p:spTree>
    <p:extLst>
      <p:ext uri="{BB962C8B-B14F-4D97-AF65-F5344CB8AC3E}">
        <p14:creationId xmlns:p14="http://schemas.microsoft.com/office/powerpoint/2010/main" val="1562573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Images slide">
    <p:spTree>
      <p:nvGrpSpPr>
        <p:cNvPr id="1" name=""/>
        <p:cNvGrpSpPr/>
        <p:nvPr/>
      </p:nvGrpSpPr>
      <p:grpSpPr>
        <a:xfrm>
          <a:off x="0" y="0"/>
          <a:ext cx="0" cy="0"/>
          <a:chOff x="0" y="0"/>
          <a:chExt cx="0" cy="0"/>
        </a:xfrm>
      </p:grpSpPr>
      <p:sp>
        <p:nvSpPr>
          <p:cNvPr id="7" name="BildplatzhalterLinks"/>
          <p:cNvSpPr>
            <a:spLocks noGrp="1"/>
          </p:cNvSpPr>
          <p:nvPr>
            <p:ph type="pic" sz="quarter" idx="11" hasCustomPrompt="1"/>
          </p:nvPr>
        </p:nvSpPr>
        <p:spPr>
          <a:xfrm>
            <a:off x="432002" y="1285875"/>
            <a:ext cx="3960775" cy="2970000"/>
          </a:xfrm>
          <a:prstGeom prst="rect">
            <a:avLst/>
          </a:prstGeom>
        </p:spPr>
        <p:txBody>
          <a:bodyPr lIns="68580" tIns="34290" rIns="68580" bIns="34290"/>
          <a:lstStyle>
            <a:lvl1pPr marL="0" indent="0">
              <a:buFontTx/>
              <a:buNone/>
              <a:defRPr sz="900">
                <a:solidFill>
                  <a:srgbClr val="818A8F"/>
                </a:solidFill>
              </a:defRPr>
            </a:lvl1pPr>
          </a:lstStyle>
          <a:p>
            <a:r>
              <a:rPr lang="de-DE" sz="900" dirty="0" smtClean="0"/>
              <a:t>Image 1</a:t>
            </a:r>
            <a:endParaRPr lang="de-DE" dirty="0"/>
          </a:p>
        </p:txBody>
      </p:sp>
      <p:sp>
        <p:nvSpPr>
          <p:cNvPr id="6" name="BildplatzhalterRechts"/>
          <p:cNvSpPr>
            <a:spLocks noGrp="1"/>
          </p:cNvSpPr>
          <p:nvPr>
            <p:ph type="pic" sz="quarter" idx="12" hasCustomPrompt="1"/>
          </p:nvPr>
        </p:nvSpPr>
        <p:spPr>
          <a:xfrm>
            <a:off x="4752000" y="1285875"/>
            <a:ext cx="3960000" cy="2970000"/>
          </a:xfrm>
          <a:prstGeom prst="rect">
            <a:avLst/>
          </a:prstGeom>
        </p:spPr>
        <p:txBody>
          <a:bodyPr lIns="68580" tIns="34290" rIns="68580" bIns="34290"/>
          <a:lstStyle>
            <a:lvl1pPr marL="0" indent="0">
              <a:buFontTx/>
              <a:buNone/>
              <a:defRPr sz="900" baseline="0">
                <a:solidFill>
                  <a:srgbClr val="818A8F"/>
                </a:solidFill>
              </a:defRPr>
            </a:lvl1pPr>
          </a:lstStyle>
          <a:p>
            <a:r>
              <a:rPr lang="de-DE" sz="900" dirty="0" smtClean="0"/>
              <a:t>Image 2</a:t>
            </a:r>
            <a:endParaRPr lang="de-DE" dirty="0"/>
          </a:p>
        </p:txBody>
      </p:sp>
      <p:sp>
        <p:nvSpPr>
          <p:cNvPr id="12" name="Textplatzhalter"/>
          <p:cNvSpPr>
            <a:spLocks noGrp="1"/>
          </p:cNvSpPr>
          <p:nvPr>
            <p:ph type="body" sz="quarter" idx="13" hasCustomPrompt="1"/>
          </p:nvPr>
        </p:nvSpPr>
        <p:spPr>
          <a:xfrm>
            <a:off x="432000" y="4376737"/>
            <a:ext cx="8280000" cy="336338"/>
          </a:xfrm>
          <a:prstGeom prst="rect">
            <a:avLst/>
          </a:prstGeom>
        </p:spPr>
        <p:txBody>
          <a:bodyPr lIns="0" tIns="0" rIns="0" bIns="0"/>
          <a:lstStyle>
            <a:lvl1pPr marL="0" indent="0">
              <a:lnSpc>
                <a:spcPct val="120000"/>
              </a:lnSpc>
              <a:buFontTx/>
              <a:buNone/>
              <a:defRPr sz="900" baseline="0"/>
            </a:lvl1pPr>
            <a:lvl2pPr marL="0" indent="0">
              <a:lnSpc>
                <a:spcPct val="120000"/>
              </a:lnSpc>
              <a:buFontTx/>
              <a:buNone/>
              <a:defRPr sz="800"/>
            </a:lvl2pPr>
            <a:lvl3pPr marL="0" indent="0">
              <a:lnSpc>
                <a:spcPct val="150000"/>
              </a:lnSpc>
              <a:buFontTx/>
              <a:buNone/>
              <a:defRPr sz="800"/>
            </a:lvl3pPr>
            <a:lvl4pPr marL="0" indent="0">
              <a:lnSpc>
                <a:spcPct val="150000"/>
              </a:lnSpc>
              <a:buFontTx/>
              <a:buNone/>
              <a:defRPr sz="800"/>
            </a:lvl4pPr>
            <a:lvl5pPr marL="0" indent="0">
              <a:lnSpc>
                <a:spcPct val="150000"/>
              </a:lnSpc>
              <a:buFontTx/>
              <a:buNone/>
              <a:defRPr sz="800"/>
            </a:lvl5pPr>
          </a:lstStyle>
          <a:p>
            <a:pPr lvl="0"/>
            <a:r>
              <a:rPr lang="de-DE" dirty="0" smtClean="0"/>
              <a:t>Caption </a:t>
            </a:r>
            <a:r>
              <a:rPr lang="de-DE" dirty="0" err="1" smtClean="0"/>
              <a:t>filling</a:t>
            </a:r>
            <a:r>
              <a:rPr lang="de-DE" dirty="0" smtClean="0"/>
              <a:t> </a:t>
            </a:r>
            <a:r>
              <a:rPr lang="de-DE" dirty="0" err="1" smtClean="0"/>
              <a:t>the</a:t>
            </a:r>
            <a:r>
              <a:rPr lang="de-DE" dirty="0" smtClean="0"/>
              <a:t> </a:t>
            </a:r>
            <a:r>
              <a:rPr lang="de-DE" dirty="0" err="1" smtClean="0"/>
              <a:t>whole</a:t>
            </a:r>
            <a:r>
              <a:rPr lang="de-DE" dirty="0" smtClean="0"/>
              <a:t> </a:t>
            </a:r>
            <a:r>
              <a:rPr lang="de-DE" dirty="0" err="1" smtClean="0"/>
              <a:t>widthSlide</a:t>
            </a:r>
            <a:r>
              <a:rPr lang="de-DE" dirty="0" smtClean="0"/>
              <a:t> </a:t>
            </a:r>
            <a:r>
              <a:rPr lang="de-DE" dirty="0" err="1" smtClean="0"/>
              <a:t>with</a:t>
            </a:r>
            <a:r>
              <a:rPr lang="de-DE" dirty="0" smtClean="0"/>
              <a:t> </a:t>
            </a:r>
            <a:r>
              <a:rPr lang="de-DE" dirty="0" err="1" smtClean="0"/>
              <a:t>two</a:t>
            </a:r>
            <a:r>
              <a:rPr lang="de-DE" dirty="0" smtClean="0"/>
              <a:t> </a:t>
            </a:r>
            <a:r>
              <a:rPr lang="de-DE" dirty="0" err="1" smtClean="0"/>
              <a:t>pictures</a:t>
            </a:r>
            <a:r>
              <a:rPr lang="de-DE" dirty="0" smtClean="0"/>
              <a:t> </a:t>
            </a:r>
            <a:r>
              <a:rPr lang="de-DE" dirty="0" err="1" smtClean="0"/>
              <a:t>and</a:t>
            </a:r>
            <a:r>
              <a:rPr lang="de-DE" dirty="0" smtClean="0"/>
              <a:t> a </a:t>
            </a:r>
            <a:r>
              <a:rPr lang="de-DE" dirty="0" err="1" smtClean="0"/>
              <a:t>description</a:t>
            </a:r>
            <a:endParaRPr lang="de-DE" dirty="0"/>
          </a:p>
        </p:txBody>
      </p:sp>
      <p:sp>
        <p:nvSpPr>
          <p:cNvPr id="8" name="Titel"/>
          <p:cNvSpPr>
            <a:spLocks noGrp="1"/>
          </p:cNvSpPr>
          <p:nvPr>
            <p:ph type="title" hasCustomPrompt="1"/>
          </p:nvPr>
        </p:nvSpPr>
        <p:spPr>
          <a:xfrm>
            <a:off x="432000" y="421849"/>
            <a:ext cx="8280000" cy="645109"/>
          </a:xfrm>
          <a:prstGeom prst="rect">
            <a:avLst/>
          </a:prstGeom>
        </p:spPr>
        <p:txBody>
          <a:bodyPr lIns="0" tIns="34290" rIns="0" bIns="34290"/>
          <a:lstStyle>
            <a:lvl1pPr>
              <a:lnSpc>
                <a:spcPct val="100000"/>
              </a:lnSpc>
              <a:defRPr sz="2100">
                <a:solidFill>
                  <a:srgbClr val="E75420"/>
                </a:solidFill>
              </a:defRPr>
            </a:lvl1pPr>
          </a:lstStyle>
          <a:p>
            <a:r>
              <a:rPr lang="de-DE" dirty="0" smtClean="0"/>
              <a:t>Slide </a:t>
            </a:r>
            <a:r>
              <a:rPr lang="de-DE" dirty="0" err="1" smtClean="0"/>
              <a:t>with</a:t>
            </a:r>
            <a:r>
              <a:rPr lang="de-DE" dirty="0" smtClean="0"/>
              <a:t> </a:t>
            </a:r>
            <a:r>
              <a:rPr lang="de-DE" dirty="0" err="1" smtClean="0"/>
              <a:t>two</a:t>
            </a:r>
            <a:r>
              <a:rPr lang="de-DE" dirty="0" smtClean="0"/>
              <a:t> </a:t>
            </a:r>
            <a:r>
              <a:rPr lang="de-DE" dirty="0" err="1" smtClean="0"/>
              <a:t>pictures</a:t>
            </a:r>
            <a:r>
              <a:rPr lang="de-DE" dirty="0" smtClean="0"/>
              <a:t> </a:t>
            </a:r>
            <a:r>
              <a:rPr lang="de-DE" dirty="0" err="1" smtClean="0"/>
              <a:t>and</a:t>
            </a:r>
            <a:r>
              <a:rPr lang="de-DE" dirty="0" smtClean="0"/>
              <a:t> a </a:t>
            </a:r>
            <a:r>
              <a:rPr lang="de-DE" dirty="0" err="1" smtClean="0"/>
              <a:t>description</a:t>
            </a:r>
            <a:endParaRPr lang="de-DE" dirty="0"/>
          </a:p>
        </p:txBody>
      </p:sp>
      <p:sp>
        <p:nvSpPr>
          <p:cNvPr id="9" name="Footer Placeholder 1"/>
          <p:cNvSpPr>
            <a:spLocks noGrp="1"/>
          </p:cNvSpPr>
          <p:nvPr>
            <p:ph type="ftr" sz="quarter" idx="3"/>
          </p:nvPr>
        </p:nvSpPr>
        <p:spPr>
          <a:xfrm>
            <a:off x="371986" y="4850106"/>
            <a:ext cx="6088253" cy="166910"/>
          </a:xfrm>
          <a:prstGeom prst="rect">
            <a:avLst/>
          </a:prstGeom>
        </p:spPr>
        <p:txBody>
          <a:bodyPr vert="horz" lIns="68580" tIns="34290" rIns="68580" bIns="34290" rtlCol="0" anchor="ctr"/>
          <a:lstStyle>
            <a:lvl1pPr algn="l">
              <a:defRPr sz="800">
                <a:solidFill>
                  <a:schemeClr val="tx1">
                    <a:tint val="75000"/>
                  </a:schemeClr>
                </a:solidFill>
              </a:defRPr>
            </a:lvl1pPr>
          </a:lstStyle>
          <a:p>
            <a:r>
              <a:rPr lang="en-US" smtClean="0"/>
              <a:t>Meeting Eneco-Elia / Mechelen, 18.01.2017 </a:t>
            </a:r>
            <a:endParaRPr lang="en-US" dirty="0"/>
          </a:p>
        </p:txBody>
      </p:sp>
      <p:sp>
        <p:nvSpPr>
          <p:cNvPr id="10" name="Slide Number Placeholder 5"/>
          <p:cNvSpPr>
            <a:spLocks noGrp="1"/>
          </p:cNvSpPr>
          <p:nvPr>
            <p:ph type="sldNum" sz="quarter" idx="4"/>
          </p:nvPr>
        </p:nvSpPr>
        <p:spPr>
          <a:xfrm>
            <a:off x="6608898" y="4850106"/>
            <a:ext cx="2133879" cy="166910"/>
          </a:xfrm>
          <a:prstGeom prst="rect">
            <a:avLst/>
          </a:prstGeom>
        </p:spPr>
        <p:txBody>
          <a:bodyPr vert="horz" lIns="68580" tIns="34290" rIns="68580" bIns="34290" rtlCol="0" anchor="ctr"/>
          <a:lstStyle>
            <a:lvl1pPr algn="r">
              <a:defRPr sz="900">
                <a:solidFill>
                  <a:schemeClr val="tx1">
                    <a:tint val="75000"/>
                  </a:schemeClr>
                </a:solidFill>
              </a:defRPr>
            </a:lvl1pPr>
          </a:lstStyle>
          <a:p>
            <a:fld id="{BDFC70C9-4207-E249-BC2E-DCC217AE1BF1}" type="slidenum">
              <a:rPr lang="en-US" smtClean="0"/>
              <a:t>‹#›</a:t>
            </a:fld>
            <a:endParaRPr lang="en-US"/>
          </a:p>
        </p:txBody>
      </p:sp>
    </p:spTree>
    <p:extLst>
      <p:ext uri="{BB962C8B-B14F-4D97-AF65-F5344CB8AC3E}">
        <p14:creationId xmlns:p14="http://schemas.microsoft.com/office/powerpoint/2010/main" val="3717777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o Images + Two Captions slide">
    <p:spTree>
      <p:nvGrpSpPr>
        <p:cNvPr id="1" name=""/>
        <p:cNvGrpSpPr/>
        <p:nvPr/>
      </p:nvGrpSpPr>
      <p:grpSpPr>
        <a:xfrm>
          <a:off x="0" y="0"/>
          <a:ext cx="0" cy="0"/>
          <a:chOff x="0" y="0"/>
          <a:chExt cx="0" cy="0"/>
        </a:xfrm>
      </p:grpSpPr>
      <p:sp>
        <p:nvSpPr>
          <p:cNvPr id="7" name="BildplatzhalterLinks"/>
          <p:cNvSpPr>
            <a:spLocks noGrp="1"/>
          </p:cNvSpPr>
          <p:nvPr>
            <p:ph type="pic" sz="quarter" idx="11" hasCustomPrompt="1"/>
          </p:nvPr>
        </p:nvSpPr>
        <p:spPr>
          <a:xfrm>
            <a:off x="432002" y="1285875"/>
            <a:ext cx="3960775" cy="2970000"/>
          </a:xfrm>
          <a:prstGeom prst="rect">
            <a:avLst/>
          </a:prstGeom>
        </p:spPr>
        <p:txBody>
          <a:bodyPr lIns="68580" tIns="34290" rIns="68580" bIns="34290"/>
          <a:lstStyle>
            <a:lvl1pPr marL="0" indent="0">
              <a:buFontTx/>
              <a:buNone/>
              <a:defRPr sz="900">
                <a:solidFill>
                  <a:srgbClr val="818A8F"/>
                </a:solidFill>
              </a:defRPr>
            </a:lvl1pPr>
          </a:lstStyle>
          <a:p>
            <a:r>
              <a:rPr lang="de-DE" sz="900" dirty="0" smtClean="0"/>
              <a:t>Image 1</a:t>
            </a:r>
            <a:endParaRPr lang="de-DE" dirty="0"/>
          </a:p>
        </p:txBody>
      </p:sp>
      <p:sp>
        <p:nvSpPr>
          <p:cNvPr id="6" name="BildplatzhalterRechts"/>
          <p:cNvSpPr>
            <a:spLocks noGrp="1"/>
          </p:cNvSpPr>
          <p:nvPr>
            <p:ph type="pic" sz="quarter" idx="12" hasCustomPrompt="1"/>
          </p:nvPr>
        </p:nvSpPr>
        <p:spPr>
          <a:xfrm>
            <a:off x="4752000" y="1285875"/>
            <a:ext cx="3960000" cy="2970000"/>
          </a:xfrm>
          <a:prstGeom prst="rect">
            <a:avLst/>
          </a:prstGeom>
        </p:spPr>
        <p:txBody>
          <a:bodyPr lIns="68580" tIns="34290" rIns="68580" bIns="34290"/>
          <a:lstStyle>
            <a:lvl1pPr marL="0" indent="0">
              <a:buFontTx/>
              <a:buNone/>
              <a:defRPr sz="900">
                <a:solidFill>
                  <a:srgbClr val="818A8F"/>
                </a:solidFill>
              </a:defRPr>
            </a:lvl1pPr>
          </a:lstStyle>
          <a:p>
            <a:r>
              <a:rPr lang="de-DE" sz="900" dirty="0" smtClean="0"/>
              <a:t>Image 2</a:t>
            </a:r>
            <a:endParaRPr lang="de-DE" dirty="0"/>
          </a:p>
        </p:txBody>
      </p:sp>
      <p:sp>
        <p:nvSpPr>
          <p:cNvPr id="12" name="Textplatzhalter"/>
          <p:cNvSpPr>
            <a:spLocks noGrp="1"/>
          </p:cNvSpPr>
          <p:nvPr>
            <p:ph type="body" sz="quarter" idx="13" hasCustomPrompt="1"/>
          </p:nvPr>
        </p:nvSpPr>
        <p:spPr>
          <a:xfrm>
            <a:off x="432000" y="4376737"/>
            <a:ext cx="3960000" cy="336338"/>
          </a:xfrm>
          <a:prstGeom prst="rect">
            <a:avLst/>
          </a:prstGeom>
        </p:spPr>
        <p:txBody>
          <a:bodyPr lIns="0" tIns="0" rIns="0" bIns="0"/>
          <a:lstStyle>
            <a:lvl1pPr marL="0" indent="0">
              <a:lnSpc>
                <a:spcPct val="120000"/>
              </a:lnSpc>
              <a:buFontTx/>
              <a:buNone/>
              <a:defRPr sz="900" baseline="0"/>
            </a:lvl1pPr>
            <a:lvl2pPr marL="0" indent="0">
              <a:lnSpc>
                <a:spcPct val="120000"/>
              </a:lnSpc>
              <a:buFontTx/>
              <a:buNone/>
              <a:defRPr sz="800"/>
            </a:lvl2pPr>
            <a:lvl3pPr marL="0" indent="0">
              <a:lnSpc>
                <a:spcPct val="150000"/>
              </a:lnSpc>
              <a:buFontTx/>
              <a:buNone/>
              <a:defRPr sz="800"/>
            </a:lvl3pPr>
            <a:lvl4pPr marL="0" indent="0">
              <a:lnSpc>
                <a:spcPct val="150000"/>
              </a:lnSpc>
              <a:buFontTx/>
              <a:buNone/>
              <a:defRPr sz="800"/>
            </a:lvl4pPr>
            <a:lvl5pPr marL="0" indent="0">
              <a:lnSpc>
                <a:spcPct val="150000"/>
              </a:lnSpc>
              <a:buFontTx/>
              <a:buNone/>
              <a:defRPr sz="800"/>
            </a:lvl5pPr>
          </a:lstStyle>
          <a:p>
            <a:pPr lvl="0"/>
            <a:r>
              <a:rPr lang="de-DE" dirty="0" smtClean="0"/>
              <a:t>Caption 1</a:t>
            </a:r>
          </a:p>
          <a:p>
            <a:pPr lvl="1"/>
            <a:endParaRPr lang="de-DE" dirty="0"/>
          </a:p>
        </p:txBody>
      </p:sp>
      <p:sp>
        <p:nvSpPr>
          <p:cNvPr id="8" name="Titel"/>
          <p:cNvSpPr>
            <a:spLocks noGrp="1"/>
          </p:cNvSpPr>
          <p:nvPr>
            <p:ph type="title" hasCustomPrompt="1"/>
          </p:nvPr>
        </p:nvSpPr>
        <p:spPr>
          <a:xfrm>
            <a:off x="432000" y="421849"/>
            <a:ext cx="8280000" cy="645109"/>
          </a:xfrm>
          <a:prstGeom prst="rect">
            <a:avLst/>
          </a:prstGeom>
        </p:spPr>
        <p:txBody>
          <a:bodyPr lIns="0" tIns="34290" rIns="0" bIns="34290"/>
          <a:lstStyle>
            <a:lvl1pPr>
              <a:lnSpc>
                <a:spcPct val="100000"/>
              </a:lnSpc>
              <a:defRPr sz="2100">
                <a:solidFill>
                  <a:srgbClr val="E75420"/>
                </a:solidFill>
              </a:defRPr>
            </a:lvl1pPr>
          </a:lstStyle>
          <a:p>
            <a:r>
              <a:rPr lang="de-DE" dirty="0" smtClean="0"/>
              <a:t>Title</a:t>
            </a:r>
            <a:endParaRPr lang="de-DE" dirty="0"/>
          </a:p>
        </p:txBody>
      </p:sp>
      <p:sp>
        <p:nvSpPr>
          <p:cNvPr id="9" name="Textplatzhalter"/>
          <p:cNvSpPr>
            <a:spLocks noGrp="1"/>
          </p:cNvSpPr>
          <p:nvPr>
            <p:ph type="body" sz="quarter" idx="14" hasCustomPrompt="1"/>
          </p:nvPr>
        </p:nvSpPr>
        <p:spPr>
          <a:xfrm>
            <a:off x="4752000" y="4376737"/>
            <a:ext cx="3960000" cy="336338"/>
          </a:xfrm>
          <a:prstGeom prst="rect">
            <a:avLst/>
          </a:prstGeom>
        </p:spPr>
        <p:txBody>
          <a:bodyPr lIns="0" tIns="0" rIns="0" bIns="0"/>
          <a:lstStyle>
            <a:lvl1pPr marL="0" indent="0">
              <a:lnSpc>
                <a:spcPct val="120000"/>
              </a:lnSpc>
              <a:buFontTx/>
              <a:buNone/>
              <a:defRPr sz="900" baseline="0"/>
            </a:lvl1pPr>
            <a:lvl2pPr marL="0" indent="0">
              <a:lnSpc>
                <a:spcPct val="120000"/>
              </a:lnSpc>
              <a:buFontTx/>
              <a:buNone/>
              <a:defRPr sz="800"/>
            </a:lvl2pPr>
            <a:lvl3pPr marL="0" indent="0">
              <a:lnSpc>
                <a:spcPct val="150000"/>
              </a:lnSpc>
              <a:buFontTx/>
              <a:buNone/>
              <a:defRPr sz="800"/>
            </a:lvl3pPr>
            <a:lvl4pPr marL="0" indent="0">
              <a:lnSpc>
                <a:spcPct val="150000"/>
              </a:lnSpc>
              <a:buFontTx/>
              <a:buNone/>
              <a:defRPr sz="800"/>
            </a:lvl4pPr>
            <a:lvl5pPr marL="0" indent="0">
              <a:lnSpc>
                <a:spcPct val="150000"/>
              </a:lnSpc>
              <a:buFontTx/>
              <a:buNone/>
              <a:defRPr sz="800"/>
            </a:lvl5pPr>
          </a:lstStyle>
          <a:p>
            <a:pPr lvl="0"/>
            <a:r>
              <a:rPr lang="de-DE" dirty="0" smtClean="0"/>
              <a:t>Caption 2</a:t>
            </a:r>
          </a:p>
          <a:p>
            <a:pPr lvl="1"/>
            <a:endParaRPr lang="de-DE" dirty="0"/>
          </a:p>
        </p:txBody>
      </p:sp>
      <p:sp>
        <p:nvSpPr>
          <p:cNvPr id="10" name="Footer Placeholder 1"/>
          <p:cNvSpPr>
            <a:spLocks noGrp="1"/>
          </p:cNvSpPr>
          <p:nvPr>
            <p:ph type="ftr" sz="quarter" idx="3"/>
          </p:nvPr>
        </p:nvSpPr>
        <p:spPr>
          <a:xfrm>
            <a:off x="371986" y="4850106"/>
            <a:ext cx="6088253" cy="166910"/>
          </a:xfrm>
          <a:prstGeom prst="rect">
            <a:avLst/>
          </a:prstGeom>
        </p:spPr>
        <p:txBody>
          <a:bodyPr vert="horz" lIns="68580" tIns="34290" rIns="68580" bIns="34290" rtlCol="0" anchor="ctr"/>
          <a:lstStyle>
            <a:lvl1pPr algn="l">
              <a:defRPr sz="800">
                <a:solidFill>
                  <a:schemeClr val="tx1">
                    <a:tint val="75000"/>
                  </a:schemeClr>
                </a:solidFill>
              </a:defRPr>
            </a:lvl1pPr>
          </a:lstStyle>
          <a:p>
            <a:r>
              <a:rPr lang="en-US" smtClean="0"/>
              <a:t>Meeting Eneco-Elia / Mechelen, 18.01.2017 </a:t>
            </a:r>
            <a:endParaRPr lang="en-US" dirty="0"/>
          </a:p>
        </p:txBody>
      </p:sp>
      <p:sp>
        <p:nvSpPr>
          <p:cNvPr id="11" name="Slide Number Placeholder 5"/>
          <p:cNvSpPr>
            <a:spLocks noGrp="1"/>
          </p:cNvSpPr>
          <p:nvPr>
            <p:ph type="sldNum" sz="quarter" idx="4"/>
          </p:nvPr>
        </p:nvSpPr>
        <p:spPr>
          <a:xfrm>
            <a:off x="6608898" y="4850106"/>
            <a:ext cx="2133879" cy="166910"/>
          </a:xfrm>
          <a:prstGeom prst="rect">
            <a:avLst/>
          </a:prstGeom>
        </p:spPr>
        <p:txBody>
          <a:bodyPr vert="horz" lIns="68580" tIns="34290" rIns="68580" bIns="34290" rtlCol="0" anchor="ctr"/>
          <a:lstStyle>
            <a:lvl1pPr algn="r">
              <a:defRPr sz="900">
                <a:solidFill>
                  <a:schemeClr val="tx1">
                    <a:tint val="75000"/>
                  </a:schemeClr>
                </a:solidFill>
              </a:defRPr>
            </a:lvl1pPr>
          </a:lstStyle>
          <a:p>
            <a:fld id="{BDFC70C9-4207-E249-BC2E-DCC217AE1BF1}" type="slidenum">
              <a:rPr lang="en-US" smtClean="0"/>
              <a:t>‹#›</a:t>
            </a:fld>
            <a:endParaRPr lang="en-US"/>
          </a:p>
        </p:txBody>
      </p:sp>
    </p:spTree>
    <p:extLst>
      <p:ext uri="{BB962C8B-B14F-4D97-AF65-F5344CB8AC3E}">
        <p14:creationId xmlns:p14="http://schemas.microsoft.com/office/powerpoint/2010/main" val="2541701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ne Image + Caption slide">
    <p:spTree>
      <p:nvGrpSpPr>
        <p:cNvPr id="1" name=""/>
        <p:cNvGrpSpPr/>
        <p:nvPr/>
      </p:nvGrpSpPr>
      <p:grpSpPr>
        <a:xfrm>
          <a:off x="0" y="0"/>
          <a:ext cx="0" cy="0"/>
          <a:chOff x="0" y="0"/>
          <a:chExt cx="0" cy="0"/>
        </a:xfrm>
      </p:grpSpPr>
      <p:sp>
        <p:nvSpPr>
          <p:cNvPr id="7" name="Bildplatzhalter"/>
          <p:cNvSpPr>
            <a:spLocks noGrp="1"/>
          </p:cNvSpPr>
          <p:nvPr>
            <p:ph type="pic" sz="quarter" idx="11" hasCustomPrompt="1"/>
          </p:nvPr>
        </p:nvSpPr>
        <p:spPr>
          <a:xfrm>
            <a:off x="432000" y="1285875"/>
            <a:ext cx="8280000" cy="2970000"/>
          </a:xfrm>
          <a:prstGeom prst="rect">
            <a:avLst/>
          </a:prstGeom>
        </p:spPr>
        <p:txBody>
          <a:bodyPr lIns="68580" tIns="34290" rIns="68580" bIns="34290"/>
          <a:lstStyle>
            <a:lvl1pPr marL="0" indent="0">
              <a:buFontTx/>
              <a:buNone/>
              <a:defRPr sz="900">
                <a:solidFill>
                  <a:srgbClr val="818A8F"/>
                </a:solidFill>
              </a:defRPr>
            </a:lvl1pPr>
          </a:lstStyle>
          <a:p>
            <a:r>
              <a:rPr lang="de-DE" sz="900" dirty="0" smtClean="0"/>
              <a:t>Image</a:t>
            </a:r>
            <a:endParaRPr lang="de-DE" dirty="0"/>
          </a:p>
        </p:txBody>
      </p:sp>
      <p:sp>
        <p:nvSpPr>
          <p:cNvPr id="12" name="Textplatzhalter"/>
          <p:cNvSpPr>
            <a:spLocks noGrp="1"/>
          </p:cNvSpPr>
          <p:nvPr>
            <p:ph type="body" sz="quarter" idx="13" hasCustomPrompt="1"/>
          </p:nvPr>
        </p:nvSpPr>
        <p:spPr>
          <a:xfrm>
            <a:off x="432000" y="4376737"/>
            <a:ext cx="8280000" cy="336338"/>
          </a:xfrm>
          <a:prstGeom prst="rect">
            <a:avLst/>
          </a:prstGeom>
        </p:spPr>
        <p:txBody>
          <a:bodyPr lIns="0" tIns="0" rIns="0" bIns="0"/>
          <a:lstStyle>
            <a:lvl1pPr marL="0" indent="0">
              <a:lnSpc>
                <a:spcPct val="120000"/>
              </a:lnSpc>
              <a:buFontTx/>
              <a:buNone/>
              <a:defRPr sz="900" baseline="0"/>
            </a:lvl1pPr>
            <a:lvl2pPr marL="0" indent="0">
              <a:lnSpc>
                <a:spcPct val="120000"/>
              </a:lnSpc>
              <a:buFontTx/>
              <a:buNone/>
              <a:defRPr sz="900"/>
            </a:lvl2pPr>
            <a:lvl3pPr marL="0" indent="0">
              <a:lnSpc>
                <a:spcPct val="150000"/>
              </a:lnSpc>
              <a:buFontTx/>
              <a:buNone/>
              <a:defRPr sz="800"/>
            </a:lvl3pPr>
            <a:lvl4pPr marL="0" indent="0">
              <a:lnSpc>
                <a:spcPct val="150000"/>
              </a:lnSpc>
              <a:buFontTx/>
              <a:buNone/>
              <a:defRPr sz="800"/>
            </a:lvl4pPr>
            <a:lvl5pPr marL="0" indent="0">
              <a:lnSpc>
                <a:spcPct val="150000"/>
              </a:lnSpc>
              <a:buFontTx/>
              <a:buNone/>
              <a:defRPr sz="800"/>
            </a:lvl5pPr>
          </a:lstStyle>
          <a:p>
            <a:pPr lvl="0"/>
            <a:r>
              <a:rPr lang="de-DE" dirty="0" smtClean="0"/>
              <a:t>Caption </a:t>
            </a:r>
            <a:r>
              <a:rPr lang="de-DE" dirty="0" err="1" smtClean="0"/>
              <a:t>filling</a:t>
            </a:r>
            <a:r>
              <a:rPr lang="de-DE" dirty="0" smtClean="0"/>
              <a:t> </a:t>
            </a:r>
            <a:r>
              <a:rPr lang="de-DE" dirty="0" err="1" smtClean="0"/>
              <a:t>the</a:t>
            </a:r>
            <a:r>
              <a:rPr lang="de-DE" dirty="0" smtClean="0"/>
              <a:t> </a:t>
            </a:r>
            <a:r>
              <a:rPr lang="de-DE" dirty="0" err="1" smtClean="0"/>
              <a:t>whole</a:t>
            </a:r>
            <a:r>
              <a:rPr lang="de-DE" dirty="0" smtClean="0"/>
              <a:t> </a:t>
            </a:r>
            <a:r>
              <a:rPr lang="de-DE" dirty="0" err="1" smtClean="0"/>
              <a:t>width</a:t>
            </a:r>
            <a:endParaRPr lang="de-DE" dirty="0" smtClean="0"/>
          </a:p>
          <a:p>
            <a:pPr lvl="1"/>
            <a:endParaRPr lang="de-DE" dirty="0"/>
          </a:p>
        </p:txBody>
      </p:sp>
      <p:sp>
        <p:nvSpPr>
          <p:cNvPr id="5" name="Titel"/>
          <p:cNvSpPr>
            <a:spLocks noGrp="1"/>
          </p:cNvSpPr>
          <p:nvPr>
            <p:ph type="title" hasCustomPrompt="1"/>
          </p:nvPr>
        </p:nvSpPr>
        <p:spPr>
          <a:xfrm>
            <a:off x="432000" y="421846"/>
            <a:ext cx="8280000" cy="645300"/>
          </a:xfrm>
          <a:prstGeom prst="rect">
            <a:avLst/>
          </a:prstGeom>
        </p:spPr>
        <p:txBody>
          <a:bodyPr lIns="0" tIns="34290" rIns="0" bIns="34290"/>
          <a:lstStyle>
            <a:lvl1pPr>
              <a:lnSpc>
                <a:spcPct val="100000"/>
              </a:lnSpc>
              <a:defRPr sz="2100">
                <a:solidFill>
                  <a:srgbClr val="E75420"/>
                </a:solidFill>
              </a:defRPr>
            </a:lvl1pPr>
          </a:lstStyle>
          <a:p>
            <a:r>
              <a:rPr lang="de-DE" dirty="0" smtClean="0"/>
              <a:t>Slide </a:t>
            </a:r>
            <a:r>
              <a:rPr lang="de-DE" dirty="0" err="1" smtClean="0"/>
              <a:t>with</a:t>
            </a:r>
            <a:r>
              <a:rPr lang="de-DE" dirty="0" smtClean="0"/>
              <a:t> a </a:t>
            </a:r>
            <a:r>
              <a:rPr lang="de-DE" dirty="0" err="1" smtClean="0"/>
              <a:t>big</a:t>
            </a:r>
            <a:r>
              <a:rPr lang="de-DE" dirty="0" smtClean="0"/>
              <a:t> </a:t>
            </a:r>
            <a:r>
              <a:rPr lang="de-DE" dirty="0" err="1" smtClean="0"/>
              <a:t>image</a:t>
            </a:r>
            <a:r>
              <a:rPr lang="de-DE" dirty="0" smtClean="0"/>
              <a:t> </a:t>
            </a:r>
            <a:r>
              <a:rPr lang="de-DE" dirty="0" err="1" smtClean="0"/>
              <a:t>and</a:t>
            </a:r>
            <a:r>
              <a:rPr lang="de-DE" dirty="0" smtClean="0"/>
              <a:t> a </a:t>
            </a:r>
            <a:r>
              <a:rPr lang="de-DE" dirty="0" err="1" smtClean="0"/>
              <a:t>description</a:t>
            </a:r>
            <a:r>
              <a:rPr lang="de-DE" dirty="0" smtClean="0"/>
              <a:t/>
            </a:r>
            <a:br>
              <a:rPr lang="de-DE" dirty="0" smtClean="0"/>
            </a:br>
            <a:endParaRPr lang="de-DE" dirty="0"/>
          </a:p>
        </p:txBody>
      </p:sp>
      <p:sp>
        <p:nvSpPr>
          <p:cNvPr id="6" name="Footer Placeholder 1"/>
          <p:cNvSpPr>
            <a:spLocks noGrp="1"/>
          </p:cNvSpPr>
          <p:nvPr>
            <p:ph type="ftr" sz="quarter" idx="3"/>
          </p:nvPr>
        </p:nvSpPr>
        <p:spPr>
          <a:xfrm>
            <a:off x="371986" y="4850106"/>
            <a:ext cx="6088253" cy="166910"/>
          </a:xfrm>
          <a:prstGeom prst="rect">
            <a:avLst/>
          </a:prstGeom>
        </p:spPr>
        <p:txBody>
          <a:bodyPr vert="horz" lIns="68580" tIns="34290" rIns="68580" bIns="34290" rtlCol="0" anchor="ctr"/>
          <a:lstStyle>
            <a:lvl1pPr algn="l">
              <a:defRPr sz="800">
                <a:solidFill>
                  <a:schemeClr val="tx1">
                    <a:tint val="75000"/>
                  </a:schemeClr>
                </a:solidFill>
              </a:defRPr>
            </a:lvl1pPr>
          </a:lstStyle>
          <a:p>
            <a:r>
              <a:rPr lang="en-US" smtClean="0"/>
              <a:t>Meeting Eneco-Elia / Mechelen, 18.01.2017 </a:t>
            </a:r>
            <a:endParaRPr lang="en-US" dirty="0"/>
          </a:p>
        </p:txBody>
      </p:sp>
      <p:sp>
        <p:nvSpPr>
          <p:cNvPr id="8" name="Slide Number Placeholder 5"/>
          <p:cNvSpPr>
            <a:spLocks noGrp="1"/>
          </p:cNvSpPr>
          <p:nvPr>
            <p:ph type="sldNum" sz="quarter" idx="4"/>
          </p:nvPr>
        </p:nvSpPr>
        <p:spPr>
          <a:xfrm>
            <a:off x="6608898" y="4850106"/>
            <a:ext cx="2133879" cy="166910"/>
          </a:xfrm>
          <a:prstGeom prst="rect">
            <a:avLst/>
          </a:prstGeom>
        </p:spPr>
        <p:txBody>
          <a:bodyPr vert="horz" lIns="68580" tIns="34290" rIns="68580" bIns="34290" rtlCol="0" anchor="ctr"/>
          <a:lstStyle>
            <a:lvl1pPr algn="r">
              <a:defRPr sz="900">
                <a:solidFill>
                  <a:schemeClr val="tx1">
                    <a:tint val="75000"/>
                  </a:schemeClr>
                </a:solidFill>
              </a:defRPr>
            </a:lvl1pPr>
          </a:lstStyle>
          <a:p>
            <a:fld id="{BDFC70C9-4207-E249-BC2E-DCC217AE1BF1}" type="slidenum">
              <a:rPr lang="en-US" smtClean="0"/>
              <a:t>‹#›</a:t>
            </a:fld>
            <a:endParaRPr lang="en-US"/>
          </a:p>
        </p:txBody>
      </p:sp>
    </p:spTree>
    <p:extLst>
      <p:ext uri="{BB962C8B-B14F-4D97-AF65-F5344CB8AC3E}">
        <p14:creationId xmlns:p14="http://schemas.microsoft.com/office/powerpoint/2010/main" val="985020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6" name="Tabellenplatzhalter"/>
          <p:cNvSpPr>
            <a:spLocks noGrp="1"/>
          </p:cNvSpPr>
          <p:nvPr>
            <p:ph type="tbl" sz="quarter" idx="10" hasCustomPrompt="1"/>
          </p:nvPr>
        </p:nvSpPr>
        <p:spPr>
          <a:xfrm>
            <a:off x="432000" y="1287509"/>
            <a:ext cx="8280000" cy="3348000"/>
          </a:xfrm>
          <a:prstGeom prst="rect">
            <a:avLst/>
          </a:prstGeom>
        </p:spPr>
        <p:txBody>
          <a:bodyPr vert="horz" lIns="68580" tIns="34290" rIns="68580" bIns="34290"/>
          <a:lstStyle>
            <a:lvl1pPr marL="0" indent="0">
              <a:buFontTx/>
              <a:buNone/>
              <a:defRPr sz="900" baseline="0">
                <a:solidFill>
                  <a:srgbClr val="818A8F"/>
                </a:solidFill>
              </a:defRPr>
            </a:lvl1pPr>
          </a:lstStyle>
          <a:p>
            <a:r>
              <a:rPr lang="de-DE" sz="900" dirty="0" smtClean="0"/>
              <a:t>Insert </a:t>
            </a:r>
            <a:r>
              <a:rPr lang="de-DE" sz="900" dirty="0" err="1" smtClean="0"/>
              <a:t>table</a:t>
            </a:r>
            <a:r>
              <a:rPr lang="de-DE" sz="900" dirty="0" smtClean="0"/>
              <a:t> via </a:t>
            </a:r>
            <a:r>
              <a:rPr lang="de-DE" sz="900" dirty="0" err="1" smtClean="0"/>
              <a:t>the</a:t>
            </a:r>
            <a:r>
              <a:rPr lang="de-DE" sz="900" dirty="0" smtClean="0"/>
              <a:t> „</a:t>
            </a:r>
            <a:r>
              <a:rPr lang="de-DE" sz="900" dirty="0" err="1" smtClean="0"/>
              <a:t>eliagroup</a:t>
            </a:r>
            <a:r>
              <a:rPr lang="de-DE" sz="900" dirty="0" smtClean="0"/>
              <a:t>“ </a:t>
            </a:r>
            <a:r>
              <a:rPr lang="de-DE" sz="900" dirty="0" err="1" smtClean="0"/>
              <a:t>menu</a:t>
            </a:r>
            <a:r>
              <a:rPr lang="de-DE" sz="900" dirty="0" smtClean="0"/>
              <a:t>, </a:t>
            </a:r>
            <a:r>
              <a:rPr lang="de-DE" sz="900" dirty="0" err="1" smtClean="0"/>
              <a:t>point</a:t>
            </a:r>
            <a:r>
              <a:rPr lang="de-DE" sz="900" dirty="0" smtClean="0"/>
              <a:t> „Table“: </a:t>
            </a:r>
            <a:r>
              <a:rPr lang="de-DE" sz="900" dirty="0" err="1" smtClean="0"/>
              <a:t>Choose</a:t>
            </a:r>
            <a:r>
              <a:rPr lang="de-DE" sz="900" dirty="0" smtClean="0"/>
              <a:t> </a:t>
            </a:r>
            <a:r>
              <a:rPr lang="de-DE" sz="900" dirty="0" err="1" smtClean="0"/>
              <a:t>number</a:t>
            </a:r>
            <a:r>
              <a:rPr lang="de-DE" sz="900" dirty="0" smtClean="0"/>
              <a:t> </a:t>
            </a:r>
            <a:r>
              <a:rPr lang="de-DE" sz="900" dirty="0" err="1" smtClean="0"/>
              <a:t>of</a:t>
            </a:r>
            <a:r>
              <a:rPr lang="de-DE" sz="900" dirty="0" smtClean="0"/>
              <a:t> </a:t>
            </a:r>
            <a:r>
              <a:rPr lang="de-DE" sz="900" dirty="0" err="1" smtClean="0"/>
              <a:t>rows</a:t>
            </a:r>
            <a:r>
              <a:rPr lang="de-DE" sz="900" dirty="0" smtClean="0"/>
              <a:t> </a:t>
            </a:r>
            <a:r>
              <a:rPr lang="de-DE" sz="900" dirty="0" err="1" smtClean="0"/>
              <a:t>and</a:t>
            </a:r>
            <a:r>
              <a:rPr lang="de-DE" sz="900" dirty="0" smtClean="0"/>
              <a:t> </a:t>
            </a:r>
            <a:r>
              <a:rPr lang="de-DE" sz="900" dirty="0" err="1" smtClean="0"/>
              <a:t>columns</a:t>
            </a:r>
            <a:r>
              <a:rPr lang="de-DE" sz="900" dirty="0" smtClean="0"/>
              <a:t> </a:t>
            </a:r>
            <a:r>
              <a:rPr lang="de-DE" sz="900" dirty="0" err="1" smtClean="0"/>
              <a:t>and</a:t>
            </a:r>
            <a:r>
              <a:rPr lang="de-DE" sz="900" dirty="0" smtClean="0"/>
              <a:t> </a:t>
            </a:r>
            <a:r>
              <a:rPr lang="de-DE" sz="900" dirty="0" err="1" smtClean="0"/>
              <a:t>subsequently</a:t>
            </a:r>
            <a:r>
              <a:rPr lang="de-DE" sz="900" dirty="0" smtClean="0"/>
              <a:t> </a:t>
            </a:r>
            <a:r>
              <a:rPr lang="de-DE" sz="900" dirty="0" err="1" smtClean="0"/>
              <a:t>click</a:t>
            </a:r>
            <a:r>
              <a:rPr lang="de-DE" sz="900" dirty="0" smtClean="0"/>
              <a:t> on „New </a:t>
            </a:r>
            <a:r>
              <a:rPr lang="de-DE" sz="900" dirty="0" err="1" smtClean="0"/>
              <a:t>table</a:t>
            </a:r>
            <a:r>
              <a:rPr lang="de-DE" sz="900" dirty="0" smtClean="0"/>
              <a:t>“</a:t>
            </a:r>
            <a:endParaRPr lang="de-DE" dirty="0"/>
          </a:p>
        </p:txBody>
      </p:sp>
      <p:sp>
        <p:nvSpPr>
          <p:cNvPr id="4" name="Titel"/>
          <p:cNvSpPr>
            <a:spLocks noGrp="1"/>
          </p:cNvSpPr>
          <p:nvPr>
            <p:ph type="title" hasCustomPrompt="1"/>
          </p:nvPr>
        </p:nvSpPr>
        <p:spPr>
          <a:xfrm>
            <a:off x="432000" y="421846"/>
            <a:ext cx="8280000" cy="645300"/>
          </a:xfrm>
          <a:prstGeom prst="rect">
            <a:avLst/>
          </a:prstGeom>
        </p:spPr>
        <p:txBody>
          <a:bodyPr lIns="0" tIns="34290" rIns="0" bIns="34290"/>
          <a:lstStyle>
            <a:lvl1pPr>
              <a:lnSpc>
                <a:spcPct val="100000"/>
              </a:lnSpc>
              <a:defRPr sz="2100">
                <a:solidFill>
                  <a:srgbClr val="E75420"/>
                </a:solidFill>
              </a:defRPr>
            </a:lvl1pPr>
          </a:lstStyle>
          <a:p>
            <a:r>
              <a:rPr lang="de-DE" dirty="0" smtClean="0"/>
              <a:t>Table Title</a:t>
            </a:r>
            <a:endParaRPr lang="de-DE" dirty="0"/>
          </a:p>
        </p:txBody>
      </p:sp>
      <p:sp>
        <p:nvSpPr>
          <p:cNvPr id="5" name="Footer Placeholder 1"/>
          <p:cNvSpPr>
            <a:spLocks noGrp="1"/>
          </p:cNvSpPr>
          <p:nvPr>
            <p:ph type="ftr" sz="quarter" idx="3"/>
          </p:nvPr>
        </p:nvSpPr>
        <p:spPr>
          <a:xfrm>
            <a:off x="371986" y="4850106"/>
            <a:ext cx="6088253" cy="166910"/>
          </a:xfrm>
          <a:prstGeom prst="rect">
            <a:avLst/>
          </a:prstGeom>
        </p:spPr>
        <p:txBody>
          <a:bodyPr vert="horz" lIns="68580" tIns="34290" rIns="68580" bIns="34290" rtlCol="0" anchor="ctr"/>
          <a:lstStyle>
            <a:lvl1pPr algn="l">
              <a:defRPr sz="800">
                <a:solidFill>
                  <a:schemeClr val="tx1">
                    <a:tint val="75000"/>
                  </a:schemeClr>
                </a:solidFill>
              </a:defRPr>
            </a:lvl1pPr>
          </a:lstStyle>
          <a:p>
            <a:r>
              <a:rPr lang="en-US" smtClean="0"/>
              <a:t>Meeting Eneco-Elia / Mechelen, 18.01.2017 </a:t>
            </a:r>
            <a:endParaRPr lang="en-US" dirty="0"/>
          </a:p>
        </p:txBody>
      </p:sp>
      <p:sp>
        <p:nvSpPr>
          <p:cNvPr id="7" name="Slide Number Placeholder 5"/>
          <p:cNvSpPr>
            <a:spLocks noGrp="1"/>
          </p:cNvSpPr>
          <p:nvPr>
            <p:ph type="sldNum" sz="quarter" idx="4"/>
          </p:nvPr>
        </p:nvSpPr>
        <p:spPr>
          <a:xfrm>
            <a:off x="6608898" y="4850106"/>
            <a:ext cx="2133879" cy="166910"/>
          </a:xfrm>
          <a:prstGeom prst="rect">
            <a:avLst/>
          </a:prstGeom>
        </p:spPr>
        <p:txBody>
          <a:bodyPr vert="horz" lIns="68580" tIns="34290" rIns="68580" bIns="34290" rtlCol="0" anchor="ctr"/>
          <a:lstStyle>
            <a:lvl1pPr algn="r">
              <a:defRPr sz="900">
                <a:solidFill>
                  <a:schemeClr val="tx1">
                    <a:tint val="75000"/>
                  </a:schemeClr>
                </a:solidFill>
              </a:defRPr>
            </a:lvl1pPr>
          </a:lstStyle>
          <a:p>
            <a:fld id="{BDFC70C9-4207-E249-BC2E-DCC217AE1BF1}" type="slidenum">
              <a:rPr lang="en-US" smtClean="0"/>
              <a:t>‹#›</a:t>
            </a:fld>
            <a:endParaRPr lang="en-US"/>
          </a:p>
        </p:txBody>
      </p:sp>
    </p:spTree>
    <p:extLst>
      <p:ext uri="{BB962C8B-B14F-4D97-AF65-F5344CB8AC3E}">
        <p14:creationId xmlns:p14="http://schemas.microsoft.com/office/powerpoint/2010/main" val="2174123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5" name="Diagrammplatzhalter"/>
          <p:cNvSpPr>
            <a:spLocks noGrp="1"/>
          </p:cNvSpPr>
          <p:nvPr>
            <p:ph type="chart" sz="quarter" idx="10" hasCustomPrompt="1"/>
          </p:nvPr>
        </p:nvSpPr>
        <p:spPr>
          <a:xfrm>
            <a:off x="432000" y="1282341"/>
            <a:ext cx="8280000" cy="3348000"/>
          </a:xfrm>
          <a:prstGeom prst="rect">
            <a:avLst/>
          </a:prstGeom>
        </p:spPr>
        <p:txBody>
          <a:bodyPr vert="horz" lIns="68580" tIns="34290" rIns="68580" bIns="34290"/>
          <a:lstStyle>
            <a:lvl1pPr marL="0" indent="0">
              <a:buFontTx/>
              <a:buNone/>
              <a:defRPr sz="900">
                <a:solidFill>
                  <a:schemeClr val="lt2"/>
                </a:solidFill>
              </a:defRPr>
            </a:lvl1pPr>
          </a:lstStyle>
          <a:p>
            <a:r>
              <a:rPr lang="de-DE" sz="900" dirty="0" smtClean="0"/>
              <a:t>Insert </a:t>
            </a:r>
            <a:r>
              <a:rPr lang="de-DE" sz="900" dirty="0" err="1" smtClean="0"/>
              <a:t>chart</a:t>
            </a:r>
            <a:r>
              <a:rPr lang="de-DE" sz="900" dirty="0" smtClean="0"/>
              <a:t> </a:t>
            </a:r>
            <a:r>
              <a:rPr lang="de-DE" sz="900" dirty="0" err="1" smtClean="0"/>
              <a:t>by</a:t>
            </a:r>
            <a:r>
              <a:rPr lang="de-DE" sz="900" dirty="0" smtClean="0"/>
              <a:t> </a:t>
            </a:r>
            <a:r>
              <a:rPr lang="de-DE" sz="900" dirty="0" err="1" smtClean="0"/>
              <a:t>choosing</a:t>
            </a:r>
            <a:r>
              <a:rPr lang="de-DE" sz="900" dirty="0" smtClean="0"/>
              <a:t> a </a:t>
            </a:r>
            <a:r>
              <a:rPr lang="de-DE" sz="900" dirty="0" err="1" smtClean="0"/>
              <a:t>chart</a:t>
            </a:r>
            <a:r>
              <a:rPr lang="de-DE" sz="900" dirty="0" smtClean="0"/>
              <a:t> </a:t>
            </a:r>
            <a:r>
              <a:rPr lang="de-DE" sz="900" dirty="0" err="1" smtClean="0"/>
              <a:t>layout</a:t>
            </a:r>
            <a:r>
              <a:rPr lang="de-DE" sz="900" dirty="0" smtClean="0"/>
              <a:t> in </a:t>
            </a:r>
            <a:r>
              <a:rPr lang="de-DE" sz="900" dirty="0" err="1" smtClean="0"/>
              <a:t>the</a:t>
            </a:r>
            <a:r>
              <a:rPr lang="de-DE" sz="900" dirty="0" smtClean="0"/>
              <a:t> „ </a:t>
            </a:r>
            <a:r>
              <a:rPr lang="de-DE" sz="900" dirty="0" err="1" smtClean="0"/>
              <a:t>eliagroup</a:t>
            </a:r>
            <a:r>
              <a:rPr lang="de-DE" sz="900" dirty="0" smtClean="0"/>
              <a:t>“ </a:t>
            </a:r>
            <a:r>
              <a:rPr lang="de-DE" sz="900" dirty="0" err="1" smtClean="0"/>
              <a:t>menu</a:t>
            </a:r>
            <a:r>
              <a:rPr lang="de-DE" sz="900" dirty="0" smtClean="0"/>
              <a:t>, </a:t>
            </a:r>
            <a:r>
              <a:rPr lang="de-DE" sz="900" dirty="0" err="1" smtClean="0"/>
              <a:t>point</a:t>
            </a:r>
            <a:r>
              <a:rPr lang="de-DE" sz="900" dirty="0" smtClean="0"/>
              <a:t> „Chart“</a:t>
            </a:r>
            <a:endParaRPr lang="de-DE" dirty="0"/>
          </a:p>
        </p:txBody>
      </p:sp>
      <p:sp>
        <p:nvSpPr>
          <p:cNvPr id="4" name="Titel"/>
          <p:cNvSpPr>
            <a:spLocks noGrp="1"/>
          </p:cNvSpPr>
          <p:nvPr>
            <p:ph type="title" hasCustomPrompt="1"/>
          </p:nvPr>
        </p:nvSpPr>
        <p:spPr>
          <a:xfrm>
            <a:off x="432000" y="421846"/>
            <a:ext cx="8280000" cy="645300"/>
          </a:xfrm>
          <a:prstGeom prst="rect">
            <a:avLst/>
          </a:prstGeom>
        </p:spPr>
        <p:txBody>
          <a:bodyPr lIns="0" tIns="34290" rIns="0" bIns="34290"/>
          <a:lstStyle>
            <a:lvl1pPr>
              <a:lnSpc>
                <a:spcPct val="100000"/>
              </a:lnSpc>
              <a:defRPr sz="2100" baseline="0">
                <a:solidFill>
                  <a:srgbClr val="E75420"/>
                </a:solidFill>
              </a:defRPr>
            </a:lvl1pPr>
          </a:lstStyle>
          <a:p>
            <a:r>
              <a:rPr lang="de-DE" dirty="0" smtClean="0"/>
              <a:t>Chart title</a:t>
            </a:r>
            <a:endParaRPr lang="de-DE" dirty="0"/>
          </a:p>
        </p:txBody>
      </p:sp>
      <p:sp>
        <p:nvSpPr>
          <p:cNvPr id="6" name="Footer Placeholder 1"/>
          <p:cNvSpPr>
            <a:spLocks noGrp="1"/>
          </p:cNvSpPr>
          <p:nvPr>
            <p:ph type="ftr" sz="quarter" idx="3"/>
          </p:nvPr>
        </p:nvSpPr>
        <p:spPr>
          <a:xfrm>
            <a:off x="371986" y="4850106"/>
            <a:ext cx="6088253" cy="166910"/>
          </a:xfrm>
          <a:prstGeom prst="rect">
            <a:avLst/>
          </a:prstGeom>
        </p:spPr>
        <p:txBody>
          <a:bodyPr vert="horz" lIns="68580" tIns="34290" rIns="68580" bIns="34290" rtlCol="0" anchor="ctr"/>
          <a:lstStyle>
            <a:lvl1pPr algn="l">
              <a:defRPr sz="800">
                <a:solidFill>
                  <a:schemeClr val="tx1">
                    <a:tint val="75000"/>
                  </a:schemeClr>
                </a:solidFill>
              </a:defRPr>
            </a:lvl1pPr>
          </a:lstStyle>
          <a:p>
            <a:r>
              <a:rPr lang="en-US" smtClean="0"/>
              <a:t>Meeting Eneco-Elia / Mechelen, 18.01.2017 </a:t>
            </a:r>
            <a:endParaRPr lang="en-US" dirty="0"/>
          </a:p>
        </p:txBody>
      </p:sp>
      <p:sp>
        <p:nvSpPr>
          <p:cNvPr id="7" name="Slide Number Placeholder 5"/>
          <p:cNvSpPr>
            <a:spLocks noGrp="1"/>
          </p:cNvSpPr>
          <p:nvPr>
            <p:ph type="sldNum" sz="quarter" idx="4"/>
          </p:nvPr>
        </p:nvSpPr>
        <p:spPr>
          <a:xfrm>
            <a:off x="6608898" y="4850106"/>
            <a:ext cx="2133879" cy="166910"/>
          </a:xfrm>
          <a:prstGeom prst="rect">
            <a:avLst/>
          </a:prstGeom>
        </p:spPr>
        <p:txBody>
          <a:bodyPr vert="horz" lIns="68580" tIns="34290" rIns="68580" bIns="34290" rtlCol="0" anchor="ctr"/>
          <a:lstStyle>
            <a:lvl1pPr algn="r">
              <a:defRPr sz="900">
                <a:solidFill>
                  <a:schemeClr val="tx1">
                    <a:tint val="75000"/>
                  </a:schemeClr>
                </a:solidFill>
              </a:defRPr>
            </a:lvl1pPr>
          </a:lstStyle>
          <a:p>
            <a:fld id="{BDFC70C9-4207-E249-BC2E-DCC217AE1BF1}" type="slidenum">
              <a:rPr lang="en-US" smtClean="0"/>
              <a:t>‹#›</a:t>
            </a:fld>
            <a:endParaRPr lang="en-US"/>
          </a:p>
        </p:txBody>
      </p:sp>
    </p:spTree>
    <p:extLst>
      <p:ext uri="{BB962C8B-B14F-4D97-AF65-F5344CB8AC3E}">
        <p14:creationId xmlns:p14="http://schemas.microsoft.com/office/powerpoint/2010/main" val="2819076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rt + Text slide">
    <p:spTree>
      <p:nvGrpSpPr>
        <p:cNvPr id="1" name=""/>
        <p:cNvGrpSpPr/>
        <p:nvPr/>
      </p:nvGrpSpPr>
      <p:grpSpPr>
        <a:xfrm>
          <a:off x="0" y="0"/>
          <a:ext cx="0" cy="0"/>
          <a:chOff x="0" y="0"/>
          <a:chExt cx="0" cy="0"/>
        </a:xfrm>
      </p:grpSpPr>
      <p:sp>
        <p:nvSpPr>
          <p:cNvPr id="3" name="Diagrammplatzhalter"/>
          <p:cNvSpPr>
            <a:spLocks noGrp="1"/>
          </p:cNvSpPr>
          <p:nvPr>
            <p:ph type="chart" sz="quarter" idx="11" hasCustomPrompt="1"/>
          </p:nvPr>
        </p:nvSpPr>
        <p:spPr>
          <a:xfrm>
            <a:off x="432001" y="1282341"/>
            <a:ext cx="5215551" cy="3348000"/>
          </a:xfrm>
          <a:prstGeom prst="rect">
            <a:avLst/>
          </a:prstGeom>
        </p:spPr>
        <p:txBody>
          <a:bodyPr vert="horz" lIns="68580" tIns="34290" rIns="68580" bIns="34290"/>
          <a:lstStyle>
            <a:lvl1pPr marL="0" indent="0">
              <a:buFontTx/>
              <a:buNone/>
              <a:defRPr sz="900" baseline="0">
                <a:solidFill>
                  <a:schemeClr val="lt2"/>
                </a:solidFill>
              </a:defRPr>
            </a:lvl1pPr>
          </a:lstStyle>
          <a:p>
            <a:r>
              <a:rPr lang="de-DE" sz="900" dirty="0" smtClean="0"/>
              <a:t>Insert </a:t>
            </a:r>
            <a:r>
              <a:rPr lang="de-DE" sz="900" dirty="0" err="1" smtClean="0"/>
              <a:t>chart</a:t>
            </a:r>
            <a:r>
              <a:rPr lang="de-DE" sz="900" dirty="0" smtClean="0"/>
              <a:t> </a:t>
            </a:r>
            <a:r>
              <a:rPr lang="de-DE" sz="900" dirty="0" err="1" smtClean="0"/>
              <a:t>by</a:t>
            </a:r>
            <a:r>
              <a:rPr lang="de-DE" sz="900" dirty="0" smtClean="0"/>
              <a:t> </a:t>
            </a:r>
            <a:r>
              <a:rPr lang="de-DE" sz="900" dirty="0" err="1" smtClean="0"/>
              <a:t>choosing</a:t>
            </a:r>
            <a:r>
              <a:rPr lang="de-DE" sz="900" dirty="0" smtClean="0"/>
              <a:t> a </a:t>
            </a:r>
            <a:r>
              <a:rPr lang="de-DE" sz="900" dirty="0" err="1" smtClean="0"/>
              <a:t>chart</a:t>
            </a:r>
            <a:r>
              <a:rPr lang="de-DE" sz="900" dirty="0" smtClean="0"/>
              <a:t> </a:t>
            </a:r>
            <a:r>
              <a:rPr lang="de-DE" sz="900" dirty="0" err="1" smtClean="0"/>
              <a:t>layout</a:t>
            </a:r>
            <a:r>
              <a:rPr lang="de-DE" sz="900" dirty="0" smtClean="0"/>
              <a:t> in </a:t>
            </a:r>
            <a:r>
              <a:rPr lang="de-DE" sz="900" dirty="0" err="1" smtClean="0"/>
              <a:t>the</a:t>
            </a:r>
            <a:r>
              <a:rPr lang="de-DE" sz="900" dirty="0" smtClean="0"/>
              <a:t> „ </a:t>
            </a:r>
            <a:r>
              <a:rPr lang="de-DE" sz="900" dirty="0" err="1" smtClean="0"/>
              <a:t>eliagroup</a:t>
            </a:r>
            <a:r>
              <a:rPr lang="de-DE" sz="900" dirty="0" smtClean="0"/>
              <a:t>“ </a:t>
            </a:r>
            <a:r>
              <a:rPr lang="de-DE" sz="900" dirty="0" err="1" smtClean="0"/>
              <a:t>menu</a:t>
            </a:r>
            <a:r>
              <a:rPr lang="de-DE" sz="900" dirty="0" smtClean="0"/>
              <a:t>, </a:t>
            </a:r>
            <a:r>
              <a:rPr lang="de-DE" sz="900" dirty="0" err="1" smtClean="0"/>
              <a:t>point</a:t>
            </a:r>
            <a:r>
              <a:rPr lang="de-DE" sz="900" dirty="0" smtClean="0"/>
              <a:t> „Chart“</a:t>
            </a:r>
            <a:endParaRPr lang="de-DE" dirty="0"/>
          </a:p>
        </p:txBody>
      </p:sp>
      <p:sp>
        <p:nvSpPr>
          <p:cNvPr id="7" name="Textplatzhalter"/>
          <p:cNvSpPr>
            <a:spLocks noGrp="1"/>
          </p:cNvSpPr>
          <p:nvPr>
            <p:ph type="body" sz="quarter" idx="10" hasCustomPrompt="1"/>
          </p:nvPr>
        </p:nvSpPr>
        <p:spPr>
          <a:xfrm>
            <a:off x="6012001" y="1282341"/>
            <a:ext cx="2700000" cy="3348000"/>
          </a:xfrm>
          <a:prstGeom prst="rect">
            <a:avLst/>
          </a:prstGeom>
        </p:spPr>
        <p:txBody>
          <a:bodyPr lIns="0" tIns="0" rIns="0" bIns="0"/>
          <a:lstStyle>
            <a:lvl1pPr marL="0" indent="0">
              <a:lnSpc>
                <a:spcPct val="120000"/>
              </a:lnSpc>
              <a:buFontTx/>
              <a:buNone/>
              <a:defRPr sz="1200" b="0"/>
            </a:lvl1pPr>
            <a:lvl2pPr marL="215995" indent="0">
              <a:lnSpc>
                <a:spcPct val="120000"/>
              </a:lnSpc>
              <a:buFontTx/>
              <a:buNone/>
              <a:defRPr sz="1200" b="0"/>
            </a:lvl2pPr>
            <a:lvl3pPr marL="431989" indent="0">
              <a:lnSpc>
                <a:spcPct val="120000"/>
              </a:lnSpc>
              <a:buFontTx/>
              <a:buNone/>
              <a:defRPr sz="1200" b="0"/>
            </a:lvl3pPr>
            <a:lvl4pPr marL="647984" indent="0">
              <a:lnSpc>
                <a:spcPct val="120000"/>
              </a:lnSpc>
              <a:buFontTx/>
              <a:buNone/>
              <a:defRPr sz="12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6" name="Titel"/>
          <p:cNvSpPr>
            <a:spLocks noGrp="1"/>
          </p:cNvSpPr>
          <p:nvPr>
            <p:ph type="title" hasCustomPrompt="1"/>
          </p:nvPr>
        </p:nvSpPr>
        <p:spPr>
          <a:xfrm>
            <a:off x="432000" y="421846"/>
            <a:ext cx="8280000" cy="645300"/>
          </a:xfrm>
          <a:prstGeom prst="rect">
            <a:avLst/>
          </a:prstGeom>
        </p:spPr>
        <p:txBody>
          <a:bodyPr lIns="0" tIns="34290" rIns="0" bIns="34290"/>
          <a:lstStyle>
            <a:lvl1pPr>
              <a:lnSpc>
                <a:spcPct val="100000"/>
              </a:lnSpc>
              <a:defRPr sz="2100">
                <a:solidFill>
                  <a:srgbClr val="E75420"/>
                </a:solidFill>
              </a:defRPr>
            </a:lvl1pPr>
          </a:lstStyle>
          <a:p>
            <a:r>
              <a:rPr lang="de-DE" dirty="0" smtClean="0"/>
              <a:t>Chart title</a:t>
            </a:r>
            <a:br>
              <a:rPr lang="de-DE" dirty="0" smtClean="0"/>
            </a:br>
            <a:endParaRPr lang="de-DE" dirty="0"/>
          </a:p>
        </p:txBody>
      </p:sp>
      <p:sp>
        <p:nvSpPr>
          <p:cNvPr id="5" name="Footer Placeholder 1"/>
          <p:cNvSpPr>
            <a:spLocks noGrp="1"/>
          </p:cNvSpPr>
          <p:nvPr>
            <p:ph type="ftr" sz="quarter" idx="3"/>
          </p:nvPr>
        </p:nvSpPr>
        <p:spPr>
          <a:xfrm>
            <a:off x="371986" y="4850106"/>
            <a:ext cx="6088253" cy="166910"/>
          </a:xfrm>
          <a:prstGeom prst="rect">
            <a:avLst/>
          </a:prstGeom>
        </p:spPr>
        <p:txBody>
          <a:bodyPr vert="horz" lIns="68580" tIns="34290" rIns="68580" bIns="34290" rtlCol="0" anchor="ctr"/>
          <a:lstStyle>
            <a:lvl1pPr algn="l">
              <a:defRPr sz="800">
                <a:solidFill>
                  <a:schemeClr val="tx1">
                    <a:tint val="75000"/>
                  </a:schemeClr>
                </a:solidFill>
              </a:defRPr>
            </a:lvl1pPr>
          </a:lstStyle>
          <a:p>
            <a:r>
              <a:rPr lang="en-US" smtClean="0"/>
              <a:t>Meeting Eneco-Elia / Mechelen, 18.01.2017 </a:t>
            </a:r>
            <a:endParaRPr lang="en-US" dirty="0"/>
          </a:p>
        </p:txBody>
      </p:sp>
      <p:sp>
        <p:nvSpPr>
          <p:cNvPr id="8" name="Slide Number Placeholder 5"/>
          <p:cNvSpPr>
            <a:spLocks noGrp="1"/>
          </p:cNvSpPr>
          <p:nvPr>
            <p:ph type="sldNum" sz="quarter" idx="4"/>
          </p:nvPr>
        </p:nvSpPr>
        <p:spPr>
          <a:xfrm>
            <a:off x="6608898" y="4850106"/>
            <a:ext cx="2133879" cy="166910"/>
          </a:xfrm>
          <a:prstGeom prst="rect">
            <a:avLst/>
          </a:prstGeom>
        </p:spPr>
        <p:txBody>
          <a:bodyPr vert="horz" lIns="68580" tIns="34290" rIns="68580" bIns="34290" rtlCol="0" anchor="ctr"/>
          <a:lstStyle>
            <a:lvl1pPr algn="r">
              <a:defRPr sz="900">
                <a:solidFill>
                  <a:schemeClr val="tx1">
                    <a:tint val="75000"/>
                  </a:schemeClr>
                </a:solidFill>
              </a:defRPr>
            </a:lvl1pPr>
          </a:lstStyle>
          <a:p>
            <a:fld id="{BDFC70C9-4207-E249-BC2E-DCC217AE1BF1}" type="slidenum">
              <a:rPr lang="en-US" smtClean="0"/>
              <a:t>‹#›</a:t>
            </a:fld>
            <a:endParaRPr lang="en-US"/>
          </a:p>
        </p:txBody>
      </p:sp>
    </p:spTree>
    <p:extLst>
      <p:ext uri="{BB962C8B-B14F-4D97-AF65-F5344CB8AC3E}">
        <p14:creationId xmlns:p14="http://schemas.microsoft.com/office/powerpoint/2010/main" val="3275154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low Chart slide">
    <p:spTree>
      <p:nvGrpSpPr>
        <p:cNvPr id="1" name=""/>
        <p:cNvGrpSpPr/>
        <p:nvPr/>
      </p:nvGrpSpPr>
      <p:grpSpPr>
        <a:xfrm>
          <a:off x="0" y="0"/>
          <a:ext cx="0" cy="0"/>
          <a:chOff x="0" y="0"/>
          <a:chExt cx="0" cy="0"/>
        </a:xfrm>
      </p:grpSpPr>
      <p:sp>
        <p:nvSpPr>
          <p:cNvPr id="17" name="Textplatzhalter3"/>
          <p:cNvSpPr>
            <a:spLocks noGrp="1"/>
          </p:cNvSpPr>
          <p:nvPr>
            <p:ph type="body" sz="quarter" idx="14" hasCustomPrompt="1"/>
          </p:nvPr>
        </p:nvSpPr>
        <p:spPr>
          <a:xfrm>
            <a:off x="5992575" y="1884087"/>
            <a:ext cx="2268000" cy="2744585"/>
          </a:xfrm>
          <a:prstGeom prst="rect">
            <a:avLst/>
          </a:prstGeom>
          <a:ln w="12700">
            <a:noFill/>
          </a:ln>
        </p:spPr>
        <p:txBody>
          <a:bodyPr lIns="54000" tIns="108000" rIns="54000" bIns="54000"/>
          <a:lstStyle>
            <a:lvl1pPr marL="0" indent="0">
              <a:lnSpc>
                <a:spcPct val="120000"/>
              </a:lnSpc>
              <a:buClr>
                <a:schemeClr val="tx2"/>
              </a:buClr>
              <a:buFontTx/>
              <a:buNone/>
              <a:defRPr sz="1200" b="0">
                <a:solidFill>
                  <a:srgbClr val="46535B"/>
                </a:solidFill>
              </a:defRPr>
            </a:lvl1pPr>
            <a:lvl2pPr marL="215995" indent="0">
              <a:lnSpc>
                <a:spcPct val="120000"/>
              </a:lnSpc>
              <a:buFontTx/>
              <a:buNone/>
              <a:defRPr sz="1200" b="0">
                <a:solidFill>
                  <a:srgbClr val="46535B"/>
                </a:solidFill>
              </a:defRPr>
            </a:lvl2pPr>
            <a:lvl3pPr marL="431989" indent="0">
              <a:lnSpc>
                <a:spcPct val="120000"/>
              </a:lnSpc>
              <a:buFontTx/>
              <a:buNone/>
              <a:defRPr sz="1200">
                <a:solidFill>
                  <a:srgbClr val="46535B"/>
                </a:solidFill>
              </a:defRPr>
            </a:lvl3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p:txBody>
      </p:sp>
      <p:sp>
        <p:nvSpPr>
          <p:cNvPr id="20" name="HintergrundProzesspunkt3"/>
          <p:cNvSpPr/>
          <p:nvPr userDrawn="1"/>
        </p:nvSpPr>
        <p:spPr>
          <a:xfrm rot="16200000">
            <a:off x="6828147" y="141953"/>
            <a:ext cx="599228" cy="288000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671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2710 h 12710"/>
              <a:gd name="connsiteX1" fmla="*/ 10000 w 10000"/>
              <a:gd name="connsiteY1" fmla="*/ 0 h 12710"/>
              <a:gd name="connsiteX2" fmla="*/ 10000 w 10000"/>
              <a:gd name="connsiteY2" fmla="*/ 11381 h 12710"/>
              <a:gd name="connsiteX3" fmla="*/ 5000 w 10000"/>
              <a:gd name="connsiteY3" fmla="*/ 12710 h 12710"/>
              <a:gd name="connsiteX4" fmla="*/ 0 w 10000"/>
              <a:gd name="connsiteY4" fmla="*/ 11381 h 12710"/>
              <a:gd name="connsiteX5" fmla="*/ 0 w 10000"/>
              <a:gd name="connsiteY5" fmla="*/ 2710 h 12710"/>
              <a:gd name="connsiteX0" fmla="*/ 0 w 10088"/>
              <a:gd name="connsiteY0" fmla="*/ 0 h 12710"/>
              <a:gd name="connsiteX1" fmla="*/ 10088 w 10088"/>
              <a:gd name="connsiteY1" fmla="*/ 0 h 12710"/>
              <a:gd name="connsiteX2" fmla="*/ 10088 w 10088"/>
              <a:gd name="connsiteY2" fmla="*/ 11381 h 12710"/>
              <a:gd name="connsiteX3" fmla="*/ 5088 w 10088"/>
              <a:gd name="connsiteY3" fmla="*/ 12710 h 12710"/>
              <a:gd name="connsiteX4" fmla="*/ 88 w 10088"/>
              <a:gd name="connsiteY4" fmla="*/ 11381 h 12710"/>
              <a:gd name="connsiteX5" fmla="*/ 0 w 10088"/>
              <a:gd name="connsiteY5" fmla="*/ 0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88" h="12710">
                <a:moveTo>
                  <a:pt x="0" y="0"/>
                </a:moveTo>
                <a:lnTo>
                  <a:pt x="10088" y="0"/>
                </a:lnTo>
                <a:lnTo>
                  <a:pt x="10088" y="11381"/>
                </a:lnTo>
                <a:lnTo>
                  <a:pt x="5088" y="12710"/>
                </a:lnTo>
                <a:lnTo>
                  <a:pt x="88" y="11381"/>
                </a:lnTo>
                <a:cubicBezTo>
                  <a:pt x="59" y="7587"/>
                  <a:pt x="29" y="3794"/>
                  <a:pt x="0" y="0"/>
                </a:cubicBezTo>
                <a:close/>
              </a:path>
            </a:pathLst>
          </a:custGeom>
          <a:solidFill>
            <a:schemeClr val="accent5"/>
          </a:solidFill>
          <a:ln w="25400" cmpd="sng">
            <a:solidFill>
              <a:schemeClr val="bg1"/>
            </a:solidFill>
          </a:ln>
        </p:spPr>
        <p:style>
          <a:lnRef idx="2">
            <a:schemeClr val="dk1">
              <a:shade val="50000"/>
            </a:schemeClr>
          </a:lnRef>
          <a:fillRef idx="1">
            <a:schemeClr val="dk1"/>
          </a:fillRef>
          <a:effectRef idx="0">
            <a:schemeClr val="dk1"/>
          </a:effectRef>
          <a:fontRef idx="minor">
            <a:schemeClr val="lt1"/>
          </a:fontRef>
        </p:style>
        <p:txBody>
          <a:bodyPr lIns="68580" tIns="34291" rIns="68580" bIns="34291" rtlCol="0" anchor="ctr"/>
          <a:lstStyle/>
          <a:p>
            <a:pPr algn="ctr"/>
            <a:endParaRPr lang="de-DE" sz="1400"/>
          </a:p>
        </p:txBody>
      </p:sp>
      <p:sp>
        <p:nvSpPr>
          <p:cNvPr id="18" name="TextplatzhalterProzesspunkt3"/>
          <p:cNvSpPr>
            <a:spLocks noGrp="1"/>
          </p:cNvSpPr>
          <p:nvPr>
            <p:ph type="body" sz="quarter" idx="15" hasCustomPrompt="1"/>
          </p:nvPr>
        </p:nvSpPr>
        <p:spPr>
          <a:xfrm>
            <a:off x="5708582" y="1282341"/>
            <a:ext cx="2546759" cy="594000"/>
          </a:xfrm>
          <a:prstGeom prst="rect">
            <a:avLst/>
          </a:prstGeom>
          <a:ln w="12700">
            <a:noFill/>
          </a:ln>
        </p:spPr>
        <p:txBody>
          <a:bodyPr lIns="108000" tIns="54000" rIns="54000" bIns="54000" anchor="ctr"/>
          <a:lstStyle>
            <a:lvl1pPr marL="0" indent="0" algn="ctr">
              <a:lnSpc>
                <a:spcPct val="100000"/>
              </a:lnSpc>
              <a:buClr>
                <a:schemeClr val="tx2"/>
              </a:buClr>
              <a:buFontTx/>
              <a:buNone/>
              <a:defRPr sz="1400" b="0" i="0" baseline="0">
                <a:solidFill>
                  <a:srgbClr val="46535B"/>
                </a:solidFill>
              </a:defRPr>
            </a:lvl1pPr>
            <a:lvl2pPr marL="0" indent="0">
              <a:lnSpc>
                <a:spcPts val="1800"/>
              </a:lnSpc>
              <a:buFontTx/>
              <a:buNone/>
              <a:defRPr sz="1400" b="1" i="0">
                <a:solidFill>
                  <a:srgbClr val="46535B"/>
                </a:solidFill>
              </a:defRPr>
            </a:lvl2pPr>
            <a:lvl3pPr marL="0" indent="0">
              <a:lnSpc>
                <a:spcPts val="1500"/>
              </a:lnSpc>
              <a:buFontTx/>
              <a:buNone/>
              <a:defRPr sz="1100">
                <a:solidFill>
                  <a:srgbClr val="46535B"/>
                </a:solidFill>
              </a:defRPr>
            </a:lvl3pPr>
          </a:lstStyle>
          <a:p>
            <a:pPr lvl="0"/>
            <a:r>
              <a:rPr lang="de-DE" dirty="0" smtClean="0"/>
              <a:t>Point 3</a:t>
            </a:r>
          </a:p>
        </p:txBody>
      </p:sp>
      <p:cxnSp>
        <p:nvCxnSpPr>
          <p:cNvPr id="23" name="Trennlinie2"/>
          <p:cNvCxnSpPr/>
          <p:nvPr userDrawn="1"/>
        </p:nvCxnSpPr>
        <p:spPr>
          <a:xfrm flipV="1">
            <a:off x="5708581" y="1686308"/>
            <a:ext cx="0" cy="2947566"/>
          </a:xfrm>
          <a:prstGeom prst="line">
            <a:avLst/>
          </a:prstGeom>
          <a:ln w="12700" cmpd="sng">
            <a:solidFill>
              <a:schemeClr val="bg2"/>
            </a:solidFill>
          </a:ln>
        </p:spPr>
        <p:style>
          <a:lnRef idx="1">
            <a:schemeClr val="dk1"/>
          </a:lnRef>
          <a:fillRef idx="0">
            <a:schemeClr val="dk1"/>
          </a:fillRef>
          <a:effectRef idx="0">
            <a:schemeClr val="dk1"/>
          </a:effectRef>
          <a:fontRef idx="minor">
            <a:schemeClr val="tx1"/>
          </a:fontRef>
        </p:style>
      </p:cxnSp>
      <p:sp>
        <p:nvSpPr>
          <p:cNvPr id="14" name="Textplatzhalter2"/>
          <p:cNvSpPr>
            <a:spLocks noGrp="1"/>
          </p:cNvSpPr>
          <p:nvPr>
            <p:ph type="body" sz="quarter" idx="12" hasCustomPrompt="1"/>
          </p:nvPr>
        </p:nvSpPr>
        <p:spPr>
          <a:xfrm>
            <a:off x="3438209" y="1884087"/>
            <a:ext cx="2268000" cy="2744585"/>
          </a:xfrm>
          <a:prstGeom prst="rect">
            <a:avLst/>
          </a:prstGeom>
          <a:ln w="12700">
            <a:noFill/>
          </a:ln>
        </p:spPr>
        <p:txBody>
          <a:bodyPr lIns="54000" tIns="108000" rIns="54000" bIns="54000"/>
          <a:lstStyle>
            <a:lvl1pPr marL="0" indent="0">
              <a:lnSpc>
                <a:spcPct val="120000"/>
              </a:lnSpc>
              <a:buClr>
                <a:schemeClr val="tx2"/>
              </a:buClr>
              <a:buFontTx/>
              <a:buNone/>
              <a:defRPr sz="1200" b="0">
                <a:solidFill>
                  <a:srgbClr val="46535B"/>
                </a:solidFill>
              </a:defRPr>
            </a:lvl1pPr>
            <a:lvl2pPr marL="215995" indent="0">
              <a:lnSpc>
                <a:spcPct val="120000"/>
              </a:lnSpc>
              <a:buFontTx/>
              <a:buNone/>
              <a:defRPr sz="1200" b="0">
                <a:solidFill>
                  <a:srgbClr val="46535B"/>
                </a:solidFill>
              </a:defRPr>
            </a:lvl2pPr>
            <a:lvl3pPr marL="431989" indent="0">
              <a:lnSpc>
                <a:spcPct val="120000"/>
              </a:lnSpc>
              <a:buFontTx/>
              <a:buNone/>
              <a:defRPr sz="1200">
                <a:solidFill>
                  <a:srgbClr val="46535B"/>
                </a:solidFill>
              </a:defRPr>
            </a:lvl3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p:txBody>
      </p:sp>
      <p:sp>
        <p:nvSpPr>
          <p:cNvPr id="26" name="HintergrundProzesspunkt2"/>
          <p:cNvSpPr/>
          <p:nvPr userDrawn="1"/>
        </p:nvSpPr>
        <p:spPr>
          <a:xfrm rot="16200000">
            <a:off x="4260161" y="141953"/>
            <a:ext cx="599228" cy="288000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671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2710 h 12710"/>
              <a:gd name="connsiteX1" fmla="*/ 10000 w 10000"/>
              <a:gd name="connsiteY1" fmla="*/ 0 h 12710"/>
              <a:gd name="connsiteX2" fmla="*/ 10000 w 10000"/>
              <a:gd name="connsiteY2" fmla="*/ 11381 h 12710"/>
              <a:gd name="connsiteX3" fmla="*/ 5000 w 10000"/>
              <a:gd name="connsiteY3" fmla="*/ 12710 h 12710"/>
              <a:gd name="connsiteX4" fmla="*/ 0 w 10000"/>
              <a:gd name="connsiteY4" fmla="*/ 11381 h 12710"/>
              <a:gd name="connsiteX5" fmla="*/ 0 w 10000"/>
              <a:gd name="connsiteY5" fmla="*/ 2710 h 12710"/>
              <a:gd name="connsiteX0" fmla="*/ 0 w 10088"/>
              <a:gd name="connsiteY0" fmla="*/ 0 h 12710"/>
              <a:gd name="connsiteX1" fmla="*/ 10088 w 10088"/>
              <a:gd name="connsiteY1" fmla="*/ 0 h 12710"/>
              <a:gd name="connsiteX2" fmla="*/ 10088 w 10088"/>
              <a:gd name="connsiteY2" fmla="*/ 11381 h 12710"/>
              <a:gd name="connsiteX3" fmla="*/ 5088 w 10088"/>
              <a:gd name="connsiteY3" fmla="*/ 12710 h 12710"/>
              <a:gd name="connsiteX4" fmla="*/ 88 w 10088"/>
              <a:gd name="connsiteY4" fmla="*/ 11381 h 12710"/>
              <a:gd name="connsiteX5" fmla="*/ 0 w 10088"/>
              <a:gd name="connsiteY5" fmla="*/ 0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88" h="12710">
                <a:moveTo>
                  <a:pt x="0" y="0"/>
                </a:moveTo>
                <a:lnTo>
                  <a:pt x="10088" y="0"/>
                </a:lnTo>
                <a:lnTo>
                  <a:pt x="10088" y="11381"/>
                </a:lnTo>
                <a:lnTo>
                  <a:pt x="5088" y="12710"/>
                </a:lnTo>
                <a:lnTo>
                  <a:pt x="88" y="11381"/>
                </a:lnTo>
                <a:cubicBezTo>
                  <a:pt x="59" y="7587"/>
                  <a:pt x="29" y="3794"/>
                  <a:pt x="0" y="0"/>
                </a:cubicBezTo>
                <a:close/>
              </a:path>
            </a:pathLst>
          </a:custGeom>
          <a:solidFill>
            <a:schemeClr val="accent5"/>
          </a:solidFill>
          <a:ln w="25400" cmpd="sng">
            <a:solidFill>
              <a:schemeClr val="bg1"/>
            </a:solidFill>
          </a:ln>
        </p:spPr>
        <p:style>
          <a:lnRef idx="2">
            <a:schemeClr val="dk1">
              <a:shade val="50000"/>
            </a:schemeClr>
          </a:lnRef>
          <a:fillRef idx="1">
            <a:schemeClr val="dk1"/>
          </a:fillRef>
          <a:effectRef idx="0">
            <a:schemeClr val="dk1"/>
          </a:effectRef>
          <a:fontRef idx="minor">
            <a:schemeClr val="lt1"/>
          </a:fontRef>
        </p:style>
        <p:txBody>
          <a:bodyPr lIns="68580" tIns="34291" rIns="68580" bIns="34291" rtlCol="0" anchor="ctr"/>
          <a:lstStyle/>
          <a:p>
            <a:pPr algn="ctr"/>
            <a:endParaRPr lang="de-DE" sz="1400"/>
          </a:p>
        </p:txBody>
      </p:sp>
      <p:sp>
        <p:nvSpPr>
          <p:cNvPr id="15" name="TextplatzhalterProzesspunkt2"/>
          <p:cNvSpPr>
            <a:spLocks noGrp="1"/>
          </p:cNvSpPr>
          <p:nvPr>
            <p:ph type="body" sz="quarter" idx="13" hasCustomPrompt="1"/>
          </p:nvPr>
        </p:nvSpPr>
        <p:spPr>
          <a:xfrm>
            <a:off x="3175705" y="1282342"/>
            <a:ext cx="2532879" cy="594000"/>
          </a:xfrm>
          <a:prstGeom prst="rect">
            <a:avLst/>
          </a:prstGeom>
          <a:ln w="12700">
            <a:noFill/>
          </a:ln>
        </p:spPr>
        <p:txBody>
          <a:bodyPr lIns="108000" tIns="54000" rIns="54000" bIns="54000" anchor="ctr"/>
          <a:lstStyle>
            <a:lvl1pPr marL="0" indent="0" algn="ctr">
              <a:lnSpc>
                <a:spcPct val="100000"/>
              </a:lnSpc>
              <a:buClr>
                <a:schemeClr val="tx2"/>
              </a:buClr>
              <a:buFontTx/>
              <a:buNone/>
              <a:defRPr sz="1400" b="0" i="0" baseline="0">
                <a:solidFill>
                  <a:srgbClr val="46535B"/>
                </a:solidFill>
              </a:defRPr>
            </a:lvl1pPr>
            <a:lvl2pPr marL="0" indent="0">
              <a:lnSpc>
                <a:spcPts val="1800"/>
              </a:lnSpc>
              <a:buFontTx/>
              <a:buNone/>
              <a:defRPr sz="1400" b="1" i="0">
                <a:solidFill>
                  <a:srgbClr val="46535B"/>
                </a:solidFill>
              </a:defRPr>
            </a:lvl2pPr>
            <a:lvl3pPr marL="0" indent="0">
              <a:lnSpc>
                <a:spcPts val="1500"/>
              </a:lnSpc>
              <a:buFontTx/>
              <a:buNone/>
              <a:defRPr sz="1100">
                <a:solidFill>
                  <a:srgbClr val="46535B"/>
                </a:solidFill>
              </a:defRPr>
            </a:lvl3pPr>
          </a:lstStyle>
          <a:p>
            <a:pPr lvl="0"/>
            <a:r>
              <a:rPr lang="de-DE" dirty="0" smtClean="0"/>
              <a:t>Point 2</a:t>
            </a:r>
          </a:p>
        </p:txBody>
      </p:sp>
      <p:cxnSp>
        <p:nvCxnSpPr>
          <p:cNvPr id="22" name="Trennlinie1"/>
          <p:cNvCxnSpPr/>
          <p:nvPr userDrawn="1"/>
        </p:nvCxnSpPr>
        <p:spPr>
          <a:xfrm flipV="1">
            <a:off x="3154883" y="1686308"/>
            <a:ext cx="0" cy="2947566"/>
          </a:xfrm>
          <a:prstGeom prst="line">
            <a:avLst/>
          </a:prstGeom>
          <a:ln w="12700" cmpd="sng">
            <a:solidFill>
              <a:schemeClr val="bg2"/>
            </a:solidFill>
          </a:ln>
        </p:spPr>
        <p:style>
          <a:lnRef idx="1">
            <a:schemeClr val="dk1"/>
          </a:lnRef>
          <a:fillRef idx="0">
            <a:schemeClr val="dk1"/>
          </a:fillRef>
          <a:effectRef idx="0">
            <a:schemeClr val="dk1"/>
          </a:effectRef>
          <a:fontRef idx="minor">
            <a:schemeClr val="tx1"/>
          </a:fontRef>
        </p:style>
      </p:cxnSp>
      <p:sp>
        <p:nvSpPr>
          <p:cNvPr id="7" name="Textplatzhalter1"/>
          <p:cNvSpPr>
            <a:spLocks noGrp="1"/>
          </p:cNvSpPr>
          <p:nvPr>
            <p:ph type="body" sz="quarter" idx="10" hasCustomPrompt="1"/>
          </p:nvPr>
        </p:nvSpPr>
        <p:spPr>
          <a:xfrm>
            <a:off x="886623" y="1884087"/>
            <a:ext cx="2268000" cy="2744585"/>
          </a:xfrm>
          <a:prstGeom prst="rect">
            <a:avLst/>
          </a:prstGeom>
          <a:ln w="12700">
            <a:noFill/>
          </a:ln>
        </p:spPr>
        <p:txBody>
          <a:bodyPr lIns="54000" tIns="108000" rIns="54000" bIns="54000"/>
          <a:lstStyle>
            <a:lvl1pPr marL="0" indent="0">
              <a:lnSpc>
                <a:spcPct val="120000"/>
              </a:lnSpc>
              <a:buClr>
                <a:schemeClr val="tx2"/>
              </a:buClr>
              <a:buFontTx/>
              <a:buNone/>
              <a:defRPr sz="1200" b="0">
                <a:solidFill>
                  <a:srgbClr val="46535B"/>
                </a:solidFill>
              </a:defRPr>
            </a:lvl1pPr>
            <a:lvl2pPr marL="215995" indent="0">
              <a:lnSpc>
                <a:spcPct val="120000"/>
              </a:lnSpc>
              <a:buFontTx/>
              <a:buNone/>
              <a:defRPr sz="1200" b="0" baseline="0">
                <a:solidFill>
                  <a:srgbClr val="46535B"/>
                </a:solidFill>
              </a:defRPr>
            </a:lvl2pPr>
            <a:lvl3pPr marL="431989" indent="0">
              <a:lnSpc>
                <a:spcPct val="120000"/>
              </a:lnSpc>
              <a:buFontTx/>
              <a:buNone/>
              <a:defRPr sz="1200">
                <a:solidFill>
                  <a:srgbClr val="46535B"/>
                </a:solidFill>
              </a:defRPr>
            </a:lvl3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p:txBody>
      </p:sp>
      <p:sp>
        <p:nvSpPr>
          <p:cNvPr id="27" name="HintergrundProzesspunkt1"/>
          <p:cNvSpPr/>
          <p:nvPr userDrawn="1"/>
        </p:nvSpPr>
        <p:spPr>
          <a:xfrm rot="16200000">
            <a:off x="1712995" y="141952"/>
            <a:ext cx="599228" cy="288000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0 h 10000"/>
              <a:gd name="connsiteX1" fmla="*/ 10000 w 10000"/>
              <a:gd name="connsiteY1" fmla="*/ 0 h 10000"/>
              <a:gd name="connsiteX2" fmla="*/ 10000 w 10000"/>
              <a:gd name="connsiteY2" fmla="*/ 8671 h 10000"/>
              <a:gd name="connsiteX3" fmla="*/ 5000 w 10000"/>
              <a:gd name="connsiteY3" fmla="*/ 10000 h 10000"/>
              <a:gd name="connsiteX4" fmla="*/ 0 w 10000"/>
              <a:gd name="connsiteY4" fmla="*/ 8671 h 10000"/>
              <a:gd name="connsiteX5" fmla="*/ 0 w 10000"/>
              <a:gd name="connsiteY5" fmla="*/ 0 h 10000"/>
              <a:gd name="connsiteX0" fmla="*/ 0 w 10000"/>
              <a:gd name="connsiteY0" fmla="*/ 2710 h 12710"/>
              <a:gd name="connsiteX1" fmla="*/ 10000 w 10000"/>
              <a:gd name="connsiteY1" fmla="*/ 0 h 12710"/>
              <a:gd name="connsiteX2" fmla="*/ 10000 w 10000"/>
              <a:gd name="connsiteY2" fmla="*/ 11381 h 12710"/>
              <a:gd name="connsiteX3" fmla="*/ 5000 w 10000"/>
              <a:gd name="connsiteY3" fmla="*/ 12710 h 12710"/>
              <a:gd name="connsiteX4" fmla="*/ 0 w 10000"/>
              <a:gd name="connsiteY4" fmla="*/ 11381 h 12710"/>
              <a:gd name="connsiteX5" fmla="*/ 0 w 10000"/>
              <a:gd name="connsiteY5" fmla="*/ 2710 h 12710"/>
              <a:gd name="connsiteX0" fmla="*/ 0 w 10088"/>
              <a:gd name="connsiteY0" fmla="*/ 0 h 12710"/>
              <a:gd name="connsiteX1" fmla="*/ 10088 w 10088"/>
              <a:gd name="connsiteY1" fmla="*/ 0 h 12710"/>
              <a:gd name="connsiteX2" fmla="*/ 10088 w 10088"/>
              <a:gd name="connsiteY2" fmla="*/ 11381 h 12710"/>
              <a:gd name="connsiteX3" fmla="*/ 5088 w 10088"/>
              <a:gd name="connsiteY3" fmla="*/ 12710 h 12710"/>
              <a:gd name="connsiteX4" fmla="*/ 88 w 10088"/>
              <a:gd name="connsiteY4" fmla="*/ 11381 h 12710"/>
              <a:gd name="connsiteX5" fmla="*/ 0 w 10088"/>
              <a:gd name="connsiteY5" fmla="*/ 0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88" h="12710">
                <a:moveTo>
                  <a:pt x="0" y="0"/>
                </a:moveTo>
                <a:lnTo>
                  <a:pt x="10088" y="0"/>
                </a:lnTo>
                <a:lnTo>
                  <a:pt x="10088" y="11381"/>
                </a:lnTo>
                <a:lnTo>
                  <a:pt x="5088" y="12710"/>
                </a:lnTo>
                <a:lnTo>
                  <a:pt x="88" y="11381"/>
                </a:lnTo>
                <a:cubicBezTo>
                  <a:pt x="59" y="7587"/>
                  <a:pt x="29" y="3794"/>
                  <a:pt x="0" y="0"/>
                </a:cubicBezTo>
                <a:close/>
              </a:path>
            </a:pathLst>
          </a:custGeom>
          <a:solidFill>
            <a:schemeClr val="accent5"/>
          </a:solidFill>
          <a:ln w="25400" cmpd="sng">
            <a:solidFill>
              <a:schemeClr val="bg1"/>
            </a:solidFill>
          </a:ln>
        </p:spPr>
        <p:style>
          <a:lnRef idx="2">
            <a:schemeClr val="dk1">
              <a:shade val="50000"/>
            </a:schemeClr>
          </a:lnRef>
          <a:fillRef idx="1">
            <a:schemeClr val="dk1"/>
          </a:fillRef>
          <a:effectRef idx="0">
            <a:schemeClr val="dk1"/>
          </a:effectRef>
          <a:fontRef idx="minor">
            <a:schemeClr val="lt1"/>
          </a:fontRef>
        </p:style>
        <p:txBody>
          <a:bodyPr lIns="68580" tIns="34291" rIns="68580" bIns="34291" rtlCol="0" anchor="ctr"/>
          <a:lstStyle/>
          <a:p>
            <a:pPr algn="ctr"/>
            <a:endParaRPr lang="de-DE" sz="1400"/>
          </a:p>
        </p:txBody>
      </p:sp>
      <p:sp>
        <p:nvSpPr>
          <p:cNvPr id="10" name="TextplatzhalterProzesspunkt1"/>
          <p:cNvSpPr>
            <a:spLocks noGrp="1"/>
          </p:cNvSpPr>
          <p:nvPr>
            <p:ph type="body" sz="quarter" idx="11" hasCustomPrompt="1"/>
          </p:nvPr>
        </p:nvSpPr>
        <p:spPr>
          <a:xfrm>
            <a:off x="612002" y="1282342"/>
            <a:ext cx="2549823" cy="594000"/>
          </a:xfrm>
          <a:prstGeom prst="rect">
            <a:avLst/>
          </a:prstGeom>
          <a:ln w="12700">
            <a:noFill/>
          </a:ln>
        </p:spPr>
        <p:txBody>
          <a:bodyPr lIns="108000" tIns="54000" rIns="54000" bIns="54000" anchor="ctr"/>
          <a:lstStyle>
            <a:lvl1pPr marL="0" indent="0" algn="ctr">
              <a:lnSpc>
                <a:spcPct val="100000"/>
              </a:lnSpc>
              <a:buClr>
                <a:schemeClr val="tx2"/>
              </a:buClr>
              <a:buFontTx/>
              <a:buNone/>
              <a:defRPr sz="1400" b="0" i="0" baseline="0">
                <a:solidFill>
                  <a:srgbClr val="46535B"/>
                </a:solidFill>
              </a:defRPr>
            </a:lvl1pPr>
            <a:lvl2pPr marL="0" indent="0">
              <a:lnSpc>
                <a:spcPts val="1800"/>
              </a:lnSpc>
              <a:buFontTx/>
              <a:buNone/>
              <a:defRPr sz="1400" b="1" i="0">
                <a:solidFill>
                  <a:srgbClr val="46535B"/>
                </a:solidFill>
              </a:defRPr>
            </a:lvl2pPr>
            <a:lvl3pPr marL="0" indent="0">
              <a:lnSpc>
                <a:spcPts val="1500"/>
              </a:lnSpc>
              <a:buFontTx/>
              <a:buNone/>
              <a:defRPr sz="1100">
                <a:solidFill>
                  <a:srgbClr val="46535B"/>
                </a:solidFill>
              </a:defRPr>
            </a:lvl3pPr>
          </a:lstStyle>
          <a:p>
            <a:pPr lvl="0"/>
            <a:r>
              <a:rPr lang="de-DE" dirty="0" smtClean="0"/>
              <a:t>Point 1</a:t>
            </a:r>
          </a:p>
        </p:txBody>
      </p:sp>
      <p:sp>
        <p:nvSpPr>
          <p:cNvPr id="16" name="Titel"/>
          <p:cNvSpPr>
            <a:spLocks noGrp="1"/>
          </p:cNvSpPr>
          <p:nvPr>
            <p:ph type="title" hasCustomPrompt="1"/>
          </p:nvPr>
        </p:nvSpPr>
        <p:spPr>
          <a:xfrm>
            <a:off x="432000" y="421849"/>
            <a:ext cx="8280000" cy="645109"/>
          </a:xfrm>
          <a:prstGeom prst="rect">
            <a:avLst/>
          </a:prstGeom>
        </p:spPr>
        <p:txBody>
          <a:bodyPr lIns="0" tIns="34290" rIns="0" bIns="34290"/>
          <a:lstStyle>
            <a:lvl1pPr>
              <a:lnSpc>
                <a:spcPct val="100000"/>
              </a:lnSpc>
              <a:defRPr sz="2100">
                <a:solidFill>
                  <a:srgbClr val="E75420"/>
                </a:solidFill>
              </a:defRPr>
            </a:lvl1pPr>
          </a:lstStyle>
          <a:p>
            <a:r>
              <a:rPr lang="de-DE" dirty="0" smtClean="0"/>
              <a:t>Title</a:t>
            </a:r>
            <a:br>
              <a:rPr lang="de-DE" dirty="0" smtClean="0"/>
            </a:br>
            <a:endParaRPr lang="de-DE" dirty="0"/>
          </a:p>
        </p:txBody>
      </p:sp>
      <p:sp>
        <p:nvSpPr>
          <p:cNvPr id="19" name="Footer Placeholder 1"/>
          <p:cNvSpPr>
            <a:spLocks noGrp="1"/>
          </p:cNvSpPr>
          <p:nvPr>
            <p:ph type="ftr" sz="quarter" idx="3"/>
          </p:nvPr>
        </p:nvSpPr>
        <p:spPr>
          <a:xfrm>
            <a:off x="371986" y="4850106"/>
            <a:ext cx="6088253" cy="166910"/>
          </a:xfrm>
          <a:prstGeom prst="rect">
            <a:avLst/>
          </a:prstGeom>
        </p:spPr>
        <p:txBody>
          <a:bodyPr vert="horz" lIns="68580" tIns="34290" rIns="68580" bIns="34290" rtlCol="0" anchor="ctr"/>
          <a:lstStyle>
            <a:lvl1pPr algn="l">
              <a:defRPr sz="800">
                <a:solidFill>
                  <a:schemeClr val="tx1">
                    <a:tint val="75000"/>
                  </a:schemeClr>
                </a:solidFill>
              </a:defRPr>
            </a:lvl1pPr>
          </a:lstStyle>
          <a:p>
            <a:r>
              <a:rPr lang="en-US" smtClean="0"/>
              <a:t>Meeting Eneco-Elia / Mechelen, 18.01.2017 </a:t>
            </a:r>
            <a:endParaRPr lang="en-US" dirty="0"/>
          </a:p>
        </p:txBody>
      </p:sp>
      <p:sp>
        <p:nvSpPr>
          <p:cNvPr id="21" name="Slide Number Placeholder 5"/>
          <p:cNvSpPr>
            <a:spLocks noGrp="1"/>
          </p:cNvSpPr>
          <p:nvPr>
            <p:ph type="sldNum" sz="quarter" idx="4"/>
          </p:nvPr>
        </p:nvSpPr>
        <p:spPr>
          <a:xfrm>
            <a:off x="6608898" y="4850106"/>
            <a:ext cx="2133879" cy="166910"/>
          </a:xfrm>
          <a:prstGeom prst="rect">
            <a:avLst/>
          </a:prstGeom>
        </p:spPr>
        <p:txBody>
          <a:bodyPr vert="horz" lIns="68580" tIns="34290" rIns="68580" bIns="34290" rtlCol="0" anchor="ctr"/>
          <a:lstStyle>
            <a:lvl1pPr algn="r">
              <a:defRPr sz="900">
                <a:solidFill>
                  <a:schemeClr val="tx1">
                    <a:tint val="75000"/>
                  </a:schemeClr>
                </a:solidFill>
              </a:defRPr>
            </a:lvl1pPr>
          </a:lstStyle>
          <a:p>
            <a:fld id="{BDFC70C9-4207-E249-BC2E-DCC217AE1BF1}" type="slidenum">
              <a:rPr lang="en-US" smtClean="0"/>
              <a:t>‹#›</a:t>
            </a:fld>
            <a:endParaRPr lang="en-US"/>
          </a:p>
        </p:txBody>
      </p:sp>
    </p:spTree>
    <p:extLst>
      <p:ext uri="{BB962C8B-B14F-4D97-AF65-F5344CB8AC3E}">
        <p14:creationId xmlns:p14="http://schemas.microsoft.com/office/powerpoint/2010/main" val="34790114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inal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chlusstext"/>
          <p:cNvSpPr txBox="1"/>
          <p:nvPr userDrawn="1"/>
        </p:nvSpPr>
        <p:spPr>
          <a:xfrm>
            <a:off x="431800" y="1855588"/>
            <a:ext cx="8280000" cy="403958"/>
          </a:xfrm>
          <a:prstGeom prst="rect">
            <a:avLst/>
          </a:prstGeom>
          <a:noFill/>
        </p:spPr>
        <p:txBody>
          <a:bodyPr wrap="square" lIns="0" tIns="0" rIns="68580" bIns="34291" rtlCol="0">
            <a:spAutoFit/>
          </a:bodyPr>
          <a:lstStyle/>
          <a:p>
            <a:r>
              <a:rPr lang="de-DE" sz="2400" dirty="0" err="1" smtClean="0">
                <a:solidFill>
                  <a:schemeClr val="lt1"/>
                </a:solidFill>
              </a:rPr>
              <a:t>Many</a:t>
            </a:r>
            <a:r>
              <a:rPr lang="de-DE" sz="2400" dirty="0" smtClean="0">
                <a:solidFill>
                  <a:schemeClr val="lt1"/>
                </a:solidFill>
              </a:rPr>
              <a:t> </a:t>
            </a:r>
            <a:r>
              <a:rPr lang="de-DE" sz="2400" dirty="0" err="1" smtClean="0">
                <a:solidFill>
                  <a:schemeClr val="lt1"/>
                </a:solidFill>
              </a:rPr>
              <a:t>thanks</a:t>
            </a:r>
            <a:r>
              <a:rPr lang="de-DE" sz="2400" dirty="0" smtClean="0">
                <a:solidFill>
                  <a:schemeClr val="lt1"/>
                </a:solidFill>
              </a:rPr>
              <a:t> </a:t>
            </a:r>
            <a:r>
              <a:rPr lang="de-DE" sz="2400" dirty="0" err="1" smtClean="0">
                <a:solidFill>
                  <a:schemeClr val="lt1"/>
                </a:solidFill>
              </a:rPr>
              <a:t>for</a:t>
            </a:r>
            <a:r>
              <a:rPr lang="de-DE" sz="2400" dirty="0" smtClean="0">
                <a:solidFill>
                  <a:schemeClr val="lt1"/>
                </a:solidFill>
              </a:rPr>
              <a:t> </a:t>
            </a:r>
            <a:r>
              <a:rPr lang="de-DE" sz="2400" dirty="0" err="1" smtClean="0">
                <a:solidFill>
                  <a:schemeClr val="lt1"/>
                </a:solidFill>
              </a:rPr>
              <a:t>your</a:t>
            </a:r>
            <a:r>
              <a:rPr lang="de-DE" sz="2400" dirty="0" smtClean="0">
                <a:solidFill>
                  <a:schemeClr val="lt1"/>
                </a:solidFill>
              </a:rPr>
              <a:t> </a:t>
            </a:r>
            <a:r>
              <a:rPr lang="de-DE" sz="2400" dirty="0" err="1" smtClean="0">
                <a:solidFill>
                  <a:schemeClr val="lt1"/>
                </a:solidFill>
              </a:rPr>
              <a:t>attention</a:t>
            </a:r>
            <a:r>
              <a:rPr lang="de-DE" sz="2400" dirty="0" smtClean="0">
                <a:solidFill>
                  <a:schemeClr val="lt1"/>
                </a:solidFill>
              </a:rPr>
              <a:t>!</a:t>
            </a:r>
            <a:endParaRPr lang="de-DE" sz="2400" dirty="0">
              <a:solidFill>
                <a:schemeClr val="lt1"/>
              </a:solidFill>
            </a:endParaRPr>
          </a:p>
        </p:txBody>
      </p:sp>
      <p:sp>
        <p:nvSpPr>
          <p:cNvPr id="4" name="Adresse"/>
          <p:cNvSpPr txBox="1"/>
          <p:nvPr userDrawn="1"/>
        </p:nvSpPr>
        <p:spPr>
          <a:xfrm>
            <a:off x="440353" y="2960060"/>
            <a:ext cx="8280000" cy="1921873"/>
          </a:xfrm>
          <a:prstGeom prst="rect">
            <a:avLst/>
          </a:prstGeom>
          <a:noFill/>
        </p:spPr>
        <p:txBody>
          <a:bodyPr wrap="square" lIns="0" tIns="0" rIns="68580" bIns="34291" rtlCol="0">
            <a:spAutoFit/>
          </a:bodyPr>
          <a:lstStyle/>
          <a:p>
            <a:pPr>
              <a:lnSpc>
                <a:spcPct val="140000"/>
              </a:lnSpc>
            </a:pPr>
            <a:r>
              <a:rPr lang="en-US" sz="800" b="1" spc="0" dirty="0" smtClean="0">
                <a:solidFill>
                  <a:schemeClr val="lt1"/>
                </a:solidFill>
              </a:rPr>
              <a:t>ELIA SYSTEM OPERATOR</a:t>
            </a:r>
          </a:p>
          <a:p>
            <a:pPr>
              <a:lnSpc>
                <a:spcPct val="140000"/>
              </a:lnSpc>
            </a:pPr>
            <a:r>
              <a:rPr lang="en-US" sz="800" b="1" spc="0" dirty="0" smtClean="0">
                <a:solidFill>
                  <a:schemeClr val="lt1"/>
                </a:solidFill>
              </a:rPr>
              <a:t>Boulevard de </a:t>
            </a:r>
            <a:r>
              <a:rPr lang="en-US" sz="800" b="1" spc="0" dirty="0" err="1" smtClean="0">
                <a:solidFill>
                  <a:schemeClr val="lt1"/>
                </a:solidFill>
              </a:rPr>
              <a:t>l'Empereur</a:t>
            </a:r>
            <a:r>
              <a:rPr lang="en-US" sz="800" b="1" spc="0" dirty="0" smtClean="0">
                <a:solidFill>
                  <a:schemeClr val="lt1"/>
                </a:solidFill>
              </a:rPr>
              <a:t> 20</a:t>
            </a:r>
          </a:p>
          <a:p>
            <a:pPr>
              <a:lnSpc>
                <a:spcPct val="140000"/>
              </a:lnSpc>
            </a:pPr>
            <a:r>
              <a:rPr lang="en-US" sz="800" b="1" spc="0" dirty="0" smtClean="0">
                <a:solidFill>
                  <a:schemeClr val="lt1"/>
                </a:solidFill>
              </a:rPr>
              <a:t>1000 Brussels</a:t>
            </a:r>
          </a:p>
          <a:p>
            <a:pPr>
              <a:lnSpc>
                <a:spcPct val="140000"/>
              </a:lnSpc>
            </a:pPr>
            <a:endParaRPr lang="en-US" sz="800" b="1" spc="0" dirty="0" smtClean="0">
              <a:solidFill>
                <a:schemeClr val="lt1"/>
              </a:solidFill>
            </a:endParaRPr>
          </a:p>
          <a:p>
            <a:pPr>
              <a:lnSpc>
                <a:spcPct val="140000"/>
              </a:lnSpc>
            </a:pPr>
            <a:r>
              <a:rPr lang="en-US" sz="800" b="1" spc="0" dirty="0" smtClean="0">
                <a:solidFill>
                  <a:schemeClr val="lt1"/>
                </a:solidFill>
              </a:rPr>
              <a:t>+32 2 546 70 11</a:t>
            </a:r>
          </a:p>
          <a:p>
            <a:pPr>
              <a:lnSpc>
                <a:spcPct val="140000"/>
              </a:lnSpc>
            </a:pPr>
            <a:r>
              <a:rPr lang="en-US" sz="800" b="1" spc="0" dirty="0" smtClean="0">
                <a:solidFill>
                  <a:schemeClr val="lt1"/>
                </a:solidFill>
              </a:rPr>
              <a:t>info@ </a:t>
            </a:r>
            <a:r>
              <a:rPr lang="en-US" sz="800" b="1" spc="0" dirty="0" err="1" smtClean="0">
                <a:solidFill>
                  <a:schemeClr val="lt1"/>
                </a:solidFill>
              </a:rPr>
              <a:t>elia.be</a:t>
            </a:r>
            <a:endParaRPr lang="en-US" sz="800" b="1" spc="0" dirty="0" smtClean="0">
              <a:solidFill>
                <a:schemeClr val="lt1"/>
              </a:solidFill>
            </a:endParaRPr>
          </a:p>
          <a:p>
            <a:pPr>
              <a:lnSpc>
                <a:spcPct val="140000"/>
              </a:lnSpc>
            </a:pPr>
            <a:endParaRPr lang="en-US" sz="800" b="1" spc="0" dirty="0" smtClean="0">
              <a:solidFill>
                <a:schemeClr val="lt1"/>
              </a:solidFill>
            </a:endParaRPr>
          </a:p>
          <a:p>
            <a:pPr marL="0" marR="0" indent="0" algn="l" defTabSz="342891" rtl="0" eaLnBrk="1" fontAlgn="auto" latinLnBrk="0" hangingPunct="1">
              <a:lnSpc>
                <a:spcPct val="140000"/>
              </a:lnSpc>
              <a:spcBef>
                <a:spcPts val="0"/>
              </a:spcBef>
              <a:spcAft>
                <a:spcPts val="0"/>
              </a:spcAft>
              <a:buClrTx/>
              <a:buSzTx/>
              <a:buFontTx/>
              <a:buNone/>
              <a:tabLst/>
              <a:defRPr/>
            </a:pPr>
            <a:r>
              <a:rPr lang="en-US" sz="800" b="1" spc="0" dirty="0" err="1" smtClean="0">
                <a:solidFill>
                  <a:schemeClr val="lt1"/>
                </a:solidFill>
              </a:rPr>
              <a:t>www.elia.be</a:t>
            </a:r>
            <a:r>
              <a:rPr lang="en-US" sz="800" b="1" spc="0" dirty="0" smtClean="0">
                <a:solidFill>
                  <a:schemeClr val="lt1"/>
                </a:solidFill>
              </a:rPr>
              <a:t/>
            </a:r>
            <a:br>
              <a:rPr lang="en-US" sz="800" b="1" spc="0" dirty="0" smtClean="0">
                <a:solidFill>
                  <a:schemeClr val="lt1"/>
                </a:solidFill>
              </a:rPr>
            </a:br>
            <a:r>
              <a:rPr lang="en-US" sz="800" b="1" spc="0" dirty="0" smtClean="0">
                <a:solidFill>
                  <a:schemeClr val="lt1"/>
                </a:solidFill>
              </a:rPr>
              <a:t>An </a:t>
            </a:r>
            <a:r>
              <a:rPr lang="en-US" sz="800" b="1" spc="0" dirty="0" err="1" smtClean="0">
                <a:solidFill>
                  <a:schemeClr val="lt1"/>
                </a:solidFill>
              </a:rPr>
              <a:t>Elia</a:t>
            </a:r>
            <a:r>
              <a:rPr lang="en-US" sz="800" b="1" spc="0" dirty="0" smtClean="0">
                <a:solidFill>
                  <a:schemeClr val="lt1"/>
                </a:solidFill>
              </a:rPr>
              <a:t> Group company</a:t>
            </a:r>
          </a:p>
          <a:p>
            <a:pPr>
              <a:lnSpc>
                <a:spcPct val="140000"/>
              </a:lnSpc>
            </a:pPr>
            <a:endParaRPr lang="en-US" sz="800" b="1" spc="0" dirty="0" smtClean="0">
              <a:solidFill>
                <a:schemeClr val="lt1"/>
              </a:solidFill>
            </a:endParaRPr>
          </a:p>
          <a:p>
            <a:pPr>
              <a:lnSpc>
                <a:spcPct val="140000"/>
              </a:lnSpc>
            </a:pPr>
            <a:endParaRPr lang="pl-PL" sz="800" spc="0" dirty="0" smtClean="0">
              <a:solidFill>
                <a:schemeClr val="lt1"/>
              </a:solidFill>
            </a:endParaRPr>
          </a:p>
        </p:txBody>
      </p:sp>
      <p:sp>
        <p:nvSpPr>
          <p:cNvPr id="9" name="Text Placeholder 8"/>
          <p:cNvSpPr>
            <a:spLocks noGrp="1"/>
          </p:cNvSpPr>
          <p:nvPr>
            <p:ph type="body" sz="quarter" idx="10" hasCustomPrompt="1"/>
          </p:nvPr>
        </p:nvSpPr>
        <p:spPr>
          <a:xfrm>
            <a:off x="375766" y="2522128"/>
            <a:ext cx="5723967" cy="257867"/>
          </a:xfrm>
          <a:prstGeom prst="rect">
            <a:avLst/>
          </a:prstGeom>
        </p:spPr>
        <p:txBody>
          <a:bodyPr vert="horz" lIns="68580" tIns="34290" rIns="68580" bIns="34290"/>
          <a:lstStyle>
            <a:lvl1pPr marL="0" indent="0">
              <a:buNone/>
              <a:defRPr sz="800" b="1">
                <a:solidFill>
                  <a:schemeClr val="bg1"/>
                </a:solidFill>
              </a:defRPr>
            </a:lvl1pPr>
            <a:lvl2pPr marL="342891" indent="0">
              <a:buNone/>
              <a:defRPr sz="1800">
                <a:solidFill>
                  <a:schemeClr val="bg1"/>
                </a:solidFill>
              </a:defRPr>
            </a:lvl2pPr>
            <a:lvl3pPr marL="685783" indent="0">
              <a:buNone/>
              <a:defRPr sz="1500">
                <a:solidFill>
                  <a:schemeClr val="bg1"/>
                </a:solidFill>
              </a:defRPr>
            </a:lvl3pPr>
            <a:lvl4pPr marL="1028674" indent="0">
              <a:buNone/>
              <a:defRPr sz="1400">
                <a:solidFill>
                  <a:schemeClr val="bg1"/>
                </a:solidFill>
              </a:defRPr>
            </a:lvl4pPr>
            <a:lvl5pPr marL="1371566" indent="0">
              <a:buNone/>
              <a:defRPr sz="1400">
                <a:solidFill>
                  <a:schemeClr val="bg1"/>
                </a:solidFill>
              </a:defRPr>
            </a:lvl5pPr>
          </a:lstStyle>
          <a:p>
            <a:pPr>
              <a:lnSpc>
                <a:spcPct val="140000"/>
              </a:lnSpc>
            </a:pPr>
            <a:r>
              <a:rPr lang="en-US" sz="800" b="1" spc="0" dirty="0" smtClean="0">
                <a:solidFill>
                  <a:schemeClr val="lt1"/>
                </a:solidFill>
              </a:rPr>
              <a:t>First name, last name</a:t>
            </a:r>
          </a:p>
        </p:txBody>
      </p:sp>
      <p:sp>
        <p:nvSpPr>
          <p:cNvPr id="11" name="Text Placeholder 10"/>
          <p:cNvSpPr>
            <a:spLocks noGrp="1"/>
          </p:cNvSpPr>
          <p:nvPr>
            <p:ph type="body" sz="quarter" idx="11" hasCustomPrompt="1"/>
          </p:nvPr>
        </p:nvSpPr>
        <p:spPr>
          <a:xfrm>
            <a:off x="392323" y="4730265"/>
            <a:ext cx="5707408" cy="232148"/>
          </a:xfrm>
          <a:prstGeom prst="rect">
            <a:avLst/>
          </a:prstGeom>
        </p:spPr>
        <p:txBody>
          <a:bodyPr vert="horz" lIns="68580" tIns="34290" rIns="68580" bIns="34290"/>
          <a:lstStyle>
            <a:lvl1pPr marL="0" indent="0">
              <a:buNone/>
              <a:defRPr sz="800">
                <a:solidFill>
                  <a:srgbClr val="FFFFFF"/>
                </a:solidFill>
              </a:defRPr>
            </a:lvl1pPr>
            <a:lvl2pPr marL="342891" indent="0">
              <a:buNone/>
              <a:defRPr sz="900">
                <a:solidFill>
                  <a:srgbClr val="FFFFFF"/>
                </a:solidFill>
              </a:defRPr>
            </a:lvl2pPr>
            <a:lvl3pPr marL="685783" indent="0">
              <a:buNone/>
              <a:defRPr sz="900">
                <a:solidFill>
                  <a:srgbClr val="FFFFFF"/>
                </a:solidFill>
              </a:defRPr>
            </a:lvl3pPr>
            <a:lvl4pPr marL="1028674" indent="0">
              <a:buNone/>
              <a:defRPr sz="900">
                <a:solidFill>
                  <a:srgbClr val="FFFFFF"/>
                </a:solidFill>
              </a:defRPr>
            </a:lvl4pPr>
            <a:lvl5pPr marL="1371566" indent="0">
              <a:buNone/>
              <a:defRPr sz="900">
                <a:solidFill>
                  <a:srgbClr val="FFFFFF"/>
                </a:solidFill>
              </a:defRPr>
            </a:lvl5pPr>
          </a:lstStyle>
          <a:p>
            <a:pPr lvl="0"/>
            <a:r>
              <a:rPr lang="nl-BE" dirty="0" smtClean="0"/>
              <a:t>City, 19.05.2014</a:t>
            </a:r>
          </a:p>
        </p:txBody>
      </p:sp>
      <p:pic>
        <p:nvPicPr>
          <p:cNvPr id="8" name="Picture 7" descr="elia_White_vector.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41985" y="-30903"/>
            <a:ext cx="1525809" cy="930746"/>
          </a:xfrm>
          <a:prstGeom prst="rect">
            <a:avLst/>
          </a:prstGeom>
        </p:spPr>
      </p:pic>
    </p:spTree>
    <p:extLst>
      <p:ext uri="{BB962C8B-B14F-4D97-AF65-F5344CB8AC3E}">
        <p14:creationId xmlns:p14="http://schemas.microsoft.com/office/powerpoint/2010/main" val="40474096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10" name="Text Placeholder 9"/>
          <p:cNvSpPr>
            <a:spLocks noGrp="1"/>
          </p:cNvSpPr>
          <p:nvPr>
            <p:ph type="body" sz="quarter" idx="13"/>
          </p:nvPr>
        </p:nvSpPr>
        <p:spPr>
          <a:xfrm>
            <a:off x="396000" y="1277100"/>
            <a:ext cx="8132400" cy="3196800"/>
          </a:xfrm>
        </p:spPr>
        <p:txBody>
          <a:bodyPr/>
          <a:lstStyle>
            <a:lvl1pPr>
              <a:buFont typeface="Lucida Grande"/>
              <a:buNone/>
              <a:defRPr/>
            </a:lvl1pPr>
          </a:lstStyle>
          <a:p>
            <a:pPr lvl="0"/>
            <a:r>
              <a:rPr lang="nl-BE" dirty="0" smtClean="0"/>
              <a:t>Click to edit Master text styles</a:t>
            </a:r>
          </a:p>
          <a:p>
            <a:pPr lvl="1"/>
            <a:r>
              <a:rPr lang="nl-BE" dirty="0" smtClean="0"/>
              <a:t>Second level</a:t>
            </a:r>
          </a:p>
          <a:p>
            <a:pPr lvl="2"/>
            <a:r>
              <a:rPr lang="nl-BE" dirty="0" smtClean="0"/>
              <a:t>Third level</a:t>
            </a:r>
            <a:endParaRPr lang="en-US" dirty="0"/>
          </a:p>
        </p:txBody>
      </p:sp>
      <p:sp>
        <p:nvSpPr>
          <p:cNvPr id="5" name="Footer Placeholder 4"/>
          <p:cNvSpPr>
            <a:spLocks noGrp="1"/>
          </p:cNvSpPr>
          <p:nvPr>
            <p:ph type="ftr" sz="quarter" idx="15"/>
          </p:nvPr>
        </p:nvSpPr>
        <p:spPr/>
        <p:txBody>
          <a:bodyPr/>
          <a:lstStyle>
            <a:lvl1pPr>
              <a:defRPr/>
            </a:lvl1pPr>
          </a:lstStyle>
          <a:p>
            <a:pPr>
              <a:defRPr/>
            </a:pPr>
            <a:r>
              <a:rPr lang="nl-NL" smtClean="0">
                <a:solidFill>
                  <a:srgbClr val="FFFFFF"/>
                </a:solidFill>
              </a:rPr>
              <a:t>Meeting Eneco-Elia / Mechelen, 18.01.2017 </a:t>
            </a:r>
            <a:endParaRPr lang="nl-NL">
              <a:solidFill>
                <a:srgbClr val="FFFFFF"/>
              </a:solidFill>
            </a:endParaRPr>
          </a:p>
        </p:txBody>
      </p:sp>
      <p:sp>
        <p:nvSpPr>
          <p:cNvPr id="6" name="Slide Number Placeholder 5"/>
          <p:cNvSpPr>
            <a:spLocks noGrp="1"/>
          </p:cNvSpPr>
          <p:nvPr>
            <p:ph type="sldNum" sz="quarter" idx="4"/>
          </p:nvPr>
        </p:nvSpPr>
        <p:spPr>
          <a:xfrm>
            <a:off x="7999413" y="4880374"/>
            <a:ext cx="817563" cy="189309"/>
          </a:xfrm>
          <a:prstGeom prst="rect">
            <a:avLst/>
          </a:prstGeom>
        </p:spPr>
        <p:txBody>
          <a:bodyPr/>
          <a:lstStyle>
            <a:lvl1pPr algn="r">
              <a:defRPr sz="700">
                <a:solidFill>
                  <a:schemeClr val="bg1"/>
                </a:solidFill>
              </a:defRPr>
            </a:lvl1pPr>
          </a:lstStyle>
          <a:p>
            <a:pPr>
              <a:defRPr/>
            </a:pPr>
            <a:fld id="{831BD1A5-8908-45C7-9CC2-966884B348F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75886015"/>
      </p:ext>
    </p:extLst>
  </p:cSld>
  <p:clrMapOvr>
    <a:masterClrMapping/>
  </p:clrMapOvr>
  <p:transition>
    <p:wipe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Footer Placeholder 4"/>
          <p:cNvSpPr>
            <a:spLocks noGrp="1"/>
          </p:cNvSpPr>
          <p:nvPr>
            <p:ph type="ftr" sz="quarter" idx="11"/>
          </p:nvPr>
        </p:nvSpPr>
        <p:spPr/>
        <p:txBody>
          <a:bodyPr/>
          <a:lstStyle>
            <a:lvl1pPr>
              <a:defRPr/>
            </a:lvl1pPr>
          </a:lstStyle>
          <a:p>
            <a:pPr>
              <a:defRPr/>
            </a:pPr>
            <a:r>
              <a:rPr lang="en-US" smtClean="0">
                <a:solidFill>
                  <a:srgbClr val="FFFFFF"/>
                </a:solidFill>
              </a:rPr>
              <a:t>Meeting Eneco-Elia / Mechelen, 18.01.2017 </a:t>
            </a:r>
            <a:endParaRPr lang="en-US">
              <a:solidFill>
                <a:srgbClr val="FFFFFF"/>
              </a:solidFill>
            </a:endParaRPr>
          </a:p>
        </p:txBody>
      </p:sp>
    </p:spTree>
    <p:extLst>
      <p:ext uri="{BB962C8B-B14F-4D97-AF65-F5344CB8AC3E}">
        <p14:creationId xmlns:p14="http://schemas.microsoft.com/office/powerpoint/2010/main" val="1771101738"/>
      </p:ext>
    </p:extLst>
  </p:cSld>
  <p:clrMapOvr>
    <a:masterClrMapping/>
  </p:clrMapOvr>
  <p:transition>
    <p:wipe dir="u"/>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96000" y="545400"/>
            <a:ext cx="8132400" cy="534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96000" y="1277100"/>
            <a:ext cx="3960000" cy="3196800"/>
          </a:xfrm>
        </p:spPr>
        <p:txBody>
          <a:bodyPr/>
          <a:lstStyle>
            <a:lvl1pPr>
              <a:defRPr sz="1500"/>
            </a:lvl1pPr>
            <a:lvl2pPr>
              <a:defRPr sz="1200"/>
            </a:lvl2pPr>
            <a:lvl3pPr>
              <a:defRPr sz="12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
        <p:nvSpPr>
          <p:cNvPr id="4" name="Content Placeholder 3"/>
          <p:cNvSpPr>
            <a:spLocks noGrp="1"/>
          </p:cNvSpPr>
          <p:nvPr>
            <p:ph sz="half" idx="2"/>
          </p:nvPr>
        </p:nvSpPr>
        <p:spPr>
          <a:xfrm>
            <a:off x="4568400" y="1277100"/>
            <a:ext cx="3960000" cy="3196800"/>
          </a:xfrm>
        </p:spPr>
        <p:txBody>
          <a:bodyPr/>
          <a:lstStyle>
            <a:lvl1pPr>
              <a:defRPr sz="1500"/>
            </a:lvl1pPr>
            <a:lvl2pPr>
              <a:defRPr sz="1200"/>
            </a:lvl2pPr>
            <a:lvl3pPr>
              <a:defRPr sz="12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nl-NL" smtClean="0">
                <a:solidFill>
                  <a:srgbClr val="FFFFFF"/>
                </a:solidFill>
              </a:rPr>
              <a:t>Meeting Eneco-Elia / Mechelen, 18.01.2017 </a:t>
            </a:r>
            <a:endParaRPr lang="nl-NL">
              <a:solidFill>
                <a:srgbClr val="FFFFFF"/>
              </a:solidFill>
            </a:endParaRPr>
          </a:p>
        </p:txBody>
      </p:sp>
    </p:spTree>
    <p:extLst>
      <p:ext uri="{BB962C8B-B14F-4D97-AF65-F5344CB8AC3E}">
        <p14:creationId xmlns:p14="http://schemas.microsoft.com/office/powerpoint/2010/main" val="3359113947"/>
      </p:ext>
    </p:extLst>
  </p:cSld>
  <p:clrMapOvr>
    <a:masterClrMapping/>
  </p:clrMapOvr>
  <p:transition>
    <p:wipe dir="u"/>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396000" y="1200151"/>
            <a:ext cx="8132400" cy="3394472"/>
          </a:xfrm>
        </p:spPr>
        <p:txBody>
          <a:bodyPr/>
          <a:lstStyle/>
          <a:p>
            <a:pPr lvl="0"/>
            <a:endParaRPr lang="en-US" noProof="0" dirty="0" smtClean="0"/>
          </a:p>
        </p:txBody>
      </p:sp>
      <p:sp>
        <p:nvSpPr>
          <p:cNvPr id="7" name="Title 6"/>
          <p:cNvSpPr>
            <a:spLocks noGrp="1"/>
          </p:cNvSpPr>
          <p:nvPr>
            <p:ph type="title"/>
          </p:nvPr>
        </p:nvSpPr>
        <p:spPr>
          <a:xfrm>
            <a:off x="396000" y="545400"/>
            <a:ext cx="8132400" cy="534600"/>
          </a:xfrm>
        </p:spPr>
        <p:txBody>
          <a:bodyPr/>
          <a:lstStyle/>
          <a:p>
            <a:r>
              <a:rPr lang="nl-BE" smtClean="0"/>
              <a:t>Click to edit Master title style</a:t>
            </a:r>
            <a:endParaRPr lang="en-US"/>
          </a:p>
        </p:txBody>
      </p:sp>
      <p:sp>
        <p:nvSpPr>
          <p:cNvPr id="4" name="Date Placeholder 3"/>
          <p:cNvSpPr>
            <a:spLocks noGrp="1"/>
          </p:cNvSpPr>
          <p:nvPr>
            <p:ph type="dt" sz="half" idx="10"/>
          </p:nvPr>
        </p:nvSpPr>
        <p:spPr>
          <a:xfrm>
            <a:off x="360363" y="4911331"/>
            <a:ext cx="792163" cy="189309"/>
          </a:xfrm>
          <a:prstGeom prst="rect">
            <a:avLst/>
          </a:prstGeom>
        </p:spPr>
        <p:txBody>
          <a:bodyPr lIns="68580" tIns="34290" rIns="68580" bIns="34290"/>
          <a:lstStyle>
            <a:lvl1pPr>
              <a:defRPr/>
            </a:lvl1pPr>
          </a:lstStyle>
          <a:p>
            <a:pPr defTabSz="685783" fontAlgn="base">
              <a:spcBef>
                <a:spcPct val="0"/>
              </a:spcBef>
              <a:spcAft>
                <a:spcPct val="0"/>
              </a:spcAft>
              <a:defRPr/>
            </a:pPr>
            <a:endParaRPr lang="nl-BE" sz="2100">
              <a:solidFill>
                <a:srgbClr val="000000"/>
              </a:solidFill>
              <a:ea typeface="ヒラギノ角ゴ Pro W3"/>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srgbClr val="FFFFFF"/>
                </a:solidFill>
              </a:rPr>
              <a:t>Meeting Eneco-Elia / Mechelen, 18.01.2017 </a:t>
            </a:r>
            <a:endParaRPr lang="en-US">
              <a:solidFill>
                <a:srgbClr val="FFFFFF"/>
              </a:solidFill>
            </a:endParaRPr>
          </a:p>
        </p:txBody>
      </p:sp>
      <p:sp>
        <p:nvSpPr>
          <p:cNvPr id="6" name="Slide Number Placeholder 5"/>
          <p:cNvSpPr>
            <a:spLocks noGrp="1"/>
          </p:cNvSpPr>
          <p:nvPr>
            <p:ph type="sldNum" sz="quarter" idx="12"/>
          </p:nvPr>
        </p:nvSpPr>
        <p:spPr>
          <a:xfrm>
            <a:off x="7710488" y="4911331"/>
            <a:ext cx="817563" cy="189309"/>
          </a:xfrm>
          <a:prstGeom prst="rect">
            <a:avLst/>
          </a:prstGeom>
        </p:spPr>
        <p:txBody>
          <a:bodyPr/>
          <a:lstStyle>
            <a:lvl1pPr>
              <a:defRPr/>
            </a:lvl1pPr>
          </a:lstStyle>
          <a:p>
            <a:pPr>
              <a:defRPr/>
            </a:pPr>
            <a:fld id="{3C3B1820-B0AF-42F8-93E4-0A0AAF8B460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88203794"/>
      </p:ext>
    </p:extLst>
  </p:cSld>
  <p:clrMapOvr>
    <a:masterClrMapping/>
  </p:clrMapOvr>
  <p:transition>
    <p:wipe dir="u"/>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8001" y="1722600"/>
            <a:ext cx="6264000" cy="324000"/>
          </a:xfrm>
        </p:spPr>
        <p:txBody>
          <a:bodyPr/>
          <a:lstStyle>
            <a:lvl1pPr>
              <a:lnSpc>
                <a:spcPts val="2325"/>
              </a:lnSpc>
              <a:spcBef>
                <a:spcPct val="0"/>
              </a:spcBef>
              <a:defRPr/>
            </a:lvl1pPr>
          </a:lstStyle>
          <a:p>
            <a:r>
              <a:rPr lang="nl-BE" smtClean="0"/>
              <a:t>Click to edit Master title style</a:t>
            </a:r>
            <a:endParaRPr lang="nl-BE" dirty="0"/>
          </a:p>
        </p:txBody>
      </p:sp>
      <p:sp>
        <p:nvSpPr>
          <p:cNvPr id="7" name="Text Placeholder 6"/>
          <p:cNvSpPr>
            <a:spLocks noGrp="1"/>
          </p:cNvSpPr>
          <p:nvPr>
            <p:ph type="body" sz="quarter" idx="13"/>
          </p:nvPr>
        </p:nvSpPr>
        <p:spPr>
          <a:xfrm>
            <a:off x="918001" y="2713500"/>
            <a:ext cx="7610400" cy="1825200"/>
          </a:xfrm>
        </p:spPr>
        <p:txBody>
          <a:bodyPr/>
          <a:lstStyle>
            <a:lvl1pPr>
              <a:defRPr sz="1200" b="0"/>
            </a:lvl1pPr>
            <a:lvl2pPr>
              <a:defRPr sz="1200" b="0"/>
            </a:lvl2pPr>
            <a:lvl3pPr marL="2381" algn="l" defTabSz="135727">
              <a:buClr>
                <a:schemeClr val="tx1"/>
              </a:buClr>
              <a:buNone/>
              <a:tabLst>
                <a:tab pos="6250625" algn="r"/>
              </a:tabLst>
              <a:defRPr sz="1200" b="0"/>
            </a:lvl3pPr>
            <a:lvl4pPr>
              <a:defRPr sz="1200" b="0"/>
            </a:lvl4pPr>
            <a:lvl5pPr>
              <a:defRPr sz="1200" b="0"/>
            </a:lvl5pPr>
          </a:lstStyle>
          <a:p>
            <a:pPr lvl="0"/>
            <a:r>
              <a:rPr lang="nl-BE" smtClean="0"/>
              <a:t>Click to edit Master text styles</a:t>
            </a:r>
          </a:p>
          <a:p>
            <a:pPr lvl="1"/>
            <a:r>
              <a:rPr lang="nl-BE" smtClean="0"/>
              <a:t>Second level</a:t>
            </a:r>
          </a:p>
        </p:txBody>
      </p:sp>
      <p:sp>
        <p:nvSpPr>
          <p:cNvPr id="4" name="Date Placeholder 3"/>
          <p:cNvSpPr>
            <a:spLocks noGrp="1"/>
          </p:cNvSpPr>
          <p:nvPr>
            <p:ph type="dt" sz="half" idx="14"/>
          </p:nvPr>
        </p:nvSpPr>
        <p:spPr>
          <a:xfrm>
            <a:off x="360363" y="4911331"/>
            <a:ext cx="792163" cy="189309"/>
          </a:xfrm>
          <a:prstGeom prst="rect">
            <a:avLst/>
          </a:prstGeom>
        </p:spPr>
        <p:txBody>
          <a:bodyPr lIns="68580" tIns="34290" rIns="68580" bIns="34290"/>
          <a:lstStyle>
            <a:lvl1pPr>
              <a:defRPr/>
            </a:lvl1pPr>
          </a:lstStyle>
          <a:p>
            <a:pPr defTabSz="685783" fontAlgn="base">
              <a:spcBef>
                <a:spcPct val="0"/>
              </a:spcBef>
              <a:spcAft>
                <a:spcPct val="0"/>
              </a:spcAft>
              <a:defRPr/>
            </a:pPr>
            <a:endParaRPr lang="nl-BE" sz="2100">
              <a:solidFill>
                <a:srgbClr val="000000"/>
              </a:solidFill>
              <a:ea typeface="ヒラギノ角ゴ Pro W3"/>
            </a:endParaRPr>
          </a:p>
        </p:txBody>
      </p:sp>
      <p:sp>
        <p:nvSpPr>
          <p:cNvPr id="5" name="Footer Placeholder 4"/>
          <p:cNvSpPr>
            <a:spLocks noGrp="1"/>
          </p:cNvSpPr>
          <p:nvPr>
            <p:ph type="ftr" sz="quarter" idx="15"/>
          </p:nvPr>
        </p:nvSpPr>
        <p:spPr/>
        <p:txBody>
          <a:bodyPr/>
          <a:lstStyle>
            <a:lvl1pPr>
              <a:defRPr/>
            </a:lvl1pPr>
          </a:lstStyle>
          <a:p>
            <a:pPr>
              <a:defRPr/>
            </a:pPr>
            <a:r>
              <a:rPr lang="en-US" smtClean="0">
                <a:solidFill>
                  <a:srgbClr val="FFFFFF"/>
                </a:solidFill>
              </a:rPr>
              <a:t>Meeting Eneco-Elia / Mechelen, 18.01.2017 </a:t>
            </a:r>
            <a:endParaRPr lang="en-US">
              <a:solidFill>
                <a:srgbClr val="FFFFFF"/>
              </a:solidFill>
            </a:endParaRPr>
          </a:p>
        </p:txBody>
      </p:sp>
      <p:sp>
        <p:nvSpPr>
          <p:cNvPr id="6" name="Slide Number Placeholder 5"/>
          <p:cNvSpPr>
            <a:spLocks noGrp="1"/>
          </p:cNvSpPr>
          <p:nvPr>
            <p:ph type="sldNum" sz="quarter" idx="16"/>
          </p:nvPr>
        </p:nvSpPr>
        <p:spPr>
          <a:xfrm>
            <a:off x="7710488" y="4911331"/>
            <a:ext cx="817563" cy="189309"/>
          </a:xfrm>
          <a:prstGeom prst="rect">
            <a:avLst/>
          </a:prstGeom>
        </p:spPr>
        <p:txBody>
          <a:bodyPr/>
          <a:lstStyle>
            <a:lvl1pPr>
              <a:defRPr/>
            </a:lvl1pPr>
          </a:lstStyle>
          <a:p>
            <a:pPr>
              <a:defRPr/>
            </a:pPr>
            <a:fld id="{1CCCB3B8-4B12-45D1-9531-3AC8778FEEF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45357335"/>
      </p:ext>
    </p:extLst>
  </p:cSld>
  <p:clrMapOvr>
    <a:masterClrMapping/>
  </p:clrMapOvr>
  <p:transition>
    <p:wipe dir="u"/>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10" name="Text Placeholder 9"/>
          <p:cNvSpPr>
            <a:spLocks noGrp="1"/>
          </p:cNvSpPr>
          <p:nvPr>
            <p:ph type="body" sz="quarter" idx="13"/>
          </p:nvPr>
        </p:nvSpPr>
        <p:spPr>
          <a:xfrm>
            <a:off x="396000" y="1277100"/>
            <a:ext cx="8132400" cy="3196800"/>
          </a:xfrm>
        </p:spPr>
        <p:txBody>
          <a:bodyPr/>
          <a:lstStyle>
            <a:lvl1pPr>
              <a:buFont typeface="Lucida Grande"/>
              <a:buNone/>
              <a:defRPr/>
            </a:lvl1pPr>
          </a:lstStyle>
          <a:p>
            <a:pPr lvl="0"/>
            <a:r>
              <a:rPr lang="nl-BE" dirty="0" smtClean="0"/>
              <a:t>Click to edit Master text styles</a:t>
            </a:r>
          </a:p>
          <a:p>
            <a:pPr lvl="1"/>
            <a:r>
              <a:rPr lang="nl-BE" dirty="0" smtClean="0"/>
              <a:t>Second level</a:t>
            </a:r>
          </a:p>
          <a:p>
            <a:pPr lvl="2"/>
            <a:r>
              <a:rPr lang="nl-BE" dirty="0" smtClean="0"/>
              <a:t>Third level</a:t>
            </a:r>
            <a:endParaRPr lang="en-US" dirty="0"/>
          </a:p>
        </p:txBody>
      </p:sp>
      <p:sp>
        <p:nvSpPr>
          <p:cNvPr id="4" name="Date Placeholder 3"/>
          <p:cNvSpPr>
            <a:spLocks noGrp="1"/>
          </p:cNvSpPr>
          <p:nvPr>
            <p:ph type="dt" sz="half" idx="14"/>
          </p:nvPr>
        </p:nvSpPr>
        <p:spPr>
          <a:xfrm>
            <a:off x="360363" y="4911331"/>
            <a:ext cx="792163" cy="189309"/>
          </a:xfrm>
          <a:prstGeom prst="rect">
            <a:avLst/>
          </a:prstGeom>
        </p:spPr>
        <p:txBody>
          <a:bodyPr lIns="68580" tIns="34290" rIns="68580" bIns="34290"/>
          <a:lstStyle>
            <a:lvl1pPr>
              <a:defRPr/>
            </a:lvl1pPr>
          </a:lstStyle>
          <a:p>
            <a:pPr defTabSz="685783" fontAlgn="base">
              <a:spcBef>
                <a:spcPct val="0"/>
              </a:spcBef>
              <a:spcAft>
                <a:spcPct val="0"/>
              </a:spcAft>
              <a:defRPr/>
            </a:pPr>
            <a:endParaRPr lang="en-US" sz="2100">
              <a:solidFill>
                <a:srgbClr val="000000"/>
              </a:solidFill>
              <a:ea typeface="ヒラギノ角ゴ Pro W3"/>
            </a:endParaRPr>
          </a:p>
        </p:txBody>
      </p:sp>
      <p:sp>
        <p:nvSpPr>
          <p:cNvPr id="5" name="Footer Placeholder 4"/>
          <p:cNvSpPr>
            <a:spLocks noGrp="1"/>
          </p:cNvSpPr>
          <p:nvPr>
            <p:ph type="ftr" sz="quarter" idx="15"/>
          </p:nvPr>
        </p:nvSpPr>
        <p:spPr/>
        <p:txBody>
          <a:bodyPr/>
          <a:lstStyle>
            <a:lvl1pPr>
              <a:defRPr/>
            </a:lvl1pPr>
          </a:lstStyle>
          <a:p>
            <a:pPr>
              <a:defRPr/>
            </a:pPr>
            <a:r>
              <a:rPr lang="nl-NL" smtClean="0">
                <a:solidFill>
                  <a:srgbClr val="FFFFFF"/>
                </a:solidFill>
              </a:rPr>
              <a:t>Meeting Eneco-Elia / Mechelen, 18.01.2017 </a:t>
            </a:r>
            <a:endParaRPr lang="nl-NL">
              <a:solidFill>
                <a:srgbClr val="FFFFFF"/>
              </a:solidFill>
            </a:endParaRPr>
          </a:p>
        </p:txBody>
      </p:sp>
      <p:sp>
        <p:nvSpPr>
          <p:cNvPr id="6" name="Slide Number Placeholder 5"/>
          <p:cNvSpPr>
            <a:spLocks noGrp="1"/>
          </p:cNvSpPr>
          <p:nvPr>
            <p:ph type="sldNum" sz="quarter" idx="16"/>
          </p:nvPr>
        </p:nvSpPr>
        <p:spPr>
          <a:xfrm>
            <a:off x="7710488" y="4911331"/>
            <a:ext cx="817563" cy="189309"/>
          </a:xfrm>
          <a:prstGeom prst="rect">
            <a:avLst/>
          </a:prstGeom>
        </p:spPr>
        <p:txBody>
          <a:bodyPr/>
          <a:lstStyle>
            <a:lvl1pPr>
              <a:defRPr/>
            </a:lvl1pPr>
          </a:lstStyle>
          <a:p>
            <a:pPr>
              <a:defRPr/>
            </a:pPr>
            <a:fld id="{9B3BEB32-4522-4A3A-A854-DFBDED530DA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66372080"/>
      </p:ext>
    </p:extLst>
  </p:cSld>
  <p:clrMapOvr>
    <a:masterClrMapping/>
  </p:clrMapOvr>
  <p:transition>
    <p:wipe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4311988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eldia">
    <p:spTree>
      <p:nvGrpSpPr>
        <p:cNvPr id="1" name=""/>
        <p:cNvGrpSpPr/>
        <p:nvPr/>
      </p:nvGrpSpPr>
      <p:grpSpPr>
        <a:xfrm>
          <a:off x="0" y="0"/>
          <a:ext cx="0" cy="0"/>
          <a:chOff x="0" y="0"/>
          <a:chExt cx="0" cy="0"/>
        </a:xfrm>
      </p:grpSpPr>
      <p:pic>
        <p:nvPicPr>
          <p:cNvPr id="4" name="Picture 5" descr="Photos_PPT"/>
          <p:cNvPicPr>
            <a:picLocks noChangeAspect="1" noChangeArrowheads="1"/>
          </p:cNvPicPr>
          <p:nvPr/>
        </p:nvPicPr>
        <p:blipFill>
          <a:blip r:embed="rId2"/>
          <a:srcRect/>
          <a:stretch>
            <a:fillRect/>
          </a:stretch>
        </p:blipFill>
        <p:spPr bwMode="auto">
          <a:xfrm>
            <a:off x="1" y="0"/>
            <a:ext cx="9145588" cy="1565672"/>
          </a:xfrm>
          <a:prstGeom prst="rect">
            <a:avLst/>
          </a:prstGeom>
          <a:noFill/>
          <a:ln w="9525">
            <a:noFill/>
            <a:miter lim="800000"/>
            <a:headEnd/>
            <a:tailEnd/>
          </a:ln>
        </p:spPr>
      </p:pic>
      <p:sp>
        <p:nvSpPr>
          <p:cNvPr id="8" name="Title 7"/>
          <p:cNvSpPr>
            <a:spLocks noGrp="1"/>
          </p:cNvSpPr>
          <p:nvPr>
            <p:ph type="title"/>
          </p:nvPr>
        </p:nvSpPr>
        <p:spPr/>
        <p:txBody>
          <a:bodyPr/>
          <a:lstStyle/>
          <a:p>
            <a:r>
              <a:rPr lang="en-US" smtClean="0"/>
              <a:t>Click to edit Master title style</a:t>
            </a:r>
            <a:endParaRPr lang="en-US"/>
          </a:p>
        </p:txBody>
      </p:sp>
      <p:sp>
        <p:nvSpPr>
          <p:cNvPr id="17" name="Text Placeholder 16"/>
          <p:cNvSpPr>
            <a:spLocks noGrp="1"/>
          </p:cNvSpPr>
          <p:nvPr>
            <p:ph type="body" sz="quarter" idx="12"/>
          </p:nvPr>
        </p:nvSpPr>
        <p:spPr>
          <a:xfrm>
            <a:off x="540000" y="2835000"/>
            <a:ext cx="7988400" cy="1336500"/>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5" name="Date Placeholder 3"/>
          <p:cNvSpPr>
            <a:spLocks noGrp="1"/>
          </p:cNvSpPr>
          <p:nvPr>
            <p:ph type="dt" sz="half" idx="13"/>
          </p:nvPr>
        </p:nvSpPr>
        <p:spPr>
          <a:xfrm>
            <a:off x="360363" y="4911331"/>
            <a:ext cx="792163" cy="189309"/>
          </a:xfrm>
          <a:prstGeom prst="rect">
            <a:avLst/>
          </a:prstGeom>
        </p:spPr>
        <p:txBody>
          <a:bodyPr lIns="68580" tIns="34290" rIns="68580" bIns="34290"/>
          <a:lstStyle>
            <a:lvl1pPr>
              <a:defRPr/>
            </a:lvl1pPr>
          </a:lstStyle>
          <a:p>
            <a:pPr defTabSz="685783" fontAlgn="base">
              <a:spcBef>
                <a:spcPct val="0"/>
              </a:spcBef>
              <a:spcAft>
                <a:spcPct val="0"/>
              </a:spcAft>
              <a:defRPr/>
            </a:pPr>
            <a:endParaRPr lang="en-US" sz="2100">
              <a:solidFill>
                <a:srgbClr val="000000"/>
              </a:solidFill>
              <a:ea typeface="ヒラギノ角ゴ Pro W3"/>
            </a:endParaRPr>
          </a:p>
        </p:txBody>
      </p:sp>
      <p:sp>
        <p:nvSpPr>
          <p:cNvPr id="6" name="Footer Placeholder 4"/>
          <p:cNvSpPr>
            <a:spLocks noGrp="1"/>
          </p:cNvSpPr>
          <p:nvPr>
            <p:ph type="ftr" sz="quarter" idx="14"/>
          </p:nvPr>
        </p:nvSpPr>
        <p:spPr/>
        <p:txBody>
          <a:bodyPr/>
          <a:lstStyle>
            <a:lvl1pPr>
              <a:defRPr/>
            </a:lvl1pPr>
          </a:lstStyle>
          <a:p>
            <a:pPr>
              <a:defRPr/>
            </a:pPr>
            <a:r>
              <a:rPr lang="en-US" smtClean="0">
                <a:solidFill>
                  <a:srgbClr val="FFFFFF"/>
                </a:solidFill>
              </a:rPr>
              <a:t>Meeting Eneco-Elia / Mechelen, 18.01.2017 </a:t>
            </a:r>
            <a:endParaRPr lang="en-US">
              <a:solidFill>
                <a:srgbClr val="FFFFFF"/>
              </a:solidFill>
            </a:endParaRPr>
          </a:p>
        </p:txBody>
      </p:sp>
    </p:spTree>
    <p:extLst>
      <p:ext uri="{BB962C8B-B14F-4D97-AF65-F5344CB8AC3E}">
        <p14:creationId xmlns:p14="http://schemas.microsoft.com/office/powerpoint/2010/main" val="36114045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xfrm>
            <a:off x="7710488" y="4911331"/>
            <a:ext cx="817563" cy="189309"/>
          </a:xfrm>
          <a:prstGeom prst="rect">
            <a:avLst/>
          </a:prstGeom>
        </p:spPr>
        <p:txBody>
          <a:bodyPr/>
          <a:lstStyle>
            <a:lvl1pPr>
              <a:defRPr/>
            </a:lvl1pPr>
          </a:lstStyle>
          <a:p>
            <a:pPr>
              <a:defRPr/>
            </a:pPr>
            <a:fld id="{A1E6518B-BD16-42EB-9F89-7315C8CE7881}" type="slidenum">
              <a:rPr lang="de-DE">
                <a:solidFill>
                  <a:srgbClr val="FFFFFF"/>
                </a:solidFill>
              </a:rPr>
              <a:pPr>
                <a:defRPr/>
              </a:pPr>
              <a:t>‹#›</a:t>
            </a:fld>
            <a:endParaRPr lang="de-DE">
              <a:solidFill>
                <a:srgbClr val="FFFFFF"/>
              </a:solidFill>
            </a:endParaRPr>
          </a:p>
        </p:txBody>
      </p:sp>
      <p:sp>
        <p:nvSpPr>
          <p:cNvPr id="3" name="Rectangle 6"/>
          <p:cNvSpPr>
            <a:spLocks noGrp="1" noChangeArrowheads="1"/>
          </p:cNvSpPr>
          <p:nvPr>
            <p:ph type="dt" sz="half" idx="11"/>
          </p:nvPr>
        </p:nvSpPr>
        <p:spPr>
          <a:xfrm>
            <a:off x="360363" y="4911331"/>
            <a:ext cx="792163" cy="189309"/>
          </a:xfrm>
          <a:prstGeom prst="rect">
            <a:avLst/>
          </a:prstGeom>
        </p:spPr>
        <p:txBody>
          <a:bodyPr lIns="68580" tIns="34290" rIns="68580" bIns="34290"/>
          <a:lstStyle>
            <a:lvl1pPr>
              <a:defRPr/>
            </a:lvl1pPr>
          </a:lstStyle>
          <a:p>
            <a:pPr defTabSz="685783" fontAlgn="base">
              <a:spcBef>
                <a:spcPct val="0"/>
              </a:spcBef>
              <a:spcAft>
                <a:spcPct val="0"/>
              </a:spcAft>
              <a:defRPr/>
            </a:pPr>
            <a:endParaRPr lang="de-DE" sz="2100">
              <a:solidFill>
                <a:srgbClr val="000000"/>
              </a:solidFill>
              <a:ea typeface="ヒラギノ角ゴ Pro W3"/>
            </a:endParaRPr>
          </a:p>
        </p:txBody>
      </p:sp>
    </p:spTree>
    <p:extLst>
      <p:ext uri="{BB962C8B-B14F-4D97-AF65-F5344CB8AC3E}">
        <p14:creationId xmlns:p14="http://schemas.microsoft.com/office/powerpoint/2010/main" val="15721897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Hintergrun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575778"/>
            <a:ext cx="9144000" cy="3567142"/>
          </a:xfrm>
          <a:prstGeom prst="rect">
            <a:avLst/>
          </a:prstGeom>
        </p:spPr>
      </p:pic>
      <p:sp>
        <p:nvSpPr>
          <p:cNvPr id="16" name="Untertitel"/>
          <p:cNvSpPr txBox="1">
            <a:spLocks noChangeArrowheads="1"/>
          </p:cNvSpPr>
          <p:nvPr userDrawn="1"/>
        </p:nvSpPr>
        <p:spPr bwMode="auto">
          <a:xfrm>
            <a:off x="428401" y="2781000"/>
            <a:ext cx="8280000" cy="45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defRPr sz="2600" b="1">
                <a:solidFill>
                  <a:schemeClr val="tx1"/>
                </a:solidFill>
                <a:latin typeface="Arial" charset="0"/>
                <a:ea typeface="ＭＳ Ｐゴシック" pitchFamily="34" charset="-128"/>
              </a:defRPr>
            </a:lvl1pPr>
            <a:lvl2pPr marL="742950" indent="-285750">
              <a:defRPr sz="2600" b="1">
                <a:solidFill>
                  <a:schemeClr val="tx1"/>
                </a:solidFill>
                <a:latin typeface="Arial" charset="0"/>
                <a:ea typeface="ＭＳ Ｐゴシック" pitchFamily="34" charset="-128"/>
              </a:defRPr>
            </a:lvl2pPr>
            <a:lvl3pPr marL="1143000" indent="-228600">
              <a:defRPr sz="2600" b="1">
                <a:solidFill>
                  <a:schemeClr val="tx1"/>
                </a:solidFill>
                <a:latin typeface="Arial" charset="0"/>
                <a:ea typeface="ＭＳ Ｐゴシック" pitchFamily="34" charset="-128"/>
              </a:defRPr>
            </a:lvl3pPr>
            <a:lvl4pPr marL="1600200" indent="-228600">
              <a:defRPr sz="2600" b="1">
                <a:solidFill>
                  <a:schemeClr val="tx1"/>
                </a:solidFill>
                <a:latin typeface="Arial" charset="0"/>
                <a:ea typeface="ＭＳ Ｐゴシック" pitchFamily="34" charset="-128"/>
              </a:defRPr>
            </a:lvl4pPr>
            <a:lvl5pPr marL="2057400" indent="-228600">
              <a:defRPr sz="2600" b="1">
                <a:solidFill>
                  <a:schemeClr val="tx1"/>
                </a:solidFill>
                <a:latin typeface="Arial" charset="0"/>
                <a:ea typeface="ＭＳ Ｐゴシック" pitchFamily="34" charset="-128"/>
              </a:defRPr>
            </a:lvl5pPr>
            <a:lvl6pPr marL="2514600" indent="-228600" algn="ctr" defTabSz="457200" eaLnBrk="0" fontAlgn="base" hangingPunct="0">
              <a:lnSpc>
                <a:spcPts val="2000"/>
              </a:lnSpc>
              <a:spcBef>
                <a:spcPct val="20000"/>
              </a:spcBef>
              <a:spcAft>
                <a:spcPct val="0"/>
              </a:spcAft>
              <a:defRPr sz="2600" b="1">
                <a:solidFill>
                  <a:schemeClr val="tx1"/>
                </a:solidFill>
                <a:latin typeface="Arial" charset="0"/>
                <a:ea typeface="ＭＳ Ｐゴシック" pitchFamily="34" charset="-128"/>
              </a:defRPr>
            </a:lvl6pPr>
            <a:lvl7pPr marL="2971800" indent="-228600" algn="ctr" defTabSz="457200" eaLnBrk="0" fontAlgn="base" hangingPunct="0">
              <a:lnSpc>
                <a:spcPts val="2000"/>
              </a:lnSpc>
              <a:spcBef>
                <a:spcPct val="20000"/>
              </a:spcBef>
              <a:spcAft>
                <a:spcPct val="0"/>
              </a:spcAft>
              <a:defRPr sz="2600" b="1">
                <a:solidFill>
                  <a:schemeClr val="tx1"/>
                </a:solidFill>
                <a:latin typeface="Arial" charset="0"/>
                <a:ea typeface="ＭＳ Ｐゴシック" pitchFamily="34" charset="-128"/>
              </a:defRPr>
            </a:lvl7pPr>
            <a:lvl8pPr marL="3429000" indent="-228600" algn="ctr" defTabSz="457200" eaLnBrk="0" fontAlgn="base" hangingPunct="0">
              <a:lnSpc>
                <a:spcPts val="2000"/>
              </a:lnSpc>
              <a:spcBef>
                <a:spcPct val="20000"/>
              </a:spcBef>
              <a:spcAft>
                <a:spcPct val="0"/>
              </a:spcAft>
              <a:defRPr sz="2600" b="1">
                <a:solidFill>
                  <a:schemeClr val="tx1"/>
                </a:solidFill>
                <a:latin typeface="Arial" charset="0"/>
                <a:ea typeface="ＭＳ Ｐゴシック" pitchFamily="34" charset="-128"/>
              </a:defRPr>
            </a:lvl8pPr>
            <a:lvl9pPr marL="3886200" indent="-228600" algn="ctr" defTabSz="457200" eaLnBrk="0" fontAlgn="base" hangingPunct="0">
              <a:lnSpc>
                <a:spcPts val="2000"/>
              </a:lnSpc>
              <a:spcBef>
                <a:spcPct val="20000"/>
              </a:spcBef>
              <a:spcAft>
                <a:spcPct val="0"/>
              </a:spcAft>
              <a:defRPr sz="2600" b="1">
                <a:solidFill>
                  <a:schemeClr val="tx1"/>
                </a:solidFill>
                <a:latin typeface="Arial" charset="0"/>
                <a:ea typeface="ＭＳ Ｐゴシック" pitchFamily="34" charset="-128"/>
              </a:defRPr>
            </a:lvl9pPr>
          </a:lstStyle>
          <a:p>
            <a:pPr>
              <a:lnSpc>
                <a:spcPct val="120000"/>
              </a:lnSpc>
              <a:spcBef>
                <a:spcPts val="19"/>
              </a:spcBef>
            </a:pPr>
            <a:endParaRPr lang="de-DE" sz="1200" b="0" dirty="0">
              <a:solidFill>
                <a:prstClr val="white"/>
              </a:solidFill>
            </a:endParaRPr>
          </a:p>
        </p:txBody>
      </p:sp>
      <p:pic>
        <p:nvPicPr>
          <p:cNvPr id="5" name="Titelbild_Grey_Light"/>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45821" y="116100"/>
            <a:ext cx="8857153" cy="1458474"/>
          </a:xfrm>
          <a:prstGeom prst="rect">
            <a:avLst/>
          </a:prstGeom>
        </p:spPr>
      </p:pic>
      <p:sp>
        <p:nvSpPr>
          <p:cNvPr id="6" name="Text Placeholder 5"/>
          <p:cNvSpPr>
            <a:spLocks noGrp="1"/>
          </p:cNvSpPr>
          <p:nvPr>
            <p:ph type="body" sz="quarter" idx="10" hasCustomPrompt="1"/>
          </p:nvPr>
        </p:nvSpPr>
        <p:spPr>
          <a:xfrm>
            <a:off x="368806" y="1585140"/>
            <a:ext cx="5890789" cy="864394"/>
          </a:xfrm>
          <a:prstGeom prst="rect">
            <a:avLst/>
          </a:prstGeom>
        </p:spPr>
        <p:txBody>
          <a:bodyPr vert="horz" lIns="68580" tIns="34290" rIns="68580" bIns="34290" anchor="ctr"/>
          <a:lstStyle>
            <a:lvl1pPr marL="0" indent="0" algn="l">
              <a:lnSpc>
                <a:spcPct val="120000"/>
              </a:lnSpc>
              <a:buNone/>
              <a:defRPr sz="2400">
                <a:solidFill>
                  <a:schemeClr val="bg1"/>
                </a:solidFill>
              </a:defRPr>
            </a:lvl1pPr>
            <a:lvl2pPr marL="342891" indent="0">
              <a:buNone/>
              <a:defRPr/>
            </a:lvl2pPr>
            <a:lvl3pPr marL="685783" indent="0">
              <a:buNone/>
              <a:defRPr/>
            </a:lvl3pPr>
            <a:lvl4pPr marL="1028674" indent="0">
              <a:buNone/>
              <a:defRPr/>
            </a:lvl4pPr>
            <a:lvl5pPr marL="1371566" indent="0">
              <a:buNone/>
              <a:defRPr/>
            </a:lvl5pPr>
          </a:lstStyle>
          <a:p>
            <a:pPr algn="l">
              <a:lnSpc>
                <a:spcPct val="120000"/>
              </a:lnSpc>
            </a:pPr>
            <a:r>
              <a:rPr lang="de-DE" sz="2100" dirty="0" smtClean="0">
                <a:solidFill>
                  <a:schemeClr val="lt1"/>
                </a:solidFill>
              </a:rPr>
              <a:t>Elia </a:t>
            </a:r>
            <a:r>
              <a:rPr lang="de-DE" sz="2100" dirty="0" err="1" smtClean="0">
                <a:solidFill>
                  <a:schemeClr val="lt1"/>
                </a:solidFill>
              </a:rPr>
              <a:t>presentation</a:t>
            </a:r>
            <a:r>
              <a:rPr lang="de-DE" sz="2100" dirty="0" smtClean="0">
                <a:solidFill>
                  <a:schemeClr val="lt1"/>
                </a:solidFill>
              </a:rPr>
              <a:t> </a:t>
            </a:r>
            <a:r>
              <a:rPr lang="de-DE" sz="2100" dirty="0" err="1" smtClean="0">
                <a:solidFill>
                  <a:schemeClr val="lt1"/>
                </a:solidFill>
              </a:rPr>
              <a:t>template</a:t>
            </a:r>
            <a:endParaRPr lang="de-DE" sz="2100" dirty="0">
              <a:solidFill>
                <a:schemeClr val="lt1"/>
              </a:solidFill>
              <a:latin typeface="+mn-lt"/>
            </a:endParaRPr>
          </a:p>
        </p:txBody>
      </p:sp>
      <p:sp>
        <p:nvSpPr>
          <p:cNvPr id="8" name="Text Placeholder 7"/>
          <p:cNvSpPr>
            <a:spLocks noGrp="1"/>
          </p:cNvSpPr>
          <p:nvPr>
            <p:ph type="body" sz="quarter" idx="11" hasCustomPrompt="1"/>
          </p:nvPr>
        </p:nvSpPr>
        <p:spPr>
          <a:xfrm>
            <a:off x="376811" y="2681678"/>
            <a:ext cx="8425112" cy="703969"/>
          </a:xfrm>
          <a:prstGeom prst="rect">
            <a:avLst/>
          </a:prstGeom>
        </p:spPr>
        <p:txBody>
          <a:bodyPr vert="horz" lIns="68580" tIns="34290" rIns="68580" bIns="34290"/>
          <a:lstStyle>
            <a:lvl1pPr marL="0" indent="0">
              <a:buNone/>
              <a:defRPr sz="1200" baseline="0">
                <a:solidFill>
                  <a:srgbClr val="FFFFFF"/>
                </a:solidFill>
              </a:defRPr>
            </a:lvl1pPr>
            <a:lvl2pPr marL="342891" indent="0">
              <a:buNone/>
              <a:defRPr sz="1200">
                <a:solidFill>
                  <a:srgbClr val="FFFFFF"/>
                </a:solidFill>
              </a:defRPr>
            </a:lvl2pPr>
            <a:lvl3pPr marL="685783" indent="0">
              <a:buNone/>
              <a:defRPr sz="1200">
                <a:solidFill>
                  <a:srgbClr val="FFFFFF"/>
                </a:solidFill>
              </a:defRPr>
            </a:lvl3pPr>
            <a:lvl4pPr marL="1028674" indent="0">
              <a:buNone/>
              <a:defRPr sz="1200">
                <a:solidFill>
                  <a:srgbClr val="FFFFFF"/>
                </a:solidFill>
              </a:defRPr>
            </a:lvl4pPr>
            <a:lvl5pPr marL="1371566" indent="0">
              <a:buNone/>
              <a:defRPr sz="1200">
                <a:solidFill>
                  <a:srgbClr val="FFFFFF"/>
                </a:solidFill>
              </a:defRPr>
            </a:lvl5pPr>
          </a:lstStyle>
          <a:p>
            <a:pPr lvl="0">
              <a:lnSpc>
                <a:spcPct val="120000"/>
              </a:lnSpc>
              <a:spcBef>
                <a:spcPts val="19"/>
              </a:spcBef>
            </a:pPr>
            <a:r>
              <a:rPr lang="en-US" sz="1200" b="0" dirty="0" err="1" smtClean="0">
                <a:solidFill>
                  <a:schemeClr val="lt1"/>
                </a:solidFill>
              </a:rPr>
              <a:t>Subheadline</a:t>
            </a:r>
            <a:r>
              <a:rPr lang="en-US" sz="1200" b="0" dirty="0" smtClean="0">
                <a:solidFill>
                  <a:schemeClr val="lt1"/>
                </a:solidFill>
              </a:rPr>
              <a:t> (just if required), maximum length 2 lines</a:t>
            </a:r>
            <a:endParaRPr lang="de-DE" sz="1200" b="0" dirty="0">
              <a:solidFill>
                <a:schemeClr val="lt1"/>
              </a:solidFill>
            </a:endParaRPr>
          </a:p>
        </p:txBody>
      </p:sp>
      <p:sp>
        <p:nvSpPr>
          <p:cNvPr id="10" name="Text Placeholder 9"/>
          <p:cNvSpPr>
            <a:spLocks noGrp="1"/>
          </p:cNvSpPr>
          <p:nvPr>
            <p:ph type="body" sz="quarter" idx="12" hasCustomPrompt="1"/>
          </p:nvPr>
        </p:nvSpPr>
        <p:spPr>
          <a:xfrm>
            <a:off x="375677" y="4218266"/>
            <a:ext cx="6965139" cy="152075"/>
          </a:xfrm>
          <a:prstGeom prst="rect">
            <a:avLst/>
          </a:prstGeom>
        </p:spPr>
        <p:txBody>
          <a:bodyPr vert="horz" lIns="68580" tIns="0" rIns="68580" bIns="0" anchor="ctr"/>
          <a:lstStyle>
            <a:lvl1pPr marL="0" indent="0">
              <a:buNone/>
              <a:defRPr sz="900">
                <a:solidFill>
                  <a:srgbClr val="FFFFFF"/>
                </a:solidFill>
              </a:defRPr>
            </a:lvl1pPr>
            <a:lvl2pPr marL="342891" indent="0">
              <a:buNone/>
              <a:defRPr sz="900">
                <a:solidFill>
                  <a:srgbClr val="FFFFFF"/>
                </a:solidFill>
              </a:defRPr>
            </a:lvl2pPr>
            <a:lvl3pPr marL="685783" indent="0">
              <a:buNone/>
              <a:defRPr sz="900">
                <a:solidFill>
                  <a:srgbClr val="FFFFFF"/>
                </a:solidFill>
              </a:defRPr>
            </a:lvl3pPr>
            <a:lvl4pPr marL="1028674" indent="0">
              <a:buNone/>
              <a:defRPr sz="900">
                <a:solidFill>
                  <a:srgbClr val="FFFFFF"/>
                </a:solidFill>
              </a:defRPr>
            </a:lvl4pPr>
            <a:lvl5pPr marL="1371566" indent="0">
              <a:buNone/>
              <a:defRPr sz="900">
                <a:solidFill>
                  <a:srgbClr val="FFFFFF"/>
                </a:solidFill>
              </a:defRPr>
            </a:lvl5pPr>
          </a:lstStyle>
          <a:p>
            <a:pPr lvl="0">
              <a:spcBef>
                <a:spcPts val="216"/>
              </a:spcBef>
            </a:pPr>
            <a:r>
              <a:rPr lang="en-US" sz="900" b="0" dirty="0" err="1" smtClean="0">
                <a:solidFill>
                  <a:schemeClr val="lt1"/>
                </a:solidFill>
              </a:rPr>
              <a:t>Elia</a:t>
            </a:r>
            <a:r>
              <a:rPr lang="en-US" sz="900" b="0" dirty="0" smtClean="0">
                <a:solidFill>
                  <a:schemeClr val="lt1"/>
                </a:solidFill>
              </a:rPr>
              <a:t> annual meeting</a:t>
            </a:r>
          </a:p>
        </p:txBody>
      </p:sp>
      <p:sp>
        <p:nvSpPr>
          <p:cNvPr id="12" name="Text Placeholder 11"/>
          <p:cNvSpPr>
            <a:spLocks noGrp="1"/>
          </p:cNvSpPr>
          <p:nvPr>
            <p:ph type="body" sz="quarter" idx="13" hasCustomPrompt="1"/>
          </p:nvPr>
        </p:nvSpPr>
        <p:spPr>
          <a:xfrm>
            <a:off x="375677" y="4378617"/>
            <a:ext cx="6965139" cy="175813"/>
          </a:xfrm>
          <a:prstGeom prst="rect">
            <a:avLst/>
          </a:prstGeom>
        </p:spPr>
        <p:txBody>
          <a:bodyPr vert="horz" lIns="68580" tIns="0" rIns="68580" bIns="0" anchor="ctr"/>
          <a:lstStyle>
            <a:lvl1pPr marL="0" indent="0">
              <a:buNone/>
              <a:defRPr sz="900">
                <a:solidFill>
                  <a:srgbClr val="FFFFFF"/>
                </a:solidFill>
              </a:defRPr>
            </a:lvl1pPr>
            <a:lvl2pPr marL="342891" indent="0">
              <a:buNone/>
              <a:defRPr sz="800">
                <a:solidFill>
                  <a:srgbClr val="FFFFFF"/>
                </a:solidFill>
              </a:defRPr>
            </a:lvl2pPr>
            <a:lvl3pPr marL="685783" indent="0">
              <a:buNone/>
              <a:defRPr sz="800">
                <a:solidFill>
                  <a:srgbClr val="FFFFFF"/>
                </a:solidFill>
              </a:defRPr>
            </a:lvl3pPr>
            <a:lvl4pPr marL="1028674" indent="0">
              <a:buNone/>
              <a:defRPr sz="800">
                <a:solidFill>
                  <a:srgbClr val="FFFFFF"/>
                </a:solidFill>
              </a:defRPr>
            </a:lvl4pPr>
            <a:lvl5pPr marL="1371566" indent="0">
              <a:buNone/>
              <a:defRPr sz="800">
                <a:solidFill>
                  <a:srgbClr val="FFFFFF"/>
                </a:solidFill>
              </a:defRPr>
            </a:lvl5pPr>
          </a:lstStyle>
          <a:p>
            <a:pPr lvl="0">
              <a:spcBef>
                <a:spcPts val="216"/>
              </a:spcBef>
            </a:pPr>
            <a:r>
              <a:rPr lang="en-US" sz="900" b="0" dirty="0" smtClean="0">
                <a:solidFill>
                  <a:schemeClr val="lt1"/>
                </a:solidFill>
              </a:rPr>
              <a:t>City, date</a:t>
            </a:r>
          </a:p>
        </p:txBody>
      </p:sp>
      <p:sp>
        <p:nvSpPr>
          <p:cNvPr id="18" name="Text Placeholder 17"/>
          <p:cNvSpPr>
            <a:spLocks noGrp="1"/>
          </p:cNvSpPr>
          <p:nvPr>
            <p:ph type="body" sz="quarter" idx="14" hasCustomPrompt="1"/>
          </p:nvPr>
        </p:nvSpPr>
        <p:spPr>
          <a:xfrm>
            <a:off x="375677" y="4562165"/>
            <a:ext cx="6965139" cy="200578"/>
          </a:xfrm>
          <a:prstGeom prst="rect">
            <a:avLst/>
          </a:prstGeom>
        </p:spPr>
        <p:txBody>
          <a:bodyPr vert="horz" lIns="68580" tIns="0" rIns="68580" bIns="0" anchor="ctr"/>
          <a:lstStyle>
            <a:lvl1pPr marL="0" indent="0">
              <a:buNone/>
              <a:defRPr sz="900">
                <a:solidFill>
                  <a:srgbClr val="FFFFFF"/>
                </a:solidFill>
              </a:defRPr>
            </a:lvl1pPr>
            <a:lvl2pPr marL="342891" indent="0">
              <a:buNone/>
              <a:defRPr sz="900">
                <a:solidFill>
                  <a:srgbClr val="FFFFFF"/>
                </a:solidFill>
              </a:defRPr>
            </a:lvl2pPr>
            <a:lvl3pPr marL="685783" indent="0">
              <a:buNone/>
              <a:defRPr sz="900">
                <a:solidFill>
                  <a:srgbClr val="FFFFFF"/>
                </a:solidFill>
              </a:defRPr>
            </a:lvl3pPr>
            <a:lvl4pPr marL="1028674" indent="0">
              <a:buNone/>
              <a:defRPr sz="900">
                <a:solidFill>
                  <a:srgbClr val="FFFFFF"/>
                </a:solidFill>
              </a:defRPr>
            </a:lvl4pPr>
            <a:lvl5pPr marL="1371566" indent="0">
              <a:buNone/>
              <a:defRPr sz="900">
                <a:solidFill>
                  <a:srgbClr val="FFFFFF"/>
                </a:solidFill>
              </a:defRPr>
            </a:lvl5pPr>
          </a:lstStyle>
          <a:p>
            <a:pPr lvl="0">
              <a:spcBef>
                <a:spcPts val="216"/>
              </a:spcBef>
            </a:pPr>
            <a:r>
              <a:rPr lang="en-US" sz="900" b="0" dirty="0" smtClean="0">
                <a:solidFill>
                  <a:schemeClr val="lt1"/>
                </a:solidFill>
              </a:rPr>
              <a:t>First name Last name</a:t>
            </a:r>
            <a:endParaRPr lang="de-DE" sz="900" b="0" dirty="0">
              <a:solidFill>
                <a:schemeClr val="lt1"/>
              </a:solidFill>
            </a:endParaRPr>
          </a:p>
        </p:txBody>
      </p:sp>
      <p:pic>
        <p:nvPicPr>
          <p:cNvPr id="11" name="Picture 10" descr="elia-kleur.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19718" y="283355"/>
            <a:ext cx="1219087" cy="266810"/>
          </a:xfrm>
          <a:prstGeom prst="rect">
            <a:avLst/>
          </a:prstGeom>
        </p:spPr>
      </p:pic>
    </p:spTree>
    <p:extLst>
      <p:ext uri="{BB962C8B-B14F-4D97-AF65-F5344CB8AC3E}">
        <p14:creationId xmlns:p14="http://schemas.microsoft.com/office/powerpoint/2010/main" val="42625121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11" name="Textplatzhalter"/>
          <p:cNvSpPr>
            <a:spLocks noGrp="1"/>
          </p:cNvSpPr>
          <p:nvPr>
            <p:ph type="body" sz="quarter" idx="10" hasCustomPrompt="1"/>
          </p:nvPr>
        </p:nvSpPr>
        <p:spPr>
          <a:xfrm>
            <a:off x="432000" y="1285876"/>
            <a:ext cx="8280000" cy="3286125"/>
          </a:xfrm>
          <a:prstGeom prst="rect">
            <a:avLst/>
          </a:prstGeom>
        </p:spPr>
        <p:txBody>
          <a:bodyPr lIns="0" tIns="0" rIns="0" bIns="0"/>
          <a:lstStyle>
            <a:lvl1pPr marL="3848" indent="0" algn="l" defTabSz="390965" rtl="0" eaLnBrk="1" latinLnBrk="0" hangingPunct="1">
              <a:lnSpc>
                <a:spcPct val="120000"/>
              </a:lnSpc>
              <a:spcBef>
                <a:spcPts val="513"/>
              </a:spcBef>
              <a:spcAft>
                <a:spcPts val="513"/>
              </a:spcAft>
              <a:buClr>
                <a:schemeClr val="tx2"/>
              </a:buClr>
              <a:buFontTx/>
              <a:buNone/>
              <a:defRPr sz="1400" b="0"/>
            </a:lvl1pPr>
            <a:lvl2pPr marL="228062" indent="-228062" algn="l" defTabSz="215493" rtl="0" eaLnBrk="1" latinLnBrk="0" hangingPunct="1">
              <a:lnSpc>
                <a:spcPct val="120000"/>
              </a:lnSpc>
              <a:spcBef>
                <a:spcPts val="343"/>
              </a:spcBef>
              <a:spcAft>
                <a:spcPts val="343"/>
              </a:spcAft>
              <a:buClr>
                <a:schemeClr val="tx2"/>
              </a:buClr>
              <a:buFont typeface="Lucida Grande"/>
              <a:buChar char="-"/>
              <a:tabLst/>
              <a:defRPr sz="1400" b="0"/>
            </a:lvl2pPr>
            <a:lvl3pPr marL="492554" indent="0" algn="l" defTabSz="390965" rtl="0" eaLnBrk="1" latinLnBrk="0" hangingPunct="1">
              <a:lnSpc>
                <a:spcPct val="120000"/>
              </a:lnSpc>
              <a:spcBef>
                <a:spcPts val="343"/>
              </a:spcBef>
              <a:spcAft>
                <a:spcPts val="343"/>
              </a:spcAft>
              <a:buClr>
                <a:schemeClr val="tx2"/>
              </a:buClr>
              <a:buFontTx/>
              <a:buNone/>
              <a:defRPr sz="1400" b="0" baseline="0"/>
            </a:lvl3pPr>
            <a:lvl4pPr marL="738832" indent="0" algn="l" defTabSz="390965" rtl="0" eaLnBrk="1" latinLnBrk="0" hangingPunct="1">
              <a:lnSpc>
                <a:spcPct val="120000"/>
              </a:lnSpc>
              <a:spcBef>
                <a:spcPts val="343"/>
              </a:spcBef>
              <a:spcAft>
                <a:spcPts val="343"/>
              </a:spcAft>
              <a:buClr>
                <a:schemeClr val="tx2"/>
              </a:buClr>
              <a:buFontTx/>
              <a:buNone/>
              <a:defRPr sz="1400" b="0"/>
            </a:lvl4pPr>
          </a:lstStyle>
          <a:p>
            <a:pPr lvl="0"/>
            <a:r>
              <a:rPr lang="de-DE" dirty="0" err="1" smtClean="0"/>
              <a:t>Running</a:t>
            </a:r>
            <a:r>
              <a:rPr lang="de-DE" dirty="0" smtClean="0"/>
              <a:t> Text</a:t>
            </a:r>
          </a:p>
          <a:p>
            <a:pPr lvl="1"/>
            <a:r>
              <a:rPr lang="de-DE" dirty="0" err="1" smtClean="0"/>
              <a:t>Indentation</a:t>
            </a:r>
            <a:r>
              <a:rPr lang="de-DE" dirty="0" smtClean="0"/>
              <a:t> 1</a:t>
            </a:r>
          </a:p>
          <a:p>
            <a:pPr lvl="2"/>
            <a:r>
              <a:rPr lang="de-DE" dirty="0" err="1" smtClean="0"/>
              <a:t>Indentation</a:t>
            </a:r>
            <a:r>
              <a:rPr lang="de-DE" dirty="0" smtClean="0"/>
              <a:t> 2</a:t>
            </a:r>
          </a:p>
          <a:p>
            <a:pPr lvl="3"/>
            <a:r>
              <a:rPr lang="de-DE" dirty="0" err="1" smtClean="0"/>
              <a:t>Indentation</a:t>
            </a:r>
            <a:r>
              <a:rPr lang="de-DE" dirty="0" smtClean="0"/>
              <a:t> 3</a:t>
            </a:r>
          </a:p>
        </p:txBody>
      </p:sp>
      <p:sp>
        <p:nvSpPr>
          <p:cNvPr id="7" name="Titel"/>
          <p:cNvSpPr>
            <a:spLocks noGrp="1"/>
          </p:cNvSpPr>
          <p:nvPr>
            <p:ph type="title" hasCustomPrompt="1"/>
          </p:nvPr>
        </p:nvSpPr>
        <p:spPr>
          <a:xfrm>
            <a:off x="432000" y="421851"/>
            <a:ext cx="8280000" cy="645109"/>
          </a:xfrm>
          <a:prstGeom prst="rect">
            <a:avLst/>
          </a:prstGeom>
        </p:spPr>
        <p:txBody>
          <a:bodyPr lIns="0" tIns="39098" rIns="0" bIns="39098"/>
          <a:lstStyle>
            <a:lvl1pPr>
              <a:lnSpc>
                <a:spcPct val="100000"/>
              </a:lnSpc>
              <a:defRPr sz="2400">
                <a:solidFill>
                  <a:srgbClr val="E75420"/>
                </a:solidFill>
              </a:defRPr>
            </a:lvl1pPr>
          </a:lstStyle>
          <a:p>
            <a:r>
              <a:rPr lang="de-DE" dirty="0" smtClean="0"/>
              <a:t>Title</a:t>
            </a:r>
            <a:endParaRPr lang="de-DE" dirty="0"/>
          </a:p>
        </p:txBody>
      </p:sp>
      <p:sp>
        <p:nvSpPr>
          <p:cNvPr id="9" name="TextplatzhalterFussnote" hidden="1"/>
          <p:cNvSpPr txBox="1">
            <a:spLocks/>
          </p:cNvSpPr>
          <p:nvPr userDrawn="1"/>
        </p:nvSpPr>
        <p:spPr>
          <a:xfrm>
            <a:off x="432000" y="4624427"/>
            <a:ext cx="8280000" cy="201230"/>
          </a:xfrm>
          <a:prstGeom prst="rect">
            <a:avLst/>
          </a:prstGeom>
          <a:solidFill>
            <a:schemeClr val="lt1"/>
          </a:solidFill>
          <a:ln>
            <a:noFill/>
          </a:ln>
        </p:spPr>
        <p:txBody>
          <a:bodyPr vert="horz" lIns="0" tIns="0" rIns="0" bIns="0" anchor="t" anchorCtr="0"/>
          <a:lstStyle>
            <a:lvl1pPr marL="0" indent="0" algn="l" defTabSz="457200" rtl="0" eaLnBrk="1" latinLnBrk="0" hangingPunct="1">
              <a:lnSpc>
                <a:spcPct val="120000"/>
              </a:lnSpc>
              <a:spcBef>
                <a:spcPct val="20000"/>
              </a:spcBef>
              <a:buFontTx/>
              <a:buNone/>
              <a:defRPr sz="2000" kern="1200">
                <a:solidFill>
                  <a:schemeClr val="bg1"/>
                </a:solidFill>
                <a:latin typeface="+mn-lt"/>
                <a:ea typeface="+mn-ea"/>
                <a:cs typeface="+mn-cs"/>
              </a:defRPr>
            </a:lvl1pPr>
            <a:lvl2pPr marL="0" indent="0" algn="l" defTabSz="457200" rtl="0" eaLnBrk="1" latinLnBrk="0" hangingPunct="1">
              <a:spcBef>
                <a:spcPct val="20000"/>
              </a:spcBef>
              <a:buFontTx/>
              <a:buNone/>
              <a:defRPr sz="2000" kern="1200">
                <a:solidFill>
                  <a:schemeClr val="bg1"/>
                </a:solidFill>
                <a:latin typeface="+mn-lt"/>
                <a:ea typeface="+mn-ea"/>
                <a:cs typeface="+mn-cs"/>
              </a:defRPr>
            </a:lvl2pPr>
            <a:lvl3pPr marL="0" indent="0" algn="l" defTabSz="457200" rtl="0" eaLnBrk="1" latinLnBrk="0" hangingPunct="1">
              <a:spcBef>
                <a:spcPct val="20000"/>
              </a:spcBef>
              <a:buFontTx/>
              <a:buNone/>
              <a:defRPr sz="2000" kern="1200">
                <a:solidFill>
                  <a:schemeClr val="bg1"/>
                </a:solidFill>
                <a:latin typeface="+mn-lt"/>
                <a:ea typeface="+mn-ea"/>
                <a:cs typeface="+mn-cs"/>
              </a:defRPr>
            </a:lvl3pPr>
            <a:lvl4pPr marL="0" indent="0" algn="l" defTabSz="457200" rtl="0" eaLnBrk="1" latinLnBrk="0" hangingPunct="1">
              <a:spcBef>
                <a:spcPct val="20000"/>
              </a:spcBef>
              <a:buFontTx/>
              <a:buNone/>
              <a:defRPr sz="2000" kern="1200">
                <a:solidFill>
                  <a:schemeClr val="bg1"/>
                </a:solidFill>
                <a:latin typeface="+mn-lt"/>
                <a:ea typeface="+mn-ea"/>
                <a:cs typeface="+mn-cs"/>
              </a:defRPr>
            </a:lvl4pPr>
            <a:lvl5pPr marL="0" indent="0" algn="l" defTabSz="457200" rtl="0" eaLnBrk="1" latinLnBrk="0" hangingPunct="1">
              <a:spcBef>
                <a:spcPct val="20000"/>
              </a:spcBef>
              <a:buFontTx/>
              <a:buNone/>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r>
              <a:rPr lang="de-DE" sz="800" dirty="0" smtClean="0">
                <a:solidFill>
                  <a:schemeClr val="dk1"/>
                </a:solidFill>
              </a:rPr>
              <a:t>* Hier steht </a:t>
            </a:r>
            <a:r>
              <a:rPr lang="de-DE" sz="800" baseline="0" dirty="0" smtClean="0">
                <a:solidFill>
                  <a:schemeClr val="dk1"/>
                </a:solidFill>
              </a:rPr>
              <a:t> eine Fußnote</a:t>
            </a:r>
            <a:r>
              <a:rPr lang="de-DE" sz="800" dirty="0" smtClean="0">
                <a:solidFill>
                  <a:schemeClr val="dk1"/>
                </a:solidFill>
              </a:rPr>
              <a:t>, welche maximal eine Zeile</a:t>
            </a:r>
            <a:r>
              <a:rPr lang="de-DE" sz="800" baseline="0" dirty="0" smtClean="0">
                <a:solidFill>
                  <a:schemeClr val="dk1"/>
                </a:solidFill>
              </a:rPr>
              <a:t> füllen darf.</a:t>
            </a:r>
            <a:endParaRPr lang="de-DE" sz="800" dirty="0">
              <a:solidFill>
                <a:schemeClr val="dk1"/>
              </a:solidFill>
            </a:endParaRPr>
          </a:p>
        </p:txBody>
      </p:sp>
      <p:sp>
        <p:nvSpPr>
          <p:cNvPr id="5" name="Footer Placeholder 1"/>
          <p:cNvSpPr>
            <a:spLocks noGrp="1"/>
          </p:cNvSpPr>
          <p:nvPr>
            <p:ph type="ftr" sz="quarter" idx="3"/>
          </p:nvPr>
        </p:nvSpPr>
        <p:spPr>
          <a:xfrm>
            <a:off x="371987" y="4850110"/>
            <a:ext cx="6088253" cy="166910"/>
          </a:xfrm>
          <a:prstGeom prst="rect">
            <a:avLst/>
          </a:prstGeom>
        </p:spPr>
        <p:txBody>
          <a:bodyPr vert="horz" lIns="78195" tIns="39098" rIns="78195" bIns="39098" rtlCol="0" anchor="ctr"/>
          <a:lstStyle>
            <a:lvl1pPr algn="l">
              <a:defRPr sz="800">
                <a:solidFill>
                  <a:schemeClr val="tx1">
                    <a:tint val="75000"/>
                  </a:schemeClr>
                </a:solidFill>
              </a:defRPr>
            </a:lvl1pPr>
          </a:lstStyle>
          <a:p>
            <a:r>
              <a:rPr lang="en-US" smtClean="0"/>
              <a:t>Meeting Eneco-Elia / Mechelen, 18.01.2017 </a:t>
            </a:r>
            <a:endParaRPr lang="en-US" dirty="0"/>
          </a:p>
        </p:txBody>
      </p:sp>
      <p:sp>
        <p:nvSpPr>
          <p:cNvPr id="6" name="Slide Number Placeholder 5"/>
          <p:cNvSpPr>
            <a:spLocks noGrp="1"/>
          </p:cNvSpPr>
          <p:nvPr>
            <p:ph type="sldNum" sz="quarter" idx="4"/>
          </p:nvPr>
        </p:nvSpPr>
        <p:spPr>
          <a:xfrm>
            <a:off x="6608899" y="4850110"/>
            <a:ext cx="2133879" cy="166910"/>
          </a:xfrm>
          <a:prstGeom prst="rect">
            <a:avLst/>
          </a:prstGeom>
        </p:spPr>
        <p:txBody>
          <a:bodyPr vert="horz" lIns="78195" tIns="39098" rIns="78195" bIns="39098" rtlCol="0" anchor="ctr"/>
          <a:lstStyle>
            <a:lvl1pPr algn="r">
              <a:defRPr sz="1100">
                <a:solidFill>
                  <a:schemeClr val="tx1">
                    <a:tint val="75000"/>
                  </a:schemeClr>
                </a:solidFill>
              </a:defRPr>
            </a:lvl1pPr>
          </a:lstStyle>
          <a:p>
            <a:fld id="{BDFC70C9-4207-E249-BC2E-DCC217AE1BF1}" type="slidenum">
              <a:rPr lang="en-US" smtClean="0"/>
              <a:t>‹#›</a:t>
            </a:fld>
            <a:endParaRPr lang="en-US"/>
          </a:p>
        </p:txBody>
      </p:sp>
    </p:spTree>
    <p:extLst>
      <p:ext uri="{BB962C8B-B14F-4D97-AF65-F5344CB8AC3E}">
        <p14:creationId xmlns:p14="http://schemas.microsoft.com/office/powerpoint/2010/main" val="7826151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pter or Separating slide">
    <p:bg>
      <p:bgPr>
        <a:solidFill>
          <a:schemeClr val="dk1"/>
        </a:solidFill>
        <a:effectLst/>
      </p:bgPr>
    </p:bg>
    <p:spTree>
      <p:nvGrpSpPr>
        <p:cNvPr id="1" name=""/>
        <p:cNvGrpSpPr/>
        <p:nvPr/>
      </p:nvGrpSpPr>
      <p:grpSpPr>
        <a:xfrm>
          <a:off x="0" y="0"/>
          <a:ext cx="0" cy="0"/>
          <a:chOff x="0" y="0"/>
          <a:chExt cx="0" cy="0"/>
        </a:xfrm>
      </p:grpSpPr>
      <p:sp>
        <p:nvSpPr>
          <p:cNvPr id="7" name="Titel"/>
          <p:cNvSpPr>
            <a:spLocks noGrp="1"/>
          </p:cNvSpPr>
          <p:nvPr>
            <p:ph type="title" hasCustomPrompt="1"/>
          </p:nvPr>
        </p:nvSpPr>
        <p:spPr>
          <a:xfrm>
            <a:off x="429636" y="1710742"/>
            <a:ext cx="8280000" cy="1082255"/>
          </a:xfrm>
          <a:prstGeom prst="rect">
            <a:avLst/>
          </a:prstGeom>
        </p:spPr>
        <p:txBody>
          <a:bodyPr vert="horz" lIns="135000" tIns="0" rIns="135000" bIns="0" rtlCol="0" anchor="ctr" anchorCtr="0">
            <a:normAutofit/>
          </a:bodyPr>
          <a:lstStyle>
            <a:lvl1pPr algn="l">
              <a:lnSpc>
                <a:spcPct val="120000"/>
              </a:lnSpc>
              <a:defRPr sz="2400">
                <a:solidFill>
                  <a:schemeClr val="lt1"/>
                </a:solidFill>
              </a:defRPr>
            </a:lvl1pPr>
          </a:lstStyle>
          <a:p>
            <a:r>
              <a:rPr lang="de-DE" dirty="0" err="1" smtClean="0"/>
              <a:t>Separating</a:t>
            </a:r>
            <a:r>
              <a:rPr lang="de-DE" dirty="0" smtClean="0"/>
              <a:t> </a:t>
            </a:r>
            <a:r>
              <a:rPr lang="de-DE" dirty="0" err="1" smtClean="0"/>
              <a:t>slide</a:t>
            </a:r>
            <a:endParaRPr lang="de-DE" dirty="0"/>
          </a:p>
        </p:txBody>
      </p:sp>
      <p:pic>
        <p:nvPicPr>
          <p:cNvPr id="5" name="Picture 4" descr="elia_White_vect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41985" y="-30903"/>
            <a:ext cx="1525809" cy="930746"/>
          </a:xfrm>
          <a:prstGeom prst="rect">
            <a:avLst/>
          </a:prstGeom>
        </p:spPr>
      </p:pic>
    </p:spTree>
    <p:extLst>
      <p:ext uri="{BB962C8B-B14F-4D97-AF65-F5344CB8AC3E}">
        <p14:creationId xmlns:p14="http://schemas.microsoft.com/office/powerpoint/2010/main" val="3912792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inal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chlusstext"/>
          <p:cNvSpPr txBox="1"/>
          <p:nvPr userDrawn="1"/>
        </p:nvSpPr>
        <p:spPr>
          <a:xfrm>
            <a:off x="431800" y="1855588"/>
            <a:ext cx="8280000" cy="403958"/>
          </a:xfrm>
          <a:prstGeom prst="rect">
            <a:avLst/>
          </a:prstGeom>
          <a:noFill/>
        </p:spPr>
        <p:txBody>
          <a:bodyPr wrap="square" lIns="0" tIns="0" rIns="68580" bIns="34291" rtlCol="0">
            <a:spAutoFit/>
          </a:bodyPr>
          <a:lstStyle/>
          <a:p>
            <a:r>
              <a:rPr lang="de-DE" sz="2400" dirty="0" err="1" smtClean="0">
                <a:solidFill>
                  <a:prstClr val="white"/>
                </a:solidFill>
              </a:rPr>
              <a:t>Many</a:t>
            </a:r>
            <a:r>
              <a:rPr lang="de-DE" sz="2400" dirty="0" smtClean="0">
                <a:solidFill>
                  <a:prstClr val="white"/>
                </a:solidFill>
              </a:rPr>
              <a:t> </a:t>
            </a:r>
            <a:r>
              <a:rPr lang="de-DE" sz="2400" dirty="0" err="1" smtClean="0">
                <a:solidFill>
                  <a:prstClr val="white"/>
                </a:solidFill>
              </a:rPr>
              <a:t>thanks</a:t>
            </a:r>
            <a:r>
              <a:rPr lang="de-DE" sz="2400" dirty="0" smtClean="0">
                <a:solidFill>
                  <a:prstClr val="white"/>
                </a:solidFill>
              </a:rPr>
              <a:t> </a:t>
            </a:r>
            <a:r>
              <a:rPr lang="de-DE" sz="2400" dirty="0" err="1" smtClean="0">
                <a:solidFill>
                  <a:prstClr val="white"/>
                </a:solidFill>
              </a:rPr>
              <a:t>for</a:t>
            </a:r>
            <a:r>
              <a:rPr lang="de-DE" sz="2400" dirty="0" smtClean="0">
                <a:solidFill>
                  <a:prstClr val="white"/>
                </a:solidFill>
              </a:rPr>
              <a:t> </a:t>
            </a:r>
            <a:r>
              <a:rPr lang="de-DE" sz="2400" dirty="0" err="1" smtClean="0">
                <a:solidFill>
                  <a:prstClr val="white"/>
                </a:solidFill>
              </a:rPr>
              <a:t>your</a:t>
            </a:r>
            <a:r>
              <a:rPr lang="de-DE" sz="2400" dirty="0" smtClean="0">
                <a:solidFill>
                  <a:prstClr val="white"/>
                </a:solidFill>
              </a:rPr>
              <a:t> </a:t>
            </a:r>
            <a:r>
              <a:rPr lang="de-DE" sz="2400" dirty="0" err="1" smtClean="0">
                <a:solidFill>
                  <a:prstClr val="white"/>
                </a:solidFill>
              </a:rPr>
              <a:t>attention</a:t>
            </a:r>
            <a:r>
              <a:rPr lang="de-DE" sz="2400" dirty="0" smtClean="0">
                <a:solidFill>
                  <a:prstClr val="white"/>
                </a:solidFill>
              </a:rPr>
              <a:t>!</a:t>
            </a:r>
            <a:endParaRPr lang="de-DE" sz="2400" dirty="0">
              <a:solidFill>
                <a:prstClr val="white"/>
              </a:solidFill>
            </a:endParaRPr>
          </a:p>
        </p:txBody>
      </p:sp>
      <p:sp>
        <p:nvSpPr>
          <p:cNvPr id="4" name="Adresse"/>
          <p:cNvSpPr txBox="1"/>
          <p:nvPr userDrawn="1"/>
        </p:nvSpPr>
        <p:spPr>
          <a:xfrm>
            <a:off x="440353" y="2960060"/>
            <a:ext cx="8280000" cy="1921873"/>
          </a:xfrm>
          <a:prstGeom prst="rect">
            <a:avLst/>
          </a:prstGeom>
          <a:noFill/>
        </p:spPr>
        <p:txBody>
          <a:bodyPr wrap="square" lIns="0" tIns="0" rIns="68580" bIns="34291" rtlCol="0">
            <a:spAutoFit/>
          </a:bodyPr>
          <a:lstStyle/>
          <a:p>
            <a:pPr>
              <a:lnSpc>
                <a:spcPct val="140000"/>
              </a:lnSpc>
            </a:pPr>
            <a:r>
              <a:rPr lang="en-US" sz="800" b="1" dirty="0" smtClean="0">
                <a:solidFill>
                  <a:prstClr val="white"/>
                </a:solidFill>
              </a:rPr>
              <a:t>ELIA SYSTEM OPERATOR</a:t>
            </a:r>
          </a:p>
          <a:p>
            <a:pPr>
              <a:lnSpc>
                <a:spcPct val="140000"/>
              </a:lnSpc>
            </a:pPr>
            <a:r>
              <a:rPr lang="en-US" sz="800" b="1" dirty="0" smtClean="0">
                <a:solidFill>
                  <a:prstClr val="white"/>
                </a:solidFill>
              </a:rPr>
              <a:t>Boulevard de </a:t>
            </a:r>
            <a:r>
              <a:rPr lang="en-US" sz="800" b="1" dirty="0" err="1" smtClean="0">
                <a:solidFill>
                  <a:prstClr val="white"/>
                </a:solidFill>
              </a:rPr>
              <a:t>l'Empereur</a:t>
            </a:r>
            <a:r>
              <a:rPr lang="en-US" sz="800" b="1" dirty="0" smtClean="0">
                <a:solidFill>
                  <a:prstClr val="white"/>
                </a:solidFill>
              </a:rPr>
              <a:t> 20</a:t>
            </a:r>
          </a:p>
          <a:p>
            <a:pPr>
              <a:lnSpc>
                <a:spcPct val="140000"/>
              </a:lnSpc>
            </a:pPr>
            <a:r>
              <a:rPr lang="en-US" sz="800" b="1" dirty="0" smtClean="0">
                <a:solidFill>
                  <a:prstClr val="white"/>
                </a:solidFill>
              </a:rPr>
              <a:t>1000 Brussels</a:t>
            </a:r>
          </a:p>
          <a:p>
            <a:pPr>
              <a:lnSpc>
                <a:spcPct val="140000"/>
              </a:lnSpc>
            </a:pPr>
            <a:endParaRPr lang="en-US" sz="800" b="1" dirty="0" smtClean="0">
              <a:solidFill>
                <a:prstClr val="white"/>
              </a:solidFill>
            </a:endParaRPr>
          </a:p>
          <a:p>
            <a:pPr>
              <a:lnSpc>
                <a:spcPct val="140000"/>
              </a:lnSpc>
            </a:pPr>
            <a:r>
              <a:rPr lang="en-US" sz="800" b="1" dirty="0" smtClean="0">
                <a:solidFill>
                  <a:prstClr val="white"/>
                </a:solidFill>
              </a:rPr>
              <a:t>+32 2 546 70 11</a:t>
            </a:r>
          </a:p>
          <a:p>
            <a:pPr>
              <a:lnSpc>
                <a:spcPct val="140000"/>
              </a:lnSpc>
            </a:pPr>
            <a:r>
              <a:rPr lang="en-US" sz="800" b="1" dirty="0" smtClean="0">
                <a:solidFill>
                  <a:prstClr val="white"/>
                </a:solidFill>
              </a:rPr>
              <a:t>info@ </a:t>
            </a:r>
            <a:r>
              <a:rPr lang="en-US" sz="800" b="1" dirty="0" err="1" smtClean="0">
                <a:solidFill>
                  <a:prstClr val="white"/>
                </a:solidFill>
              </a:rPr>
              <a:t>elia.be</a:t>
            </a:r>
            <a:endParaRPr lang="en-US" sz="800" b="1" dirty="0" smtClean="0">
              <a:solidFill>
                <a:prstClr val="white"/>
              </a:solidFill>
            </a:endParaRPr>
          </a:p>
          <a:p>
            <a:pPr>
              <a:lnSpc>
                <a:spcPct val="140000"/>
              </a:lnSpc>
            </a:pPr>
            <a:endParaRPr lang="en-US" sz="800" b="1" dirty="0" smtClean="0">
              <a:solidFill>
                <a:prstClr val="white"/>
              </a:solidFill>
            </a:endParaRPr>
          </a:p>
          <a:p>
            <a:pPr>
              <a:lnSpc>
                <a:spcPct val="140000"/>
              </a:lnSpc>
              <a:defRPr/>
            </a:pPr>
            <a:r>
              <a:rPr lang="en-US" sz="800" b="1" dirty="0" err="1" smtClean="0">
                <a:solidFill>
                  <a:prstClr val="white"/>
                </a:solidFill>
              </a:rPr>
              <a:t>www.elia.be</a:t>
            </a:r>
            <a:r>
              <a:rPr lang="en-US" sz="800" b="1" dirty="0" smtClean="0">
                <a:solidFill>
                  <a:prstClr val="white"/>
                </a:solidFill>
              </a:rPr>
              <a:t/>
            </a:r>
            <a:br>
              <a:rPr lang="en-US" sz="800" b="1" dirty="0" smtClean="0">
                <a:solidFill>
                  <a:prstClr val="white"/>
                </a:solidFill>
              </a:rPr>
            </a:br>
            <a:r>
              <a:rPr lang="en-US" sz="800" b="1" dirty="0" smtClean="0">
                <a:solidFill>
                  <a:prstClr val="white"/>
                </a:solidFill>
              </a:rPr>
              <a:t>An </a:t>
            </a:r>
            <a:r>
              <a:rPr lang="en-US" sz="800" b="1" dirty="0" err="1" smtClean="0">
                <a:solidFill>
                  <a:prstClr val="white"/>
                </a:solidFill>
              </a:rPr>
              <a:t>Elia</a:t>
            </a:r>
            <a:r>
              <a:rPr lang="en-US" sz="800" b="1" dirty="0" smtClean="0">
                <a:solidFill>
                  <a:prstClr val="white"/>
                </a:solidFill>
              </a:rPr>
              <a:t> Group company</a:t>
            </a:r>
          </a:p>
          <a:p>
            <a:pPr>
              <a:lnSpc>
                <a:spcPct val="140000"/>
              </a:lnSpc>
            </a:pPr>
            <a:endParaRPr lang="en-US" sz="800" b="1" dirty="0" smtClean="0">
              <a:solidFill>
                <a:prstClr val="white"/>
              </a:solidFill>
            </a:endParaRPr>
          </a:p>
          <a:p>
            <a:pPr>
              <a:lnSpc>
                <a:spcPct val="140000"/>
              </a:lnSpc>
            </a:pPr>
            <a:endParaRPr lang="pl-PL" sz="800" dirty="0" smtClean="0">
              <a:solidFill>
                <a:prstClr val="white"/>
              </a:solidFill>
            </a:endParaRPr>
          </a:p>
        </p:txBody>
      </p:sp>
      <p:sp>
        <p:nvSpPr>
          <p:cNvPr id="9" name="Text Placeholder 8"/>
          <p:cNvSpPr>
            <a:spLocks noGrp="1"/>
          </p:cNvSpPr>
          <p:nvPr>
            <p:ph type="body" sz="quarter" idx="10" hasCustomPrompt="1"/>
          </p:nvPr>
        </p:nvSpPr>
        <p:spPr>
          <a:xfrm>
            <a:off x="375766" y="2522128"/>
            <a:ext cx="5723967" cy="257867"/>
          </a:xfrm>
          <a:prstGeom prst="rect">
            <a:avLst/>
          </a:prstGeom>
        </p:spPr>
        <p:txBody>
          <a:bodyPr vert="horz" lIns="68580" tIns="34290" rIns="68580" bIns="34290"/>
          <a:lstStyle>
            <a:lvl1pPr marL="0" indent="0">
              <a:buNone/>
              <a:defRPr sz="800" b="1">
                <a:solidFill>
                  <a:schemeClr val="bg1"/>
                </a:solidFill>
              </a:defRPr>
            </a:lvl1pPr>
            <a:lvl2pPr marL="342891" indent="0">
              <a:buNone/>
              <a:defRPr sz="1800">
                <a:solidFill>
                  <a:schemeClr val="bg1"/>
                </a:solidFill>
              </a:defRPr>
            </a:lvl2pPr>
            <a:lvl3pPr marL="685783" indent="0">
              <a:buNone/>
              <a:defRPr sz="1500">
                <a:solidFill>
                  <a:schemeClr val="bg1"/>
                </a:solidFill>
              </a:defRPr>
            </a:lvl3pPr>
            <a:lvl4pPr marL="1028674" indent="0">
              <a:buNone/>
              <a:defRPr sz="1400">
                <a:solidFill>
                  <a:schemeClr val="bg1"/>
                </a:solidFill>
              </a:defRPr>
            </a:lvl4pPr>
            <a:lvl5pPr marL="1371566" indent="0">
              <a:buNone/>
              <a:defRPr sz="1400">
                <a:solidFill>
                  <a:schemeClr val="bg1"/>
                </a:solidFill>
              </a:defRPr>
            </a:lvl5pPr>
          </a:lstStyle>
          <a:p>
            <a:pPr>
              <a:lnSpc>
                <a:spcPct val="140000"/>
              </a:lnSpc>
            </a:pPr>
            <a:r>
              <a:rPr lang="en-US" sz="800" b="1" spc="0" dirty="0" smtClean="0">
                <a:solidFill>
                  <a:schemeClr val="lt1"/>
                </a:solidFill>
              </a:rPr>
              <a:t>First name, last name</a:t>
            </a:r>
          </a:p>
        </p:txBody>
      </p:sp>
      <p:sp>
        <p:nvSpPr>
          <p:cNvPr id="11" name="Text Placeholder 10"/>
          <p:cNvSpPr>
            <a:spLocks noGrp="1"/>
          </p:cNvSpPr>
          <p:nvPr>
            <p:ph type="body" sz="quarter" idx="11" hasCustomPrompt="1"/>
          </p:nvPr>
        </p:nvSpPr>
        <p:spPr>
          <a:xfrm>
            <a:off x="392323" y="4730265"/>
            <a:ext cx="5707408" cy="232148"/>
          </a:xfrm>
          <a:prstGeom prst="rect">
            <a:avLst/>
          </a:prstGeom>
        </p:spPr>
        <p:txBody>
          <a:bodyPr vert="horz" lIns="68580" tIns="34290" rIns="68580" bIns="34290"/>
          <a:lstStyle>
            <a:lvl1pPr marL="0" indent="0">
              <a:buNone/>
              <a:defRPr sz="800">
                <a:solidFill>
                  <a:srgbClr val="FFFFFF"/>
                </a:solidFill>
              </a:defRPr>
            </a:lvl1pPr>
            <a:lvl2pPr marL="342891" indent="0">
              <a:buNone/>
              <a:defRPr sz="900">
                <a:solidFill>
                  <a:srgbClr val="FFFFFF"/>
                </a:solidFill>
              </a:defRPr>
            </a:lvl2pPr>
            <a:lvl3pPr marL="685783" indent="0">
              <a:buNone/>
              <a:defRPr sz="900">
                <a:solidFill>
                  <a:srgbClr val="FFFFFF"/>
                </a:solidFill>
              </a:defRPr>
            </a:lvl3pPr>
            <a:lvl4pPr marL="1028674" indent="0">
              <a:buNone/>
              <a:defRPr sz="900">
                <a:solidFill>
                  <a:srgbClr val="FFFFFF"/>
                </a:solidFill>
              </a:defRPr>
            </a:lvl4pPr>
            <a:lvl5pPr marL="1371566" indent="0">
              <a:buNone/>
              <a:defRPr sz="900">
                <a:solidFill>
                  <a:srgbClr val="FFFFFF"/>
                </a:solidFill>
              </a:defRPr>
            </a:lvl5pPr>
          </a:lstStyle>
          <a:p>
            <a:pPr lvl="0"/>
            <a:r>
              <a:rPr lang="nl-BE" dirty="0" smtClean="0"/>
              <a:t>City, 19.05.2014</a:t>
            </a:r>
          </a:p>
        </p:txBody>
      </p:sp>
      <p:pic>
        <p:nvPicPr>
          <p:cNvPr id="8" name="Picture 7" descr="elia_White_vector.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41985" y="-30903"/>
            <a:ext cx="1525809" cy="930746"/>
          </a:xfrm>
          <a:prstGeom prst="rect">
            <a:avLst/>
          </a:prstGeom>
        </p:spPr>
      </p:pic>
    </p:spTree>
    <p:extLst>
      <p:ext uri="{BB962C8B-B14F-4D97-AF65-F5344CB8AC3E}">
        <p14:creationId xmlns:p14="http://schemas.microsoft.com/office/powerpoint/2010/main" val="29099273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289" y="545308"/>
            <a:ext cx="8132763" cy="534590"/>
          </a:xfrm>
          <a:prstGeom prst="rect">
            <a:avLst/>
          </a:prstGeom>
        </p:spPr>
        <p:txBody>
          <a:bodyPr lIns="78195" tIns="39098" rIns="78195" bIns="39098"/>
          <a:lstStyle/>
          <a:p>
            <a:r>
              <a:rPr lang="en-US" smtClean="0"/>
              <a:t>Click to edit Master title style</a:t>
            </a:r>
            <a:endParaRPr lang="en-US"/>
          </a:p>
        </p:txBody>
      </p:sp>
      <p:sp>
        <p:nvSpPr>
          <p:cNvPr id="3" name="Content Placeholder 2"/>
          <p:cNvSpPr>
            <a:spLocks noGrp="1"/>
          </p:cNvSpPr>
          <p:nvPr>
            <p:ph idx="1"/>
          </p:nvPr>
        </p:nvSpPr>
        <p:spPr>
          <a:xfrm>
            <a:off x="395289" y="1277543"/>
            <a:ext cx="8132763" cy="3196828"/>
          </a:xfrm>
          <a:prstGeom prst="rect">
            <a:avLst/>
          </a:prstGeom>
        </p:spPr>
        <p:txBody>
          <a:bodyPr lIns="78195" tIns="39098" rIns="78195" bIns="39098"/>
          <a:lstStyle/>
          <a:p>
            <a:pPr lvl="0"/>
            <a:r>
              <a:rPr lang="en-US" dirty="0" smtClean="0"/>
              <a:t>Click to edit Master text styles</a:t>
            </a:r>
          </a:p>
          <a:p>
            <a:pPr lvl="1"/>
            <a:r>
              <a:rPr lang="en-US" dirty="0" smtClean="0"/>
              <a:t>Second level</a:t>
            </a:r>
          </a:p>
          <a:p>
            <a:pPr lvl="2"/>
            <a:r>
              <a:rPr lang="en-US" dirty="0" smtClean="0"/>
              <a:t>Third level</a:t>
            </a:r>
          </a:p>
        </p:txBody>
      </p:sp>
      <p:sp>
        <p:nvSpPr>
          <p:cNvPr id="4" name="Date Placeholder 3"/>
          <p:cNvSpPr>
            <a:spLocks noGrp="1"/>
          </p:cNvSpPr>
          <p:nvPr>
            <p:ph type="dt" sz="half" idx="10"/>
          </p:nvPr>
        </p:nvSpPr>
        <p:spPr>
          <a:xfrm>
            <a:off x="360364" y="4911331"/>
            <a:ext cx="792163" cy="189309"/>
          </a:xfrm>
          <a:prstGeom prst="rect">
            <a:avLst/>
          </a:prstGeom>
        </p:spPr>
        <p:txBody>
          <a:bodyPr lIns="78195" tIns="39098" rIns="78195" bIns="39098"/>
          <a:lstStyle>
            <a:lvl1pPr>
              <a:defRPr/>
            </a:lvl1pPr>
          </a:lstStyle>
          <a:p>
            <a:pPr>
              <a:defRPr/>
            </a:pPr>
            <a:endParaRPr lang="nl-BE" dirty="0">
              <a:solidFill>
                <a:srgbClr val="46535B"/>
              </a:solidFill>
            </a:endParaRPr>
          </a:p>
        </p:txBody>
      </p:sp>
      <p:sp>
        <p:nvSpPr>
          <p:cNvPr id="5" name="Footer Placeholder 4"/>
          <p:cNvSpPr>
            <a:spLocks noGrp="1"/>
          </p:cNvSpPr>
          <p:nvPr>
            <p:ph type="ftr" sz="quarter" idx="11"/>
          </p:nvPr>
        </p:nvSpPr>
        <p:spPr>
          <a:xfrm>
            <a:off x="1227139" y="4911331"/>
            <a:ext cx="6081712" cy="189309"/>
          </a:xfrm>
          <a:prstGeom prst="rect">
            <a:avLst/>
          </a:prstGeom>
        </p:spPr>
        <p:txBody>
          <a:bodyPr lIns="78195" tIns="39098" rIns="78195" bIns="39098"/>
          <a:lstStyle>
            <a:lvl1pPr>
              <a:defRPr/>
            </a:lvl1pPr>
          </a:lstStyle>
          <a:p>
            <a:pPr>
              <a:defRPr/>
            </a:pPr>
            <a:r>
              <a:rPr lang="en-US" smtClean="0">
                <a:solidFill>
                  <a:srgbClr val="46535B"/>
                </a:solidFill>
              </a:rPr>
              <a:t>Meeting Eneco-Elia / Mechelen, 18.01.2017 </a:t>
            </a:r>
            <a:endParaRPr lang="en-US" dirty="0">
              <a:solidFill>
                <a:srgbClr val="46535B"/>
              </a:solidFill>
            </a:endParaRPr>
          </a:p>
        </p:txBody>
      </p:sp>
      <p:sp>
        <p:nvSpPr>
          <p:cNvPr id="6" name="Slide Number Placeholder 5"/>
          <p:cNvSpPr>
            <a:spLocks noGrp="1"/>
          </p:cNvSpPr>
          <p:nvPr>
            <p:ph type="sldNum" sz="quarter" idx="12"/>
          </p:nvPr>
        </p:nvSpPr>
        <p:spPr>
          <a:xfrm>
            <a:off x="7710489" y="4911331"/>
            <a:ext cx="817563" cy="189309"/>
          </a:xfrm>
          <a:prstGeom prst="rect">
            <a:avLst/>
          </a:prstGeom>
        </p:spPr>
        <p:txBody>
          <a:bodyPr lIns="78195" tIns="39098" rIns="78195" bIns="39098"/>
          <a:lstStyle>
            <a:lvl1pPr>
              <a:defRPr/>
            </a:lvl1pPr>
          </a:lstStyle>
          <a:p>
            <a:pPr>
              <a:defRPr/>
            </a:pPr>
            <a:fld id="{A3AF762E-4D12-4C82-AD0A-BA7CCC3B06BA}" type="slidenum">
              <a:rPr lang="en-US">
                <a:solidFill>
                  <a:srgbClr val="46535B"/>
                </a:solidFill>
              </a:rPr>
              <a:pPr>
                <a:defRPr/>
              </a:pPr>
              <a:t>‹#›</a:t>
            </a:fld>
            <a:endParaRPr lang="en-US" dirty="0">
              <a:solidFill>
                <a:srgbClr val="46535B"/>
              </a:solidFill>
            </a:endParaRPr>
          </a:p>
        </p:txBody>
      </p:sp>
    </p:spTree>
    <p:extLst>
      <p:ext uri="{BB962C8B-B14F-4D97-AF65-F5344CB8AC3E}">
        <p14:creationId xmlns:p14="http://schemas.microsoft.com/office/powerpoint/2010/main" val="1150347484"/>
      </p:ext>
    </p:extLst>
  </p:cSld>
  <p:clrMapOvr>
    <a:masterClrMapping/>
  </p:clrMapOvr>
  <p:transition>
    <p:wipe dir="u"/>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95288" y="545308"/>
            <a:ext cx="8132763" cy="534591"/>
          </a:xfrm>
          <a:prstGeom prst="rect">
            <a:avLst/>
          </a:prstGeom>
        </p:spPr>
        <p:txBody>
          <a:bodyPr lIns="68580" tIns="34290" rIns="68580" bIns="34290"/>
          <a:lstStyle/>
          <a:p>
            <a:r>
              <a:rPr lang="en-US" smtClean="0"/>
              <a:t>Click to edit Master title style</a:t>
            </a:r>
            <a:endParaRPr lang="en-US"/>
          </a:p>
        </p:txBody>
      </p:sp>
    </p:spTree>
    <p:extLst>
      <p:ext uri="{BB962C8B-B14F-4D97-AF65-F5344CB8AC3E}">
        <p14:creationId xmlns:p14="http://schemas.microsoft.com/office/powerpoint/2010/main" val="422643088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Elia_Titel+subtitel">
    <p:bg>
      <p:bgPr>
        <a:blipFill rotWithShape="1">
          <a:blip r:embed="rId2"/>
          <a:stretch>
            <a:fillRect/>
          </a:stretch>
        </a:blipFill>
        <a:effectLst/>
      </p:bgPr>
    </p:bg>
    <p:spTree>
      <p:nvGrpSpPr>
        <p:cNvPr id="1" name=""/>
        <p:cNvGrpSpPr/>
        <p:nvPr/>
      </p:nvGrpSpPr>
      <p:grpSpPr>
        <a:xfrm>
          <a:off x="0" y="0"/>
          <a:ext cx="0" cy="0"/>
          <a:chOff x="0" y="0"/>
          <a:chExt cx="0" cy="0"/>
        </a:xfrm>
      </p:grpSpPr>
      <p:sp>
        <p:nvSpPr>
          <p:cNvPr id="64" name="object 74"/>
          <p:cNvSpPr/>
          <p:nvPr userDrawn="1"/>
        </p:nvSpPr>
        <p:spPr>
          <a:xfrm>
            <a:off x="923928" y="4549466"/>
            <a:ext cx="7822581" cy="0"/>
          </a:xfrm>
          <a:custGeom>
            <a:avLst/>
            <a:gdLst/>
            <a:ahLst/>
            <a:cxnLst/>
            <a:rect l="l" t="t" r="r" b="b"/>
            <a:pathLst>
              <a:path w="9144000">
                <a:moveTo>
                  <a:pt x="0" y="0"/>
                </a:moveTo>
                <a:lnTo>
                  <a:pt x="9144000" y="0"/>
                </a:lnTo>
              </a:path>
            </a:pathLst>
          </a:custGeom>
          <a:ln w="12700">
            <a:solidFill>
              <a:srgbClr val="FFFFFF"/>
            </a:solidFill>
          </a:ln>
        </p:spPr>
        <p:txBody>
          <a:bodyPr wrap="square" lIns="0" tIns="0" rIns="0" bIns="0" rtlCol="0"/>
          <a:lstStyle/>
          <a:p>
            <a:endParaRPr sz="1400"/>
          </a:p>
        </p:txBody>
      </p:sp>
      <p:sp>
        <p:nvSpPr>
          <p:cNvPr id="34" name="Holder 2"/>
          <p:cNvSpPr>
            <a:spLocks noGrp="1"/>
          </p:cNvSpPr>
          <p:nvPr>
            <p:ph type="ctrTitle"/>
          </p:nvPr>
        </p:nvSpPr>
        <p:spPr>
          <a:xfrm>
            <a:off x="923928" y="1181013"/>
            <a:ext cx="7822581" cy="492443"/>
          </a:xfrm>
          <a:prstGeom prst="rect">
            <a:avLst/>
          </a:prstGeom>
        </p:spPr>
        <p:txBody>
          <a:bodyPr wrap="square" lIns="0" tIns="0" rIns="0" bIns="0">
            <a:spAutoFit/>
          </a:bodyPr>
          <a:lstStyle>
            <a:lvl1pPr algn="l">
              <a:defRPr sz="3200">
                <a:solidFill>
                  <a:schemeClr val="bg1"/>
                </a:solidFill>
                <a:latin typeface="Helvetica Light"/>
                <a:cs typeface="Helvetica Light"/>
              </a:defRPr>
            </a:lvl1pPr>
          </a:lstStyle>
          <a:p>
            <a:endParaRPr dirty="0"/>
          </a:p>
        </p:txBody>
      </p:sp>
      <p:sp>
        <p:nvSpPr>
          <p:cNvPr id="35" name="Holder 3"/>
          <p:cNvSpPr>
            <a:spLocks noGrp="1"/>
          </p:cNvSpPr>
          <p:nvPr>
            <p:ph type="subTitle" idx="4"/>
          </p:nvPr>
        </p:nvSpPr>
        <p:spPr>
          <a:xfrm>
            <a:off x="943323" y="1767289"/>
            <a:ext cx="7804000" cy="292388"/>
          </a:xfrm>
          <a:prstGeom prst="rect">
            <a:avLst/>
          </a:prstGeom>
        </p:spPr>
        <p:txBody>
          <a:bodyPr wrap="square" lIns="0" tIns="0" rIns="0" bIns="0">
            <a:spAutoFit/>
          </a:bodyPr>
          <a:lstStyle>
            <a:lvl1pPr marL="0" indent="0">
              <a:buNone/>
              <a:defRPr sz="1900">
                <a:solidFill>
                  <a:srgbClr val="FFFFFF"/>
                </a:solidFill>
                <a:latin typeface="Helvetica Light"/>
                <a:cs typeface="Helvetica Light"/>
              </a:defRPr>
            </a:lvl1pPr>
          </a:lstStyle>
          <a:p>
            <a:endParaRPr dirty="0"/>
          </a:p>
        </p:txBody>
      </p:sp>
      <p:pic>
        <p:nvPicPr>
          <p:cNvPr id="32" name="Picture 7" descr="elia_White_vector.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31817" y="4275866"/>
            <a:ext cx="1832512" cy="1117188"/>
          </a:xfrm>
          <a:prstGeom prst="rect">
            <a:avLst/>
          </a:prstGeom>
        </p:spPr>
      </p:pic>
    </p:spTree>
    <p:extLst>
      <p:ext uri="{BB962C8B-B14F-4D97-AF65-F5344CB8AC3E}">
        <p14:creationId xmlns:p14="http://schemas.microsoft.com/office/powerpoint/2010/main" val="2139863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Elia_Titel">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775083" y="1011360"/>
            <a:ext cx="6893919" cy="904109"/>
          </a:xfrm>
          <a:prstGeom prst="rect">
            <a:avLst/>
          </a:prstGeom>
        </p:spPr>
        <p:txBody>
          <a:bodyPr lIns="0" tIns="0" rIns="0" bIns="0" anchor="t" anchorCtr="0">
            <a:noAutofit/>
          </a:bodyPr>
          <a:lstStyle>
            <a:lvl1pPr marL="0" indent="0" algn="l">
              <a:buFont typeface="+mj-lt"/>
              <a:buNone/>
              <a:defRPr sz="2900" cap="none">
                <a:solidFill>
                  <a:schemeClr val="bg1"/>
                </a:solidFill>
              </a:defRPr>
            </a:lvl1pPr>
          </a:lstStyle>
          <a:p>
            <a:r>
              <a:rPr lang="nl-BE"/>
              <a:t>Titelstijl van model bewerken</a:t>
            </a:r>
            <a:endParaRPr lang="nl-NL"/>
          </a:p>
        </p:txBody>
      </p:sp>
      <p:cxnSp>
        <p:nvCxnSpPr>
          <p:cNvPr id="8" name="Rechte verbindingslijn 7"/>
          <p:cNvCxnSpPr/>
          <p:nvPr/>
        </p:nvCxnSpPr>
        <p:spPr>
          <a:xfrm>
            <a:off x="810108" y="3990600"/>
            <a:ext cx="685889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4" descr="elia_White_vector.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3349" y="3751281"/>
            <a:ext cx="1606759" cy="980126"/>
          </a:xfrm>
          <a:prstGeom prst="rect">
            <a:avLst/>
          </a:prstGeom>
        </p:spPr>
      </p:pic>
    </p:spTree>
    <p:extLst>
      <p:ext uri="{BB962C8B-B14F-4D97-AF65-F5344CB8AC3E}">
        <p14:creationId xmlns:p14="http://schemas.microsoft.com/office/powerpoint/2010/main" val="3449460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Elia_beeld_tekst">
    <p:spTree>
      <p:nvGrpSpPr>
        <p:cNvPr id="1" name=""/>
        <p:cNvGrpSpPr/>
        <p:nvPr/>
      </p:nvGrpSpPr>
      <p:grpSpPr>
        <a:xfrm>
          <a:off x="0" y="0"/>
          <a:ext cx="0" cy="0"/>
          <a:chOff x="0" y="0"/>
          <a:chExt cx="0" cy="0"/>
        </a:xfrm>
      </p:grpSpPr>
      <p:pic>
        <p:nvPicPr>
          <p:cNvPr id="3" name="Picture 2" descr="image_elia_presentati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909"/>
            <a:ext cx="9144000" cy="5136597"/>
          </a:xfrm>
          <a:prstGeom prst="rect">
            <a:avLst/>
          </a:prstGeom>
        </p:spPr>
      </p:pic>
      <p:sp>
        <p:nvSpPr>
          <p:cNvPr id="2" name="Titel 1"/>
          <p:cNvSpPr>
            <a:spLocks noGrp="1"/>
          </p:cNvSpPr>
          <p:nvPr>
            <p:ph type="title" hasCustomPrompt="1"/>
          </p:nvPr>
        </p:nvSpPr>
        <p:spPr>
          <a:xfrm>
            <a:off x="883889" y="547380"/>
            <a:ext cx="7862619" cy="411143"/>
          </a:xfrm>
          <a:prstGeom prst="rect">
            <a:avLst/>
          </a:prstGeom>
        </p:spPr>
        <p:txBody>
          <a:bodyPr lIns="0" tIns="0" rIns="0" bIns="0" anchor="t" anchorCtr="0">
            <a:noAutofit/>
          </a:bodyPr>
          <a:lstStyle>
            <a:lvl1pPr algn="l">
              <a:defRPr sz="2200" cap="none">
                <a:ln>
                  <a:noFill/>
                </a:ln>
                <a:solidFill>
                  <a:schemeClr val="bg1"/>
                </a:solidFill>
              </a:defRPr>
            </a:lvl1pPr>
          </a:lstStyle>
          <a:p>
            <a:r>
              <a:rPr lang="nl-BE"/>
              <a:t>Titelstijl van model bewerken</a:t>
            </a:r>
            <a:endParaRPr lang="nl-NL"/>
          </a:p>
        </p:txBody>
      </p:sp>
      <p:sp>
        <p:nvSpPr>
          <p:cNvPr id="4" name="Tijdelijke aanduiding voor tekst 3"/>
          <p:cNvSpPr>
            <a:spLocks noGrp="1"/>
          </p:cNvSpPr>
          <p:nvPr>
            <p:ph type="body" sz="quarter" idx="13" hasCustomPrompt="1"/>
          </p:nvPr>
        </p:nvSpPr>
        <p:spPr>
          <a:xfrm>
            <a:off x="883891" y="1599205"/>
            <a:ext cx="7862191" cy="2293540"/>
          </a:xfrm>
          <a:prstGeom prst="rect">
            <a:avLst/>
          </a:prstGeom>
        </p:spPr>
        <p:txBody>
          <a:bodyPr lIns="0" tIns="0" rIns="0" bIns="0">
            <a:noAutofit/>
          </a:bodyPr>
          <a:lstStyle>
            <a:lvl1pPr marL="0" indent="0">
              <a:buFontTx/>
              <a:buNone/>
              <a:defRPr sz="2200">
                <a:solidFill>
                  <a:srgbClr val="FFFFFF"/>
                </a:solidFill>
              </a:defRPr>
            </a:lvl1pPr>
          </a:lstStyle>
          <a:p>
            <a:pPr lvl="0"/>
            <a:r>
              <a:rPr lang="nl-BE"/>
              <a:t>Klik om de tekststijl van het model te bewerken</a:t>
            </a:r>
          </a:p>
        </p:txBody>
      </p:sp>
      <p:cxnSp>
        <p:nvCxnSpPr>
          <p:cNvPr id="10" name="Rechte verbindingslijn 7"/>
          <p:cNvCxnSpPr/>
          <p:nvPr userDrawn="1"/>
        </p:nvCxnSpPr>
        <p:spPr>
          <a:xfrm>
            <a:off x="923930" y="4548653"/>
            <a:ext cx="7822581"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7" name="Picture 6" descr="elia_White_vector.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31922" y="4275866"/>
            <a:ext cx="1832511" cy="1117188"/>
          </a:xfrm>
          <a:prstGeom prst="rect">
            <a:avLst/>
          </a:prstGeom>
        </p:spPr>
      </p:pic>
    </p:spTree>
    <p:extLst>
      <p:ext uri="{BB962C8B-B14F-4D97-AF65-F5344CB8AC3E}">
        <p14:creationId xmlns:p14="http://schemas.microsoft.com/office/powerpoint/2010/main" val="1863433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Elia_Titel+Genummerdelijs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83889" y="547375"/>
            <a:ext cx="7862619" cy="411143"/>
          </a:xfrm>
          <a:prstGeom prst="rect">
            <a:avLst/>
          </a:prstGeom>
        </p:spPr>
        <p:txBody>
          <a:bodyPr lIns="0" tIns="0" rIns="0" bIns="0" anchor="t" anchorCtr="0">
            <a:noAutofit/>
          </a:bodyPr>
          <a:lstStyle>
            <a:lvl1pPr algn="l">
              <a:defRPr sz="2100" cap="none">
                <a:solidFill>
                  <a:srgbClr val="D64025"/>
                </a:solidFill>
              </a:defRPr>
            </a:lvl1pPr>
          </a:lstStyle>
          <a:p>
            <a:r>
              <a:rPr lang="nl-BE"/>
              <a:t>Titelstijl van model bewerken</a:t>
            </a:r>
            <a:endParaRPr lang="nl-NL"/>
          </a:p>
        </p:txBody>
      </p:sp>
      <p:sp>
        <p:nvSpPr>
          <p:cNvPr id="7" name="Tijdelijke aanduiding voor datum 6"/>
          <p:cNvSpPr>
            <a:spLocks noGrp="1"/>
          </p:cNvSpPr>
          <p:nvPr>
            <p:ph type="dt" sz="half" idx="10"/>
          </p:nvPr>
        </p:nvSpPr>
        <p:spPr>
          <a:xfrm>
            <a:off x="1157988" y="4785434"/>
            <a:ext cx="3881824" cy="175222"/>
          </a:xfrm>
          <a:prstGeom prst="rect">
            <a:avLst/>
          </a:prstGeom>
        </p:spPr>
        <p:txBody>
          <a:bodyPr lIns="0" tIns="0" rIns="0" bIns="0" anchor="t" anchorCtr="0"/>
          <a:lstStyle>
            <a:lvl1pPr>
              <a:defRPr sz="700" cap="all">
                <a:solidFill>
                  <a:srgbClr val="4F5E62"/>
                </a:solidFill>
              </a:defRPr>
            </a:lvl1pPr>
          </a:lstStyle>
          <a:p>
            <a:r>
              <a:rPr lang="nl-BE"/>
              <a:t>28/03/2018</a:t>
            </a:r>
            <a:endParaRPr lang="nl-NL"/>
          </a:p>
        </p:txBody>
      </p:sp>
      <p:sp>
        <p:nvSpPr>
          <p:cNvPr id="9" name="Tijdelijke aanduiding voor dianummer 8"/>
          <p:cNvSpPr>
            <a:spLocks noGrp="1"/>
          </p:cNvSpPr>
          <p:nvPr>
            <p:ph type="sldNum" sz="quarter" idx="12"/>
          </p:nvPr>
        </p:nvSpPr>
        <p:spPr>
          <a:xfrm>
            <a:off x="883892" y="4785434"/>
            <a:ext cx="274099" cy="175222"/>
          </a:xfrm>
          <a:prstGeom prst="rect">
            <a:avLst/>
          </a:prstGeom>
        </p:spPr>
        <p:txBody>
          <a:bodyPr lIns="0" tIns="0" rIns="0" bIns="0" anchor="t" anchorCtr="0"/>
          <a:lstStyle>
            <a:lvl1pPr algn="l">
              <a:defRPr sz="700" b="1" i="0">
                <a:solidFill>
                  <a:srgbClr val="4F5E62"/>
                </a:solidFill>
              </a:defRPr>
            </a:lvl1pPr>
          </a:lstStyle>
          <a:p>
            <a:fld id="{19B8BB62-6992-5F44-9021-9324FA63B949}" type="slidenum">
              <a:rPr lang="nl-NL" smtClean="0"/>
              <a:pPr/>
              <a:t>‹#›</a:t>
            </a:fld>
            <a:endParaRPr lang="nl-NL"/>
          </a:p>
        </p:txBody>
      </p:sp>
      <p:cxnSp>
        <p:nvCxnSpPr>
          <p:cNvPr id="11" name="Rechte verbindingslijn 10"/>
          <p:cNvCxnSpPr/>
          <p:nvPr userDrawn="1"/>
        </p:nvCxnSpPr>
        <p:spPr>
          <a:xfrm>
            <a:off x="923500" y="4548653"/>
            <a:ext cx="7822581" cy="0"/>
          </a:xfrm>
          <a:prstGeom prst="line">
            <a:avLst/>
          </a:prstGeom>
          <a:ln w="12700">
            <a:solidFill>
              <a:srgbClr val="D64025"/>
            </a:solidFill>
          </a:ln>
          <a:effectLst/>
        </p:spPr>
        <p:style>
          <a:lnRef idx="2">
            <a:schemeClr val="accent1"/>
          </a:lnRef>
          <a:fillRef idx="0">
            <a:schemeClr val="accent1"/>
          </a:fillRef>
          <a:effectRef idx="1">
            <a:schemeClr val="accent1"/>
          </a:effectRef>
          <a:fontRef idx="minor">
            <a:schemeClr val="tx1"/>
          </a:fontRef>
        </p:style>
      </p:cxnSp>
      <p:sp>
        <p:nvSpPr>
          <p:cNvPr id="4" name="Tijdelijke aanduiding voor tekst 3"/>
          <p:cNvSpPr>
            <a:spLocks noGrp="1"/>
          </p:cNvSpPr>
          <p:nvPr>
            <p:ph type="body" sz="quarter" idx="13"/>
          </p:nvPr>
        </p:nvSpPr>
        <p:spPr>
          <a:xfrm>
            <a:off x="883890" y="1599102"/>
            <a:ext cx="7862191" cy="2293540"/>
          </a:xfrm>
          <a:prstGeom prst="rect">
            <a:avLst/>
          </a:prstGeom>
        </p:spPr>
        <p:txBody>
          <a:bodyPr lIns="0" tIns="0" rIns="0" bIns="0">
            <a:noAutofit/>
          </a:bodyPr>
          <a:lstStyle>
            <a:lvl1pPr marL="276964" indent="-276964">
              <a:buFont typeface="+mj-lt"/>
              <a:buAutoNum type="arabicPeriod"/>
              <a:defRPr sz="2000">
                <a:solidFill>
                  <a:schemeClr val="tx1"/>
                </a:solidFill>
              </a:defRPr>
            </a:lvl1pPr>
          </a:lstStyle>
          <a:p>
            <a:pPr lvl="0"/>
            <a:r>
              <a:rPr lang="en-US"/>
              <a:t>Click to edit Master text styles</a:t>
            </a:r>
          </a:p>
        </p:txBody>
      </p:sp>
      <p:pic>
        <p:nvPicPr>
          <p:cNvPr id="8" name="Picture 7"/>
          <p:cNvPicPr>
            <a:picLocks noChangeAspect="1"/>
          </p:cNvPicPr>
          <p:nvPr userDrawn="1"/>
        </p:nvPicPr>
        <p:blipFill>
          <a:blip r:embed="rId2"/>
          <a:stretch>
            <a:fillRect/>
          </a:stretch>
        </p:blipFill>
        <p:spPr>
          <a:xfrm>
            <a:off x="7275347" y="4627896"/>
            <a:ext cx="1470735" cy="332760"/>
          </a:xfrm>
          <a:prstGeom prst="rect">
            <a:avLst/>
          </a:prstGeom>
        </p:spPr>
      </p:pic>
    </p:spTree>
    <p:extLst>
      <p:ext uri="{BB962C8B-B14F-4D97-AF65-F5344CB8AC3E}">
        <p14:creationId xmlns:p14="http://schemas.microsoft.com/office/powerpoint/2010/main" val="2216349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0575B5F-77A8-4603-A35D-B6D19B9E981B}" type="datetimeFigureOut">
              <a:rPr lang="en-US" smtClean="0"/>
              <a:t>8/13/2019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F95BCF-B397-44ED-B2FB-526C1FA4B2C8}" type="slidenum">
              <a:rPr lang="en-US" smtClean="0"/>
              <a:t>‹#›</a:t>
            </a:fld>
            <a:endParaRPr lang="en-US"/>
          </a:p>
        </p:txBody>
      </p:sp>
    </p:spTree>
    <p:extLst>
      <p:ext uri="{BB962C8B-B14F-4D97-AF65-F5344CB8AC3E}">
        <p14:creationId xmlns:p14="http://schemas.microsoft.com/office/powerpoint/2010/main" val="1013770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3.png"/><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13.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image" Target="../media/image12.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image" Target="../media/image11.jpeg"/><Relationship Id="rId5" Type="http://schemas.openxmlformats.org/officeDocument/2006/relationships/slideLayout" Target="../slideLayouts/slideLayout34.xml"/><Relationship Id="rId10" Type="http://schemas.openxmlformats.org/officeDocument/2006/relationships/theme" Target="../theme/theme3.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theme" Target="../theme/theme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tikett" hidden="1"/>
          <p:cNvSpPr txBox="1"/>
          <p:nvPr/>
        </p:nvSpPr>
        <p:spPr>
          <a:xfrm>
            <a:off x="0" y="87422"/>
            <a:ext cx="900000" cy="192362"/>
          </a:xfrm>
          <a:prstGeom prst="rect">
            <a:avLst/>
          </a:prstGeom>
          <a:solidFill>
            <a:schemeClr val="tx1"/>
          </a:solidFill>
        </p:spPr>
        <p:txBody>
          <a:bodyPr wrap="square" lIns="68580" tIns="34291" rIns="68580" bIns="34291" rtlCol="0" anchor="ctr">
            <a:spAutoFit/>
          </a:bodyPr>
          <a:lstStyle/>
          <a:p>
            <a:pPr algn="ctr"/>
            <a:r>
              <a:rPr lang="de-DE" sz="800" smtClean="0">
                <a:solidFill>
                  <a:schemeClr val="bg1"/>
                </a:solidFill>
              </a:rPr>
              <a:t>Arbeitsstand</a:t>
            </a:r>
            <a:endParaRPr lang="de-DE" sz="800" dirty="0">
              <a:solidFill>
                <a:schemeClr val="bg1"/>
              </a:solidFill>
            </a:endParaRPr>
          </a:p>
        </p:txBody>
      </p:sp>
    </p:spTree>
    <p:extLst>
      <p:ext uri="{BB962C8B-B14F-4D97-AF65-F5344CB8AC3E}">
        <p14:creationId xmlns:p14="http://schemas.microsoft.com/office/powerpoint/2010/main" val="1048751886"/>
      </p:ext>
    </p:extLst>
  </p:cSld>
  <p:clrMap bg1="lt1" tx1="dk1" bg2="lt2" tx2="dk2" accent1="accent1" accent2="accent2" accent3="accent3" accent4="accent4" accent5="accent5" accent6="accent6" hlink="hlink" folHlink="folHlink"/>
  <p:sldLayoutIdLst>
    <p:sldLayoutId id="2147483697" r:id="rId1"/>
    <p:sldLayoutId id="2147483689" r:id="rId2"/>
    <p:sldLayoutId id="2147483683" r:id="rId3"/>
    <p:sldLayoutId id="2147483701"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4" r:id="rId14"/>
  </p:sldLayoutIdLst>
  <p:timing>
    <p:tnLst>
      <p:par>
        <p:cTn id="1" dur="indefinite" restart="never" nodeType="tmRoot"/>
      </p:par>
    </p:tnLst>
  </p:timing>
  <p:hf hdr="0" dt="0"/>
  <p:txStyles>
    <p:titleStyle>
      <a:lvl1pPr algn="ctr" defTabSz="342891"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342891" rtl="0" eaLnBrk="1" latinLnBrk="0" hangingPunct="1">
        <a:spcBef>
          <a:spcPct val="20000"/>
        </a:spcBef>
        <a:buFont typeface="Arial"/>
        <a:buChar char="•"/>
        <a:defRPr sz="2400" kern="1200">
          <a:solidFill>
            <a:schemeClr val="tx1"/>
          </a:solidFill>
          <a:latin typeface="+mn-lt"/>
          <a:ea typeface="+mn-ea"/>
          <a:cs typeface="+mn-cs"/>
        </a:defRPr>
      </a:lvl1pPr>
      <a:lvl2pPr marL="557199" indent="-214308" algn="l" defTabSz="342891" rtl="0" eaLnBrk="1" latinLnBrk="0" hangingPunct="1">
        <a:spcBef>
          <a:spcPct val="20000"/>
        </a:spcBef>
        <a:buFont typeface="Arial"/>
        <a:buChar char="–"/>
        <a:defRPr sz="2100" kern="1200">
          <a:solidFill>
            <a:schemeClr val="tx1"/>
          </a:solidFill>
          <a:latin typeface="+mn-lt"/>
          <a:ea typeface="+mn-ea"/>
          <a:cs typeface="+mn-cs"/>
        </a:defRPr>
      </a:lvl2pPr>
      <a:lvl3pPr marL="857229" indent="-171446" algn="l" defTabSz="342891" rtl="0" eaLnBrk="1" latinLnBrk="0" hangingPunct="1">
        <a:spcBef>
          <a:spcPct val="20000"/>
        </a:spcBef>
        <a:buFont typeface="Arial"/>
        <a:buChar char="•"/>
        <a:defRPr sz="1800" kern="1200">
          <a:solidFill>
            <a:schemeClr val="tx1"/>
          </a:solidFill>
          <a:latin typeface="+mn-lt"/>
          <a:ea typeface="+mn-ea"/>
          <a:cs typeface="+mn-cs"/>
        </a:defRPr>
      </a:lvl3pPr>
      <a:lvl4pPr marL="1200121" indent="-171446" algn="l" defTabSz="342891" rtl="0" eaLnBrk="1" latinLnBrk="0" hangingPunct="1">
        <a:spcBef>
          <a:spcPct val="20000"/>
        </a:spcBef>
        <a:buFont typeface="Arial"/>
        <a:buChar char="–"/>
        <a:defRPr sz="1500" kern="1200">
          <a:solidFill>
            <a:schemeClr val="tx1"/>
          </a:solidFill>
          <a:latin typeface="+mn-lt"/>
          <a:ea typeface="+mn-ea"/>
          <a:cs typeface="+mn-cs"/>
        </a:defRPr>
      </a:lvl4pPr>
      <a:lvl5pPr marL="1543012" indent="-171446" algn="l" defTabSz="342891" rtl="0" eaLnBrk="1" latinLnBrk="0" hangingPunct="1">
        <a:spcBef>
          <a:spcPct val="20000"/>
        </a:spcBef>
        <a:buFont typeface="Arial"/>
        <a:buChar char="»"/>
        <a:defRPr sz="1500" kern="1200">
          <a:solidFill>
            <a:schemeClr val="tx1"/>
          </a:solidFill>
          <a:latin typeface="+mn-lt"/>
          <a:ea typeface="+mn-ea"/>
          <a:cs typeface="+mn-cs"/>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de-DE"/>
      </a:defPPr>
      <a:lvl1pPr marL="0" algn="l" defTabSz="342891" rtl="0" eaLnBrk="1" latinLnBrk="0" hangingPunct="1">
        <a:defRPr sz="1400" kern="1200">
          <a:solidFill>
            <a:schemeClr val="tx1"/>
          </a:solidFill>
          <a:latin typeface="+mn-lt"/>
          <a:ea typeface="+mn-ea"/>
          <a:cs typeface="+mn-cs"/>
        </a:defRPr>
      </a:lvl1pPr>
      <a:lvl2pPr marL="342891" algn="l" defTabSz="342891" rtl="0" eaLnBrk="1" latinLnBrk="0" hangingPunct="1">
        <a:defRPr sz="1400" kern="1200">
          <a:solidFill>
            <a:schemeClr val="tx1"/>
          </a:solidFill>
          <a:latin typeface="+mn-lt"/>
          <a:ea typeface="+mn-ea"/>
          <a:cs typeface="+mn-cs"/>
        </a:defRPr>
      </a:lvl2pPr>
      <a:lvl3pPr marL="685783" algn="l" defTabSz="342891" rtl="0" eaLnBrk="1" latinLnBrk="0" hangingPunct="1">
        <a:defRPr sz="1400" kern="1200">
          <a:solidFill>
            <a:schemeClr val="tx1"/>
          </a:solidFill>
          <a:latin typeface="+mn-lt"/>
          <a:ea typeface="+mn-ea"/>
          <a:cs typeface="+mn-cs"/>
        </a:defRPr>
      </a:lvl3pPr>
      <a:lvl4pPr marL="1028674" algn="l" defTabSz="342891" rtl="0" eaLnBrk="1" latinLnBrk="0" hangingPunct="1">
        <a:defRPr sz="1400" kern="1200">
          <a:solidFill>
            <a:schemeClr val="tx1"/>
          </a:solidFill>
          <a:latin typeface="+mn-lt"/>
          <a:ea typeface="+mn-ea"/>
          <a:cs typeface="+mn-cs"/>
        </a:defRPr>
      </a:lvl4pPr>
      <a:lvl5pPr marL="1371566" algn="l" defTabSz="342891" rtl="0" eaLnBrk="1" latinLnBrk="0" hangingPunct="1">
        <a:defRPr sz="1400" kern="1200">
          <a:solidFill>
            <a:schemeClr val="tx1"/>
          </a:solidFill>
          <a:latin typeface="+mn-lt"/>
          <a:ea typeface="+mn-ea"/>
          <a:cs typeface="+mn-cs"/>
        </a:defRPr>
      </a:lvl5pPr>
      <a:lvl6pPr marL="1714457" algn="l" defTabSz="342891" rtl="0" eaLnBrk="1" latinLnBrk="0" hangingPunct="1">
        <a:defRPr sz="1400" kern="1200">
          <a:solidFill>
            <a:schemeClr val="tx1"/>
          </a:solidFill>
          <a:latin typeface="+mn-lt"/>
          <a:ea typeface="+mn-ea"/>
          <a:cs typeface="+mn-cs"/>
        </a:defRPr>
      </a:lvl6pPr>
      <a:lvl7pPr marL="2057349" algn="l" defTabSz="342891" rtl="0" eaLnBrk="1" latinLnBrk="0" hangingPunct="1">
        <a:defRPr sz="1400" kern="1200">
          <a:solidFill>
            <a:schemeClr val="tx1"/>
          </a:solidFill>
          <a:latin typeface="+mn-lt"/>
          <a:ea typeface="+mn-ea"/>
          <a:cs typeface="+mn-cs"/>
        </a:defRPr>
      </a:lvl7pPr>
      <a:lvl8pPr marL="2400240" algn="l" defTabSz="342891" rtl="0" eaLnBrk="1" latinLnBrk="0" hangingPunct="1">
        <a:defRPr sz="1400" kern="1200">
          <a:solidFill>
            <a:schemeClr val="tx1"/>
          </a:solidFill>
          <a:latin typeface="+mn-lt"/>
          <a:ea typeface="+mn-ea"/>
          <a:cs typeface="+mn-cs"/>
        </a:defRPr>
      </a:lvl8pPr>
      <a:lvl9pPr marL="2743131" algn="l" defTabSz="342891"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23" name="Masterfolie_Trennlinie"/>
          <p:cNvCxnSpPr/>
          <p:nvPr/>
        </p:nvCxnSpPr>
        <p:spPr>
          <a:xfrm>
            <a:off x="396000" y="4850105"/>
            <a:ext cx="8352000" cy="0"/>
          </a:xfrm>
          <a:prstGeom prst="line">
            <a:avLst/>
          </a:prstGeom>
          <a:ln w="9525" cmpd="sng">
            <a:solidFill>
              <a:srgbClr val="E0E1DD"/>
            </a:solidFill>
          </a:ln>
          <a:effectLst/>
        </p:spPr>
        <p:style>
          <a:lnRef idx="2">
            <a:schemeClr val="accent1"/>
          </a:lnRef>
          <a:fillRef idx="0">
            <a:schemeClr val="accent1"/>
          </a:fillRef>
          <a:effectRef idx="1">
            <a:schemeClr val="accent1"/>
          </a:effectRef>
          <a:fontRef idx="minor">
            <a:schemeClr val="tx1"/>
          </a:fontRef>
        </p:style>
      </p:cxnSp>
      <p:sp>
        <p:nvSpPr>
          <p:cNvPr id="7" name="Etikett" hidden="1"/>
          <p:cNvSpPr txBox="1"/>
          <p:nvPr/>
        </p:nvSpPr>
        <p:spPr>
          <a:xfrm>
            <a:off x="0" y="87422"/>
            <a:ext cx="900000" cy="192362"/>
          </a:xfrm>
          <a:prstGeom prst="rect">
            <a:avLst/>
          </a:prstGeom>
          <a:solidFill>
            <a:schemeClr val="tx1"/>
          </a:solidFill>
        </p:spPr>
        <p:txBody>
          <a:bodyPr wrap="square" lIns="68580" tIns="34291" rIns="68580" bIns="34291" rtlCol="0" anchor="ctr">
            <a:spAutoFit/>
          </a:bodyPr>
          <a:lstStyle/>
          <a:p>
            <a:pPr algn="ctr"/>
            <a:r>
              <a:rPr lang="de-DE" sz="800" smtClean="0">
                <a:solidFill>
                  <a:schemeClr val="bg1"/>
                </a:solidFill>
              </a:rPr>
              <a:t>Arbeitsstand</a:t>
            </a:r>
            <a:endParaRPr lang="de-DE" sz="800" dirty="0">
              <a:solidFill>
                <a:schemeClr val="bg1"/>
              </a:solidFill>
            </a:endParaRPr>
          </a:p>
        </p:txBody>
      </p:sp>
      <p:sp>
        <p:nvSpPr>
          <p:cNvPr id="2" name="Footer Placeholder 1"/>
          <p:cNvSpPr>
            <a:spLocks noGrp="1"/>
          </p:cNvSpPr>
          <p:nvPr>
            <p:ph type="ftr" sz="quarter" idx="3"/>
          </p:nvPr>
        </p:nvSpPr>
        <p:spPr>
          <a:xfrm>
            <a:off x="371986" y="4850106"/>
            <a:ext cx="6088253" cy="166910"/>
          </a:xfrm>
          <a:prstGeom prst="rect">
            <a:avLst/>
          </a:prstGeom>
        </p:spPr>
        <p:txBody>
          <a:bodyPr vert="horz" lIns="68580" tIns="34290" rIns="68580" bIns="34290" rtlCol="0" anchor="ctr"/>
          <a:lstStyle>
            <a:lvl1pPr algn="l">
              <a:defRPr sz="800">
                <a:solidFill>
                  <a:schemeClr val="tx1">
                    <a:tint val="75000"/>
                  </a:schemeClr>
                </a:solidFill>
              </a:defRPr>
            </a:lvl1pPr>
          </a:lstStyle>
          <a:p>
            <a:r>
              <a:rPr lang="en-US" smtClean="0"/>
              <a:t>Meeting Eneco-Elia / Mechelen, 18.01.2017 </a:t>
            </a:r>
            <a:endParaRPr lang="en-US" dirty="0"/>
          </a:p>
        </p:txBody>
      </p:sp>
      <p:sp>
        <p:nvSpPr>
          <p:cNvPr id="6" name="Slide Number Placeholder 5"/>
          <p:cNvSpPr>
            <a:spLocks noGrp="1"/>
          </p:cNvSpPr>
          <p:nvPr>
            <p:ph type="sldNum" sz="quarter" idx="4"/>
          </p:nvPr>
        </p:nvSpPr>
        <p:spPr>
          <a:xfrm>
            <a:off x="6608898" y="4850106"/>
            <a:ext cx="2133879" cy="166910"/>
          </a:xfrm>
          <a:prstGeom prst="rect">
            <a:avLst/>
          </a:prstGeom>
        </p:spPr>
        <p:txBody>
          <a:bodyPr vert="horz" lIns="68580" tIns="34290" rIns="68580" bIns="34290" rtlCol="0" anchor="ctr"/>
          <a:lstStyle>
            <a:lvl1pPr algn="r">
              <a:defRPr sz="900">
                <a:solidFill>
                  <a:schemeClr val="tx1">
                    <a:tint val="75000"/>
                  </a:schemeClr>
                </a:solidFill>
              </a:defRPr>
            </a:lvl1pPr>
          </a:lstStyle>
          <a:p>
            <a:fld id="{BDFC70C9-4207-E249-BC2E-DCC217AE1BF1}" type="slidenum">
              <a:rPr lang="en-US" smtClean="0"/>
              <a:t>‹#›</a:t>
            </a:fld>
            <a:endParaRPr lang="en-US"/>
          </a:p>
        </p:txBody>
      </p:sp>
      <p:pic>
        <p:nvPicPr>
          <p:cNvPr id="8" name="Picture 7" descr="elia-kleur.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83898" y="158723"/>
            <a:ext cx="761935" cy="166757"/>
          </a:xfrm>
          <a:prstGeom prst="rect">
            <a:avLst/>
          </a:prstGeom>
        </p:spPr>
      </p:pic>
    </p:spTree>
    <p:extLst>
      <p:ext uri="{BB962C8B-B14F-4D97-AF65-F5344CB8AC3E}">
        <p14:creationId xmlns:p14="http://schemas.microsoft.com/office/powerpoint/2010/main" val="2050277450"/>
      </p:ext>
    </p:extLst>
  </p:cSld>
  <p:clrMap bg1="lt1" tx1="dk1" bg2="lt2" tx2="dk2" accent1="accent1" accent2="accent2" accent3="accent3" accent4="accent4" accent5="accent5" accent6="accent6" hlink="hlink" folHlink="folHlink"/>
  <p:sldLayoutIdLst>
    <p:sldLayoutId id="2147483650" r:id="rId1"/>
    <p:sldLayoutId id="2147483674" r:id="rId2"/>
    <p:sldLayoutId id="2147483695" r:id="rId3"/>
    <p:sldLayoutId id="2147483678" r:id="rId4"/>
    <p:sldLayoutId id="2147483676" r:id="rId5"/>
    <p:sldLayoutId id="2147483693" r:id="rId6"/>
    <p:sldLayoutId id="2147483679" r:id="rId7"/>
    <p:sldLayoutId id="2147483680" r:id="rId8"/>
    <p:sldLayoutId id="2147483677" r:id="rId9"/>
    <p:sldLayoutId id="2147483699" r:id="rId10"/>
    <p:sldLayoutId id="2147483682" r:id="rId11"/>
    <p:sldLayoutId id="2147483685" r:id="rId12"/>
    <p:sldLayoutId id="2147483686" r:id="rId13"/>
    <p:sldLayoutId id="2147483692" r:id="rId14"/>
    <p:sldLayoutId id="2147483687" r:id="rId15"/>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txStyles>
    <p:titleStyle>
      <a:lvl1pPr algn="l" defTabSz="342891" rtl="0" eaLnBrk="1" latinLnBrk="0" hangingPunct="1">
        <a:lnSpc>
          <a:spcPct val="120000"/>
        </a:lnSpc>
        <a:spcBef>
          <a:spcPct val="0"/>
        </a:spcBef>
        <a:buNone/>
        <a:defRPr sz="2400" kern="1200" baseline="0">
          <a:solidFill>
            <a:schemeClr val="tx1"/>
          </a:solidFill>
          <a:latin typeface="+mj-lt"/>
          <a:ea typeface="+mj-ea"/>
          <a:cs typeface="+mj-cs"/>
        </a:defRPr>
      </a:lvl1pPr>
    </p:titleStyle>
    <p:bodyStyle>
      <a:lvl1pPr marL="257168" indent="-257168" algn="l" defTabSz="342891" rtl="0" eaLnBrk="1" latinLnBrk="0" hangingPunct="1">
        <a:spcBef>
          <a:spcPct val="20000"/>
        </a:spcBef>
        <a:buFont typeface="Arial"/>
        <a:buChar char="•"/>
        <a:defRPr sz="2400" kern="1200">
          <a:solidFill>
            <a:schemeClr val="tx1"/>
          </a:solidFill>
          <a:latin typeface="+mn-lt"/>
          <a:ea typeface="+mn-ea"/>
          <a:cs typeface="+mn-cs"/>
        </a:defRPr>
      </a:lvl1pPr>
      <a:lvl2pPr marL="557199" indent="-214308" algn="l" defTabSz="342891" rtl="0" eaLnBrk="1" latinLnBrk="0" hangingPunct="1">
        <a:spcBef>
          <a:spcPct val="20000"/>
        </a:spcBef>
        <a:buFont typeface="Arial"/>
        <a:buChar char="–"/>
        <a:defRPr sz="2100" kern="1200">
          <a:solidFill>
            <a:schemeClr val="tx1"/>
          </a:solidFill>
          <a:latin typeface="+mn-lt"/>
          <a:ea typeface="+mn-ea"/>
          <a:cs typeface="+mn-cs"/>
        </a:defRPr>
      </a:lvl2pPr>
      <a:lvl3pPr marL="857229" indent="-171446" algn="l" defTabSz="342891" rtl="0" eaLnBrk="1" latinLnBrk="0" hangingPunct="1">
        <a:spcBef>
          <a:spcPct val="20000"/>
        </a:spcBef>
        <a:buFont typeface="Arial"/>
        <a:buChar char="•"/>
        <a:defRPr sz="1800" kern="1200">
          <a:solidFill>
            <a:schemeClr val="tx1"/>
          </a:solidFill>
          <a:latin typeface="+mn-lt"/>
          <a:ea typeface="+mn-ea"/>
          <a:cs typeface="+mn-cs"/>
        </a:defRPr>
      </a:lvl3pPr>
      <a:lvl4pPr marL="1200121" indent="-171446" algn="l" defTabSz="342891" rtl="0" eaLnBrk="1" latinLnBrk="0" hangingPunct="1">
        <a:spcBef>
          <a:spcPct val="20000"/>
        </a:spcBef>
        <a:buFont typeface="Arial"/>
        <a:buChar char="–"/>
        <a:defRPr sz="1500" kern="1200">
          <a:solidFill>
            <a:schemeClr val="tx1"/>
          </a:solidFill>
          <a:latin typeface="+mn-lt"/>
          <a:ea typeface="+mn-ea"/>
          <a:cs typeface="+mn-cs"/>
        </a:defRPr>
      </a:lvl4pPr>
      <a:lvl5pPr marL="1543012" indent="-171446" algn="l" defTabSz="342891" rtl="0" eaLnBrk="1" latinLnBrk="0" hangingPunct="1">
        <a:spcBef>
          <a:spcPct val="20000"/>
        </a:spcBef>
        <a:buFont typeface="Arial"/>
        <a:buChar char="»"/>
        <a:defRPr sz="1500" kern="1200">
          <a:solidFill>
            <a:schemeClr val="tx1"/>
          </a:solidFill>
          <a:latin typeface="+mn-lt"/>
          <a:ea typeface="+mn-ea"/>
          <a:cs typeface="+mn-cs"/>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de-DE"/>
      </a:defPPr>
      <a:lvl1pPr marL="0" algn="l" defTabSz="342891" rtl="0" eaLnBrk="1" latinLnBrk="0" hangingPunct="1">
        <a:defRPr sz="1400" kern="1200">
          <a:solidFill>
            <a:schemeClr val="tx1"/>
          </a:solidFill>
          <a:latin typeface="+mn-lt"/>
          <a:ea typeface="+mn-ea"/>
          <a:cs typeface="+mn-cs"/>
        </a:defRPr>
      </a:lvl1pPr>
      <a:lvl2pPr marL="342891" algn="l" defTabSz="342891" rtl="0" eaLnBrk="1" latinLnBrk="0" hangingPunct="1">
        <a:defRPr sz="1400" kern="1200">
          <a:solidFill>
            <a:schemeClr val="tx1"/>
          </a:solidFill>
          <a:latin typeface="+mn-lt"/>
          <a:ea typeface="+mn-ea"/>
          <a:cs typeface="+mn-cs"/>
        </a:defRPr>
      </a:lvl2pPr>
      <a:lvl3pPr marL="685783" algn="l" defTabSz="342891" rtl="0" eaLnBrk="1" latinLnBrk="0" hangingPunct="1">
        <a:defRPr sz="1400" kern="1200">
          <a:solidFill>
            <a:schemeClr val="tx1"/>
          </a:solidFill>
          <a:latin typeface="+mn-lt"/>
          <a:ea typeface="+mn-ea"/>
          <a:cs typeface="+mn-cs"/>
        </a:defRPr>
      </a:lvl3pPr>
      <a:lvl4pPr marL="1028674" algn="l" defTabSz="342891" rtl="0" eaLnBrk="1" latinLnBrk="0" hangingPunct="1">
        <a:defRPr sz="1400" kern="1200">
          <a:solidFill>
            <a:schemeClr val="tx1"/>
          </a:solidFill>
          <a:latin typeface="+mn-lt"/>
          <a:ea typeface="+mn-ea"/>
          <a:cs typeface="+mn-cs"/>
        </a:defRPr>
      </a:lvl4pPr>
      <a:lvl5pPr marL="1371566" algn="l" defTabSz="342891" rtl="0" eaLnBrk="1" latinLnBrk="0" hangingPunct="1">
        <a:defRPr sz="1400" kern="1200">
          <a:solidFill>
            <a:schemeClr val="tx1"/>
          </a:solidFill>
          <a:latin typeface="+mn-lt"/>
          <a:ea typeface="+mn-ea"/>
          <a:cs typeface="+mn-cs"/>
        </a:defRPr>
      </a:lvl5pPr>
      <a:lvl6pPr marL="1714457" algn="l" defTabSz="342891" rtl="0" eaLnBrk="1" latinLnBrk="0" hangingPunct="1">
        <a:defRPr sz="1400" kern="1200">
          <a:solidFill>
            <a:schemeClr val="tx1"/>
          </a:solidFill>
          <a:latin typeface="+mn-lt"/>
          <a:ea typeface="+mn-ea"/>
          <a:cs typeface="+mn-cs"/>
        </a:defRPr>
      </a:lvl6pPr>
      <a:lvl7pPr marL="2057349" algn="l" defTabSz="342891" rtl="0" eaLnBrk="1" latinLnBrk="0" hangingPunct="1">
        <a:defRPr sz="1400" kern="1200">
          <a:solidFill>
            <a:schemeClr val="tx1"/>
          </a:solidFill>
          <a:latin typeface="+mn-lt"/>
          <a:ea typeface="+mn-ea"/>
          <a:cs typeface="+mn-cs"/>
        </a:defRPr>
      </a:lvl7pPr>
      <a:lvl8pPr marL="2400240" algn="l" defTabSz="342891" rtl="0" eaLnBrk="1" latinLnBrk="0" hangingPunct="1">
        <a:defRPr sz="1400" kern="1200">
          <a:solidFill>
            <a:schemeClr val="tx1"/>
          </a:solidFill>
          <a:latin typeface="+mn-lt"/>
          <a:ea typeface="+mn-ea"/>
          <a:cs typeface="+mn-cs"/>
        </a:defRPr>
      </a:lvl8pPr>
      <a:lvl9pPr marL="2743131" algn="l" defTabSz="342891"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15" descr="l_50hz_ppt_04_Fuss_innen"/>
          <p:cNvPicPr>
            <a:picLocks noChangeAspect="1" noChangeArrowheads="1"/>
          </p:cNvPicPr>
          <p:nvPr/>
        </p:nvPicPr>
        <p:blipFill>
          <a:blip r:embed="rId11"/>
          <a:srcRect/>
          <a:stretch>
            <a:fillRect/>
          </a:stretch>
        </p:blipFill>
        <p:spPr bwMode="auto">
          <a:xfrm>
            <a:off x="0" y="4806555"/>
            <a:ext cx="9144000" cy="336947"/>
          </a:xfrm>
          <a:prstGeom prst="rect">
            <a:avLst/>
          </a:prstGeom>
          <a:noFill/>
          <a:ln w="9525">
            <a:noFill/>
            <a:miter lim="800000"/>
            <a:headEnd/>
            <a:tailEnd/>
          </a:ln>
        </p:spPr>
      </p:pic>
      <p:pic>
        <p:nvPicPr>
          <p:cNvPr id="4099" name="Picture 16" descr="logo_elia_RVB_vector"/>
          <p:cNvPicPr>
            <a:picLocks noChangeAspect="1" noChangeArrowheads="1"/>
          </p:cNvPicPr>
          <p:nvPr/>
        </p:nvPicPr>
        <p:blipFill>
          <a:blip r:embed="rId12"/>
          <a:srcRect/>
          <a:stretch>
            <a:fillRect/>
          </a:stretch>
        </p:blipFill>
        <p:spPr bwMode="auto">
          <a:xfrm>
            <a:off x="6942140" y="196456"/>
            <a:ext cx="1874837" cy="310753"/>
          </a:xfrm>
          <a:prstGeom prst="rect">
            <a:avLst/>
          </a:prstGeom>
          <a:noFill/>
          <a:ln w="9525">
            <a:noFill/>
            <a:miter lim="800000"/>
            <a:headEnd/>
            <a:tailEnd/>
          </a:ln>
        </p:spPr>
      </p:pic>
      <p:sp>
        <p:nvSpPr>
          <p:cNvPr id="10" name="Footer Placeholder 4"/>
          <p:cNvSpPr>
            <a:spLocks noGrp="1"/>
          </p:cNvSpPr>
          <p:nvPr>
            <p:ph type="ftr" sz="quarter" idx="3"/>
          </p:nvPr>
        </p:nvSpPr>
        <p:spPr>
          <a:xfrm>
            <a:off x="1227139" y="4911331"/>
            <a:ext cx="6081712" cy="189309"/>
          </a:xfrm>
          <a:prstGeom prst="rect">
            <a:avLst/>
          </a:prstGeom>
        </p:spPr>
        <p:txBody>
          <a:bodyPr vert="horz" wrap="square" lIns="0" tIns="0" rIns="0" bIns="0" numCol="1" anchor="t" anchorCtr="0" compatLnSpc="1">
            <a:prstTxWarp prst="textNoShape">
              <a:avLst/>
            </a:prstTxWarp>
          </a:bodyPr>
          <a:lstStyle>
            <a:lvl1pPr>
              <a:defRPr sz="700">
                <a:solidFill>
                  <a:schemeClr val="bg1"/>
                </a:solidFill>
                <a:ea typeface="Arial" charset="0"/>
                <a:cs typeface="Arial" charset="0"/>
              </a:defRPr>
            </a:lvl1pPr>
          </a:lstStyle>
          <a:p>
            <a:pPr defTabSz="685783" fontAlgn="base">
              <a:spcBef>
                <a:spcPct val="0"/>
              </a:spcBef>
              <a:spcAft>
                <a:spcPct val="0"/>
              </a:spcAft>
              <a:defRPr/>
            </a:pPr>
            <a:r>
              <a:rPr lang="nl-NL" smtClean="0">
                <a:solidFill>
                  <a:srgbClr val="FFFFFF"/>
                </a:solidFill>
              </a:rPr>
              <a:t>Meeting Eneco-Elia / Mechelen, 18.01.2017 </a:t>
            </a:r>
            <a:endParaRPr lang="nl-NL">
              <a:solidFill>
                <a:srgbClr val="FFFFFF"/>
              </a:solidFill>
            </a:endParaRPr>
          </a:p>
        </p:txBody>
      </p:sp>
      <p:sp>
        <p:nvSpPr>
          <p:cNvPr id="2055" name="Date Placeholder 3"/>
          <p:cNvSpPr>
            <a:spLocks/>
          </p:cNvSpPr>
          <p:nvPr/>
        </p:nvSpPr>
        <p:spPr bwMode="auto">
          <a:xfrm>
            <a:off x="993775" y="4804175"/>
            <a:ext cx="1581151" cy="264319"/>
          </a:xfrm>
          <a:prstGeom prst="rect">
            <a:avLst/>
          </a:prstGeom>
          <a:noFill/>
          <a:ln w="9525">
            <a:noFill/>
            <a:miter lim="800000"/>
            <a:headEnd/>
            <a:tailEnd/>
          </a:ln>
        </p:spPr>
        <p:txBody>
          <a:bodyPr lIns="68580" tIns="34291" rIns="68580" bIns="34291" anchor="ctr"/>
          <a:lstStyle/>
          <a:p>
            <a:pPr defTabSz="685783" fontAlgn="base">
              <a:spcBef>
                <a:spcPct val="0"/>
              </a:spcBef>
              <a:spcAft>
                <a:spcPct val="0"/>
              </a:spcAft>
              <a:defRPr/>
            </a:pPr>
            <a:endParaRPr lang="nl-NL" sz="900">
              <a:solidFill>
                <a:srgbClr val="FFFFFF"/>
              </a:solidFill>
              <a:ea typeface="ヒラギノ角ゴ Pro W3" charset="-128"/>
              <a:cs typeface="ヒラギノ角ゴ Pro W3" charset="-128"/>
            </a:endParaRPr>
          </a:p>
        </p:txBody>
      </p:sp>
      <p:sp>
        <p:nvSpPr>
          <p:cNvPr id="2056" name="Footer Placeholder 4"/>
          <p:cNvSpPr>
            <a:spLocks/>
          </p:cNvSpPr>
          <p:nvPr/>
        </p:nvSpPr>
        <p:spPr bwMode="auto">
          <a:xfrm>
            <a:off x="3241677" y="4804175"/>
            <a:ext cx="3008313" cy="264319"/>
          </a:xfrm>
          <a:prstGeom prst="rect">
            <a:avLst/>
          </a:prstGeom>
          <a:noFill/>
          <a:ln w="9525">
            <a:noFill/>
            <a:miter lim="800000"/>
            <a:headEnd/>
            <a:tailEnd/>
          </a:ln>
        </p:spPr>
        <p:txBody>
          <a:bodyPr lIns="68580" tIns="34291" rIns="68580" bIns="34291" anchor="ctr"/>
          <a:lstStyle/>
          <a:p>
            <a:pPr algn="ctr" defTabSz="685783" fontAlgn="base">
              <a:spcBef>
                <a:spcPct val="0"/>
              </a:spcBef>
              <a:spcAft>
                <a:spcPct val="0"/>
              </a:spcAft>
              <a:defRPr/>
            </a:pPr>
            <a:endParaRPr lang="nl-NL" sz="900">
              <a:solidFill>
                <a:srgbClr val="898989"/>
              </a:solidFill>
              <a:ea typeface="ヒラギノ角ゴ Pro W3" charset="-128"/>
              <a:cs typeface="ヒラギノ角ゴ Pro W3" charset="-128"/>
            </a:endParaRPr>
          </a:p>
        </p:txBody>
      </p:sp>
      <p:sp>
        <p:nvSpPr>
          <p:cNvPr id="4105" name="Rectangle 12"/>
          <p:cNvSpPr>
            <a:spLocks noGrp="1" noChangeArrowheads="1"/>
          </p:cNvSpPr>
          <p:nvPr>
            <p:ph type="title"/>
          </p:nvPr>
        </p:nvSpPr>
        <p:spPr bwMode="auto">
          <a:xfrm>
            <a:off x="395288" y="545308"/>
            <a:ext cx="8132763" cy="53459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4106" name="Rectangle 13"/>
          <p:cNvSpPr>
            <a:spLocks noGrp="1" noChangeArrowheads="1"/>
          </p:cNvSpPr>
          <p:nvPr>
            <p:ph type="body" idx="1"/>
          </p:nvPr>
        </p:nvSpPr>
        <p:spPr bwMode="auto">
          <a:xfrm>
            <a:off x="395288" y="1277542"/>
            <a:ext cx="8132763" cy="319682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50"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125915" y="2464596"/>
            <a:ext cx="890587"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Slide Number Placeholder 5"/>
          <p:cNvSpPr>
            <a:spLocks noGrp="1"/>
          </p:cNvSpPr>
          <p:nvPr>
            <p:ph type="sldNum" sz="quarter" idx="4"/>
          </p:nvPr>
        </p:nvSpPr>
        <p:spPr>
          <a:xfrm>
            <a:off x="7999413" y="4880374"/>
            <a:ext cx="817563" cy="189309"/>
          </a:xfrm>
          <a:prstGeom prst="rect">
            <a:avLst/>
          </a:prstGeom>
        </p:spPr>
        <p:txBody>
          <a:bodyPr lIns="68580" tIns="34290" rIns="68580" bIns="34290"/>
          <a:lstStyle>
            <a:lvl1pPr algn="r">
              <a:defRPr sz="700">
                <a:solidFill>
                  <a:schemeClr val="bg1"/>
                </a:solidFill>
              </a:defRPr>
            </a:lvl1pPr>
          </a:lstStyle>
          <a:p>
            <a:pPr defTabSz="685783" fontAlgn="base">
              <a:spcBef>
                <a:spcPct val="0"/>
              </a:spcBef>
              <a:spcAft>
                <a:spcPct val="0"/>
              </a:spcAft>
              <a:defRPr/>
            </a:pPr>
            <a:fld id="{831BD1A5-8908-45C7-9CC2-966884B348F5}" type="slidenum">
              <a:rPr lang="en-US" smtClean="0">
                <a:solidFill>
                  <a:srgbClr val="FFFFFF"/>
                </a:solidFill>
                <a:ea typeface="ヒラギノ角ゴ Pro W3"/>
              </a:rPr>
              <a:pPr defTabSz="685783" fontAlgn="base">
                <a:spcBef>
                  <a:spcPct val="0"/>
                </a:spcBef>
                <a:spcAft>
                  <a:spcPct val="0"/>
                </a:spcAft>
                <a:defRPr/>
              </a:pPr>
              <a:t>‹#›</a:t>
            </a:fld>
            <a:endParaRPr lang="en-US" dirty="0">
              <a:solidFill>
                <a:srgbClr val="FFFFFF"/>
              </a:solidFill>
              <a:ea typeface="ヒラギノ角ゴ Pro W3"/>
            </a:endParaRPr>
          </a:p>
        </p:txBody>
      </p:sp>
    </p:spTree>
    <p:extLst>
      <p:ext uri="{BB962C8B-B14F-4D97-AF65-F5344CB8AC3E}">
        <p14:creationId xmlns:p14="http://schemas.microsoft.com/office/powerpoint/2010/main" val="2344755666"/>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Lst>
  <p:transition>
    <p:wipe dir="u"/>
  </p:transition>
  <p:timing>
    <p:tnLst>
      <p:par>
        <p:cTn id="1" dur="indefinite" restart="never" nodeType="tmRoot"/>
      </p:par>
    </p:tnLst>
  </p:timing>
  <p:hf hdr="0" dt="0"/>
  <p:txStyles>
    <p:titleStyle>
      <a:lvl1pPr algn="l" rtl="0" eaLnBrk="0" fontAlgn="base" hangingPunct="0">
        <a:spcBef>
          <a:spcPct val="0"/>
        </a:spcBef>
        <a:spcAft>
          <a:spcPct val="0"/>
        </a:spcAft>
        <a:defRPr sz="2000" b="1">
          <a:solidFill>
            <a:schemeClr val="tx2"/>
          </a:solidFill>
          <a:latin typeface="+mj-lt"/>
          <a:ea typeface="ヒラギノ角ゴ Pro W3" charset="-128"/>
          <a:cs typeface="ヒラギノ角ゴ Pro W3" charset="-128"/>
        </a:defRPr>
      </a:lvl1pPr>
      <a:lvl2pPr algn="l" rtl="0" eaLnBrk="0" fontAlgn="base" hangingPunct="0">
        <a:spcBef>
          <a:spcPct val="0"/>
        </a:spcBef>
        <a:spcAft>
          <a:spcPct val="0"/>
        </a:spcAft>
        <a:defRPr sz="2000" b="1">
          <a:solidFill>
            <a:schemeClr val="tx2"/>
          </a:solidFill>
          <a:latin typeface="Arial" charset="0"/>
          <a:ea typeface="ヒラギノ角ゴ Pro W3" charset="-128"/>
          <a:cs typeface="ヒラギノ角ゴ Pro W3" charset="-128"/>
        </a:defRPr>
      </a:lvl2pPr>
      <a:lvl3pPr algn="l" rtl="0" eaLnBrk="0" fontAlgn="base" hangingPunct="0">
        <a:spcBef>
          <a:spcPct val="0"/>
        </a:spcBef>
        <a:spcAft>
          <a:spcPct val="0"/>
        </a:spcAft>
        <a:defRPr sz="2000" b="1">
          <a:solidFill>
            <a:schemeClr val="tx2"/>
          </a:solidFill>
          <a:latin typeface="Arial" charset="0"/>
          <a:ea typeface="ヒラギノ角ゴ Pro W3" charset="-128"/>
          <a:cs typeface="ヒラギノ角ゴ Pro W3" charset="-128"/>
        </a:defRPr>
      </a:lvl3pPr>
      <a:lvl4pPr algn="l" rtl="0" eaLnBrk="0" fontAlgn="base" hangingPunct="0">
        <a:spcBef>
          <a:spcPct val="0"/>
        </a:spcBef>
        <a:spcAft>
          <a:spcPct val="0"/>
        </a:spcAft>
        <a:defRPr sz="2000" b="1">
          <a:solidFill>
            <a:schemeClr val="tx2"/>
          </a:solidFill>
          <a:latin typeface="Arial" charset="0"/>
          <a:ea typeface="ヒラギノ角ゴ Pro W3" charset="-128"/>
          <a:cs typeface="ヒラギノ角ゴ Pro W3" charset="-128"/>
        </a:defRPr>
      </a:lvl4pPr>
      <a:lvl5pPr algn="l" rtl="0" eaLnBrk="0" fontAlgn="base" hangingPunct="0">
        <a:spcBef>
          <a:spcPct val="0"/>
        </a:spcBef>
        <a:spcAft>
          <a:spcPct val="0"/>
        </a:spcAft>
        <a:defRPr sz="2000" b="1">
          <a:solidFill>
            <a:schemeClr val="tx2"/>
          </a:solidFill>
          <a:latin typeface="Arial" charset="0"/>
          <a:ea typeface="ヒラギノ角ゴ Pro W3" charset="-128"/>
          <a:cs typeface="ヒラギノ角ゴ Pro W3" charset="-128"/>
        </a:defRPr>
      </a:lvl5pPr>
      <a:lvl6pPr marL="342891" algn="l" rtl="0" fontAlgn="base">
        <a:spcBef>
          <a:spcPct val="0"/>
        </a:spcBef>
        <a:spcAft>
          <a:spcPct val="0"/>
        </a:spcAft>
        <a:defRPr sz="2100" b="1">
          <a:solidFill>
            <a:srgbClr val="F86613"/>
          </a:solidFill>
          <a:latin typeface="Verdana" pitchFamily="34" charset="0"/>
        </a:defRPr>
      </a:lvl6pPr>
      <a:lvl7pPr marL="685783" algn="l" rtl="0" fontAlgn="base">
        <a:spcBef>
          <a:spcPct val="0"/>
        </a:spcBef>
        <a:spcAft>
          <a:spcPct val="0"/>
        </a:spcAft>
        <a:defRPr sz="2100" b="1">
          <a:solidFill>
            <a:srgbClr val="F86613"/>
          </a:solidFill>
          <a:latin typeface="Verdana" pitchFamily="34" charset="0"/>
        </a:defRPr>
      </a:lvl7pPr>
      <a:lvl8pPr marL="1028674" algn="l" rtl="0" fontAlgn="base">
        <a:spcBef>
          <a:spcPct val="0"/>
        </a:spcBef>
        <a:spcAft>
          <a:spcPct val="0"/>
        </a:spcAft>
        <a:defRPr sz="2100" b="1">
          <a:solidFill>
            <a:srgbClr val="F86613"/>
          </a:solidFill>
          <a:latin typeface="Verdana" pitchFamily="34" charset="0"/>
        </a:defRPr>
      </a:lvl8pPr>
      <a:lvl9pPr marL="1371566" algn="l" rtl="0" fontAlgn="base">
        <a:spcBef>
          <a:spcPct val="0"/>
        </a:spcBef>
        <a:spcAft>
          <a:spcPct val="0"/>
        </a:spcAft>
        <a:defRPr sz="2100" b="1">
          <a:solidFill>
            <a:srgbClr val="F86613"/>
          </a:solidFill>
          <a:latin typeface="Verdana" pitchFamily="34" charset="0"/>
        </a:defRPr>
      </a:lvl9pPr>
    </p:titleStyle>
    <p:bodyStyle>
      <a:lvl1pPr marL="257168" indent="-257168" algn="l" rtl="0" eaLnBrk="0" fontAlgn="base" hangingPunct="0">
        <a:spcBef>
          <a:spcPct val="20000"/>
        </a:spcBef>
        <a:spcAft>
          <a:spcPct val="0"/>
        </a:spcAft>
        <a:buClr>
          <a:srgbClr val="F86613"/>
        </a:buClr>
        <a:buSzPct val="100000"/>
        <a:buFont typeface="Arial" charset="0"/>
        <a:defRPr sz="1500" b="1">
          <a:solidFill>
            <a:srgbClr val="21363C"/>
          </a:solidFill>
          <a:latin typeface="+mn-lt"/>
          <a:ea typeface="ヒラギノ角ゴ Pro W3" charset="-128"/>
          <a:cs typeface="ヒラギノ角ゴ Pro W3" charset="-128"/>
        </a:defRPr>
      </a:lvl1pPr>
      <a:lvl2pPr marL="285744" indent="-142871" algn="l" rtl="0" eaLnBrk="0" fontAlgn="base" hangingPunct="0">
        <a:spcBef>
          <a:spcPct val="20000"/>
        </a:spcBef>
        <a:spcAft>
          <a:spcPct val="0"/>
        </a:spcAft>
        <a:buClr>
          <a:schemeClr val="tx2"/>
        </a:buClr>
        <a:buFont typeface="Lucida Grande"/>
        <a:buChar char="-"/>
        <a:defRPr sz="1200" b="1">
          <a:solidFill>
            <a:srgbClr val="21363C"/>
          </a:solidFill>
          <a:latin typeface="+mn-lt"/>
          <a:ea typeface="ヒラギノ角ゴ Pro W3" charset="-128"/>
          <a:cs typeface="ヒラギノ角ゴ Pro W3"/>
        </a:defRPr>
      </a:lvl2pPr>
      <a:lvl3pPr marL="427424" indent="-140491" algn="l" rtl="0" eaLnBrk="0" fontAlgn="base" hangingPunct="0">
        <a:spcBef>
          <a:spcPct val="20000"/>
        </a:spcBef>
        <a:spcAft>
          <a:spcPct val="0"/>
        </a:spcAft>
        <a:buClr>
          <a:schemeClr val="tx2"/>
        </a:buClr>
        <a:buSzPct val="85000"/>
        <a:buFont typeface="Verdana" pitchFamily="34" charset="0"/>
        <a:buChar char="–"/>
        <a:defRPr sz="1200">
          <a:solidFill>
            <a:srgbClr val="21363C"/>
          </a:solidFill>
          <a:latin typeface="+mn-lt"/>
          <a:ea typeface="ヒラギノ角ゴ Pro W3" charset="-128"/>
          <a:cs typeface="ヒラギノ角ゴ Pro W3"/>
        </a:defRPr>
      </a:lvl3pPr>
      <a:lvl4pPr marL="571486" indent="-142871" algn="l" rtl="0" eaLnBrk="0" fontAlgn="base" hangingPunct="0">
        <a:spcBef>
          <a:spcPct val="20000"/>
        </a:spcBef>
        <a:spcAft>
          <a:spcPct val="0"/>
        </a:spcAft>
        <a:buClr>
          <a:schemeClr val="bg2"/>
        </a:buClr>
        <a:buSzPct val="100000"/>
        <a:buChar char="-"/>
        <a:defRPr sz="1100">
          <a:solidFill>
            <a:schemeClr val="tx1"/>
          </a:solidFill>
          <a:latin typeface="Arial" charset="0"/>
          <a:ea typeface="ヒラギノ角ゴ Pro W3" charset="-128"/>
          <a:cs typeface="ヒラギノ角ゴ Pro W3"/>
        </a:defRPr>
      </a:lvl4pPr>
      <a:lvl5pPr marL="716738" indent="-142871" algn="l" rtl="0" eaLnBrk="0" fontAlgn="base" hangingPunct="0">
        <a:spcBef>
          <a:spcPct val="20000"/>
        </a:spcBef>
        <a:spcAft>
          <a:spcPct val="0"/>
        </a:spcAft>
        <a:buClr>
          <a:schemeClr val="bg2"/>
        </a:buClr>
        <a:buChar char="-"/>
        <a:defRPr sz="1100">
          <a:solidFill>
            <a:schemeClr val="tx1"/>
          </a:solidFill>
          <a:latin typeface="Arial" charset="0"/>
          <a:ea typeface="ヒラギノ角ゴ Pro W3" charset="-128"/>
          <a:cs typeface="ヒラギノ角ゴ Pro W3"/>
        </a:defRPr>
      </a:lvl5pPr>
      <a:lvl6pPr marL="1885904" indent="-171446" algn="l" rtl="0" fontAlgn="base">
        <a:spcBef>
          <a:spcPct val="20000"/>
        </a:spcBef>
        <a:spcAft>
          <a:spcPct val="0"/>
        </a:spcAft>
        <a:buChar char="»"/>
        <a:defRPr sz="1500">
          <a:solidFill>
            <a:schemeClr val="tx1"/>
          </a:solidFill>
          <a:latin typeface="Arial" charset="0"/>
        </a:defRPr>
      </a:lvl6pPr>
      <a:lvl7pPr marL="2228795" indent="-171446" algn="l" rtl="0" fontAlgn="base">
        <a:spcBef>
          <a:spcPct val="20000"/>
        </a:spcBef>
        <a:spcAft>
          <a:spcPct val="0"/>
        </a:spcAft>
        <a:buChar char="»"/>
        <a:defRPr sz="1500">
          <a:solidFill>
            <a:schemeClr val="tx1"/>
          </a:solidFill>
          <a:latin typeface="Arial" charset="0"/>
        </a:defRPr>
      </a:lvl7pPr>
      <a:lvl8pPr marL="2571686" indent="-171446" algn="l" rtl="0" fontAlgn="base">
        <a:spcBef>
          <a:spcPct val="20000"/>
        </a:spcBef>
        <a:spcAft>
          <a:spcPct val="0"/>
        </a:spcAft>
        <a:buChar char="»"/>
        <a:defRPr sz="1500">
          <a:solidFill>
            <a:schemeClr val="tx1"/>
          </a:solidFill>
          <a:latin typeface="Arial" charset="0"/>
        </a:defRPr>
      </a:lvl8pPr>
      <a:lvl9pPr marL="2914578" indent="-171446" algn="l" rtl="0" fontAlgn="base">
        <a:spcBef>
          <a:spcPct val="20000"/>
        </a:spcBef>
        <a:spcAft>
          <a:spcPct val="0"/>
        </a:spcAft>
        <a:buChar char="»"/>
        <a:defRPr sz="1500">
          <a:solidFill>
            <a:schemeClr val="tx1"/>
          </a:solidFill>
          <a:latin typeface="Arial" charset="0"/>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1"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4"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9"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1" algn="l" defTabSz="685783"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tikett" hidden="1"/>
          <p:cNvSpPr txBox="1"/>
          <p:nvPr/>
        </p:nvSpPr>
        <p:spPr>
          <a:xfrm>
            <a:off x="0" y="87422"/>
            <a:ext cx="900000" cy="192362"/>
          </a:xfrm>
          <a:prstGeom prst="rect">
            <a:avLst/>
          </a:prstGeom>
          <a:solidFill>
            <a:schemeClr val="tx1"/>
          </a:solidFill>
        </p:spPr>
        <p:txBody>
          <a:bodyPr wrap="square" lIns="68580" tIns="34291" rIns="68580" bIns="34291" rtlCol="0" anchor="ctr">
            <a:spAutoFit/>
          </a:bodyPr>
          <a:lstStyle/>
          <a:p>
            <a:pPr algn="ctr"/>
            <a:r>
              <a:rPr lang="de-DE" sz="800" smtClean="0">
                <a:solidFill>
                  <a:prstClr val="white"/>
                </a:solidFill>
              </a:rPr>
              <a:t>Arbeitsstand</a:t>
            </a:r>
            <a:endParaRPr lang="de-DE" sz="800" dirty="0">
              <a:solidFill>
                <a:prstClr val="white"/>
              </a:solidFill>
            </a:endParaRPr>
          </a:p>
        </p:txBody>
      </p:sp>
    </p:spTree>
    <p:extLst>
      <p:ext uri="{BB962C8B-B14F-4D97-AF65-F5344CB8AC3E}">
        <p14:creationId xmlns:p14="http://schemas.microsoft.com/office/powerpoint/2010/main" val="314377937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9" r:id="rId5"/>
  </p:sldLayoutIdLst>
  <p:timing>
    <p:tnLst>
      <p:par>
        <p:cTn id="1" dur="indefinite" restart="never" nodeType="tmRoot"/>
      </p:par>
    </p:tnLst>
  </p:timing>
  <p:hf hdr="0" dt="0"/>
  <p:txStyles>
    <p:titleStyle>
      <a:lvl1pPr algn="ctr" defTabSz="342891"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342891" rtl="0" eaLnBrk="1" latinLnBrk="0" hangingPunct="1">
        <a:spcBef>
          <a:spcPct val="20000"/>
        </a:spcBef>
        <a:buFont typeface="Arial"/>
        <a:buChar char="•"/>
        <a:defRPr sz="2400" kern="1200">
          <a:solidFill>
            <a:schemeClr val="tx1"/>
          </a:solidFill>
          <a:latin typeface="+mn-lt"/>
          <a:ea typeface="+mn-ea"/>
          <a:cs typeface="+mn-cs"/>
        </a:defRPr>
      </a:lvl1pPr>
      <a:lvl2pPr marL="557199" indent="-214308" algn="l" defTabSz="342891" rtl="0" eaLnBrk="1" latinLnBrk="0" hangingPunct="1">
        <a:spcBef>
          <a:spcPct val="20000"/>
        </a:spcBef>
        <a:buFont typeface="Arial"/>
        <a:buChar char="–"/>
        <a:defRPr sz="2100" kern="1200">
          <a:solidFill>
            <a:schemeClr val="tx1"/>
          </a:solidFill>
          <a:latin typeface="+mn-lt"/>
          <a:ea typeface="+mn-ea"/>
          <a:cs typeface="+mn-cs"/>
        </a:defRPr>
      </a:lvl2pPr>
      <a:lvl3pPr marL="857229" indent="-171446" algn="l" defTabSz="342891" rtl="0" eaLnBrk="1" latinLnBrk="0" hangingPunct="1">
        <a:spcBef>
          <a:spcPct val="20000"/>
        </a:spcBef>
        <a:buFont typeface="Arial"/>
        <a:buChar char="•"/>
        <a:defRPr sz="1800" kern="1200">
          <a:solidFill>
            <a:schemeClr val="tx1"/>
          </a:solidFill>
          <a:latin typeface="+mn-lt"/>
          <a:ea typeface="+mn-ea"/>
          <a:cs typeface="+mn-cs"/>
        </a:defRPr>
      </a:lvl3pPr>
      <a:lvl4pPr marL="1200121" indent="-171446" algn="l" defTabSz="342891" rtl="0" eaLnBrk="1" latinLnBrk="0" hangingPunct="1">
        <a:spcBef>
          <a:spcPct val="20000"/>
        </a:spcBef>
        <a:buFont typeface="Arial"/>
        <a:buChar char="–"/>
        <a:defRPr sz="1500" kern="1200">
          <a:solidFill>
            <a:schemeClr val="tx1"/>
          </a:solidFill>
          <a:latin typeface="+mn-lt"/>
          <a:ea typeface="+mn-ea"/>
          <a:cs typeface="+mn-cs"/>
        </a:defRPr>
      </a:lvl4pPr>
      <a:lvl5pPr marL="1543012" indent="-171446" algn="l" defTabSz="342891" rtl="0" eaLnBrk="1" latinLnBrk="0" hangingPunct="1">
        <a:spcBef>
          <a:spcPct val="20000"/>
        </a:spcBef>
        <a:buFont typeface="Arial"/>
        <a:buChar char="»"/>
        <a:defRPr sz="1500" kern="1200">
          <a:solidFill>
            <a:schemeClr val="tx1"/>
          </a:solidFill>
          <a:latin typeface="+mn-lt"/>
          <a:ea typeface="+mn-ea"/>
          <a:cs typeface="+mn-cs"/>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de-DE"/>
      </a:defPPr>
      <a:lvl1pPr marL="0" algn="l" defTabSz="342891" rtl="0" eaLnBrk="1" latinLnBrk="0" hangingPunct="1">
        <a:defRPr sz="1400" kern="1200">
          <a:solidFill>
            <a:schemeClr val="tx1"/>
          </a:solidFill>
          <a:latin typeface="+mn-lt"/>
          <a:ea typeface="+mn-ea"/>
          <a:cs typeface="+mn-cs"/>
        </a:defRPr>
      </a:lvl1pPr>
      <a:lvl2pPr marL="342891" algn="l" defTabSz="342891" rtl="0" eaLnBrk="1" latinLnBrk="0" hangingPunct="1">
        <a:defRPr sz="1400" kern="1200">
          <a:solidFill>
            <a:schemeClr val="tx1"/>
          </a:solidFill>
          <a:latin typeface="+mn-lt"/>
          <a:ea typeface="+mn-ea"/>
          <a:cs typeface="+mn-cs"/>
        </a:defRPr>
      </a:lvl2pPr>
      <a:lvl3pPr marL="685783" algn="l" defTabSz="342891" rtl="0" eaLnBrk="1" latinLnBrk="0" hangingPunct="1">
        <a:defRPr sz="1400" kern="1200">
          <a:solidFill>
            <a:schemeClr val="tx1"/>
          </a:solidFill>
          <a:latin typeface="+mn-lt"/>
          <a:ea typeface="+mn-ea"/>
          <a:cs typeface="+mn-cs"/>
        </a:defRPr>
      </a:lvl3pPr>
      <a:lvl4pPr marL="1028674" algn="l" defTabSz="342891" rtl="0" eaLnBrk="1" latinLnBrk="0" hangingPunct="1">
        <a:defRPr sz="1400" kern="1200">
          <a:solidFill>
            <a:schemeClr val="tx1"/>
          </a:solidFill>
          <a:latin typeface="+mn-lt"/>
          <a:ea typeface="+mn-ea"/>
          <a:cs typeface="+mn-cs"/>
        </a:defRPr>
      </a:lvl4pPr>
      <a:lvl5pPr marL="1371566" algn="l" defTabSz="342891" rtl="0" eaLnBrk="1" latinLnBrk="0" hangingPunct="1">
        <a:defRPr sz="1400" kern="1200">
          <a:solidFill>
            <a:schemeClr val="tx1"/>
          </a:solidFill>
          <a:latin typeface="+mn-lt"/>
          <a:ea typeface="+mn-ea"/>
          <a:cs typeface="+mn-cs"/>
        </a:defRPr>
      </a:lvl5pPr>
      <a:lvl6pPr marL="1714457" algn="l" defTabSz="342891" rtl="0" eaLnBrk="1" latinLnBrk="0" hangingPunct="1">
        <a:defRPr sz="1400" kern="1200">
          <a:solidFill>
            <a:schemeClr val="tx1"/>
          </a:solidFill>
          <a:latin typeface="+mn-lt"/>
          <a:ea typeface="+mn-ea"/>
          <a:cs typeface="+mn-cs"/>
        </a:defRPr>
      </a:lvl6pPr>
      <a:lvl7pPr marL="2057349" algn="l" defTabSz="342891" rtl="0" eaLnBrk="1" latinLnBrk="0" hangingPunct="1">
        <a:defRPr sz="1400" kern="1200">
          <a:solidFill>
            <a:schemeClr val="tx1"/>
          </a:solidFill>
          <a:latin typeface="+mn-lt"/>
          <a:ea typeface="+mn-ea"/>
          <a:cs typeface="+mn-cs"/>
        </a:defRPr>
      </a:lvl7pPr>
      <a:lvl8pPr marL="2400240" algn="l" defTabSz="342891" rtl="0" eaLnBrk="1" latinLnBrk="0" hangingPunct="1">
        <a:defRPr sz="1400" kern="1200">
          <a:solidFill>
            <a:schemeClr val="tx1"/>
          </a:solidFill>
          <a:latin typeface="+mn-lt"/>
          <a:ea typeface="+mn-ea"/>
          <a:cs typeface="+mn-cs"/>
        </a:defRPr>
      </a:lvl8pPr>
      <a:lvl9pPr marL="2743131" algn="l" defTabSz="342891"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hyperlink" Target="https://www.google.be/url?sa=i&amp;rct=j&amp;q=&amp;esrc=s&amp;source=images&amp;cd=&amp;ved=0ahUKEwinrrqTmNDRAhWHWxQKHSQeDs8QjRwIBw&amp;url=https://www.restore.eu/nl/homepage&amp;psig=AFQjCNFRi3qwnjzm_AUGIA3wWKftPFa9ZQ&amp;ust=1484983334682711" TargetMode="External"/><Relationship Id="rId7" Type="http://schemas.openxmlformats.org/officeDocument/2006/relationships/diagramQuickStyle" Target="../diagrams/quickStyle4.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7.png"/><Relationship Id="rId9" Type="http://schemas.microsoft.com/office/2007/relationships/diagramDrawing" Target="../diagrams/drawing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tags" Target="../tags/tag39.xml"/><Relationship Id="rId21" Type="http://schemas.openxmlformats.org/officeDocument/2006/relationships/tags" Target="../tags/tag21.xml"/><Relationship Id="rId34" Type="http://schemas.openxmlformats.org/officeDocument/2006/relationships/tags" Target="../tags/tag34.xml"/><Relationship Id="rId42" Type="http://schemas.openxmlformats.org/officeDocument/2006/relationships/tags" Target="../tags/tag42.xml"/><Relationship Id="rId47" Type="http://schemas.openxmlformats.org/officeDocument/2006/relationships/tags" Target="../tags/tag47.xml"/><Relationship Id="rId50" Type="http://schemas.openxmlformats.org/officeDocument/2006/relationships/tags" Target="../tags/tag50.xml"/><Relationship Id="rId55" Type="http://schemas.openxmlformats.org/officeDocument/2006/relationships/tags" Target="../tags/tag55.xml"/><Relationship Id="rId63" Type="http://schemas.openxmlformats.org/officeDocument/2006/relationships/tags" Target="../tags/tag63.xml"/><Relationship Id="rId7" Type="http://schemas.openxmlformats.org/officeDocument/2006/relationships/tags" Target="../tags/tag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tags" Target="../tags/tag29.xml"/><Relationship Id="rId41" Type="http://schemas.openxmlformats.org/officeDocument/2006/relationships/tags" Target="../tags/tag41.xml"/><Relationship Id="rId54" Type="http://schemas.openxmlformats.org/officeDocument/2006/relationships/tags" Target="../tags/tag54.xml"/><Relationship Id="rId62" Type="http://schemas.openxmlformats.org/officeDocument/2006/relationships/tags" Target="../tags/tag6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45" Type="http://schemas.openxmlformats.org/officeDocument/2006/relationships/tags" Target="../tags/tag45.xml"/><Relationship Id="rId53" Type="http://schemas.openxmlformats.org/officeDocument/2006/relationships/tags" Target="../tags/tag53.xml"/><Relationship Id="rId58" Type="http://schemas.openxmlformats.org/officeDocument/2006/relationships/tags" Target="../tags/tag58.xml"/><Relationship Id="rId66" Type="http://schemas.openxmlformats.org/officeDocument/2006/relationships/slideLayout" Target="../slideLayouts/slideLayout11.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 Id="rId57" Type="http://schemas.openxmlformats.org/officeDocument/2006/relationships/tags" Target="../tags/tag57.xml"/><Relationship Id="rId61" Type="http://schemas.openxmlformats.org/officeDocument/2006/relationships/tags" Target="../tags/tag61.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tags" Target="../tags/tag52.xml"/><Relationship Id="rId60" Type="http://schemas.openxmlformats.org/officeDocument/2006/relationships/tags" Target="../tags/tag60.xml"/><Relationship Id="rId65" Type="http://schemas.openxmlformats.org/officeDocument/2006/relationships/tags" Target="../tags/tag65.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tags" Target="../tags/tag48.xml"/><Relationship Id="rId56" Type="http://schemas.openxmlformats.org/officeDocument/2006/relationships/tags" Target="../tags/tag56.xml"/><Relationship Id="rId64" Type="http://schemas.openxmlformats.org/officeDocument/2006/relationships/tags" Target="../tags/tag64.xml"/><Relationship Id="rId8" Type="http://schemas.openxmlformats.org/officeDocument/2006/relationships/tags" Target="../tags/tag8.xml"/><Relationship Id="rId51" Type="http://schemas.openxmlformats.org/officeDocument/2006/relationships/tags" Target="../tags/tag51.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59" Type="http://schemas.openxmlformats.org/officeDocument/2006/relationships/tags" Target="../tags/tag59.xml"/></Relationships>
</file>

<file path=ppt/slides/_rels/slide10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4.xml"/><Relationship Id="rId1" Type="http://schemas.openxmlformats.org/officeDocument/2006/relationships/tags" Target="../tags/tag66.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4.xml"/><Relationship Id="rId1" Type="http://schemas.openxmlformats.org/officeDocument/2006/relationships/tags" Target="../tags/tag6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13" Type="http://schemas.openxmlformats.org/officeDocument/2006/relationships/tags" Target="../tags/tag80.xml"/><Relationship Id="rId18" Type="http://schemas.openxmlformats.org/officeDocument/2006/relationships/tags" Target="../tags/tag85.xml"/><Relationship Id="rId26" Type="http://schemas.openxmlformats.org/officeDocument/2006/relationships/tags" Target="../tags/tag93.xml"/><Relationship Id="rId39" Type="http://schemas.openxmlformats.org/officeDocument/2006/relationships/tags" Target="../tags/tag106.xml"/><Relationship Id="rId3" Type="http://schemas.openxmlformats.org/officeDocument/2006/relationships/tags" Target="../tags/tag70.xml"/><Relationship Id="rId21" Type="http://schemas.openxmlformats.org/officeDocument/2006/relationships/tags" Target="../tags/tag88.xml"/><Relationship Id="rId34" Type="http://schemas.openxmlformats.org/officeDocument/2006/relationships/tags" Target="../tags/tag101.xml"/><Relationship Id="rId42" Type="http://schemas.openxmlformats.org/officeDocument/2006/relationships/tags" Target="../tags/tag109.xml"/><Relationship Id="rId47" Type="http://schemas.openxmlformats.org/officeDocument/2006/relationships/tags" Target="../tags/tag114.xml"/><Relationship Id="rId50" Type="http://schemas.openxmlformats.org/officeDocument/2006/relationships/tags" Target="../tags/tag117.xml"/><Relationship Id="rId7" Type="http://schemas.openxmlformats.org/officeDocument/2006/relationships/tags" Target="../tags/tag74.xml"/><Relationship Id="rId12" Type="http://schemas.openxmlformats.org/officeDocument/2006/relationships/tags" Target="../tags/tag79.xml"/><Relationship Id="rId17" Type="http://schemas.openxmlformats.org/officeDocument/2006/relationships/tags" Target="../tags/tag84.xml"/><Relationship Id="rId25" Type="http://schemas.openxmlformats.org/officeDocument/2006/relationships/tags" Target="../tags/tag92.xml"/><Relationship Id="rId33" Type="http://schemas.openxmlformats.org/officeDocument/2006/relationships/tags" Target="../tags/tag100.xml"/><Relationship Id="rId38" Type="http://schemas.openxmlformats.org/officeDocument/2006/relationships/tags" Target="../tags/tag105.xml"/><Relationship Id="rId46" Type="http://schemas.openxmlformats.org/officeDocument/2006/relationships/tags" Target="../tags/tag113.xml"/><Relationship Id="rId2" Type="http://schemas.openxmlformats.org/officeDocument/2006/relationships/tags" Target="../tags/tag69.xml"/><Relationship Id="rId16" Type="http://schemas.openxmlformats.org/officeDocument/2006/relationships/tags" Target="../tags/tag83.xml"/><Relationship Id="rId20" Type="http://schemas.openxmlformats.org/officeDocument/2006/relationships/tags" Target="../tags/tag87.xml"/><Relationship Id="rId29" Type="http://schemas.openxmlformats.org/officeDocument/2006/relationships/tags" Target="../tags/tag96.xml"/><Relationship Id="rId41" Type="http://schemas.openxmlformats.org/officeDocument/2006/relationships/tags" Target="../tags/tag108.xml"/><Relationship Id="rId54" Type="http://schemas.openxmlformats.org/officeDocument/2006/relationships/slideLayout" Target="../slideLayouts/slideLayout11.xml"/><Relationship Id="rId1" Type="http://schemas.openxmlformats.org/officeDocument/2006/relationships/tags" Target="../tags/tag68.xml"/><Relationship Id="rId6" Type="http://schemas.openxmlformats.org/officeDocument/2006/relationships/tags" Target="../tags/tag73.xml"/><Relationship Id="rId11" Type="http://schemas.openxmlformats.org/officeDocument/2006/relationships/tags" Target="../tags/tag78.xml"/><Relationship Id="rId24" Type="http://schemas.openxmlformats.org/officeDocument/2006/relationships/tags" Target="../tags/tag91.xml"/><Relationship Id="rId32" Type="http://schemas.openxmlformats.org/officeDocument/2006/relationships/tags" Target="../tags/tag99.xml"/><Relationship Id="rId37" Type="http://schemas.openxmlformats.org/officeDocument/2006/relationships/tags" Target="../tags/tag104.xml"/><Relationship Id="rId40" Type="http://schemas.openxmlformats.org/officeDocument/2006/relationships/tags" Target="../tags/tag107.xml"/><Relationship Id="rId45" Type="http://schemas.openxmlformats.org/officeDocument/2006/relationships/tags" Target="../tags/tag112.xml"/><Relationship Id="rId53" Type="http://schemas.openxmlformats.org/officeDocument/2006/relationships/tags" Target="../tags/tag120.xml"/><Relationship Id="rId5" Type="http://schemas.openxmlformats.org/officeDocument/2006/relationships/tags" Target="../tags/tag72.xml"/><Relationship Id="rId15" Type="http://schemas.openxmlformats.org/officeDocument/2006/relationships/tags" Target="../tags/tag82.xml"/><Relationship Id="rId23" Type="http://schemas.openxmlformats.org/officeDocument/2006/relationships/tags" Target="../tags/tag90.xml"/><Relationship Id="rId28" Type="http://schemas.openxmlformats.org/officeDocument/2006/relationships/tags" Target="../tags/tag95.xml"/><Relationship Id="rId36" Type="http://schemas.openxmlformats.org/officeDocument/2006/relationships/tags" Target="../tags/tag103.xml"/><Relationship Id="rId49" Type="http://schemas.openxmlformats.org/officeDocument/2006/relationships/tags" Target="../tags/tag116.xml"/><Relationship Id="rId10" Type="http://schemas.openxmlformats.org/officeDocument/2006/relationships/tags" Target="../tags/tag77.xml"/><Relationship Id="rId19" Type="http://schemas.openxmlformats.org/officeDocument/2006/relationships/tags" Target="../tags/tag86.xml"/><Relationship Id="rId31" Type="http://schemas.openxmlformats.org/officeDocument/2006/relationships/tags" Target="../tags/tag98.xml"/><Relationship Id="rId44" Type="http://schemas.openxmlformats.org/officeDocument/2006/relationships/tags" Target="../tags/tag111.xml"/><Relationship Id="rId52" Type="http://schemas.openxmlformats.org/officeDocument/2006/relationships/tags" Target="../tags/tag119.xml"/><Relationship Id="rId4" Type="http://schemas.openxmlformats.org/officeDocument/2006/relationships/tags" Target="../tags/tag71.xml"/><Relationship Id="rId9" Type="http://schemas.openxmlformats.org/officeDocument/2006/relationships/tags" Target="../tags/tag76.xml"/><Relationship Id="rId14" Type="http://schemas.openxmlformats.org/officeDocument/2006/relationships/tags" Target="../tags/tag81.xml"/><Relationship Id="rId22" Type="http://schemas.openxmlformats.org/officeDocument/2006/relationships/tags" Target="../tags/tag89.xml"/><Relationship Id="rId27" Type="http://schemas.openxmlformats.org/officeDocument/2006/relationships/tags" Target="../tags/tag94.xml"/><Relationship Id="rId30" Type="http://schemas.openxmlformats.org/officeDocument/2006/relationships/tags" Target="../tags/tag97.xml"/><Relationship Id="rId35" Type="http://schemas.openxmlformats.org/officeDocument/2006/relationships/tags" Target="../tags/tag102.xml"/><Relationship Id="rId43" Type="http://schemas.openxmlformats.org/officeDocument/2006/relationships/tags" Target="../tags/tag110.xml"/><Relationship Id="rId48" Type="http://schemas.openxmlformats.org/officeDocument/2006/relationships/tags" Target="../tags/tag115.xml"/><Relationship Id="rId8" Type="http://schemas.openxmlformats.org/officeDocument/2006/relationships/tags" Target="../tags/tag75.xml"/><Relationship Id="rId51" Type="http://schemas.openxmlformats.org/officeDocument/2006/relationships/tags" Target="../tags/tag118.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hyperlink" Target="https://www.google.be/url?sa=i&amp;rct=j&amp;q=&amp;esrc=s&amp;source=images&amp;cd=&amp;ved=0ahUKEwinrrqTmNDRAhWHWxQKHSQeDs8QjRwIBw&amp;url=https://www.restore.eu/nl/homepage&amp;psig=AFQjCNFRi3qwnjzm_AUGIA3wWKftPFa9ZQ&amp;ust=1484983334682711" TargetMode="External"/><Relationship Id="rId7" Type="http://schemas.openxmlformats.org/officeDocument/2006/relationships/diagramQuickStyle" Target="../diagrams/quickStyle5.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17.png"/><Relationship Id="rId9" Type="http://schemas.microsoft.com/office/2007/relationships/diagramDrawing" Target="../diagrams/drawing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hyperlink" Target="http://www.elia.be/en/suppliers/purchasing-categories/energy-purchases/Ancillary-services/Practical-Info/Contractual-documents" TargetMode="External"/><Relationship Id="rId2" Type="http://schemas.openxmlformats.org/officeDocument/2006/relationships/image" Target="../media/image92.png"/><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4.xml"/><Relationship Id="rId4" Type="http://schemas.openxmlformats.org/officeDocument/2006/relationships/image" Target="../media/image95.png"/></Relationships>
</file>

<file path=ppt/slides/_rels/slide11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14.xml"/><Relationship Id="rId6" Type="http://schemas.openxmlformats.org/officeDocument/2006/relationships/hyperlink" Target="http://www.elia.be/en/about-elia/publications/Public-Consultation/Formal-public-consultation-regarding-the-draft-proposals-for-the-contracts-bsp" TargetMode="External"/><Relationship Id="rId5" Type="http://schemas.openxmlformats.org/officeDocument/2006/relationships/hyperlink" Target="http://www.elia.be/en/about-elia/publications/Public-Consultation/Formal-consultation-on-the-draft-proposal-for-the-Balancing-Responsible-party-contract-brp" TargetMode="External"/><Relationship Id="rId4" Type="http://schemas.openxmlformats.org/officeDocument/2006/relationships/image" Target="../media/image98.png"/></Relationships>
</file>

<file path=ppt/slides/_rels/slide115.xml.rels><?xml version="1.0" encoding="UTF-8" standalone="yes"?>
<Relationships xmlns="http://schemas.openxmlformats.org/package/2006/relationships"><Relationship Id="rId13" Type="http://schemas.openxmlformats.org/officeDocument/2006/relationships/tags" Target="../tags/tag133.xml"/><Relationship Id="rId18" Type="http://schemas.openxmlformats.org/officeDocument/2006/relationships/tags" Target="../tags/tag138.xml"/><Relationship Id="rId26" Type="http://schemas.openxmlformats.org/officeDocument/2006/relationships/tags" Target="../tags/tag146.xml"/><Relationship Id="rId39" Type="http://schemas.openxmlformats.org/officeDocument/2006/relationships/tags" Target="../tags/tag159.xml"/><Relationship Id="rId21" Type="http://schemas.openxmlformats.org/officeDocument/2006/relationships/tags" Target="../tags/tag141.xml"/><Relationship Id="rId34" Type="http://schemas.openxmlformats.org/officeDocument/2006/relationships/tags" Target="../tags/tag154.xml"/><Relationship Id="rId42" Type="http://schemas.openxmlformats.org/officeDocument/2006/relationships/tags" Target="../tags/tag162.xml"/><Relationship Id="rId47" Type="http://schemas.openxmlformats.org/officeDocument/2006/relationships/tags" Target="../tags/tag167.xml"/><Relationship Id="rId50" Type="http://schemas.openxmlformats.org/officeDocument/2006/relationships/tags" Target="../tags/tag170.xml"/><Relationship Id="rId55" Type="http://schemas.openxmlformats.org/officeDocument/2006/relationships/tags" Target="../tags/tag175.xml"/><Relationship Id="rId7" Type="http://schemas.openxmlformats.org/officeDocument/2006/relationships/tags" Target="../tags/tag127.xml"/><Relationship Id="rId2" Type="http://schemas.openxmlformats.org/officeDocument/2006/relationships/tags" Target="../tags/tag122.xml"/><Relationship Id="rId16" Type="http://schemas.openxmlformats.org/officeDocument/2006/relationships/tags" Target="../tags/tag136.xml"/><Relationship Id="rId20" Type="http://schemas.openxmlformats.org/officeDocument/2006/relationships/tags" Target="../tags/tag140.xml"/><Relationship Id="rId29" Type="http://schemas.openxmlformats.org/officeDocument/2006/relationships/tags" Target="../tags/tag149.xml"/><Relationship Id="rId41" Type="http://schemas.openxmlformats.org/officeDocument/2006/relationships/tags" Target="../tags/tag161.xml"/><Relationship Id="rId54" Type="http://schemas.openxmlformats.org/officeDocument/2006/relationships/tags" Target="../tags/tag174.xml"/><Relationship Id="rId1" Type="http://schemas.openxmlformats.org/officeDocument/2006/relationships/tags" Target="../tags/tag121.xml"/><Relationship Id="rId6" Type="http://schemas.openxmlformats.org/officeDocument/2006/relationships/tags" Target="../tags/tag126.xml"/><Relationship Id="rId11" Type="http://schemas.openxmlformats.org/officeDocument/2006/relationships/tags" Target="../tags/tag131.xml"/><Relationship Id="rId24" Type="http://schemas.openxmlformats.org/officeDocument/2006/relationships/tags" Target="../tags/tag144.xml"/><Relationship Id="rId32" Type="http://schemas.openxmlformats.org/officeDocument/2006/relationships/tags" Target="../tags/tag152.xml"/><Relationship Id="rId37" Type="http://schemas.openxmlformats.org/officeDocument/2006/relationships/tags" Target="../tags/tag157.xml"/><Relationship Id="rId40" Type="http://schemas.openxmlformats.org/officeDocument/2006/relationships/tags" Target="../tags/tag160.xml"/><Relationship Id="rId45" Type="http://schemas.openxmlformats.org/officeDocument/2006/relationships/tags" Target="../tags/tag165.xml"/><Relationship Id="rId53" Type="http://schemas.openxmlformats.org/officeDocument/2006/relationships/tags" Target="../tags/tag173.xml"/><Relationship Id="rId58" Type="http://schemas.openxmlformats.org/officeDocument/2006/relationships/tags" Target="../tags/tag178.xml"/><Relationship Id="rId5" Type="http://schemas.openxmlformats.org/officeDocument/2006/relationships/tags" Target="../tags/tag125.xml"/><Relationship Id="rId15" Type="http://schemas.openxmlformats.org/officeDocument/2006/relationships/tags" Target="../tags/tag135.xml"/><Relationship Id="rId23" Type="http://schemas.openxmlformats.org/officeDocument/2006/relationships/tags" Target="../tags/tag143.xml"/><Relationship Id="rId28" Type="http://schemas.openxmlformats.org/officeDocument/2006/relationships/tags" Target="../tags/tag148.xml"/><Relationship Id="rId36" Type="http://schemas.openxmlformats.org/officeDocument/2006/relationships/tags" Target="../tags/tag156.xml"/><Relationship Id="rId49" Type="http://schemas.openxmlformats.org/officeDocument/2006/relationships/tags" Target="../tags/tag169.xml"/><Relationship Id="rId57" Type="http://schemas.openxmlformats.org/officeDocument/2006/relationships/tags" Target="../tags/tag177.xml"/><Relationship Id="rId61" Type="http://schemas.openxmlformats.org/officeDocument/2006/relationships/slideLayout" Target="../slideLayouts/slideLayout11.xml"/><Relationship Id="rId10" Type="http://schemas.openxmlformats.org/officeDocument/2006/relationships/tags" Target="../tags/tag130.xml"/><Relationship Id="rId19" Type="http://schemas.openxmlformats.org/officeDocument/2006/relationships/tags" Target="../tags/tag139.xml"/><Relationship Id="rId31" Type="http://schemas.openxmlformats.org/officeDocument/2006/relationships/tags" Target="../tags/tag151.xml"/><Relationship Id="rId44" Type="http://schemas.openxmlformats.org/officeDocument/2006/relationships/tags" Target="../tags/tag164.xml"/><Relationship Id="rId52" Type="http://schemas.openxmlformats.org/officeDocument/2006/relationships/tags" Target="../tags/tag172.xml"/><Relationship Id="rId60" Type="http://schemas.openxmlformats.org/officeDocument/2006/relationships/tags" Target="../tags/tag180.xml"/><Relationship Id="rId4" Type="http://schemas.openxmlformats.org/officeDocument/2006/relationships/tags" Target="../tags/tag124.xml"/><Relationship Id="rId9" Type="http://schemas.openxmlformats.org/officeDocument/2006/relationships/tags" Target="../tags/tag129.xml"/><Relationship Id="rId14" Type="http://schemas.openxmlformats.org/officeDocument/2006/relationships/tags" Target="../tags/tag134.xml"/><Relationship Id="rId22" Type="http://schemas.openxmlformats.org/officeDocument/2006/relationships/tags" Target="../tags/tag142.xml"/><Relationship Id="rId27" Type="http://schemas.openxmlformats.org/officeDocument/2006/relationships/tags" Target="../tags/tag147.xml"/><Relationship Id="rId30" Type="http://schemas.openxmlformats.org/officeDocument/2006/relationships/tags" Target="../tags/tag150.xml"/><Relationship Id="rId35" Type="http://schemas.openxmlformats.org/officeDocument/2006/relationships/tags" Target="../tags/tag155.xml"/><Relationship Id="rId43" Type="http://schemas.openxmlformats.org/officeDocument/2006/relationships/tags" Target="../tags/tag163.xml"/><Relationship Id="rId48" Type="http://schemas.openxmlformats.org/officeDocument/2006/relationships/tags" Target="../tags/tag168.xml"/><Relationship Id="rId56" Type="http://schemas.openxmlformats.org/officeDocument/2006/relationships/tags" Target="../tags/tag176.xml"/><Relationship Id="rId8" Type="http://schemas.openxmlformats.org/officeDocument/2006/relationships/tags" Target="../tags/tag128.xml"/><Relationship Id="rId51" Type="http://schemas.openxmlformats.org/officeDocument/2006/relationships/tags" Target="../tags/tag171.xml"/><Relationship Id="rId3" Type="http://schemas.openxmlformats.org/officeDocument/2006/relationships/tags" Target="../tags/tag123.xml"/><Relationship Id="rId12" Type="http://schemas.openxmlformats.org/officeDocument/2006/relationships/tags" Target="../tags/tag132.xml"/><Relationship Id="rId17" Type="http://schemas.openxmlformats.org/officeDocument/2006/relationships/tags" Target="../tags/tag137.xml"/><Relationship Id="rId25" Type="http://schemas.openxmlformats.org/officeDocument/2006/relationships/tags" Target="../tags/tag145.xml"/><Relationship Id="rId33" Type="http://schemas.openxmlformats.org/officeDocument/2006/relationships/tags" Target="../tags/tag153.xml"/><Relationship Id="rId38" Type="http://schemas.openxmlformats.org/officeDocument/2006/relationships/tags" Target="../tags/tag158.xml"/><Relationship Id="rId46" Type="http://schemas.openxmlformats.org/officeDocument/2006/relationships/tags" Target="../tags/tag166.xml"/><Relationship Id="rId59" Type="http://schemas.openxmlformats.org/officeDocument/2006/relationships/tags" Target="../tags/tag179.xml"/></Relationships>
</file>

<file path=ppt/slides/_rels/slide116.xml.rels><?xml version="1.0" encoding="UTF-8" standalone="yes"?>
<Relationships xmlns="http://schemas.openxmlformats.org/package/2006/relationships"><Relationship Id="rId3" Type="http://schemas.openxmlformats.org/officeDocument/2006/relationships/hyperlink" Target="https://www.google.be/url?sa=i&amp;rct=j&amp;q=&amp;esrc=s&amp;source=images&amp;cd=&amp;ved=0ahUKEwinrrqTmNDRAhWHWxQKHSQeDs8QjRwIBw&amp;url=https://www.restore.eu/nl/homepage&amp;psig=AFQjCNFRi3qwnjzm_AUGIA3wWKftPFa9ZQ&amp;ust=1484983334682711" TargetMode="External"/><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99.png"/><Relationship Id="rId2" Type="http://schemas.openxmlformats.org/officeDocument/2006/relationships/diagramData" Target="../diagrams/data15.xml"/><Relationship Id="rId1" Type="http://schemas.openxmlformats.org/officeDocument/2006/relationships/slideLayout" Target="../slideLayouts/slideLayout4.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19.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100.png"/><Relationship Id="rId2" Type="http://schemas.openxmlformats.org/officeDocument/2006/relationships/diagramData" Target="../diagrams/data16.xml"/><Relationship Id="rId1" Type="http://schemas.openxmlformats.org/officeDocument/2006/relationships/slideLayout" Target="../slideLayouts/slideLayout4.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hyperlink" Target="https://www.google.be/url?sa=i&amp;rct=j&amp;q=&amp;esrc=s&amp;source=images&amp;cd=&amp;ved=0ahUKEwinrrqTmNDRAhWHWxQKHSQeDs8QjRwIBw&amp;url=https://www.restore.eu/nl/homepage&amp;psig=AFQjCNFRi3qwnjzm_AUGIA3wWKftPFa9ZQ&amp;ust=1484983334682711" TargetMode="External"/><Relationship Id="rId7" Type="http://schemas.openxmlformats.org/officeDocument/2006/relationships/diagramQuickStyle" Target="../diagrams/quickStyle6.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23.png"/><Relationship Id="rId4" Type="http://schemas.openxmlformats.org/officeDocument/2006/relationships/image" Target="../media/image17.png"/><Relationship Id="rId9" Type="http://schemas.microsoft.com/office/2007/relationships/diagramDrawing" Target="../diagrams/drawing6.xml"/></Relationships>
</file>

<file path=ppt/slides/_rels/slide120.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101.png"/><Relationship Id="rId2" Type="http://schemas.openxmlformats.org/officeDocument/2006/relationships/diagramData" Target="../diagrams/data17.xml"/><Relationship Id="rId1" Type="http://schemas.openxmlformats.org/officeDocument/2006/relationships/slideLayout" Target="../slideLayouts/slideLayout4.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21.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image" Target="../media/image102.png"/><Relationship Id="rId2" Type="http://schemas.openxmlformats.org/officeDocument/2006/relationships/diagramData" Target="../diagrams/data18.xml"/><Relationship Id="rId1" Type="http://schemas.openxmlformats.org/officeDocument/2006/relationships/slideLayout" Target="../slideLayouts/slideLayout4.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22.xml.rels><?xml version="1.0" encoding="UTF-8" standalone="yes"?>
<Relationships xmlns="http://schemas.openxmlformats.org/package/2006/relationships"><Relationship Id="rId3" Type="http://schemas.openxmlformats.org/officeDocument/2006/relationships/diagramLayout" Target="../diagrams/layout19.xml"/><Relationship Id="rId7" Type="http://schemas.openxmlformats.org/officeDocument/2006/relationships/image" Target="../media/image103.png"/><Relationship Id="rId2" Type="http://schemas.openxmlformats.org/officeDocument/2006/relationships/diagramData" Target="../diagrams/data19.xml"/><Relationship Id="rId1" Type="http://schemas.openxmlformats.org/officeDocument/2006/relationships/slideLayout" Target="../slideLayouts/slideLayout4.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123.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image" Target="../media/image104.png"/><Relationship Id="rId2" Type="http://schemas.openxmlformats.org/officeDocument/2006/relationships/diagramData" Target="../diagrams/data20.xml"/><Relationship Id="rId1" Type="http://schemas.openxmlformats.org/officeDocument/2006/relationships/slideLayout" Target="../slideLayouts/slideLayout4.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124.xml.rels><?xml version="1.0" encoding="UTF-8" standalone="yes"?>
<Relationships xmlns="http://schemas.openxmlformats.org/package/2006/relationships"><Relationship Id="rId3" Type="http://schemas.openxmlformats.org/officeDocument/2006/relationships/diagramLayout" Target="../diagrams/layout21.xml"/><Relationship Id="rId7" Type="http://schemas.openxmlformats.org/officeDocument/2006/relationships/image" Target="../media/image105.png"/><Relationship Id="rId2" Type="http://schemas.openxmlformats.org/officeDocument/2006/relationships/diagramData" Target="../diagrams/data21.xml"/><Relationship Id="rId1" Type="http://schemas.openxmlformats.org/officeDocument/2006/relationships/slideLayout" Target="../slideLayouts/slideLayout4.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125.xml.rels><?xml version="1.0" encoding="UTF-8" standalone="yes"?>
<Relationships xmlns="http://schemas.openxmlformats.org/package/2006/relationships"><Relationship Id="rId3" Type="http://schemas.openxmlformats.org/officeDocument/2006/relationships/diagramLayout" Target="../diagrams/layout22.xml"/><Relationship Id="rId7" Type="http://schemas.openxmlformats.org/officeDocument/2006/relationships/image" Target="../media/image106.png"/><Relationship Id="rId2" Type="http://schemas.openxmlformats.org/officeDocument/2006/relationships/diagramData" Target="../diagrams/data22.xml"/><Relationship Id="rId1" Type="http://schemas.openxmlformats.org/officeDocument/2006/relationships/slideLayout" Target="../slideLayouts/slideLayout4.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126.xml.rels><?xml version="1.0" encoding="UTF-8" standalone="yes"?>
<Relationships xmlns="http://schemas.openxmlformats.org/package/2006/relationships"><Relationship Id="rId3" Type="http://schemas.openxmlformats.org/officeDocument/2006/relationships/diagramLayout" Target="../diagrams/layout23.xml"/><Relationship Id="rId7" Type="http://schemas.openxmlformats.org/officeDocument/2006/relationships/image" Target="../media/image107.png"/><Relationship Id="rId2" Type="http://schemas.openxmlformats.org/officeDocument/2006/relationships/diagramData" Target="../diagrams/data23.xml"/><Relationship Id="rId1" Type="http://schemas.openxmlformats.org/officeDocument/2006/relationships/slideLayout" Target="../slideLayouts/slideLayout4.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127.xml.rels><?xml version="1.0" encoding="UTF-8" standalone="yes"?>
<Relationships xmlns="http://schemas.openxmlformats.org/package/2006/relationships"><Relationship Id="rId3" Type="http://schemas.openxmlformats.org/officeDocument/2006/relationships/diagramLayout" Target="../diagrams/layout24.xml"/><Relationship Id="rId7" Type="http://schemas.openxmlformats.org/officeDocument/2006/relationships/image" Target="../media/image108.png"/><Relationship Id="rId2" Type="http://schemas.openxmlformats.org/officeDocument/2006/relationships/diagramData" Target="../diagrams/data24.xml"/><Relationship Id="rId1" Type="http://schemas.openxmlformats.org/officeDocument/2006/relationships/slideLayout" Target="../slideLayouts/slideLayout4.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128.xml.rels><?xml version="1.0" encoding="UTF-8" standalone="yes"?>
<Relationships xmlns="http://schemas.openxmlformats.org/package/2006/relationships"><Relationship Id="rId3" Type="http://schemas.openxmlformats.org/officeDocument/2006/relationships/diagramLayout" Target="../diagrams/layout25.xml"/><Relationship Id="rId7" Type="http://schemas.openxmlformats.org/officeDocument/2006/relationships/image" Target="../media/image109.png"/><Relationship Id="rId2" Type="http://schemas.openxmlformats.org/officeDocument/2006/relationships/diagramData" Target="../diagrams/data25.xml"/><Relationship Id="rId1" Type="http://schemas.openxmlformats.org/officeDocument/2006/relationships/slideLayout" Target="../slideLayouts/slideLayout4.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129.xml.rels><?xml version="1.0" encoding="UTF-8" standalone="yes"?>
<Relationships xmlns="http://schemas.openxmlformats.org/package/2006/relationships"><Relationship Id="rId3" Type="http://schemas.openxmlformats.org/officeDocument/2006/relationships/diagramLayout" Target="../diagrams/layout26.xml"/><Relationship Id="rId7" Type="http://schemas.openxmlformats.org/officeDocument/2006/relationships/image" Target="../media/image110.png"/><Relationship Id="rId2" Type="http://schemas.openxmlformats.org/officeDocument/2006/relationships/diagramData" Target="../diagrams/data26.xml"/><Relationship Id="rId1" Type="http://schemas.openxmlformats.org/officeDocument/2006/relationships/slideLayout" Target="../slideLayouts/slideLayout4.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hyperlink" Target="https://www.google.be/url?sa=i&amp;rct=j&amp;q=&amp;esrc=s&amp;source=images&amp;cd=&amp;ved=0ahUKEwinrrqTmNDRAhWHWxQKHSQeDs8QjRwIBw&amp;url=https://www.restore.eu/nl/homepage&amp;psig=AFQjCNFRi3qwnjzm_AUGIA3wWKftPFa9ZQ&amp;ust=1484983334682711" TargetMode="External"/><Relationship Id="rId7" Type="http://schemas.openxmlformats.org/officeDocument/2006/relationships/diagramQuickStyle" Target="../diagrams/quickStyle7.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24.png"/><Relationship Id="rId4" Type="http://schemas.openxmlformats.org/officeDocument/2006/relationships/image" Target="../media/image17.png"/><Relationship Id="rId9" Type="http://schemas.microsoft.com/office/2007/relationships/diagramDrawing" Target="../diagrams/drawing7.xml"/></Relationships>
</file>

<file path=ppt/slides/_rels/slide130.xml.rels><?xml version="1.0" encoding="UTF-8" standalone="yes"?>
<Relationships xmlns="http://schemas.openxmlformats.org/package/2006/relationships"><Relationship Id="rId3" Type="http://schemas.openxmlformats.org/officeDocument/2006/relationships/diagramLayout" Target="../diagrams/layout27.xml"/><Relationship Id="rId7" Type="http://schemas.openxmlformats.org/officeDocument/2006/relationships/image" Target="../media/image111.png"/><Relationship Id="rId2" Type="http://schemas.openxmlformats.org/officeDocument/2006/relationships/diagramData" Target="../diagrams/data27.xml"/><Relationship Id="rId1" Type="http://schemas.openxmlformats.org/officeDocument/2006/relationships/slideLayout" Target="../slideLayouts/slideLayout4.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131.xml.rels><?xml version="1.0" encoding="UTF-8" standalone="yes"?>
<Relationships xmlns="http://schemas.openxmlformats.org/package/2006/relationships"><Relationship Id="rId3" Type="http://schemas.openxmlformats.org/officeDocument/2006/relationships/diagramLayout" Target="../diagrams/layout28.xml"/><Relationship Id="rId7" Type="http://schemas.openxmlformats.org/officeDocument/2006/relationships/image" Target="../media/image112.png"/><Relationship Id="rId2" Type="http://schemas.openxmlformats.org/officeDocument/2006/relationships/diagramData" Target="../diagrams/data28.xml"/><Relationship Id="rId1" Type="http://schemas.openxmlformats.org/officeDocument/2006/relationships/slideLayout" Target="../slideLayouts/slideLayout4.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132.xml.rels><?xml version="1.0" encoding="UTF-8" standalone="yes"?>
<Relationships xmlns="http://schemas.openxmlformats.org/package/2006/relationships"><Relationship Id="rId3" Type="http://schemas.openxmlformats.org/officeDocument/2006/relationships/diagramLayout" Target="../diagrams/layout29.xml"/><Relationship Id="rId7" Type="http://schemas.openxmlformats.org/officeDocument/2006/relationships/image" Target="../media/image113.png"/><Relationship Id="rId2" Type="http://schemas.openxmlformats.org/officeDocument/2006/relationships/diagramData" Target="../diagrams/data29.xml"/><Relationship Id="rId1" Type="http://schemas.openxmlformats.org/officeDocument/2006/relationships/slideLayout" Target="../slideLayouts/slideLayout4.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133.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diagramLayout" Target="../diagrams/layout30.xml"/><Relationship Id="rId7" Type="http://schemas.openxmlformats.org/officeDocument/2006/relationships/image" Target="../media/image114.png"/><Relationship Id="rId2" Type="http://schemas.openxmlformats.org/officeDocument/2006/relationships/diagramData" Target="../diagrams/data30.xml"/><Relationship Id="rId1" Type="http://schemas.openxmlformats.org/officeDocument/2006/relationships/slideLayout" Target="../slideLayouts/slideLayout4.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134.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4.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135.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4.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136.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4.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137.xml.rels><?xml version="1.0" encoding="UTF-8" standalone="yes"?>
<Relationships xmlns="http://schemas.openxmlformats.org/package/2006/relationships"><Relationship Id="rId3" Type="http://schemas.openxmlformats.org/officeDocument/2006/relationships/diagramLayout" Target="../diagrams/layout34.xml"/><Relationship Id="rId7" Type="http://schemas.openxmlformats.org/officeDocument/2006/relationships/image" Target="../media/image116.png"/><Relationship Id="rId2" Type="http://schemas.openxmlformats.org/officeDocument/2006/relationships/diagramData" Target="../diagrams/data34.xml"/><Relationship Id="rId1" Type="http://schemas.openxmlformats.org/officeDocument/2006/relationships/slideLayout" Target="../slideLayouts/slideLayout4.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138.xml.rels><?xml version="1.0" encoding="UTF-8" standalone="yes"?>
<Relationships xmlns="http://schemas.openxmlformats.org/package/2006/relationships"><Relationship Id="rId3" Type="http://schemas.openxmlformats.org/officeDocument/2006/relationships/hyperlink" Target="https://www.google.be/url?sa=i&amp;rct=j&amp;q=&amp;esrc=s&amp;source=images&amp;cd=&amp;ved=0ahUKEwinrrqTmNDRAhWHWxQKHSQeDs8QjRwIBw&amp;url=https://www.restore.eu/nl/homepage&amp;psig=AFQjCNFRi3qwnjzm_AUGIA3wWKftPFa9ZQ&amp;ust=1484983334682711" TargetMode="External"/><Relationship Id="rId2" Type="http://schemas.openxmlformats.org/officeDocument/2006/relationships/notesSlide" Target="../notesSlides/notesSlide57.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hyperlink" Target="https://www.google.be/url?sa=i&amp;rct=j&amp;q=&amp;esrc=s&amp;source=images&amp;cd=&amp;ved=0ahUKEwinrrqTmNDRAhWHWxQKHSQeDs8QjRwIBw&amp;url=https://www.restore.eu/nl/homepage&amp;psig=AFQjCNFRi3qwnjzm_AUGIA3wWKftPFa9ZQ&amp;ust=1484983334682711" TargetMode="External"/><Relationship Id="rId7" Type="http://schemas.openxmlformats.org/officeDocument/2006/relationships/diagramQuickStyle" Target="../diagrams/quickStyle8.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25.png"/><Relationship Id="rId4" Type="http://schemas.openxmlformats.org/officeDocument/2006/relationships/image" Target="../media/image17.png"/><Relationship Id="rId9" Type="http://schemas.microsoft.com/office/2007/relationships/diagramDrawing" Target="../diagrams/drawing8.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hyperlink" Target="https://www.google.be/url?sa=i&amp;rct=j&amp;q=&amp;esrc=s&amp;source=images&amp;cd=&amp;ved=0ahUKEwinrrqTmNDRAhWHWxQKHSQeDs8QjRwIBw&amp;url=https://www.restore.eu/nl/homepage&amp;psig=AFQjCNFRi3qwnjzm_AUGIA3wWKftPFa9ZQ&amp;ust=1484983334682711" TargetMode="External"/><Relationship Id="rId7" Type="http://schemas.openxmlformats.org/officeDocument/2006/relationships/diagramQuickStyle" Target="../diagrams/quickStyle9.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image" Target="../media/image26.png"/><Relationship Id="rId4" Type="http://schemas.openxmlformats.org/officeDocument/2006/relationships/image" Target="../media/image17.png"/><Relationship Id="rId9" Type="http://schemas.microsoft.com/office/2007/relationships/diagramDrawing" Target="../diagrams/drawing9.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hyperlink" Target="https://www.google.be/url?sa=i&amp;rct=j&amp;q=&amp;esrc=s&amp;source=images&amp;cd=&amp;ved=0ahUKEwinrrqTmNDRAhWHWxQKHSQeDs8QjRwIBw&amp;url=https://www.restore.eu/nl/homepage&amp;psig=AFQjCNFRi3qwnjzm_AUGIA3wWKftPFa9ZQ&amp;ust=1484983334682711" TargetMode="External"/><Relationship Id="rId7" Type="http://schemas.openxmlformats.org/officeDocument/2006/relationships/diagramQuickStyle" Target="../diagrams/quickStyle10.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Layout" Target="../diagrams/layout10.xml"/><Relationship Id="rId5" Type="http://schemas.openxmlformats.org/officeDocument/2006/relationships/diagramData" Target="../diagrams/data10.xml"/><Relationship Id="rId4" Type="http://schemas.openxmlformats.org/officeDocument/2006/relationships/image" Target="../media/image17.png"/><Relationship Id="rId9" Type="http://schemas.microsoft.com/office/2007/relationships/diagramDrawing" Target="../diagrams/drawing10.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hyperlink" Target="https://www.google.be/url?sa=i&amp;rct=j&amp;q=&amp;esrc=s&amp;source=images&amp;cd=&amp;ved=0ahUKEwinrrqTmNDRAhWHWxQKHSQeDs8QjRwIBw&amp;url=https://www.restore.eu/nl/homepage&amp;psig=AFQjCNFRi3qwnjzm_AUGIA3wWKftPFa9ZQ&amp;ust=1484983334682711" TargetMode="External"/><Relationship Id="rId7" Type="http://schemas.openxmlformats.org/officeDocument/2006/relationships/diagramQuickStyle" Target="../diagrams/quickStyle11.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Layout" Target="../diagrams/layout11.xml"/><Relationship Id="rId11" Type="http://schemas.openxmlformats.org/officeDocument/2006/relationships/image" Target="../media/image28.png"/><Relationship Id="rId5" Type="http://schemas.openxmlformats.org/officeDocument/2006/relationships/diagramData" Target="../diagrams/data11.xml"/><Relationship Id="rId10" Type="http://schemas.openxmlformats.org/officeDocument/2006/relationships/image" Target="../media/image27.png"/><Relationship Id="rId4" Type="http://schemas.openxmlformats.org/officeDocument/2006/relationships/image" Target="../media/image17.png"/><Relationship Id="rId9" Type="http://schemas.microsoft.com/office/2007/relationships/diagramDrawing" Target="../diagrams/drawing11.xml"/></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image" Target="../media/image29.png"/><Relationship Id="rId7" Type="http://schemas.openxmlformats.org/officeDocument/2006/relationships/diagramLayout" Target="../diagrams/layout12.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Data" Target="../diagrams/data12.xml"/><Relationship Id="rId11" Type="http://schemas.openxmlformats.org/officeDocument/2006/relationships/image" Target="../media/image30.png"/><Relationship Id="rId5" Type="http://schemas.openxmlformats.org/officeDocument/2006/relationships/image" Target="../media/image17.png"/><Relationship Id="rId10" Type="http://schemas.microsoft.com/office/2007/relationships/diagramDrawing" Target="../diagrams/drawing12.xml"/><Relationship Id="rId4" Type="http://schemas.openxmlformats.org/officeDocument/2006/relationships/hyperlink" Target="https://www.google.be/url?sa=i&amp;rct=j&amp;q=&amp;esrc=s&amp;source=images&amp;cd=&amp;ved=0ahUKEwinrrqTmNDRAhWHWxQKHSQeDs8QjRwIBw&amp;url=https://www.restore.eu/nl/homepage&amp;psig=AFQjCNFRi3qwnjzm_AUGIA3wWKftPFa9ZQ&amp;ust=1484983334682711" TargetMode="External"/><Relationship Id="rId9" Type="http://schemas.openxmlformats.org/officeDocument/2006/relationships/diagramColors" Target="../diagrams/colors12.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hyperlink" Target="https://www.google.be/url?sa=i&amp;rct=j&amp;q=&amp;esrc=s&amp;source=images&amp;cd=&amp;ved=0ahUKEwinrrqTmNDRAhWHWxQKHSQeDs8QjRwIBw&amp;url=https://www.restore.eu/nl/homepage&amp;psig=AFQjCNFRi3qwnjzm_AUGIA3wWKftPFa9ZQ&amp;ust=1484983334682711" TargetMode="External"/><Relationship Id="rId7" Type="http://schemas.openxmlformats.org/officeDocument/2006/relationships/diagramQuickStyle" Target="../diagrams/quickStyle13.xml"/><Relationship Id="rId12"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Layout" Target="../diagrams/layout13.xml"/><Relationship Id="rId11" Type="http://schemas.openxmlformats.org/officeDocument/2006/relationships/image" Target="../media/image32.png"/><Relationship Id="rId5" Type="http://schemas.openxmlformats.org/officeDocument/2006/relationships/diagramData" Target="../diagrams/data13.xml"/><Relationship Id="rId10" Type="http://schemas.openxmlformats.org/officeDocument/2006/relationships/image" Target="../media/image31.png"/><Relationship Id="rId4" Type="http://schemas.openxmlformats.org/officeDocument/2006/relationships/image" Target="../media/image17.png"/><Relationship Id="rId9" Type="http://schemas.microsoft.com/office/2007/relationships/diagramDrawing" Target="../diagrams/drawing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s://www.google.be/url?sa=i&amp;rct=j&amp;q=&amp;esrc=s&amp;source=images&amp;cd=&amp;ved=0ahUKEwinrrqTmNDRAhWHWxQKHSQeDs8QjRwIBw&amp;url=https://www.restore.eu/nl/homepage&amp;psig=AFQjCNFRi3qwnjzm_AUGIA3wWKftPFa9ZQ&amp;ust=1484983334682711"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34.emf"/></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jp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0.jpg"/><Relationship Id="rId7" Type="http://schemas.microsoft.com/office/2007/relationships/hdphoto" Target="../media/hdphoto1.wdp"/><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42.jpeg"/><Relationship Id="rId5" Type="http://schemas.openxmlformats.org/officeDocument/2006/relationships/image" Target="../media/image36.png"/><Relationship Id="rId4" Type="http://schemas.openxmlformats.org/officeDocument/2006/relationships/image" Target="../media/image41.jpg"/></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5.png"/><Relationship Id="rId7" Type="http://schemas.openxmlformats.org/officeDocument/2006/relationships/image" Target="../media/image45.gif"/><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44.jpg"/><Relationship Id="rId5" Type="http://schemas.openxmlformats.org/officeDocument/2006/relationships/image" Target="../media/image43.jpe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47.gif"/><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image" Target="../media/image51.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62.emf"/><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35.png"/><Relationship Id="rId7"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36.png"/><Relationship Id="rId9"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0.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8.png"/><Relationship Id="rId1" Type="http://schemas.openxmlformats.org/officeDocument/2006/relationships/slideLayout" Target="../slideLayouts/slideLayout10.xml"/><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0.xml"/><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10.xml"/><Relationship Id="rId4" Type="http://schemas.openxmlformats.org/officeDocument/2006/relationships/image" Target="../media/image70.emf"/></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10.xml"/><Relationship Id="rId5" Type="http://schemas.openxmlformats.org/officeDocument/2006/relationships/image" Target="../media/image71.emf"/><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2.png"/><Relationship Id="rId1" Type="http://schemas.openxmlformats.org/officeDocument/2006/relationships/slideLayout" Target="../slideLayouts/slideLayout10.xml"/><Relationship Id="rId4" Type="http://schemas.openxmlformats.org/officeDocument/2006/relationships/image" Target="../media/image35.png"/></Relationships>
</file>

<file path=ppt/slides/_rels/slide4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gif"/><Relationship Id="rId7" Type="http://schemas.openxmlformats.org/officeDocument/2006/relationships/image" Target="../media/image76.png"/><Relationship Id="rId2" Type="http://schemas.openxmlformats.org/officeDocument/2006/relationships/notesSlide" Target="../notesSlides/notesSlide35.xml"/><Relationship Id="rId1" Type="http://schemas.openxmlformats.org/officeDocument/2006/relationships/slideLayout" Target="../slideLayouts/slideLayout10.xml"/><Relationship Id="rId6" Type="http://schemas.openxmlformats.org/officeDocument/2006/relationships/hyperlink" Target="https://www.google.be/url?sa=i&amp;rct=j&amp;q=&amp;esrc=s&amp;source=images&amp;cd=&amp;cad=rja&amp;uact=8&amp;ved=0ahUKEwjdo9_Mu9PTAhUGL1AKHb1SA7IQjRwIBw&amp;url=https://thenounproject.com/term/attention/&amp;psig=AFQjCNE3VvzwjM4Zg011EeVTpoiKhKlI9g&amp;ust=1493892019909707" TargetMode="External"/><Relationship Id="rId11" Type="http://schemas.openxmlformats.org/officeDocument/2006/relationships/image" Target="../media/image35.png"/><Relationship Id="rId5" Type="http://schemas.openxmlformats.org/officeDocument/2006/relationships/image" Target="../media/image75.png"/><Relationship Id="rId10" Type="http://schemas.openxmlformats.org/officeDocument/2006/relationships/image" Target="../media/image36.png"/><Relationship Id="rId4" Type="http://schemas.openxmlformats.org/officeDocument/2006/relationships/image" Target="../media/image74.png"/><Relationship Id="rId9" Type="http://schemas.openxmlformats.org/officeDocument/2006/relationships/image" Target="../media/image78.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9.png"/><Relationship Id="rId7"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10.xml"/><Relationship Id="rId6" Type="http://schemas.openxmlformats.org/officeDocument/2006/relationships/hyperlink" Target="https://www.google.be/url?sa=i&amp;rct=j&amp;q=&amp;esrc=s&amp;source=images&amp;cd=&amp;cad=rja&amp;uact=8&amp;ved=0ahUKEwjdo9_Mu9PTAhUGL1AKHb1SA7IQjRwIBw&amp;url=https://thenounproject.com/term/attention/&amp;psig=AFQjCNE3VvzwjM4Zg011EeVTpoiKhKlI9g&amp;ust=1493892019909707" TargetMode="External"/><Relationship Id="rId11" Type="http://schemas.openxmlformats.org/officeDocument/2006/relationships/image" Target="../media/image35.png"/><Relationship Id="rId5" Type="http://schemas.openxmlformats.org/officeDocument/2006/relationships/image" Target="../media/image81.png"/><Relationship Id="rId10" Type="http://schemas.openxmlformats.org/officeDocument/2006/relationships/image" Target="../media/image36.png"/><Relationship Id="rId4" Type="http://schemas.openxmlformats.org/officeDocument/2006/relationships/image" Target="../media/image80.png"/><Relationship Id="rId9" Type="http://schemas.openxmlformats.org/officeDocument/2006/relationships/image" Target="../media/image83.png"/></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10.xml"/><Relationship Id="rId4" Type="http://schemas.openxmlformats.org/officeDocument/2006/relationships/image" Target="../media/image84.gif"/></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9.xml"/><Relationship Id="rId5" Type="http://schemas.openxmlformats.org/officeDocument/2006/relationships/image" Target="../media/image85.jpeg"/><Relationship Id="rId4" Type="http://schemas.openxmlformats.org/officeDocument/2006/relationships/hyperlink" Target="mailto:info@nemolink.co.uk"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hyperlink" Target="https://www.google.be/url?sa=i&amp;rct=j&amp;q=&amp;esrc=s&amp;source=images&amp;cd=&amp;ved=0ahUKEwinrrqTmNDRAhWHWxQKHSQeDs8QjRwIBw&amp;url=https://www.restore.eu/nl/homepage&amp;psig=AFQjCNFRi3qwnjzm_AUGIA3wWKftPFa9ZQ&amp;ust=1484983334682711"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86.png"/><Relationship Id="rId4" Type="http://schemas.openxmlformats.org/officeDocument/2006/relationships/image" Target="../media/image17.png"/></Relationships>
</file>

<file path=ppt/slides/_rels/slide58.xml.rels><?xml version="1.0" encoding="UTF-8" standalone="yes"?>
<Relationships xmlns="http://schemas.openxmlformats.org/package/2006/relationships"><Relationship Id="rId3" Type="http://schemas.openxmlformats.org/officeDocument/2006/relationships/hyperlink" Target="https://www.google.be/url?sa=i&amp;rct=j&amp;q=&amp;esrc=s&amp;source=images&amp;cd=&amp;ved=0ahUKEwinrrqTmNDRAhWHWxQKHSQeDs8QjRwIBw&amp;url=https://www.restore.eu/nl/homepage&amp;psig=AFQjCNFRi3qwnjzm_AUGIA3wWKftPFa9ZQ&amp;ust=1484983334682711" TargetMode="External"/><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87.png"/><Relationship Id="rId4" Type="http://schemas.openxmlformats.org/officeDocument/2006/relationships/image" Target="../media/image17.png"/></Relationships>
</file>

<file path=ppt/slides/_rels/slide59.xml.rels><?xml version="1.0" encoding="UTF-8" standalone="yes"?>
<Relationships xmlns="http://schemas.openxmlformats.org/package/2006/relationships"><Relationship Id="rId3" Type="http://schemas.openxmlformats.org/officeDocument/2006/relationships/hyperlink" Target="https://www.google.be/url?sa=i&amp;rct=j&amp;q=&amp;esrc=s&amp;source=images&amp;cd=&amp;ved=0ahUKEwinrrqTmNDRAhWHWxQKHSQeDs8QjRwIBw&amp;url=https://www.restore.eu/nl/homepage&amp;psig=AFQjCNFRi3qwnjzm_AUGIA3wWKftPFa9ZQ&amp;ust=1484983334682711"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hyperlink" Target="https://www.google.be/url?sa=i&amp;rct=j&amp;q=&amp;esrc=s&amp;source=images&amp;cd=&amp;ved=0ahUKEwinrrqTmNDRAhWHWxQKHSQeDs8QjRwIBw&amp;url=https://www.restore.eu/nl/homepage&amp;psig=AFQjCNFRi3qwnjzm_AUGIA3wWKftPFa9ZQ&amp;ust=1484983334682711"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8.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hyperlink" Target="https://www.google.be/url?sa=i&amp;rct=j&amp;q=&amp;esrc=s&amp;source=images&amp;cd=&amp;ved=0ahUKEwinrrqTmNDRAhWHWxQKHSQeDs8QjRwIBw&amp;url=https://www.restore.eu/nl/homepage&amp;psig=AFQjCNFRi3qwnjzm_AUGIA3wWKftPFa9ZQ&amp;ust=1484983334682711" TargetMode="External"/><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5.xml.rels><?xml version="1.0" encoding="UTF-8" standalone="yes"?>
<Relationships xmlns="http://schemas.openxmlformats.org/package/2006/relationships"><Relationship Id="rId3" Type="http://schemas.openxmlformats.org/officeDocument/2006/relationships/hyperlink" Target="https://www.google.be/url?sa=i&amp;rct=j&amp;q=&amp;esrc=s&amp;source=images&amp;cd=&amp;ved=0ahUKEwinrrqTmNDRAhWHWxQKHSQeDs8QjRwIBw&amp;url=https://www.restore.eu/nl/homepage&amp;psig=AFQjCNFRi3qwnjzm_AUGIA3wWKftPFa9ZQ&amp;ust=1484983334682711" TargetMode="External"/><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hyperlink" Target="https://www.google.be/url?sa=i&amp;rct=j&amp;q=&amp;esrc=s&amp;source=images&amp;cd=&amp;ved=0ahUKEwinrrqTmNDRAhWHWxQKHSQeDs8QjRwIBw&amp;url=https://www.restore.eu/nl/homepage&amp;psig=AFQjCNFRi3qwnjzm_AUGIA3wWKftPFa9ZQ&amp;ust=1484983334682711" TargetMode="External"/><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69.xml.rels><?xml version="1.0" encoding="UTF-8" standalone="yes"?>
<Relationships xmlns="http://schemas.openxmlformats.org/package/2006/relationships"><Relationship Id="rId3" Type="http://schemas.openxmlformats.org/officeDocument/2006/relationships/hyperlink" Target="https://www.google.be/url?sa=i&amp;rct=j&amp;q=&amp;esrc=s&amp;source=images&amp;cd=&amp;ved=0ahUKEwinrrqTmNDRAhWHWxQKHSQeDs8QjRwIBw&amp;url=https://www.restore.eu/nl/homepage&amp;psig=AFQjCNFRi3qwnjzm_AUGIA3wWKftPFa9ZQ&amp;ust=1484983334682711" TargetMode="External"/><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hyperlink" Target="https://www.google.be/url?sa=i&amp;rct=j&amp;q=&amp;esrc=s&amp;source=images&amp;cd=&amp;ved=0ahUKEwinrrqTmNDRAhWHWxQKHSQeDs8QjRwIBw&amp;url=https://www.restore.eu/nl/homepage&amp;psig=AFQjCNFRi3qwnjzm_AUGIA3wWKftPFa9ZQ&amp;ust=1484983334682711" TargetMode="External"/><Relationship Id="rId7" Type="http://schemas.openxmlformats.org/officeDocument/2006/relationships/diagramQuickStyle" Target="../diagrams/quickStyle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7.png"/><Relationship Id="rId9" Type="http://schemas.microsoft.com/office/2007/relationships/diagramDrawing" Target="../diagrams/drawing1.xml"/></Relationships>
</file>

<file path=ppt/slides/_rels/slide70.xml.rels><?xml version="1.0" encoding="UTF-8" standalone="yes"?>
<Relationships xmlns="http://schemas.openxmlformats.org/package/2006/relationships"><Relationship Id="rId3" Type="http://schemas.openxmlformats.org/officeDocument/2006/relationships/hyperlink" Target="https://www.google.be/url?sa=i&amp;rct=j&amp;q=&amp;esrc=s&amp;source=images&amp;cd=&amp;ved=0ahUKEwinrrqTmNDRAhWHWxQKHSQeDs8QjRwIBw&amp;url=https://www.restore.eu/nl/homepage&amp;psig=AFQjCNFRi3qwnjzm_AUGIA3wWKftPFa9ZQ&amp;ust=1484983334682711" TargetMode="External"/><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71.xml.rels><?xml version="1.0" encoding="UTF-8" standalone="yes"?>
<Relationships xmlns="http://schemas.openxmlformats.org/package/2006/relationships"><Relationship Id="rId3" Type="http://schemas.openxmlformats.org/officeDocument/2006/relationships/hyperlink" Target="https://www.google.be/url?sa=i&amp;rct=j&amp;q=&amp;esrc=s&amp;source=images&amp;cd=&amp;ved=0ahUKEwinrrqTmNDRAhWHWxQKHSQeDs8QjRwIBw&amp;url=https://www.restore.eu/nl/homepage&amp;psig=AFQjCNFRi3qwnjzm_AUGIA3wWKftPFa9ZQ&amp;ust=1484983334682711" TargetMode="External"/><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72.xml.rels><?xml version="1.0" encoding="UTF-8" standalone="yes"?>
<Relationships xmlns="http://schemas.openxmlformats.org/package/2006/relationships"><Relationship Id="rId3" Type="http://schemas.openxmlformats.org/officeDocument/2006/relationships/hyperlink" Target="https://www.google.be/url?sa=i&amp;rct=j&amp;q=&amp;esrc=s&amp;source=images&amp;cd=&amp;ved=0ahUKEwinrrqTmNDRAhWHWxQKHSQeDs8QjRwIBw&amp;url=https://www.restore.eu/nl/homepage&amp;psig=AFQjCNFRi3qwnjzm_AUGIA3wWKftPFa9ZQ&amp;ust=1484983334682711" TargetMode="External"/><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hyperlink" Target="https://www.google.be/url?sa=i&amp;rct=j&amp;q=&amp;esrc=s&amp;source=images&amp;cd=&amp;ved=0ahUKEwinrrqTmNDRAhWHWxQKHSQeDs8QjRwIBw&amp;url=https://www.restore.eu/nl/homepage&amp;psig=AFQjCNFRi3qwnjzm_AUGIA3wWKftPFa9ZQ&amp;ust=1484983334682711" TargetMode="External"/><Relationship Id="rId7" Type="http://schemas.openxmlformats.org/officeDocument/2006/relationships/diagramQuickStyle" Target="../diagrams/quickStyle2.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0.png"/><Relationship Id="rId4" Type="http://schemas.openxmlformats.org/officeDocument/2006/relationships/image" Target="../media/image17.png"/><Relationship Id="rId9" Type="http://schemas.microsoft.com/office/2007/relationships/diagramDrawing" Target="../diagrams/drawing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hyperlink" Target="https://www.google.be/url?sa=i&amp;rct=j&amp;q=&amp;esrc=s&amp;source=images&amp;cd=&amp;ved=0ahUKEwinrrqTmNDRAhWHWxQKHSQeDs8QjRwIBw&amp;url=https://www.restore.eu/nl/homepage&amp;psig=AFQjCNFRi3qwnjzm_AUGIA3wWKftPFa9ZQ&amp;ust=1484983334682711" TargetMode="External"/><Relationship Id="rId7" Type="http://schemas.openxmlformats.org/officeDocument/2006/relationships/diagramQuickStyle" Target="../diagrams/quickStyle3.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Layout" Target="../diagrams/layout3.xml"/><Relationship Id="rId11" Type="http://schemas.openxmlformats.org/officeDocument/2006/relationships/image" Target="../media/image22.png"/><Relationship Id="rId5" Type="http://schemas.openxmlformats.org/officeDocument/2006/relationships/diagramData" Target="../diagrams/data3.xml"/><Relationship Id="rId10" Type="http://schemas.openxmlformats.org/officeDocument/2006/relationships/image" Target="../media/image21.wmf"/><Relationship Id="rId4" Type="http://schemas.openxmlformats.org/officeDocument/2006/relationships/image" Target="../media/image17.png"/><Relationship Id="rId9" Type="http://schemas.microsoft.com/office/2007/relationships/diagramDrawing" Target="../diagrams/drawing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hyperlink" Target="https://www.google.be/url?sa=i&amp;rct=j&amp;q=&amp;esrc=s&amp;source=images&amp;cd=&amp;ved=0ahUKEwinrrqTmNDRAhWHWxQKHSQeDs8QjRwIBw&amp;url=https://www.restore.eu/nl/homepage&amp;psig=AFQjCNFRi3qwnjzm_AUGIA3wWKftPFa9ZQ&amp;ust=1484983334682711" TargetMode="External"/><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23928" y="1181013"/>
            <a:ext cx="7822581" cy="507831"/>
          </a:xfrm>
        </p:spPr>
        <p:txBody>
          <a:bodyPr/>
          <a:lstStyle/>
          <a:p>
            <a:r>
              <a:rPr lang="en-US" sz="3300" dirty="0"/>
              <a:t>Elia’s ARP-Day</a:t>
            </a:r>
          </a:p>
        </p:txBody>
      </p:sp>
      <p:sp>
        <p:nvSpPr>
          <p:cNvPr id="3" name="TextBox 2"/>
          <p:cNvSpPr txBox="1"/>
          <p:nvPr/>
        </p:nvSpPr>
        <p:spPr>
          <a:xfrm>
            <a:off x="933451" y="2228852"/>
            <a:ext cx="6286500" cy="1138773"/>
          </a:xfrm>
          <a:prstGeom prst="rect">
            <a:avLst/>
          </a:prstGeom>
          <a:noFill/>
        </p:spPr>
        <p:txBody>
          <a:bodyPr wrap="square" rtlCol="0">
            <a:spAutoFit/>
          </a:bodyPr>
          <a:lstStyle/>
          <a:p>
            <a:r>
              <a:rPr lang="en-US" sz="1800" dirty="0">
                <a:solidFill>
                  <a:schemeClr val="bg1"/>
                </a:solidFill>
                <a:latin typeface="Helvetica Light"/>
              </a:rPr>
              <a:t>Tuesday, 17</a:t>
            </a:r>
            <a:r>
              <a:rPr lang="en-US" sz="1800" baseline="30000" dirty="0">
                <a:solidFill>
                  <a:schemeClr val="bg1"/>
                </a:solidFill>
                <a:latin typeface="Helvetica Light"/>
              </a:rPr>
              <a:t>th</a:t>
            </a:r>
            <a:r>
              <a:rPr lang="en-US" sz="1800" dirty="0">
                <a:solidFill>
                  <a:schemeClr val="bg1"/>
                </a:solidFill>
                <a:latin typeface="Helvetica Light"/>
              </a:rPr>
              <a:t> April 2018</a:t>
            </a:r>
          </a:p>
          <a:p>
            <a:endParaRPr lang="en-US" sz="1800" dirty="0">
              <a:solidFill>
                <a:schemeClr val="bg1"/>
              </a:solidFill>
              <a:latin typeface="Helvetica Light"/>
            </a:endParaRPr>
          </a:p>
          <a:p>
            <a:r>
              <a:rPr lang="en-US" sz="1800" dirty="0">
                <a:solidFill>
                  <a:schemeClr val="bg1"/>
                </a:solidFill>
                <a:latin typeface="Helvetica Light"/>
              </a:rPr>
              <a:t>Square Meeting Center, Brussels</a:t>
            </a:r>
          </a:p>
          <a:p>
            <a:endParaRPr lang="nl-BE" dirty="0"/>
          </a:p>
        </p:txBody>
      </p:sp>
    </p:spTree>
    <p:extLst>
      <p:ext uri="{BB962C8B-B14F-4D97-AF65-F5344CB8AC3E}">
        <p14:creationId xmlns:p14="http://schemas.microsoft.com/office/powerpoint/2010/main" val="25085950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6324" y="141161"/>
            <a:ext cx="8280000" cy="645109"/>
          </a:xfrm>
        </p:spPr>
        <p:txBody>
          <a:bodyPr/>
          <a:lstStyle/>
          <a:p>
            <a:pPr algn="l"/>
            <a:r>
              <a:rPr lang="nl-BE" dirty="0" smtClean="0"/>
              <a:t>Long Term Allocation on BE-FR </a:t>
            </a:r>
            <a:r>
              <a:rPr lang="nl-BE" dirty="0" err="1" smtClean="0"/>
              <a:t>and</a:t>
            </a:r>
            <a:r>
              <a:rPr lang="nl-BE" dirty="0" smtClean="0"/>
              <a:t> BE-NL</a:t>
            </a:r>
            <a:br>
              <a:rPr lang="nl-BE" dirty="0" smtClean="0"/>
            </a:br>
            <a:endParaRPr lang="nl-BE" dirty="0"/>
          </a:p>
        </p:txBody>
      </p:sp>
      <p:sp>
        <p:nvSpPr>
          <p:cNvPr id="4" name="Footer Placeholder 3"/>
          <p:cNvSpPr>
            <a:spLocks noGrp="1"/>
          </p:cNvSpPr>
          <p:nvPr>
            <p:ph type="ftr" sz="quarter" idx="3"/>
          </p:nvPr>
        </p:nvSpPr>
        <p:spPr/>
        <p:txBody>
          <a:bodyPr/>
          <a:lstStyle/>
          <a:p>
            <a:r>
              <a:rPr lang="en-US" dirty="0" smtClean="0"/>
              <a:t>ARP-Day / Brussels, 17.04.2017 </a:t>
            </a:r>
            <a:endParaRPr lang="en-US" dirty="0"/>
          </a:p>
        </p:txBody>
      </p:sp>
      <p:sp>
        <p:nvSpPr>
          <p:cNvPr id="5" name="Slide Number Placeholder 4"/>
          <p:cNvSpPr>
            <a:spLocks noGrp="1"/>
          </p:cNvSpPr>
          <p:nvPr>
            <p:ph type="sldNum" sz="quarter" idx="4"/>
          </p:nvPr>
        </p:nvSpPr>
        <p:spPr>
          <a:xfrm>
            <a:off x="7073247" y="4850110"/>
            <a:ext cx="2133878" cy="166910"/>
          </a:xfrm>
        </p:spPr>
        <p:txBody>
          <a:bodyPr/>
          <a:lstStyle/>
          <a:p>
            <a:fld id="{BDFC70C9-4207-E249-BC2E-DCC217AE1BF1}" type="slidenum">
              <a:rPr lang="en-US" smtClean="0"/>
              <a:t>10</a:t>
            </a:fld>
            <a:endParaRPr lang="en-US"/>
          </a:p>
        </p:txBody>
      </p:sp>
      <p:pic>
        <p:nvPicPr>
          <p:cNvPr id="6" name="Picture 2" descr="Afbeeldingsresultaat voor elia 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9978" y="147341"/>
            <a:ext cx="820106" cy="28128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flipV="1">
            <a:off x="361949" y="4772025"/>
            <a:ext cx="8334375" cy="36000"/>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24" name="Diagram 23"/>
          <p:cNvGraphicFramePr/>
          <p:nvPr>
            <p:extLst/>
          </p:nvPr>
        </p:nvGraphicFramePr>
        <p:xfrm>
          <a:off x="6486247" y="444669"/>
          <a:ext cx="2530553" cy="104331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7" name="Rectangle 3"/>
          <p:cNvSpPr>
            <a:spLocks noGrp="1"/>
          </p:cNvSpPr>
          <p:nvPr>
            <p:ph type="body" idx="4294967295"/>
          </p:nvPr>
        </p:nvSpPr>
        <p:spPr>
          <a:xfrm>
            <a:off x="349807" y="672471"/>
            <a:ext cx="7775575" cy="3459163"/>
          </a:xfrm>
          <a:prstGeom prst="rect">
            <a:avLst/>
          </a:prstGeom>
        </p:spPr>
        <p:txBody>
          <a:bodyPr/>
          <a:lstStyle/>
          <a:p>
            <a:pPr marL="381000" indent="-381000" defTabSz="889000">
              <a:buFont typeface="Arial" pitchFamily="34" charset="0"/>
              <a:buNone/>
            </a:pPr>
            <a:endParaRPr lang="en-US" sz="1400" dirty="0"/>
          </a:p>
          <a:p>
            <a:pPr marL="381000" indent="-381000" defTabSz="889000">
              <a:buFont typeface="Arial" pitchFamily="34" charset="0"/>
              <a:buNone/>
            </a:pPr>
            <a:endParaRPr lang="en-US" sz="1400" dirty="0"/>
          </a:p>
          <a:p>
            <a:pPr marL="381000" indent="-381000" defTabSz="889000">
              <a:buFont typeface="Arial" pitchFamily="34" charset="0"/>
              <a:buNone/>
            </a:pPr>
            <a:r>
              <a:rPr lang="en-US" sz="1400" dirty="0" smtClean="0"/>
              <a:t>	  </a:t>
            </a:r>
            <a:endParaRPr lang="en-US" sz="1400" dirty="0"/>
          </a:p>
        </p:txBody>
      </p:sp>
      <p:sp>
        <p:nvSpPr>
          <p:cNvPr id="2" name="Rectangle 1"/>
          <p:cNvSpPr/>
          <p:nvPr/>
        </p:nvSpPr>
        <p:spPr>
          <a:xfrm>
            <a:off x="6431280" y="672471"/>
            <a:ext cx="1661160" cy="615309"/>
          </a:xfrm>
          <a:prstGeom prst="rect">
            <a:avLst/>
          </a:prstGeom>
          <a:solidFill>
            <a:srgbClr val="F0801A">
              <a:alpha val="25098"/>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19" name="TextBox 18"/>
          <p:cNvSpPr txBox="1"/>
          <p:nvPr/>
        </p:nvSpPr>
        <p:spPr>
          <a:xfrm>
            <a:off x="124691" y="638461"/>
            <a:ext cx="6915614" cy="4216539"/>
          </a:xfrm>
          <a:prstGeom prst="rect">
            <a:avLst/>
          </a:prstGeom>
          <a:noFill/>
        </p:spPr>
        <p:txBody>
          <a:bodyPr wrap="square" rtlCol="0">
            <a:spAutoFit/>
          </a:bodyPr>
          <a:lstStyle/>
          <a:p>
            <a:r>
              <a:rPr lang="en-US" dirty="0" smtClean="0">
                <a:solidFill>
                  <a:schemeClr val="tx2"/>
                </a:solidFill>
              </a:rPr>
              <a:t>4/ </a:t>
            </a:r>
            <a:r>
              <a:rPr lang="en-US" u="sng" dirty="0"/>
              <a:t>Market Participant</a:t>
            </a:r>
            <a:r>
              <a:rPr lang="en-US" dirty="0"/>
              <a:t> </a:t>
            </a:r>
            <a:r>
              <a:rPr lang="en-US" dirty="0" smtClean="0">
                <a:solidFill>
                  <a:schemeClr val="tx2"/>
                </a:solidFill>
              </a:rPr>
              <a:t>nominates LT Rights</a:t>
            </a:r>
            <a:r>
              <a:rPr lang="en-US" dirty="0" smtClean="0"/>
              <a:t/>
            </a:r>
            <a:br>
              <a:rPr lang="en-US" dirty="0" smtClean="0"/>
            </a:br>
            <a:endParaRPr lang="en-US" dirty="0" smtClean="0"/>
          </a:p>
          <a:p>
            <a:pPr marL="285750" indent="-285750">
              <a:buFont typeface="Arial" panose="020B0604020202020204" pitchFamily="34" charset="0"/>
              <a:buChar char="•"/>
            </a:pPr>
            <a:r>
              <a:rPr lang="en-US" sz="1200" b="1" u="sng" dirty="0" smtClean="0"/>
              <a:t>Before 1/1/2016: </a:t>
            </a:r>
            <a:r>
              <a:rPr lang="en-US" sz="1200" dirty="0" smtClean="0"/>
              <a:t>LT Rights = PTRs With UIOI(</a:t>
            </a:r>
            <a:r>
              <a:rPr lang="en-US" sz="1200" dirty="0" smtClean="0">
                <a:solidFill>
                  <a:srgbClr val="F0801A"/>
                </a:solidFill>
              </a:rPr>
              <a:t>Physical Transmission Rights</a:t>
            </a:r>
            <a:r>
              <a:rPr lang="en-US" sz="1200" dirty="0" smtClean="0"/>
              <a:t>)</a:t>
            </a:r>
          </a:p>
          <a:p>
            <a:pPr marL="628650" lvl="1" indent="-285750">
              <a:buFont typeface="Arial" panose="020B0604020202020204" pitchFamily="34" charset="0"/>
              <a:buChar char="•"/>
            </a:pPr>
            <a:r>
              <a:rPr lang="en-US" sz="1200" dirty="0" smtClean="0"/>
              <a:t>PTR = “right” to nominate on the border (no obligation)</a:t>
            </a:r>
          </a:p>
          <a:p>
            <a:pPr marL="628650" lvl="1" indent="-285750">
              <a:buFont typeface="Arial" panose="020B0604020202020204" pitchFamily="34" charset="0"/>
              <a:buChar char="•"/>
            </a:pPr>
            <a:r>
              <a:rPr lang="en-US" sz="1200" dirty="0" smtClean="0"/>
              <a:t>UIOSI</a:t>
            </a:r>
            <a:r>
              <a:rPr lang="en-US" sz="1200" dirty="0"/>
              <a:t> </a:t>
            </a:r>
            <a:r>
              <a:rPr lang="en-US" sz="1200" dirty="0" smtClean="0"/>
              <a:t>= </a:t>
            </a:r>
            <a:r>
              <a:rPr lang="en-US" sz="1200" dirty="0"/>
              <a:t>Use </a:t>
            </a:r>
            <a:r>
              <a:rPr lang="en-US" sz="1200" dirty="0" smtClean="0"/>
              <a:t>It or </a:t>
            </a:r>
            <a:r>
              <a:rPr lang="en-US" sz="1200" dirty="0"/>
              <a:t>Sell </a:t>
            </a:r>
            <a:r>
              <a:rPr lang="en-US" sz="1200" dirty="0" smtClean="0"/>
              <a:t>It</a:t>
            </a:r>
          </a:p>
          <a:p>
            <a:pPr marL="971550" lvl="2" indent="-285750">
              <a:buFont typeface="Arial" panose="020B0604020202020204" pitchFamily="34" charset="0"/>
              <a:buChar char="•"/>
            </a:pPr>
            <a:r>
              <a:rPr lang="en-US" sz="1200" u="sng" dirty="0" smtClean="0"/>
              <a:t>Use It</a:t>
            </a:r>
            <a:r>
              <a:rPr lang="en-US" sz="1200" dirty="0" smtClean="0"/>
              <a:t>: </a:t>
            </a:r>
          </a:p>
          <a:p>
            <a:pPr marL="1314450" lvl="3" indent="-285750">
              <a:buFont typeface="Arial" panose="020B0604020202020204" pitchFamily="34" charset="0"/>
              <a:buChar char="•"/>
            </a:pPr>
            <a:r>
              <a:rPr lang="en-US" sz="1200" dirty="0" smtClean="0"/>
              <a:t>Nomination of a part of allocated PTRs  (</a:t>
            </a:r>
            <a:r>
              <a:rPr lang="en-US" sz="1200" u="sng" dirty="0" smtClean="0"/>
              <a:t>8am D-1</a:t>
            </a:r>
            <a:r>
              <a:rPr lang="en-US" sz="1200" dirty="0" smtClean="0"/>
              <a:t>) on</a:t>
            </a:r>
          </a:p>
          <a:p>
            <a:pPr marL="1657350" lvl="4" indent="-285750">
              <a:buFont typeface="Arial" panose="020B0604020202020204" pitchFamily="34" charset="0"/>
              <a:buChar char="•"/>
            </a:pPr>
            <a:r>
              <a:rPr lang="en-US" sz="1200" u="sng" dirty="0" smtClean="0"/>
              <a:t>Elia and RTE </a:t>
            </a:r>
            <a:r>
              <a:rPr lang="en-US" sz="1200" dirty="0" smtClean="0"/>
              <a:t>nominations platforms for BE-FR</a:t>
            </a:r>
          </a:p>
          <a:p>
            <a:pPr marL="1657350" lvl="4" indent="-285750">
              <a:buFont typeface="Arial" panose="020B0604020202020204" pitchFamily="34" charset="0"/>
              <a:buChar char="•"/>
            </a:pPr>
            <a:r>
              <a:rPr lang="en-US" sz="1200" u="sng" dirty="0" smtClean="0"/>
              <a:t>Elia and </a:t>
            </a:r>
            <a:r>
              <a:rPr lang="en-US" sz="1200" u="sng" dirty="0" err="1" smtClean="0"/>
              <a:t>Tennet</a:t>
            </a:r>
            <a:r>
              <a:rPr lang="en-US" sz="1200" u="sng" dirty="0" smtClean="0"/>
              <a:t> </a:t>
            </a:r>
            <a:r>
              <a:rPr lang="en-US" sz="1200" dirty="0" smtClean="0"/>
              <a:t>nominations platforms for BE-NL</a:t>
            </a:r>
          </a:p>
          <a:p>
            <a:pPr lvl="4"/>
            <a:r>
              <a:rPr lang="en-US" sz="1200" dirty="0" smtClean="0">
                <a:solidFill>
                  <a:schemeClr val="accent1"/>
                </a:solidFill>
                <a:sym typeface="Wingdings" panose="05000000000000000000" pitchFamily="2" charset="2"/>
              </a:rPr>
              <a:t> Nominated XB energy added to ARP DA balance perimeter</a:t>
            </a:r>
            <a:endParaRPr lang="en-US" sz="1200" dirty="0" smtClean="0">
              <a:solidFill>
                <a:schemeClr val="accent1"/>
              </a:solidFill>
            </a:endParaRPr>
          </a:p>
          <a:p>
            <a:pPr marL="971550" lvl="2" indent="-285750">
              <a:buFont typeface="Arial" panose="020B0604020202020204" pitchFamily="34" charset="0"/>
              <a:buChar char="•"/>
            </a:pPr>
            <a:r>
              <a:rPr lang="en-US" sz="1200" u="sng" dirty="0" smtClean="0"/>
              <a:t>Sell It</a:t>
            </a:r>
            <a:r>
              <a:rPr lang="en-US" sz="1200" dirty="0" smtClean="0"/>
              <a:t>: </a:t>
            </a:r>
          </a:p>
          <a:p>
            <a:pPr marL="1314450" lvl="3" indent="-285750">
              <a:buFont typeface="Arial" panose="020B0604020202020204" pitchFamily="34" charset="0"/>
              <a:buChar char="•"/>
            </a:pPr>
            <a:r>
              <a:rPr lang="en-US" sz="1200" dirty="0" smtClean="0"/>
              <a:t>Non nominated PTRs are paid at DA price Market Spread between BE-FR or BE-NL if Market Spread &gt; 0</a:t>
            </a:r>
          </a:p>
          <a:p>
            <a:pPr marL="1314450" lvl="3" indent="-285750">
              <a:buFont typeface="Arial" panose="020B0604020202020204" pitchFamily="34" charset="0"/>
              <a:buChar char="•"/>
            </a:pPr>
            <a:r>
              <a:rPr lang="en-US" sz="1200" dirty="0" smtClean="0"/>
              <a:t>Non nominated PTRs’ capacity reused in DA allocation</a:t>
            </a:r>
          </a:p>
          <a:p>
            <a:pPr lvl="3"/>
            <a:r>
              <a:rPr lang="en-US" sz="1200" dirty="0" smtClean="0">
                <a:solidFill>
                  <a:schemeClr val="accent1"/>
                </a:solidFill>
                <a:sym typeface="Wingdings" panose="05000000000000000000" pitchFamily="2" charset="2"/>
              </a:rPr>
              <a:t>	 No </a:t>
            </a:r>
            <a:r>
              <a:rPr lang="en-US" sz="1200" dirty="0">
                <a:solidFill>
                  <a:schemeClr val="accent1"/>
                </a:solidFill>
                <a:sym typeface="Wingdings" panose="05000000000000000000" pitchFamily="2" charset="2"/>
              </a:rPr>
              <a:t>XB energy added to ARP DA balance </a:t>
            </a:r>
            <a:r>
              <a:rPr lang="en-US" sz="1200" dirty="0" smtClean="0">
                <a:solidFill>
                  <a:schemeClr val="accent1"/>
                </a:solidFill>
                <a:sym typeface="Wingdings" panose="05000000000000000000" pitchFamily="2" charset="2"/>
              </a:rPr>
              <a:t>perimeter for non-nominated PTRs</a:t>
            </a:r>
            <a:endParaRPr lang="en-US" sz="1200" dirty="0" smtClean="0"/>
          </a:p>
          <a:p>
            <a:pPr lvl="3"/>
            <a:endParaRPr lang="en-US" sz="1200" dirty="0" smtClean="0"/>
          </a:p>
          <a:p>
            <a:pPr marL="285750" indent="-285750">
              <a:buFont typeface="Arial" panose="020B0604020202020204" pitchFamily="34" charset="0"/>
              <a:buChar char="•"/>
            </a:pPr>
            <a:r>
              <a:rPr lang="en-US" sz="1200" b="1" u="sng" dirty="0" smtClean="0"/>
              <a:t>From </a:t>
            </a:r>
            <a:r>
              <a:rPr lang="en-US" sz="1200" b="1" u="sng" dirty="0"/>
              <a:t>1/1/2016: </a:t>
            </a:r>
            <a:r>
              <a:rPr lang="en-US" sz="1200" dirty="0" smtClean="0"/>
              <a:t>LT Rights = FTRs Options (</a:t>
            </a:r>
            <a:r>
              <a:rPr lang="en-US" sz="1200" dirty="0" smtClean="0">
                <a:solidFill>
                  <a:srgbClr val="F0801A"/>
                </a:solidFill>
              </a:rPr>
              <a:t>Financial Transmission Rights</a:t>
            </a:r>
            <a:r>
              <a:rPr lang="en-US" sz="1200" dirty="0" smtClean="0"/>
              <a:t>)</a:t>
            </a:r>
          </a:p>
          <a:p>
            <a:pPr marL="628650" lvl="1" indent="-285750">
              <a:buFont typeface="Arial" panose="020B0604020202020204" pitchFamily="34" charset="0"/>
              <a:buChar char="•"/>
            </a:pPr>
            <a:r>
              <a:rPr lang="en-US" sz="1200" dirty="0" smtClean="0"/>
              <a:t>Equivalent to PTRs where there is no more nominations</a:t>
            </a:r>
          </a:p>
          <a:p>
            <a:pPr marL="628650" lvl="1" indent="-285750">
              <a:buFont typeface="Arial" panose="020B0604020202020204" pitchFamily="34" charset="0"/>
              <a:buChar char="•"/>
            </a:pPr>
            <a:r>
              <a:rPr lang="en-US" sz="1200" dirty="0" smtClean="0"/>
              <a:t>No need to nominate on Elia, RTE and </a:t>
            </a:r>
            <a:r>
              <a:rPr lang="en-US" sz="1200" dirty="0" err="1" smtClean="0"/>
              <a:t>Tennet</a:t>
            </a:r>
            <a:r>
              <a:rPr lang="en-US" sz="1200" dirty="0" smtClean="0"/>
              <a:t> nomination platforms</a:t>
            </a:r>
          </a:p>
          <a:p>
            <a:pPr lvl="1"/>
            <a:r>
              <a:rPr lang="en-US" sz="1200" dirty="0" smtClean="0">
                <a:solidFill>
                  <a:schemeClr val="accent1"/>
                </a:solidFill>
                <a:sym typeface="Wingdings" panose="05000000000000000000" pitchFamily="2" charset="2"/>
              </a:rPr>
              <a:t>	 No XB </a:t>
            </a:r>
            <a:r>
              <a:rPr lang="en-US" sz="1200" dirty="0">
                <a:solidFill>
                  <a:schemeClr val="accent1"/>
                </a:solidFill>
                <a:sym typeface="Wingdings" panose="05000000000000000000" pitchFamily="2" charset="2"/>
              </a:rPr>
              <a:t>energy added to ARP DA balance </a:t>
            </a:r>
            <a:r>
              <a:rPr lang="en-US" sz="1200" dirty="0" smtClean="0">
                <a:solidFill>
                  <a:schemeClr val="accent1"/>
                </a:solidFill>
                <a:sym typeface="Wingdings" panose="05000000000000000000" pitchFamily="2" charset="2"/>
              </a:rPr>
              <a:t>perimeter for FTRs</a:t>
            </a:r>
            <a:endParaRPr lang="en-US" sz="1200" dirty="0" smtClean="0"/>
          </a:p>
          <a:p>
            <a:pPr marL="628650" lvl="1" indent="-285750">
              <a:buFont typeface="Arial" panose="020B0604020202020204" pitchFamily="34" charset="0"/>
              <a:buChar char="•"/>
            </a:pPr>
            <a:r>
              <a:rPr lang="en-US" sz="1200" dirty="0" smtClean="0"/>
              <a:t>100% of FTRs </a:t>
            </a:r>
            <a:r>
              <a:rPr lang="en-US" sz="1200" dirty="0"/>
              <a:t>are paid at DA price Market Spread between BE-FR or BE-NL if Market Spread &gt; 0</a:t>
            </a:r>
            <a:endParaRPr lang="fr-BE" sz="1200" dirty="0"/>
          </a:p>
        </p:txBody>
      </p:sp>
      <p:sp>
        <p:nvSpPr>
          <p:cNvPr id="21" name="Rectangle 20"/>
          <p:cNvSpPr/>
          <p:nvPr/>
        </p:nvSpPr>
        <p:spPr>
          <a:xfrm>
            <a:off x="6598518" y="1656056"/>
            <a:ext cx="2418282" cy="94462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Nemo Link: </a:t>
            </a:r>
          </a:p>
          <a:p>
            <a:pPr marL="285750" indent="-285750">
              <a:buFont typeface="Arial" panose="020B0604020202020204" pitchFamily="34" charset="0"/>
              <a:buChar char="•"/>
            </a:pPr>
            <a:r>
              <a:rPr lang="en-US" dirty="0" smtClean="0"/>
              <a:t>PTRs</a:t>
            </a:r>
          </a:p>
          <a:p>
            <a:pPr marL="285750" indent="-285750">
              <a:buFont typeface="Arial" panose="020B0604020202020204" pitchFamily="34" charset="0"/>
              <a:buChar char="•"/>
            </a:pPr>
            <a:r>
              <a:rPr lang="en-US" dirty="0" smtClean="0"/>
              <a:t>Single Side Nomination on RNP</a:t>
            </a:r>
            <a:endParaRPr lang="fr-BE" dirty="0"/>
          </a:p>
        </p:txBody>
      </p:sp>
    </p:spTree>
    <p:extLst>
      <p:ext uri="{BB962C8B-B14F-4D97-AF65-F5344CB8AC3E}">
        <p14:creationId xmlns:p14="http://schemas.microsoft.com/office/powerpoint/2010/main" val="27613688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3194248" y="1530096"/>
            <a:ext cx="2008456" cy="2143939"/>
          </a:xfrm>
          <a:prstGeom prst="rect">
            <a:avLst/>
          </a:prstGeom>
          <a:ln w="12700">
            <a:solidFill>
              <a:schemeClr val="bg1">
                <a:lumMod val="85000"/>
              </a:schemeClr>
            </a:solidFill>
            <a:prstDash val="dash"/>
          </a:ln>
        </p:spPr>
        <p:style>
          <a:lnRef idx="2">
            <a:schemeClr val="accent6"/>
          </a:lnRef>
          <a:fillRef idx="1">
            <a:schemeClr val="lt1"/>
          </a:fillRef>
          <a:effectRef idx="0">
            <a:schemeClr val="accent6"/>
          </a:effectRef>
          <a:fontRef idx="minor">
            <a:schemeClr val="dk1"/>
          </a:fontRef>
        </p:style>
        <p:txBody>
          <a:bodyPr wrap="square" lIns="91287" tIns="45645" rIns="91287" bIns="45645" rtlCol="0">
            <a:noAutofit/>
          </a:bodyPr>
          <a:lstStyle/>
          <a:p>
            <a:pPr algn="ctr"/>
            <a:r>
              <a:rPr lang="nl-BE" sz="1400" b="1" dirty="0" smtClean="0"/>
              <a:t>TSO</a:t>
            </a:r>
          </a:p>
          <a:p>
            <a:pPr algn="ctr"/>
            <a:endParaRPr lang="nl-BE" sz="1400" b="1" dirty="0"/>
          </a:p>
          <a:p>
            <a:pPr algn="ctr"/>
            <a:endParaRPr lang="nl-BE" sz="1400" b="1" dirty="0" smtClean="0"/>
          </a:p>
          <a:p>
            <a:pPr algn="ctr"/>
            <a:endParaRPr lang="nl-BE" sz="1400" b="1" dirty="0"/>
          </a:p>
          <a:p>
            <a:pPr algn="ctr"/>
            <a:endParaRPr lang="nl-BE" sz="1400" dirty="0" smtClean="0"/>
          </a:p>
          <a:p>
            <a:pPr algn="ctr"/>
            <a:endParaRPr lang="nl-BE" sz="1400" dirty="0"/>
          </a:p>
          <a:p>
            <a:pPr algn="ctr"/>
            <a:endParaRPr lang="nl-BE" sz="1400" dirty="0" smtClean="0"/>
          </a:p>
          <a:p>
            <a:pPr algn="ctr"/>
            <a:endParaRPr lang="nl-BE" sz="1400" dirty="0"/>
          </a:p>
          <a:p>
            <a:pPr algn="ctr"/>
            <a:endParaRPr lang="nl-BE" sz="1400" dirty="0" smtClean="0"/>
          </a:p>
          <a:p>
            <a:pPr algn="ctr"/>
            <a:endParaRPr lang="nl-BE" sz="1400" dirty="0"/>
          </a:p>
          <a:p>
            <a:pPr algn="ctr"/>
            <a:endParaRPr lang="nl-BE" sz="1400" dirty="0"/>
          </a:p>
        </p:txBody>
      </p:sp>
      <p:sp>
        <p:nvSpPr>
          <p:cNvPr id="3" name="Title 2"/>
          <p:cNvSpPr>
            <a:spLocks noGrp="1"/>
          </p:cNvSpPr>
          <p:nvPr>
            <p:ph type="title"/>
          </p:nvPr>
        </p:nvSpPr>
        <p:spPr>
          <a:xfrm>
            <a:off x="395536" y="37174"/>
            <a:ext cx="7491401" cy="645109"/>
          </a:xfrm>
        </p:spPr>
        <p:txBody>
          <a:bodyPr tIns="39100" bIns="39100">
            <a:noAutofit/>
          </a:bodyPr>
          <a:lstStyle/>
          <a:p>
            <a:pPr algn="l"/>
            <a:r>
              <a:rPr lang="nl-BE" dirty="0" err="1" smtClean="0"/>
              <a:t>Future</a:t>
            </a:r>
            <a:r>
              <a:rPr lang="nl-BE" dirty="0" smtClean="0"/>
              <a:t> </a:t>
            </a:r>
            <a:r>
              <a:rPr lang="nl-BE" dirty="0" err="1" smtClean="0"/>
              <a:t>framework</a:t>
            </a:r>
            <a:r>
              <a:rPr lang="nl-BE" dirty="0" smtClean="0"/>
              <a:t> - 3 </a:t>
            </a:r>
            <a:r>
              <a:rPr lang="nl-BE" dirty="0" err="1" smtClean="0"/>
              <a:t>regulated</a:t>
            </a:r>
            <a:r>
              <a:rPr lang="nl-BE" dirty="0" smtClean="0"/>
              <a:t> </a:t>
            </a:r>
            <a:r>
              <a:rPr lang="nl-BE" dirty="0" err="1" smtClean="0"/>
              <a:t>documents</a:t>
            </a:r>
            <a:endParaRPr lang="nl-BE" dirty="0"/>
          </a:p>
        </p:txBody>
      </p:sp>
      <p:sp>
        <p:nvSpPr>
          <p:cNvPr id="4" name="TextBox 3"/>
          <p:cNvSpPr txBox="1"/>
          <p:nvPr/>
        </p:nvSpPr>
        <p:spPr>
          <a:xfrm>
            <a:off x="1796227" y="645595"/>
            <a:ext cx="1938648" cy="22440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lIns="91287" tIns="45645" rIns="91287" bIns="45645" rtlCol="0" anchor="ctr">
            <a:noAutofit/>
          </a:bodyPr>
          <a:lstStyle/>
          <a:p>
            <a:pPr algn="ctr"/>
            <a:r>
              <a:rPr lang="nl-BE" sz="1400" dirty="0" smtClean="0"/>
              <a:t>EB GL</a:t>
            </a:r>
            <a:endParaRPr lang="nl-BE" sz="1400" dirty="0"/>
          </a:p>
        </p:txBody>
      </p:sp>
      <p:sp>
        <p:nvSpPr>
          <p:cNvPr id="5" name="TextBox 4"/>
          <p:cNvSpPr txBox="1"/>
          <p:nvPr/>
        </p:nvSpPr>
        <p:spPr>
          <a:xfrm>
            <a:off x="4820562" y="641826"/>
            <a:ext cx="1938648" cy="22440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lIns="91287" tIns="45645" rIns="91287" bIns="45645" rtlCol="0" anchor="ctr">
            <a:noAutofit/>
          </a:bodyPr>
          <a:lstStyle/>
          <a:p>
            <a:r>
              <a:rPr lang="nl-BE" sz="1400" dirty="0" smtClean="0"/>
              <a:t>Federal </a:t>
            </a:r>
            <a:r>
              <a:rPr lang="nl-BE" sz="1400" dirty="0" err="1" smtClean="0"/>
              <a:t>Grid</a:t>
            </a:r>
            <a:r>
              <a:rPr lang="nl-BE" sz="1400" dirty="0" smtClean="0"/>
              <a:t> Code</a:t>
            </a:r>
            <a:endParaRPr lang="nl-BE" sz="1400" dirty="0"/>
          </a:p>
        </p:txBody>
      </p:sp>
      <p:sp>
        <p:nvSpPr>
          <p:cNvPr id="6" name="TextBox 5"/>
          <p:cNvSpPr txBox="1"/>
          <p:nvPr/>
        </p:nvSpPr>
        <p:spPr>
          <a:xfrm>
            <a:off x="929874" y="1530096"/>
            <a:ext cx="1933686" cy="2224392"/>
          </a:xfrm>
          <a:prstGeom prst="rect">
            <a:avLst/>
          </a:prstGeom>
          <a:ln w="12700">
            <a:prstDash val="dash"/>
          </a:ln>
        </p:spPr>
        <p:style>
          <a:lnRef idx="2">
            <a:schemeClr val="accent6"/>
          </a:lnRef>
          <a:fillRef idx="1">
            <a:schemeClr val="lt1"/>
          </a:fillRef>
          <a:effectRef idx="0">
            <a:schemeClr val="accent6"/>
          </a:effectRef>
          <a:fontRef idx="minor">
            <a:schemeClr val="dk1"/>
          </a:fontRef>
        </p:style>
        <p:txBody>
          <a:bodyPr wrap="square" lIns="91287" tIns="45645" rIns="91287" bIns="45645" rtlCol="0">
            <a:noAutofit/>
          </a:bodyPr>
          <a:lstStyle/>
          <a:p>
            <a:pPr algn="ctr"/>
            <a:r>
              <a:rPr lang="nl-BE" sz="1400" b="1" dirty="0" smtClean="0"/>
              <a:t>BRP contract</a:t>
            </a:r>
          </a:p>
          <a:p>
            <a:pPr algn="ctr"/>
            <a:endParaRPr lang="nl-BE" sz="1400" b="1" dirty="0"/>
          </a:p>
          <a:p>
            <a:pPr algn="ctr"/>
            <a:endParaRPr lang="nl-BE" sz="1400" b="1" dirty="0" smtClean="0"/>
          </a:p>
          <a:p>
            <a:pPr algn="ctr"/>
            <a:endParaRPr lang="nl-BE" sz="1400" b="1" dirty="0"/>
          </a:p>
          <a:p>
            <a:pPr algn="ctr"/>
            <a:endParaRPr lang="nl-BE" sz="1400" dirty="0" smtClean="0"/>
          </a:p>
          <a:p>
            <a:pPr algn="ctr"/>
            <a:endParaRPr lang="nl-BE" sz="1400" dirty="0"/>
          </a:p>
          <a:p>
            <a:pPr algn="ctr"/>
            <a:endParaRPr lang="nl-BE" sz="1400" dirty="0" smtClean="0"/>
          </a:p>
          <a:p>
            <a:pPr algn="ctr"/>
            <a:endParaRPr lang="nl-BE" sz="1400" dirty="0"/>
          </a:p>
          <a:p>
            <a:pPr algn="ctr"/>
            <a:endParaRPr lang="nl-BE" sz="1400" dirty="0" smtClean="0"/>
          </a:p>
          <a:p>
            <a:pPr algn="ctr"/>
            <a:endParaRPr lang="nl-BE" sz="1400" dirty="0"/>
          </a:p>
          <a:p>
            <a:pPr algn="ctr"/>
            <a:endParaRPr lang="nl-BE" sz="1400" dirty="0"/>
          </a:p>
        </p:txBody>
      </p:sp>
      <p:sp>
        <p:nvSpPr>
          <p:cNvPr id="7" name="TextBox 6"/>
          <p:cNvSpPr txBox="1"/>
          <p:nvPr/>
        </p:nvSpPr>
        <p:spPr>
          <a:xfrm>
            <a:off x="5476139" y="1548122"/>
            <a:ext cx="2010913" cy="2199608"/>
          </a:xfrm>
          <a:prstGeom prst="rect">
            <a:avLst/>
          </a:prstGeom>
          <a:ln w="12700">
            <a:prstDash val="dash"/>
          </a:ln>
        </p:spPr>
        <p:style>
          <a:lnRef idx="2">
            <a:schemeClr val="accent6"/>
          </a:lnRef>
          <a:fillRef idx="1">
            <a:schemeClr val="lt1"/>
          </a:fillRef>
          <a:effectRef idx="0">
            <a:schemeClr val="accent6"/>
          </a:effectRef>
          <a:fontRef idx="minor">
            <a:schemeClr val="dk1"/>
          </a:fontRef>
        </p:style>
        <p:txBody>
          <a:bodyPr wrap="square" lIns="91287" tIns="45645" rIns="91287" bIns="45645" rtlCol="0">
            <a:noAutofit/>
          </a:bodyPr>
          <a:lstStyle/>
          <a:p>
            <a:pPr algn="ctr"/>
            <a:r>
              <a:rPr lang="nl-BE" sz="1400" b="1" dirty="0" smtClean="0"/>
              <a:t>BSP </a:t>
            </a:r>
            <a:r>
              <a:rPr lang="nl-BE" sz="1400" b="1" dirty="0" err="1" smtClean="0"/>
              <a:t>contracts</a:t>
            </a:r>
            <a:endParaRPr lang="nl-BE" sz="1400" b="1" dirty="0"/>
          </a:p>
          <a:p>
            <a:pPr algn="ctr"/>
            <a:endParaRPr lang="nl-BE" sz="1400" b="1" dirty="0"/>
          </a:p>
          <a:p>
            <a:pPr algn="ctr"/>
            <a:endParaRPr lang="nl-BE" sz="1400" b="1" dirty="0" smtClean="0"/>
          </a:p>
          <a:p>
            <a:pPr algn="ctr"/>
            <a:endParaRPr lang="nl-BE" sz="1400" dirty="0"/>
          </a:p>
          <a:p>
            <a:pPr algn="ctr"/>
            <a:endParaRPr lang="nl-BE" sz="1400" dirty="0" smtClean="0"/>
          </a:p>
          <a:p>
            <a:pPr algn="ctr"/>
            <a:endParaRPr lang="nl-BE" sz="1400" dirty="0"/>
          </a:p>
          <a:p>
            <a:pPr algn="ctr"/>
            <a:endParaRPr lang="nl-BE" sz="1400" dirty="0" smtClean="0"/>
          </a:p>
          <a:p>
            <a:pPr algn="ctr"/>
            <a:endParaRPr lang="nl-BE" sz="1400" dirty="0"/>
          </a:p>
          <a:p>
            <a:pPr algn="ctr"/>
            <a:endParaRPr lang="nl-BE" sz="1400" dirty="0" smtClean="0"/>
          </a:p>
          <a:p>
            <a:pPr algn="ctr"/>
            <a:endParaRPr lang="nl-BE" sz="1400" dirty="0"/>
          </a:p>
          <a:p>
            <a:pPr algn="ctr"/>
            <a:endParaRPr lang="nl-BE" sz="1400" dirty="0"/>
          </a:p>
        </p:txBody>
      </p:sp>
      <p:sp>
        <p:nvSpPr>
          <p:cNvPr id="17" name="TextBox 16"/>
          <p:cNvSpPr txBox="1"/>
          <p:nvPr/>
        </p:nvSpPr>
        <p:spPr>
          <a:xfrm>
            <a:off x="3269290" y="2381392"/>
            <a:ext cx="1860827" cy="937216"/>
          </a:xfrm>
          <a:prstGeom prst="rect">
            <a:avLst/>
          </a:prstGeom>
          <a:solidFill>
            <a:schemeClr val="bg2">
              <a:lumMod val="40000"/>
              <a:lumOff val="60000"/>
            </a:schemeClr>
          </a:solidFill>
        </p:spPr>
        <p:style>
          <a:lnRef idx="2">
            <a:schemeClr val="accent4"/>
          </a:lnRef>
          <a:fillRef idx="1">
            <a:schemeClr val="lt1"/>
          </a:fillRef>
          <a:effectRef idx="0">
            <a:schemeClr val="accent4"/>
          </a:effectRef>
          <a:fontRef idx="minor">
            <a:schemeClr val="dk1"/>
          </a:fontRef>
        </p:style>
        <p:txBody>
          <a:bodyPr wrap="square" lIns="91287" tIns="45645" rIns="91287" bIns="45645" rtlCol="0">
            <a:noAutofit/>
          </a:bodyPr>
          <a:lstStyle/>
          <a:p>
            <a:pPr algn="ctr"/>
            <a:r>
              <a:rPr lang="nl-BE" sz="1200" b="1" dirty="0" err="1" smtClean="0"/>
              <a:t>Balancing</a:t>
            </a:r>
            <a:r>
              <a:rPr lang="nl-BE" sz="1200" b="1" dirty="0" smtClean="0"/>
              <a:t> Rules</a:t>
            </a:r>
          </a:p>
          <a:p>
            <a:pPr algn="ctr"/>
            <a:endParaRPr lang="nl-BE" sz="1050" b="1" dirty="0"/>
          </a:p>
          <a:p>
            <a:pPr marL="257149" indent="-257149">
              <a:buFont typeface="Arial" panose="020B0604020202020204" pitchFamily="34" charset="0"/>
              <a:buChar char="•"/>
            </a:pPr>
            <a:r>
              <a:rPr lang="nl-BE" sz="800" dirty="0" err="1"/>
              <a:t>All</a:t>
            </a:r>
            <a:r>
              <a:rPr lang="nl-BE" sz="800" dirty="0"/>
              <a:t> means </a:t>
            </a:r>
            <a:r>
              <a:rPr lang="nl-BE" sz="700" dirty="0"/>
              <a:t>( IGCC, </a:t>
            </a:r>
            <a:r>
              <a:rPr lang="nl-BE" sz="700" dirty="0" err="1"/>
              <a:t>inter</a:t>
            </a:r>
            <a:r>
              <a:rPr lang="nl-BE" sz="700" dirty="0"/>
              <a:t>-TSO )</a:t>
            </a:r>
          </a:p>
          <a:p>
            <a:pPr marL="257149" indent="-257149">
              <a:buFont typeface="Arial" panose="020B0604020202020204" pitchFamily="34" charset="0"/>
              <a:buChar char="•"/>
            </a:pPr>
            <a:r>
              <a:rPr lang="nl-BE" sz="700" dirty="0"/>
              <a:t>Exact </a:t>
            </a:r>
            <a:r>
              <a:rPr lang="nl-BE" sz="700" dirty="0" err="1"/>
              <a:t>merit</a:t>
            </a:r>
            <a:r>
              <a:rPr lang="nl-BE" sz="700" dirty="0"/>
              <a:t> order</a:t>
            </a:r>
          </a:p>
          <a:p>
            <a:pPr marL="257149" indent="-257149">
              <a:buFont typeface="Arial" panose="020B0604020202020204" pitchFamily="34" charset="0"/>
              <a:buChar char="•"/>
            </a:pPr>
            <a:r>
              <a:rPr lang="nl-BE" sz="800" dirty="0"/>
              <a:t>Transparency </a:t>
            </a:r>
          </a:p>
          <a:p>
            <a:pPr marL="257149" indent="-257149">
              <a:buFont typeface="Arial" panose="020B0604020202020204" pitchFamily="34" charset="0"/>
              <a:buChar char="•"/>
            </a:pPr>
            <a:r>
              <a:rPr lang="nl-BE" sz="800" dirty="0"/>
              <a:t>Monitoring</a:t>
            </a:r>
          </a:p>
          <a:p>
            <a:pPr marL="214291" indent="-214291">
              <a:buFont typeface="Arial" panose="020B0604020202020204" pitchFamily="34" charset="0"/>
              <a:buChar char="•"/>
            </a:pPr>
            <a:endParaRPr lang="nl-BE" sz="700" dirty="0"/>
          </a:p>
        </p:txBody>
      </p:sp>
      <p:sp>
        <p:nvSpPr>
          <p:cNvPr id="18" name="TextBox 17"/>
          <p:cNvSpPr txBox="1"/>
          <p:nvPr/>
        </p:nvSpPr>
        <p:spPr>
          <a:xfrm>
            <a:off x="1060632" y="2512476"/>
            <a:ext cx="1737823" cy="705128"/>
          </a:xfrm>
          <a:prstGeom prst="rect">
            <a:avLst/>
          </a:prstGeom>
          <a:solidFill>
            <a:schemeClr val="bg2">
              <a:lumMod val="40000"/>
              <a:lumOff val="60000"/>
            </a:schemeClr>
          </a:solidFill>
        </p:spPr>
        <p:style>
          <a:lnRef idx="2">
            <a:schemeClr val="accent4"/>
          </a:lnRef>
          <a:fillRef idx="1">
            <a:schemeClr val="lt1"/>
          </a:fillRef>
          <a:effectRef idx="0">
            <a:schemeClr val="accent4"/>
          </a:effectRef>
          <a:fontRef idx="minor">
            <a:schemeClr val="dk1"/>
          </a:fontRef>
        </p:style>
        <p:txBody>
          <a:bodyPr wrap="square" lIns="91287" tIns="45645" rIns="91287" bIns="45645" rtlCol="0">
            <a:noAutofit/>
          </a:bodyPr>
          <a:lstStyle/>
          <a:p>
            <a:pPr algn="ctr"/>
            <a:r>
              <a:rPr lang="nl-BE" sz="1400" b="1" dirty="0" smtClean="0"/>
              <a:t>T&amp;C BRP</a:t>
            </a:r>
          </a:p>
          <a:p>
            <a:pPr algn="ctr"/>
            <a:endParaRPr lang="nl-BE" sz="1000" dirty="0" smtClean="0"/>
          </a:p>
          <a:p>
            <a:pPr marL="257149" indent="-257149">
              <a:buFont typeface="Arial" panose="020B0604020202020204" pitchFamily="34" charset="0"/>
              <a:buChar char="•"/>
            </a:pPr>
            <a:r>
              <a:rPr lang="nl-BE" sz="800" dirty="0" err="1" smtClean="0"/>
              <a:t>Based</a:t>
            </a:r>
            <a:r>
              <a:rPr lang="nl-BE" sz="800" dirty="0" smtClean="0"/>
              <a:t> on: Art 18.6 of EBGL </a:t>
            </a:r>
            <a:endParaRPr lang="nl-BE" sz="1400" dirty="0"/>
          </a:p>
        </p:txBody>
      </p:sp>
      <p:sp>
        <p:nvSpPr>
          <p:cNvPr id="21" name="TextBox 20"/>
          <p:cNvSpPr txBox="1"/>
          <p:nvPr/>
        </p:nvSpPr>
        <p:spPr>
          <a:xfrm>
            <a:off x="5551552" y="2540089"/>
            <a:ext cx="1831263" cy="1133945"/>
          </a:xfrm>
          <a:prstGeom prst="rect">
            <a:avLst/>
          </a:prstGeom>
          <a:solidFill>
            <a:schemeClr val="bg2">
              <a:lumMod val="40000"/>
              <a:lumOff val="60000"/>
            </a:schemeClr>
          </a:solidFill>
        </p:spPr>
        <p:style>
          <a:lnRef idx="2">
            <a:schemeClr val="accent4"/>
          </a:lnRef>
          <a:fillRef idx="1">
            <a:schemeClr val="lt1"/>
          </a:fillRef>
          <a:effectRef idx="0">
            <a:schemeClr val="accent4"/>
          </a:effectRef>
          <a:fontRef idx="minor">
            <a:schemeClr val="dk1"/>
          </a:fontRef>
        </p:style>
        <p:txBody>
          <a:bodyPr wrap="square" lIns="91287" tIns="45645" rIns="91287" bIns="45645" rtlCol="0">
            <a:noAutofit/>
          </a:bodyPr>
          <a:lstStyle/>
          <a:p>
            <a:pPr algn="ctr"/>
            <a:r>
              <a:rPr lang="nl-BE" sz="1400" b="1" dirty="0" smtClean="0"/>
              <a:t>T&amp;C BSP</a:t>
            </a:r>
          </a:p>
          <a:p>
            <a:pPr algn="ctr"/>
            <a:endParaRPr lang="nl-BE" sz="1000" dirty="0" smtClean="0"/>
          </a:p>
          <a:p>
            <a:pPr marL="257149" indent="-257149">
              <a:buFont typeface="Arial" panose="020B0604020202020204" pitchFamily="34" charset="0"/>
              <a:buChar char="•"/>
            </a:pPr>
            <a:r>
              <a:rPr lang="nl-BE" sz="800" dirty="0" err="1" smtClean="0"/>
              <a:t>Based</a:t>
            </a:r>
            <a:r>
              <a:rPr lang="nl-BE" sz="800" dirty="0" smtClean="0"/>
              <a:t> on: Art 18,5 of EBGL  </a:t>
            </a:r>
          </a:p>
        </p:txBody>
      </p:sp>
      <p:sp>
        <p:nvSpPr>
          <p:cNvPr id="22" name="TextBox 21"/>
          <p:cNvSpPr txBox="1"/>
          <p:nvPr/>
        </p:nvSpPr>
        <p:spPr>
          <a:xfrm>
            <a:off x="5908307" y="3355459"/>
            <a:ext cx="1146576" cy="224403"/>
          </a:xfrm>
          <a:prstGeom prst="rect">
            <a:avLst/>
          </a:prstGeom>
        </p:spPr>
        <p:style>
          <a:lnRef idx="2">
            <a:schemeClr val="accent1"/>
          </a:lnRef>
          <a:fillRef idx="1">
            <a:schemeClr val="lt1"/>
          </a:fillRef>
          <a:effectRef idx="0">
            <a:schemeClr val="accent1"/>
          </a:effectRef>
          <a:fontRef idx="minor">
            <a:schemeClr val="dk1"/>
          </a:fontRef>
        </p:style>
        <p:txBody>
          <a:bodyPr wrap="square" lIns="91287" tIns="45645" rIns="91287" bIns="45645" rtlCol="0" anchor="ctr">
            <a:noAutofit/>
          </a:bodyPr>
          <a:lstStyle/>
          <a:p>
            <a:pPr algn="ctr"/>
            <a:r>
              <a:rPr lang="nl-BE" sz="1400" dirty="0" err="1" smtClean="0"/>
              <a:t>Annexes</a:t>
            </a:r>
            <a:r>
              <a:rPr lang="nl-BE" sz="1400" dirty="0" smtClean="0"/>
              <a:t> </a:t>
            </a:r>
            <a:endParaRPr lang="nl-BE" sz="1400" dirty="0"/>
          </a:p>
        </p:txBody>
      </p:sp>
      <p:sp>
        <p:nvSpPr>
          <p:cNvPr id="43" name="TextBox 42"/>
          <p:cNvSpPr txBox="1"/>
          <p:nvPr/>
        </p:nvSpPr>
        <p:spPr>
          <a:xfrm>
            <a:off x="5566150" y="2137484"/>
            <a:ext cx="1783304" cy="243908"/>
          </a:xfrm>
          <a:prstGeom prst="rect">
            <a:avLst/>
          </a:prstGeom>
        </p:spPr>
        <p:style>
          <a:lnRef idx="2">
            <a:schemeClr val="accent1"/>
          </a:lnRef>
          <a:fillRef idx="1">
            <a:schemeClr val="lt1"/>
          </a:fillRef>
          <a:effectRef idx="0">
            <a:schemeClr val="accent1"/>
          </a:effectRef>
          <a:fontRef idx="minor">
            <a:schemeClr val="dk1"/>
          </a:fontRef>
        </p:style>
        <p:txBody>
          <a:bodyPr wrap="square" lIns="91287" tIns="45645" rIns="91287" bIns="45645" rtlCol="0">
            <a:noAutofit/>
          </a:bodyPr>
          <a:lstStyle>
            <a:defPPr>
              <a:defRPr lang="en-US"/>
            </a:defPPr>
            <a:lvl1pPr algn="ctr">
              <a:defRPr sz="1400"/>
            </a:lvl1pPr>
          </a:lstStyle>
          <a:p>
            <a:r>
              <a:rPr lang="nl-BE" sz="1100" dirty="0" smtClean="0"/>
              <a:t>General </a:t>
            </a:r>
            <a:r>
              <a:rPr lang="nl-BE" sz="1100" dirty="0" err="1" smtClean="0"/>
              <a:t>conditions</a:t>
            </a:r>
            <a:endParaRPr lang="nl-BE" sz="1100" dirty="0"/>
          </a:p>
        </p:txBody>
      </p:sp>
      <p:sp>
        <p:nvSpPr>
          <p:cNvPr id="46" name="TextBox 45"/>
          <p:cNvSpPr txBox="1"/>
          <p:nvPr/>
        </p:nvSpPr>
        <p:spPr>
          <a:xfrm>
            <a:off x="989198" y="2140210"/>
            <a:ext cx="1783304" cy="243908"/>
          </a:xfrm>
          <a:prstGeom prst="rect">
            <a:avLst/>
          </a:prstGeom>
        </p:spPr>
        <p:style>
          <a:lnRef idx="2">
            <a:schemeClr val="accent1"/>
          </a:lnRef>
          <a:fillRef idx="1">
            <a:schemeClr val="lt1"/>
          </a:fillRef>
          <a:effectRef idx="0">
            <a:schemeClr val="accent1"/>
          </a:effectRef>
          <a:fontRef idx="minor">
            <a:schemeClr val="dk1"/>
          </a:fontRef>
        </p:style>
        <p:txBody>
          <a:bodyPr wrap="square" lIns="91287" tIns="45645" rIns="91287" bIns="45645" rtlCol="0">
            <a:noAutofit/>
          </a:bodyPr>
          <a:lstStyle/>
          <a:p>
            <a:pPr algn="ctr"/>
            <a:r>
              <a:rPr lang="nl-BE" sz="1100" dirty="0" smtClean="0"/>
              <a:t>General </a:t>
            </a:r>
            <a:r>
              <a:rPr lang="nl-BE" sz="1100" dirty="0" err="1" smtClean="0"/>
              <a:t>conditions</a:t>
            </a:r>
            <a:endParaRPr lang="nl-BE" sz="1100" dirty="0" smtClean="0"/>
          </a:p>
          <a:p>
            <a:pPr algn="ctr"/>
            <a:endParaRPr lang="nl-BE" sz="1100" dirty="0"/>
          </a:p>
        </p:txBody>
      </p:sp>
      <p:sp>
        <p:nvSpPr>
          <p:cNvPr id="10" name="Rounded Rectangular Callout 9"/>
          <p:cNvSpPr/>
          <p:nvPr/>
        </p:nvSpPr>
        <p:spPr>
          <a:xfrm>
            <a:off x="179512" y="3882846"/>
            <a:ext cx="2155942" cy="561112"/>
          </a:xfrm>
          <a:prstGeom prst="wedgeRoundRectCallout">
            <a:avLst>
              <a:gd name="adj1" fmla="val 23943"/>
              <a:gd name="adj2" fmla="val -61658"/>
              <a:gd name="adj3" fmla="val 16667"/>
            </a:avLst>
          </a:prstGeom>
          <a:ln>
            <a:solidFill>
              <a:schemeClr val="bg1">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r>
              <a:rPr lang="en-GB" sz="1050" dirty="0" smtClean="0"/>
              <a:t>Basis of BRP contract = current </a:t>
            </a:r>
            <a:r>
              <a:rPr lang="en-GB" sz="1050" i="1" dirty="0" smtClean="0"/>
              <a:t>regulated</a:t>
            </a:r>
            <a:r>
              <a:rPr lang="en-GB" sz="1050" dirty="0" smtClean="0"/>
              <a:t> ARP contract</a:t>
            </a:r>
          </a:p>
        </p:txBody>
      </p:sp>
      <p:sp>
        <p:nvSpPr>
          <p:cNvPr id="36" name="Rounded Rectangular Callout 35"/>
          <p:cNvSpPr/>
          <p:nvPr/>
        </p:nvSpPr>
        <p:spPr>
          <a:xfrm>
            <a:off x="6228184" y="4097216"/>
            <a:ext cx="2736304" cy="922806"/>
          </a:xfrm>
          <a:prstGeom prst="wedgeRoundRectCallout">
            <a:avLst>
              <a:gd name="adj1" fmla="val -25250"/>
              <a:gd name="adj2" fmla="val -96925"/>
              <a:gd name="adj3" fmla="val 16667"/>
            </a:avLst>
          </a:prstGeom>
          <a:ln>
            <a:solidFill>
              <a:schemeClr val="bg1">
                <a:lumMod val="75000"/>
              </a:schemeClr>
            </a:solidFill>
          </a:ln>
        </p:spPr>
        <p:style>
          <a:lnRef idx="2">
            <a:schemeClr val="accent5"/>
          </a:lnRef>
          <a:fillRef idx="1">
            <a:schemeClr val="lt1"/>
          </a:fillRef>
          <a:effectRef idx="0">
            <a:schemeClr val="accent5"/>
          </a:effectRef>
          <a:fontRef idx="minor">
            <a:schemeClr val="dk1"/>
          </a:fontRef>
        </p:style>
        <p:txBody>
          <a:bodyPr rtlCol="0" anchor="t"/>
          <a:lstStyle/>
          <a:p>
            <a:r>
              <a:rPr lang="en-GB" sz="1000" dirty="0" smtClean="0"/>
              <a:t>Basis = </a:t>
            </a:r>
          </a:p>
          <a:p>
            <a:pPr marL="228600" indent="-228600">
              <a:buFont typeface="+mj-lt"/>
              <a:buAutoNum type="arabicPeriod"/>
            </a:pPr>
            <a:r>
              <a:rPr lang="en-GB" sz="1000" dirty="0"/>
              <a:t>C</a:t>
            </a:r>
            <a:r>
              <a:rPr lang="en-GB" sz="1000" dirty="0" smtClean="0"/>
              <a:t>urrent non regulated GFAs for T&amp;C </a:t>
            </a:r>
          </a:p>
          <a:p>
            <a:pPr marL="228600" indent="-228600">
              <a:buFont typeface="+mj-lt"/>
              <a:buAutoNum type="arabicPeriod"/>
            </a:pPr>
            <a:r>
              <a:rPr lang="nl-BE" sz="1000" dirty="0">
                <a:solidFill>
                  <a:schemeClr val="tx1"/>
                </a:solidFill>
              </a:rPr>
              <a:t>General </a:t>
            </a:r>
            <a:r>
              <a:rPr lang="nl-BE" sz="1000" dirty="0" err="1">
                <a:solidFill>
                  <a:schemeClr val="tx1"/>
                </a:solidFill>
              </a:rPr>
              <a:t>Terms</a:t>
            </a:r>
            <a:r>
              <a:rPr lang="nl-BE" sz="1000" dirty="0">
                <a:solidFill>
                  <a:schemeClr val="tx1"/>
                </a:solidFill>
              </a:rPr>
              <a:t> &amp; </a:t>
            </a:r>
            <a:r>
              <a:rPr lang="nl-BE" sz="1000" dirty="0" err="1">
                <a:solidFill>
                  <a:schemeClr val="tx1"/>
                </a:solidFill>
              </a:rPr>
              <a:t>Conditions</a:t>
            </a:r>
            <a:r>
              <a:rPr lang="nl-BE" sz="1000" dirty="0">
                <a:solidFill>
                  <a:schemeClr val="tx1"/>
                </a:solidFill>
              </a:rPr>
              <a:t> </a:t>
            </a:r>
            <a:r>
              <a:rPr lang="nl-BE" sz="1000" dirty="0" err="1">
                <a:solidFill>
                  <a:schemeClr val="tx1"/>
                </a:solidFill>
              </a:rPr>
              <a:t>for</a:t>
            </a:r>
            <a:r>
              <a:rPr lang="nl-BE" sz="1000" dirty="0">
                <a:solidFill>
                  <a:schemeClr val="tx1"/>
                </a:solidFill>
              </a:rPr>
              <a:t> </a:t>
            </a:r>
            <a:r>
              <a:rPr lang="nl-BE" sz="1000" dirty="0" err="1">
                <a:solidFill>
                  <a:schemeClr val="tx1"/>
                </a:solidFill>
              </a:rPr>
              <a:t>Ancillary</a:t>
            </a:r>
            <a:r>
              <a:rPr lang="nl-BE" sz="1000" dirty="0">
                <a:solidFill>
                  <a:schemeClr val="tx1"/>
                </a:solidFill>
              </a:rPr>
              <a:t> Services </a:t>
            </a:r>
            <a:r>
              <a:rPr lang="nl-BE" sz="1000" dirty="0" err="1">
                <a:solidFill>
                  <a:schemeClr val="tx1"/>
                </a:solidFill>
              </a:rPr>
              <a:t>for</a:t>
            </a:r>
            <a:r>
              <a:rPr lang="nl-BE" sz="1000" dirty="0">
                <a:solidFill>
                  <a:schemeClr val="tx1"/>
                </a:solidFill>
              </a:rPr>
              <a:t> </a:t>
            </a:r>
            <a:r>
              <a:rPr lang="nl-BE" sz="1000" dirty="0" err="1">
                <a:solidFill>
                  <a:schemeClr val="tx1"/>
                </a:solidFill>
              </a:rPr>
              <a:t>the</a:t>
            </a:r>
            <a:r>
              <a:rPr lang="nl-BE" sz="1000" dirty="0">
                <a:solidFill>
                  <a:schemeClr val="tx1"/>
                </a:solidFill>
              </a:rPr>
              <a:t> rest</a:t>
            </a:r>
            <a:endParaRPr lang="fr-BE" sz="1000" dirty="0">
              <a:solidFill>
                <a:schemeClr val="tx1"/>
              </a:solidFill>
            </a:endParaRPr>
          </a:p>
          <a:p>
            <a:pPr marL="228600" indent="-228600">
              <a:buFont typeface="+mj-lt"/>
              <a:buAutoNum type="arabicPeriod"/>
            </a:pPr>
            <a:endParaRPr lang="en-GB" sz="1000" dirty="0" smtClean="0"/>
          </a:p>
        </p:txBody>
      </p:sp>
      <p:sp>
        <p:nvSpPr>
          <p:cNvPr id="20" name="TextBox 19"/>
          <p:cNvSpPr txBox="1"/>
          <p:nvPr/>
        </p:nvSpPr>
        <p:spPr>
          <a:xfrm>
            <a:off x="1027453" y="3289612"/>
            <a:ext cx="1738098" cy="224403"/>
          </a:xfrm>
          <a:prstGeom prst="rect">
            <a:avLst/>
          </a:prstGeom>
        </p:spPr>
        <p:style>
          <a:lnRef idx="2">
            <a:schemeClr val="accent1"/>
          </a:lnRef>
          <a:fillRef idx="1">
            <a:schemeClr val="lt1"/>
          </a:fillRef>
          <a:effectRef idx="0">
            <a:schemeClr val="accent1"/>
          </a:effectRef>
          <a:fontRef idx="minor">
            <a:schemeClr val="dk1"/>
          </a:fontRef>
        </p:style>
        <p:txBody>
          <a:bodyPr wrap="square" lIns="91287" tIns="45645" rIns="91287" bIns="45645" rtlCol="0" anchor="ctr">
            <a:noAutofit/>
          </a:bodyPr>
          <a:lstStyle/>
          <a:p>
            <a:pPr algn="ctr"/>
            <a:r>
              <a:rPr lang="nl-BE" sz="1400" dirty="0" err="1" smtClean="0"/>
              <a:t>Annexes</a:t>
            </a:r>
            <a:endParaRPr lang="nl-BE" sz="1400" dirty="0"/>
          </a:p>
        </p:txBody>
      </p:sp>
      <p:sp>
        <p:nvSpPr>
          <p:cNvPr id="34" name="Rounded Rectangular Callout 33"/>
          <p:cNvSpPr/>
          <p:nvPr/>
        </p:nvSpPr>
        <p:spPr>
          <a:xfrm>
            <a:off x="3583766" y="3747730"/>
            <a:ext cx="1546351" cy="1128276"/>
          </a:xfrm>
          <a:prstGeom prst="wedgeRoundRectCallout">
            <a:avLst>
              <a:gd name="adj1" fmla="val -22786"/>
              <a:gd name="adj2" fmla="val -86972"/>
              <a:gd name="adj3" fmla="val 16667"/>
            </a:avLst>
          </a:prstGeom>
          <a:ln>
            <a:solidFill>
              <a:schemeClr val="bg1">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r>
              <a:rPr lang="en-GB" sz="800" dirty="0" smtClean="0">
                <a:solidFill>
                  <a:schemeClr val="tx1"/>
                </a:solidFill>
              </a:rPr>
              <a:t>Bal. Rules:  </a:t>
            </a:r>
            <a:r>
              <a:rPr lang="en-GB" sz="600" dirty="0" smtClean="0">
                <a:solidFill>
                  <a:schemeClr val="tx1"/>
                </a:solidFill>
              </a:rPr>
              <a:t>(chap 6</a:t>
            </a:r>
            <a:r>
              <a:rPr lang="en-GB" sz="600" dirty="0" smtClean="0">
                <a:solidFill>
                  <a:schemeClr val="tx1"/>
                </a:solidFill>
                <a:sym typeface="Wingdings" panose="05000000000000000000" pitchFamily="2" charset="2"/>
              </a:rPr>
              <a:t> end)</a:t>
            </a:r>
            <a:endParaRPr lang="en-GB" sz="800" dirty="0" smtClean="0">
              <a:solidFill>
                <a:schemeClr val="tx1"/>
              </a:solidFill>
              <a:sym typeface="Wingdings" panose="05000000000000000000" pitchFamily="2" charset="2"/>
            </a:endParaRPr>
          </a:p>
          <a:p>
            <a:r>
              <a:rPr lang="en-GB" sz="800" dirty="0" smtClean="0">
                <a:solidFill>
                  <a:schemeClr val="tx1"/>
                </a:solidFill>
              </a:rPr>
              <a:t>Market rules for TSO</a:t>
            </a:r>
          </a:p>
          <a:p>
            <a:endParaRPr lang="en-GB" sz="800" dirty="0">
              <a:solidFill>
                <a:schemeClr val="tx1"/>
              </a:solidFill>
            </a:endParaRPr>
          </a:p>
          <a:p>
            <a:r>
              <a:rPr lang="en-GB" sz="800" dirty="0" smtClean="0">
                <a:solidFill>
                  <a:schemeClr val="tx1"/>
                </a:solidFill>
              </a:rPr>
              <a:t>Chap 1-5 of Balancing rules are not anymore relevant as redundant with regulated T&amp;C BSP</a:t>
            </a:r>
            <a:endParaRPr lang="en-GB" sz="800" dirty="0">
              <a:solidFill>
                <a:schemeClr val="tx1"/>
              </a:solidFill>
            </a:endParaRPr>
          </a:p>
        </p:txBody>
      </p:sp>
      <p:grpSp>
        <p:nvGrpSpPr>
          <p:cNvPr id="53" name="Group 52"/>
          <p:cNvGrpSpPr/>
          <p:nvPr/>
        </p:nvGrpSpPr>
        <p:grpSpPr>
          <a:xfrm>
            <a:off x="2335454" y="866230"/>
            <a:ext cx="3316666" cy="681893"/>
            <a:chOff x="2335454" y="866230"/>
            <a:chExt cx="3316666" cy="681893"/>
          </a:xfrm>
        </p:grpSpPr>
        <p:grpSp>
          <p:nvGrpSpPr>
            <p:cNvPr id="47" name="Group 46"/>
            <p:cNvGrpSpPr/>
            <p:nvPr/>
          </p:nvGrpSpPr>
          <p:grpSpPr>
            <a:xfrm>
              <a:off x="2339752" y="866230"/>
              <a:ext cx="3312368" cy="681893"/>
              <a:chOff x="-356609" y="787465"/>
              <a:chExt cx="3312368" cy="378053"/>
            </a:xfrm>
          </p:grpSpPr>
          <p:cxnSp>
            <p:nvCxnSpPr>
              <p:cNvPr id="48" name="Straight Connector 47"/>
              <p:cNvCxnSpPr/>
              <p:nvPr/>
            </p:nvCxnSpPr>
            <p:spPr>
              <a:xfrm>
                <a:off x="-356609" y="987574"/>
                <a:ext cx="3312368"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1835696" y="984849"/>
                <a:ext cx="0" cy="149349"/>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2955759" y="984849"/>
                <a:ext cx="0" cy="180669"/>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2699793" y="787465"/>
                <a:ext cx="7218" cy="197385"/>
              </a:xfrm>
              <a:prstGeom prst="straightConnector1">
                <a:avLst/>
              </a:prstGeom>
              <a:ln w="19050">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52" name="Straight Arrow Connector 51"/>
            <p:cNvCxnSpPr/>
            <p:nvPr/>
          </p:nvCxnSpPr>
          <p:spPr>
            <a:xfrm>
              <a:off x="2335454" y="1222251"/>
              <a:ext cx="0" cy="325872"/>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1218585" y="866229"/>
            <a:ext cx="5614306" cy="681893"/>
            <a:chOff x="1218585" y="866229"/>
            <a:chExt cx="5614306" cy="681893"/>
          </a:xfrm>
        </p:grpSpPr>
        <p:grpSp>
          <p:nvGrpSpPr>
            <p:cNvPr id="11" name="Group 10"/>
            <p:cNvGrpSpPr/>
            <p:nvPr/>
          </p:nvGrpSpPr>
          <p:grpSpPr>
            <a:xfrm>
              <a:off x="1218585" y="866229"/>
              <a:ext cx="4983246" cy="681893"/>
              <a:chOff x="1218585" y="866229"/>
              <a:chExt cx="4983246" cy="681893"/>
            </a:xfrm>
          </p:grpSpPr>
          <p:grpSp>
            <p:nvGrpSpPr>
              <p:cNvPr id="27" name="Group 26"/>
              <p:cNvGrpSpPr/>
              <p:nvPr/>
            </p:nvGrpSpPr>
            <p:grpSpPr>
              <a:xfrm>
                <a:off x="1835696" y="866229"/>
                <a:ext cx="4366135" cy="681893"/>
                <a:chOff x="1835696" y="866229"/>
                <a:chExt cx="4366135" cy="378053"/>
              </a:xfrm>
            </p:grpSpPr>
            <p:cxnSp>
              <p:nvCxnSpPr>
                <p:cNvPr id="12" name="Straight Connector 11"/>
                <p:cNvCxnSpPr/>
                <p:nvPr/>
              </p:nvCxnSpPr>
              <p:spPr>
                <a:xfrm>
                  <a:off x="1835696" y="987574"/>
                  <a:ext cx="4366135"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835696" y="984849"/>
                  <a:ext cx="0" cy="259433"/>
                </a:xfrm>
                <a:prstGeom prst="straightConnector1">
                  <a:avLst/>
                </a:prstGeom>
                <a:ln w="190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6201831" y="984849"/>
                  <a:ext cx="0" cy="259433"/>
                </a:xfrm>
                <a:prstGeom prst="straightConnector1">
                  <a:avLst/>
                </a:prstGeom>
                <a:ln w="190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2699792" y="866229"/>
                  <a:ext cx="0" cy="118620"/>
                </a:xfrm>
                <a:prstGeom prst="straightConnector1">
                  <a:avLst/>
                </a:prstGeom>
                <a:ln w="19050">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1218585" y="1058458"/>
                <a:ext cx="702593" cy="261610"/>
              </a:xfrm>
              <a:prstGeom prst="rect">
                <a:avLst/>
              </a:prstGeom>
              <a:noFill/>
            </p:spPr>
            <p:txBody>
              <a:bodyPr wrap="square" rtlCol="0">
                <a:spAutoFit/>
              </a:bodyPr>
              <a:lstStyle/>
              <a:p>
                <a:r>
                  <a:rPr lang="en-US" sz="1100" dirty="0" smtClean="0"/>
                  <a:t>Art 18.6</a:t>
                </a:r>
                <a:endParaRPr lang="fr-BE" sz="1100" dirty="0"/>
              </a:p>
            </p:txBody>
          </p:sp>
        </p:grpSp>
        <p:sp>
          <p:nvSpPr>
            <p:cNvPr id="35" name="TextBox 34"/>
            <p:cNvSpPr txBox="1"/>
            <p:nvPr/>
          </p:nvSpPr>
          <p:spPr>
            <a:xfrm>
              <a:off x="6130298" y="1067641"/>
              <a:ext cx="702593" cy="261610"/>
            </a:xfrm>
            <a:prstGeom prst="rect">
              <a:avLst/>
            </a:prstGeom>
            <a:noFill/>
          </p:spPr>
          <p:txBody>
            <a:bodyPr wrap="square" rtlCol="0">
              <a:spAutoFit/>
            </a:bodyPr>
            <a:lstStyle/>
            <a:p>
              <a:r>
                <a:rPr lang="en-US" sz="1100" dirty="0" smtClean="0"/>
                <a:t>Art 18.5</a:t>
              </a:r>
              <a:endParaRPr lang="fr-BE" sz="1100" dirty="0"/>
            </a:p>
          </p:txBody>
        </p:sp>
      </p:grpSp>
      <p:sp>
        <p:nvSpPr>
          <p:cNvPr id="2" name="Footer Placeholder 1"/>
          <p:cNvSpPr>
            <a:spLocks noGrp="1"/>
          </p:cNvSpPr>
          <p:nvPr>
            <p:ph type="ftr" sz="quarter" idx="3"/>
          </p:nvPr>
        </p:nvSpPr>
        <p:spPr/>
        <p:txBody>
          <a:bodyPr/>
          <a:lstStyle/>
          <a:p>
            <a:r>
              <a:rPr lang="en-US" smtClean="0"/>
              <a:t>ARP-Day / Brussels, 17.04.2017 </a:t>
            </a:r>
            <a:endParaRPr lang="en-US" dirty="0"/>
          </a:p>
        </p:txBody>
      </p:sp>
    </p:spTree>
    <p:extLst>
      <p:ext uri="{BB962C8B-B14F-4D97-AF65-F5344CB8AC3E}">
        <p14:creationId xmlns:p14="http://schemas.microsoft.com/office/powerpoint/2010/main" val="3130893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6" grpId="0" animBg="1"/>
      <p:bldP spid="7" grpId="0" animBg="1"/>
      <p:bldP spid="17" grpId="0" animBg="1"/>
      <p:bldP spid="18" grpId="0" animBg="1"/>
      <p:bldP spid="21" grpId="0" animBg="1"/>
      <p:bldP spid="22" grpId="0" animBg="1"/>
      <p:bldP spid="43" grpId="0" animBg="1"/>
      <p:bldP spid="46" grpId="0" animBg="1"/>
      <p:bldP spid="10" grpId="0" animBg="1"/>
      <p:bldP spid="36" grpId="0" animBg="1"/>
      <p:bldP spid="20" grpId="0" animBg="1"/>
      <p:bldP spid="34"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7" name="OTLSHAPE_T_f65c978ab0894271b0cf48afb3fd08eb_HorizontalConnector1"/>
          <p:cNvCxnSpPr/>
          <p:nvPr>
            <p:custDataLst>
              <p:tags r:id="rId1"/>
            </p:custDataLst>
          </p:nvPr>
        </p:nvCxnSpPr>
        <p:spPr>
          <a:xfrm flipH="1">
            <a:off x="1130124" y="1038499"/>
            <a:ext cx="356162" cy="0"/>
          </a:xfrm>
          <a:prstGeom prst="line">
            <a:avLst/>
          </a:prstGeom>
          <a:ln w="9525" cap="flat" cmpd="sng" algn="ctr">
            <a:solidFill>
              <a:srgbClr val="CCCCCC"/>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91" name="OTLSHAPE_M_9e6a23c9a30e4281932072ac7b590259_Connector1"/>
          <p:cNvCxnSpPr/>
          <p:nvPr>
            <p:custDataLst>
              <p:tags r:id="rId2"/>
            </p:custDataLst>
          </p:nvPr>
        </p:nvCxnSpPr>
        <p:spPr>
          <a:xfrm flipV="1">
            <a:off x="7880566" y="285994"/>
            <a:ext cx="0" cy="1997724"/>
          </a:xfrm>
          <a:prstGeom prst="line">
            <a:avLst/>
          </a:prstGeom>
          <a:ln w="6350" cap="flat" cmpd="sng" algn="ctr">
            <a:solidFill>
              <a:schemeClr val="bg1">
                <a:lumMod val="75000"/>
              </a:schemeClr>
            </a:solidFill>
            <a:prstDash val="sysDot"/>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92" name="OTLSHAPE_M_de581dc1657d434c9bae3f749a79f859_Connector1"/>
          <p:cNvCxnSpPr/>
          <p:nvPr>
            <p:custDataLst>
              <p:tags r:id="rId3"/>
            </p:custDataLst>
          </p:nvPr>
        </p:nvCxnSpPr>
        <p:spPr>
          <a:xfrm flipV="1">
            <a:off x="6074811" y="285992"/>
            <a:ext cx="0" cy="3778935"/>
          </a:xfrm>
          <a:prstGeom prst="line">
            <a:avLst/>
          </a:prstGeom>
          <a:ln w="6350" cap="flat" cmpd="sng" algn="ctr">
            <a:solidFill>
              <a:schemeClr val="bg1">
                <a:lumMod val="75000"/>
              </a:schemeClr>
            </a:solidFill>
            <a:prstDash val="sysDot"/>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93" name="OTLSHAPE_M_8d3646fcf7e143a49921b0b6416c6890_Connector1"/>
          <p:cNvCxnSpPr/>
          <p:nvPr>
            <p:custDataLst>
              <p:tags r:id="rId4"/>
            </p:custDataLst>
          </p:nvPr>
        </p:nvCxnSpPr>
        <p:spPr>
          <a:xfrm flipV="1">
            <a:off x="2816364" y="285992"/>
            <a:ext cx="0" cy="3470301"/>
          </a:xfrm>
          <a:prstGeom prst="line">
            <a:avLst/>
          </a:prstGeom>
          <a:ln w="6350" cap="flat" cmpd="sng" algn="ctr">
            <a:solidFill>
              <a:schemeClr val="bg1">
                <a:lumMod val="75000"/>
              </a:schemeClr>
            </a:solidFill>
            <a:prstDash val="sysDot"/>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94" name="OTLSHAPE_TB_00000000000000000000000000000000_LeftEndCaps"/>
          <p:cNvSpPr txBox="1"/>
          <p:nvPr>
            <p:custDataLst>
              <p:tags r:id="rId5"/>
            </p:custDataLst>
          </p:nvPr>
        </p:nvSpPr>
        <p:spPr>
          <a:xfrm>
            <a:off x="358276" y="330416"/>
            <a:ext cx="381130" cy="236860"/>
          </a:xfrm>
          <a:prstGeom prst="rect">
            <a:avLst/>
          </a:prstGeom>
          <a:noFill/>
        </p:spPr>
        <p:txBody>
          <a:bodyPr vert="horz" wrap="none" lIns="0" tIns="0" rIns="0" bIns="0" rtlCol="0" anchor="ctr" anchorCtr="0">
            <a:spAutoFit/>
          </a:bodyPr>
          <a:lstStyle/>
          <a:p>
            <a:pPr algn="ctr" defTabSz="390838"/>
            <a:r>
              <a:rPr lang="fr-BE" sz="1539" b="1" spc="-32">
                <a:solidFill>
                  <a:srgbClr val="ED7D31"/>
                </a:solidFill>
                <a:latin typeface="Calibri" panose="020F0502020204030204" pitchFamily="34" charset="0"/>
              </a:rPr>
              <a:t>2018</a:t>
            </a:r>
          </a:p>
        </p:txBody>
      </p:sp>
      <p:sp>
        <p:nvSpPr>
          <p:cNvPr id="95" name="OTLSHAPE_TB_00000000000000000000000000000000_RightEndCaps"/>
          <p:cNvSpPr txBox="1"/>
          <p:nvPr>
            <p:custDataLst>
              <p:tags r:id="rId6"/>
            </p:custDataLst>
          </p:nvPr>
        </p:nvSpPr>
        <p:spPr>
          <a:xfrm>
            <a:off x="8556735" y="330416"/>
            <a:ext cx="381130" cy="236860"/>
          </a:xfrm>
          <a:prstGeom prst="rect">
            <a:avLst/>
          </a:prstGeom>
          <a:noFill/>
        </p:spPr>
        <p:txBody>
          <a:bodyPr vert="horz" wrap="none" lIns="0" tIns="0" rIns="0" bIns="0" rtlCol="0" anchor="ctr" anchorCtr="0">
            <a:spAutoFit/>
          </a:bodyPr>
          <a:lstStyle/>
          <a:p>
            <a:pPr algn="ctr" defTabSz="390838"/>
            <a:r>
              <a:rPr lang="fr-BE" sz="1539" b="1" spc="-32">
                <a:solidFill>
                  <a:srgbClr val="ED7D31"/>
                </a:solidFill>
                <a:latin typeface="Calibri" panose="020F0502020204030204" pitchFamily="34" charset="0"/>
              </a:rPr>
              <a:t>2019</a:t>
            </a:r>
          </a:p>
        </p:txBody>
      </p:sp>
      <p:sp>
        <p:nvSpPr>
          <p:cNvPr id="96" name="OTLSHAPE_TB_00000000000000000000000000000000_ScaleContainer"/>
          <p:cNvSpPr/>
          <p:nvPr>
            <p:custDataLst>
              <p:tags r:id="rId7"/>
            </p:custDataLst>
          </p:nvPr>
        </p:nvSpPr>
        <p:spPr>
          <a:xfrm>
            <a:off x="882275" y="285992"/>
            <a:ext cx="7545610" cy="325710"/>
          </a:xfrm>
          <a:prstGeom prst="rect">
            <a:avLst/>
          </a:prstGeom>
          <a:gradFill flip="none" rotWithShape="1">
            <a:gsLst>
              <a:gs pos="0">
                <a:srgbClr val="44546A"/>
              </a:gs>
              <a:gs pos="0">
                <a:srgbClr val="44546A"/>
              </a:gs>
            </a:gsLst>
            <a:lin ang="5400000" scaled="1"/>
            <a:tileRect/>
          </a:gradFill>
          <a:ln w="9525" cap="flat" cmpd="sng" algn="ctr">
            <a:noFill/>
            <a:prstDash val="solid"/>
          </a:ln>
          <a:effectLst>
            <a:reflection blurRad="6350" stA="50000" endA="300" endPos="55500" dist="50800" dir="5400000" sy="-100000" algn="bl" rotWithShape="0"/>
          </a:effectLst>
          <a:scene3d>
            <a:camera prst="orthographicFront"/>
            <a:lightRig rig="threePt" dir="t">
              <a:rot lat="0" lon="0" rev="8700000"/>
            </a:lightRig>
          </a:scene3d>
          <a:sp3d>
            <a:bevelT w="165100" h="1905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blurRad="40000" dist="23000" dir="5400000" rotWithShape="0">
                    <a:srgbClr val="000000">
                      <a:alpha val="35000"/>
                    </a:srgbClr>
                  </a:outerShdw>
                  <a:reflection blurRad="6350" stA="50000" endA="300" endPos="55500" dist="50800" dir="5400000" sy="-100000" algn="bl" rotWithShape="0"/>
                </a:effectLst>
              </a14:hiddenEffects>
            </a:ext>
          </a:extLst>
        </p:spPr>
        <p:style>
          <a:lnRef idx="1">
            <a:schemeClr val="accent1"/>
          </a:lnRef>
          <a:fillRef idx="3">
            <a:schemeClr val="accent1"/>
          </a:fillRef>
          <a:effectRef idx="2">
            <a:schemeClr val="accent1"/>
          </a:effectRef>
          <a:fontRef idx="minor">
            <a:schemeClr val="lt1"/>
          </a:fontRef>
        </p:style>
        <p:txBody>
          <a:bodyPr rtlCol="0" anchor="ctr"/>
          <a:lstStyle/>
          <a:p>
            <a:pPr algn="ctr" defTabSz="390838"/>
            <a:endParaRPr lang="fr-BE" sz="1539">
              <a:solidFill>
                <a:prstClr val="white"/>
              </a:solidFill>
              <a:latin typeface="Arial"/>
            </a:endParaRPr>
          </a:p>
        </p:txBody>
      </p:sp>
      <p:sp>
        <p:nvSpPr>
          <p:cNvPr id="97" name="OTLSHAPE_TB_00000000000000000000000000000000_ElapsedTime"/>
          <p:cNvSpPr/>
          <p:nvPr>
            <p:custDataLst>
              <p:tags r:id="rId8"/>
            </p:custDataLst>
          </p:nvPr>
        </p:nvSpPr>
        <p:spPr>
          <a:xfrm>
            <a:off x="882275" y="546560"/>
            <a:ext cx="528349" cy="61640"/>
          </a:xfrm>
          <a:prstGeom prst="rect">
            <a:avLst/>
          </a:prstGeom>
          <a:solidFill>
            <a:srgbClr val="FF0000">
              <a:alpha val="74902"/>
            </a:srgbClr>
          </a:solidFill>
          <a:ln w="9525" cap="flat" cmpd="sng" algn="ctr">
            <a:noFill/>
            <a:prstDash val="solid"/>
          </a:ln>
          <a:effectLst/>
          <a:scene3d>
            <a:camera prst="orthographicFront"/>
            <a:lightRig rig="threePt" dir="t">
              <a:rot lat="0" lon="0" rev="0"/>
            </a:lightRig>
          </a:scene3d>
          <a:sp3d>
            <a:bevelT w="12700" h="13970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lstStyle/>
          <a:p>
            <a:pPr algn="ctr" defTabSz="390838"/>
            <a:endParaRPr lang="fr-BE" sz="1539">
              <a:solidFill>
                <a:prstClr val="white"/>
              </a:solidFill>
              <a:latin typeface="Arial"/>
            </a:endParaRPr>
          </a:p>
        </p:txBody>
      </p:sp>
      <p:sp>
        <p:nvSpPr>
          <p:cNvPr id="98" name="OTLSHAPE_TB_00000000000000000000000000000000_TodayMarkerShape"/>
          <p:cNvSpPr/>
          <p:nvPr>
            <p:custDataLst>
              <p:tags r:id="rId9"/>
            </p:custDataLst>
          </p:nvPr>
        </p:nvSpPr>
        <p:spPr>
          <a:xfrm>
            <a:off x="1363142" y="597565"/>
            <a:ext cx="97713" cy="108570"/>
          </a:xfrm>
          <a:prstGeom prst="triangle">
            <a:avLst/>
          </a:prstGeom>
          <a:solidFill>
            <a:srgbClr val="FF0000"/>
          </a:solidFill>
          <a:ln w="9525" cap="flat" cmpd="sng" algn="ctr">
            <a:noFill/>
            <a:prstDash val="solid"/>
          </a:ln>
          <a:effectLst>
            <a:outerShdw>
              <a:srgbClr val="000000">
                <a:alpha val="50000"/>
              </a:srgbClr>
            </a:outerShdw>
          </a:effectLst>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tlCol="0" anchor="ctr"/>
          <a:lstStyle/>
          <a:p>
            <a:pPr algn="ctr" defTabSz="390838"/>
            <a:endParaRPr lang="fr-BE" sz="1539">
              <a:solidFill>
                <a:prstClr val="white"/>
              </a:solidFill>
              <a:latin typeface="Arial"/>
            </a:endParaRPr>
          </a:p>
        </p:txBody>
      </p:sp>
      <p:sp>
        <p:nvSpPr>
          <p:cNvPr id="99" name="OTLSHAPE_TB_00000000000000000000000000000000_TodayMarkerText"/>
          <p:cNvSpPr txBox="1"/>
          <p:nvPr>
            <p:custDataLst>
              <p:tags r:id="rId10"/>
            </p:custDataLst>
          </p:nvPr>
        </p:nvSpPr>
        <p:spPr>
          <a:xfrm>
            <a:off x="1227546" y="356442"/>
            <a:ext cx="316754" cy="157864"/>
          </a:xfrm>
          <a:prstGeom prst="rect">
            <a:avLst/>
          </a:prstGeom>
          <a:noFill/>
        </p:spPr>
        <p:txBody>
          <a:bodyPr vert="horz" wrap="none" lIns="0" tIns="0" rIns="0" bIns="0" rtlCol="0" anchor="ctr" anchorCtr="0">
            <a:spAutoFit/>
          </a:bodyPr>
          <a:lstStyle/>
          <a:p>
            <a:pPr algn="ctr" defTabSz="390838"/>
            <a:r>
              <a:rPr lang="fr-BE" sz="1026" spc="-11" err="1">
                <a:solidFill>
                  <a:prstClr val="white"/>
                </a:solidFill>
                <a:latin typeface="Calibri" panose="020F0502020204030204" pitchFamily="34" charset="0"/>
              </a:rPr>
              <a:t>Today</a:t>
            </a:r>
            <a:endParaRPr lang="fr-BE" sz="1026" spc="-11">
              <a:solidFill>
                <a:prstClr val="white"/>
              </a:solidFill>
              <a:latin typeface="Calibri" panose="020F0502020204030204" pitchFamily="34" charset="0"/>
            </a:endParaRPr>
          </a:p>
        </p:txBody>
      </p:sp>
      <p:sp>
        <p:nvSpPr>
          <p:cNvPr id="100" name="OTLSHAPE_TB_00000000000000000000000000000000_TimescaleInterval1"/>
          <p:cNvSpPr txBox="1"/>
          <p:nvPr>
            <p:custDataLst>
              <p:tags r:id="rId11"/>
            </p:custDataLst>
          </p:nvPr>
        </p:nvSpPr>
        <p:spPr>
          <a:xfrm>
            <a:off x="936560" y="369319"/>
            <a:ext cx="218658" cy="159055"/>
          </a:xfrm>
          <a:prstGeom prst="rect">
            <a:avLst/>
          </a:prstGeom>
          <a:noFill/>
        </p:spPr>
        <p:txBody>
          <a:bodyPr vert="horz" wrap="none" lIns="0" tIns="0" rIns="0" bIns="0" rtlCol="0" anchor="ctr" anchorCtr="0">
            <a:noAutofit/>
          </a:bodyPr>
          <a:lstStyle/>
          <a:p>
            <a:pPr defTabSz="390838"/>
            <a:r>
              <a:rPr lang="fr-BE" sz="1026" spc="-16">
                <a:solidFill>
                  <a:prstClr val="white"/>
                </a:solidFill>
                <a:latin typeface="Calibri" panose="020F0502020204030204" pitchFamily="34" charset="0"/>
              </a:rPr>
              <a:t>Mar</a:t>
            </a:r>
          </a:p>
        </p:txBody>
      </p:sp>
      <p:cxnSp>
        <p:nvCxnSpPr>
          <p:cNvPr id="101" name="OTLSHAPE_TB_00000000000000000000000000000000_Separator1"/>
          <p:cNvCxnSpPr/>
          <p:nvPr>
            <p:custDataLst>
              <p:tags r:id="rId12"/>
            </p:custDataLst>
          </p:nvPr>
        </p:nvCxnSpPr>
        <p:spPr>
          <a:xfrm>
            <a:off x="1962187" y="361991"/>
            <a:ext cx="0" cy="173712"/>
          </a:xfrm>
          <a:prstGeom prst="line">
            <a:avLst/>
          </a:prstGeom>
          <a:ln w="25400" cap="flat" cmpd="sng" algn="ctr">
            <a:solidFill>
              <a:schemeClr val="lt1">
                <a:alpha val="29804"/>
              </a:schemeClr>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102" name="OTLSHAPE_TB_00000000000000000000000000000000_TimescaleInterval2"/>
          <p:cNvSpPr txBox="1"/>
          <p:nvPr>
            <p:custDataLst>
              <p:tags r:id="rId13"/>
            </p:custDataLst>
          </p:nvPr>
        </p:nvSpPr>
        <p:spPr>
          <a:xfrm>
            <a:off x="2016472" y="369319"/>
            <a:ext cx="229237" cy="159055"/>
          </a:xfrm>
          <a:prstGeom prst="rect">
            <a:avLst/>
          </a:prstGeom>
          <a:noFill/>
        </p:spPr>
        <p:txBody>
          <a:bodyPr vert="horz" wrap="none" lIns="0" tIns="0" rIns="0" bIns="0" rtlCol="0" anchor="ctr" anchorCtr="0">
            <a:noAutofit/>
          </a:bodyPr>
          <a:lstStyle/>
          <a:p>
            <a:pPr defTabSz="390838"/>
            <a:r>
              <a:rPr lang="fr-BE" sz="1026" spc="-16">
                <a:solidFill>
                  <a:prstClr val="white"/>
                </a:solidFill>
                <a:latin typeface="Calibri" panose="020F0502020204030204" pitchFamily="34" charset="0"/>
              </a:rPr>
              <a:t>May</a:t>
            </a:r>
          </a:p>
        </p:txBody>
      </p:sp>
      <p:cxnSp>
        <p:nvCxnSpPr>
          <p:cNvPr id="103" name="OTLSHAPE_TB_00000000000000000000000000000000_Separator2"/>
          <p:cNvCxnSpPr/>
          <p:nvPr>
            <p:custDataLst>
              <p:tags r:id="rId14"/>
            </p:custDataLst>
          </p:nvPr>
        </p:nvCxnSpPr>
        <p:spPr>
          <a:xfrm>
            <a:off x="3042099" y="361991"/>
            <a:ext cx="0" cy="173712"/>
          </a:xfrm>
          <a:prstGeom prst="line">
            <a:avLst/>
          </a:prstGeom>
          <a:ln w="25400" cap="flat" cmpd="sng" algn="ctr">
            <a:solidFill>
              <a:schemeClr val="lt1">
                <a:alpha val="29804"/>
              </a:schemeClr>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104" name="OTLSHAPE_TB_00000000000000000000000000000000_TimescaleInterval3"/>
          <p:cNvSpPr txBox="1"/>
          <p:nvPr>
            <p:custDataLst>
              <p:tags r:id="rId15"/>
            </p:custDataLst>
          </p:nvPr>
        </p:nvSpPr>
        <p:spPr>
          <a:xfrm>
            <a:off x="3096385" y="369319"/>
            <a:ext cx="135230" cy="159055"/>
          </a:xfrm>
          <a:prstGeom prst="rect">
            <a:avLst/>
          </a:prstGeom>
          <a:noFill/>
        </p:spPr>
        <p:txBody>
          <a:bodyPr vert="horz" wrap="none" lIns="0" tIns="0" rIns="0" bIns="0" rtlCol="0" anchor="ctr" anchorCtr="0">
            <a:noAutofit/>
          </a:bodyPr>
          <a:lstStyle/>
          <a:p>
            <a:pPr defTabSz="390838"/>
            <a:r>
              <a:rPr lang="fr-BE" sz="1026" spc="-17">
                <a:solidFill>
                  <a:prstClr val="white"/>
                </a:solidFill>
                <a:latin typeface="Calibri" panose="020F0502020204030204" pitchFamily="34" charset="0"/>
              </a:rPr>
              <a:t>Jul</a:t>
            </a:r>
          </a:p>
        </p:txBody>
      </p:sp>
      <p:cxnSp>
        <p:nvCxnSpPr>
          <p:cNvPr id="105" name="OTLSHAPE_TB_00000000000000000000000000000000_Separator3"/>
          <p:cNvCxnSpPr/>
          <p:nvPr>
            <p:custDataLst>
              <p:tags r:id="rId16"/>
            </p:custDataLst>
          </p:nvPr>
        </p:nvCxnSpPr>
        <p:spPr>
          <a:xfrm>
            <a:off x="4139715" y="361991"/>
            <a:ext cx="0" cy="173712"/>
          </a:xfrm>
          <a:prstGeom prst="line">
            <a:avLst/>
          </a:prstGeom>
          <a:ln w="25400" cap="flat" cmpd="sng" algn="ctr">
            <a:solidFill>
              <a:schemeClr val="lt1">
                <a:alpha val="29804"/>
              </a:schemeClr>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106" name="OTLSHAPE_TB_00000000000000000000000000000000_TimescaleInterval4"/>
          <p:cNvSpPr txBox="1"/>
          <p:nvPr>
            <p:custDataLst>
              <p:tags r:id="rId17"/>
            </p:custDataLst>
          </p:nvPr>
        </p:nvSpPr>
        <p:spPr>
          <a:xfrm>
            <a:off x="4194001" y="369319"/>
            <a:ext cx="195426" cy="159055"/>
          </a:xfrm>
          <a:prstGeom prst="rect">
            <a:avLst/>
          </a:prstGeom>
          <a:noFill/>
        </p:spPr>
        <p:txBody>
          <a:bodyPr vert="horz" wrap="none" lIns="0" tIns="0" rIns="0" bIns="0" rtlCol="0" anchor="ctr" anchorCtr="0">
            <a:noAutofit/>
          </a:bodyPr>
          <a:lstStyle/>
          <a:p>
            <a:pPr defTabSz="390838"/>
            <a:r>
              <a:rPr lang="fr-BE" sz="1026" spc="-16">
                <a:solidFill>
                  <a:prstClr val="white"/>
                </a:solidFill>
                <a:latin typeface="Calibri" panose="020F0502020204030204" pitchFamily="34" charset="0"/>
              </a:rPr>
              <a:t>Sep</a:t>
            </a:r>
          </a:p>
        </p:txBody>
      </p:sp>
      <p:cxnSp>
        <p:nvCxnSpPr>
          <p:cNvPr id="107" name="OTLSHAPE_TB_00000000000000000000000000000000_Separator4"/>
          <p:cNvCxnSpPr/>
          <p:nvPr>
            <p:custDataLst>
              <p:tags r:id="rId18"/>
            </p:custDataLst>
          </p:nvPr>
        </p:nvCxnSpPr>
        <p:spPr>
          <a:xfrm>
            <a:off x="5219627" y="361991"/>
            <a:ext cx="0" cy="173712"/>
          </a:xfrm>
          <a:prstGeom prst="line">
            <a:avLst/>
          </a:prstGeom>
          <a:ln w="25400" cap="flat" cmpd="sng" algn="ctr">
            <a:solidFill>
              <a:schemeClr val="lt1">
                <a:alpha val="29804"/>
              </a:schemeClr>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108" name="OTLSHAPE_TB_00000000000000000000000000000000_TimescaleInterval5"/>
          <p:cNvSpPr txBox="1"/>
          <p:nvPr>
            <p:custDataLst>
              <p:tags r:id="rId19"/>
            </p:custDataLst>
          </p:nvPr>
        </p:nvSpPr>
        <p:spPr>
          <a:xfrm>
            <a:off x="5273912" y="369319"/>
            <a:ext cx="208572" cy="159055"/>
          </a:xfrm>
          <a:prstGeom prst="rect">
            <a:avLst/>
          </a:prstGeom>
          <a:noFill/>
        </p:spPr>
        <p:txBody>
          <a:bodyPr vert="horz" wrap="none" lIns="0" tIns="0" rIns="0" bIns="0" rtlCol="0" anchor="ctr" anchorCtr="0">
            <a:noAutofit/>
          </a:bodyPr>
          <a:lstStyle/>
          <a:p>
            <a:pPr defTabSz="390838"/>
            <a:r>
              <a:rPr lang="fr-BE" sz="1026" spc="-17">
                <a:solidFill>
                  <a:prstClr val="white"/>
                </a:solidFill>
                <a:latin typeface="Calibri" panose="020F0502020204030204" pitchFamily="34" charset="0"/>
              </a:rPr>
              <a:t>Nov</a:t>
            </a:r>
          </a:p>
        </p:txBody>
      </p:sp>
      <p:cxnSp>
        <p:nvCxnSpPr>
          <p:cNvPr id="109" name="OTLSHAPE_TB_00000000000000000000000000000000_Separator5"/>
          <p:cNvCxnSpPr/>
          <p:nvPr>
            <p:custDataLst>
              <p:tags r:id="rId20"/>
            </p:custDataLst>
          </p:nvPr>
        </p:nvCxnSpPr>
        <p:spPr>
          <a:xfrm>
            <a:off x="6299540" y="361991"/>
            <a:ext cx="0" cy="173712"/>
          </a:xfrm>
          <a:prstGeom prst="line">
            <a:avLst/>
          </a:prstGeom>
          <a:ln w="25400" cap="flat" cmpd="sng" algn="ctr">
            <a:solidFill>
              <a:schemeClr val="lt1">
                <a:alpha val="29804"/>
              </a:schemeClr>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110" name="OTLSHAPE_TB_00000000000000000000000000000000_TimescaleInterval6"/>
          <p:cNvSpPr txBox="1"/>
          <p:nvPr>
            <p:custDataLst>
              <p:tags r:id="rId21"/>
            </p:custDataLst>
          </p:nvPr>
        </p:nvSpPr>
        <p:spPr>
          <a:xfrm>
            <a:off x="6353825" y="369319"/>
            <a:ext cx="260700" cy="159055"/>
          </a:xfrm>
          <a:prstGeom prst="rect">
            <a:avLst/>
          </a:prstGeom>
          <a:noFill/>
        </p:spPr>
        <p:txBody>
          <a:bodyPr vert="horz" wrap="none" lIns="0" tIns="0" rIns="0" bIns="0" rtlCol="0" anchor="ctr" anchorCtr="0">
            <a:noAutofit/>
          </a:bodyPr>
          <a:lstStyle/>
          <a:p>
            <a:pPr defTabSz="390838"/>
            <a:r>
              <a:rPr lang="fr-BE" sz="1026" spc="-17">
                <a:solidFill>
                  <a:prstClr val="white"/>
                </a:solidFill>
                <a:latin typeface="Calibri" panose="020F0502020204030204" pitchFamily="34" charset="0"/>
              </a:rPr>
              <a:t>2019</a:t>
            </a:r>
          </a:p>
        </p:txBody>
      </p:sp>
      <p:cxnSp>
        <p:nvCxnSpPr>
          <p:cNvPr id="111" name="OTLSHAPE_TB_00000000000000000000000000000000_Separator6"/>
          <p:cNvCxnSpPr/>
          <p:nvPr>
            <p:custDataLst>
              <p:tags r:id="rId22"/>
            </p:custDataLst>
          </p:nvPr>
        </p:nvCxnSpPr>
        <p:spPr>
          <a:xfrm>
            <a:off x="7344045" y="361991"/>
            <a:ext cx="0" cy="173712"/>
          </a:xfrm>
          <a:prstGeom prst="line">
            <a:avLst/>
          </a:prstGeom>
          <a:ln w="25400" cap="flat" cmpd="sng" algn="ctr">
            <a:solidFill>
              <a:schemeClr val="lt1">
                <a:alpha val="29804"/>
              </a:schemeClr>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112" name="OTLSHAPE_TB_00000000000000000000000000000000_TimescaleInterval7"/>
          <p:cNvSpPr txBox="1"/>
          <p:nvPr>
            <p:custDataLst>
              <p:tags r:id="rId23"/>
            </p:custDataLst>
          </p:nvPr>
        </p:nvSpPr>
        <p:spPr>
          <a:xfrm>
            <a:off x="7398330" y="369319"/>
            <a:ext cx="218658" cy="159055"/>
          </a:xfrm>
          <a:prstGeom prst="rect">
            <a:avLst/>
          </a:prstGeom>
          <a:noFill/>
        </p:spPr>
        <p:txBody>
          <a:bodyPr vert="horz" wrap="none" lIns="0" tIns="0" rIns="0" bIns="0" rtlCol="0" anchor="ctr" anchorCtr="0">
            <a:noAutofit/>
          </a:bodyPr>
          <a:lstStyle/>
          <a:p>
            <a:pPr defTabSz="390838"/>
            <a:r>
              <a:rPr lang="fr-BE" sz="1026" spc="-16">
                <a:solidFill>
                  <a:prstClr val="white"/>
                </a:solidFill>
                <a:latin typeface="Calibri" panose="020F0502020204030204" pitchFamily="34" charset="0"/>
              </a:rPr>
              <a:t>Mar</a:t>
            </a:r>
          </a:p>
        </p:txBody>
      </p:sp>
      <p:sp>
        <p:nvSpPr>
          <p:cNvPr id="113" name="OTLSHAPE_M_de581dc1657d434c9bae3f749a79f859_Title"/>
          <p:cNvSpPr txBox="1"/>
          <p:nvPr>
            <p:custDataLst>
              <p:tags r:id="rId24"/>
            </p:custDataLst>
          </p:nvPr>
        </p:nvSpPr>
        <p:spPr>
          <a:xfrm>
            <a:off x="6264809" y="920198"/>
            <a:ext cx="1465694" cy="144655"/>
          </a:xfrm>
          <a:prstGeom prst="rect">
            <a:avLst/>
          </a:prstGeom>
          <a:noFill/>
        </p:spPr>
        <p:txBody>
          <a:bodyPr vert="horz" wrap="square" lIns="0" tIns="0" rIns="0" bIns="0" rtlCol="0" anchor="ctr" anchorCtr="0">
            <a:spAutoFit/>
          </a:bodyPr>
          <a:lstStyle/>
          <a:p>
            <a:pPr defTabSz="390838"/>
            <a:r>
              <a:rPr lang="en-US" sz="940" b="1" spc="-4">
                <a:solidFill>
                  <a:srgbClr val="000000"/>
                </a:solidFill>
                <a:latin typeface="Calibri" panose="020F0502020204030204" pitchFamily="34" charset="0"/>
              </a:rPr>
              <a:t>Submission V 1.2</a:t>
            </a:r>
            <a:endParaRPr lang="fr-BE" sz="940" b="1" spc="-4">
              <a:solidFill>
                <a:srgbClr val="000000"/>
              </a:solidFill>
              <a:latin typeface="Calibri" panose="020F0502020204030204" pitchFamily="34" charset="0"/>
            </a:endParaRPr>
          </a:p>
        </p:txBody>
      </p:sp>
      <p:sp>
        <p:nvSpPr>
          <p:cNvPr id="114" name="OTLSHAPE_M_de581dc1657d434c9bae3f749a79f859_Date"/>
          <p:cNvSpPr txBox="1"/>
          <p:nvPr>
            <p:custDataLst>
              <p:tags r:id="rId25"/>
            </p:custDataLst>
          </p:nvPr>
        </p:nvSpPr>
        <p:spPr>
          <a:xfrm>
            <a:off x="6264809" y="1076746"/>
            <a:ext cx="531992" cy="131574"/>
          </a:xfrm>
          <a:prstGeom prst="rect">
            <a:avLst/>
          </a:prstGeom>
          <a:noFill/>
        </p:spPr>
        <p:txBody>
          <a:bodyPr vert="horz" wrap="square" lIns="0" tIns="0" rIns="0" bIns="0" rtlCol="0" anchor="ctr" anchorCtr="0">
            <a:spAutoFit/>
          </a:bodyPr>
          <a:lstStyle/>
          <a:p>
            <a:pPr defTabSz="390838"/>
            <a:r>
              <a:rPr lang="fr-BE" sz="855" spc="-7">
                <a:solidFill>
                  <a:srgbClr val="44546A"/>
                </a:solidFill>
                <a:latin typeface="Calibri" panose="020F0502020204030204" pitchFamily="34" charset="0"/>
              </a:rPr>
              <a:t>12/18</a:t>
            </a:r>
          </a:p>
        </p:txBody>
      </p:sp>
      <p:sp>
        <p:nvSpPr>
          <p:cNvPr id="115" name="OTLSHAPE_M_de581dc1657d434c9bae3f749a79f859_Shape"/>
          <p:cNvSpPr/>
          <p:nvPr>
            <p:custDataLst>
              <p:tags r:id="rId26"/>
            </p:custDataLst>
          </p:nvPr>
        </p:nvSpPr>
        <p:spPr>
          <a:xfrm rot="16200000">
            <a:off x="6096525" y="1015361"/>
            <a:ext cx="141141" cy="141141"/>
          </a:xfrm>
          <a:prstGeom prst="flowChartMerge">
            <a:avLst/>
          </a:prstGeom>
          <a:solidFill>
            <a:srgbClr val="F0801A"/>
          </a:solidFill>
          <a:ln w="9525" cap="flat" cmpd="sng" algn="ctr">
            <a:noFill/>
            <a:prstDash val="solid"/>
          </a:ln>
          <a:effectLst/>
          <a:scene3d>
            <a:camera prst="orthographicFront"/>
            <a:lightRig rig="threePt" dir="t"/>
          </a:scene3d>
          <a:sp3d>
            <a:bevelT h="1270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a:srgbClr val="000000">
                      <a:alpha val="50000"/>
                    </a:srgbClr>
                  </a:outerShdw>
                </a:effectLst>
              </a14:hiddenEffects>
            </a:ex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tlCol="0" anchor="ctr"/>
          <a:lstStyle/>
          <a:p>
            <a:pPr algn="ctr" defTabSz="390838"/>
            <a:endParaRPr lang="fr-BE" sz="1539">
              <a:solidFill>
                <a:prstClr val="white"/>
              </a:solidFill>
              <a:latin typeface="Arial"/>
            </a:endParaRPr>
          </a:p>
        </p:txBody>
      </p:sp>
      <p:sp>
        <p:nvSpPr>
          <p:cNvPr id="116" name="OTLSHAPE_M_9e6a23c9a30e4281932072ac7b590259_Title"/>
          <p:cNvSpPr txBox="1"/>
          <p:nvPr>
            <p:custDataLst>
              <p:tags r:id="rId27"/>
            </p:custDataLst>
          </p:nvPr>
        </p:nvSpPr>
        <p:spPr>
          <a:xfrm>
            <a:off x="8070564" y="847871"/>
            <a:ext cx="1124125" cy="289310"/>
          </a:xfrm>
          <a:prstGeom prst="rect">
            <a:avLst/>
          </a:prstGeom>
          <a:noFill/>
        </p:spPr>
        <p:txBody>
          <a:bodyPr vert="horz" wrap="square" lIns="0" tIns="0" rIns="0" bIns="0" rtlCol="0" anchor="ctr" anchorCtr="0">
            <a:spAutoFit/>
          </a:bodyPr>
          <a:lstStyle/>
          <a:p>
            <a:pPr defTabSz="390838"/>
            <a:r>
              <a:rPr lang="fr-BE" sz="940" b="1" spc="-5" err="1">
                <a:solidFill>
                  <a:srgbClr val="000000"/>
                </a:solidFill>
                <a:latin typeface="Calibri" panose="020F0502020204030204" pitchFamily="34" charset="0"/>
              </a:rPr>
              <a:t>Expected</a:t>
            </a:r>
            <a:r>
              <a:rPr lang="fr-BE" sz="940" b="1" spc="-5">
                <a:solidFill>
                  <a:srgbClr val="000000"/>
                </a:solidFill>
                <a:latin typeface="Calibri" panose="020F0502020204030204" pitchFamily="34" charset="0"/>
              </a:rPr>
              <a:t> EIF T&amp;C BRP</a:t>
            </a:r>
          </a:p>
          <a:p>
            <a:pPr defTabSz="390838"/>
            <a:r>
              <a:rPr lang="en-US" sz="940" b="1" spc="-5">
                <a:solidFill>
                  <a:srgbClr val="000000"/>
                </a:solidFill>
                <a:latin typeface="Calibri" panose="020F0502020204030204" pitchFamily="34" charset="0"/>
              </a:rPr>
              <a:t>In // with FGC</a:t>
            </a:r>
            <a:endParaRPr lang="fr-BE" sz="940" b="1" spc="-5">
              <a:solidFill>
                <a:srgbClr val="000000"/>
              </a:solidFill>
              <a:latin typeface="Calibri" panose="020F0502020204030204" pitchFamily="34" charset="0"/>
            </a:endParaRPr>
          </a:p>
        </p:txBody>
      </p:sp>
      <p:sp>
        <p:nvSpPr>
          <p:cNvPr id="117" name="OTLSHAPE_M_9e6a23c9a30e4281932072ac7b590259_Date"/>
          <p:cNvSpPr txBox="1"/>
          <p:nvPr>
            <p:custDataLst>
              <p:tags r:id="rId28"/>
            </p:custDataLst>
          </p:nvPr>
        </p:nvSpPr>
        <p:spPr>
          <a:xfrm>
            <a:off x="8070276" y="1177841"/>
            <a:ext cx="477708" cy="131574"/>
          </a:xfrm>
          <a:prstGeom prst="rect">
            <a:avLst/>
          </a:prstGeom>
          <a:noFill/>
        </p:spPr>
        <p:txBody>
          <a:bodyPr vert="horz" wrap="square" lIns="0" tIns="0" rIns="0" bIns="0" rtlCol="0" anchor="ctr" anchorCtr="0">
            <a:spAutoFit/>
          </a:bodyPr>
          <a:lstStyle/>
          <a:p>
            <a:pPr defTabSz="390838"/>
            <a:r>
              <a:rPr lang="fr-BE" sz="855" spc="-7">
                <a:solidFill>
                  <a:srgbClr val="44546A"/>
                </a:solidFill>
                <a:latin typeface="Calibri" panose="020F0502020204030204" pitchFamily="34" charset="0"/>
              </a:rPr>
              <a:t>Q1  2019</a:t>
            </a:r>
          </a:p>
        </p:txBody>
      </p:sp>
      <p:sp>
        <p:nvSpPr>
          <p:cNvPr id="118" name="OTLSHAPE_M_9e6a23c9a30e4281932072ac7b590259_Shape"/>
          <p:cNvSpPr/>
          <p:nvPr>
            <p:custDataLst>
              <p:tags r:id="rId29"/>
            </p:custDataLst>
          </p:nvPr>
        </p:nvSpPr>
        <p:spPr>
          <a:xfrm rot="16200000">
            <a:off x="7902280" y="1015361"/>
            <a:ext cx="141141" cy="141141"/>
          </a:xfrm>
          <a:prstGeom prst="flowChartMerge">
            <a:avLst/>
          </a:prstGeom>
          <a:solidFill>
            <a:schemeClr val="accent1"/>
          </a:solidFill>
          <a:ln w="9525" cap="flat" cmpd="sng" algn="ctr">
            <a:noFill/>
            <a:prstDash val="solid"/>
          </a:ln>
          <a:effectLst/>
          <a:scene3d>
            <a:camera prst="orthographicFront"/>
            <a:lightRig rig="threePt" dir="t"/>
          </a:scene3d>
          <a:sp3d>
            <a:bevelT h="1270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a:srgbClr val="000000">
                      <a:alpha val="50000"/>
                    </a:srgbClr>
                  </a:outerShdw>
                </a:effectLst>
              </a14:hiddenEffects>
            </a:ex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tlCol="0" anchor="ctr"/>
          <a:lstStyle/>
          <a:p>
            <a:pPr algn="ctr" defTabSz="390838"/>
            <a:endParaRPr lang="fr-BE" sz="1539">
              <a:solidFill>
                <a:prstClr val="white"/>
              </a:solidFill>
              <a:latin typeface="Arial"/>
            </a:endParaRPr>
          </a:p>
        </p:txBody>
      </p:sp>
      <p:sp>
        <p:nvSpPr>
          <p:cNvPr id="121" name="OTLSHAPE_T_f65c978ab0894271b0cf48afb3fd08eb_Shape"/>
          <p:cNvSpPr/>
          <p:nvPr>
            <p:custDataLst>
              <p:tags r:id="rId30"/>
            </p:custDataLst>
          </p:nvPr>
        </p:nvSpPr>
        <p:spPr>
          <a:xfrm>
            <a:off x="1130124" y="951643"/>
            <a:ext cx="1107413" cy="173712"/>
          </a:xfrm>
          <a:prstGeom prst="rect">
            <a:avLst/>
          </a:prstGeom>
          <a:solidFill>
            <a:srgbClr val="F0801A"/>
          </a:solidFill>
          <a:ln w="9525" cap="flat" cmpd="sng" algn="ctr">
            <a:noFill/>
            <a:prstDash val="solid"/>
          </a:ln>
          <a:effectLst/>
          <a:scene3d>
            <a:camera prst="orthographicFront"/>
            <a:lightRig rig="balanced" dir="t">
              <a:rot lat="0" lon="0" rev="8700000"/>
            </a:lightRig>
          </a:scene3d>
          <a:sp3d>
            <a:bevelT w="165100" h="1270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a:srgbClr val="000000">
                      <a:alpha val="50000"/>
                    </a:srgbClr>
                  </a:outerShdw>
                </a:effectLst>
              </a14:hiddenEffects>
            </a:ex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tlCol="0" anchor="ctr"/>
          <a:lstStyle/>
          <a:p>
            <a:pPr algn="ctr" defTabSz="390838"/>
            <a:endParaRPr lang="fr-BE" sz="1539">
              <a:solidFill>
                <a:prstClr val="white"/>
              </a:solidFill>
              <a:latin typeface="Arial"/>
            </a:endParaRPr>
          </a:p>
        </p:txBody>
      </p:sp>
      <p:sp>
        <p:nvSpPr>
          <p:cNvPr id="122" name="OTLSHAPE_T_f65c978ab0894271b0cf48afb3fd08eb_JoinedDate"/>
          <p:cNvSpPr txBox="1"/>
          <p:nvPr>
            <p:custDataLst>
              <p:tags r:id="rId31"/>
            </p:custDataLst>
          </p:nvPr>
        </p:nvSpPr>
        <p:spPr>
          <a:xfrm>
            <a:off x="1155218" y="972713"/>
            <a:ext cx="1031414" cy="131574"/>
          </a:xfrm>
          <a:prstGeom prst="rect">
            <a:avLst/>
          </a:prstGeom>
          <a:noFill/>
        </p:spPr>
        <p:txBody>
          <a:bodyPr vert="horz" wrap="square" lIns="0" tIns="0" rIns="0" bIns="0" rtlCol="0" anchor="ctr" anchorCtr="0">
            <a:spAutoFit/>
          </a:bodyPr>
          <a:lstStyle/>
          <a:p>
            <a:pPr algn="ctr" defTabSz="390838"/>
            <a:r>
              <a:rPr lang="fr-BE" sz="855" spc="-5" dirty="0" smtClean="0">
                <a:solidFill>
                  <a:prstClr val="white"/>
                </a:solidFill>
                <a:latin typeface="Calibri" panose="020F0502020204030204" pitchFamily="34" charset="0"/>
              </a:rPr>
              <a:t>15/3 – 15/5</a:t>
            </a:r>
            <a:endParaRPr lang="fr-BE" sz="855" spc="-5" dirty="0">
              <a:solidFill>
                <a:prstClr val="white"/>
              </a:solidFill>
              <a:latin typeface="Calibri" panose="020F0502020204030204" pitchFamily="34" charset="0"/>
            </a:endParaRPr>
          </a:p>
        </p:txBody>
      </p:sp>
      <p:sp>
        <p:nvSpPr>
          <p:cNvPr id="123" name="OTLSHAPE_T_f65c978ab0894271b0cf48afb3fd08eb_Title"/>
          <p:cNvSpPr txBox="1"/>
          <p:nvPr>
            <p:custDataLst>
              <p:tags r:id="rId32"/>
            </p:custDataLst>
          </p:nvPr>
        </p:nvSpPr>
        <p:spPr>
          <a:xfrm>
            <a:off x="1061391" y="1152102"/>
            <a:ext cx="1524718" cy="144655"/>
          </a:xfrm>
          <a:prstGeom prst="rect">
            <a:avLst/>
          </a:prstGeom>
          <a:solidFill>
            <a:schemeClr val="bg1"/>
          </a:solidFill>
        </p:spPr>
        <p:txBody>
          <a:bodyPr vert="horz" wrap="square" lIns="0" tIns="0" rIns="0" bIns="0" rtlCol="0" anchor="ctr" anchorCtr="0">
            <a:spAutoFit/>
          </a:bodyPr>
          <a:lstStyle/>
          <a:p>
            <a:pPr defTabSz="390838"/>
            <a:r>
              <a:rPr lang="fr-BE" sz="940" b="1" spc="-4">
                <a:solidFill>
                  <a:srgbClr val="000000"/>
                </a:solidFill>
                <a:latin typeface="Calibri" panose="020F0502020204030204" pitchFamily="34" charset="0"/>
              </a:rPr>
              <a:t>Public cons. T&amp;C BRP V1.1</a:t>
            </a:r>
          </a:p>
        </p:txBody>
      </p:sp>
      <p:sp>
        <p:nvSpPr>
          <p:cNvPr id="124" name="OTLSHAPE_T_712f954e621d47348447a41e7315894b_Shape"/>
          <p:cNvSpPr/>
          <p:nvPr>
            <p:custDataLst>
              <p:tags r:id="rId33"/>
            </p:custDataLst>
          </p:nvPr>
        </p:nvSpPr>
        <p:spPr>
          <a:xfrm>
            <a:off x="4431912" y="954471"/>
            <a:ext cx="974177" cy="149816"/>
          </a:xfrm>
          <a:prstGeom prst="rect">
            <a:avLst/>
          </a:prstGeom>
          <a:solidFill>
            <a:srgbClr val="F0801A"/>
          </a:solidFill>
          <a:ln w="9525" cap="flat" cmpd="sng" algn="ctr">
            <a:noFill/>
            <a:prstDash val="solid"/>
          </a:ln>
          <a:effectLst/>
          <a:scene3d>
            <a:camera prst="orthographicFront"/>
            <a:lightRig rig="balanced" dir="t">
              <a:rot lat="0" lon="0" rev="8700000"/>
            </a:lightRig>
          </a:scene3d>
          <a:sp3d>
            <a:bevelT w="165100" h="1270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a:srgbClr val="000000">
                      <a:alpha val="50000"/>
                    </a:srgbClr>
                  </a:outerShdw>
                </a:effectLst>
              </a14:hiddenEffects>
            </a:ex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tlCol="0" anchor="ctr"/>
          <a:lstStyle/>
          <a:p>
            <a:pPr algn="ctr" defTabSz="390838"/>
            <a:endParaRPr lang="fr-BE" sz="1539">
              <a:solidFill>
                <a:prstClr val="white"/>
              </a:solidFill>
              <a:latin typeface="Arial"/>
            </a:endParaRPr>
          </a:p>
        </p:txBody>
      </p:sp>
      <p:sp>
        <p:nvSpPr>
          <p:cNvPr id="125" name="OTLSHAPE_T_712f954e621d47348447a41e7315894b_JoinedDate"/>
          <p:cNvSpPr txBox="1"/>
          <p:nvPr>
            <p:custDataLst>
              <p:tags r:id="rId34"/>
            </p:custDataLst>
          </p:nvPr>
        </p:nvSpPr>
        <p:spPr>
          <a:xfrm>
            <a:off x="4544387" y="972712"/>
            <a:ext cx="680375" cy="131574"/>
          </a:xfrm>
          <a:prstGeom prst="rect">
            <a:avLst/>
          </a:prstGeom>
          <a:noFill/>
        </p:spPr>
        <p:txBody>
          <a:bodyPr vert="horz" wrap="square" lIns="0" tIns="0" rIns="0" bIns="0" rtlCol="0" anchor="ctr" anchorCtr="0">
            <a:spAutoFit/>
          </a:bodyPr>
          <a:lstStyle/>
          <a:p>
            <a:pPr defTabSz="390838"/>
            <a:r>
              <a:rPr lang="fr-BE" sz="855" spc="-5">
                <a:solidFill>
                  <a:prstClr val="white"/>
                </a:solidFill>
                <a:latin typeface="Calibri" panose="020F0502020204030204" pitchFamily="34" charset="0"/>
              </a:rPr>
              <a:t>20/09 – 15/11</a:t>
            </a:r>
          </a:p>
        </p:txBody>
      </p:sp>
      <p:sp>
        <p:nvSpPr>
          <p:cNvPr id="126" name="OTLSHAPE_T_712f954e621d47348447a41e7315894b_Title"/>
          <p:cNvSpPr txBox="1"/>
          <p:nvPr>
            <p:custDataLst>
              <p:tags r:id="rId35"/>
            </p:custDataLst>
          </p:nvPr>
        </p:nvSpPr>
        <p:spPr>
          <a:xfrm>
            <a:off x="4154159" y="1128174"/>
            <a:ext cx="1302839" cy="144655"/>
          </a:xfrm>
          <a:prstGeom prst="rect">
            <a:avLst/>
          </a:prstGeom>
          <a:noFill/>
        </p:spPr>
        <p:txBody>
          <a:bodyPr vert="horz" wrap="square" lIns="0" tIns="0" rIns="0" bIns="0" rtlCol="0" anchor="ctr" anchorCtr="0">
            <a:spAutoFit/>
          </a:bodyPr>
          <a:lstStyle/>
          <a:p>
            <a:pPr defTabSz="390838"/>
            <a:r>
              <a:rPr lang="fr-BE" sz="940" b="1" spc="-4">
                <a:solidFill>
                  <a:srgbClr val="000000"/>
                </a:solidFill>
                <a:latin typeface="Calibri" panose="020F0502020204030204" pitchFamily="34" charset="0"/>
              </a:rPr>
              <a:t>Public cons. T&amp;C BRP V1.2</a:t>
            </a:r>
          </a:p>
        </p:txBody>
      </p:sp>
      <p:sp>
        <p:nvSpPr>
          <p:cNvPr id="135" name="OTLSHAPE_M_8d3646fcf7e143a49921b0b6416c6890_Title"/>
          <p:cNvSpPr txBox="1"/>
          <p:nvPr>
            <p:custDataLst>
              <p:tags r:id="rId36"/>
            </p:custDataLst>
          </p:nvPr>
        </p:nvSpPr>
        <p:spPr>
          <a:xfrm>
            <a:off x="3007381" y="910146"/>
            <a:ext cx="1199804" cy="144655"/>
          </a:xfrm>
          <a:prstGeom prst="rect">
            <a:avLst/>
          </a:prstGeom>
          <a:solidFill>
            <a:schemeClr val="bg1"/>
          </a:solidFill>
        </p:spPr>
        <p:txBody>
          <a:bodyPr vert="horz" wrap="square" lIns="0" tIns="0" rIns="0" bIns="0" rtlCol="0" anchor="ctr" anchorCtr="0">
            <a:spAutoFit/>
          </a:bodyPr>
          <a:lstStyle/>
          <a:p>
            <a:pPr defTabSz="390838"/>
            <a:r>
              <a:rPr lang="en-US" sz="940" b="1" spc="-4">
                <a:solidFill>
                  <a:srgbClr val="000000"/>
                </a:solidFill>
                <a:latin typeface="Calibri" panose="020F0502020204030204" pitchFamily="34" charset="0"/>
              </a:rPr>
              <a:t>Submission V1.1</a:t>
            </a:r>
            <a:endParaRPr lang="fr-BE" sz="940" b="1" spc="-4">
              <a:solidFill>
                <a:srgbClr val="000000"/>
              </a:solidFill>
              <a:latin typeface="Calibri" panose="020F0502020204030204" pitchFamily="34" charset="0"/>
            </a:endParaRPr>
          </a:p>
        </p:txBody>
      </p:sp>
      <p:sp>
        <p:nvSpPr>
          <p:cNvPr id="136" name="OTLSHAPE_M_8d3646fcf7e143a49921b0b6416c6890_Date"/>
          <p:cNvSpPr txBox="1"/>
          <p:nvPr>
            <p:custDataLst>
              <p:tags r:id="rId37"/>
            </p:custDataLst>
          </p:nvPr>
        </p:nvSpPr>
        <p:spPr>
          <a:xfrm>
            <a:off x="3007380" y="1076746"/>
            <a:ext cx="477708" cy="131574"/>
          </a:xfrm>
          <a:prstGeom prst="rect">
            <a:avLst/>
          </a:prstGeom>
          <a:noFill/>
        </p:spPr>
        <p:txBody>
          <a:bodyPr vert="horz" wrap="square" lIns="0" tIns="0" rIns="0" bIns="0" rtlCol="0" anchor="ctr" anchorCtr="0">
            <a:spAutoFit/>
          </a:bodyPr>
          <a:lstStyle/>
          <a:p>
            <a:pPr defTabSz="390838"/>
            <a:r>
              <a:rPr lang="fr-BE" sz="855" spc="-7" dirty="0" smtClean="0">
                <a:solidFill>
                  <a:srgbClr val="44546A"/>
                </a:solidFill>
                <a:latin typeface="Calibri" panose="020F0502020204030204" pitchFamily="34" charset="0"/>
              </a:rPr>
              <a:t>18/6</a:t>
            </a:r>
            <a:endParaRPr lang="fr-BE" sz="855" spc="-7" dirty="0">
              <a:solidFill>
                <a:srgbClr val="44546A"/>
              </a:solidFill>
              <a:latin typeface="Calibri" panose="020F0502020204030204" pitchFamily="34" charset="0"/>
            </a:endParaRPr>
          </a:p>
        </p:txBody>
      </p:sp>
      <p:sp>
        <p:nvSpPr>
          <p:cNvPr id="137" name="OTLSHAPE_M_8d3646fcf7e143a49921b0b6416c6890_Shape"/>
          <p:cNvSpPr/>
          <p:nvPr>
            <p:custDataLst>
              <p:tags r:id="rId38"/>
            </p:custDataLst>
          </p:nvPr>
        </p:nvSpPr>
        <p:spPr>
          <a:xfrm rot="16200000">
            <a:off x="2821978" y="1016787"/>
            <a:ext cx="141141" cy="141141"/>
          </a:xfrm>
          <a:prstGeom prst="flowChartMerge">
            <a:avLst/>
          </a:prstGeom>
          <a:solidFill>
            <a:srgbClr val="F0801A"/>
          </a:solidFill>
          <a:ln w="9525" cap="flat" cmpd="sng" algn="ctr">
            <a:noFill/>
            <a:prstDash val="solid"/>
          </a:ln>
          <a:effectLst/>
          <a:scene3d>
            <a:camera prst="orthographicFront"/>
            <a:lightRig rig="threePt" dir="t"/>
          </a:scene3d>
          <a:sp3d>
            <a:bevelT h="1270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a:srgbClr val="000000">
                      <a:alpha val="50000"/>
                    </a:srgbClr>
                  </a:outerShdw>
                </a:effectLst>
              </a14:hiddenEffects>
            </a:ex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tlCol="0" anchor="ctr"/>
          <a:lstStyle/>
          <a:p>
            <a:pPr algn="ctr" defTabSz="390838"/>
            <a:endParaRPr lang="fr-BE" sz="1539">
              <a:solidFill>
                <a:prstClr val="white"/>
              </a:solidFill>
              <a:latin typeface="Arial"/>
            </a:endParaRPr>
          </a:p>
        </p:txBody>
      </p:sp>
      <p:sp>
        <p:nvSpPr>
          <p:cNvPr id="144" name="OTLSHAPE_M_5a312bd4e8944c6eb473536b82ff5fbc_Title"/>
          <p:cNvSpPr txBox="1"/>
          <p:nvPr>
            <p:custDataLst>
              <p:tags r:id="rId39"/>
            </p:custDataLst>
          </p:nvPr>
        </p:nvSpPr>
        <p:spPr>
          <a:xfrm>
            <a:off x="8070565" y="1915038"/>
            <a:ext cx="1017098" cy="144655"/>
          </a:xfrm>
          <a:prstGeom prst="rect">
            <a:avLst/>
          </a:prstGeom>
          <a:noFill/>
        </p:spPr>
        <p:txBody>
          <a:bodyPr vert="horz" wrap="square" lIns="0" tIns="0" rIns="0" bIns="0" rtlCol="0" anchor="ctr" anchorCtr="0">
            <a:spAutoFit/>
          </a:bodyPr>
          <a:lstStyle/>
          <a:p>
            <a:pPr defTabSz="390838"/>
            <a:r>
              <a:rPr lang="en-US" sz="940" b="1" spc="-5">
                <a:solidFill>
                  <a:srgbClr val="000000"/>
                </a:solidFill>
                <a:latin typeface="Calibri" panose="020F0502020204030204" pitchFamily="34" charset="0"/>
              </a:rPr>
              <a:t>END of ARP Contract</a:t>
            </a:r>
            <a:endParaRPr lang="fr-BE" sz="940" b="1" spc="-5">
              <a:solidFill>
                <a:srgbClr val="000000"/>
              </a:solidFill>
              <a:latin typeface="Calibri" panose="020F0502020204030204" pitchFamily="34" charset="0"/>
            </a:endParaRPr>
          </a:p>
        </p:txBody>
      </p:sp>
      <p:sp>
        <p:nvSpPr>
          <p:cNvPr id="145" name="OTLSHAPE_M_5a312bd4e8944c6eb473536b82ff5fbc_Date"/>
          <p:cNvSpPr txBox="1"/>
          <p:nvPr>
            <p:custDataLst>
              <p:tags r:id="rId40"/>
            </p:custDataLst>
          </p:nvPr>
        </p:nvSpPr>
        <p:spPr>
          <a:xfrm>
            <a:off x="8070564" y="2080136"/>
            <a:ext cx="615700" cy="131574"/>
          </a:xfrm>
          <a:prstGeom prst="rect">
            <a:avLst/>
          </a:prstGeom>
          <a:noFill/>
        </p:spPr>
        <p:txBody>
          <a:bodyPr vert="horz" wrap="square" lIns="0" tIns="0" rIns="0" bIns="0" rtlCol="0" anchor="ctr" anchorCtr="0">
            <a:spAutoFit/>
          </a:bodyPr>
          <a:lstStyle/>
          <a:p>
            <a:pPr defTabSz="390838"/>
            <a:r>
              <a:rPr lang="fr-BE" sz="855" spc="-7" dirty="0">
                <a:solidFill>
                  <a:srgbClr val="44546A"/>
                </a:solidFill>
                <a:latin typeface="Calibri" panose="020F0502020204030204" pitchFamily="34" charset="0"/>
              </a:rPr>
              <a:t>Q1/2019</a:t>
            </a:r>
          </a:p>
        </p:txBody>
      </p:sp>
      <p:sp>
        <p:nvSpPr>
          <p:cNvPr id="146" name="OTLSHAPE_M_5a312bd4e8944c6eb473536b82ff5fbc_Shape"/>
          <p:cNvSpPr/>
          <p:nvPr>
            <p:custDataLst>
              <p:tags r:id="rId41"/>
            </p:custDataLst>
          </p:nvPr>
        </p:nvSpPr>
        <p:spPr>
          <a:xfrm rot="16200000">
            <a:off x="7902281" y="2040557"/>
            <a:ext cx="141141" cy="141141"/>
          </a:xfrm>
          <a:prstGeom prst="flowChartMerge">
            <a:avLst/>
          </a:prstGeom>
          <a:solidFill>
            <a:srgbClr val="258998"/>
          </a:solidFill>
          <a:ln w="9525" cap="flat" cmpd="sng" algn="ctr">
            <a:noFill/>
            <a:prstDash val="solid"/>
          </a:ln>
          <a:effectLst/>
          <a:scene3d>
            <a:camera prst="orthographicFront"/>
            <a:lightRig rig="threePt" dir="t"/>
          </a:scene3d>
          <a:sp3d>
            <a:bevelT h="1270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a:srgbClr val="000000">
                      <a:alpha val="50000"/>
                    </a:srgbClr>
                  </a:outerShdw>
                </a:effectLst>
              </a14:hiddenEffects>
            </a:ex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tlCol="0" anchor="ctr"/>
          <a:lstStyle/>
          <a:p>
            <a:pPr algn="ctr" defTabSz="390838"/>
            <a:endParaRPr lang="fr-BE" sz="1539">
              <a:solidFill>
                <a:prstClr val="white"/>
              </a:solidFill>
              <a:latin typeface="Arial"/>
            </a:endParaRPr>
          </a:p>
        </p:txBody>
      </p:sp>
      <p:sp>
        <p:nvSpPr>
          <p:cNvPr id="150" name="TextBox 149"/>
          <p:cNvSpPr txBox="1"/>
          <p:nvPr/>
        </p:nvSpPr>
        <p:spPr>
          <a:xfrm>
            <a:off x="3393" y="918431"/>
            <a:ext cx="737456" cy="408060"/>
          </a:xfrm>
          <a:prstGeom prst="rect">
            <a:avLst/>
          </a:prstGeom>
          <a:noFill/>
        </p:spPr>
        <p:txBody>
          <a:bodyPr wrap="square" rtlCol="0">
            <a:spAutoFit/>
          </a:bodyPr>
          <a:lstStyle/>
          <a:p>
            <a:pPr defTabSz="390838"/>
            <a:r>
              <a:rPr lang="en-US" sz="1026" b="1">
                <a:solidFill>
                  <a:srgbClr val="DF6528"/>
                </a:solidFill>
                <a:latin typeface="Arial"/>
              </a:rPr>
              <a:t>BRP Contract</a:t>
            </a:r>
            <a:endParaRPr lang="fr-BE" sz="1026" b="1">
              <a:solidFill>
                <a:srgbClr val="DF6528"/>
              </a:solidFill>
              <a:latin typeface="Arial"/>
            </a:endParaRPr>
          </a:p>
        </p:txBody>
      </p:sp>
      <p:sp>
        <p:nvSpPr>
          <p:cNvPr id="153" name="TextBox 152"/>
          <p:cNvSpPr txBox="1"/>
          <p:nvPr/>
        </p:nvSpPr>
        <p:spPr>
          <a:xfrm>
            <a:off x="765064" y="1309416"/>
            <a:ext cx="2399354" cy="670953"/>
          </a:xfrm>
          <a:prstGeom prst="rect">
            <a:avLst/>
          </a:prstGeom>
          <a:solidFill>
            <a:schemeClr val="bg1"/>
          </a:solidFill>
        </p:spPr>
        <p:txBody>
          <a:bodyPr wrap="square" rtlCol="0">
            <a:spAutoFit/>
          </a:bodyPr>
          <a:lstStyle/>
          <a:p>
            <a:pPr marL="73282" indent="-73282" defTabSz="390838">
              <a:buFont typeface="Arial" panose="020B0604020202020204" pitchFamily="34" charset="0"/>
              <a:buChar char="•"/>
            </a:pPr>
            <a:r>
              <a:rPr lang="en-US" sz="940">
                <a:solidFill>
                  <a:srgbClr val="2C373C"/>
                </a:solidFill>
                <a:latin typeface="Calibri" panose="020F0502020204030204" pitchFamily="34" charset="0"/>
                <a:cs typeface="Calibri" panose="020F0502020204030204" pitchFamily="34" charset="0"/>
              </a:rPr>
              <a:t>No content changes compared to version last of ARP contract</a:t>
            </a:r>
          </a:p>
          <a:p>
            <a:pPr marL="73282" indent="-73282" defTabSz="390838">
              <a:buFont typeface="Arial" panose="020B0604020202020204" pitchFamily="34" charset="0"/>
              <a:buChar char="•"/>
            </a:pPr>
            <a:r>
              <a:rPr lang="en-US" sz="940">
                <a:solidFill>
                  <a:srgbClr val="2C373C"/>
                </a:solidFill>
                <a:latin typeface="Calibri" panose="020F0502020204030204" pitchFamily="34" charset="0"/>
                <a:cs typeface="Calibri" panose="020F0502020204030204" pitchFamily="34" charset="0"/>
              </a:rPr>
              <a:t> Terminology alignment with EBGL</a:t>
            </a:r>
          </a:p>
          <a:p>
            <a:pPr marL="73282" indent="-73282" defTabSz="390838">
              <a:buFont typeface="Arial" panose="020B0604020202020204" pitchFamily="34" charset="0"/>
              <a:buChar char="•"/>
            </a:pPr>
            <a:r>
              <a:rPr lang="en-US" sz="940">
                <a:solidFill>
                  <a:srgbClr val="2C373C"/>
                </a:solidFill>
                <a:latin typeface="Calibri" panose="020F0502020204030204" pitchFamily="34" charset="0"/>
                <a:cs typeface="Calibri" panose="020F0502020204030204" pitchFamily="34" charset="0"/>
              </a:rPr>
              <a:t>Reorganization of chapters</a:t>
            </a:r>
            <a:endParaRPr lang="fr-BE" sz="940">
              <a:solidFill>
                <a:srgbClr val="2C373C"/>
              </a:solidFill>
              <a:latin typeface="Calibri" panose="020F0502020204030204" pitchFamily="34" charset="0"/>
              <a:cs typeface="Calibri" panose="020F0502020204030204" pitchFamily="34" charset="0"/>
            </a:endParaRPr>
          </a:p>
        </p:txBody>
      </p:sp>
      <p:sp>
        <p:nvSpPr>
          <p:cNvPr id="154" name="TextBox 153"/>
          <p:cNvSpPr txBox="1"/>
          <p:nvPr/>
        </p:nvSpPr>
        <p:spPr>
          <a:xfrm>
            <a:off x="4163929" y="1276679"/>
            <a:ext cx="1976963" cy="381643"/>
          </a:xfrm>
          <a:prstGeom prst="rect">
            <a:avLst/>
          </a:prstGeom>
          <a:solidFill>
            <a:schemeClr val="bg1"/>
          </a:solidFill>
        </p:spPr>
        <p:txBody>
          <a:bodyPr wrap="square" rtlCol="0">
            <a:spAutoFit/>
          </a:bodyPr>
          <a:lstStyle/>
          <a:p>
            <a:pPr marL="73282" indent="-73282" defTabSz="390838">
              <a:buFont typeface="Arial" panose="020B0604020202020204" pitchFamily="34" charset="0"/>
              <a:buChar char="•"/>
            </a:pPr>
            <a:r>
              <a:rPr lang="en-US" sz="940">
                <a:solidFill>
                  <a:srgbClr val="2C373C"/>
                </a:solidFill>
                <a:latin typeface="Calibri" panose="020F0502020204030204" pitchFamily="34" charset="0"/>
                <a:cs typeface="Calibri" panose="020F0502020204030204" pitchFamily="34" charset="0"/>
              </a:rPr>
              <a:t>Imposed by E&amp;R: related to Market suspension/restoration</a:t>
            </a:r>
          </a:p>
        </p:txBody>
      </p:sp>
      <p:sp>
        <p:nvSpPr>
          <p:cNvPr id="2" name="Footer Placeholder 1"/>
          <p:cNvSpPr>
            <a:spLocks noGrp="1"/>
          </p:cNvSpPr>
          <p:nvPr>
            <p:ph type="ftr" sz="quarter" idx="11"/>
          </p:nvPr>
        </p:nvSpPr>
        <p:spPr>
          <a:xfrm>
            <a:off x="223313" y="4869656"/>
            <a:ext cx="2895223" cy="273844"/>
          </a:xfrm>
        </p:spPr>
        <p:txBody>
          <a:bodyPr/>
          <a:lstStyle/>
          <a:p>
            <a:r>
              <a:rPr lang="nl-NL" sz="750" dirty="0" smtClean="0"/>
              <a:t>ARP-Day / Brussels, 17.04.2017 </a:t>
            </a:r>
            <a:endParaRPr lang="nl-NL" sz="750" dirty="0"/>
          </a:p>
        </p:txBody>
      </p:sp>
      <p:sp>
        <p:nvSpPr>
          <p:cNvPr id="4" name="TextBox 3"/>
          <p:cNvSpPr txBox="1"/>
          <p:nvPr/>
        </p:nvSpPr>
        <p:spPr>
          <a:xfrm>
            <a:off x="6535118" y="4492357"/>
            <a:ext cx="2605299" cy="415498"/>
          </a:xfrm>
          <a:prstGeom prst="rect">
            <a:avLst/>
          </a:prstGeom>
          <a:noFill/>
        </p:spPr>
        <p:txBody>
          <a:bodyPr wrap="square" rtlCol="0">
            <a:spAutoFit/>
          </a:bodyPr>
          <a:lstStyle/>
          <a:p>
            <a:pPr algn="just"/>
            <a:r>
              <a:rPr lang="en-US" sz="1050" b="1" i="1" dirty="0">
                <a:solidFill>
                  <a:schemeClr val="tx2"/>
                </a:solidFill>
              </a:rPr>
              <a:t>Rem: Dates are indicative and could be subject to further adaptations</a:t>
            </a:r>
            <a:endParaRPr lang="fr-BE" sz="1050" b="1" i="1" dirty="0">
              <a:solidFill>
                <a:schemeClr val="tx2"/>
              </a:solidFill>
            </a:endParaRPr>
          </a:p>
        </p:txBody>
      </p:sp>
      <p:sp>
        <p:nvSpPr>
          <p:cNvPr id="164" name="OTLSHAPE_M_506f41d080b74e9bae40716d0aac94f5_Title"/>
          <p:cNvSpPr txBox="1"/>
          <p:nvPr>
            <p:custDataLst>
              <p:tags r:id="rId42"/>
            </p:custDataLst>
          </p:nvPr>
        </p:nvSpPr>
        <p:spPr>
          <a:xfrm>
            <a:off x="6183693" y="2715766"/>
            <a:ext cx="1237697" cy="144655"/>
          </a:xfrm>
          <a:prstGeom prst="rect">
            <a:avLst/>
          </a:prstGeom>
          <a:noFill/>
        </p:spPr>
        <p:txBody>
          <a:bodyPr vert="horz" wrap="square" lIns="0" tIns="0" rIns="0" bIns="0" rtlCol="0" anchor="ctr" anchorCtr="0">
            <a:spAutoFit/>
          </a:bodyPr>
          <a:lstStyle/>
          <a:p>
            <a:pPr defTabSz="390838"/>
            <a:r>
              <a:rPr lang="fr-BE" sz="940" b="1" spc="-5" dirty="0" err="1">
                <a:solidFill>
                  <a:srgbClr val="000000"/>
                </a:solidFill>
                <a:latin typeface="Calibri" panose="020F0502020204030204" pitchFamily="34" charset="0"/>
              </a:rPr>
              <a:t>Sumbission</a:t>
            </a:r>
            <a:r>
              <a:rPr lang="fr-BE" sz="940" b="1" spc="-5" dirty="0">
                <a:solidFill>
                  <a:srgbClr val="000000"/>
                </a:solidFill>
                <a:latin typeface="Calibri" panose="020F0502020204030204" pitchFamily="34" charset="0"/>
              </a:rPr>
              <a:t> V1.2 to CREG</a:t>
            </a:r>
          </a:p>
        </p:txBody>
      </p:sp>
      <p:sp>
        <p:nvSpPr>
          <p:cNvPr id="165" name="OTLSHAPE_M_506f41d080b74e9bae40716d0aac94f5_Date"/>
          <p:cNvSpPr txBox="1"/>
          <p:nvPr>
            <p:custDataLst>
              <p:tags r:id="rId43"/>
            </p:custDataLst>
          </p:nvPr>
        </p:nvSpPr>
        <p:spPr>
          <a:xfrm>
            <a:off x="6183693" y="2872314"/>
            <a:ext cx="531992" cy="131574"/>
          </a:xfrm>
          <a:prstGeom prst="rect">
            <a:avLst/>
          </a:prstGeom>
          <a:noFill/>
        </p:spPr>
        <p:txBody>
          <a:bodyPr vert="horz" wrap="square" lIns="0" tIns="0" rIns="0" bIns="0" rtlCol="0" anchor="ctr" anchorCtr="0">
            <a:spAutoFit/>
          </a:bodyPr>
          <a:lstStyle/>
          <a:p>
            <a:pPr defTabSz="390838"/>
            <a:r>
              <a:rPr lang="fr-BE" sz="855" spc="-7">
                <a:solidFill>
                  <a:srgbClr val="44546A"/>
                </a:solidFill>
                <a:latin typeface="Calibri" panose="020F0502020204030204" pitchFamily="34" charset="0"/>
              </a:rPr>
              <a:t>12/18/2018</a:t>
            </a:r>
          </a:p>
        </p:txBody>
      </p:sp>
      <p:sp>
        <p:nvSpPr>
          <p:cNvPr id="166" name="OTLSHAPE_M_506f41d080b74e9bae40716d0aac94f5_Shape"/>
          <p:cNvSpPr/>
          <p:nvPr>
            <p:custDataLst>
              <p:tags r:id="rId44"/>
            </p:custDataLst>
          </p:nvPr>
        </p:nvSpPr>
        <p:spPr>
          <a:xfrm rot="16200000">
            <a:off x="6096524" y="2960327"/>
            <a:ext cx="141141" cy="141141"/>
          </a:xfrm>
          <a:prstGeom prst="flowChartMerge">
            <a:avLst/>
          </a:prstGeom>
          <a:solidFill>
            <a:srgbClr val="F0801A"/>
          </a:solidFill>
          <a:ln w="9525" cap="flat" cmpd="sng" algn="ctr">
            <a:noFill/>
            <a:prstDash val="solid"/>
          </a:ln>
          <a:effectLst/>
          <a:scene3d>
            <a:camera prst="orthographicFront"/>
            <a:lightRig rig="threePt" dir="t"/>
          </a:scene3d>
          <a:sp3d>
            <a:bevelT h="1270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a:srgbClr val="000000">
                      <a:alpha val="50000"/>
                    </a:srgbClr>
                  </a:outerShdw>
                </a:effectLst>
              </a14:hiddenEffects>
            </a:ex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8170" tIns="39086" rIns="78170" bIns="39086" numCol="1" spcCol="0" rtlCol="0" fromWordArt="0" anchor="ctr" anchorCtr="0" forceAA="0" compatLnSpc="1">
            <a:prstTxWarp prst="textNoShape">
              <a:avLst/>
            </a:prstTxWarp>
            <a:noAutofit/>
          </a:bodyPr>
          <a:lstStyle/>
          <a:p>
            <a:pPr algn="ctr" defTabSz="390838"/>
            <a:endParaRPr lang="fr-BE" sz="1539">
              <a:solidFill>
                <a:prstClr val="white"/>
              </a:solidFill>
              <a:latin typeface="Arial"/>
            </a:endParaRPr>
          </a:p>
        </p:txBody>
      </p:sp>
      <p:sp>
        <p:nvSpPr>
          <p:cNvPr id="167" name="OTLSHAPE_M_46fed59e8aa249cdbc99c4682e784609_Title"/>
          <p:cNvSpPr txBox="1"/>
          <p:nvPr>
            <p:custDataLst>
              <p:tags r:id="rId45"/>
            </p:custDataLst>
          </p:nvPr>
        </p:nvSpPr>
        <p:spPr>
          <a:xfrm>
            <a:off x="2889058" y="2838430"/>
            <a:ext cx="1237697" cy="144655"/>
          </a:xfrm>
          <a:prstGeom prst="rect">
            <a:avLst/>
          </a:prstGeom>
          <a:noFill/>
        </p:spPr>
        <p:txBody>
          <a:bodyPr vert="horz" wrap="square" lIns="0" tIns="0" rIns="0" bIns="0" rtlCol="0" anchor="ctr" anchorCtr="0">
            <a:spAutoFit/>
          </a:bodyPr>
          <a:lstStyle/>
          <a:p>
            <a:pPr defTabSz="390838"/>
            <a:r>
              <a:rPr lang="fr-BE" sz="940" b="1" spc="-5" dirty="0" err="1">
                <a:solidFill>
                  <a:srgbClr val="000000"/>
                </a:solidFill>
                <a:latin typeface="Calibri" panose="020F0502020204030204" pitchFamily="34" charset="0"/>
              </a:rPr>
              <a:t>Submission</a:t>
            </a:r>
            <a:r>
              <a:rPr lang="fr-BE" sz="940" b="1" spc="-5" dirty="0">
                <a:solidFill>
                  <a:srgbClr val="000000"/>
                </a:solidFill>
                <a:latin typeface="Calibri" panose="020F0502020204030204" pitchFamily="34" charset="0"/>
              </a:rPr>
              <a:t> </a:t>
            </a:r>
            <a:r>
              <a:rPr lang="fr-BE" sz="940" b="1" spc="-5" dirty="0" smtClean="0">
                <a:solidFill>
                  <a:srgbClr val="000000"/>
                </a:solidFill>
                <a:latin typeface="Calibri" panose="020F0502020204030204" pitchFamily="34" charset="0"/>
              </a:rPr>
              <a:t>V1.1 </a:t>
            </a:r>
            <a:r>
              <a:rPr lang="fr-BE" sz="940" b="1" spc="-5" dirty="0">
                <a:solidFill>
                  <a:srgbClr val="000000"/>
                </a:solidFill>
                <a:latin typeface="Calibri" panose="020F0502020204030204" pitchFamily="34" charset="0"/>
              </a:rPr>
              <a:t>to CREG</a:t>
            </a:r>
          </a:p>
        </p:txBody>
      </p:sp>
      <p:sp>
        <p:nvSpPr>
          <p:cNvPr id="168" name="OTLSHAPE_M_46fed59e8aa249cdbc99c4682e784609_Date"/>
          <p:cNvSpPr txBox="1"/>
          <p:nvPr>
            <p:custDataLst>
              <p:tags r:id="rId46"/>
            </p:custDataLst>
          </p:nvPr>
        </p:nvSpPr>
        <p:spPr>
          <a:xfrm>
            <a:off x="3002040" y="3054242"/>
            <a:ext cx="477708" cy="131574"/>
          </a:xfrm>
          <a:prstGeom prst="rect">
            <a:avLst/>
          </a:prstGeom>
          <a:noFill/>
        </p:spPr>
        <p:txBody>
          <a:bodyPr vert="horz" wrap="square" lIns="0" tIns="0" rIns="0" bIns="0" rtlCol="0" anchor="ctr" anchorCtr="0">
            <a:spAutoFit/>
          </a:bodyPr>
          <a:lstStyle/>
          <a:p>
            <a:pPr defTabSz="390838"/>
            <a:r>
              <a:rPr lang="fr-BE" sz="855" spc="-7" dirty="0" smtClean="0">
                <a:solidFill>
                  <a:srgbClr val="44546A"/>
                </a:solidFill>
                <a:latin typeface="Calibri" panose="020F0502020204030204" pitchFamily="34" charset="0"/>
              </a:rPr>
              <a:t>18/6</a:t>
            </a:r>
            <a:endParaRPr lang="fr-BE" sz="855" spc="-7" dirty="0">
              <a:solidFill>
                <a:srgbClr val="44546A"/>
              </a:solidFill>
              <a:latin typeface="Calibri" panose="020F0502020204030204" pitchFamily="34" charset="0"/>
            </a:endParaRPr>
          </a:p>
        </p:txBody>
      </p:sp>
      <p:sp>
        <p:nvSpPr>
          <p:cNvPr id="169" name="OTLSHAPE_M_46fed59e8aa249cdbc99c4682e784609_Shape"/>
          <p:cNvSpPr/>
          <p:nvPr>
            <p:custDataLst>
              <p:tags r:id="rId47"/>
            </p:custDataLst>
          </p:nvPr>
        </p:nvSpPr>
        <p:spPr>
          <a:xfrm rot="16200000">
            <a:off x="2846683" y="3004749"/>
            <a:ext cx="141141" cy="141141"/>
          </a:xfrm>
          <a:prstGeom prst="flowChartMerge">
            <a:avLst/>
          </a:prstGeom>
          <a:solidFill>
            <a:srgbClr val="F0801A"/>
          </a:solidFill>
          <a:ln w="9525" cap="flat" cmpd="sng" algn="ctr">
            <a:noFill/>
            <a:prstDash val="solid"/>
          </a:ln>
          <a:effectLst/>
          <a:scene3d>
            <a:camera prst="orthographicFront"/>
            <a:lightRig rig="threePt" dir="t"/>
          </a:scene3d>
          <a:sp3d>
            <a:bevelT h="1270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a:srgbClr val="000000">
                      <a:alpha val="50000"/>
                    </a:srgbClr>
                  </a:outerShdw>
                </a:effectLst>
              </a14:hiddenEffects>
            </a:ex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8170" tIns="39086" rIns="78170" bIns="39086" numCol="1" spcCol="0" rtlCol="0" fromWordArt="0" anchor="ctr" anchorCtr="0" forceAA="0" compatLnSpc="1">
            <a:prstTxWarp prst="textNoShape">
              <a:avLst/>
            </a:prstTxWarp>
            <a:noAutofit/>
          </a:bodyPr>
          <a:lstStyle/>
          <a:p>
            <a:pPr algn="ctr" defTabSz="390838"/>
            <a:endParaRPr lang="fr-BE" sz="1539">
              <a:solidFill>
                <a:prstClr val="white"/>
              </a:solidFill>
              <a:latin typeface="Arial"/>
            </a:endParaRPr>
          </a:p>
        </p:txBody>
      </p:sp>
      <p:sp>
        <p:nvSpPr>
          <p:cNvPr id="170" name="OTLSHAPE_M_ce874a8d73374ec081590cdb26e17c17_Title"/>
          <p:cNvSpPr txBox="1"/>
          <p:nvPr>
            <p:custDataLst>
              <p:tags r:id="rId48"/>
            </p:custDataLst>
          </p:nvPr>
        </p:nvSpPr>
        <p:spPr>
          <a:xfrm>
            <a:off x="7859750" y="2587625"/>
            <a:ext cx="1097072" cy="289310"/>
          </a:xfrm>
          <a:prstGeom prst="rect">
            <a:avLst/>
          </a:prstGeom>
          <a:noFill/>
        </p:spPr>
        <p:txBody>
          <a:bodyPr vert="horz" wrap="square" lIns="0" tIns="0" rIns="0" bIns="0" rtlCol="0" anchor="ctr" anchorCtr="0">
            <a:spAutoFit/>
          </a:bodyPr>
          <a:lstStyle/>
          <a:p>
            <a:pPr defTabSz="390838"/>
            <a:r>
              <a:rPr lang="fr-BE" sz="940" b="1" spc="-5" err="1">
                <a:solidFill>
                  <a:srgbClr val="000000"/>
                </a:solidFill>
                <a:latin typeface="Calibri" panose="020F0502020204030204" pitchFamily="34" charset="0"/>
              </a:rPr>
              <a:t>Expected</a:t>
            </a:r>
            <a:r>
              <a:rPr lang="fr-BE" sz="940" b="1" spc="-5">
                <a:solidFill>
                  <a:srgbClr val="000000"/>
                </a:solidFill>
                <a:latin typeface="Calibri" panose="020F0502020204030204" pitchFamily="34" charset="0"/>
              </a:rPr>
              <a:t> EIF T&amp;C BSP</a:t>
            </a:r>
          </a:p>
          <a:p>
            <a:pPr defTabSz="390838"/>
            <a:r>
              <a:rPr lang="en-US" sz="940" b="1" spc="-5">
                <a:solidFill>
                  <a:srgbClr val="000000"/>
                </a:solidFill>
                <a:latin typeface="Calibri" panose="020F0502020204030204" pitchFamily="34" charset="0"/>
              </a:rPr>
              <a:t>In // with FGC</a:t>
            </a:r>
            <a:endParaRPr lang="fr-BE" sz="940" b="1" spc="-5">
              <a:solidFill>
                <a:srgbClr val="000000"/>
              </a:solidFill>
              <a:latin typeface="Calibri" panose="020F0502020204030204" pitchFamily="34" charset="0"/>
            </a:endParaRPr>
          </a:p>
        </p:txBody>
      </p:sp>
      <p:sp>
        <p:nvSpPr>
          <p:cNvPr id="171" name="OTLSHAPE_M_ce874a8d73374ec081590cdb26e17c17_Date"/>
          <p:cNvSpPr txBox="1"/>
          <p:nvPr>
            <p:custDataLst>
              <p:tags r:id="rId49"/>
            </p:custDataLst>
          </p:nvPr>
        </p:nvSpPr>
        <p:spPr>
          <a:xfrm>
            <a:off x="8007151" y="3066135"/>
            <a:ext cx="477708" cy="131574"/>
          </a:xfrm>
          <a:prstGeom prst="rect">
            <a:avLst/>
          </a:prstGeom>
          <a:noFill/>
        </p:spPr>
        <p:txBody>
          <a:bodyPr vert="horz" wrap="square" lIns="0" tIns="0" rIns="0" bIns="0" rtlCol="0" anchor="ctr" anchorCtr="0">
            <a:spAutoFit/>
          </a:bodyPr>
          <a:lstStyle/>
          <a:p>
            <a:pPr defTabSz="390838"/>
            <a:r>
              <a:rPr lang="fr-BE" sz="855" spc="-7">
                <a:solidFill>
                  <a:srgbClr val="44546A"/>
                </a:solidFill>
                <a:latin typeface="Calibri" panose="020F0502020204030204" pitchFamily="34" charset="0"/>
              </a:rPr>
              <a:t>Q1/2019</a:t>
            </a:r>
          </a:p>
        </p:txBody>
      </p:sp>
      <p:sp>
        <p:nvSpPr>
          <p:cNvPr id="172" name="OTLSHAPE_M_ce874a8d73374ec081590cdb26e17c17_Shape"/>
          <p:cNvSpPr/>
          <p:nvPr>
            <p:custDataLst>
              <p:tags r:id="rId50"/>
            </p:custDataLst>
          </p:nvPr>
        </p:nvSpPr>
        <p:spPr>
          <a:xfrm rot="16200000">
            <a:off x="7838867" y="3004749"/>
            <a:ext cx="141141" cy="141141"/>
          </a:xfrm>
          <a:prstGeom prst="flowChartMerge">
            <a:avLst/>
          </a:prstGeom>
          <a:solidFill>
            <a:srgbClr val="F0801A"/>
          </a:solidFill>
          <a:ln w="9525" cap="flat" cmpd="sng" algn="ctr">
            <a:noFill/>
            <a:prstDash val="solid"/>
          </a:ln>
          <a:effectLst/>
          <a:scene3d>
            <a:camera prst="orthographicFront"/>
            <a:lightRig rig="threePt" dir="t"/>
          </a:scene3d>
          <a:sp3d>
            <a:bevelT h="1270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a:srgbClr val="000000">
                      <a:alpha val="50000"/>
                    </a:srgbClr>
                  </a:outerShdw>
                </a:effectLst>
              </a14:hiddenEffects>
            </a:ex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8170" tIns="39086" rIns="78170" bIns="39086" numCol="1" spcCol="0" rtlCol="0" fromWordArt="0" anchor="ctr" anchorCtr="0" forceAA="0" compatLnSpc="1">
            <a:prstTxWarp prst="textNoShape">
              <a:avLst/>
            </a:prstTxWarp>
            <a:noAutofit/>
          </a:bodyPr>
          <a:lstStyle/>
          <a:p>
            <a:pPr algn="ctr" defTabSz="390838"/>
            <a:endParaRPr lang="fr-BE" sz="1539">
              <a:solidFill>
                <a:prstClr val="white"/>
              </a:solidFill>
              <a:latin typeface="Arial"/>
            </a:endParaRPr>
          </a:p>
        </p:txBody>
      </p:sp>
      <p:sp>
        <p:nvSpPr>
          <p:cNvPr id="173" name="OTLSHAPE_M_56450745bc7e4059b2d9c93d595d2522_Title"/>
          <p:cNvSpPr txBox="1"/>
          <p:nvPr>
            <p:custDataLst>
              <p:tags r:id="rId51"/>
            </p:custDataLst>
          </p:nvPr>
        </p:nvSpPr>
        <p:spPr>
          <a:xfrm>
            <a:off x="6183693" y="3236748"/>
            <a:ext cx="1465694" cy="144655"/>
          </a:xfrm>
          <a:prstGeom prst="rect">
            <a:avLst/>
          </a:prstGeom>
          <a:noFill/>
        </p:spPr>
        <p:txBody>
          <a:bodyPr vert="horz" wrap="square" lIns="0" tIns="0" rIns="0" bIns="0" rtlCol="0" anchor="ctr" anchorCtr="0">
            <a:spAutoFit/>
          </a:bodyPr>
          <a:lstStyle/>
          <a:p>
            <a:pPr defTabSz="390838"/>
            <a:r>
              <a:rPr lang="en-US" sz="940" b="1" spc="-4">
                <a:solidFill>
                  <a:srgbClr val="000000"/>
                </a:solidFill>
                <a:latin typeface="Calibri" panose="020F0502020204030204" pitchFamily="34" charset="0"/>
              </a:rPr>
              <a:t>Submission Bal Rules to CREG</a:t>
            </a:r>
            <a:endParaRPr lang="fr-BE" sz="940" b="1" spc="-4">
              <a:solidFill>
                <a:srgbClr val="000000"/>
              </a:solidFill>
              <a:latin typeface="Calibri" panose="020F0502020204030204" pitchFamily="34" charset="0"/>
            </a:endParaRPr>
          </a:p>
        </p:txBody>
      </p:sp>
      <p:sp>
        <p:nvSpPr>
          <p:cNvPr id="174" name="OTLSHAPE_M_56450745bc7e4059b2d9c93d595d2522_Date"/>
          <p:cNvSpPr txBox="1"/>
          <p:nvPr>
            <p:custDataLst>
              <p:tags r:id="rId52"/>
            </p:custDataLst>
          </p:nvPr>
        </p:nvSpPr>
        <p:spPr>
          <a:xfrm>
            <a:off x="6183693" y="3093281"/>
            <a:ext cx="531992" cy="131574"/>
          </a:xfrm>
          <a:prstGeom prst="rect">
            <a:avLst/>
          </a:prstGeom>
          <a:noFill/>
        </p:spPr>
        <p:txBody>
          <a:bodyPr vert="horz" wrap="square" lIns="0" tIns="0" rIns="0" bIns="0" rtlCol="0" anchor="ctr" anchorCtr="0">
            <a:spAutoFit/>
          </a:bodyPr>
          <a:lstStyle/>
          <a:p>
            <a:pPr defTabSz="390838"/>
            <a:r>
              <a:rPr lang="fr-BE" sz="855" spc="-7">
                <a:solidFill>
                  <a:srgbClr val="44546A"/>
                </a:solidFill>
                <a:latin typeface="Calibri" panose="020F0502020204030204" pitchFamily="34" charset="0"/>
              </a:rPr>
              <a:t>12/18/2018</a:t>
            </a:r>
          </a:p>
        </p:txBody>
      </p:sp>
      <p:sp>
        <p:nvSpPr>
          <p:cNvPr id="175" name="OTLSHAPE_M_56450745bc7e4059b2d9c93d595d2522_Shape"/>
          <p:cNvSpPr/>
          <p:nvPr>
            <p:custDataLst>
              <p:tags r:id="rId53"/>
            </p:custDataLst>
          </p:nvPr>
        </p:nvSpPr>
        <p:spPr>
          <a:xfrm rot="16200000">
            <a:off x="6113122" y="3393697"/>
            <a:ext cx="141141" cy="141141"/>
          </a:xfrm>
          <a:prstGeom prst="flowChartMerge">
            <a:avLst/>
          </a:prstGeom>
          <a:solidFill>
            <a:srgbClr val="6AA9A0"/>
          </a:solidFill>
          <a:ln w="9525" cap="flat" cmpd="sng" algn="ctr">
            <a:noFill/>
            <a:prstDash val="solid"/>
          </a:ln>
          <a:effectLst/>
          <a:scene3d>
            <a:camera prst="orthographicFront"/>
            <a:lightRig rig="threePt" dir="t"/>
          </a:scene3d>
          <a:sp3d>
            <a:bevelT h="1270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a:srgbClr val="000000">
                      <a:alpha val="50000"/>
                    </a:srgbClr>
                  </a:outerShdw>
                </a:effectLst>
              </a14:hiddenEffects>
            </a:ex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8170" tIns="39086" rIns="78170" bIns="39086" numCol="1" spcCol="0" rtlCol="0" fromWordArt="0" anchor="ctr" anchorCtr="0" forceAA="0" compatLnSpc="1">
            <a:prstTxWarp prst="textNoShape">
              <a:avLst/>
            </a:prstTxWarp>
            <a:noAutofit/>
          </a:bodyPr>
          <a:lstStyle/>
          <a:p>
            <a:pPr algn="ctr" defTabSz="390838"/>
            <a:endParaRPr lang="fr-BE" sz="1539">
              <a:solidFill>
                <a:prstClr val="white"/>
              </a:solidFill>
              <a:latin typeface="Arial"/>
            </a:endParaRPr>
          </a:p>
        </p:txBody>
      </p:sp>
      <p:sp>
        <p:nvSpPr>
          <p:cNvPr id="176" name="OTLSHAPE_M_af6715d5b76b492587a6f731c095205f_Title"/>
          <p:cNvSpPr txBox="1"/>
          <p:nvPr>
            <p:custDataLst>
              <p:tags r:id="rId54"/>
            </p:custDataLst>
          </p:nvPr>
        </p:nvSpPr>
        <p:spPr>
          <a:xfrm>
            <a:off x="8007151" y="3430569"/>
            <a:ext cx="651419" cy="144655"/>
          </a:xfrm>
          <a:prstGeom prst="rect">
            <a:avLst/>
          </a:prstGeom>
          <a:noFill/>
        </p:spPr>
        <p:txBody>
          <a:bodyPr vert="horz" wrap="square" lIns="0" tIns="0" rIns="0" bIns="0" rtlCol="0" anchor="ctr" anchorCtr="0">
            <a:spAutoFit/>
          </a:bodyPr>
          <a:lstStyle/>
          <a:p>
            <a:pPr defTabSz="390838"/>
            <a:r>
              <a:rPr lang="fr-BE" sz="940" b="1" spc="-4">
                <a:solidFill>
                  <a:srgbClr val="000000"/>
                </a:solidFill>
                <a:latin typeface="Calibri" panose="020F0502020204030204" pitchFamily="34" charset="0"/>
              </a:rPr>
              <a:t>EIF Bal </a:t>
            </a:r>
            <a:r>
              <a:rPr lang="fr-BE" sz="940" b="1" spc="-4" err="1">
                <a:solidFill>
                  <a:srgbClr val="000000"/>
                </a:solidFill>
                <a:latin typeface="Calibri" panose="020F0502020204030204" pitchFamily="34" charset="0"/>
              </a:rPr>
              <a:t>Rules</a:t>
            </a:r>
            <a:r>
              <a:rPr lang="fr-BE" sz="940" b="1" spc="-4">
                <a:solidFill>
                  <a:srgbClr val="000000"/>
                </a:solidFill>
                <a:latin typeface="Calibri" panose="020F0502020204030204" pitchFamily="34" charset="0"/>
              </a:rPr>
              <a:t> </a:t>
            </a:r>
          </a:p>
        </p:txBody>
      </p:sp>
      <p:sp>
        <p:nvSpPr>
          <p:cNvPr id="177" name="OTLSHAPE_M_af6715d5b76b492587a6f731c095205f_Date"/>
          <p:cNvSpPr txBox="1"/>
          <p:nvPr>
            <p:custDataLst>
              <p:tags r:id="rId55"/>
            </p:custDataLst>
          </p:nvPr>
        </p:nvSpPr>
        <p:spPr>
          <a:xfrm>
            <a:off x="8007151" y="3287102"/>
            <a:ext cx="477708" cy="131574"/>
          </a:xfrm>
          <a:prstGeom prst="rect">
            <a:avLst/>
          </a:prstGeom>
          <a:noFill/>
        </p:spPr>
        <p:txBody>
          <a:bodyPr vert="horz" wrap="square" lIns="0" tIns="0" rIns="0" bIns="0" rtlCol="0" anchor="ctr" anchorCtr="0">
            <a:spAutoFit/>
          </a:bodyPr>
          <a:lstStyle/>
          <a:p>
            <a:pPr defTabSz="390838"/>
            <a:r>
              <a:rPr lang="fr-BE" sz="855" spc="-7">
                <a:solidFill>
                  <a:srgbClr val="44546A"/>
                </a:solidFill>
                <a:latin typeface="Calibri" panose="020F0502020204030204" pitchFamily="34" charset="0"/>
              </a:rPr>
              <a:t>Q1/2019</a:t>
            </a:r>
          </a:p>
        </p:txBody>
      </p:sp>
      <p:sp>
        <p:nvSpPr>
          <p:cNvPr id="178" name="OTLSHAPE_M_af6715d5b76b492587a6f731c095205f_Shape"/>
          <p:cNvSpPr/>
          <p:nvPr>
            <p:custDataLst>
              <p:tags r:id="rId56"/>
            </p:custDataLst>
          </p:nvPr>
        </p:nvSpPr>
        <p:spPr>
          <a:xfrm rot="16200000">
            <a:off x="7838867" y="3338919"/>
            <a:ext cx="141141" cy="141141"/>
          </a:xfrm>
          <a:prstGeom prst="flowChartMerge">
            <a:avLst/>
          </a:prstGeom>
          <a:solidFill>
            <a:srgbClr val="6AA9A0"/>
          </a:solidFill>
          <a:ln w="9525" cap="flat" cmpd="sng" algn="ctr">
            <a:noFill/>
            <a:prstDash val="solid"/>
          </a:ln>
          <a:effectLst/>
          <a:scene3d>
            <a:camera prst="orthographicFront"/>
            <a:lightRig rig="threePt" dir="t"/>
          </a:scene3d>
          <a:sp3d>
            <a:bevelT h="1270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a:srgbClr val="000000">
                      <a:alpha val="50000"/>
                    </a:srgbClr>
                  </a:outerShdw>
                </a:effectLst>
              </a14:hiddenEffects>
            </a:ex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8170" tIns="39086" rIns="78170" bIns="39086" numCol="1" spcCol="0" rtlCol="0" fromWordArt="0" anchor="ctr" anchorCtr="0" forceAA="0" compatLnSpc="1">
            <a:prstTxWarp prst="textNoShape">
              <a:avLst/>
            </a:prstTxWarp>
            <a:noAutofit/>
          </a:bodyPr>
          <a:lstStyle/>
          <a:p>
            <a:pPr algn="ctr" defTabSz="390838"/>
            <a:endParaRPr lang="fr-BE" sz="1539">
              <a:solidFill>
                <a:prstClr val="white"/>
              </a:solidFill>
              <a:latin typeface="Arial"/>
            </a:endParaRPr>
          </a:p>
        </p:txBody>
      </p:sp>
      <p:sp>
        <p:nvSpPr>
          <p:cNvPr id="179" name="OTLSHAPE_T_91c75dc92fb2420fb777bdc75f37f078_Shape"/>
          <p:cNvSpPr/>
          <p:nvPr>
            <p:custDataLst>
              <p:tags r:id="rId57"/>
            </p:custDataLst>
          </p:nvPr>
        </p:nvSpPr>
        <p:spPr>
          <a:xfrm>
            <a:off x="1066699" y="2960327"/>
            <a:ext cx="1085699" cy="173712"/>
          </a:xfrm>
          <a:prstGeom prst="rect">
            <a:avLst/>
          </a:prstGeom>
          <a:solidFill>
            <a:srgbClr val="F0801A"/>
          </a:solidFill>
          <a:ln w="9525" cap="flat" cmpd="sng" algn="ctr">
            <a:noFill/>
            <a:prstDash val="solid"/>
          </a:ln>
          <a:effectLst/>
          <a:scene3d>
            <a:camera prst="orthographicFront"/>
            <a:lightRig rig="balanced" dir="t">
              <a:rot lat="0" lon="0" rev="8700000"/>
            </a:lightRig>
          </a:scene3d>
          <a:sp3d>
            <a:bevelT w="165100" h="1270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a:srgbClr val="000000">
                      <a:alpha val="50000"/>
                    </a:srgbClr>
                  </a:outerShdw>
                </a:effectLst>
              </a14:hiddenEffects>
            </a:ex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8170" tIns="39086" rIns="78170" bIns="39086" numCol="1" spcCol="0" rtlCol="0" fromWordArt="0" anchor="ctr" anchorCtr="0" forceAA="0" compatLnSpc="1">
            <a:prstTxWarp prst="textNoShape">
              <a:avLst/>
            </a:prstTxWarp>
            <a:noAutofit/>
          </a:bodyPr>
          <a:lstStyle/>
          <a:p>
            <a:pPr algn="ctr" defTabSz="390838"/>
            <a:endParaRPr lang="fr-BE" sz="1539">
              <a:solidFill>
                <a:prstClr val="white"/>
              </a:solidFill>
              <a:latin typeface="Arial"/>
            </a:endParaRPr>
          </a:p>
        </p:txBody>
      </p:sp>
      <p:sp>
        <p:nvSpPr>
          <p:cNvPr id="180" name="OTLSHAPE_T_91c75dc92fb2420fb777bdc75f37f078_JoinedDate"/>
          <p:cNvSpPr txBox="1"/>
          <p:nvPr>
            <p:custDataLst>
              <p:tags r:id="rId58"/>
            </p:custDataLst>
          </p:nvPr>
        </p:nvSpPr>
        <p:spPr>
          <a:xfrm>
            <a:off x="1093354" y="2972447"/>
            <a:ext cx="1031414" cy="131574"/>
          </a:xfrm>
          <a:prstGeom prst="rect">
            <a:avLst/>
          </a:prstGeom>
          <a:noFill/>
        </p:spPr>
        <p:txBody>
          <a:bodyPr vert="horz" wrap="square" lIns="0" tIns="0" rIns="0" bIns="0" rtlCol="0" anchor="ctr" anchorCtr="0">
            <a:spAutoFit/>
          </a:bodyPr>
          <a:lstStyle/>
          <a:p>
            <a:pPr algn="ctr" defTabSz="390838"/>
            <a:r>
              <a:rPr lang="fr-BE" sz="855" spc="-5" dirty="0" smtClean="0">
                <a:solidFill>
                  <a:prstClr val="white"/>
                </a:solidFill>
                <a:latin typeface="Calibri" panose="020F0502020204030204" pitchFamily="34" charset="0"/>
              </a:rPr>
              <a:t>15/3 – 15/5</a:t>
            </a:r>
            <a:endParaRPr lang="fr-BE" sz="855" spc="-5" dirty="0">
              <a:solidFill>
                <a:prstClr val="white"/>
              </a:solidFill>
              <a:latin typeface="Calibri" panose="020F0502020204030204" pitchFamily="34" charset="0"/>
            </a:endParaRPr>
          </a:p>
        </p:txBody>
      </p:sp>
      <p:sp>
        <p:nvSpPr>
          <p:cNvPr id="181" name="OTLSHAPE_T_91c75dc92fb2420fb777bdc75f37f078_Title"/>
          <p:cNvSpPr txBox="1"/>
          <p:nvPr>
            <p:custDataLst>
              <p:tags r:id="rId59"/>
            </p:custDataLst>
          </p:nvPr>
        </p:nvSpPr>
        <p:spPr>
          <a:xfrm>
            <a:off x="879093" y="3198905"/>
            <a:ext cx="1313696" cy="144335"/>
          </a:xfrm>
          <a:prstGeom prst="rect">
            <a:avLst/>
          </a:prstGeom>
          <a:solidFill>
            <a:schemeClr val="bg1"/>
          </a:solidFill>
        </p:spPr>
        <p:txBody>
          <a:bodyPr vert="horz" wrap="square" lIns="0" tIns="0" rIns="0" bIns="0" rtlCol="0" anchor="ctr" anchorCtr="0">
            <a:spAutoFit/>
          </a:bodyPr>
          <a:lstStyle/>
          <a:p>
            <a:pPr defTabSz="390838"/>
            <a:r>
              <a:rPr lang="fr-BE" sz="938" b="1" spc="-4">
                <a:solidFill>
                  <a:srgbClr val="000000"/>
                </a:solidFill>
                <a:latin typeface="Calibri" panose="020F0502020204030204" pitchFamily="34" charset="0"/>
              </a:rPr>
              <a:t>Public Cons. T&amp;C BSP V1.1</a:t>
            </a:r>
          </a:p>
        </p:txBody>
      </p:sp>
      <p:sp>
        <p:nvSpPr>
          <p:cNvPr id="182" name="OTLSHAPE_T_85607af0ef134dabb2bba6de521b1011_Shape"/>
          <p:cNvSpPr/>
          <p:nvPr>
            <p:custDataLst>
              <p:tags r:id="rId60"/>
            </p:custDataLst>
          </p:nvPr>
        </p:nvSpPr>
        <p:spPr>
          <a:xfrm>
            <a:off x="4476082" y="2949471"/>
            <a:ext cx="961601" cy="159641"/>
          </a:xfrm>
          <a:prstGeom prst="rect">
            <a:avLst/>
          </a:prstGeom>
          <a:solidFill>
            <a:srgbClr val="F0801A"/>
          </a:solidFill>
          <a:ln w="9525" cap="flat" cmpd="sng" algn="ctr">
            <a:noFill/>
            <a:prstDash val="solid"/>
          </a:ln>
          <a:effectLst/>
          <a:scene3d>
            <a:camera prst="orthographicFront"/>
            <a:lightRig rig="balanced" dir="t">
              <a:rot lat="0" lon="0" rev="8700000"/>
            </a:lightRig>
          </a:scene3d>
          <a:sp3d>
            <a:bevelT w="165100" h="1270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a:srgbClr val="000000">
                      <a:alpha val="50000"/>
                    </a:srgbClr>
                  </a:outerShdw>
                </a:effectLst>
              </a14:hiddenEffects>
            </a:ex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8170" tIns="39086" rIns="78170" bIns="39086" numCol="1" spcCol="0" rtlCol="0" fromWordArt="0" anchor="ctr" anchorCtr="0" forceAA="0" compatLnSpc="1">
            <a:prstTxWarp prst="textNoShape">
              <a:avLst/>
            </a:prstTxWarp>
            <a:noAutofit/>
          </a:bodyPr>
          <a:lstStyle/>
          <a:p>
            <a:pPr algn="ctr" defTabSz="390838"/>
            <a:endParaRPr lang="fr-BE" sz="1539">
              <a:solidFill>
                <a:prstClr val="white"/>
              </a:solidFill>
              <a:latin typeface="Arial"/>
            </a:endParaRPr>
          </a:p>
        </p:txBody>
      </p:sp>
      <p:sp>
        <p:nvSpPr>
          <p:cNvPr id="183" name="OTLSHAPE_T_85607af0ef134dabb2bba6de521b1011_JoinedDate"/>
          <p:cNvSpPr txBox="1"/>
          <p:nvPr>
            <p:custDataLst>
              <p:tags r:id="rId61"/>
            </p:custDataLst>
          </p:nvPr>
        </p:nvSpPr>
        <p:spPr>
          <a:xfrm>
            <a:off x="4606070" y="2962750"/>
            <a:ext cx="1085699" cy="131574"/>
          </a:xfrm>
          <a:prstGeom prst="rect">
            <a:avLst/>
          </a:prstGeom>
          <a:noFill/>
        </p:spPr>
        <p:txBody>
          <a:bodyPr vert="horz" wrap="square" lIns="0" tIns="0" rIns="0" bIns="0" rtlCol="0" anchor="ctr" anchorCtr="0">
            <a:spAutoFit/>
          </a:bodyPr>
          <a:lstStyle/>
          <a:p>
            <a:pPr defTabSz="390838"/>
            <a:r>
              <a:rPr lang="fr-BE" sz="855" spc="-5" dirty="0" smtClean="0">
                <a:solidFill>
                  <a:prstClr val="white"/>
                </a:solidFill>
                <a:latin typeface="Calibri" panose="020F0502020204030204" pitchFamily="34" charset="0"/>
              </a:rPr>
              <a:t>20/9 </a:t>
            </a:r>
            <a:r>
              <a:rPr lang="fr-BE" sz="855" spc="-5" dirty="0">
                <a:solidFill>
                  <a:prstClr val="white"/>
                </a:solidFill>
                <a:latin typeface="Calibri" panose="020F0502020204030204" pitchFamily="34" charset="0"/>
              </a:rPr>
              <a:t>- </a:t>
            </a:r>
            <a:r>
              <a:rPr lang="fr-BE" sz="855" spc="-5" dirty="0" smtClean="0">
                <a:solidFill>
                  <a:prstClr val="white"/>
                </a:solidFill>
                <a:latin typeface="Calibri" panose="020F0502020204030204" pitchFamily="34" charset="0"/>
              </a:rPr>
              <a:t>15/11</a:t>
            </a:r>
            <a:endParaRPr lang="fr-BE" sz="855" spc="-5" dirty="0">
              <a:solidFill>
                <a:prstClr val="white"/>
              </a:solidFill>
              <a:latin typeface="Calibri" panose="020F0502020204030204" pitchFamily="34" charset="0"/>
            </a:endParaRPr>
          </a:p>
        </p:txBody>
      </p:sp>
      <p:sp>
        <p:nvSpPr>
          <p:cNvPr id="184" name="OTLSHAPE_T_85607af0ef134dabb2bba6de521b1011_Title"/>
          <p:cNvSpPr txBox="1"/>
          <p:nvPr>
            <p:custDataLst>
              <p:tags r:id="rId62"/>
            </p:custDataLst>
          </p:nvPr>
        </p:nvSpPr>
        <p:spPr>
          <a:xfrm>
            <a:off x="4478800" y="3198905"/>
            <a:ext cx="1313696" cy="144335"/>
          </a:xfrm>
          <a:prstGeom prst="rect">
            <a:avLst/>
          </a:prstGeom>
          <a:noFill/>
        </p:spPr>
        <p:txBody>
          <a:bodyPr vert="horz" wrap="square" lIns="0" tIns="0" rIns="0" bIns="0" rtlCol="0" anchor="ctr" anchorCtr="0">
            <a:spAutoFit/>
          </a:bodyPr>
          <a:lstStyle/>
          <a:p>
            <a:pPr defTabSz="390838"/>
            <a:r>
              <a:rPr lang="fr-BE" sz="938" b="1" spc="-4">
                <a:solidFill>
                  <a:srgbClr val="000000"/>
                </a:solidFill>
                <a:latin typeface="Calibri" panose="020F0502020204030204" pitchFamily="34" charset="0"/>
              </a:rPr>
              <a:t>Public Cons. T&amp;C BSP V1.2</a:t>
            </a:r>
          </a:p>
        </p:txBody>
      </p:sp>
      <p:sp>
        <p:nvSpPr>
          <p:cNvPr id="185" name="TextBox 184"/>
          <p:cNvSpPr txBox="1"/>
          <p:nvPr/>
        </p:nvSpPr>
        <p:spPr>
          <a:xfrm>
            <a:off x="3393" y="2571750"/>
            <a:ext cx="737456" cy="408060"/>
          </a:xfrm>
          <a:prstGeom prst="rect">
            <a:avLst/>
          </a:prstGeom>
          <a:noFill/>
        </p:spPr>
        <p:txBody>
          <a:bodyPr wrap="square" rtlCol="0">
            <a:spAutoFit/>
          </a:bodyPr>
          <a:lstStyle/>
          <a:p>
            <a:pPr defTabSz="390838"/>
            <a:r>
              <a:rPr lang="en-US" sz="1026" b="1">
                <a:solidFill>
                  <a:srgbClr val="DF6528"/>
                </a:solidFill>
                <a:latin typeface="Arial"/>
              </a:rPr>
              <a:t>BSP Contract</a:t>
            </a:r>
            <a:endParaRPr lang="fr-BE" sz="1026" b="1">
              <a:solidFill>
                <a:srgbClr val="DF6528"/>
              </a:solidFill>
              <a:latin typeface="Arial"/>
            </a:endParaRPr>
          </a:p>
        </p:txBody>
      </p:sp>
      <p:sp>
        <p:nvSpPr>
          <p:cNvPr id="186" name="Rectangle 185"/>
          <p:cNvSpPr/>
          <p:nvPr/>
        </p:nvSpPr>
        <p:spPr>
          <a:xfrm>
            <a:off x="6085979" y="3551581"/>
            <a:ext cx="1308020" cy="368691"/>
          </a:xfrm>
          <a:prstGeom prst="rect">
            <a:avLst/>
          </a:prstGeom>
        </p:spPr>
        <p:txBody>
          <a:bodyPr wrap="square">
            <a:spAutoFit/>
          </a:bodyPr>
          <a:lstStyle/>
          <a:p>
            <a:pPr defTabSz="390838"/>
            <a:r>
              <a:rPr lang="fr-BE" sz="898" dirty="0" err="1">
                <a:solidFill>
                  <a:srgbClr val="2C373C"/>
                </a:solidFill>
                <a:latin typeface="Calibri" panose="020F0502020204030204" pitchFamily="34" charset="0"/>
                <a:cs typeface="Calibri" panose="020F0502020204030204" pitchFamily="34" charset="0"/>
              </a:rPr>
              <a:t>Adapted</a:t>
            </a:r>
            <a:r>
              <a:rPr lang="fr-BE" sz="898" dirty="0">
                <a:solidFill>
                  <a:srgbClr val="2C373C"/>
                </a:solidFill>
                <a:latin typeface="Calibri" panose="020F0502020204030204" pitchFamily="34" charset="0"/>
                <a:cs typeface="Calibri" panose="020F0502020204030204" pitchFamily="34" charset="0"/>
              </a:rPr>
              <a:t> in </a:t>
            </a:r>
            <a:r>
              <a:rPr lang="fr-BE" sz="898" dirty="0" err="1">
                <a:solidFill>
                  <a:srgbClr val="2C373C"/>
                </a:solidFill>
                <a:latin typeface="Calibri" panose="020F0502020204030204" pitchFamily="34" charset="0"/>
                <a:cs typeface="Calibri" panose="020F0502020204030204" pitchFamily="34" charset="0"/>
              </a:rPr>
              <a:t>order</a:t>
            </a:r>
            <a:r>
              <a:rPr lang="fr-BE" sz="898" dirty="0">
                <a:solidFill>
                  <a:srgbClr val="2C373C"/>
                </a:solidFill>
                <a:latin typeface="Calibri" panose="020F0502020204030204" pitchFamily="34" charset="0"/>
                <a:cs typeface="Calibri" panose="020F0502020204030204" pitchFamily="34" charset="0"/>
              </a:rPr>
              <a:t> to </a:t>
            </a:r>
            <a:r>
              <a:rPr lang="fr-BE" sz="898" dirty="0" err="1">
                <a:solidFill>
                  <a:srgbClr val="2C373C"/>
                </a:solidFill>
                <a:latin typeface="Calibri" panose="020F0502020204030204" pitchFamily="34" charset="0"/>
                <a:cs typeface="Calibri" panose="020F0502020204030204" pitchFamily="34" charset="0"/>
              </a:rPr>
              <a:t>be</a:t>
            </a:r>
            <a:r>
              <a:rPr lang="fr-BE" sz="898" dirty="0">
                <a:solidFill>
                  <a:srgbClr val="2C373C"/>
                </a:solidFill>
                <a:latin typeface="Calibri" panose="020F0502020204030204" pitchFamily="34" charset="0"/>
                <a:cs typeface="Calibri" panose="020F0502020204030204" pitchFamily="34" charset="0"/>
              </a:rPr>
              <a:t> </a:t>
            </a:r>
            <a:r>
              <a:rPr lang="fr-BE" sz="898" dirty="0" err="1" smtClean="0">
                <a:solidFill>
                  <a:srgbClr val="2C373C"/>
                </a:solidFill>
                <a:latin typeface="Calibri" panose="020F0502020204030204" pitchFamily="34" charset="0"/>
                <a:cs typeface="Calibri" panose="020F0502020204030204" pitchFamily="34" charset="0"/>
              </a:rPr>
              <a:t>compliant</a:t>
            </a:r>
            <a:r>
              <a:rPr lang="fr-BE" sz="898" dirty="0" smtClean="0">
                <a:solidFill>
                  <a:srgbClr val="2C373C"/>
                </a:solidFill>
                <a:latin typeface="Calibri" panose="020F0502020204030204" pitchFamily="34" charset="0"/>
                <a:cs typeface="Calibri" panose="020F0502020204030204" pitchFamily="34" charset="0"/>
              </a:rPr>
              <a:t> </a:t>
            </a:r>
            <a:r>
              <a:rPr lang="fr-BE" sz="898" dirty="0" err="1" smtClean="0">
                <a:solidFill>
                  <a:srgbClr val="2C373C"/>
                </a:solidFill>
                <a:latin typeface="Calibri" panose="020F0502020204030204" pitchFamily="34" charset="0"/>
                <a:cs typeface="Calibri" panose="020F0502020204030204" pitchFamily="34" charset="0"/>
              </a:rPr>
              <a:t>with</a:t>
            </a:r>
            <a:r>
              <a:rPr lang="fr-BE" sz="898" dirty="0" smtClean="0">
                <a:solidFill>
                  <a:srgbClr val="2C373C"/>
                </a:solidFill>
                <a:latin typeface="Calibri" panose="020F0502020204030204" pitchFamily="34" charset="0"/>
                <a:cs typeface="Calibri" panose="020F0502020204030204" pitchFamily="34" charset="0"/>
              </a:rPr>
              <a:t> </a:t>
            </a:r>
            <a:r>
              <a:rPr lang="fr-BE" sz="898" dirty="0">
                <a:solidFill>
                  <a:srgbClr val="2C373C"/>
                </a:solidFill>
                <a:latin typeface="Calibri" panose="020F0502020204030204" pitchFamily="34" charset="0"/>
                <a:cs typeface="Calibri" panose="020F0502020204030204" pitchFamily="34" charset="0"/>
              </a:rPr>
              <a:t>T&amp;C BSP</a:t>
            </a:r>
          </a:p>
        </p:txBody>
      </p:sp>
      <p:sp>
        <p:nvSpPr>
          <p:cNvPr id="187" name="Rectangle 186"/>
          <p:cNvSpPr/>
          <p:nvPr/>
        </p:nvSpPr>
        <p:spPr>
          <a:xfrm>
            <a:off x="996520" y="3337383"/>
            <a:ext cx="1128248" cy="526298"/>
          </a:xfrm>
          <a:prstGeom prst="rect">
            <a:avLst/>
          </a:prstGeom>
          <a:solidFill>
            <a:schemeClr val="bg1"/>
          </a:solidFill>
        </p:spPr>
        <p:txBody>
          <a:bodyPr wrap="square">
            <a:spAutoFit/>
          </a:bodyPr>
          <a:lstStyle/>
          <a:p>
            <a:pPr defTabSz="390838"/>
            <a:r>
              <a:rPr lang="fr-BE" sz="940">
                <a:solidFill>
                  <a:srgbClr val="2C373C"/>
                </a:solidFill>
                <a:latin typeface="Calibri" panose="020F0502020204030204" pitchFamily="34" charset="0"/>
                <a:cs typeface="Calibri" panose="020F0502020204030204" pitchFamily="34" charset="0"/>
              </a:rPr>
              <a:t>No content change (design </a:t>
            </a:r>
            <a:r>
              <a:rPr lang="fr-BE" sz="940" err="1">
                <a:solidFill>
                  <a:srgbClr val="2C373C"/>
                </a:solidFill>
                <a:latin typeface="Calibri" panose="020F0502020204030204" pitchFamily="34" charset="0"/>
                <a:cs typeface="Calibri" panose="020F0502020204030204" pitchFamily="34" charset="0"/>
              </a:rPr>
              <a:t>mFRR</a:t>
            </a:r>
            <a:r>
              <a:rPr lang="fr-BE" sz="940">
                <a:solidFill>
                  <a:srgbClr val="2C373C"/>
                </a:solidFill>
                <a:latin typeface="Calibri" panose="020F0502020204030204" pitchFamily="34" charset="0"/>
                <a:cs typeface="Calibri" panose="020F0502020204030204" pitchFamily="34" charset="0"/>
              </a:rPr>
              <a:t> 1/4/2018)</a:t>
            </a:r>
          </a:p>
        </p:txBody>
      </p:sp>
      <p:sp>
        <p:nvSpPr>
          <p:cNvPr id="188" name="TextBox 187"/>
          <p:cNvSpPr txBox="1"/>
          <p:nvPr/>
        </p:nvSpPr>
        <p:spPr>
          <a:xfrm>
            <a:off x="4481513" y="3361363"/>
            <a:ext cx="1198449" cy="236988"/>
          </a:xfrm>
          <a:prstGeom prst="rect">
            <a:avLst/>
          </a:prstGeom>
          <a:solidFill>
            <a:schemeClr val="bg1"/>
          </a:solidFill>
        </p:spPr>
        <p:txBody>
          <a:bodyPr wrap="square" rtlCol="0">
            <a:spAutoFit/>
          </a:bodyPr>
          <a:lstStyle/>
          <a:p>
            <a:pPr marL="73282" indent="-73282" defTabSz="390838">
              <a:buFont typeface="Arial" panose="020B0604020202020204" pitchFamily="34" charset="0"/>
              <a:buChar char="•"/>
            </a:pPr>
            <a:r>
              <a:rPr lang="en-US" sz="940">
                <a:solidFill>
                  <a:srgbClr val="2C373C"/>
                </a:solidFill>
                <a:latin typeface="Calibri" panose="020F0502020204030204" pitchFamily="34" charset="0"/>
                <a:cs typeface="Calibri" panose="020F0502020204030204" pitchFamily="34" charset="0"/>
              </a:rPr>
              <a:t>Imposed by E&amp;R</a:t>
            </a:r>
          </a:p>
        </p:txBody>
      </p:sp>
      <p:sp>
        <p:nvSpPr>
          <p:cNvPr id="189" name="OTLSHAPE_M_af6715d5b76b492587a6f731c095205f_Title"/>
          <p:cNvSpPr txBox="1"/>
          <p:nvPr>
            <p:custDataLst>
              <p:tags r:id="rId63"/>
            </p:custDataLst>
          </p:nvPr>
        </p:nvSpPr>
        <p:spPr>
          <a:xfrm>
            <a:off x="8021059" y="3867894"/>
            <a:ext cx="935763" cy="289310"/>
          </a:xfrm>
          <a:prstGeom prst="rect">
            <a:avLst/>
          </a:prstGeom>
          <a:noFill/>
        </p:spPr>
        <p:txBody>
          <a:bodyPr vert="horz" wrap="square" lIns="0" tIns="0" rIns="0" bIns="0" rtlCol="0" anchor="ctr" anchorCtr="0">
            <a:spAutoFit/>
          </a:bodyPr>
          <a:lstStyle/>
          <a:p>
            <a:pPr defTabSz="390838"/>
            <a:r>
              <a:rPr lang="fr-BE" sz="940" b="1" spc="-4" dirty="0" smtClean="0">
                <a:solidFill>
                  <a:srgbClr val="000000"/>
                </a:solidFill>
                <a:latin typeface="Calibri" panose="020F0502020204030204" pitchFamily="34" charset="0"/>
              </a:rPr>
              <a:t>End of </a:t>
            </a:r>
            <a:r>
              <a:rPr lang="fr-BE" sz="940" b="1" spc="-4" dirty="0" err="1" smtClean="0">
                <a:solidFill>
                  <a:srgbClr val="000000"/>
                </a:solidFill>
                <a:latin typeface="Calibri" panose="020F0502020204030204" pitchFamily="34" charset="0"/>
              </a:rPr>
              <a:t>current</a:t>
            </a:r>
            <a:r>
              <a:rPr lang="fr-BE" sz="940" b="1" spc="-4" dirty="0" smtClean="0">
                <a:solidFill>
                  <a:srgbClr val="000000"/>
                </a:solidFill>
                <a:latin typeface="Calibri" panose="020F0502020204030204" pitchFamily="34" charset="0"/>
              </a:rPr>
              <a:t> </a:t>
            </a:r>
            <a:r>
              <a:rPr lang="fr-BE" sz="940" b="1" spc="-4" dirty="0" err="1" smtClean="0">
                <a:solidFill>
                  <a:srgbClr val="000000"/>
                </a:solidFill>
                <a:latin typeface="Calibri" panose="020F0502020204030204" pitchFamily="34" charset="0"/>
              </a:rPr>
              <a:t>GFAs</a:t>
            </a:r>
            <a:endParaRPr lang="fr-BE" sz="940" b="1" spc="-4" dirty="0">
              <a:solidFill>
                <a:srgbClr val="000000"/>
              </a:solidFill>
              <a:latin typeface="Calibri" panose="020F0502020204030204" pitchFamily="34" charset="0"/>
            </a:endParaRPr>
          </a:p>
        </p:txBody>
      </p:sp>
      <p:sp>
        <p:nvSpPr>
          <p:cNvPr id="190" name="OTLSHAPE_M_af6715d5b76b492587a6f731c095205f_Date"/>
          <p:cNvSpPr txBox="1"/>
          <p:nvPr>
            <p:custDataLst>
              <p:tags r:id="rId64"/>
            </p:custDataLst>
          </p:nvPr>
        </p:nvSpPr>
        <p:spPr>
          <a:xfrm>
            <a:off x="8021059" y="3704477"/>
            <a:ext cx="477708" cy="131574"/>
          </a:xfrm>
          <a:prstGeom prst="rect">
            <a:avLst/>
          </a:prstGeom>
          <a:noFill/>
        </p:spPr>
        <p:txBody>
          <a:bodyPr vert="horz" wrap="square" lIns="0" tIns="0" rIns="0" bIns="0" rtlCol="0" anchor="ctr" anchorCtr="0">
            <a:spAutoFit/>
          </a:bodyPr>
          <a:lstStyle/>
          <a:p>
            <a:pPr defTabSz="390838"/>
            <a:r>
              <a:rPr lang="fr-BE" sz="855" spc="-7">
                <a:solidFill>
                  <a:srgbClr val="44546A"/>
                </a:solidFill>
                <a:latin typeface="Calibri" panose="020F0502020204030204" pitchFamily="34" charset="0"/>
              </a:rPr>
              <a:t>Q1/2019</a:t>
            </a:r>
          </a:p>
        </p:txBody>
      </p:sp>
      <p:sp>
        <p:nvSpPr>
          <p:cNvPr id="191" name="OTLSHAPE_M_af6715d5b76b492587a6f731c095205f_Shape"/>
          <p:cNvSpPr/>
          <p:nvPr>
            <p:custDataLst>
              <p:tags r:id="rId65"/>
            </p:custDataLst>
          </p:nvPr>
        </p:nvSpPr>
        <p:spPr>
          <a:xfrm rot="16200000">
            <a:off x="7834470" y="3756294"/>
            <a:ext cx="141141" cy="141141"/>
          </a:xfrm>
          <a:prstGeom prst="flowChartMerge">
            <a:avLst/>
          </a:prstGeom>
          <a:solidFill>
            <a:schemeClr val="accent4"/>
          </a:solidFill>
          <a:ln w="9525" cap="flat" cmpd="sng" algn="ctr">
            <a:noFill/>
            <a:prstDash val="solid"/>
          </a:ln>
          <a:effectLst/>
          <a:scene3d>
            <a:camera prst="orthographicFront"/>
            <a:lightRig rig="threePt" dir="t"/>
          </a:scene3d>
          <a:sp3d>
            <a:bevelT h="12700"/>
          </a:sp3d>
          <a:extLs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8170" tIns="39086" rIns="78170" bIns="39086" numCol="1" spcCol="0" rtlCol="0" fromWordArt="0" anchor="ctr" anchorCtr="0" forceAA="0" compatLnSpc="1">
            <a:prstTxWarp prst="textNoShape">
              <a:avLst/>
            </a:prstTxWarp>
            <a:noAutofit/>
          </a:bodyPr>
          <a:lstStyle/>
          <a:p>
            <a:pPr algn="ctr" defTabSz="390838"/>
            <a:endParaRPr lang="fr-BE" sz="1539">
              <a:solidFill>
                <a:prstClr val="white"/>
              </a:solidFill>
              <a:latin typeface="Arial"/>
            </a:endParaRPr>
          </a:p>
        </p:txBody>
      </p:sp>
    </p:spTree>
    <p:extLst>
      <p:ext uri="{BB962C8B-B14F-4D97-AF65-F5344CB8AC3E}">
        <p14:creationId xmlns:p14="http://schemas.microsoft.com/office/powerpoint/2010/main" val="312774186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BRP Contract</a:t>
            </a:r>
            <a:endParaRPr lang="nl-BE" dirty="0"/>
          </a:p>
        </p:txBody>
      </p:sp>
      <p:pic>
        <p:nvPicPr>
          <p:cNvPr id="3" name="Picture 2"/>
          <p:cNvPicPr>
            <a:picLocks noChangeAspect="1"/>
          </p:cNvPicPr>
          <p:nvPr/>
        </p:nvPicPr>
        <p:blipFill>
          <a:blip r:embed="rId2"/>
          <a:stretch>
            <a:fillRect/>
          </a:stretch>
        </p:blipFill>
        <p:spPr>
          <a:xfrm>
            <a:off x="3203848" y="1563638"/>
            <a:ext cx="1619672" cy="1868445"/>
          </a:xfrm>
          <a:prstGeom prst="rect">
            <a:avLst/>
          </a:prstGeom>
        </p:spPr>
      </p:pic>
    </p:spTree>
    <p:extLst>
      <p:ext uri="{BB962C8B-B14F-4D97-AF65-F5344CB8AC3E}">
        <p14:creationId xmlns:p14="http://schemas.microsoft.com/office/powerpoint/2010/main" val="3379142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51520" y="411510"/>
            <a:ext cx="7344816" cy="3471805"/>
          </a:xfrm>
        </p:spPr>
        <p:txBody>
          <a:bodyPr/>
          <a:lstStyle/>
          <a:p>
            <a:endParaRPr lang="en-GB" b="1" dirty="0" smtClean="0"/>
          </a:p>
          <a:p>
            <a:pPr marL="231975" indent="-228600">
              <a:buFont typeface="+mj-lt"/>
              <a:buAutoNum type="arabicPeriod"/>
            </a:pPr>
            <a:r>
              <a:rPr lang="en-GB" b="1" dirty="0" smtClean="0"/>
              <a:t>Align terminology with EBGL terminology: </a:t>
            </a:r>
          </a:p>
          <a:p>
            <a:pPr lvl="1" indent="0">
              <a:lnSpc>
                <a:spcPct val="100000"/>
              </a:lnSpc>
              <a:spcBef>
                <a:spcPts val="0"/>
              </a:spcBef>
              <a:buNone/>
            </a:pPr>
            <a:r>
              <a:rPr lang="en-GB" sz="1000" dirty="0"/>
              <a:t>Ex: BRP instead of  ARP, terms such as “position”, “schedule” “allocation” … have a specific signification in EBGL </a:t>
            </a:r>
            <a:r>
              <a:rPr lang="en-GB" sz="1000" dirty="0" smtClean="0"/>
              <a:t> </a:t>
            </a:r>
            <a:endParaRPr lang="en-GB" sz="1000" dirty="0"/>
          </a:p>
          <a:p>
            <a:pPr marL="371475" lvl="1" indent="-171450">
              <a:lnSpc>
                <a:spcPct val="100000"/>
              </a:lnSpc>
              <a:spcBef>
                <a:spcPts val="0"/>
              </a:spcBef>
              <a:buFont typeface="Wingdings 3" panose="05040102010807070707" pitchFamily="18" charset="2"/>
              <a:buChar char="c"/>
            </a:pPr>
            <a:r>
              <a:rPr lang="en-GB" sz="1000" dirty="0" smtClean="0"/>
              <a:t>Impact </a:t>
            </a:r>
            <a:r>
              <a:rPr lang="en-GB" sz="1000" dirty="0"/>
              <a:t>on </a:t>
            </a:r>
            <a:r>
              <a:rPr lang="en-GB" sz="1000" dirty="0" smtClean="0"/>
              <a:t>chapter “nominations” (art 12,13 + annexes 1&amp;5)</a:t>
            </a:r>
          </a:p>
          <a:p>
            <a:pPr marL="371475" lvl="1" indent="-171450">
              <a:lnSpc>
                <a:spcPct val="100000"/>
              </a:lnSpc>
              <a:spcBef>
                <a:spcPts val="0"/>
              </a:spcBef>
              <a:buFont typeface="Wingdings 3" panose="05040102010807070707" pitchFamily="18" charset="2"/>
              <a:buChar char="c"/>
            </a:pPr>
            <a:r>
              <a:rPr lang="en-GB" sz="1000" dirty="0" smtClean="0"/>
              <a:t>Impact on </a:t>
            </a:r>
            <a:r>
              <a:rPr lang="en-GB" sz="1000" dirty="0" err="1" smtClean="0"/>
              <a:t>cahpters</a:t>
            </a:r>
            <a:r>
              <a:rPr lang="en-GB" sz="1000" dirty="0" smtClean="0"/>
              <a:t> “calculation of imbalance” (= allocations + position + adjustment) (art 10 + annex 3) </a:t>
            </a:r>
          </a:p>
          <a:p>
            <a:pPr marL="371475" lvl="1" indent="-171450">
              <a:lnSpc>
                <a:spcPct val="100000"/>
              </a:lnSpc>
              <a:spcBef>
                <a:spcPts val="0"/>
              </a:spcBef>
              <a:buFont typeface="Wingdings 3" panose="05040102010807070707" pitchFamily="18" charset="2"/>
              <a:buChar char="c"/>
            </a:pPr>
            <a:endParaRPr lang="en-GB" sz="1100" dirty="0" smtClean="0"/>
          </a:p>
          <a:p>
            <a:pPr marL="231975" lvl="1" indent="-228600" defTabSz="342900">
              <a:spcBef>
                <a:spcPts val="450"/>
              </a:spcBef>
              <a:spcAft>
                <a:spcPts val="450"/>
              </a:spcAft>
              <a:buFont typeface="+mj-lt"/>
              <a:buAutoNum type="arabicPeriod" startAt="2"/>
            </a:pPr>
            <a:r>
              <a:rPr lang="en-GB" b="1" dirty="0" smtClean="0"/>
              <a:t>Regroup in a same </a:t>
            </a:r>
            <a:r>
              <a:rPr lang="en-GB" b="1" i="1" dirty="0" smtClean="0">
                <a:effectLst>
                  <a:outerShdw blurRad="38100" dist="38100" dir="2700000" algn="tl">
                    <a:srgbClr val="000000">
                      <a:alpha val="43137"/>
                    </a:srgbClr>
                  </a:outerShdw>
                </a:effectLst>
              </a:rPr>
              <a:t>section</a:t>
            </a:r>
            <a:r>
              <a:rPr lang="en-GB" b="1" dirty="0" smtClean="0"/>
              <a:t> all articles relative to mandatory topic art 18,6 of EBGL</a:t>
            </a:r>
            <a:r>
              <a:rPr lang="en-GB" b="1" dirty="0"/>
              <a:t>.</a:t>
            </a:r>
            <a:endParaRPr lang="en-GB" b="1" dirty="0" smtClean="0"/>
          </a:p>
          <a:p>
            <a:pPr marL="371475" lvl="1" indent="-171450">
              <a:lnSpc>
                <a:spcPct val="100000"/>
              </a:lnSpc>
              <a:spcBef>
                <a:spcPts val="0"/>
              </a:spcBef>
              <a:buFont typeface="Wingdings 3" panose="05040102010807070707" pitchFamily="18" charset="2"/>
              <a:buChar char="c"/>
            </a:pPr>
            <a:r>
              <a:rPr lang="en-GB" sz="1050" dirty="0"/>
              <a:t>e</a:t>
            </a:r>
            <a:r>
              <a:rPr lang="en-GB" sz="1050" dirty="0" smtClean="0"/>
              <a:t>x</a:t>
            </a:r>
            <a:r>
              <a:rPr lang="en-GB" sz="1050" dirty="0"/>
              <a:t>. </a:t>
            </a:r>
            <a:r>
              <a:rPr lang="en-GB" sz="1050" dirty="0" smtClean="0"/>
              <a:t>“Requirements to </a:t>
            </a:r>
            <a:r>
              <a:rPr lang="en-GB" sz="1050" dirty="0"/>
              <a:t>become BRP </a:t>
            </a:r>
            <a:r>
              <a:rPr lang="en-GB" sz="1050" dirty="0" smtClean="0"/>
              <a:t>in T&amp;C “ will contain “</a:t>
            </a:r>
            <a:r>
              <a:rPr lang="en-US" sz="1050" dirty="0" smtClean="0"/>
              <a:t>Financial Solvency” (Art 4 of ARP contract )  &amp;  “Payment guarantee” (Art 17 of BRP contract)</a:t>
            </a:r>
          </a:p>
          <a:p>
            <a:pPr marL="371475" lvl="1" indent="-171450">
              <a:lnSpc>
                <a:spcPct val="100000"/>
              </a:lnSpc>
              <a:spcBef>
                <a:spcPts val="0"/>
              </a:spcBef>
              <a:buFont typeface="Wingdings 3" panose="05040102010807070707" pitchFamily="18" charset="2"/>
              <a:buChar char="c"/>
            </a:pPr>
            <a:endParaRPr lang="en-US" sz="1100" dirty="0"/>
          </a:p>
          <a:p>
            <a:pPr marL="231975" indent="-228600">
              <a:lnSpc>
                <a:spcPct val="100000"/>
              </a:lnSpc>
              <a:spcBef>
                <a:spcPts val="0"/>
              </a:spcBef>
              <a:buFont typeface="+mj-lt"/>
              <a:buAutoNum type="arabicPeriod" startAt="3"/>
            </a:pPr>
            <a:r>
              <a:rPr lang="en-GB" b="1" dirty="0" smtClean="0"/>
              <a:t>Separate </a:t>
            </a:r>
            <a:r>
              <a:rPr lang="en-GB" b="1" i="1" dirty="0" smtClean="0"/>
              <a:t>general conditions  </a:t>
            </a:r>
            <a:r>
              <a:rPr lang="en-GB" b="1" dirty="0" smtClean="0"/>
              <a:t>and  </a:t>
            </a:r>
            <a:r>
              <a:rPr lang="en-GB" b="1" i="1" dirty="0" smtClean="0"/>
              <a:t>Terms and Conditions </a:t>
            </a:r>
            <a:r>
              <a:rPr lang="en-GB" b="1" dirty="0" smtClean="0"/>
              <a:t>(core obligations of </a:t>
            </a:r>
            <a:r>
              <a:rPr lang="en-GB" b="1" dirty="0"/>
              <a:t>B</a:t>
            </a:r>
            <a:r>
              <a:rPr lang="en-GB" b="1" dirty="0" smtClean="0"/>
              <a:t>RP) </a:t>
            </a:r>
          </a:p>
          <a:p>
            <a:pPr marL="371475" lvl="1" indent="-171450">
              <a:lnSpc>
                <a:spcPct val="100000"/>
              </a:lnSpc>
              <a:spcBef>
                <a:spcPts val="0"/>
              </a:spcBef>
              <a:buFont typeface="Wingdings 3" panose="05040102010807070707" pitchFamily="18" charset="2"/>
              <a:buChar char="c"/>
            </a:pPr>
            <a:r>
              <a:rPr lang="en-GB" sz="1050" dirty="0" smtClean="0"/>
              <a:t>Contractual articles of ARP contract ( “administrative procedure in case of disputes”, “contact information”) in General Conditions.</a:t>
            </a:r>
          </a:p>
          <a:p>
            <a:pPr marL="371475" lvl="1" indent="-171450">
              <a:lnSpc>
                <a:spcPct val="100000"/>
              </a:lnSpc>
              <a:spcBef>
                <a:spcPts val="0"/>
              </a:spcBef>
              <a:buFont typeface="Wingdings 3" panose="05040102010807070707" pitchFamily="18" charset="2"/>
              <a:buChar char="c"/>
            </a:pPr>
            <a:r>
              <a:rPr lang="en-GB" sz="1050" dirty="0" smtClean="0"/>
              <a:t>“Core” annexes in T&amp;C BRP  ( annex 1,3,5 on imbalance calculation and on nominations moved in T&amp;C)</a:t>
            </a:r>
            <a:endParaRPr lang="en-GB" sz="1050" dirty="0"/>
          </a:p>
          <a:p>
            <a:pPr marL="371475" lvl="1" indent="-171450">
              <a:lnSpc>
                <a:spcPct val="100000"/>
              </a:lnSpc>
              <a:spcBef>
                <a:spcPts val="0"/>
              </a:spcBef>
              <a:buFont typeface="Wingdings 3" panose="05040102010807070707" pitchFamily="18" charset="2"/>
              <a:buChar char="c"/>
            </a:pPr>
            <a:r>
              <a:rPr lang="en-GB" sz="1050" dirty="0" smtClean="0"/>
              <a:t>Ex: “financial guarantee”: principles in T&amp;C BRP  &amp; administrative procedure/bank number in Annex  </a:t>
            </a:r>
            <a:endParaRPr lang="en-GB" sz="1050" dirty="0"/>
          </a:p>
        </p:txBody>
      </p:sp>
      <p:sp>
        <p:nvSpPr>
          <p:cNvPr id="3" name="Title 2"/>
          <p:cNvSpPr>
            <a:spLocks noGrp="1"/>
          </p:cNvSpPr>
          <p:nvPr>
            <p:ph type="title"/>
          </p:nvPr>
        </p:nvSpPr>
        <p:spPr>
          <a:xfrm>
            <a:off x="395536" y="95184"/>
            <a:ext cx="8280000" cy="488635"/>
          </a:xfrm>
        </p:spPr>
        <p:txBody>
          <a:bodyPr/>
          <a:lstStyle/>
          <a:p>
            <a:pPr algn="l"/>
            <a:r>
              <a:rPr lang="en-GB" dirty="0" smtClean="0"/>
              <a:t>T&amp;C BRP – Approach</a:t>
            </a:r>
            <a:endParaRPr lang="en-GB" sz="1400" dirty="0"/>
          </a:p>
        </p:txBody>
      </p:sp>
      <p:sp>
        <p:nvSpPr>
          <p:cNvPr id="4" name="Footer Placeholder 3"/>
          <p:cNvSpPr>
            <a:spLocks noGrp="1"/>
          </p:cNvSpPr>
          <p:nvPr>
            <p:ph type="ftr" sz="quarter" idx="3"/>
          </p:nvPr>
        </p:nvSpPr>
        <p:spPr/>
        <p:txBody>
          <a:bodyPr/>
          <a:lstStyle/>
          <a:p>
            <a:r>
              <a:rPr lang="en-US" smtClean="0">
                <a:solidFill>
                  <a:srgbClr val="46535B">
                    <a:tint val="75000"/>
                  </a:srgbClr>
                </a:solidFill>
              </a:rPr>
              <a:t>ARP-Day / Brussels, 17.04.2017 </a:t>
            </a:r>
            <a:endParaRPr lang="en-US" dirty="0">
              <a:solidFill>
                <a:srgbClr val="46535B">
                  <a:tint val="75000"/>
                </a:srgbClr>
              </a:solidFill>
            </a:endParaRPr>
          </a:p>
        </p:txBody>
      </p:sp>
      <p:sp>
        <p:nvSpPr>
          <p:cNvPr id="19" name="Rounded Rectangle 18"/>
          <p:cNvSpPr/>
          <p:nvPr/>
        </p:nvSpPr>
        <p:spPr>
          <a:xfrm>
            <a:off x="395536" y="4008723"/>
            <a:ext cx="8280920" cy="79208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285750" indent="-285750">
              <a:buClr>
                <a:schemeClr val="bg1"/>
              </a:buClr>
              <a:buFont typeface="Wingdings" panose="05000000000000000000" pitchFamily="2" charset="2"/>
              <a:buChar char="ð"/>
            </a:pPr>
            <a:r>
              <a:rPr lang="en-US" sz="1300" dirty="0" smtClean="0">
                <a:latin typeface="Calibri" panose="020F0502020204030204" pitchFamily="34" charset="0"/>
              </a:rPr>
              <a:t>evolution of the ARP contract towards a </a:t>
            </a:r>
            <a:r>
              <a:rPr lang="en-US" sz="1300" i="1" dirty="0" smtClean="0">
                <a:latin typeface="Calibri" panose="020F0502020204030204" pitchFamily="34" charset="0"/>
              </a:rPr>
              <a:t>more logical and more conform to EBGL  </a:t>
            </a:r>
            <a:r>
              <a:rPr lang="en-US" sz="1300" dirty="0" smtClean="0">
                <a:latin typeface="Calibri" panose="020F0502020204030204" pitchFamily="34" charset="0"/>
              </a:rPr>
              <a:t>structure. </a:t>
            </a:r>
          </a:p>
          <a:p>
            <a:pPr marL="285750" indent="-285750">
              <a:buClr>
                <a:schemeClr val="bg1"/>
              </a:buClr>
              <a:buFont typeface="Wingdings" panose="05000000000000000000" pitchFamily="2" charset="2"/>
              <a:buChar char="ð"/>
            </a:pPr>
            <a:r>
              <a:rPr lang="en-US" sz="1300" dirty="0" smtClean="0">
                <a:latin typeface="Calibri" panose="020F0502020204030204" pitchFamily="34" charset="0"/>
              </a:rPr>
              <a:t>the content of each existing Article of current ARP contract remains quasi unchanged </a:t>
            </a:r>
            <a:endParaRPr lang="en-US" sz="1300" dirty="0">
              <a:latin typeface="Calibri" panose="020F0502020204030204" pitchFamily="34" charset="0"/>
            </a:endParaRPr>
          </a:p>
          <a:p>
            <a:pPr marL="285750" indent="-285750">
              <a:buClr>
                <a:schemeClr val="bg1"/>
              </a:buClr>
              <a:buFont typeface="Wingdings" panose="05000000000000000000" pitchFamily="2" charset="2"/>
              <a:buChar char="ð"/>
            </a:pPr>
            <a:r>
              <a:rPr lang="en-US" sz="1300" dirty="0" smtClean="0">
                <a:latin typeface="Calibri" panose="020F0502020204030204" pitchFamily="34" charset="0"/>
              </a:rPr>
              <a:t>A mapping is provided to facilitate stakeholder reception.</a:t>
            </a:r>
            <a:endParaRPr lang="en-GB" sz="1300" dirty="0">
              <a:latin typeface="Calibri" panose="020F0502020204030204" pitchFamily="34" charset="0"/>
            </a:endParaRPr>
          </a:p>
        </p:txBody>
      </p:sp>
      <p:pic>
        <p:nvPicPr>
          <p:cNvPr id="6" name="Picture 5"/>
          <p:cNvPicPr>
            <a:picLocks noChangeAspect="1"/>
          </p:cNvPicPr>
          <p:nvPr/>
        </p:nvPicPr>
        <p:blipFill>
          <a:blip r:embed="rId2"/>
          <a:stretch>
            <a:fillRect/>
          </a:stretch>
        </p:blipFill>
        <p:spPr>
          <a:xfrm>
            <a:off x="7956376" y="18669"/>
            <a:ext cx="1141081" cy="1316345"/>
          </a:xfrm>
          <a:prstGeom prst="rect">
            <a:avLst/>
          </a:prstGeom>
        </p:spPr>
      </p:pic>
    </p:spTree>
    <p:extLst>
      <p:ext uri="{BB962C8B-B14F-4D97-AF65-F5344CB8AC3E}">
        <p14:creationId xmlns:p14="http://schemas.microsoft.com/office/powerpoint/2010/main" val="445324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316"/>
            <a:ext cx="8229600" cy="857250"/>
          </a:xfrm>
        </p:spPr>
        <p:txBody>
          <a:bodyPr/>
          <a:lstStyle/>
          <a:p>
            <a:pPr algn="l"/>
            <a:r>
              <a:rPr lang="en-US" sz="2400" dirty="0">
                <a:solidFill>
                  <a:schemeClr val="tx2"/>
                </a:solidFill>
              </a:rPr>
              <a:t>BRP Contract</a:t>
            </a:r>
            <a:endParaRPr lang="en-GB" sz="2400" dirty="0">
              <a:solidFill>
                <a:schemeClr val="tx2"/>
              </a:solidFill>
            </a:endParaRPr>
          </a:p>
        </p:txBody>
      </p:sp>
      <p:sp>
        <p:nvSpPr>
          <p:cNvPr id="6" name="TextBox 5"/>
          <p:cNvSpPr txBox="1"/>
          <p:nvPr/>
        </p:nvSpPr>
        <p:spPr>
          <a:xfrm>
            <a:off x="336213" y="771550"/>
            <a:ext cx="3426102" cy="4248472"/>
          </a:xfrm>
          <a:prstGeom prst="rect">
            <a:avLst/>
          </a:prstGeom>
          <a:ln w="12700">
            <a:prstDash val="dash"/>
          </a:ln>
        </p:spPr>
        <p:style>
          <a:lnRef idx="2">
            <a:schemeClr val="accent6"/>
          </a:lnRef>
          <a:fillRef idx="1">
            <a:schemeClr val="lt1"/>
          </a:fillRef>
          <a:effectRef idx="0">
            <a:schemeClr val="accent6"/>
          </a:effectRef>
          <a:fontRef idx="minor">
            <a:schemeClr val="dk1"/>
          </a:fontRef>
        </p:style>
        <p:txBody>
          <a:bodyPr wrap="square" lIns="91278" tIns="45640" rIns="91278" bIns="45640" rtlCol="0">
            <a:noAutofit/>
          </a:bodyPr>
          <a:lstStyle/>
          <a:p>
            <a:r>
              <a:rPr lang="nl-BE" b="1" dirty="0" smtClean="0"/>
              <a:t>BRP Contract</a:t>
            </a:r>
          </a:p>
          <a:p>
            <a:pPr algn="ctr"/>
            <a:endParaRPr lang="nl-BE" b="1" dirty="0"/>
          </a:p>
          <a:p>
            <a:pPr algn="ctr"/>
            <a:endParaRPr lang="nl-BE" b="1" dirty="0" smtClean="0"/>
          </a:p>
          <a:p>
            <a:pPr algn="ctr"/>
            <a:endParaRPr lang="nl-BE" b="1" dirty="0"/>
          </a:p>
          <a:p>
            <a:pPr algn="ctr"/>
            <a:endParaRPr lang="nl-BE" dirty="0" smtClean="0"/>
          </a:p>
          <a:p>
            <a:pPr algn="ctr"/>
            <a:endParaRPr lang="nl-BE" dirty="0"/>
          </a:p>
          <a:p>
            <a:pPr algn="ctr"/>
            <a:endParaRPr lang="nl-BE" dirty="0" smtClean="0"/>
          </a:p>
          <a:p>
            <a:pPr algn="ctr"/>
            <a:endParaRPr lang="nl-BE" dirty="0"/>
          </a:p>
          <a:p>
            <a:pPr algn="ctr"/>
            <a:endParaRPr lang="nl-BE" dirty="0" smtClean="0"/>
          </a:p>
          <a:p>
            <a:pPr algn="ctr"/>
            <a:endParaRPr lang="nl-BE" dirty="0"/>
          </a:p>
          <a:p>
            <a:pPr algn="ctr"/>
            <a:endParaRPr lang="nl-BE" dirty="0"/>
          </a:p>
        </p:txBody>
      </p:sp>
      <p:sp>
        <p:nvSpPr>
          <p:cNvPr id="7" name="TextBox 6"/>
          <p:cNvSpPr txBox="1"/>
          <p:nvPr/>
        </p:nvSpPr>
        <p:spPr>
          <a:xfrm>
            <a:off x="485834" y="2931789"/>
            <a:ext cx="3124141" cy="1584177"/>
          </a:xfrm>
          <a:prstGeom prst="rect">
            <a:avLst/>
          </a:prstGeom>
        </p:spPr>
        <p:style>
          <a:lnRef idx="2">
            <a:schemeClr val="accent1"/>
          </a:lnRef>
          <a:fillRef idx="1">
            <a:schemeClr val="lt1"/>
          </a:fillRef>
          <a:effectRef idx="0">
            <a:schemeClr val="accent1"/>
          </a:effectRef>
          <a:fontRef idx="minor">
            <a:schemeClr val="dk1"/>
          </a:fontRef>
        </p:style>
        <p:txBody>
          <a:bodyPr wrap="square" lIns="91278" tIns="45640" rIns="91278" bIns="45640" rtlCol="0" anchor="ctr">
            <a:noAutofit/>
          </a:bodyPr>
          <a:lstStyle>
            <a:defPPr>
              <a:defRPr lang="en-US"/>
            </a:defPPr>
            <a:lvl1pPr>
              <a:defRPr sz="1400" b="1"/>
            </a:lvl1pPr>
          </a:lstStyle>
          <a:p>
            <a:r>
              <a:rPr lang="nl-BE" sz="1200" dirty="0" err="1" smtClean="0"/>
              <a:t>Terms</a:t>
            </a:r>
            <a:r>
              <a:rPr lang="nl-BE" sz="1200" dirty="0" smtClean="0"/>
              <a:t> and </a:t>
            </a:r>
            <a:r>
              <a:rPr lang="nl-BE" sz="1200" dirty="0" err="1" smtClean="0"/>
              <a:t>Conditions</a:t>
            </a:r>
            <a:r>
              <a:rPr lang="nl-BE" sz="1200" dirty="0" smtClean="0"/>
              <a:t> BRP</a:t>
            </a:r>
          </a:p>
          <a:p>
            <a:pPr marL="285704" indent="-285750">
              <a:buFont typeface="+mj-lt"/>
              <a:buAutoNum type="romanUcPeriod" startAt="9"/>
            </a:pPr>
            <a:r>
              <a:rPr lang="nl-BE" sz="1100" b="0" dirty="0" err="1" smtClean="0"/>
              <a:t>Imbalance</a:t>
            </a:r>
            <a:r>
              <a:rPr lang="nl-BE" sz="1100" b="0" dirty="0" smtClean="0"/>
              <a:t> </a:t>
            </a:r>
            <a:r>
              <a:rPr lang="nl-BE" sz="1100" b="0" dirty="0"/>
              <a:t>area </a:t>
            </a:r>
            <a:endParaRPr lang="nl-BE" sz="1100" b="0" dirty="0" smtClean="0"/>
          </a:p>
          <a:p>
            <a:pPr marL="285704" indent="-285750">
              <a:buFont typeface="+mj-lt"/>
              <a:buAutoNum type="romanUcPeriod" startAt="9"/>
            </a:pPr>
            <a:r>
              <a:rPr lang="nl-BE" sz="1100" b="0" dirty="0" err="1" smtClean="0"/>
              <a:t>Balancing</a:t>
            </a:r>
            <a:r>
              <a:rPr lang="nl-BE" sz="1100" b="0" dirty="0" smtClean="0"/>
              <a:t> </a:t>
            </a:r>
            <a:r>
              <a:rPr lang="nl-BE" sz="1100" b="0" dirty="0" err="1" smtClean="0"/>
              <a:t>responsibilities</a:t>
            </a:r>
            <a:endParaRPr lang="nl-BE" sz="1100" b="0" dirty="0" smtClean="0"/>
          </a:p>
          <a:p>
            <a:pPr marL="285704" indent="-285750">
              <a:buFont typeface="+mj-lt"/>
              <a:buAutoNum type="romanUcPeriod" startAt="9"/>
            </a:pPr>
            <a:r>
              <a:rPr lang="en-US" sz="1100" b="0" dirty="0" smtClean="0"/>
              <a:t>Requirements </a:t>
            </a:r>
            <a:r>
              <a:rPr lang="en-US" sz="1100" b="0" dirty="0"/>
              <a:t>for becoming a </a:t>
            </a:r>
            <a:r>
              <a:rPr lang="en-US" sz="1100" b="0" dirty="0" smtClean="0"/>
              <a:t>BRP</a:t>
            </a:r>
          </a:p>
          <a:p>
            <a:pPr marL="285704" indent="-285750">
              <a:buFont typeface="+mj-lt"/>
              <a:buAutoNum type="romanUcPeriod" startAt="9"/>
            </a:pPr>
            <a:r>
              <a:rPr lang="en-US" sz="1100" b="0" dirty="0" smtClean="0"/>
              <a:t>Imbalance calculation</a:t>
            </a:r>
            <a:endParaRPr lang="en-US" sz="1100" b="0" dirty="0"/>
          </a:p>
          <a:p>
            <a:pPr marL="285704" indent="-285750">
              <a:buFont typeface="+mj-lt"/>
              <a:buAutoNum type="romanUcPeriod" startAt="9"/>
            </a:pPr>
            <a:r>
              <a:rPr lang="nl-BE" sz="1100" b="0" dirty="0" smtClean="0"/>
              <a:t>Daily </a:t>
            </a:r>
            <a:r>
              <a:rPr lang="nl-BE" sz="1100" b="0" dirty="0" err="1" smtClean="0"/>
              <a:t>Balancing</a:t>
            </a:r>
            <a:r>
              <a:rPr lang="nl-BE" sz="1100" b="0" dirty="0" smtClean="0"/>
              <a:t> Program</a:t>
            </a:r>
            <a:endParaRPr lang="nl-BE" sz="1100" b="0" dirty="0"/>
          </a:p>
          <a:p>
            <a:pPr marL="285704" indent="-285750">
              <a:buFont typeface="+mj-lt"/>
              <a:buAutoNum type="romanUcPeriod" startAt="9"/>
            </a:pPr>
            <a:r>
              <a:rPr lang="nl-BE" sz="1100" b="0" dirty="0" err="1"/>
              <a:t>Imbalance</a:t>
            </a:r>
            <a:r>
              <a:rPr lang="nl-BE" sz="1100" b="0" dirty="0"/>
              <a:t> </a:t>
            </a:r>
            <a:r>
              <a:rPr lang="nl-BE" sz="1100" b="0" dirty="0" err="1"/>
              <a:t>settlement</a:t>
            </a:r>
            <a:endParaRPr lang="nl-BE" sz="1100" b="0" dirty="0"/>
          </a:p>
        </p:txBody>
      </p:sp>
      <p:sp>
        <p:nvSpPr>
          <p:cNvPr id="8" name="TextBox 7"/>
          <p:cNvSpPr txBox="1"/>
          <p:nvPr/>
        </p:nvSpPr>
        <p:spPr>
          <a:xfrm>
            <a:off x="469438" y="1131590"/>
            <a:ext cx="3140537" cy="1728192"/>
          </a:xfrm>
          <a:prstGeom prst="rect">
            <a:avLst/>
          </a:prstGeom>
        </p:spPr>
        <p:style>
          <a:lnRef idx="2">
            <a:schemeClr val="accent1"/>
          </a:lnRef>
          <a:fillRef idx="1">
            <a:schemeClr val="lt1"/>
          </a:fillRef>
          <a:effectRef idx="0">
            <a:schemeClr val="accent1"/>
          </a:effectRef>
          <a:fontRef idx="minor">
            <a:schemeClr val="dk1"/>
          </a:fontRef>
        </p:style>
        <p:txBody>
          <a:bodyPr wrap="square" lIns="91278" tIns="45640" rIns="91278" bIns="45640" rtlCol="0" anchor="t">
            <a:noAutofit/>
          </a:bodyPr>
          <a:lstStyle/>
          <a:p>
            <a:r>
              <a:rPr lang="nl-BE" sz="1200" b="1" dirty="0" smtClean="0"/>
              <a:t>General </a:t>
            </a:r>
            <a:r>
              <a:rPr lang="nl-BE" sz="1200" b="1" dirty="0" err="1" smtClean="0"/>
              <a:t>Conditions</a:t>
            </a:r>
            <a:endParaRPr lang="nl-BE" sz="1200" b="1" dirty="0"/>
          </a:p>
          <a:p>
            <a:pPr marL="285704" indent="-285750">
              <a:buFont typeface="+mj-lt"/>
              <a:buAutoNum type="romanUcPeriod"/>
            </a:pPr>
            <a:r>
              <a:rPr lang="en-US" sz="1100" dirty="0"/>
              <a:t>Definitions and </a:t>
            </a:r>
            <a:r>
              <a:rPr lang="en-US" sz="1100" dirty="0" smtClean="0"/>
              <a:t>scope </a:t>
            </a:r>
            <a:r>
              <a:rPr lang="en-US" sz="1100" dirty="0"/>
              <a:t>of the BRP contract</a:t>
            </a:r>
          </a:p>
          <a:p>
            <a:pPr marL="285704" indent="-285750">
              <a:buFont typeface="+mj-lt"/>
              <a:buAutoNum type="romanUcPeriod"/>
            </a:pPr>
            <a:r>
              <a:rPr lang="nl-BE" sz="1100" dirty="0" err="1"/>
              <a:t>Invoicing</a:t>
            </a:r>
            <a:r>
              <a:rPr lang="nl-BE" sz="1100" dirty="0"/>
              <a:t> and </a:t>
            </a:r>
            <a:r>
              <a:rPr lang="nl-BE" sz="1100" dirty="0" err="1"/>
              <a:t>payment</a:t>
            </a:r>
            <a:endParaRPr lang="nl-BE" sz="1100" dirty="0"/>
          </a:p>
          <a:p>
            <a:pPr marL="285704" indent="-285750">
              <a:buFont typeface="+mj-lt"/>
              <a:buAutoNum type="romanUcPeriod"/>
            </a:pPr>
            <a:r>
              <a:rPr lang="nl-BE" sz="1100" dirty="0" err="1"/>
              <a:t>Liabilities</a:t>
            </a:r>
            <a:endParaRPr lang="nl-BE" sz="1100" dirty="0"/>
          </a:p>
          <a:p>
            <a:pPr marL="285704" indent="-285750">
              <a:buFont typeface="+mj-lt"/>
              <a:buAutoNum type="romanUcPeriod"/>
            </a:pPr>
            <a:r>
              <a:rPr lang="nl-BE" sz="1100" dirty="0" err="1"/>
              <a:t>Emergency</a:t>
            </a:r>
            <a:r>
              <a:rPr lang="nl-BE" sz="1100" dirty="0"/>
              <a:t> </a:t>
            </a:r>
            <a:r>
              <a:rPr lang="nl-BE" sz="1100" dirty="0" err="1"/>
              <a:t>situation</a:t>
            </a:r>
            <a:r>
              <a:rPr lang="nl-BE" sz="1100" dirty="0"/>
              <a:t> or force majeure</a:t>
            </a:r>
          </a:p>
          <a:p>
            <a:pPr marL="285704" indent="-285750">
              <a:buFont typeface="+mj-lt"/>
              <a:buAutoNum type="romanUcPeriod"/>
            </a:pPr>
            <a:r>
              <a:rPr lang="nl-BE" sz="1100" dirty="0" err="1" smtClean="0"/>
              <a:t>Confidentiality</a:t>
            </a:r>
            <a:endParaRPr lang="nl-BE" sz="1100" dirty="0"/>
          </a:p>
          <a:p>
            <a:pPr marL="285704" indent="-285750">
              <a:buFont typeface="+mj-lt"/>
              <a:buAutoNum type="romanUcPeriod"/>
            </a:pPr>
            <a:r>
              <a:rPr lang="nl-BE" sz="1100" dirty="0" err="1"/>
              <a:t>Termination</a:t>
            </a:r>
            <a:r>
              <a:rPr lang="nl-BE" sz="1100" dirty="0"/>
              <a:t> or suspension</a:t>
            </a:r>
          </a:p>
          <a:p>
            <a:pPr marL="285704" indent="-285750">
              <a:buFont typeface="+mj-lt"/>
              <a:buAutoNum type="romanUcPeriod"/>
            </a:pPr>
            <a:r>
              <a:rPr lang="nl-BE" sz="1100" dirty="0" err="1"/>
              <a:t>Miscellaneous</a:t>
            </a:r>
            <a:r>
              <a:rPr lang="nl-BE" sz="1100" dirty="0"/>
              <a:t> </a:t>
            </a:r>
            <a:r>
              <a:rPr lang="nl-BE" sz="1100" dirty="0" err="1"/>
              <a:t>conditions</a:t>
            </a:r>
            <a:endParaRPr lang="nl-BE" sz="1100" dirty="0"/>
          </a:p>
          <a:p>
            <a:pPr marL="285704" indent="-285750">
              <a:buFont typeface="+mj-lt"/>
              <a:buAutoNum type="romanUcPeriod"/>
            </a:pPr>
            <a:r>
              <a:rPr lang="nl-BE" sz="1100" dirty="0" err="1"/>
              <a:t>Settlement</a:t>
            </a:r>
            <a:r>
              <a:rPr lang="nl-BE" sz="1100" dirty="0"/>
              <a:t> of </a:t>
            </a:r>
            <a:r>
              <a:rPr lang="nl-BE" sz="1100" dirty="0" err="1"/>
              <a:t>disputes</a:t>
            </a:r>
            <a:endParaRPr lang="nl-BE" sz="1100" dirty="0"/>
          </a:p>
        </p:txBody>
      </p:sp>
      <p:sp>
        <p:nvSpPr>
          <p:cNvPr id="10" name="TextBox 9"/>
          <p:cNvSpPr txBox="1"/>
          <p:nvPr/>
        </p:nvSpPr>
        <p:spPr>
          <a:xfrm>
            <a:off x="485834" y="4632334"/>
            <a:ext cx="3135999" cy="315680"/>
          </a:xfrm>
          <a:prstGeom prst="rect">
            <a:avLst/>
          </a:prstGeom>
        </p:spPr>
        <p:style>
          <a:lnRef idx="2">
            <a:schemeClr val="accent1"/>
          </a:lnRef>
          <a:fillRef idx="1">
            <a:schemeClr val="lt1"/>
          </a:fillRef>
          <a:effectRef idx="0">
            <a:schemeClr val="accent1"/>
          </a:effectRef>
          <a:fontRef idx="minor">
            <a:schemeClr val="dk1"/>
          </a:fontRef>
        </p:style>
        <p:txBody>
          <a:bodyPr wrap="square" lIns="91278" tIns="45640" rIns="91278" bIns="45640" rtlCol="0" anchor="ctr">
            <a:noAutofit/>
          </a:bodyPr>
          <a:lstStyle/>
          <a:p>
            <a:r>
              <a:rPr lang="nl-BE" sz="1400" b="1" dirty="0" smtClean="0"/>
              <a:t>Appendices </a:t>
            </a:r>
            <a:endParaRPr lang="nl-BE" sz="1400" b="1" dirty="0"/>
          </a:p>
        </p:txBody>
      </p:sp>
      <p:sp>
        <p:nvSpPr>
          <p:cNvPr id="19" name="TextBox 18"/>
          <p:cNvSpPr txBox="1"/>
          <p:nvPr/>
        </p:nvSpPr>
        <p:spPr>
          <a:xfrm>
            <a:off x="4427984" y="334743"/>
            <a:ext cx="3600400" cy="307777"/>
          </a:xfrm>
          <a:prstGeom prst="rect">
            <a:avLst/>
          </a:prstGeom>
          <a:noFill/>
        </p:spPr>
        <p:txBody>
          <a:bodyPr wrap="square" lIns="91431" tIns="45716" rIns="91431" bIns="45716" rtlCol="0">
            <a:spAutoFit/>
          </a:bodyPr>
          <a:lstStyle/>
          <a:p>
            <a:r>
              <a:rPr lang="en-US" sz="1400" b="1" dirty="0"/>
              <a:t>…Compliancy with EBGL…</a:t>
            </a:r>
            <a:endParaRPr lang="en-GB" sz="1400" b="1" dirty="0"/>
          </a:p>
        </p:txBody>
      </p:sp>
      <p:pic>
        <p:nvPicPr>
          <p:cNvPr id="21" name="Picture 5" descr="\\Cagmasrv1\sso$\Gestion_Deloitte\Global_Brand\- Templates\Icons\Iconography Deloitte\Icon_Magnifying_glass_Gree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5057" y="286965"/>
            <a:ext cx="415571" cy="40333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6" name="Table 25"/>
          <p:cNvGraphicFramePr>
            <a:graphicFrameLocks noGrp="1"/>
          </p:cNvGraphicFramePr>
          <p:nvPr>
            <p:extLst>
              <p:ext uri="{D42A27DB-BD31-4B8C-83A1-F6EECF244321}">
                <p14:modId xmlns:p14="http://schemas.microsoft.com/office/powerpoint/2010/main" val="3977076023"/>
              </p:ext>
            </p:extLst>
          </p:nvPr>
        </p:nvGraphicFramePr>
        <p:xfrm>
          <a:off x="4612655" y="774150"/>
          <a:ext cx="3055689" cy="4315277"/>
        </p:xfrm>
        <a:graphic>
          <a:graphicData uri="http://schemas.openxmlformats.org/drawingml/2006/table">
            <a:tbl>
              <a:tblPr firstRow="1" bandRow="1">
                <a:tableStyleId>{69012ECD-51FC-41F1-AA8D-1B2483CD663E}</a:tableStyleId>
              </a:tblPr>
              <a:tblGrid>
                <a:gridCol w="2027987">
                  <a:extLst>
                    <a:ext uri="{9D8B030D-6E8A-4147-A177-3AD203B41FA5}">
                      <a16:colId xmlns:a16="http://schemas.microsoft.com/office/drawing/2014/main" val="20000"/>
                    </a:ext>
                  </a:extLst>
                </a:gridCol>
                <a:gridCol w="1027702">
                  <a:extLst>
                    <a:ext uri="{9D8B030D-6E8A-4147-A177-3AD203B41FA5}">
                      <a16:colId xmlns:a16="http://schemas.microsoft.com/office/drawing/2014/main" val="20001"/>
                    </a:ext>
                  </a:extLst>
                </a:gridCol>
              </a:tblGrid>
              <a:tr h="457200">
                <a:tc>
                  <a:txBody>
                    <a:bodyPr/>
                    <a:lstStyle/>
                    <a:p>
                      <a:pPr algn="ctr"/>
                      <a:r>
                        <a:rPr lang="en-US" sz="1050" dirty="0" smtClean="0"/>
                        <a:t>EBGL art</a:t>
                      </a:r>
                      <a:r>
                        <a:rPr lang="en-US" sz="1050" baseline="0" dirty="0" smtClean="0"/>
                        <a:t> 18,6</a:t>
                      </a:r>
                      <a:endParaRPr lang="en-GB" sz="1050" dirty="0"/>
                    </a:p>
                  </a:txBody>
                  <a:tcPr anchor="ctr"/>
                </a:tc>
                <a:tc>
                  <a:txBody>
                    <a:bodyPr/>
                    <a:lstStyle/>
                    <a:p>
                      <a:pPr algn="ctr"/>
                      <a:r>
                        <a:rPr lang="en-US" sz="1000" dirty="0" smtClean="0"/>
                        <a:t>Section</a:t>
                      </a:r>
                      <a:r>
                        <a:rPr lang="en-US" sz="1000" baseline="0" dirty="0" smtClean="0"/>
                        <a:t> of T&amp;C BRP</a:t>
                      </a:r>
                      <a:endParaRPr lang="en-GB" sz="1000" dirty="0"/>
                    </a:p>
                  </a:txBody>
                  <a:tcPr anchor="ctr"/>
                </a:tc>
                <a:extLst>
                  <a:ext uri="{0D108BD9-81ED-4DB2-BD59-A6C34878D82A}">
                    <a16:rowId xmlns:a16="http://schemas.microsoft.com/office/drawing/2014/main" val="10000"/>
                  </a:ext>
                </a:extLst>
              </a:tr>
              <a:tr h="326343">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nl-BE" sz="800" dirty="0" smtClean="0"/>
                        <a:t>a. Definition </a:t>
                      </a:r>
                      <a:r>
                        <a:rPr lang="nl-BE" sz="800" dirty="0" err="1" smtClean="0"/>
                        <a:t>Balancing</a:t>
                      </a:r>
                      <a:r>
                        <a:rPr lang="nl-BE" sz="800" dirty="0" smtClean="0"/>
                        <a:t> </a:t>
                      </a:r>
                      <a:r>
                        <a:rPr lang="nl-BE" sz="800" dirty="0" err="1" smtClean="0"/>
                        <a:t>responsibility</a:t>
                      </a:r>
                      <a:endParaRPr lang="nl-BE" sz="800" dirty="0" smtClean="0">
                        <a:solidFill>
                          <a:schemeClr val="tx1"/>
                        </a:solidFill>
                      </a:endParaRPr>
                    </a:p>
                  </a:txBody>
                  <a:tcPr anchor="ctr"/>
                </a:tc>
                <a:tc>
                  <a:txBody>
                    <a:bodyPr/>
                    <a:lstStyle/>
                    <a:p>
                      <a:pPr marL="0" marR="0" lvl="1" indent="0" algn="ctr" defTabSz="342900" rtl="0" eaLnBrk="1" fontAlgn="auto" latinLnBrk="0" hangingPunct="1">
                        <a:lnSpc>
                          <a:spcPct val="100000"/>
                        </a:lnSpc>
                        <a:spcBef>
                          <a:spcPts val="0"/>
                        </a:spcBef>
                        <a:spcAft>
                          <a:spcPts val="0"/>
                        </a:spcAft>
                        <a:buClrTx/>
                        <a:buSzTx/>
                        <a:buFontTx/>
                        <a:buNone/>
                        <a:tabLst/>
                        <a:defRPr/>
                      </a:pPr>
                      <a:r>
                        <a:rPr lang="nl-BE" sz="800" kern="1200" dirty="0" smtClean="0"/>
                        <a:t>X.  </a:t>
                      </a:r>
                      <a:endParaRPr lang="nl-BE" sz="800" kern="1200" dirty="0" smtClean="0">
                        <a:solidFill>
                          <a:schemeClr val="tx1"/>
                        </a:solidFill>
                        <a:latin typeface="+mn-lt"/>
                        <a:ea typeface="+mn-ea"/>
                        <a:cs typeface="+mn-cs"/>
                      </a:endParaRPr>
                    </a:p>
                  </a:txBody>
                  <a:tcPr anchor="ctr"/>
                </a:tc>
                <a:extLst>
                  <a:ext uri="{0D108BD9-81ED-4DB2-BD59-A6C34878D82A}">
                    <a16:rowId xmlns:a16="http://schemas.microsoft.com/office/drawing/2014/main" val="10001"/>
                  </a:ext>
                </a:extLst>
              </a:tr>
              <a:tr h="296577">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nl-BE" sz="800" dirty="0" smtClean="0"/>
                        <a:t>b. </a:t>
                      </a:r>
                      <a:r>
                        <a:rPr lang="nl-BE" sz="800" dirty="0" err="1" smtClean="0"/>
                        <a:t>Requirements</a:t>
                      </a:r>
                      <a:r>
                        <a:rPr lang="nl-BE" sz="800" dirty="0" smtClean="0"/>
                        <a:t> to </a:t>
                      </a:r>
                      <a:r>
                        <a:rPr lang="nl-BE" sz="800" dirty="0" err="1" smtClean="0"/>
                        <a:t>become</a:t>
                      </a:r>
                      <a:r>
                        <a:rPr lang="nl-BE" sz="800" dirty="0" smtClean="0"/>
                        <a:t> BRP</a:t>
                      </a:r>
                      <a:endParaRPr lang="nl-BE" sz="800" dirty="0" smtClean="0">
                        <a:solidFill>
                          <a:schemeClr val="tx1"/>
                        </a:solidFill>
                      </a:endParaRPr>
                    </a:p>
                  </a:txBody>
                  <a:tcPr anchor="ctr"/>
                </a:tc>
                <a:tc>
                  <a:txBody>
                    <a:bodyPr/>
                    <a:lstStyle/>
                    <a:p>
                      <a:pPr marL="0" marR="0" lvl="1" indent="0" algn="ctr" defTabSz="342900" rtl="0" eaLnBrk="1" fontAlgn="auto" latinLnBrk="0" hangingPunct="1">
                        <a:lnSpc>
                          <a:spcPct val="100000"/>
                        </a:lnSpc>
                        <a:spcBef>
                          <a:spcPts val="0"/>
                        </a:spcBef>
                        <a:spcAft>
                          <a:spcPts val="0"/>
                        </a:spcAft>
                        <a:buClrTx/>
                        <a:buSzTx/>
                        <a:buFontTx/>
                        <a:buNone/>
                        <a:tabLst/>
                        <a:defRPr/>
                      </a:pPr>
                      <a:r>
                        <a:rPr lang="nl-BE" sz="800" kern="1200" dirty="0" smtClean="0"/>
                        <a:t>XI. </a:t>
                      </a:r>
                      <a:r>
                        <a:rPr lang="en-US" sz="800" b="0" dirty="0" smtClean="0"/>
                        <a:t> </a:t>
                      </a:r>
                    </a:p>
                  </a:txBody>
                  <a:tcPr anchor="ctr"/>
                </a:tc>
                <a:extLst>
                  <a:ext uri="{0D108BD9-81ED-4DB2-BD59-A6C34878D82A}">
                    <a16:rowId xmlns:a16="http://schemas.microsoft.com/office/drawing/2014/main" val="10002"/>
                  </a:ext>
                </a:extLst>
              </a:tr>
              <a:tr h="337704">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nl-BE" sz="800" dirty="0" smtClean="0"/>
                        <a:t>c. BRP </a:t>
                      </a:r>
                      <a:r>
                        <a:rPr lang="nl-BE" sz="800" dirty="0" err="1" smtClean="0"/>
                        <a:t>imbalance</a:t>
                      </a:r>
                      <a:r>
                        <a:rPr lang="nl-BE" sz="800" dirty="0" smtClean="0"/>
                        <a:t> financial </a:t>
                      </a:r>
                      <a:r>
                        <a:rPr lang="nl-BE" sz="800" dirty="0" err="1" smtClean="0"/>
                        <a:t>responsibility</a:t>
                      </a:r>
                      <a:r>
                        <a:rPr lang="nl-BE" sz="800" dirty="0" smtClean="0"/>
                        <a:t> </a:t>
                      </a:r>
                      <a:r>
                        <a:rPr lang="nl-BE" sz="800" dirty="0" err="1" smtClean="0"/>
                        <a:t>requirement</a:t>
                      </a:r>
                      <a:endParaRPr lang="nl-BE" sz="800" dirty="0" smtClean="0">
                        <a:solidFill>
                          <a:schemeClr val="tx1"/>
                        </a:solidFill>
                      </a:endParaRPr>
                    </a:p>
                  </a:txBody>
                  <a:tcPr anchor="ctr"/>
                </a:tc>
                <a:tc>
                  <a:txBody>
                    <a:bodyPr/>
                    <a:lstStyle/>
                    <a:p>
                      <a:pPr marL="0" marR="0" lvl="1" indent="0" algn="ctr" defTabSz="342900" rtl="0" eaLnBrk="1" fontAlgn="auto" latinLnBrk="0" hangingPunct="1">
                        <a:lnSpc>
                          <a:spcPct val="100000"/>
                        </a:lnSpc>
                        <a:spcBef>
                          <a:spcPts val="0"/>
                        </a:spcBef>
                        <a:spcAft>
                          <a:spcPts val="0"/>
                        </a:spcAft>
                        <a:buClrTx/>
                        <a:buSzTx/>
                        <a:buFontTx/>
                        <a:buNone/>
                        <a:tabLst/>
                        <a:defRPr/>
                      </a:pPr>
                      <a:r>
                        <a:rPr lang="nl-BE" sz="800" kern="1200" dirty="0" smtClean="0"/>
                        <a:t>XI. </a:t>
                      </a:r>
                      <a:endParaRPr lang="nl-BE" sz="800" kern="1200" dirty="0" smtClean="0">
                        <a:solidFill>
                          <a:schemeClr val="tx1"/>
                        </a:solidFill>
                        <a:latin typeface="+mn-lt"/>
                        <a:ea typeface="+mn-ea"/>
                        <a:cs typeface="+mn-cs"/>
                      </a:endParaRPr>
                    </a:p>
                  </a:txBody>
                  <a:tcPr anchor="ctr"/>
                </a:tc>
                <a:extLst>
                  <a:ext uri="{0D108BD9-81ED-4DB2-BD59-A6C34878D82A}">
                    <a16:rowId xmlns:a16="http://schemas.microsoft.com/office/drawing/2014/main" val="10003"/>
                  </a:ext>
                </a:extLst>
              </a:tr>
              <a:tr h="326343">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nl-BE" sz="800" dirty="0" smtClean="0"/>
                        <a:t>d. BRP data and information </a:t>
                      </a:r>
                      <a:r>
                        <a:rPr lang="nl-BE" sz="800" dirty="0" err="1" smtClean="0"/>
                        <a:t>requirements</a:t>
                      </a:r>
                      <a:r>
                        <a:rPr lang="nl-BE" sz="800" dirty="0" smtClean="0"/>
                        <a:t> </a:t>
                      </a:r>
                      <a:endParaRPr lang="nl-BE" sz="800" dirty="0" smtClean="0">
                        <a:solidFill>
                          <a:schemeClr val="tx1"/>
                        </a:solidFill>
                      </a:endParaRPr>
                    </a:p>
                  </a:txBody>
                  <a:tcPr anchor="ctr"/>
                </a:tc>
                <a:tc>
                  <a:txBody>
                    <a:bodyPr/>
                    <a:lstStyle/>
                    <a:p>
                      <a:pPr marL="0" marR="0" lvl="1" indent="0" algn="ctr" defTabSz="342900" rtl="0" eaLnBrk="1" fontAlgn="auto" latinLnBrk="0" hangingPunct="1">
                        <a:lnSpc>
                          <a:spcPct val="100000"/>
                        </a:lnSpc>
                        <a:spcBef>
                          <a:spcPts val="0"/>
                        </a:spcBef>
                        <a:spcAft>
                          <a:spcPts val="0"/>
                        </a:spcAft>
                        <a:buClrTx/>
                        <a:buSzTx/>
                        <a:buFontTx/>
                        <a:buNone/>
                        <a:tabLst/>
                        <a:defRPr/>
                      </a:pPr>
                      <a:r>
                        <a:rPr lang="nl-BE" sz="800" kern="1200" baseline="0" dirty="0" smtClean="0"/>
                        <a:t>XII. </a:t>
                      </a:r>
                    </a:p>
                  </a:txBody>
                  <a:tcPr anchor="ctr"/>
                </a:tc>
                <a:extLst>
                  <a:ext uri="{0D108BD9-81ED-4DB2-BD59-A6C34878D82A}">
                    <a16:rowId xmlns:a16="http://schemas.microsoft.com/office/drawing/2014/main" val="10004"/>
                  </a:ext>
                </a:extLst>
              </a:tr>
              <a:tr h="326343">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nl-BE" sz="800" dirty="0" smtClean="0"/>
                        <a:t>e. Rules </a:t>
                      </a:r>
                      <a:r>
                        <a:rPr lang="nl-BE" sz="800" dirty="0" err="1" smtClean="0"/>
                        <a:t>for</a:t>
                      </a:r>
                      <a:r>
                        <a:rPr lang="nl-BE" sz="800" dirty="0" smtClean="0"/>
                        <a:t> </a:t>
                      </a:r>
                      <a:r>
                        <a:rPr lang="nl-BE" sz="800" dirty="0" err="1" smtClean="0"/>
                        <a:t>schedule</a:t>
                      </a:r>
                      <a:r>
                        <a:rPr lang="nl-BE" sz="800" dirty="0" smtClean="0"/>
                        <a:t> change </a:t>
                      </a:r>
                      <a:r>
                        <a:rPr lang="nl-BE" sz="800" dirty="0" err="1" smtClean="0"/>
                        <a:t>linked</a:t>
                      </a:r>
                      <a:r>
                        <a:rPr lang="nl-BE" sz="800" dirty="0" smtClean="0"/>
                        <a:t> to IDGCT</a:t>
                      </a:r>
                      <a:endParaRPr lang="nl-BE" sz="800" dirty="0" smtClean="0">
                        <a:solidFill>
                          <a:schemeClr val="tx1"/>
                        </a:solidFill>
                      </a:endParaRPr>
                    </a:p>
                  </a:txBody>
                  <a:tcPr anchor="ctr"/>
                </a:tc>
                <a:tc>
                  <a:txBody>
                    <a:bodyPr/>
                    <a:lstStyle/>
                    <a:p>
                      <a:pPr marL="0" marR="0" lvl="1" indent="0" algn="ctr" defTabSz="342900" rtl="0" eaLnBrk="1" fontAlgn="auto" latinLnBrk="0" hangingPunct="1">
                        <a:lnSpc>
                          <a:spcPct val="100000"/>
                        </a:lnSpc>
                        <a:spcBef>
                          <a:spcPts val="0"/>
                        </a:spcBef>
                        <a:spcAft>
                          <a:spcPts val="0"/>
                        </a:spcAft>
                        <a:buClrTx/>
                        <a:buSzTx/>
                        <a:buFontTx/>
                        <a:buNone/>
                        <a:tabLst/>
                        <a:defRPr/>
                      </a:pPr>
                      <a:r>
                        <a:rPr lang="nl-BE" sz="800" kern="1200" baseline="0" dirty="0" smtClean="0"/>
                        <a:t>XII.  </a:t>
                      </a:r>
                    </a:p>
                  </a:txBody>
                  <a:tcPr anchor="ctr"/>
                </a:tc>
                <a:extLst>
                  <a:ext uri="{0D108BD9-81ED-4DB2-BD59-A6C34878D82A}">
                    <a16:rowId xmlns:a16="http://schemas.microsoft.com/office/drawing/2014/main" val="10005"/>
                  </a:ext>
                </a:extLst>
              </a:tr>
              <a:tr h="326343">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nl-BE" sz="800" dirty="0" smtClean="0"/>
                        <a:t>f. BRP </a:t>
                      </a:r>
                      <a:r>
                        <a:rPr lang="nl-BE" sz="800" dirty="0" err="1" smtClean="0"/>
                        <a:t>settlement</a:t>
                      </a:r>
                      <a:r>
                        <a:rPr lang="nl-BE" sz="800" dirty="0" smtClean="0"/>
                        <a:t> </a:t>
                      </a:r>
                      <a:r>
                        <a:rPr lang="nl-BE" sz="800" dirty="0" err="1" smtClean="0"/>
                        <a:t>rules</a:t>
                      </a:r>
                      <a:endParaRPr lang="nl-BE" sz="800" dirty="0" smtClean="0">
                        <a:solidFill>
                          <a:schemeClr val="tx1"/>
                        </a:solidFill>
                      </a:endParaRPr>
                    </a:p>
                  </a:txBody>
                  <a:tcPr anchor="ctr"/>
                </a:tc>
                <a:tc>
                  <a:txBody>
                    <a:bodyPr/>
                    <a:lstStyle/>
                    <a:p>
                      <a:pPr algn="ctr"/>
                      <a:r>
                        <a:rPr lang="en-US" sz="800" dirty="0" smtClean="0"/>
                        <a:t>XIV. </a:t>
                      </a:r>
                      <a:endParaRPr lang="en-GB" sz="800" dirty="0">
                        <a:solidFill>
                          <a:schemeClr val="tx1"/>
                        </a:solidFill>
                      </a:endParaRPr>
                    </a:p>
                  </a:txBody>
                  <a:tcPr anchor="ctr"/>
                </a:tc>
                <a:extLst>
                  <a:ext uri="{0D108BD9-81ED-4DB2-BD59-A6C34878D82A}">
                    <a16:rowId xmlns:a16="http://schemas.microsoft.com/office/drawing/2014/main" val="10006"/>
                  </a:ext>
                </a:extLst>
              </a:tr>
              <a:tr h="326343">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GB" sz="800" smtClean="0"/>
                        <a:t>g. imbalance price area delineation</a:t>
                      </a:r>
                      <a:endParaRPr lang="nl-BE" sz="800" dirty="0" smtClean="0">
                        <a:solidFill>
                          <a:schemeClr val="tx1"/>
                        </a:solidFill>
                      </a:endParaRPr>
                    </a:p>
                  </a:txBody>
                  <a:tcPr anchor="ctr"/>
                </a:tc>
                <a:tc>
                  <a:txBody>
                    <a:bodyPr/>
                    <a:lstStyle/>
                    <a:p>
                      <a:pPr marL="0" marR="0" lvl="1" indent="0" algn="ctr" defTabSz="342900" rtl="0" eaLnBrk="1" fontAlgn="auto" latinLnBrk="0" hangingPunct="1">
                        <a:lnSpc>
                          <a:spcPct val="100000"/>
                        </a:lnSpc>
                        <a:spcBef>
                          <a:spcPts val="0"/>
                        </a:spcBef>
                        <a:spcAft>
                          <a:spcPts val="0"/>
                        </a:spcAft>
                        <a:buClrTx/>
                        <a:buSzTx/>
                        <a:buFontTx/>
                        <a:buNone/>
                        <a:tabLst/>
                        <a:defRPr/>
                      </a:pPr>
                      <a:r>
                        <a:rPr lang="en-US" sz="800" dirty="0" smtClean="0"/>
                        <a:t>IX. </a:t>
                      </a:r>
                      <a:endParaRPr lang="en-GB" sz="800" dirty="0" smtClean="0">
                        <a:solidFill>
                          <a:schemeClr val="tx1"/>
                        </a:solidFill>
                      </a:endParaRPr>
                    </a:p>
                  </a:txBody>
                  <a:tcPr anchor="ctr"/>
                </a:tc>
                <a:extLst>
                  <a:ext uri="{0D108BD9-81ED-4DB2-BD59-A6C34878D82A}">
                    <a16:rowId xmlns:a16="http://schemas.microsoft.com/office/drawing/2014/main" val="10007"/>
                  </a:ext>
                </a:extLst>
              </a:tr>
              <a:tr h="337704">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nl-BE" sz="800" dirty="0" smtClean="0"/>
                        <a:t>h.</a:t>
                      </a:r>
                      <a:r>
                        <a:rPr lang="nl-BE" sz="800" baseline="0" dirty="0" smtClean="0"/>
                        <a:t> </a:t>
                      </a:r>
                      <a:r>
                        <a:rPr lang="nl-BE" sz="800" dirty="0" smtClean="0"/>
                        <a:t>BRP </a:t>
                      </a:r>
                      <a:r>
                        <a:rPr lang="nl-BE" sz="800" dirty="0" err="1" smtClean="0"/>
                        <a:t>settlement</a:t>
                      </a:r>
                      <a:r>
                        <a:rPr lang="nl-BE" sz="800" dirty="0" smtClean="0"/>
                        <a:t> </a:t>
                      </a:r>
                      <a:r>
                        <a:rPr lang="nl-BE" sz="800" dirty="0" err="1" smtClean="0"/>
                        <a:t>finalisation</a:t>
                      </a:r>
                      <a:r>
                        <a:rPr lang="nl-BE" sz="800" dirty="0" smtClean="0"/>
                        <a:t> </a:t>
                      </a:r>
                      <a:r>
                        <a:rPr lang="nl-BE" sz="800" dirty="0" err="1" smtClean="0"/>
                        <a:t>duration</a:t>
                      </a:r>
                      <a:r>
                        <a:rPr lang="nl-BE" sz="800" dirty="0" smtClean="0"/>
                        <a:t> </a:t>
                      </a:r>
                      <a:r>
                        <a:rPr lang="nl-BE" sz="800" dirty="0" err="1" smtClean="0"/>
                        <a:t>rules</a:t>
                      </a:r>
                      <a:endParaRPr lang="nl-BE" sz="800" dirty="0" smtClean="0"/>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tabLst/>
                        <a:defRPr/>
                      </a:pPr>
                      <a:r>
                        <a:rPr lang="en-US" sz="800" dirty="0" smtClean="0"/>
                        <a:t>XIV.  </a:t>
                      </a:r>
                      <a:endParaRPr lang="en-GB" sz="800" dirty="0" smtClean="0">
                        <a:solidFill>
                          <a:schemeClr val="tx1"/>
                        </a:solidFill>
                      </a:endParaRPr>
                    </a:p>
                  </a:txBody>
                  <a:tcPr anchor="ctr"/>
                </a:tc>
                <a:extLst>
                  <a:ext uri="{0D108BD9-81ED-4DB2-BD59-A6C34878D82A}">
                    <a16:rowId xmlns:a16="http://schemas.microsoft.com/office/drawing/2014/main" val="10008"/>
                  </a:ext>
                </a:extLst>
              </a:tr>
              <a:tr h="337704">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nl-BE" sz="800" dirty="0" smtClean="0"/>
                        <a:t>i. T&amp;C BRP non-compliance </a:t>
                      </a:r>
                      <a:r>
                        <a:rPr lang="nl-BE" sz="800" dirty="0" err="1" smtClean="0"/>
                        <a:t>consequences</a:t>
                      </a:r>
                      <a:endParaRPr lang="nl-BE" sz="800" dirty="0" smtClean="0"/>
                    </a:p>
                  </a:txBody>
                  <a:tcPr anchor="ctr"/>
                </a:tc>
                <a:tc>
                  <a:txBody>
                    <a:bodyPr/>
                    <a:lstStyle/>
                    <a:p>
                      <a:pPr marL="0" marR="0" lvl="1" indent="0" algn="ctr" defTabSz="342900" rtl="0" eaLnBrk="1" fontAlgn="auto" latinLnBrk="0" hangingPunct="1">
                        <a:lnSpc>
                          <a:spcPct val="100000"/>
                        </a:lnSpc>
                        <a:spcBef>
                          <a:spcPts val="0"/>
                        </a:spcBef>
                        <a:spcAft>
                          <a:spcPts val="0"/>
                        </a:spcAft>
                        <a:buClrTx/>
                        <a:buSzTx/>
                        <a:buFontTx/>
                        <a:buNone/>
                        <a:tabLst/>
                        <a:defRPr/>
                      </a:pPr>
                      <a:r>
                        <a:rPr lang="nl-BE" sz="800" kern="1200" dirty="0" smtClean="0"/>
                        <a:t>XI. </a:t>
                      </a:r>
                      <a:r>
                        <a:rPr lang="en-US" sz="800" b="0" dirty="0" smtClean="0"/>
                        <a:t> </a:t>
                      </a:r>
                      <a:endParaRPr lang="nl-BE" sz="800" kern="1200" dirty="0" smtClean="0">
                        <a:solidFill>
                          <a:schemeClr val="tx1"/>
                        </a:solidFill>
                        <a:latin typeface="+mn-lt"/>
                        <a:ea typeface="+mn-ea"/>
                        <a:cs typeface="+mn-cs"/>
                      </a:endParaRPr>
                    </a:p>
                  </a:txBody>
                  <a:tcPr anchor="ctr"/>
                </a:tc>
                <a:extLst>
                  <a:ext uri="{0D108BD9-81ED-4DB2-BD59-A6C34878D82A}">
                    <a16:rowId xmlns:a16="http://schemas.microsoft.com/office/drawing/2014/main" val="10009"/>
                  </a:ext>
                </a:extLst>
              </a:tr>
              <a:tr h="337704">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nl-BE" sz="800" dirty="0" smtClean="0"/>
                        <a:t>j.</a:t>
                      </a:r>
                      <a:r>
                        <a:rPr lang="nl-BE" sz="800" baseline="0" dirty="0" smtClean="0"/>
                        <a:t> </a:t>
                      </a:r>
                      <a:r>
                        <a:rPr lang="nl-BE" sz="800" dirty="0" err="1" smtClean="0"/>
                        <a:t>Obligation</a:t>
                      </a:r>
                      <a:r>
                        <a:rPr lang="nl-BE" sz="800" dirty="0" smtClean="0"/>
                        <a:t> </a:t>
                      </a:r>
                      <a:r>
                        <a:rPr lang="nl-BE" sz="800" dirty="0" err="1" smtClean="0"/>
                        <a:t>for</a:t>
                      </a:r>
                      <a:r>
                        <a:rPr lang="nl-BE" sz="800" dirty="0" smtClean="0"/>
                        <a:t> </a:t>
                      </a:r>
                      <a:r>
                        <a:rPr lang="nl-BE" sz="800" dirty="0" err="1" smtClean="0"/>
                        <a:t>submission</a:t>
                      </a:r>
                      <a:r>
                        <a:rPr lang="nl-BE" sz="800" dirty="0" smtClean="0"/>
                        <a:t> of </a:t>
                      </a:r>
                      <a:r>
                        <a:rPr lang="nl-BE" sz="800" dirty="0" err="1" smtClean="0"/>
                        <a:t>balance</a:t>
                      </a:r>
                      <a:r>
                        <a:rPr lang="nl-BE" sz="800" dirty="0" smtClean="0"/>
                        <a:t> </a:t>
                      </a:r>
                      <a:r>
                        <a:rPr lang="nl-BE" sz="800" dirty="0" err="1" smtClean="0"/>
                        <a:t>position</a:t>
                      </a:r>
                      <a:r>
                        <a:rPr lang="nl-BE" sz="800" dirty="0" smtClean="0"/>
                        <a:t> </a:t>
                      </a:r>
                      <a:r>
                        <a:rPr lang="nl-BE" sz="800" dirty="0" err="1" smtClean="0"/>
                        <a:t>modifications</a:t>
                      </a:r>
                      <a:endParaRPr lang="nl-BE" sz="800" dirty="0" smtClean="0">
                        <a:solidFill>
                          <a:schemeClr val="tx1"/>
                        </a:solidFill>
                      </a:endParaRPr>
                    </a:p>
                  </a:txBody>
                  <a:tcPr anchor="ctr"/>
                </a:tc>
                <a:tc>
                  <a:txBody>
                    <a:bodyPr/>
                    <a:lstStyle/>
                    <a:p>
                      <a:pPr marL="0" marR="0" lvl="1" indent="0" algn="ctr" defTabSz="342900" rtl="0" eaLnBrk="1" fontAlgn="auto" latinLnBrk="0" hangingPunct="1">
                        <a:lnSpc>
                          <a:spcPct val="100000"/>
                        </a:lnSpc>
                        <a:spcBef>
                          <a:spcPts val="0"/>
                        </a:spcBef>
                        <a:spcAft>
                          <a:spcPts val="0"/>
                        </a:spcAft>
                        <a:buClrTx/>
                        <a:buSzTx/>
                        <a:buFontTx/>
                        <a:buNone/>
                        <a:tabLst/>
                        <a:defRPr/>
                      </a:pPr>
                      <a:r>
                        <a:rPr lang="nl-BE" sz="800" kern="1200" dirty="0" smtClean="0"/>
                        <a:t>XIII. </a:t>
                      </a:r>
                      <a:r>
                        <a:rPr lang="en-US" sz="800" b="0" dirty="0" smtClean="0"/>
                        <a:t> </a:t>
                      </a:r>
                      <a:endParaRPr lang="nl-BE" sz="800" kern="1200" dirty="0" smtClean="0">
                        <a:solidFill>
                          <a:schemeClr val="tx1"/>
                        </a:solidFill>
                        <a:latin typeface="+mn-lt"/>
                        <a:ea typeface="+mn-ea"/>
                        <a:cs typeface="+mn-cs"/>
                      </a:endParaRPr>
                    </a:p>
                  </a:txBody>
                  <a:tcPr anchor="ctr"/>
                </a:tc>
                <a:extLst>
                  <a:ext uri="{0D108BD9-81ED-4DB2-BD59-A6C34878D82A}">
                    <a16:rowId xmlns:a16="http://schemas.microsoft.com/office/drawing/2014/main" val="10010"/>
                  </a:ext>
                </a:extLst>
              </a:tr>
              <a:tr h="326343">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nl-BE" sz="800" dirty="0" smtClean="0"/>
                        <a:t>k. BRP </a:t>
                      </a:r>
                      <a:r>
                        <a:rPr lang="nl-BE" sz="800" dirty="0" err="1" smtClean="0"/>
                        <a:t>settlement</a:t>
                      </a:r>
                      <a:r>
                        <a:rPr lang="nl-BE" sz="800" dirty="0" smtClean="0"/>
                        <a:t> </a:t>
                      </a:r>
                      <a:r>
                        <a:rPr lang="nl-BE" sz="800" dirty="0" err="1" smtClean="0"/>
                        <a:t>rules</a:t>
                      </a:r>
                      <a:r>
                        <a:rPr lang="nl-BE" sz="800" dirty="0" smtClean="0"/>
                        <a:t> (bis)</a:t>
                      </a:r>
                      <a:endParaRPr lang="nl-BE" sz="800" dirty="0" smtClean="0">
                        <a:solidFill>
                          <a:schemeClr val="tx1"/>
                        </a:solidFill>
                      </a:endParaRPr>
                    </a:p>
                  </a:txBody>
                  <a:tcPr anchor="ctr"/>
                </a:tc>
                <a:tc>
                  <a:txBody>
                    <a:bodyPr/>
                    <a:lstStyle/>
                    <a:p>
                      <a:pPr algn="ctr"/>
                      <a:r>
                        <a:rPr lang="en-US" sz="800" dirty="0" smtClean="0"/>
                        <a:t>XIV.  </a:t>
                      </a:r>
                      <a:endParaRPr lang="en-GB" sz="800" dirty="0">
                        <a:solidFill>
                          <a:schemeClr val="tx1"/>
                        </a:solidFill>
                      </a:endParaRPr>
                    </a:p>
                  </a:txBody>
                  <a:tcPr anchor="ctr"/>
                </a:tc>
                <a:extLst>
                  <a:ext uri="{0D108BD9-81ED-4DB2-BD59-A6C34878D82A}">
                    <a16:rowId xmlns:a16="http://schemas.microsoft.com/office/drawing/2014/main" val="10011"/>
                  </a:ext>
                </a:extLst>
              </a:tr>
              <a:tr h="234752">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nl-BE" sz="800" dirty="0" smtClean="0"/>
                        <a:t>l.</a:t>
                      </a:r>
                      <a:r>
                        <a:rPr lang="nl-BE" sz="800" baseline="0" dirty="0" smtClean="0"/>
                        <a:t> </a:t>
                      </a:r>
                      <a:r>
                        <a:rPr lang="nl-BE" sz="800" dirty="0" smtClean="0"/>
                        <a:t>HVDC </a:t>
                      </a:r>
                      <a:r>
                        <a:rPr lang="nl-BE" sz="800" dirty="0" err="1" smtClean="0"/>
                        <a:t>ramping</a:t>
                      </a:r>
                      <a:r>
                        <a:rPr lang="nl-BE" sz="800" dirty="0" smtClean="0"/>
                        <a:t> </a:t>
                      </a:r>
                      <a:r>
                        <a:rPr lang="nl-BE" sz="800" dirty="0" err="1" smtClean="0"/>
                        <a:t>restriction</a:t>
                      </a:r>
                      <a:endParaRPr lang="nl-BE" sz="800" dirty="0" smtClean="0">
                        <a:solidFill>
                          <a:schemeClr val="tx1"/>
                        </a:solidFill>
                      </a:endParaRPr>
                    </a:p>
                  </a:txBody>
                  <a:tcPr anchor="ctr"/>
                </a:tc>
                <a:tc>
                  <a:txBody>
                    <a:bodyPr/>
                    <a:lstStyle/>
                    <a:p>
                      <a:pPr algn="ctr"/>
                      <a:r>
                        <a:rPr lang="en-US" sz="800" dirty="0" smtClean="0"/>
                        <a:t>N.A.</a:t>
                      </a:r>
                      <a:endParaRPr lang="en-GB" sz="800" dirty="0">
                        <a:solidFill>
                          <a:schemeClr val="tx1"/>
                        </a:solidFill>
                      </a:endParaRPr>
                    </a:p>
                  </a:txBody>
                  <a:tcPr anchor="ctr"/>
                </a:tc>
                <a:extLst>
                  <a:ext uri="{0D108BD9-81ED-4DB2-BD59-A6C34878D82A}">
                    <a16:rowId xmlns:a16="http://schemas.microsoft.com/office/drawing/2014/main" val="10012"/>
                  </a:ext>
                </a:extLst>
              </a:tr>
            </a:tbl>
          </a:graphicData>
        </a:graphic>
      </p:graphicFrame>
      <p:sp>
        <p:nvSpPr>
          <p:cNvPr id="3" name="Right Brace 2"/>
          <p:cNvSpPr/>
          <p:nvPr/>
        </p:nvSpPr>
        <p:spPr>
          <a:xfrm>
            <a:off x="3730962" y="2931789"/>
            <a:ext cx="180974" cy="1584177"/>
          </a:xfrm>
          <a:prstGeom prst="rightBrace">
            <a:avLst>
              <a:gd name="adj1" fmla="val 117106"/>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BE"/>
          </a:p>
        </p:txBody>
      </p:sp>
      <p:cxnSp>
        <p:nvCxnSpPr>
          <p:cNvPr id="5" name="Straight Arrow Connector 4"/>
          <p:cNvCxnSpPr>
            <a:stCxn id="3" idx="1"/>
          </p:cNvCxnSpPr>
          <p:nvPr/>
        </p:nvCxnSpPr>
        <p:spPr>
          <a:xfrm flipV="1">
            <a:off x="3911936" y="3075806"/>
            <a:ext cx="579732" cy="6480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88845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892572222"/>
              </p:ext>
            </p:extLst>
          </p:nvPr>
        </p:nvGraphicFramePr>
        <p:xfrm>
          <a:off x="116595" y="253371"/>
          <a:ext cx="9027405" cy="4832921"/>
        </p:xfrm>
        <a:graphic>
          <a:graphicData uri="http://schemas.openxmlformats.org/drawingml/2006/table">
            <a:tbl>
              <a:tblPr firstRow="1" bandRow="1">
                <a:tableStyleId>{5C22544A-7EE6-4342-B048-85BDC9FD1C3A}</a:tableStyleId>
              </a:tblPr>
              <a:tblGrid>
                <a:gridCol w="438995">
                  <a:extLst>
                    <a:ext uri="{9D8B030D-6E8A-4147-A177-3AD203B41FA5}">
                      <a16:colId xmlns:a16="http://schemas.microsoft.com/office/drawing/2014/main" val="20000"/>
                    </a:ext>
                  </a:extLst>
                </a:gridCol>
                <a:gridCol w="2895217">
                  <a:extLst>
                    <a:ext uri="{9D8B030D-6E8A-4147-A177-3AD203B41FA5}">
                      <a16:colId xmlns:a16="http://schemas.microsoft.com/office/drawing/2014/main" val="20001"/>
                    </a:ext>
                  </a:extLst>
                </a:gridCol>
                <a:gridCol w="873510">
                  <a:extLst>
                    <a:ext uri="{9D8B030D-6E8A-4147-A177-3AD203B41FA5}">
                      <a16:colId xmlns:a16="http://schemas.microsoft.com/office/drawing/2014/main" val="20002"/>
                    </a:ext>
                  </a:extLst>
                </a:gridCol>
                <a:gridCol w="4819683">
                  <a:extLst>
                    <a:ext uri="{9D8B030D-6E8A-4147-A177-3AD203B41FA5}">
                      <a16:colId xmlns:a16="http://schemas.microsoft.com/office/drawing/2014/main" val="20003"/>
                    </a:ext>
                  </a:extLst>
                </a:gridCol>
              </a:tblGrid>
              <a:tr h="311287">
                <a:tc>
                  <a:txBody>
                    <a:bodyPr/>
                    <a:lstStyle/>
                    <a:p>
                      <a:pPr algn="ctr"/>
                      <a:r>
                        <a:rPr lang="en-US" sz="700" dirty="0" smtClean="0"/>
                        <a:t>Art.</a:t>
                      </a:r>
                      <a:endParaRPr lang="en-GB" sz="700" dirty="0"/>
                    </a:p>
                  </a:txBody>
                  <a:tcPr anchor="ctr"/>
                </a:tc>
                <a:tc>
                  <a:txBody>
                    <a:bodyPr/>
                    <a:lstStyle/>
                    <a:p>
                      <a:pPr algn="ctr"/>
                      <a:r>
                        <a:rPr lang="en-US" sz="900" dirty="0" smtClean="0"/>
                        <a:t>Title ARP contract</a:t>
                      </a:r>
                      <a:endParaRPr lang="en-GB" sz="900" dirty="0"/>
                    </a:p>
                  </a:txBody>
                  <a:tcPr anchor="ctr"/>
                </a:tc>
                <a:tc>
                  <a:txBody>
                    <a:bodyPr/>
                    <a:lstStyle/>
                    <a:p>
                      <a:pPr algn="ctr"/>
                      <a:r>
                        <a:rPr lang="en-US" sz="900" dirty="0" smtClean="0"/>
                        <a:t>New Art</a:t>
                      </a:r>
                      <a:r>
                        <a:rPr lang="en-US" sz="900" baseline="0" dirty="0" smtClean="0"/>
                        <a:t>. BRP</a:t>
                      </a:r>
                      <a:endParaRPr lang="en-GB" sz="900" dirty="0"/>
                    </a:p>
                  </a:txBody>
                  <a:tcPr anchor="ctr"/>
                </a:tc>
                <a:tc>
                  <a:txBody>
                    <a:bodyPr/>
                    <a:lstStyle/>
                    <a:p>
                      <a:pPr algn="ctr"/>
                      <a:r>
                        <a:rPr lang="en-US" sz="900" dirty="0" smtClean="0"/>
                        <a:t>Title in BRP Contract</a:t>
                      </a:r>
                      <a:endParaRPr lang="en-GB" sz="900" dirty="0"/>
                    </a:p>
                  </a:txBody>
                  <a:tcPr anchor="ctr"/>
                </a:tc>
                <a:extLst>
                  <a:ext uri="{0D108BD9-81ED-4DB2-BD59-A6C34878D82A}">
                    <a16:rowId xmlns:a16="http://schemas.microsoft.com/office/drawing/2014/main" val="10000"/>
                  </a:ext>
                </a:extLst>
              </a:tr>
              <a:tr h="230441">
                <a:tc>
                  <a:txBody>
                    <a:bodyPr/>
                    <a:lstStyle/>
                    <a:p>
                      <a:r>
                        <a:rPr lang="en-US" sz="600" dirty="0" smtClean="0"/>
                        <a:t>1</a:t>
                      </a:r>
                      <a:endParaRPr lang="en-GB" sz="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dirty="0" smtClean="0"/>
                        <a:t>Definitions</a:t>
                      </a:r>
                      <a:endParaRPr lang="en-GB" sz="600" dirty="0" smtClean="0"/>
                    </a:p>
                  </a:txBody>
                  <a:tcPr anchor="ctr"/>
                </a:tc>
                <a:tc>
                  <a:txBody>
                    <a:bodyPr/>
                    <a:lstStyle/>
                    <a:p>
                      <a:pPr algn="ctr"/>
                      <a:r>
                        <a:rPr lang="nl-NL" sz="700" kern="1200" dirty="0" smtClean="0">
                          <a:solidFill>
                            <a:schemeClr val="dk1"/>
                          </a:solidFill>
                          <a:latin typeface="+mn-lt"/>
                          <a:ea typeface="+mn-ea"/>
                          <a:cs typeface="+mn-cs"/>
                        </a:rPr>
                        <a:t>1</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dirty="0" smtClean="0"/>
                        <a:t>Definitions</a:t>
                      </a:r>
                      <a:endParaRPr lang="en-GB" sz="600" dirty="0" smtClean="0"/>
                    </a:p>
                  </a:txBody>
                  <a:tcPr anchor="ctr"/>
                </a:tc>
                <a:extLst>
                  <a:ext uri="{0D108BD9-81ED-4DB2-BD59-A6C34878D82A}">
                    <a16:rowId xmlns:a16="http://schemas.microsoft.com/office/drawing/2014/main" val="10001"/>
                  </a:ext>
                </a:extLst>
              </a:tr>
              <a:tr h="196883">
                <a:tc>
                  <a:txBody>
                    <a:bodyPr/>
                    <a:lstStyle/>
                    <a:p>
                      <a:r>
                        <a:rPr lang="en-US" sz="600" dirty="0" smtClean="0"/>
                        <a:t>2</a:t>
                      </a:r>
                      <a:endParaRPr lang="en-GB" sz="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dirty="0" smtClean="0"/>
                        <a:t>Additional rules of</a:t>
                      </a:r>
                      <a:r>
                        <a:rPr lang="en-US" sz="600" baseline="0" dirty="0" smtClean="0"/>
                        <a:t> interpretation</a:t>
                      </a:r>
                      <a:endParaRPr lang="en-GB" sz="600" dirty="0" smtClean="0"/>
                    </a:p>
                  </a:txBody>
                  <a:tcPr anchor="ctr"/>
                </a:tc>
                <a:tc>
                  <a:txBody>
                    <a:bodyPr/>
                    <a:lstStyle/>
                    <a:p>
                      <a:pPr algn="ctr"/>
                      <a:r>
                        <a:rPr lang="nl-NL" sz="700" kern="1200" dirty="0" smtClean="0">
                          <a:solidFill>
                            <a:schemeClr val="dk1"/>
                          </a:solidFill>
                          <a:latin typeface="+mn-lt"/>
                          <a:ea typeface="+mn-ea"/>
                          <a:cs typeface="+mn-cs"/>
                        </a:rPr>
                        <a:t>4</a:t>
                      </a:r>
                      <a:endParaRPr lang="en-GB" sz="700" kern="1200" dirty="0">
                        <a:solidFill>
                          <a:schemeClr val="dk1"/>
                        </a:solidFill>
                        <a:latin typeface="+mn-lt"/>
                        <a:ea typeface="+mn-ea"/>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dirty="0" smtClean="0"/>
                        <a:t>Additional rules of</a:t>
                      </a:r>
                      <a:r>
                        <a:rPr lang="en-US" sz="600" baseline="0" dirty="0" smtClean="0"/>
                        <a:t> interpretation</a:t>
                      </a:r>
                      <a:endParaRPr lang="en-GB" sz="600" dirty="0" smtClean="0"/>
                    </a:p>
                  </a:txBody>
                  <a:tcPr anchor="ctr"/>
                </a:tc>
                <a:extLst>
                  <a:ext uri="{0D108BD9-81ED-4DB2-BD59-A6C34878D82A}">
                    <a16:rowId xmlns:a16="http://schemas.microsoft.com/office/drawing/2014/main" val="10002"/>
                  </a:ext>
                </a:extLst>
              </a:tr>
              <a:tr h="196883">
                <a:tc>
                  <a:txBody>
                    <a:bodyPr/>
                    <a:lstStyle/>
                    <a:p>
                      <a:r>
                        <a:rPr lang="en-US" sz="600" dirty="0" smtClean="0"/>
                        <a:t>3</a:t>
                      </a:r>
                      <a:endParaRPr lang="en-GB" sz="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dirty="0" smtClean="0"/>
                        <a:t>Scope of the</a:t>
                      </a:r>
                      <a:r>
                        <a:rPr lang="en-US" sz="600" baseline="0" dirty="0" smtClean="0"/>
                        <a:t> Contract</a:t>
                      </a:r>
                      <a:endParaRPr lang="en-GB" sz="600" dirty="0" smtClean="0"/>
                    </a:p>
                  </a:txBody>
                  <a:tcPr anchor="ctr"/>
                </a:tc>
                <a:tc>
                  <a:txBody>
                    <a:bodyPr/>
                    <a:lstStyle/>
                    <a:p>
                      <a:pPr algn="ctr"/>
                      <a:r>
                        <a:rPr lang="en-US" sz="700" kern="1200" dirty="0" smtClean="0">
                          <a:solidFill>
                            <a:schemeClr val="dk1"/>
                          </a:solidFill>
                          <a:latin typeface="+mn-lt"/>
                          <a:ea typeface="+mn-ea"/>
                          <a:cs typeface="+mn-cs"/>
                        </a:rPr>
                        <a:t>2</a:t>
                      </a:r>
                      <a:endParaRPr lang="en-GB" sz="700" kern="1200" dirty="0">
                        <a:solidFill>
                          <a:schemeClr val="dk1"/>
                        </a:solidFill>
                        <a:latin typeface="+mn-lt"/>
                        <a:ea typeface="+mn-ea"/>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dirty="0" smtClean="0"/>
                        <a:t>Scope of the</a:t>
                      </a:r>
                      <a:r>
                        <a:rPr lang="en-US" sz="600" baseline="0" dirty="0" smtClean="0"/>
                        <a:t> Contract</a:t>
                      </a:r>
                      <a:endParaRPr lang="en-GB" sz="600" dirty="0" smtClean="0"/>
                    </a:p>
                  </a:txBody>
                  <a:tcPr anchor="ctr"/>
                </a:tc>
                <a:extLst>
                  <a:ext uri="{0D108BD9-81ED-4DB2-BD59-A6C34878D82A}">
                    <a16:rowId xmlns:a16="http://schemas.microsoft.com/office/drawing/2014/main" val="10003"/>
                  </a:ext>
                </a:extLst>
              </a:tr>
              <a:tr h="196883">
                <a:tc>
                  <a:txBody>
                    <a:bodyPr/>
                    <a:lstStyle/>
                    <a:p>
                      <a:r>
                        <a:rPr lang="en-US" sz="600" dirty="0" smtClean="0"/>
                        <a:t>4</a:t>
                      </a:r>
                      <a:endParaRPr lang="en-GB" sz="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dirty="0" smtClean="0"/>
                        <a:t>Proof of the financial</a:t>
                      </a:r>
                      <a:r>
                        <a:rPr lang="en-US" sz="600" baseline="0" dirty="0" smtClean="0"/>
                        <a:t> solvency of  [ARP]</a:t>
                      </a:r>
                      <a:endParaRPr lang="en-GB" sz="600" dirty="0" smtClean="0"/>
                    </a:p>
                  </a:txBody>
                  <a:tcPr anchor="ctr"/>
                </a:tc>
                <a:tc>
                  <a:txBody>
                    <a:bodyPr/>
                    <a:lstStyle/>
                    <a:p>
                      <a:pPr algn="ctr"/>
                      <a:r>
                        <a:rPr lang="en-US" sz="700" dirty="0" smtClean="0"/>
                        <a:t>16</a:t>
                      </a:r>
                      <a:endParaRPr lang="en-GB" sz="7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dirty="0" smtClean="0"/>
                        <a:t>Proof of the financial</a:t>
                      </a:r>
                      <a:r>
                        <a:rPr lang="en-US" sz="600" baseline="0" dirty="0" smtClean="0"/>
                        <a:t> solvency of  [BRP]</a:t>
                      </a:r>
                      <a:endParaRPr lang="en-GB" sz="600" dirty="0" smtClean="0"/>
                    </a:p>
                  </a:txBody>
                  <a:tcPr anchor="ctr"/>
                </a:tc>
                <a:extLst>
                  <a:ext uri="{0D108BD9-81ED-4DB2-BD59-A6C34878D82A}">
                    <a16:rowId xmlns:a16="http://schemas.microsoft.com/office/drawing/2014/main" val="10004"/>
                  </a:ext>
                </a:extLst>
              </a:tr>
              <a:tr h="196883">
                <a:tc>
                  <a:txBody>
                    <a:bodyPr/>
                    <a:lstStyle/>
                    <a:p>
                      <a:r>
                        <a:rPr lang="en-US" sz="600" dirty="0" smtClean="0"/>
                        <a:t>5</a:t>
                      </a:r>
                      <a:endParaRPr lang="en-GB" sz="600" dirty="0"/>
                    </a:p>
                  </a:txBody>
                  <a:tcPr anchor="ctr"/>
                </a:tc>
                <a:tc>
                  <a:txBody>
                    <a:bodyPr/>
                    <a:lstStyle/>
                    <a:p>
                      <a:r>
                        <a:rPr lang="en-US" sz="600" dirty="0" smtClean="0"/>
                        <a:t>Invoicing and payment terms</a:t>
                      </a:r>
                      <a:endParaRPr lang="en-GB" sz="600" dirty="0"/>
                    </a:p>
                  </a:txBody>
                  <a:tcPr anchor="ctr"/>
                </a:tc>
                <a:tc>
                  <a:txBody>
                    <a:bodyPr/>
                    <a:lstStyle/>
                    <a:p>
                      <a:pPr algn="ctr"/>
                      <a:r>
                        <a:rPr lang="en-US" sz="700" dirty="0" smtClean="0"/>
                        <a:t>5</a:t>
                      </a:r>
                      <a:endParaRPr lang="en-GB" sz="700" dirty="0"/>
                    </a:p>
                  </a:txBody>
                  <a:tcPr anchor="ctr"/>
                </a:tc>
                <a:tc>
                  <a:txBody>
                    <a:bodyPr/>
                    <a:lstStyle/>
                    <a:p>
                      <a:r>
                        <a:rPr lang="en-US" sz="600" dirty="0" smtClean="0"/>
                        <a:t>Invoicing and payment terms</a:t>
                      </a:r>
                      <a:endParaRPr lang="en-GB" sz="600" dirty="0"/>
                    </a:p>
                  </a:txBody>
                  <a:tcPr anchor="ctr"/>
                </a:tc>
                <a:extLst>
                  <a:ext uri="{0D108BD9-81ED-4DB2-BD59-A6C34878D82A}">
                    <a16:rowId xmlns:a16="http://schemas.microsoft.com/office/drawing/2014/main" val="10005"/>
                  </a:ext>
                </a:extLst>
              </a:tr>
              <a:tr h="196883">
                <a:tc>
                  <a:txBody>
                    <a:bodyPr/>
                    <a:lstStyle/>
                    <a:p>
                      <a:r>
                        <a:rPr lang="en-US" sz="600" dirty="0" smtClean="0"/>
                        <a:t>6</a:t>
                      </a:r>
                      <a:endParaRPr lang="en-GB" sz="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dirty="0" smtClean="0"/>
                        <a:t>Notification to third parties of confidential or commercial sensitive</a:t>
                      </a:r>
                      <a:r>
                        <a:rPr lang="en-US" sz="600" baseline="0" dirty="0" smtClean="0"/>
                        <a:t> information</a:t>
                      </a:r>
                      <a:endParaRPr lang="en-GB" sz="600" dirty="0" smtClean="0"/>
                    </a:p>
                  </a:txBody>
                  <a:tcPr anchor="ctr"/>
                </a:tc>
                <a:tc>
                  <a:txBody>
                    <a:bodyPr/>
                    <a:lstStyle/>
                    <a:p>
                      <a:pPr algn="ctr"/>
                      <a:r>
                        <a:rPr lang="en-US" sz="700" dirty="0" smtClean="0"/>
                        <a:t>8</a:t>
                      </a:r>
                      <a:endParaRPr lang="en-GB" sz="7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dirty="0" smtClean="0"/>
                        <a:t>Notification to third parties of confidential or commercial sensitive</a:t>
                      </a:r>
                      <a:r>
                        <a:rPr lang="en-US" sz="600" baseline="0" dirty="0" smtClean="0"/>
                        <a:t> information</a:t>
                      </a:r>
                      <a:endParaRPr lang="en-GB" sz="600" dirty="0" smtClean="0"/>
                    </a:p>
                  </a:txBody>
                  <a:tcPr anchor="ctr"/>
                </a:tc>
                <a:extLst>
                  <a:ext uri="{0D108BD9-81ED-4DB2-BD59-A6C34878D82A}">
                    <a16:rowId xmlns:a16="http://schemas.microsoft.com/office/drawing/2014/main" val="10006"/>
                  </a:ext>
                </a:extLst>
              </a:tr>
              <a:tr h="196883">
                <a:tc>
                  <a:txBody>
                    <a:bodyPr/>
                    <a:lstStyle/>
                    <a:p>
                      <a:r>
                        <a:rPr lang="en-US" sz="600" dirty="0" smtClean="0"/>
                        <a:t>7</a:t>
                      </a:r>
                      <a:endParaRPr lang="en-GB" sz="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dirty="0" smtClean="0"/>
                        <a:t>Settlement</a:t>
                      </a:r>
                      <a:r>
                        <a:rPr lang="en-US" sz="600" baseline="0" dirty="0" smtClean="0"/>
                        <a:t> of disputes</a:t>
                      </a:r>
                      <a:endParaRPr lang="en-GB" sz="60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dirty="0" smtClean="0"/>
                        <a:t>11</a:t>
                      </a:r>
                      <a:endParaRPr lang="en-GB" sz="70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dirty="0" smtClean="0"/>
                        <a:t>Settlement</a:t>
                      </a:r>
                      <a:r>
                        <a:rPr lang="en-US" sz="600" baseline="0" dirty="0" smtClean="0"/>
                        <a:t> of disputes</a:t>
                      </a:r>
                      <a:endParaRPr lang="en-GB" sz="600" dirty="0" smtClean="0"/>
                    </a:p>
                  </a:txBody>
                  <a:tcPr anchor="ctr"/>
                </a:tc>
                <a:extLst>
                  <a:ext uri="{0D108BD9-81ED-4DB2-BD59-A6C34878D82A}">
                    <a16:rowId xmlns:a16="http://schemas.microsoft.com/office/drawing/2014/main" val="10007"/>
                  </a:ext>
                </a:extLst>
              </a:tr>
              <a:tr h="196883">
                <a:tc>
                  <a:txBody>
                    <a:bodyPr/>
                    <a:lstStyle/>
                    <a:p>
                      <a:r>
                        <a:rPr lang="en-US" sz="600" dirty="0" smtClean="0"/>
                        <a:t>8</a:t>
                      </a:r>
                      <a:endParaRPr lang="en-GB" sz="600" dirty="0"/>
                    </a:p>
                  </a:txBody>
                  <a:tcPr anchor="ctr"/>
                </a:tc>
                <a:tc>
                  <a:txBody>
                    <a:bodyPr/>
                    <a:lstStyle/>
                    <a:p>
                      <a:r>
                        <a:rPr lang="nl-BE" sz="600" kern="1200" baseline="0" dirty="0" err="1" smtClean="0">
                          <a:solidFill>
                            <a:schemeClr val="dk1"/>
                          </a:solidFill>
                          <a:latin typeface="+mn-lt"/>
                          <a:ea typeface="+mn-ea"/>
                          <a:cs typeface="+mn-cs"/>
                        </a:rPr>
                        <a:t>Measures</a:t>
                      </a:r>
                      <a:r>
                        <a:rPr lang="nl-BE" sz="600" kern="1200" baseline="0" dirty="0" smtClean="0">
                          <a:solidFill>
                            <a:schemeClr val="dk1"/>
                          </a:solidFill>
                          <a:latin typeface="+mn-lt"/>
                          <a:ea typeface="+mn-ea"/>
                          <a:cs typeface="+mn-cs"/>
                        </a:rPr>
                        <a:t> in case of </a:t>
                      </a:r>
                      <a:r>
                        <a:rPr lang="nl-BE" sz="600" kern="1200" baseline="0" dirty="0" err="1" smtClean="0">
                          <a:solidFill>
                            <a:schemeClr val="dk1"/>
                          </a:solidFill>
                          <a:latin typeface="+mn-lt"/>
                          <a:ea typeface="+mn-ea"/>
                          <a:cs typeface="+mn-cs"/>
                        </a:rPr>
                        <a:t>an</a:t>
                      </a:r>
                      <a:r>
                        <a:rPr lang="nl-BE" sz="600" kern="1200" baseline="0" dirty="0" smtClean="0">
                          <a:solidFill>
                            <a:schemeClr val="dk1"/>
                          </a:solidFill>
                          <a:latin typeface="+mn-lt"/>
                          <a:ea typeface="+mn-ea"/>
                          <a:cs typeface="+mn-cs"/>
                        </a:rPr>
                        <a:t> </a:t>
                      </a:r>
                      <a:r>
                        <a:rPr lang="nl-BE" sz="600" kern="1200" baseline="0" dirty="0" err="1" smtClean="0">
                          <a:solidFill>
                            <a:schemeClr val="dk1"/>
                          </a:solidFill>
                          <a:latin typeface="+mn-lt"/>
                          <a:ea typeface="+mn-ea"/>
                          <a:cs typeface="+mn-cs"/>
                        </a:rPr>
                        <a:t>emergency</a:t>
                      </a:r>
                      <a:r>
                        <a:rPr lang="nl-BE" sz="600" kern="1200" baseline="0" dirty="0" smtClean="0">
                          <a:solidFill>
                            <a:schemeClr val="dk1"/>
                          </a:solidFill>
                          <a:latin typeface="+mn-lt"/>
                          <a:ea typeface="+mn-ea"/>
                          <a:cs typeface="+mn-cs"/>
                        </a:rPr>
                        <a:t> </a:t>
                      </a:r>
                      <a:r>
                        <a:rPr lang="nl-BE" sz="600" kern="1200" baseline="0" dirty="0" err="1" smtClean="0">
                          <a:solidFill>
                            <a:schemeClr val="dk1"/>
                          </a:solidFill>
                          <a:latin typeface="+mn-lt"/>
                          <a:ea typeface="+mn-ea"/>
                          <a:cs typeface="+mn-cs"/>
                        </a:rPr>
                        <a:t>situation</a:t>
                      </a:r>
                      <a:r>
                        <a:rPr lang="nl-BE" sz="600" kern="1200" baseline="0" dirty="0" smtClean="0">
                          <a:solidFill>
                            <a:schemeClr val="dk1"/>
                          </a:solidFill>
                          <a:latin typeface="+mn-lt"/>
                          <a:ea typeface="+mn-ea"/>
                          <a:cs typeface="+mn-cs"/>
                        </a:rPr>
                        <a:t> or force majeure</a:t>
                      </a:r>
                      <a:endParaRPr lang="en-GB" sz="600" kern="1200" baseline="0" dirty="0">
                        <a:solidFill>
                          <a:schemeClr val="dk1"/>
                        </a:solidFill>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dirty="0" smtClean="0"/>
                        <a:t>7</a:t>
                      </a:r>
                      <a:endParaRPr lang="en-GB" sz="700" dirty="0" smtClean="0"/>
                    </a:p>
                  </a:txBody>
                  <a:tcPr anchor="ctr"/>
                </a:tc>
                <a:tc>
                  <a:txBody>
                    <a:bodyPr/>
                    <a:lstStyle/>
                    <a:p>
                      <a:r>
                        <a:rPr lang="nl-BE" sz="600" kern="1200" baseline="0" dirty="0" err="1" smtClean="0">
                          <a:solidFill>
                            <a:schemeClr val="dk1"/>
                          </a:solidFill>
                          <a:latin typeface="+mn-lt"/>
                          <a:ea typeface="+mn-ea"/>
                          <a:cs typeface="+mn-cs"/>
                        </a:rPr>
                        <a:t>Measures</a:t>
                      </a:r>
                      <a:r>
                        <a:rPr lang="nl-BE" sz="600" kern="1200" baseline="0" dirty="0" smtClean="0">
                          <a:solidFill>
                            <a:schemeClr val="dk1"/>
                          </a:solidFill>
                          <a:latin typeface="+mn-lt"/>
                          <a:ea typeface="+mn-ea"/>
                          <a:cs typeface="+mn-cs"/>
                        </a:rPr>
                        <a:t> in case of </a:t>
                      </a:r>
                      <a:r>
                        <a:rPr lang="nl-BE" sz="600" kern="1200" baseline="0" dirty="0" err="1" smtClean="0">
                          <a:solidFill>
                            <a:schemeClr val="dk1"/>
                          </a:solidFill>
                          <a:latin typeface="+mn-lt"/>
                          <a:ea typeface="+mn-ea"/>
                          <a:cs typeface="+mn-cs"/>
                        </a:rPr>
                        <a:t>an</a:t>
                      </a:r>
                      <a:r>
                        <a:rPr lang="nl-BE" sz="600" kern="1200" baseline="0" dirty="0" smtClean="0">
                          <a:solidFill>
                            <a:schemeClr val="dk1"/>
                          </a:solidFill>
                          <a:latin typeface="+mn-lt"/>
                          <a:ea typeface="+mn-ea"/>
                          <a:cs typeface="+mn-cs"/>
                        </a:rPr>
                        <a:t> </a:t>
                      </a:r>
                      <a:r>
                        <a:rPr lang="nl-BE" sz="600" kern="1200" baseline="0" dirty="0" err="1" smtClean="0">
                          <a:solidFill>
                            <a:schemeClr val="dk1"/>
                          </a:solidFill>
                          <a:latin typeface="+mn-lt"/>
                          <a:ea typeface="+mn-ea"/>
                          <a:cs typeface="+mn-cs"/>
                        </a:rPr>
                        <a:t>emergency</a:t>
                      </a:r>
                      <a:r>
                        <a:rPr lang="nl-BE" sz="600" kern="1200" baseline="0" dirty="0" smtClean="0">
                          <a:solidFill>
                            <a:schemeClr val="dk1"/>
                          </a:solidFill>
                          <a:latin typeface="+mn-lt"/>
                          <a:ea typeface="+mn-ea"/>
                          <a:cs typeface="+mn-cs"/>
                        </a:rPr>
                        <a:t> </a:t>
                      </a:r>
                      <a:r>
                        <a:rPr lang="nl-BE" sz="600" kern="1200" baseline="0" dirty="0" err="1" smtClean="0">
                          <a:solidFill>
                            <a:schemeClr val="dk1"/>
                          </a:solidFill>
                          <a:latin typeface="+mn-lt"/>
                          <a:ea typeface="+mn-ea"/>
                          <a:cs typeface="+mn-cs"/>
                        </a:rPr>
                        <a:t>situation</a:t>
                      </a:r>
                      <a:r>
                        <a:rPr lang="nl-BE" sz="600" kern="1200" baseline="0" dirty="0" smtClean="0">
                          <a:solidFill>
                            <a:schemeClr val="dk1"/>
                          </a:solidFill>
                          <a:latin typeface="+mn-lt"/>
                          <a:ea typeface="+mn-ea"/>
                          <a:cs typeface="+mn-cs"/>
                        </a:rPr>
                        <a:t> or force majeure</a:t>
                      </a:r>
                      <a:endParaRPr lang="en-GB" sz="600" kern="1200" baseline="0" dirty="0">
                        <a:solidFill>
                          <a:schemeClr val="dk1"/>
                        </a:solidFill>
                        <a:latin typeface="+mn-lt"/>
                        <a:ea typeface="+mn-ea"/>
                        <a:cs typeface="+mn-cs"/>
                      </a:endParaRPr>
                    </a:p>
                  </a:txBody>
                  <a:tcPr anchor="ctr"/>
                </a:tc>
                <a:extLst>
                  <a:ext uri="{0D108BD9-81ED-4DB2-BD59-A6C34878D82A}">
                    <a16:rowId xmlns:a16="http://schemas.microsoft.com/office/drawing/2014/main" val="10008"/>
                  </a:ext>
                </a:extLst>
              </a:tr>
              <a:tr h="196883">
                <a:tc>
                  <a:txBody>
                    <a:bodyPr/>
                    <a:lstStyle/>
                    <a:p>
                      <a:r>
                        <a:rPr lang="en-US" sz="600" dirty="0" smtClean="0"/>
                        <a:t>9</a:t>
                      </a:r>
                      <a:endParaRPr lang="en-GB" sz="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dirty="0" smtClean="0"/>
                        <a:t>Termination</a:t>
                      </a:r>
                      <a:r>
                        <a:rPr lang="en-US" sz="600" baseline="0" dirty="0" smtClean="0"/>
                        <a:t> or suspension of the Contract</a:t>
                      </a:r>
                      <a:endParaRPr lang="en-GB" sz="60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dirty="0" smtClean="0"/>
                        <a:t>9</a:t>
                      </a:r>
                      <a:endParaRPr lang="en-GB" sz="70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dirty="0" smtClean="0"/>
                        <a:t>Termination</a:t>
                      </a:r>
                      <a:r>
                        <a:rPr lang="en-US" sz="600" baseline="0" dirty="0" smtClean="0"/>
                        <a:t> or suspension of the BRP Contract</a:t>
                      </a:r>
                      <a:endParaRPr lang="en-GB" sz="600" dirty="0" smtClean="0"/>
                    </a:p>
                  </a:txBody>
                  <a:tcPr anchor="ctr"/>
                </a:tc>
                <a:extLst>
                  <a:ext uri="{0D108BD9-81ED-4DB2-BD59-A6C34878D82A}">
                    <a16:rowId xmlns:a16="http://schemas.microsoft.com/office/drawing/2014/main" val="10009"/>
                  </a:ext>
                </a:extLst>
              </a:tr>
              <a:tr h="196883">
                <a:tc>
                  <a:txBody>
                    <a:bodyPr/>
                    <a:lstStyle/>
                    <a:p>
                      <a:r>
                        <a:rPr lang="en-US" sz="600" dirty="0" smtClean="0"/>
                        <a:t>10</a:t>
                      </a:r>
                      <a:endParaRPr lang="en-GB" sz="600" dirty="0"/>
                    </a:p>
                  </a:txBody>
                  <a:tcPr anchor="ctr"/>
                </a:tc>
                <a:tc>
                  <a:txBody>
                    <a:bodyPr/>
                    <a:lstStyle/>
                    <a:p>
                      <a:r>
                        <a:rPr lang="en-US" sz="600" baseline="0" dirty="0" smtClean="0"/>
                        <a:t>Balancing obligations of [ARP]</a:t>
                      </a:r>
                      <a:endParaRPr lang="en-GB" sz="600" dirty="0"/>
                    </a:p>
                  </a:txBody>
                  <a:tcPr anchor="ctr"/>
                </a:tc>
                <a:tc>
                  <a:txBody>
                    <a:bodyPr/>
                    <a:lstStyle/>
                    <a:p>
                      <a:pPr algn="ctr"/>
                      <a:r>
                        <a:rPr lang="en-US" sz="700" dirty="0" smtClean="0"/>
                        <a:t>15</a:t>
                      </a:r>
                      <a:endParaRPr lang="en-GB" sz="700" dirty="0"/>
                    </a:p>
                  </a:txBody>
                  <a:tcPr anchor="ctr"/>
                </a:tc>
                <a:tc>
                  <a:txBody>
                    <a:bodyPr/>
                    <a:lstStyle/>
                    <a:p>
                      <a:r>
                        <a:rPr lang="en-US" sz="600" baseline="0" dirty="0" smtClean="0"/>
                        <a:t>Balancing obligations of [BRP]</a:t>
                      </a:r>
                      <a:endParaRPr lang="en-GB" sz="600" dirty="0"/>
                    </a:p>
                  </a:txBody>
                  <a:tcPr anchor="ctr"/>
                </a:tc>
                <a:extLst>
                  <a:ext uri="{0D108BD9-81ED-4DB2-BD59-A6C34878D82A}">
                    <a16:rowId xmlns:a16="http://schemas.microsoft.com/office/drawing/2014/main" val="10010"/>
                  </a:ext>
                </a:extLst>
              </a:tr>
              <a:tr h="196883">
                <a:tc rowSpan="2">
                  <a:txBody>
                    <a:bodyPr/>
                    <a:lstStyle/>
                    <a:p>
                      <a:r>
                        <a:rPr lang="en-US" sz="600" dirty="0" smtClean="0"/>
                        <a:t>11</a:t>
                      </a:r>
                      <a:endParaRPr lang="en-GB" sz="600" dirty="0"/>
                    </a:p>
                  </a:txBody>
                  <a:tcPr anchor="ctr"/>
                </a:tc>
                <a:tc rowSpan="2">
                  <a:txBody>
                    <a:bodyPr/>
                    <a:lstStyle/>
                    <a:p>
                      <a:r>
                        <a:rPr lang="en-US" sz="600" dirty="0" smtClean="0"/>
                        <a:t>Allocation to the Balancing Perimeter</a:t>
                      </a:r>
                      <a:endParaRPr lang="en-GB" sz="6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dirty="0" smtClean="0"/>
                        <a:t>14</a:t>
                      </a:r>
                      <a:endParaRPr lang="en-GB" sz="700" dirty="0" smtClean="0"/>
                    </a:p>
                  </a:txBody>
                  <a:tcPr anchor="ctr"/>
                </a:tc>
                <a:tc>
                  <a:txBody>
                    <a:body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BE" sz="600" kern="1200" dirty="0" smtClean="0">
                          <a:solidFill>
                            <a:schemeClr val="dk1"/>
                          </a:solidFill>
                          <a:latin typeface="+mn-lt"/>
                          <a:ea typeface="+mn-ea"/>
                          <a:cs typeface="+mn-cs"/>
                        </a:rPr>
                        <a:t>The </a:t>
                      </a:r>
                      <a:r>
                        <a:rPr lang="nl-BE" sz="600" kern="1200" dirty="0" err="1" smtClean="0">
                          <a:solidFill>
                            <a:schemeClr val="dk1"/>
                          </a:solidFill>
                          <a:latin typeface="+mn-lt"/>
                          <a:ea typeface="+mn-ea"/>
                          <a:cs typeface="+mn-cs"/>
                        </a:rPr>
                        <a:t>Balancing</a:t>
                      </a:r>
                      <a:r>
                        <a:rPr lang="nl-BE" sz="600" kern="1200" baseline="0" dirty="0" smtClean="0">
                          <a:solidFill>
                            <a:schemeClr val="dk1"/>
                          </a:solidFill>
                          <a:latin typeface="+mn-lt"/>
                          <a:ea typeface="+mn-ea"/>
                          <a:cs typeface="+mn-cs"/>
                        </a:rPr>
                        <a:t> Perimeter of BRP</a:t>
                      </a:r>
                      <a:endParaRPr lang="en-GB" sz="600" kern="1200" dirty="0" smtClean="0">
                        <a:solidFill>
                          <a:schemeClr val="dk1"/>
                        </a:solidFill>
                        <a:latin typeface="+mn-lt"/>
                        <a:ea typeface="+mn-ea"/>
                        <a:cs typeface="+mn-cs"/>
                      </a:endParaRPr>
                    </a:p>
                  </a:txBody>
                  <a:tcPr anchor="ctr"/>
                </a:tc>
                <a:extLst>
                  <a:ext uri="{0D108BD9-81ED-4DB2-BD59-A6C34878D82A}">
                    <a16:rowId xmlns:a16="http://schemas.microsoft.com/office/drawing/2014/main" val="10011"/>
                  </a:ext>
                </a:extLst>
              </a:tr>
              <a:tr h="196883">
                <a:tc vMerge="1">
                  <a:txBody>
                    <a:bodyPr/>
                    <a:lstStyle/>
                    <a:p>
                      <a:endParaRPr lang="en-GB"/>
                    </a:p>
                  </a:txBody>
                  <a:tcPr/>
                </a:tc>
                <a:tc vMerge="1">
                  <a:txBody>
                    <a:bodyPr/>
                    <a:lstStyle/>
                    <a:p>
                      <a:endParaRPr lang="en-GB"/>
                    </a:p>
                  </a:txBody>
                  <a:tcPr/>
                </a:tc>
                <a:tc>
                  <a:txBody>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700" dirty="0" smtClean="0"/>
                        <a:t>19</a:t>
                      </a:r>
                      <a:endParaRPr lang="en-GB" sz="70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dirty="0" smtClean="0"/>
                        <a:t>Attribution</a:t>
                      </a:r>
                      <a:r>
                        <a:rPr lang="en-US" sz="600" baseline="0" dirty="0" smtClean="0"/>
                        <a:t> to the Balancing Perimeter</a:t>
                      </a:r>
                      <a:endParaRPr lang="en-GB" sz="600" dirty="0" smtClean="0"/>
                    </a:p>
                  </a:txBody>
                  <a:tcPr anchor="ctr"/>
                </a:tc>
                <a:extLst>
                  <a:ext uri="{0D108BD9-81ED-4DB2-BD59-A6C34878D82A}">
                    <a16:rowId xmlns:a16="http://schemas.microsoft.com/office/drawing/2014/main" val="10012"/>
                  </a:ext>
                </a:extLst>
              </a:tr>
              <a:tr h="196883">
                <a:tc>
                  <a:txBody>
                    <a:bodyPr/>
                    <a:lstStyle/>
                    <a:p>
                      <a:r>
                        <a:rPr lang="en-US" sz="600" dirty="0" smtClean="0"/>
                        <a:t>12</a:t>
                      </a:r>
                      <a:endParaRPr lang="en-GB" sz="600" dirty="0"/>
                    </a:p>
                  </a:txBody>
                  <a:tcPr anchor="ctr"/>
                </a:tc>
                <a:tc>
                  <a:txBody>
                    <a:bodyPr/>
                    <a:lstStyle/>
                    <a:p>
                      <a:r>
                        <a:rPr lang="en-US" sz="600" dirty="0" smtClean="0"/>
                        <a:t>Nominations</a:t>
                      </a:r>
                      <a:endParaRPr lang="en-GB" sz="600" dirty="0"/>
                    </a:p>
                  </a:txBody>
                  <a:tcPr anchor="ctr"/>
                </a:tc>
                <a:tc>
                  <a:txBody>
                    <a:bodyPr/>
                    <a:lstStyle/>
                    <a:p>
                      <a:pPr algn="ctr"/>
                      <a:r>
                        <a:rPr lang="en-US" sz="700" dirty="0" smtClean="0"/>
                        <a:t>23</a:t>
                      </a:r>
                      <a:endParaRPr lang="en-GB" sz="7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dirty="0" smtClean="0"/>
                        <a:t>Daily Balancing Program</a:t>
                      </a:r>
                      <a:endParaRPr lang="en-GB" sz="600" dirty="0" smtClean="0"/>
                    </a:p>
                  </a:txBody>
                  <a:tcPr anchor="ctr"/>
                </a:tc>
                <a:extLst>
                  <a:ext uri="{0D108BD9-81ED-4DB2-BD59-A6C34878D82A}">
                    <a16:rowId xmlns:a16="http://schemas.microsoft.com/office/drawing/2014/main" val="10013"/>
                  </a:ext>
                </a:extLst>
              </a:tr>
              <a:tr h="272608">
                <a:tc>
                  <a:txBody>
                    <a:bodyPr/>
                    <a:lstStyle/>
                    <a:p>
                      <a:r>
                        <a:rPr lang="en-US" sz="600" dirty="0" smtClean="0"/>
                        <a:t>13</a:t>
                      </a:r>
                      <a:endParaRPr lang="en-GB" sz="600" dirty="0"/>
                    </a:p>
                  </a:txBody>
                  <a:tcPr anchor="ctr"/>
                </a:tc>
                <a:tc>
                  <a:txBody>
                    <a:bodyPr/>
                    <a:lstStyle/>
                    <a:p>
                      <a:r>
                        <a:rPr lang="nl-NL" sz="600" dirty="0" smtClean="0"/>
                        <a:t>Complete or </a:t>
                      </a:r>
                      <a:r>
                        <a:rPr lang="nl-NL" sz="600" dirty="0" err="1" smtClean="0"/>
                        <a:t>partial</a:t>
                      </a:r>
                      <a:r>
                        <a:rPr lang="nl-NL" sz="600" dirty="0" smtClean="0"/>
                        <a:t> </a:t>
                      </a:r>
                      <a:r>
                        <a:rPr lang="nl-NL" sz="600" dirty="0" err="1" smtClean="0"/>
                        <a:t>refusal</a:t>
                      </a:r>
                      <a:r>
                        <a:rPr lang="nl-NL" sz="600" dirty="0" smtClean="0"/>
                        <a:t> of </a:t>
                      </a:r>
                      <a:r>
                        <a:rPr lang="nl-NL" sz="600" dirty="0" err="1" smtClean="0"/>
                        <a:t>Nominations</a:t>
                      </a:r>
                      <a:r>
                        <a:rPr lang="nl-NL" sz="600" dirty="0" smtClean="0"/>
                        <a:t> on Day</a:t>
                      </a:r>
                      <a:r>
                        <a:rPr lang="nl-NL" sz="600" baseline="0" dirty="0" smtClean="0"/>
                        <a:t> D-1 and complete or </a:t>
                      </a:r>
                      <a:r>
                        <a:rPr lang="nl-NL" sz="600" baseline="0" dirty="0" err="1" smtClean="0"/>
                        <a:t>partial</a:t>
                      </a:r>
                      <a:r>
                        <a:rPr lang="nl-NL" sz="600" baseline="0" dirty="0" smtClean="0"/>
                        <a:t> suspension of </a:t>
                      </a:r>
                      <a:r>
                        <a:rPr lang="nl-NL" sz="600" baseline="0" dirty="0" err="1" smtClean="0"/>
                        <a:t>Nominations</a:t>
                      </a:r>
                      <a:r>
                        <a:rPr lang="nl-NL" sz="600" baseline="0" dirty="0" smtClean="0"/>
                        <a:t> on Day D</a:t>
                      </a:r>
                      <a:endParaRPr lang="en-GB" sz="600" dirty="0"/>
                    </a:p>
                  </a:txBody>
                  <a:tcPr anchor="ctr"/>
                </a:tc>
                <a:tc>
                  <a:txBody>
                    <a:bodyPr/>
                    <a:lstStyle/>
                    <a:p>
                      <a:pPr algn="ctr"/>
                      <a:r>
                        <a:rPr lang="en-US" sz="700" dirty="0" smtClean="0"/>
                        <a:t>26</a:t>
                      </a:r>
                      <a:endParaRPr lang="en-GB" sz="700" dirty="0" smtClean="0"/>
                    </a:p>
                  </a:txBody>
                  <a:tcPr anchor="ctr"/>
                </a:tc>
                <a:tc>
                  <a:txBody>
                    <a:bodyPr/>
                    <a:lstStyle/>
                    <a:p>
                      <a:r>
                        <a:rPr lang="nl-NL" sz="600" dirty="0" smtClean="0"/>
                        <a:t>Complete or </a:t>
                      </a:r>
                      <a:r>
                        <a:rPr lang="nl-NL" sz="600" dirty="0" err="1" smtClean="0"/>
                        <a:t>partial</a:t>
                      </a:r>
                      <a:r>
                        <a:rPr lang="nl-NL" sz="600" dirty="0" smtClean="0"/>
                        <a:t> </a:t>
                      </a:r>
                      <a:r>
                        <a:rPr lang="nl-NL" sz="600" dirty="0" err="1" smtClean="0"/>
                        <a:t>refusal</a:t>
                      </a:r>
                      <a:r>
                        <a:rPr lang="nl-NL" sz="600" dirty="0" smtClean="0"/>
                        <a:t> of </a:t>
                      </a:r>
                      <a:r>
                        <a:rPr lang="nl-NL" sz="600" dirty="0" err="1" smtClean="0"/>
                        <a:t>the</a:t>
                      </a:r>
                      <a:r>
                        <a:rPr lang="nl-NL" sz="600" dirty="0" smtClean="0"/>
                        <a:t> Daily </a:t>
                      </a:r>
                      <a:r>
                        <a:rPr lang="nl-NL" sz="600" dirty="0" err="1" smtClean="0"/>
                        <a:t>Balancing</a:t>
                      </a:r>
                      <a:r>
                        <a:rPr lang="nl-NL" sz="600" dirty="0" smtClean="0"/>
                        <a:t> Program on Day</a:t>
                      </a:r>
                      <a:r>
                        <a:rPr lang="nl-NL" sz="600" baseline="0" dirty="0" smtClean="0"/>
                        <a:t> D-1 and complete or </a:t>
                      </a:r>
                      <a:r>
                        <a:rPr lang="nl-NL" sz="600" baseline="0" dirty="0" err="1" smtClean="0"/>
                        <a:t>partial</a:t>
                      </a:r>
                      <a:r>
                        <a:rPr lang="nl-NL" sz="600" baseline="0" dirty="0" smtClean="0"/>
                        <a:t> suspension of </a:t>
                      </a:r>
                      <a:r>
                        <a:rPr lang="nl-NL" sz="600" baseline="0" dirty="0" err="1" smtClean="0"/>
                        <a:t>the</a:t>
                      </a:r>
                      <a:r>
                        <a:rPr lang="nl-NL" sz="600" baseline="0" dirty="0" smtClean="0"/>
                        <a:t> Daily </a:t>
                      </a:r>
                      <a:r>
                        <a:rPr lang="nl-NL" sz="600" baseline="0" dirty="0" err="1" smtClean="0"/>
                        <a:t>Balancing</a:t>
                      </a:r>
                      <a:r>
                        <a:rPr lang="nl-NL" sz="600" baseline="0" dirty="0" smtClean="0"/>
                        <a:t> Program on Day D</a:t>
                      </a:r>
                      <a:endParaRPr lang="en-GB" sz="600" dirty="0"/>
                    </a:p>
                  </a:txBody>
                  <a:tcPr anchor="ctr"/>
                </a:tc>
                <a:extLst>
                  <a:ext uri="{0D108BD9-81ED-4DB2-BD59-A6C34878D82A}">
                    <a16:rowId xmlns:a16="http://schemas.microsoft.com/office/drawing/2014/main" val="10014"/>
                  </a:ext>
                </a:extLst>
              </a:tr>
              <a:tr h="196883">
                <a:tc>
                  <a:txBody>
                    <a:bodyPr/>
                    <a:lstStyle/>
                    <a:p>
                      <a:r>
                        <a:rPr lang="en-US" sz="600" dirty="0" smtClean="0"/>
                        <a:t>14</a:t>
                      </a:r>
                    </a:p>
                  </a:txBody>
                  <a:tcPr/>
                </a:tc>
                <a:tc>
                  <a:txBody>
                    <a:bodyPr/>
                    <a:lstStyle/>
                    <a:p>
                      <a:r>
                        <a:rPr lang="nl-NL" sz="600" dirty="0" err="1" smtClean="0"/>
                        <a:t>Suspensive</a:t>
                      </a:r>
                      <a:r>
                        <a:rPr lang="nl-NL" sz="600" baseline="0" dirty="0" smtClean="0"/>
                        <a:t> </a:t>
                      </a:r>
                      <a:r>
                        <a:rPr lang="nl-NL" sz="600" baseline="0" dirty="0" err="1" smtClean="0"/>
                        <a:t>conditions</a:t>
                      </a:r>
                      <a:r>
                        <a:rPr lang="nl-NL" sz="600" baseline="0" dirty="0" smtClean="0"/>
                        <a:t> affecting </a:t>
                      </a:r>
                      <a:r>
                        <a:rPr lang="nl-NL" sz="600" baseline="0" dirty="0" err="1" smtClean="0"/>
                        <a:t>the</a:t>
                      </a:r>
                      <a:r>
                        <a:rPr lang="nl-NL" sz="600" baseline="0" dirty="0" smtClean="0"/>
                        <a:t> </a:t>
                      </a:r>
                      <a:r>
                        <a:rPr lang="nl-NL" sz="600" baseline="0" dirty="0" err="1" smtClean="0"/>
                        <a:t>execution</a:t>
                      </a:r>
                      <a:r>
                        <a:rPr lang="nl-NL" sz="600" baseline="0" dirty="0" smtClean="0"/>
                        <a:t> of this Contract</a:t>
                      </a:r>
                      <a:endParaRPr lang="en-GB" sz="6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aseline="0" dirty="0" smtClean="0"/>
                        <a:t>18</a:t>
                      </a:r>
                    </a:p>
                  </a:txBody>
                  <a:tcPr/>
                </a:tc>
                <a:tc>
                  <a:txBody>
                    <a:bodyPr/>
                    <a:lstStyle/>
                    <a:p>
                      <a:r>
                        <a:rPr lang="nl-NL" sz="600" dirty="0" err="1" smtClean="0"/>
                        <a:t>Suspensive</a:t>
                      </a:r>
                      <a:r>
                        <a:rPr lang="nl-NL" sz="600" baseline="0" dirty="0" smtClean="0"/>
                        <a:t> </a:t>
                      </a:r>
                      <a:r>
                        <a:rPr lang="nl-NL" sz="600" baseline="0" dirty="0" err="1" smtClean="0"/>
                        <a:t>conditions</a:t>
                      </a:r>
                      <a:r>
                        <a:rPr lang="nl-NL" sz="600" baseline="0" dirty="0" smtClean="0"/>
                        <a:t> affecting </a:t>
                      </a:r>
                      <a:r>
                        <a:rPr lang="nl-NL" sz="600" baseline="0" dirty="0" err="1" smtClean="0"/>
                        <a:t>the</a:t>
                      </a:r>
                      <a:r>
                        <a:rPr lang="nl-NL" sz="600" baseline="0" dirty="0" smtClean="0"/>
                        <a:t> </a:t>
                      </a:r>
                      <a:r>
                        <a:rPr lang="nl-NL" sz="600" baseline="0" dirty="0" err="1" smtClean="0"/>
                        <a:t>execution</a:t>
                      </a:r>
                      <a:r>
                        <a:rPr lang="nl-NL" sz="600" baseline="0" dirty="0" smtClean="0"/>
                        <a:t> of this BRP Contract</a:t>
                      </a:r>
                      <a:endParaRPr lang="en-GB" sz="600" dirty="0"/>
                    </a:p>
                  </a:txBody>
                  <a:tcPr/>
                </a:tc>
                <a:extLst>
                  <a:ext uri="{0D108BD9-81ED-4DB2-BD59-A6C34878D82A}">
                    <a16:rowId xmlns:a16="http://schemas.microsoft.com/office/drawing/2014/main" val="10015"/>
                  </a:ext>
                </a:extLst>
              </a:tr>
              <a:tr h="196883">
                <a:tc>
                  <a:txBody>
                    <a:bodyPr/>
                    <a:lstStyle/>
                    <a:p>
                      <a:r>
                        <a:rPr lang="en-US" sz="600" kern="1200" dirty="0" smtClean="0">
                          <a:solidFill>
                            <a:schemeClr val="dk1"/>
                          </a:solidFill>
                          <a:latin typeface="+mn-lt"/>
                          <a:ea typeface="+mn-ea"/>
                          <a:cs typeface="+mn-cs"/>
                        </a:rPr>
                        <a:t>15</a:t>
                      </a:r>
                      <a:endParaRPr lang="en-GB" sz="600" kern="1200" dirty="0">
                        <a:solidFill>
                          <a:schemeClr val="dk1"/>
                        </a:solidFill>
                        <a:latin typeface="+mn-lt"/>
                        <a:ea typeface="+mn-ea"/>
                        <a:cs typeface="+mn-cs"/>
                      </a:endParaRPr>
                    </a:p>
                  </a:txBody>
                  <a:tcPr/>
                </a:tc>
                <a:tc>
                  <a:txBody>
                    <a:bodyPr/>
                    <a:lstStyle/>
                    <a:p>
                      <a:r>
                        <a:rPr lang="en-GB" sz="600" kern="1200" dirty="0" smtClean="0">
                          <a:solidFill>
                            <a:schemeClr val="dk1"/>
                          </a:solidFill>
                          <a:latin typeface="+mn-lt"/>
                          <a:ea typeface="+mn-ea"/>
                          <a:cs typeface="+mn-cs"/>
                        </a:rPr>
                        <a:t>Duration</a:t>
                      </a:r>
                      <a:r>
                        <a:rPr lang="en-GB" sz="600" kern="1200" baseline="0" dirty="0" smtClean="0">
                          <a:solidFill>
                            <a:schemeClr val="dk1"/>
                          </a:solidFill>
                          <a:latin typeface="+mn-lt"/>
                          <a:ea typeface="+mn-ea"/>
                          <a:cs typeface="+mn-cs"/>
                        </a:rPr>
                        <a:t> of this Contract</a:t>
                      </a:r>
                      <a:endParaRPr lang="en-GB" sz="600" kern="1200" dirty="0">
                        <a:solidFill>
                          <a:schemeClr val="dk1"/>
                        </a:solidFill>
                        <a:latin typeface="+mn-lt"/>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dirty="0" smtClean="0"/>
                        <a:t>3</a:t>
                      </a:r>
                      <a:endParaRPr lang="en-GB" sz="700" dirty="0" smtClean="0"/>
                    </a:p>
                  </a:txBody>
                  <a:tcPr/>
                </a:tc>
                <a:tc>
                  <a:txBody>
                    <a:bodyPr/>
                    <a:lstStyle/>
                    <a:p>
                      <a:r>
                        <a:rPr lang="en-GB" sz="600" kern="1200" dirty="0" smtClean="0">
                          <a:solidFill>
                            <a:schemeClr val="dk1"/>
                          </a:solidFill>
                          <a:latin typeface="+mn-lt"/>
                          <a:ea typeface="+mn-ea"/>
                          <a:cs typeface="+mn-cs"/>
                        </a:rPr>
                        <a:t>Duration</a:t>
                      </a:r>
                      <a:r>
                        <a:rPr lang="en-GB" sz="600" kern="1200" baseline="0" dirty="0" smtClean="0">
                          <a:solidFill>
                            <a:schemeClr val="dk1"/>
                          </a:solidFill>
                          <a:latin typeface="+mn-lt"/>
                          <a:ea typeface="+mn-ea"/>
                          <a:cs typeface="+mn-cs"/>
                        </a:rPr>
                        <a:t> of this Contract</a:t>
                      </a:r>
                      <a:endParaRPr lang="en-GB" sz="600" kern="1200" dirty="0">
                        <a:solidFill>
                          <a:schemeClr val="dk1"/>
                        </a:solidFill>
                        <a:latin typeface="+mn-lt"/>
                        <a:ea typeface="+mn-ea"/>
                        <a:cs typeface="+mn-cs"/>
                      </a:endParaRPr>
                    </a:p>
                  </a:txBody>
                  <a:tcPr/>
                </a:tc>
                <a:extLst>
                  <a:ext uri="{0D108BD9-81ED-4DB2-BD59-A6C34878D82A}">
                    <a16:rowId xmlns:a16="http://schemas.microsoft.com/office/drawing/2014/main" val="10016"/>
                  </a:ext>
                </a:extLst>
              </a:tr>
              <a:tr h="196883">
                <a:tc>
                  <a:txBody>
                    <a:bodyPr/>
                    <a:lstStyle/>
                    <a:p>
                      <a:r>
                        <a:rPr lang="en-US" sz="600" kern="1200" dirty="0" smtClean="0">
                          <a:solidFill>
                            <a:schemeClr val="dk1"/>
                          </a:solidFill>
                          <a:latin typeface="+mn-lt"/>
                          <a:ea typeface="+mn-ea"/>
                          <a:cs typeface="+mn-cs"/>
                        </a:rPr>
                        <a:t>16</a:t>
                      </a:r>
                      <a:endParaRPr lang="en-GB" sz="600" kern="1200" dirty="0">
                        <a:solidFill>
                          <a:schemeClr val="dk1"/>
                        </a:solidFill>
                        <a:latin typeface="+mn-lt"/>
                        <a:ea typeface="+mn-ea"/>
                        <a:cs typeface="+mn-cs"/>
                      </a:endParaRPr>
                    </a:p>
                  </a:txBody>
                  <a:tcPr/>
                </a:tc>
                <a:tc>
                  <a:txBody>
                    <a:bodyPr/>
                    <a:lstStyle/>
                    <a:p>
                      <a:r>
                        <a:rPr lang="en-US" sz="600" kern="1200" dirty="0" smtClean="0">
                          <a:solidFill>
                            <a:schemeClr val="dk1"/>
                          </a:solidFill>
                          <a:latin typeface="+mn-lt"/>
                          <a:ea typeface="+mn-ea"/>
                          <a:cs typeface="+mn-cs"/>
                        </a:rPr>
                        <a:t>Tariffs</a:t>
                      </a:r>
                      <a:endParaRPr lang="en-GB" sz="600" kern="1200" dirty="0">
                        <a:solidFill>
                          <a:schemeClr val="dk1"/>
                        </a:solidFill>
                        <a:latin typeface="+mn-lt"/>
                        <a:ea typeface="+mn-ea"/>
                        <a:cs typeface="+mn-cs"/>
                      </a:endParaRPr>
                    </a:p>
                  </a:txBody>
                  <a:tcPr/>
                </a:tc>
                <a:tc>
                  <a:txBody>
                    <a:bodyPr/>
                    <a:lstStyle/>
                    <a:p>
                      <a:pPr algn="ctr"/>
                      <a:r>
                        <a:rPr lang="en-US" sz="700" dirty="0" smtClean="0"/>
                        <a:t>28</a:t>
                      </a:r>
                      <a:endParaRPr lang="en-GB" sz="700" dirty="0"/>
                    </a:p>
                  </a:txBody>
                  <a:tcPr/>
                </a:tc>
                <a:tc>
                  <a:txBody>
                    <a:bodyPr/>
                    <a:lstStyle/>
                    <a:p>
                      <a:r>
                        <a:rPr lang="en-US" sz="600" kern="1200" dirty="0" smtClean="0">
                          <a:solidFill>
                            <a:schemeClr val="dk1"/>
                          </a:solidFill>
                          <a:latin typeface="+mn-lt"/>
                          <a:ea typeface="+mn-ea"/>
                          <a:cs typeface="+mn-cs"/>
                        </a:rPr>
                        <a:t>Tariffs</a:t>
                      </a:r>
                      <a:endParaRPr lang="en-GB" sz="600" kern="1200" dirty="0">
                        <a:solidFill>
                          <a:schemeClr val="dk1"/>
                        </a:solidFill>
                        <a:latin typeface="+mn-lt"/>
                        <a:ea typeface="+mn-ea"/>
                        <a:cs typeface="+mn-cs"/>
                      </a:endParaRPr>
                    </a:p>
                  </a:txBody>
                  <a:tcPr/>
                </a:tc>
                <a:extLst>
                  <a:ext uri="{0D108BD9-81ED-4DB2-BD59-A6C34878D82A}">
                    <a16:rowId xmlns:a16="http://schemas.microsoft.com/office/drawing/2014/main" val="10017"/>
                  </a:ext>
                </a:extLst>
              </a:tr>
              <a:tr h="196883">
                <a:tc>
                  <a:txBody>
                    <a:bodyPr/>
                    <a:lstStyle/>
                    <a:p>
                      <a:r>
                        <a:rPr lang="en-US" sz="600" kern="1200" dirty="0" smtClean="0">
                          <a:solidFill>
                            <a:schemeClr val="dk1"/>
                          </a:solidFill>
                          <a:latin typeface="+mn-lt"/>
                          <a:ea typeface="+mn-ea"/>
                          <a:cs typeface="+mn-cs"/>
                        </a:rPr>
                        <a:t>17</a:t>
                      </a:r>
                      <a:endParaRPr lang="en-GB" sz="600" kern="1200" dirty="0">
                        <a:solidFill>
                          <a:schemeClr val="dk1"/>
                        </a:solidFill>
                        <a:latin typeface="+mn-lt"/>
                        <a:ea typeface="+mn-ea"/>
                        <a:cs typeface="+mn-cs"/>
                      </a:endParaRPr>
                    </a:p>
                  </a:txBody>
                  <a:tcPr/>
                </a:tc>
                <a:tc>
                  <a:txBody>
                    <a:bodyPr/>
                    <a:lstStyle/>
                    <a:p>
                      <a:r>
                        <a:rPr lang="en-GB" sz="600" kern="1200" dirty="0" smtClean="0">
                          <a:solidFill>
                            <a:schemeClr val="dk1"/>
                          </a:solidFill>
                          <a:latin typeface="+mn-lt"/>
                          <a:ea typeface="+mn-ea"/>
                          <a:cs typeface="+mn-cs"/>
                        </a:rPr>
                        <a:t>Payment guarantee</a:t>
                      </a:r>
                      <a:endParaRPr lang="en-GB" sz="600" kern="1200" dirty="0">
                        <a:solidFill>
                          <a:schemeClr val="dk1"/>
                        </a:solidFill>
                        <a:latin typeface="+mn-lt"/>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aseline="0" dirty="0" smtClean="0"/>
                        <a:t>17</a:t>
                      </a:r>
                    </a:p>
                  </a:txBody>
                  <a:tcPr/>
                </a:tc>
                <a:tc>
                  <a:txBody>
                    <a:bodyPr/>
                    <a:lstStyle/>
                    <a:p>
                      <a:r>
                        <a:rPr lang="en-GB" sz="600" kern="1200" dirty="0" smtClean="0">
                          <a:solidFill>
                            <a:schemeClr val="dk1"/>
                          </a:solidFill>
                          <a:latin typeface="+mn-lt"/>
                          <a:ea typeface="+mn-ea"/>
                          <a:cs typeface="+mn-cs"/>
                        </a:rPr>
                        <a:t>Payment guarantee</a:t>
                      </a:r>
                      <a:endParaRPr lang="en-GB" sz="600" kern="1200" dirty="0">
                        <a:solidFill>
                          <a:schemeClr val="dk1"/>
                        </a:solidFill>
                        <a:latin typeface="+mn-lt"/>
                        <a:ea typeface="+mn-ea"/>
                        <a:cs typeface="+mn-cs"/>
                      </a:endParaRPr>
                    </a:p>
                  </a:txBody>
                  <a:tcPr/>
                </a:tc>
                <a:extLst>
                  <a:ext uri="{0D108BD9-81ED-4DB2-BD59-A6C34878D82A}">
                    <a16:rowId xmlns:a16="http://schemas.microsoft.com/office/drawing/2014/main" val="10018"/>
                  </a:ext>
                </a:extLst>
              </a:tr>
              <a:tr h="196883">
                <a:tc>
                  <a:txBody>
                    <a:bodyPr/>
                    <a:lstStyle/>
                    <a:p>
                      <a:r>
                        <a:rPr lang="en-US" sz="600" kern="1200" dirty="0" smtClean="0">
                          <a:solidFill>
                            <a:schemeClr val="dk1"/>
                          </a:solidFill>
                          <a:latin typeface="+mn-lt"/>
                          <a:ea typeface="+mn-ea"/>
                          <a:cs typeface="+mn-cs"/>
                        </a:rPr>
                        <a:t>18</a:t>
                      </a:r>
                      <a:endParaRPr lang="en-GB" sz="600" kern="1200" dirty="0">
                        <a:solidFill>
                          <a:schemeClr val="dk1"/>
                        </a:solidFill>
                        <a:latin typeface="+mn-lt"/>
                        <a:ea typeface="+mn-ea"/>
                        <a:cs typeface="+mn-cs"/>
                      </a:endParaRPr>
                    </a:p>
                  </a:txBody>
                  <a:tcPr/>
                </a:tc>
                <a:tc>
                  <a:txBody>
                    <a:bodyPr/>
                    <a:lstStyle/>
                    <a:p>
                      <a:r>
                        <a:rPr lang="en-US" sz="600" kern="1200" dirty="0" smtClean="0">
                          <a:solidFill>
                            <a:schemeClr val="dk1"/>
                          </a:solidFill>
                          <a:latin typeface="+mn-lt"/>
                          <a:ea typeface="+mn-ea"/>
                          <a:cs typeface="+mn-cs"/>
                        </a:rPr>
                        <a:t>Data</a:t>
                      </a:r>
                      <a:r>
                        <a:rPr lang="en-US" sz="600" kern="1200" baseline="0" dirty="0" smtClean="0">
                          <a:solidFill>
                            <a:schemeClr val="dk1"/>
                          </a:solidFill>
                          <a:latin typeface="+mn-lt"/>
                          <a:ea typeface="+mn-ea"/>
                          <a:cs typeface="+mn-cs"/>
                        </a:rPr>
                        <a:t> exchange</a:t>
                      </a:r>
                      <a:endParaRPr lang="en-GB" sz="600" kern="1200" dirty="0">
                        <a:solidFill>
                          <a:schemeClr val="dk1"/>
                        </a:solidFill>
                        <a:latin typeface="+mn-lt"/>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dirty="0" smtClean="0"/>
                        <a:t>21</a:t>
                      </a:r>
                      <a:endParaRPr lang="en-GB" sz="700" dirty="0" smtClean="0"/>
                    </a:p>
                  </a:txBody>
                  <a:tcPr/>
                </a:tc>
                <a:tc>
                  <a:txBody>
                    <a:bodyPr/>
                    <a:lstStyle/>
                    <a:p>
                      <a:r>
                        <a:rPr lang="en-US" sz="600" kern="1200" dirty="0" smtClean="0">
                          <a:solidFill>
                            <a:schemeClr val="dk1"/>
                          </a:solidFill>
                          <a:latin typeface="+mn-lt"/>
                          <a:ea typeface="+mn-ea"/>
                          <a:cs typeface="+mn-cs"/>
                        </a:rPr>
                        <a:t>Data</a:t>
                      </a:r>
                      <a:r>
                        <a:rPr lang="en-US" sz="600" kern="1200" baseline="0" dirty="0" smtClean="0">
                          <a:solidFill>
                            <a:schemeClr val="dk1"/>
                          </a:solidFill>
                          <a:latin typeface="+mn-lt"/>
                          <a:ea typeface="+mn-ea"/>
                          <a:cs typeface="+mn-cs"/>
                        </a:rPr>
                        <a:t> exchange</a:t>
                      </a:r>
                      <a:endParaRPr lang="en-GB" sz="600" kern="1200" dirty="0">
                        <a:solidFill>
                          <a:schemeClr val="dk1"/>
                        </a:solidFill>
                        <a:latin typeface="+mn-lt"/>
                        <a:ea typeface="+mn-ea"/>
                        <a:cs typeface="+mn-cs"/>
                      </a:endParaRPr>
                    </a:p>
                  </a:txBody>
                  <a:tcPr/>
                </a:tc>
                <a:extLst>
                  <a:ext uri="{0D108BD9-81ED-4DB2-BD59-A6C34878D82A}">
                    <a16:rowId xmlns:a16="http://schemas.microsoft.com/office/drawing/2014/main" val="10019"/>
                  </a:ext>
                </a:extLst>
              </a:tr>
              <a:tr h="196883">
                <a:tc>
                  <a:txBody>
                    <a:bodyPr/>
                    <a:lstStyle/>
                    <a:p>
                      <a:r>
                        <a:rPr lang="en-US" sz="600" kern="1200" dirty="0" smtClean="0">
                          <a:solidFill>
                            <a:schemeClr val="dk1"/>
                          </a:solidFill>
                          <a:latin typeface="+mn-lt"/>
                          <a:ea typeface="+mn-ea"/>
                          <a:cs typeface="+mn-cs"/>
                        </a:rPr>
                        <a:t>19</a:t>
                      </a:r>
                      <a:endParaRPr lang="en-GB" sz="600" kern="1200" dirty="0">
                        <a:solidFill>
                          <a:schemeClr val="dk1"/>
                        </a:solidFill>
                        <a:latin typeface="+mn-lt"/>
                        <a:ea typeface="+mn-ea"/>
                        <a:cs typeface="+mn-cs"/>
                      </a:endParaRPr>
                    </a:p>
                  </a:txBody>
                  <a:tcPr/>
                </a:tc>
                <a:tc>
                  <a:txBody>
                    <a:bodyPr/>
                    <a:lstStyle/>
                    <a:p>
                      <a:r>
                        <a:rPr lang="en-US" sz="600" kern="1200" dirty="0" smtClean="0">
                          <a:solidFill>
                            <a:schemeClr val="dk1"/>
                          </a:solidFill>
                          <a:latin typeface="+mn-lt"/>
                          <a:ea typeface="+mn-ea"/>
                          <a:cs typeface="+mn-cs"/>
                        </a:rPr>
                        <a:t>Pooling</a:t>
                      </a:r>
                      <a:r>
                        <a:rPr lang="en-US" sz="600" kern="1200" baseline="0" dirty="0" smtClean="0">
                          <a:solidFill>
                            <a:schemeClr val="dk1"/>
                          </a:solidFill>
                          <a:latin typeface="+mn-lt"/>
                          <a:ea typeface="+mn-ea"/>
                          <a:cs typeface="+mn-cs"/>
                        </a:rPr>
                        <a:t> Agreement</a:t>
                      </a:r>
                      <a:endParaRPr lang="en-GB" sz="600" kern="1200" dirty="0">
                        <a:solidFill>
                          <a:schemeClr val="dk1"/>
                        </a:solidFill>
                        <a:latin typeface="+mn-lt"/>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dirty="0" smtClean="0"/>
                        <a:t>22</a:t>
                      </a:r>
                      <a:endParaRPr lang="en-GB" sz="700" dirty="0" smtClean="0"/>
                    </a:p>
                  </a:txBody>
                  <a:tcPr/>
                </a:tc>
                <a:tc>
                  <a:txBody>
                    <a:bodyPr/>
                    <a:lstStyle/>
                    <a:p>
                      <a:r>
                        <a:rPr lang="en-US" sz="600" kern="1200" dirty="0" smtClean="0">
                          <a:solidFill>
                            <a:schemeClr val="dk1"/>
                          </a:solidFill>
                          <a:latin typeface="+mn-lt"/>
                          <a:ea typeface="+mn-ea"/>
                          <a:cs typeface="+mn-cs"/>
                        </a:rPr>
                        <a:t>Pooling</a:t>
                      </a:r>
                      <a:r>
                        <a:rPr lang="en-US" sz="600" kern="1200" baseline="0" dirty="0" smtClean="0">
                          <a:solidFill>
                            <a:schemeClr val="dk1"/>
                          </a:solidFill>
                          <a:latin typeface="+mn-lt"/>
                          <a:ea typeface="+mn-ea"/>
                          <a:cs typeface="+mn-cs"/>
                        </a:rPr>
                        <a:t> Agreement</a:t>
                      </a:r>
                      <a:endParaRPr lang="en-GB" sz="600" kern="1200" dirty="0">
                        <a:solidFill>
                          <a:schemeClr val="dk1"/>
                        </a:solidFill>
                        <a:latin typeface="+mn-lt"/>
                        <a:ea typeface="+mn-ea"/>
                        <a:cs typeface="+mn-cs"/>
                      </a:endParaRPr>
                    </a:p>
                  </a:txBody>
                  <a:tcPr/>
                </a:tc>
                <a:extLst>
                  <a:ext uri="{0D108BD9-81ED-4DB2-BD59-A6C34878D82A}">
                    <a16:rowId xmlns:a16="http://schemas.microsoft.com/office/drawing/2014/main" val="10020"/>
                  </a:ext>
                </a:extLst>
              </a:tr>
              <a:tr h="196883">
                <a:tc>
                  <a:txBody>
                    <a:bodyPr/>
                    <a:lstStyle/>
                    <a:p>
                      <a:r>
                        <a:rPr lang="en-US" sz="600" kern="1200" dirty="0" smtClean="0">
                          <a:solidFill>
                            <a:schemeClr val="dk1"/>
                          </a:solidFill>
                          <a:latin typeface="+mn-lt"/>
                          <a:ea typeface="+mn-ea"/>
                          <a:cs typeface="+mn-cs"/>
                        </a:rPr>
                        <a:t>20</a:t>
                      </a:r>
                      <a:endParaRPr lang="en-GB" sz="600" kern="1200" dirty="0">
                        <a:solidFill>
                          <a:schemeClr val="dk1"/>
                        </a:solidFill>
                        <a:latin typeface="+mn-lt"/>
                        <a:ea typeface="+mn-ea"/>
                        <a:cs typeface="+mn-cs"/>
                      </a:endParaRPr>
                    </a:p>
                  </a:txBody>
                  <a:tcPr/>
                </a:tc>
                <a:tc>
                  <a:txBody>
                    <a:bodyPr/>
                    <a:lstStyle/>
                    <a:p>
                      <a:r>
                        <a:rPr lang="en-US" sz="600" kern="1200" dirty="0" smtClean="0">
                          <a:solidFill>
                            <a:schemeClr val="dk1"/>
                          </a:solidFill>
                          <a:latin typeface="+mn-lt"/>
                          <a:ea typeface="+mn-ea"/>
                          <a:cs typeface="+mn-cs"/>
                        </a:rPr>
                        <a:t>Liability</a:t>
                      </a:r>
                      <a:endParaRPr lang="en-GB" sz="600" kern="1200" dirty="0">
                        <a:solidFill>
                          <a:schemeClr val="dk1"/>
                        </a:solidFill>
                        <a:latin typeface="+mn-lt"/>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dirty="0" smtClean="0"/>
                        <a:t>6</a:t>
                      </a:r>
                      <a:endParaRPr lang="en-GB" sz="700" dirty="0" smtClean="0"/>
                    </a:p>
                  </a:txBody>
                  <a:tcPr/>
                </a:tc>
                <a:tc>
                  <a:txBody>
                    <a:bodyPr/>
                    <a:lstStyle/>
                    <a:p>
                      <a:r>
                        <a:rPr lang="en-US" sz="600" kern="1200" dirty="0" smtClean="0">
                          <a:solidFill>
                            <a:schemeClr val="dk1"/>
                          </a:solidFill>
                          <a:latin typeface="+mn-lt"/>
                          <a:ea typeface="+mn-ea"/>
                          <a:cs typeface="+mn-cs"/>
                        </a:rPr>
                        <a:t>Liability</a:t>
                      </a:r>
                      <a:endParaRPr lang="en-GB" sz="600" kern="1200" dirty="0">
                        <a:solidFill>
                          <a:schemeClr val="dk1"/>
                        </a:solidFill>
                        <a:latin typeface="+mn-lt"/>
                        <a:ea typeface="+mn-ea"/>
                        <a:cs typeface="+mn-cs"/>
                      </a:endParaRPr>
                    </a:p>
                  </a:txBody>
                  <a:tcPr/>
                </a:tc>
                <a:extLst>
                  <a:ext uri="{0D108BD9-81ED-4DB2-BD59-A6C34878D82A}">
                    <a16:rowId xmlns:a16="http://schemas.microsoft.com/office/drawing/2014/main" val="10021"/>
                  </a:ext>
                </a:extLst>
              </a:tr>
              <a:tr h="196883">
                <a:tc>
                  <a:txBody>
                    <a:bodyPr/>
                    <a:lstStyle/>
                    <a:p>
                      <a:r>
                        <a:rPr lang="en-US" sz="600" kern="1200" dirty="0" smtClean="0">
                          <a:solidFill>
                            <a:schemeClr val="dk1"/>
                          </a:solidFill>
                          <a:latin typeface="+mn-lt"/>
                          <a:ea typeface="+mn-ea"/>
                          <a:cs typeface="+mn-cs"/>
                        </a:rPr>
                        <a:t>21</a:t>
                      </a:r>
                      <a:endParaRPr lang="en-GB" sz="600" kern="1200" dirty="0">
                        <a:solidFill>
                          <a:schemeClr val="dk1"/>
                        </a:solidFill>
                        <a:latin typeface="+mn-lt"/>
                        <a:ea typeface="+mn-ea"/>
                        <a:cs typeface="+mn-cs"/>
                      </a:endParaRPr>
                    </a:p>
                  </a:txBody>
                  <a:tcPr/>
                </a:tc>
                <a:tc>
                  <a:txBody>
                    <a:bodyPr/>
                    <a:lstStyle/>
                    <a:p>
                      <a:r>
                        <a:rPr lang="en-US" sz="600" kern="1200" dirty="0" smtClean="0">
                          <a:solidFill>
                            <a:schemeClr val="dk1"/>
                          </a:solidFill>
                          <a:latin typeface="+mn-lt"/>
                          <a:ea typeface="+mn-ea"/>
                          <a:cs typeface="+mn-cs"/>
                        </a:rPr>
                        <a:t>Miscellaneous conditions</a:t>
                      </a:r>
                      <a:endParaRPr lang="en-GB" sz="600" kern="1200" dirty="0">
                        <a:solidFill>
                          <a:schemeClr val="dk1"/>
                        </a:solidFill>
                        <a:latin typeface="+mn-lt"/>
                        <a:ea typeface="+mn-ea"/>
                        <a:cs typeface="+mn-cs"/>
                      </a:endParaRPr>
                    </a:p>
                  </a:txBody>
                  <a:tcPr/>
                </a:tc>
                <a:tc>
                  <a:txBody>
                    <a:bodyPr/>
                    <a:lstStyle/>
                    <a:p>
                      <a:pPr algn="ctr"/>
                      <a:r>
                        <a:rPr lang="en-US" sz="700" dirty="0" smtClean="0"/>
                        <a:t>10</a:t>
                      </a:r>
                      <a:endParaRPr lang="en-GB" sz="700" dirty="0"/>
                    </a:p>
                  </a:txBody>
                  <a:tcPr/>
                </a:tc>
                <a:tc>
                  <a:txBody>
                    <a:bodyPr/>
                    <a:lstStyle/>
                    <a:p>
                      <a:r>
                        <a:rPr lang="en-US" sz="600" kern="1200" dirty="0" smtClean="0">
                          <a:solidFill>
                            <a:schemeClr val="dk1"/>
                          </a:solidFill>
                          <a:latin typeface="+mn-lt"/>
                          <a:ea typeface="+mn-ea"/>
                          <a:cs typeface="+mn-cs"/>
                        </a:rPr>
                        <a:t>Miscellaneous conditions</a:t>
                      </a:r>
                      <a:endParaRPr lang="en-GB" sz="600" kern="1200" dirty="0">
                        <a:solidFill>
                          <a:schemeClr val="dk1"/>
                        </a:solidFill>
                        <a:latin typeface="+mn-lt"/>
                        <a:ea typeface="+mn-ea"/>
                        <a:cs typeface="+mn-cs"/>
                      </a:endParaRPr>
                    </a:p>
                  </a:txBody>
                  <a:tcPr/>
                </a:tc>
                <a:extLst>
                  <a:ext uri="{0D108BD9-81ED-4DB2-BD59-A6C34878D82A}">
                    <a16:rowId xmlns:a16="http://schemas.microsoft.com/office/drawing/2014/main" val="10022"/>
                  </a:ext>
                </a:extLst>
              </a:tr>
            </a:tbl>
          </a:graphicData>
        </a:graphic>
      </p:graphicFrame>
      <p:cxnSp>
        <p:nvCxnSpPr>
          <p:cNvPr id="19" name="Straight Arrow Connector 18"/>
          <p:cNvCxnSpPr/>
          <p:nvPr/>
        </p:nvCxnSpPr>
        <p:spPr>
          <a:xfrm>
            <a:off x="5200589" y="12644"/>
            <a:ext cx="0" cy="364522"/>
          </a:xfrm>
          <a:prstGeom prst="straightConnector1">
            <a:avLst/>
          </a:prstGeom>
          <a:ln>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220072" y="0"/>
            <a:ext cx="2952328" cy="400110"/>
          </a:xfrm>
          <a:prstGeom prst="rect">
            <a:avLst/>
          </a:prstGeom>
          <a:noFill/>
          <a:ln>
            <a:noFill/>
            <a:prstDash val="sysDot"/>
          </a:ln>
        </p:spPr>
        <p:txBody>
          <a:bodyPr wrap="square" rtlCol="0">
            <a:spAutoFit/>
          </a:bodyPr>
          <a:lstStyle/>
          <a:p>
            <a:r>
              <a:rPr lang="en-US" sz="1000" i="1" dirty="0" smtClean="0"/>
              <a:t>Existing titles and subtitles of ARP contract are kept </a:t>
            </a:r>
          </a:p>
          <a:p>
            <a:endParaRPr lang="en-GB" sz="1000" i="1" dirty="0"/>
          </a:p>
        </p:txBody>
      </p:sp>
      <p:sp>
        <p:nvSpPr>
          <p:cNvPr id="26" name="Title 1"/>
          <p:cNvSpPr>
            <a:spLocks noGrp="1"/>
          </p:cNvSpPr>
          <p:nvPr>
            <p:ph type="title"/>
            <p:custDataLst>
              <p:tags r:id="rId1"/>
            </p:custDataLst>
          </p:nvPr>
        </p:nvSpPr>
        <p:spPr>
          <a:xfrm>
            <a:off x="332013" y="-44506"/>
            <a:ext cx="8388000" cy="352119"/>
          </a:xfrm>
        </p:spPr>
        <p:txBody>
          <a:bodyPr>
            <a:noAutofit/>
          </a:bodyPr>
          <a:lstStyle/>
          <a:p>
            <a:pPr algn="l"/>
            <a:r>
              <a:rPr lang="en-US" sz="1800" b="1" dirty="0" smtClean="0">
                <a:solidFill>
                  <a:schemeClr val="accent6">
                    <a:lumMod val="75000"/>
                  </a:schemeClr>
                </a:solidFill>
              </a:rPr>
              <a:t>Link between ARP contract and BRP contract</a:t>
            </a:r>
            <a:endParaRPr lang="en-US" sz="1800" dirty="0" smtClean="0">
              <a:solidFill>
                <a:srgbClr val="575757"/>
              </a:solidFill>
            </a:endParaRPr>
          </a:p>
        </p:txBody>
      </p:sp>
    </p:spTree>
    <p:extLst>
      <p:ext uri="{BB962C8B-B14F-4D97-AF65-F5344CB8AC3E}">
        <p14:creationId xmlns:p14="http://schemas.microsoft.com/office/powerpoint/2010/main" val="2560306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61033295"/>
              </p:ext>
            </p:extLst>
          </p:nvPr>
        </p:nvGraphicFramePr>
        <p:xfrm>
          <a:off x="323528" y="1315677"/>
          <a:ext cx="8352929" cy="2430894"/>
        </p:xfrm>
        <a:graphic>
          <a:graphicData uri="http://schemas.openxmlformats.org/drawingml/2006/table">
            <a:tbl>
              <a:tblPr firstRow="1" bandRow="1">
                <a:tableStyleId>{5C22544A-7EE6-4342-B048-85BDC9FD1C3A}</a:tableStyleId>
              </a:tblPr>
              <a:tblGrid>
                <a:gridCol w="385165">
                  <a:extLst>
                    <a:ext uri="{9D8B030D-6E8A-4147-A177-3AD203B41FA5}">
                      <a16:colId xmlns:a16="http://schemas.microsoft.com/office/drawing/2014/main" val="20000"/>
                    </a:ext>
                  </a:extLst>
                </a:gridCol>
                <a:gridCol w="3863307">
                  <a:extLst>
                    <a:ext uri="{9D8B030D-6E8A-4147-A177-3AD203B41FA5}">
                      <a16:colId xmlns:a16="http://schemas.microsoft.com/office/drawing/2014/main" val="20001"/>
                    </a:ext>
                  </a:extLst>
                </a:gridCol>
                <a:gridCol w="648072">
                  <a:extLst>
                    <a:ext uri="{9D8B030D-6E8A-4147-A177-3AD203B41FA5}">
                      <a16:colId xmlns:a16="http://schemas.microsoft.com/office/drawing/2014/main" val="20002"/>
                    </a:ext>
                  </a:extLst>
                </a:gridCol>
                <a:gridCol w="3456385">
                  <a:extLst>
                    <a:ext uri="{9D8B030D-6E8A-4147-A177-3AD203B41FA5}">
                      <a16:colId xmlns:a16="http://schemas.microsoft.com/office/drawing/2014/main" val="20003"/>
                    </a:ext>
                  </a:extLst>
                </a:gridCol>
              </a:tblGrid>
              <a:tr h="391977">
                <a:tc>
                  <a:txBody>
                    <a:bodyPr/>
                    <a:lstStyle/>
                    <a:p>
                      <a:pPr algn="ctr"/>
                      <a:r>
                        <a:rPr lang="en-US" sz="700" dirty="0" smtClean="0"/>
                        <a:t>Art.</a:t>
                      </a:r>
                      <a:endParaRPr lang="en-GB" sz="700" dirty="0"/>
                    </a:p>
                  </a:txBody>
                  <a:tcPr anchor="ctr"/>
                </a:tc>
                <a:tc>
                  <a:txBody>
                    <a:bodyPr/>
                    <a:lstStyle/>
                    <a:p>
                      <a:pPr algn="ctr"/>
                      <a:r>
                        <a:rPr lang="en-US" sz="900" dirty="0" smtClean="0"/>
                        <a:t>Title ARP contract</a:t>
                      </a:r>
                      <a:endParaRPr lang="en-GB" sz="900" dirty="0"/>
                    </a:p>
                  </a:txBody>
                  <a:tcPr anchor="ctr"/>
                </a:tc>
                <a:tc>
                  <a:txBody>
                    <a:bodyPr/>
                    <a:lstStyle/>
                    <a:p>
                      <a:pPr algn="ctr"/>
                      <a:r>
                        <a:rPr lang="en-US" sz="900" dirty="0" smtClean="0"/>
                        <a:t>New Art</a:t>
                      </a:r>
                      <a:r>
                        <a:rPr lang="en-US" sz="900" baseline="0" dirty="0" smtClean="0"/>
                        <a:t>. BRP</a:t>
                      </a:r>
                      <a:endParaRPr lang="en-GB" sz="900" dirty="0"/>
                    </a:p>
                  </a:txBody>
                  <a:tcPr anchor="ctr"/>
                </a:tc>
                <a:tc>
                  <a:txBody>
                    <a:bodyPr/>
                    <a:lstStyle/>
                    <a:p>
                      <a:pPr algn="ctr"/>
                      <a:r>
                        <a:rPr lang="en-US" sz="900" dirty="0" smtClean="0"/>
                        <a:t>Title in BRP Contract</a:t>
                      </a:r>
                      <a:endParaRPr lang="en-GB" sz="900" dirty="0"/>
                    </a:p>
                  </a:txBody>
                  <a:tcPr anchor="ctr"/>
                </a:tc>
                <a:extLst>
                  <a:ext uri="{0D108BD9-81ED-4DB2-BD59-A6C34878D82A}">
                    <a16:rowId xmlns:a16="http://schemas.microsoft.com/office/drawing/2014/main" val="10000"/>
                  </a:ext>
                </a:extLst>
              </a:tr>
              <a:tr h="216024">
                <a:tc>
                  <a:txBody>
                    <a:bodyPr/>
                    <a:lstStyle/>
                    <a:p>
                      <a:r>
                        <a:rPr lang="en-US" sz="600" kern="1200" dirty="0" smtClean="0">
                          <a:solidFill>
                            <a:schemeClr val="dk1"/>
                          </a:solidFill>
                          <a:latin typeface="+mn-lt"/>
                          <a:ea typeface="+mn-ea"/>
                          <a:cs typeface="+mn-cs"/>
                        </a:rPr>
                        <a:t>Ap. 1</a:t>
                      </a:r>
                      <a:endParaRPr lang="en-GB" sz="600" kern="1200" dirty="0">
                        <a:solidFill>
                          <a:schemeClr val="dk1"/>
                        </a:solidFill>
                        <a:latin typeface="+mn-lt"/>
                        <a:ea typeface="+mn-ea"/>
                        <a:cs typeface="+mn-cs"/>
                      </a:endParaRPr>
                    </a:p>
                  </a:txBody>
                  <a:tcPr/>
                </a:tc>
                <a:tc>
                  <a:txBody>
                    <a:bodyPr/>
                    <a:lstStyle/>
                    <a:p>
                      <a:r>
                        <a:rPr lang="en-US" sz="600" kern="1200" dirty="0" smtClean="0">
                          <a:solidFill>
                            <a:schemeClr val="dk1"/>
                          </a:solidFill>
                          <a:latin typeface="+mn-lt"/>
                          <a:ea typeface="+mn-ea"/>
                          <a:cs typeface="+mn-cs"/>
                        </a:rPr>
                        <a:t>Transmission Rights for Import and Export</a:t>
                      </a:r>
                      <a:endParaRPr lang="en-GB" sz="600" kern="1200" dirty="0">
                        <a:solidFill>
                          <a:schemeClr val="dk1"/>
                        </a:solidFill>
                        <a:latin typeface="+mn-lt"/>
                        <a:ea typeface="+mn-ea"/>
                        <a:cs typeface="+mn-cs"/>
                      </a:endParaRPr>
                    </a:p>
                  </a:txBody>
                  <a:tcPr/>
                </a:tc>
                <a:tc>
                  <a:txBody>
                    <a:bodyPr/>
                    <a:lstStyle/>
                    <a:p>
                      <a:r>
                        <a:rPr lang="en-US" sz="600" kern="1200" dirty="0" smtClean="0">
                          <a:solidFill>
                            <a:schemeClr val="dk1"/>
                          </a:solidFill>
                          <a:latin typeface="+mn-lt"/>
                          <a:ea typeface="+mn-ea"/>
                          <a:cs typeface="+mn-cs"/>
                        </a:rPr>
                        <a:t>27</a:t>
                      </a:r>
                      <a:endParaRPr lang="en-GB" sz="600" kern="1200" dirty="0">
                        <a:solidFill>
                          <a:schemeClr val="dk1"/>
                        </a:solidFill>
                        <a:latin typeface="+mn-lt"/>
                        <a:ea typeface="+mn-ea"/>
                        <a:cs typeface="+mn-cs"/>
                      </a:endParaRPr>
                    </a:p>
                  </a:txBody>
                  <a:tcPr/>
                </a:tc>
                <a:tc>
                  <a:txBody>
                    <a:bodyPr/>
                    <a:lstStyle/>
                    <a:p>
                      <a:r>
                        <a:rPr lang="en-US" sz="600" kern="1200" dirty="0" smtClean="0">
                          <a:solidFill>
                            <a:schemeClr val="dk1"/>
                          </a:solidFill>
                          <a:latin typeface="+mn-lt"/>
                          <a:ea typeface="+mn-ea"/>
                          <a:cs typeface="+mn-cs"/>
                        </a:rPr>
                        <a:t>Transmission Rights for Import and Export</a:t>
                      </a:r>
                      <a:endParaRPr lang="en-GB" sz="600" kern="1200" dirty="0">
                        <a:solidFill>
                          <a:schemeClr val="dk1"/>
                        </a:solidFill>
                        <a:latin typeface="+mn-lt"/>
                        <a:ea typeface="+mn-ea"/>
                        <a:cs typeface="+mn-cs"/>
                      </a:endParaRPr>
                    </a:p>
                  </a:txBody>
                  <a:tcPr/>
                </a:tc>
                <a:extLst>
                  <a:ext uri="{0D108BD9-81ED-4DB2-BD59-A6C34878D82A}">
                    <a16:rowId xmlns:a16="http://schemas.microsoft.com/office/drawing/2014/main" val="10001"/>
                  </a:ext>
                </a:extLst>
              </a:tr>
              <a:tr h="2160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1200" dirty="0" smtClean="0">
                          <a:solidFill>
                            <a:schemeClr val="dk1"/>
                          </a:solidFill>
                          <a:latin typeface="+mn-lt"/>
                          <a:ea typeface="+mn-ea"/>
                          <a:cs typeface="+mn-cs"/>
                        </a:rPr>
                        <a:t>Ap. 3</a:t>
                      </a:r>
                      <a:endParaRPr lang="en-GB" sz="600" kern="1200" dirty="0" smtClean="0">
                        <a:solidFill>
                          <a:schemeClr val="dk1"/>
                        </a:solidFill>
                        <a:latin typeface="+mn-lt"/>
                        <a:ea typeface="+mn-ea"/>
                        <a:cs typeface="+mn-cs"/>
                      </a:endParaRPr>
                    </a:p>
                  </a:txBody>
                  <a:tcPr/>
                </a:tc>
                <a:tc>
                  <a:txBody>
                    <a:bodyPr/>
                    <a:lstStyle/>
                    <a:p>
                      <a:r>
                        <a:rPr lang="en-US" sz="600" kern="1200" dirty="0" smtClean="0">
                          <a:solidFill>
                            <a:schemeClr val="dk1"/>
                          </a:solidFill>
                          <a:latin typeface="+mn-lt"/>
                          <a:ea typeface="+mn-ea"/>
                          <a:cs typeface="+mn-cs"/>
                        </a:rPr>
                        <a:t>Imbalance</a:t>
                      </a:r>
                      <a:endParaRPr lang="en-GB" sz="600" kern="1200" dirty="0">
                        <a:solidFill>
                          <a:schemeClr val="dk1"/>
                        </a:solidFill>
                        <a:latin typeface="+mn-lt"/>
                        <a:ea typeface="+mn-ea"/>
                        <a:cs typeface="+mn-cs"/>
                      </a:endParaRPr>
                    </a:p>
                  </a:txBody>
                  <a:tcPr/>
                </a:tc>
                <a:tc>
                  <a:txBody>
                    <a:bodyPr/>
                    <a:lstStyle/>
                    <a:p>
                      <a:r>
                        <a:rPr lang="en-US" sz="600" kern="1200" dirty="0" smtClean="0">
                          <a:solidFill>
                            <a:schemeClr val="dk1"/>
                          </a:solidFill>
                          <a:latin typeface="+mn-lt"/>
                          <a:ea typeface="+mn-ea"/>
                          <a:cs typeface="+mn-cs"/>
                        </a:rPr>
                        <a:t>20</a:t>
                      </a:r>
                      <a:endParaRPr lang="en-GB" sz="600" kern="1200" dirty="0">
                        <a:solidFill>
                          <a:schemeClr val="dk1"/>
                        </a:solidFill>
                        <a:latin typeface="+mn-lt"/>
                        <a:ea typeface="+mn-ea"/>
                        <a:cs typeface="+mn-cs"/>
                      </a:endParaRPr>
                    </a:p>
                  </a:txBody>
                  <a:tcPr/>
                </a:tc>
                <a:tc>
                  <a:txBody>
                    <a:bodyPr/>
                    <a:lstStyle/>
                    <a:p>
                      <a:r>
                        <a:rPr lang="en-US" sz="600" kern="1200" dirty="0" smtClean="0">
                          <a:solidFill>
                            <a:schemeClr val="dk1"/>
                          </a:solidFill>
                          <a:latin typeface="+mn-lt"/>
                          <a:ea typeface="+mn-ea"/>
                          <a:cs typeface="+mn-cs"/>
                        </a:rPr>
                        <a:t>Imbalance</a:t>
                      </a:r>
                      <a:endParaRPr lang="en-GB" sz="600" kern="1200" dirty="0">
                        <a:solidFill>
                          <a:schemeClr val="dk1"/>
                        </a:solidFill>
                        <a:latin typeface="+mn-lt"/>
                        <a:ea typeface="+mn-ea"/>
                        <a:cs typeface="+mn-cs"/>
                      </a:endParaRPr>
                    </a:p>
                  </a:txBody>
                  <a:tcPr/>
                </a:tc>
                <a:extLst>
                  <a:ext uri="{0D108BD9-81ED-4DB2-BD59-A6C34878D82A}">
                    <a16:rowId xmlns:a16="http://schemas.microsoft.com/office/drawing/2014/main" val="10002"/>
                  </a:ext>
                </a:extLst>
              </a:tr>
              <a:tr h="183338">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1200" dirty="0" smtClean="0">
                          <a:solidFill>
                            <a:schemeClr val="dk1"/>
                          </a:solidFill>
                          <a:latin typeface="+mn-lt"/>
                          <a:ea typeface="+mn-ea"/>
                          <a:cs typeface="+mn-cs"/>
                        </a:rPr>
                        <a:t>Ap. 4</a:t>
                      </a:r>
                      <a:endParaRPr lang="en-GB" sz="600" kern="1200" dirty="0" smtClean="0">
                        <a:solidFill>
                          <a:schemeClr val="dk1"/>
                        </a:solidFill>
                        <a:latin typeface="+mn-lt"/>
                        <a:ea typeface="+mn-ea"/>
                        <a:cs typeface="+mn-cs"/>
                      </a:endParaRPr>
                    </a:p>
                  </a:txBody>
                  <a:tcPr/>
                </a:tc>
                <a:tc>
                  <a:txBody>
                    <a:bodyPr/>
                    <a:lstStyle/>
                    <a:p>
                      <a:pPr marL="0" indent="0">
                        <a:buFont typeface="+mj-lt"/>
                        <a:buNone/>
                      </a:pPr>
                      <a:r>
                        <a:rPr lang="en-US" sz="600" kern="1200" dirty="0" smtClean="0">
                          <a:solidFill>
                            <a:schemeClr val="dk1"/>
                          </a:solidFill>
                          <a:latin typeface="+mn-lt"/>
                          <a:ea typeface="+mn-ea"/>
                          <a:cs typeface="+mn-cs"/>
                        </a:rPr>
                        <a:t>Amount of the required financial guarantee</a:t>
                      </a:r>
                    </a:p>
                  </a:txBody>
                  <a:tcPr anchor="ctr"/>
                </a:tc>
                <a:tc>
                  <a:txBody>
                    <a:bodyPr/>
                    <a:lstStyle/>
                    <a:p>
                      <a:r>
                        <a:rPr lang="en-US" sz="600" kern="1200" dirty="0" smtClean="0">
                          <a:solidFill>
                            <a:schemeClr val="dk1"/>
                          </a:solidFill>
                          <a:latin typeface="+mn-lt"/>
                          <a:ea typeface="+mn-ea"/>
                          <a:cs typeface="+mn-cs"/>
                        </a:rPr>
                        <a:t>17.4</a:t>
                      </a:r>
                      <a:endParaRPr lang="en-GB" sz="600" kern="1200" dirty="0">
                        <a:solidFill>
                          <a:schemeClr val="dk1"/>
                        </a:solidFill>
                        <a:latin typeface="+mn-lt"/>
                        <a:ea typeface="+mn-ea"/>
                        <a:cs typeface="+mn-cs"/>
                      </a:endParaRPr>
                    </a:p>
                  </a:txBody>
                  <a:tcPr anchor="ctr"/>
                </a:tc>
                <a:tc>
                  <a:txBody>
                    <a:bodyPr/>
                    <a:lstStyle/>
                    <a:p>
                      <a:pPr marL="0" indent="0">
                        <a:buFont typeface="+mj-lt"/>
                        <a:buNone/>
                      </a:pPr>
                      <a:r>
                        <a:rPr lang="en-US" sz="600" kern="1200" dirty="0" smtClean="0">
                          <a:solidFill>
                            <a:schemeClr val="dk1"/>
                          </a:solidFill>
                          <a:latin typeface="+mn-lt"/>
                          <a:ea typeface="+mn-ea"/>
                          <a:cs typeface="+mn-cs"/>
                        </a:rPr>
                        <a:t>Amount of the required financial guarantee</a:t>
                      </a:r>
                    </a:p>
                  </a:txBody>
                  <a:tcPr/>
                </a:tc>
                <a:extLst>
                  <a:ext uri="{0D108BD9-81ED-4DB2-BD59-A6C34878D82A}">
                    <a16:rowId xmlns:a16="http://schemas.microsoft.com/office/drawing/2014/main" val="10003"/>
                  </a:ext>
                </a:extLst>
              </a:tr>
              <a:tr h="228829">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600" kern="1200" dirty="0" smtClean="0">
                        <a:solidFill>
                          <a:schemeClr val="dk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US" sz="600" kern="1200" dirty="0" smtClean="0">
                          <a:solidFill>
                            <a:schemeClr val="dk1"/>
                          </a:solidFill>
                          <a:latin typeface="+mn-lt"/>
                          <a:ea typeface="+mn-ea"/>
                          <a:cs typeface="+mn-cs"/>
                        </a:rPr>
                        <a:t>Standard Bank Guarantee form related to the Contract </a:t>
                      </a:r>
                      <a:endParaRPr lang="en-GB" sz="600" kern="1200" dirty="0" smtClean="0">
                        <a:solidFill>
                          <a:schemeClr val="dk1"/>
                        </a:solidFill>
                        <a:latin typeface="+mn-lt"/>
                        <a:ea typeface="+mn-ea"/>
                        <a:cs typeface="+mn-cs"/>
                      </a:endParaRPr>
                    </a:p>
                  </a:txBody>
                  <a:tcPr anchor="ctr"/>
                </a:tc>
                <a:tc>
                  <a:txBody>
                    <a:bodyPr/>
                    <a:lstStyle/>
                    <a:p>
                      <a:r>
                        <a:rPr lang="en-US" sz="600" kern="1200" dirty="0" smtClean="0">
                          <a:solidFill>
                            <a:schemeClr val="dk1"/>
                          </a:solidFill>
                          <a:latin typeface="+mn-lt"/>
                          <a:ea typeface="+mn-ea"/>
                          <a:cs typeface="+mn-cs"/>
                        </a:rPr>
                        <a:t>Appendix 1</a:t>
                      </a:r>
                      <a:endParaRPr lang="en-GB" sz="600" kern="1200" dirty="0">
                        <a:solidFill>
                          <a:schemeClr val="dk1"/>
                        </a:solidFill>
                        <a:latin typeface="+mn-lt"/>
                        <a:ea typeface="+mn-ea"/>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1200" dirty="0" smtClean="0">
                          <a:solidFill>
                            <a:schemeClr val="dk1"/>
                          </a:solidFill>
                          <a:latin typeface="+mn-lt"/>
                          <a:ea typeface="+mn-ea"/>
                          <a:cs typeface="+mn-cs"/>
                        </a:rPr>
                        <a:t>Standard Bank Guarantee form related to the BRP</a:t>
                      </a:r>
                      <a:r>
                        <a:rPr lang="en-US" sz="600" kern="1200" baseline="0" dirty="0" smtClean="0">
                          <a:solidFill>
                            <a:schemeClr val="dk1"/>
                          </a:solidFill>
                          <a:latin typeface="+mn-lt"/>
                          <a:ea typeface="+mn-ea"/>
                          <a:cs typeface="+mn-cs"/>
                        </a:rPr>
                        <a:t> </a:t>
                      </a:r>
                      <a:r>
                        <a:rPr lang="en-US" sz="600" kern="1200" dirty="0" smtClean="0">
                          <a:solidFill>
                            <a:schemeClr val="dk1"/>
                          </a:solidFill>
                          <a:latin typeface="+mn-lt"/>
                          <a:ea typeface="+mn-ea"/>
                          <a:cs typeface="+mn-cs"/>
                        </a:rPr>
                        <a:t>Contract </a:t>
                      </a:r>
                      <a:endParaRPr lang="en-GB" sz="600" kern="1200" dirty="0" smtClean="0">
                        <a:solidFill>
                          <a:schemeClr val="dk1"/>
                        </a:solidFill>
                        <a:latin typeface="+mn-lt"/>
                        <a:ea typeface="+mn-ea"/>
                        <a:cs typeface="+mn-cs"/>
                      </a:endParaRPr>
                    </a:p>
                  </a:txBody>
                  <a:tcPr/>
                </a:tc>
                <a:extLst>
                  <a:ext uri="{0D108BD9-81ED-4DB2-BD59-A6C34878D82A}">
                    <a16:rowId xmlns:a16="http://schemas.microsoft.com/office/drawing/2014/main" val="10004"/>
                  </a:ext>
                </a:extLst>
              </a:tr>
              <a:tr h="253940">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1200" dirty="0" smtClean="0">
                          <a:solidFill>
                            <a:schemeClr val="dk1"/>
                          </a:solidFill>
                          <a:latin typeface="+mn-lt"/>
                          <a:ea typeface="+mn-ea"/>
                          <a:cs typeface="+mn-cs"/>
                        </a:rPr>
                        <a:t>Ap. 5</a:t>
                      </a:r>
                      <a:endParaRPr lang="en-GB" sz="600" kern="1200" dirty="0" smtClean="0">
                        <a:solidFill>
                          <a:schemeClr val="dk1"/>
                        </a:solidFill>
                        <a:latin typeface="+mn-lt"/>
                        <a:ea typeface="+mn-ea"/>
                        <a:cs typeface="+mn-cs"/>
                      </a:endParaRPr>
                    </a:p>
                  </a:txBody>
                  <a:tcPr/>
                </a:tc>
                <a:tc>
                  <a:txBody>
                    <a:bodyPr/>
                    <a:lstStyle/>
                    <a:p>
                      <a:r>
                        <a:rPr lang="en-US" sz="600" kern="1200" dirty="0" smtClean="0">
                          <a:solidFill>
                            <a:schemeClr val="dk1"/>
                          </a:solidFill>
                          <a:latin typeface="+mn-lt"/>
                          <a:ea typeface="+mn-ea"/>
                          <a:cs typeface="+mn-cs"/>
                        </a:rPr>
                        <a:t>Procedure for Nominations</a:t>
                      </a:r>
                      <a:endParaRPr lang="en-GB" sz="600" kern="1200" dirty="0">
                        <a:solidFill>
                          <a:schemeClr val="dk1"/>
                        </a:solidFill>
                        <a:latin typeface="+mn-lt"/>
                        <a:ea typeface="+mn-ea"/>
                        <a:cs typeface="+mn-cs"/>
                      </a:endParaRPr>
                    </a:p>
                  </a:txBody>
                  <a:tcPr/>
                </a:tc>
                <a:tc>
                  <a:txBody>
                    <a:bodyPr/>
                    <a:lstStyle/>
                    <a:p>
                      <a:r>
                        <a:rPr lang="en-US" sz="600" kern="1200" dirty="0" smtClean="0">
                          <a:solidFill>
                            <a:schemeClr val="dk1"/>
                          </a:solidFill>
                          <a:latin typeface="+mn-lt"/>
                          <a:ea typeface="+mn-ea"/>
                          <a:cs typeface="+mn-cs"/>
                        </a:rPr>
                        <a:t>24</a:t>
                      </a:r>
                      <a:endParaRPr lang="en-GB" sz="600" kern="1200" dirty="0">
                        <a:solidFill>
                          <a:schemeClr val="dk1"/>
                        </a:solidFill>
                        <a:latin typeface="+mn-lt"/>
                        <a:ea typeface="+mn-ea"/>
                        <a:cs typeface="+mn-cs"/>
                      </a:endParaRPr>
                    </a:p>
                  </a:txBody>
                  <a:tcPr/>
                </a:tc>
                <a:tc>
                  <a:txBody>
                    <a:bodyPr/>
                    <a:lstStyle/>
                    <a:p>
                      <a:r>
                        <a:rPr lang="en-US" sz="600" kern="1200" dirty="0" smtClean="0">
                          <a:solidFill>
                            <a:schemeClr val="dk1"/>
                          </a:solidFill>
                          <a:latin typeface="+mn-lt"/>
                          <a:ea typeface="+mn-ea"/>
                          <a:cs typeface="+mn-cs"/>
                        </a:rPr>
                        <a:t>Procedure</a:t>
                      </a:r>
                      <a:r>
                        <a:rPr lang="en-US" sz="600" kern="1200" baseline="0" dirty="0" smtClean="0">
                          <a:solidFill>
                            <a:schemeClr val="dk1"/>
                          </a:solidFill>
                          <a:latin typeface="+mn-lt"/>
                          <a:ea typeface="+mn-ea"/>
                          <a:cs typeface="+mn-cs"/>
                        </a:rPr>
                        <a:t> for the submission of the Daily Balancing Program</a:t>
                      </a:r>
                      <a:endParaRPr lang="en-GB" sz="600" kern="1200" dirty="0">
                        <a:solidFill>
                          <a:schemeClr val="dk1"/>
                        </a:solidFill>
                        <a:latin typeface="+mn-lt"/>
                        <a:ea typeface="+mn-ea"/>
                        <a:cs typeface="+mn-cs"/>
                      </a:endParaRPr>
                    </a:p>
                  </a:txBody>
                  <a:tcPr/>
                </a:tc>
                <a:extLst>
                  <a:ext uri="{0D108BD9-81ED-4DB2-BD59-A6C34878D82A}">
                    <a16:rowId xmlns:a16="http://schemas.microsoft.com/office/drawing/2014/main" val="10005"/>
                  </a:ext>
                </a:extLst>
              </a:tr>
              <a:tr h="183338">
                <a:tc vMerge="1">
                  <a:txBody>
                    <a:bodyPr/>
                    <a:lstStyle/>
                    <a:p>
                      <a:endParaRPr lang="en-GB"/>
                    </a:p>
                  </a:txBody>
                  <a:tcPr/>
                </a:tc>
                <a:tc>
                  <a:txBody>
                    <a:bodyPr/>
                    <a:lstStyle/>
                    <a:p>
                      <a:r>
                        <a:rPr lang="en-US" sz="600" kern="1200" dirty="0" smtClean="0">
                          <a:solidFill>
                            <a:schemeClr val="dk1"/>
                          </a:solidFill>
                          <a:latin typeface="+mn-lt"/>
                          <a:ea typeface="+mn-ea"/>
                          <a:cs typeface="+mn-cs"/>
                        </a:rPr>
                        <a:t>Nomination system</a:t>
                      </a:r>
                      <a:endParaRPr lang="en-GB" sz="600" kern="1200" dirty="0">
                        <a:solidFill>
                          <a:schemeClr val="dk1"/>
                        </a:solidFill>
                        <a:latin typeface="+mn-lt"/>
                        <a:ea typeface="+mn-ea"/>
                        <a:cs typeface="+mn-cs"/>
                      </a:endParaRPr>
                    </a:p>
                  </a:txBody>
                  <a:tcPr/>
                </a:tc>
                <a:tc>
                  <a:txBody>
                    <a:bodyPr/>
                    <a:lstStyle/>
                    <a:p>
                      <a:r>
                        <a:rPr lang="en-US" sz="600" kern="1200" dirty="0" smtClean="0">
                          <a:solidFill>
                            <a:schemeClr val="dk1"/>
                          </a:solidFill>
                          <a:latin typeface="+mn-lt"/>
                          <a:ea typeface="+mn-ea"/>
                          <a:cs typeface="+mn-cs"/>
                        </a:rPr>
                        <a:t>25</a:t>
                      </a:r>
                      <a:endParaRPr lang="en-GB" sz="600" kern="1200" dirty="0">
                        <a:solidFill>
                          <a:schemeClr val="dk1"/>
                        </a:solidFill>
                        <a:latin typeface="+mn-lt"/>
                        <a:ea typeface="+mn-ea"/>
                        <a:cs typeface="+mn-cs"/>
                      </a:endParaRPr>
                    </a:p>
                  </a:txBody>
                  <a:tcPr/>
                </a:tc>
                <a:tc>
                  <a:txBody>
                    <a:bodyPr/>
                    <a:lstStyle/>
                    <a:p>
                      <a:r>
                        <a:rPr lang="en-US" sz="600" kern="1200" dirty="0" smtClean="0">
                          <a:solidFill>
                            <a:schemeClr val="dk1"/>
                          </a:solidFill>
                          <a:latin typeface="+mn-lt"/>
                          <a:ea typeface="+mn-ea"/>
                          <a:cs typeface="+mn-cs"/>
                        </a:rPr>
                        <a:t>System with regards</a:t>
                      </a:r>
                      <a:r>
                        <a:rPr lang="en-US" sz="600" kern="1200" baseline="0" dirty="0" smtClean="0">
                          <a:solidFill>
                            <a:schemeClr val="dk1"/>
                          </a:solidFill>
                          <a:latin typeface="+mn-lt"/>
                          <a:ea typeface="+mn-ea"/>
                          <a:cs typeface="+mn-cs"/>
                        </a:rPr>
                        <a:t> to the submission of the Daily Balancing Program</a:t>
                      </a:r>
                      <a:endParaRPr lang="en-GB" sz="600" kern="1200" dirty="0">
                        <a:solidFill>
                          <a:schemeClr val="dk1"/>
                        </a:solidFill>
                        <a:latin typeface="+mn-lt"/>
                        <a:ea typeface="+mn-ea"/>
                        <a:cs typeface="+mn-cs"/>
                      </a:endParaRPr>
                    </a:p>
                  </a:txBody>
                  <a:tcPr/>
                </a:tc>
                <a:extLst>
                  <a:ext uri="{0D108BD9-81ED-4DB2-BD59-A6C34878D82A}">
                    <a16:rowId xmlns:a16="http://schemas.microsoft.com/office/drawing/2014/main" val="10006"/>
                  </a:ext>
                </a:extLst>
              </a:tr>
              <a:tr h="2539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1200" dirty="0" smtClean="0">
                          <a:solidFill>
                            <a:schemeClr val="dk1"/>
                          </a:solidFill>
                          <a:latin typeface="+mn-lt"/>
                          <a:ea typeface="+mn-ea"/>
                          <a:cs typeface="+mn-cs"/>
                        </a:rPr>
                        <a:t>Ap. 6</a:t>
                      </a:r>
                      <a:endParaRPr lang="en-GB" sz="600" kern="1200" dirty="0" smtClean="0">
                        <a:solidFill>
                          <a:schemeClr val="dk1"/>
                        </a:solidFill>
                        <a:latin typeface="+mn-lt"/>
                        <a:ea typeface="+mn-ea"/>
                        <a:cs typeface="+mn-cs"/>
                      </a:endParaRPr>
                    </a:p>
                  </a:txBody>
                  <a:tcPr/>
                </a:tc>
                <a:tc>
                  <a:txBody>
                    <a:bodyPr/>
                    <a:lstStyle/>
                    <a:p>
                      <a:r>
                        <a:rPr lang="en-US" sz="600" kern="1200" dirty="0" smtClean="0">
                          <a:solidFill>
                            <a:schemeClr val="dk1"/>
                          </a:solidFill>
                          <a:latin typeface="+mn-lt"/>
                          <a:ea typeface="+mn-ea"/>
                          <a:cs typeface="+mn-cs"/>
                        </a:rPr>
                        <a:t>Contact Information</a:t>
                      </a:r>
                      <a:endParaRPr lang="en-GB" sz="600" kern="1200" dirty="0">
                        <a:solidFill>
                          <a:schemeClr val="dk1"/>
                        </a:solidFill>
                        <a:latin typeface="+mn-lt"/>
                        <a:ea typeface="+mn-ea"/>
                        <a:cs typeface="+mn-cs"/>
                      </a:endParaRPr>
                    </a:p>
                  </a:txBody>
                  <a:tcPr/>
                </a:tc>
                <a:tc>
                  <a:txBody>
                    <a:bodyPr/>
                    <a:lstStyle/>
                    <a:p>
                      <a:r>
                        <a:rPr lang="en-US" sz="600" kern="1200" dirty="0" smtClean="0">
                          <a:solidFill>
                            <a:schemeClr val="dk1"/>
                          </a:solidFill>
                          <a:latin typeface="+mn-lt"/>
                          <a:ea typeface="+mn-ea"/>
                          <a:cs typeface="+mn-cs"/>
                        </a:rPr>
                        <a:t>Appendix</a:t>
                      </a:r>
                      <a:r>
                        <a:rPr lang="en-US" sz="600" kern="1200" baseline="0" dirty="0" smtClean="0">
                          <a:solidFill>
                            <a:schemeClr val="dk1"/>
                          </a:solidFill>
                          <a:latin typeface="+mn-lt"/>
                          <a:ea typeface="+mn-ea"/>
                          <a:cs typeface="+mn-cs"/>
                        </a:rPr>
                        <a:t> </a:t>
                      </a:r>
                      <a:r>
                        <a:rPr lang="en-US" sz="600" kern="1200" dirty="0" smtClean="0">
                          <a:solidFill>
                            <a:schemeClr val="dk1"/>
                          </a:solidFill>
                          <a:latin typeface="+mn-lt"/>
                          <a:ea typeface="+mn-ea"/>
                          <a:cs typeface="+mn-cs"/>
                        </a:rPr>
                        <a:t>2</a:t>
                      </a:r>
                      <a:endParaRPr lang="en-GB" sz="600" kern="1200" dirty="0">
                        <a:solidFill>
                          <a:schemeClr val="dk1"/>
                        </a:solidFill>
                        <a:latin typeface="+mn-lt"/>
                        <a:ea typeface="+mn-ea"/>
                        <a:cs typeface="+mn-cs"/>
                      </a:endParaRPr>
                    </a:p>
                  </a:txBody>
                  <a:tcPr/>
                </a:tc>
                <a:tc>
                  <a:txBody>
                    <a:bodyPr/>
                    <a:lstStyle/>
                    <a:p>
                      <a:r>
                        <a:rPr lang="en-US" sz="600" kern="1200" dirty="0" smtClean="0">
                          <a:solidFill>
                            <a:schemeClr val="dk1"/>
                          </a:solidFill>
                          <a:latin typeface="+mn-lt"/>
                          <a:ea typeface="+mn-ea"/>
                          <a:cs typeface="+mn-cs"/>
                        </a:rPr>
                        <a:t>Contact Information</a:t>
                      </a:r>
                      <a:endParaRPr lang="en-GB" sz="600" kern="1200" dirty="0">
                        <a:solidFill>
                          <a:schemeClr val="dk1"/>
                        </a:solidFill>
                        <a:latin typeface="+mn-lt"/>
                        <a:ea typeface="+mn-ea"/>
                        <a:cs typeface="+mn-cs"/>
                      </a:endParaRPr>
                    </a:p>
                  </a:txBody>
                  <a:tcPr/>
                </a:tc>
                <a:extLst>
                  <a:ext uri="{0D108BD9-81ED-4DB2-BD59-A6C34878D82A}">
                    <a16:rowId xmlns:a16="http://schemas.microsoft.com/office/drawing/2014/main" val="10007"/>
                  </a:ext>
                </a:extLst>
              </a:tr>
              <a:tr h="2539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1200" dirty="0" smtClean="0">
                          <a:solidFill>
                            <a:schemeClr val="dk1"/>
                          </a:solidFill>
                          <a:latin typeface="+mn-lt"/>
                          <a:ea typeface="+mn-ea"/>
                          <a:cs typeface="+mn-cs"/>
                        </a:rPr>
                        <a:t>Ap. 7</a:t>
                      </a:r>
                      <a:endParaRPr lang="en-GB" sz="600" kern="1200" dirty="0" smtClean="0">
                        <a:solidFill>
                          <a:schemeClr val="dk1"/>
                        </a:solidFill>
                        <a:latin typeface="+mn-lt"/>
                        <a:ea typeface="+mn-ea"/>
                        <a:cs typeface="+mn-cs"/>
                      </a:endParaRPr>
                    </a:p>
                  </a:txBody>
                  <a:tcPr/>
                </a:tc>
                <a:tc>
                  <a:txBody>
                    <a:bodyPr/>
                    <a:lstStyle/>
                    <a:p>
                      <a:r>
                        <a:rPr lang="en-US" sz="600" kern="1200" dirty="0" smtClean="0">
                          <a:solidFill>
                            <a:schemeClr val="dk1"/>
                          </a:solidFill>
                          <a:latin typeface="+mn-lt"/>
                          <a:ea typeface="+mn-ea"/>
                          <a:cs typeface="+mn-cs"/>
                        </a:rPr>
                        <a:t>Pooling</a:t>
                      </a:r>
                      <a:r>
                        <a:rPr lang="en-US" sz="600" kern="1200" baseline="0" dirty="0" smtClean="0">
                          <a:solidFill>
                            <a:schemeClr val="dk1"/>
                          </a:solidFill>
                          <a:latin typeface="+mn-lt"/>
                          <a:ea typeface="+mn-ea"/>
                          <a:cs typeface="+mn-cs"/>
                        </a:rPr>
                        <a:t> Agreement</a:t>
                      </a:r>
                      <a:endParaRPr lang="en-GB" sz="600" kern="1200" dirty="0">
                        <a:solidFill>
                          <a:schemeClr val="dk1"/>
                        </a:solidFill>
                        <a:latin typeface="+mn-lt"/>
                        <a:ea typeface="+mn-ea"/>
                        <a:cs typeface="+mn-cs"/>
                      </a:endParaRPr>
                    </a:p>
                  </a:txBody>
                  <a:tcPr/>
                </a:tc>
                <a:tc>
                  <a:txBody>
                    <a:bodyPr/>
                    <a:lstStyle/>
                    <a:p>
                      <a:r>
                        <a:rPr lang="en-US" sz="600" kern="1200" dirty="0" smtClean="0">
                          <a:solidFill>
                            <a:schemeClr val="dk1"/>
                          </a:solidFill>
                          <a:latin typeface="+mn-lt"/>
                          <a:ea typeface="+mn-ea"/>
                          <a:cs typeface="+mn-cs"/>
                        </a:rPr>
                        <a:t>Appendix</a:t>
                      </a:r>
                      <a:r>
                        <a:rPr lang="en-US" sz="600" kern="1200" baseline="0" dirty="0" smtClean="0">
                          <a:solidFill>
                            <a:schemeClr val="dk1"/>
                          </a:solidFill>
                          <a:latin typeface="+mn-lt"/>
                          <a:ea typeface="+mn-ea"/>
                          <a:cs typeface="+mn-cs"/>
                        </a:rPr>
                        <a:t> 3</a:t>
                      </a:r>
                      <a:endParaRPr lang="en-GB" sz="600" kern="1200" dirty="0">
                        <a:solidFill>
                          <a:schemeClr val="dk1"/>
                        </a:solidFill>
                        <a:latin typeface="+mn-lt"/>
                        <a:ea typeface="+mn-ea"/>
                        <a:cs typeface="+mn-cs"/>
                      </a:endParaRPr>
                    </a:p>
                  </a:txBody>
                  <a:tcPr/>
                </a:tc>
                <a:tc>
                  <a:txBody>
                    <a:bodyPr/>
                    <a:lstStyle/>
                    <a:p>
                      <a:r>
                        <a:rPr lang="en-US" sz="600" kern="1200" dirty="0" smtClean="0">
                          <a:solidFill>
                            <a:schemeClr val="dk1"/>
                          </a:solidFill>
                          <a:latin typeface="+mn-lt"/>
                          <a:ea typeface="+mn-ea"/>
                          <a:cs typeface="+mn-cs"/>
                        </a:rPr>
                        <a:t>Pooling</a:t>
                      </a:r>
                      <a:r>
                        <a:rPr lang="en-US" sz="600" kern="1200" baseline="0" dirty="0" smtClean="0">
                          <a:solidFill>
                            <a:schemeClr val="dk1"/>
                          </a:solidFill>
                          <a:latin typeface="+mn-lt"/>
                          <a:ea typeface="+mn-ea"/>
                          <a:cs typeface="+mn-cs"/>
                        </a:rPr>
                        <a:t> Agreement</a:t>
                      </a:r>
                      <a:endParaRPr lang="en-GB" sz="600" kern="1200" dirty="0">
                        <a:solidFill>
                          <a:schemeClr val="dk1"/>
                        </a:solidFill>
                        <a:latin typeface="+mn-lt"/>
                        <a:ea typeface="+mn-ea"/>
                        <a:cs typeface="+mn-cs"/>
                      </a:endParaRPr>
                    </a:p>
                  </a:txBody>
                  <a:tcPr/>
                </a:tc>
                <a:extLst>
                  <a:ext uri="{0D108BD9-81ED-4DB2-BD59-A6C34878D82A}">
                    <a16:rowId xmlns:a16="http://schemas.microsoft.com/office/drawing/2014/main" val="10008"/>
                  </a:ext>
                </a:extLst>
              </a:tr>
              <a:tr h="2495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1200" dirty="0" smtClean="0">
                          <a:solidFill>
                            <a:schemeClr val="dk1"/>
                          </a:solidFill>
                          <a:latin typeface="+mn-lt"/>
                          <a:ea typeface="+mn-ea"/>
                          <a:cs typeface="+mn-cs"/>
                        </a:rPr>
                        <a:t>Ap. 8</a:t>
                      </a:r>
                      <a:endParaRPr lang="en-GB" sz="600" kern="1200" dirty="0" smtClean="0">
                        <a:solidFill>
                          <a:schemeClr val="dk1"/>
                        </a:solidFill>
                        <a:latin typeface="+mn-lt"/>
                        <a:ea typeface="+mn-ea"/>
                        <a:cs typeface="+mn-cs"/>
                      </a:endParaRPr>
                    </a:p>
                  </a:txBody>
                  <a:tcPr/>
                </a:tc>
                <a:tc>
                  <a:txBody>
                    <a:bodyPr/>
                    <a:lstStyle/>
                    <a:p>
                      <a:r>
                        <a:rPr lang="en-US" sz="600" kern="1200" dirty="0" smtClean="0">
                          <a:solidFill>
                            <a:schemeClr val="dk1"/>
                          </a:solidFill>
                          <a:latin typeface="+mn-lt"/>
                          <a:ea typeface="+mn-ea"/>
                          <a:cs typeface="+mn-cs"/>
                        </a:rPr>
                        <a:t>Tariff Structure</a:t>
                      </a:r>
                      <a:r>
                        <a:rPr lang="en-US" sz="600" kern="1200" baseline="0" dirty="0" smtClean="0">
                          <a:solidFill>
                            <a:schemeClr val="dk1"/>
                          </a:solidFill>
                          <a:latin typeface="+mn-lt"/>
                          <a:ea typeface="+mn-ea"/>
                          <a:cs typeface="+mn-cs"/>
                        </a:rPr>
                        <a:t> and Invoicing Process</a:t>
                      </a:r>
                    </a:p>
                  </a:txBody>
                  <a:tcPr/>
                </a:tc>
                <a:tc>
                  <a:txBody>
                    <a:bodyPr/>
                    <a:lstStyle/>
                    <a:p>
                      <a:r>
                        <a:rPr lang="en-US" sz="600" kern="1200" baseline="0" dirty="0" smtClean="0">
                          <a:solidFill>
                            <a:schemeClr val="dk1"/>
                          </a:solidFill>
                          <a:latin typeface="+mn-lt"/>
                          <a:ea typeface="+mn-ea"/>
                          <a:cs typeface="+mn-cs"/>
                        </a:rPr>
                        <a:t>29</a:t>
                      </a:r>
                    </a:p>
                  </a:txBody>
                  <a:tcPr/>
                </a:tc>
                <a:tc>
                  <a:txBody>
                    <a:bodyPr/>
                    <a:lstStyle/>
                    <a:p>
                      <a:r>
                        <a:rPr lang="en-US" sz="600" kern="1200" dirty="0" smtClean="0">
                          <a:solidFill>
                            <a:schemeClr val="dk1"/>
                          </a:solidFill>
                          <a:latin typeface="+mn-lt"/>
                          <a:ea typeface="+mn-ea"/>
                          <a:cs typeface="+mn-cs"/>
                        </a:rPr>
                        <a:t>Tariff Structure</a:t>
                      </a:r>
                      <a:r>
                        <a:rPr lang="en-US" sz="600" kern="1200" baseline="0" dirty="0" smtClean="0">
                          <a:solidFill>
                            <a:schemeClr val="dk1"/>
                          </a:solidFill>
                          <a:latin typeface="+mn-lt"/>
                          <a:ea typeface="+mn-ea"/>
                          <a:cs typeface="+mn-cs"/>
                        </a:rPr>
                        <a:t> and Invoicing Process</a:t>
                      </a:r>
                    </a:p>
                  </a:txBody>
                  <a:tcPr/>
                </a:tc>
                <a:extLst>
                  <a:ext uri="{0D108BD9-81ED-4DB2-BD59-A6C34878D82A}">
                    <a16:rowId xmlns:a16="http://schemas.microsoft.com/office/drawing/2014/main" val="10009"/>
                  </a:ext>
                </a:extLst>
              </a:tr>
            </a:tbl>
          </a:graphicData>
        </a:graphic>
      </p:graphicFrame>
      <p:cxnSp>
        <p:nvCxnSpPr>
          <p:cNvPr id="19" name="Straight Arrow Connector 18"/>
          <p:cNvCxnSpPr/>
          <p:nvPr/>
        </p:nvCxnSpPr>
        <p:spPr>
          <a:xfrm>
            <a:off x="5987945" y="854528"/>
            <a:ext cx="0" cy="375492"/>
          </a:xfrm>
          <a:prstGeom prst="straightConnector1">
            <a:avLst/>
          </a:prstGeom>
          <a:ln>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012160" y="915566"/>
            <a:ext cx="2952328" cy="400110"/>
          </a:xfrm>
          <a:prstGeom prst="rect">
            <a:avLst/>
          </a:prstGeom>
          <a:noFill/>
          <a:ln>
            <a:noFill/>
            <a:prstDash val="sysDot"/>
          </a:ln>
        </p:spPr>
        <p:txBody>
          <a:bodyPr wrap="square" rtlCol="0">
            <a:spAutoFit/>
          </a:bodyPr>
          <a:lstStyle/>
          <a:p>
            <a:r>
              <a:rPr lang="en-US" sz="1000" i="1" dirty="0" smtClean="0"/>
              <a:t>Existing titles and subtitles of ARP contract are kept </a:t>
            </a:r>
          </a:p>
          <a:p>
            <a:endParaRPr lang="en-GB" sz="1000" i="1" dirty="0"/>
          </a:p>
        </p:txBody>
      </p:sp>
      <p:sp>
        <p:nvSpPr>
          <p:cNvPr id="26" name="Title 1"/>
          <p:cNvSpPr>
            <a:spLocks noGrp="1"/>
          </p:cNvSpPr>
          <p:nvPr>
            <p:ph type="title"/>
            <p:custDataLst>
              <p:tags r:id="rId1"/>
            </p:custDataLst>
          </p:nvPr>
        </p:nvSpPr>
        <p:spPr>
          <a:xfrm>
            <a:off x="370113" y="203407"/>
            <a:ext cx="8388000" cy="352119"/>
          </a:xfrm>
        </p:spPr>
        <p:txBody>
          <a:bodyPr>
            <a:normAutofit fontScale="90000"/>
          </a:bodyPr>
          <a:lstStyle/>
          <a:p>
            <a:pPr algn="l"/>
            <a:r>
              <a:rPr lang="en-US" sz="2400" b="1" dirty="0">
                <a:solidFill>
                  <a:schemeClr val="accent6">
                    <a:lumMod val="75000"/>
                  </a:schemeClr>
                </a:solidFill>
              </a:rPr>
              <a:t>Link between ARP contract and BRP </a:t>
            </a:r>
            <a:r>
              <a:rPr lang="en-US" sz="2400" b="1" dirty="0" smtClean="0">
                <a:solidFill>
                  <a:schemeClr val="accent6">
                    <a:lumMod val="75000"/>
                  </a:schemeClr>
                </a:solidFill>
              </a:rPr>
              <a:t>contract: Appendices</a:t>
            </a:r>
            <a:endParaRPr lang="en-US" sz="2400" dirty="0" smtClean="0">
              <a:solidFill>
                <a:srgbClr val="575757"/>
              </a:solidFill>
            </a:endParaRPr>
          </a:p>
        </p:txBody>
      </p:sp>
      <p:sp>
        <p:nvSpPr>
          <p:cNvPr id="2" name="Footer Placeholder 1"/>
          <p:cNvSpPr>
            <a:spLocks noGrp="1"/>
          </p:cNvSpPr>
          <p:nvPr>
            <p:ph type="ftr" sz="quarter" idx="3"/>
          </p:nvPr>
        </p:nvSpPr>
        <p:spPr/>
        <p:txBody>
          <a:bodyPr/>
          <a:lstStyle/>
          <a:p>
            <a:r>
              <a:rPr lang="en-US" smtClean="0"/>
              <a:t>ARP-Day / Brussels, 17.04.2017 </a:t>
            </a:r>
            <a:endParaRPr lang="en-US" dirty="0"/>
          </a:p>
        </p:txBody>
      </p:sp>
    </p:spTree>
    <p:extLst>
      <p:ext uri="{BB962C8B-B14F-4D97-AF65-F5344CB8AC3E}">
        <p14:creationId xmlns:p14="http://schemas.microsoft.com/office/powerpoint/2010/main" val="611189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pPr algn="l"/>
            <a:r>
              <a:rPr lang="en-GB" sz="2400" dirty="0">
                <a:solidFill>
                  <a:schemeClr val="accent6">
                    <a:lumMod val="75000"/>
                  </a:schemeClr>
                </a:solidFill>
              </a:rPr>
              <a:t>T&amp;C BRP – </a:t>
            </a:r>
            <a:r>
              <a:rPr lang="en-GB" sz="2400" dirty="0" smtClean="0">
                <a:solidFill>
                  <a:schemeClr val="accent6">
                    <a:lumMod val="75000"/>
                  </a:schemeClr>
                </a:solidFill>
              </a:rPr>
              <a:t>Terminology</a:t>
            </a:r>
            <a:endParaRPr lang="en-GB" sz="2400" dirty="0">
              <a:solidFill>
                <a:schemeClr val="accent6">
                  <a:lumMod val="75000"/>
                </a:schemeClr>
              </a:solidFill>
            </a:endParaRPr>
          </a:p>
        </p:txBody>
      </p:sp>
      <p:sp>
        <p:nvSpPr>
          <p:cNvPr id="3" name="Content Placeholder 2"/>
          <p:cNvSpPr>
            <a:spLocks noGrp="1"/>
          </p:cNvSpPr>
          <p:nvPr>
            <p:ph idx="1"/>
          </p:nvPr>
        </p:nvSpPr>
        <p:spPr>
          <a:xfrm>
            <a:off x="457200" y="987574"/>
            <a:ext cx="8229600" cy="3394472"/>
          </a:xfrm>
        </p:spPr>
        <p:txBody>
          <a:bodyPr>
            <a:normAutofit fontScale="92500" lnSpcReduction="20000"/>
          </a:bodyPr>
          <a:lstStyle/>
          <a:p>
            <a:pPr marL="0" indent="0">
              <a:buNone/>
            </a:pPr>
            <a:r>
              <a:rPr lang="en-GB" sz="1400" dirty="0"/>
              <a:t>The definitions of the current ARP contract </a:t>
            </a:r>
            <a:r>
              <a:rPr lang="en-GB" sz="1400" dirty="0" smtClean="0"/>
              <a:t>are aligned to a maximum extent with </a:t>
            </a:r>
            <a:r>
              <a:rPr lang="en-GB" sz="1400" dirty="0"/>
              <a:t>terminology of the European </a:t>
            </a:r>
            <a:r>
              <a:rPr lang="en-GB" sz="1400" dirty="0" smtClean="0"/>
              <a:t>guideline on electricity balancing:</a:t>
            </a:r>
          </a:p>
          <a:p>
            <a:pPr marL="0" indent="0">
              <a:buNone/>
            </a:pPr>
            <a:endParaRPr lang="en-GB" sz="1400" dirty="0"/>
          </a:p>
          <a:p>
            <a:pPr>
              <a:lnSpc>
                <a:spcPct val="150000"/>
              </a:lnSpc>
            </a:pPr>
            <a:r>
              <a:rPr lang="en-GB" sz="1400" dirty="0" smtClean="0"/>
              <a:t>Replacement </a:t>
            </a:r>
            <a:r>
              <a:rPr lang="en-GB" sz="1400" dirty="0"/>
              <a:t>of the term "position" with "</a:t>
            </a:r>
            <a:r>
              <a:rPr lang="en-GB" sz="1400" dirty="0" smtClean="0"/>
              <a:t>allocation“ throughout the BRP contract</a:t>
            </a:r>
          </a:p>
          <a:p>
            <a:pPr>
              <a:lnSpc>
                <a:spcPct val="150000"/>
              </a:lnSpc>
            </a:pPr>
            <a:r>
              <a:rPr lang="en-US" sz="1400" dirty="0" smtClean="0"/>
              <a:t>Replacement of the term “Access Responsible Party” or “ARP” by the term “Balancing Responsible Party” or “BRP” in the entire BRP Contract</a:t>
            </a:r>
          </a:p>
          <a:p>
            <a:pPr>
              <a:lnSpc>
                <a:spcPct val="150000"/>
              </a:lnSpc>
            </a:pPr>
            <a:r>
              <a:rPr lang="en-US" sz="1400" dirty="0" smtClean="0"/>
              <a:t>Replacement of the terms</a:t>
            </a:r>
          </a:p>
          <a:p>
            <a:pPr lvl="1">
              <a:lnSpc>
                <a:spcPct val="150000"/>
              </a:lnSpc>
            </a:pPr>
            <a:r>
              <a:rPr lang="en-US" sz="1200" dirty="0" smtClean="0"/>
              <a:t>“rescue code” by “</a:t>
            </a:r>
            <a:r>
              <a:rPr lang="en-GB" sz="1200" dirty="0" smtClean="0"/>
              <a:t>system </a:t>
            </a:r>
            <a:r>
              <a:rPr lang="en-GB" sz="1200" dirty="0"/>
              <a:t>defence plan </a:t>
            </a:r>
            <a:r>
              <a:rPr lang="en-US" sz="1200" dirty="0" smtClean="0"/>
              <a:t>” </a:t>
            </a:r>
          </a:p>
          <a:p>
            <a:pPr lvl="1">
              <a:lnSpc>
                <a:spcPct val="150000"/>
              </a:lnSpc>
            </a:pPr>
            <a:r>
              <a:rPr lang="en-US" sz="1200" dirty="0" smtClean="0"/>
              <a:t>“restoration code” by “</a:t>
            </a:r>
            <a:r>
              <a:rPr lang="en-GB" sz="1200" dirty="0" smtClean="0"/>
              <a:t>restoration </a:t>
            </a:r>
            <a:r>
              <a:rPr lang="en-GB" sz="1200" dirty="0"/>
              <a:t>plan </a:t>
            </a:r>
            <a:r>
              <a:rPr lang="en-US" sz="1200" dirty="0" smtClean="0"/>
              <a:t>”</a:t>
            </a:r>
          </a:p>
          <a:p>
            <a:pPr>
              <a:lnSpc>
                <a:spcPct val="150000"/>
              </a:lnSpc>
            </a:pPr>
            <a:r>
              <a:rPr lang="en-GB" sz="1400" dirty="0"/>
              <a:t>Elia aligns the BRP Contract with the terminology of the European network code EBGL </a:t>
            </a:r>
            <a:r>
              <a:rPr lang="en-GB" sz="1400" dirty="0" smtClean="0"/>
              <a:t>and introduces following </a:t>
            </a:r>
            <a:r>
              <a:rPr lang="en-GB" sz="1400" dirty="0"/>
              <a:t>new </a:t>
            </a:r>
            <a:r>
              <a:rPr lang="en-GB" sz="1400" dirty="0" smtClean="0"/>
              <a:t>definitions:</a:t>
            </a:r>
          </a:p>
          <a:p>
            <a:pPr lvl="1">
              <a:lnSpc>
                <a:spcPct val="160000"/>
              </a:lnSpc>
            </a:pPr>
            <a:r>
              <a:rPr lang="en-US" sz="1200" dirty="0" smtClean="0"/>
              <a:t>“</a:t>
            </a:r>
            <a:r>
              <a:rPr lang="en-US" sz="1200" dirty="0"/>
              <a:t>External commercial trade schedules”</a:t>
            </a:r>
          </a:p>
          <a:p>
            <a:pPr lvl="1">
              <a:lnSpc>
                <a:spcPct val="160000"/>
              </a:lnSpc>
            </a:pPr>
            <a:r>
              <a:rPr lang="en-US" sz="1200" dirty="0"/>
              <a:t>“Internal commercial trade schedules”</a:t>
            </a:r>
          </a:p>
          <a:p>
            <a:endParaRPr lang="en-US" sz="1400" dirty="0" smtClean="0"/>
          </a:p>
          <a:p>
            <a:endParaRPr lang="en-GB" sz="1100" dirty="0" smtClean="0"/>
          </a:p>
          <a:p>
            <a:endParaRPr lang="en-US" sz="1400" dirty="0" smtClean="0"/>
          </a:p>
        </p:txBody>
      </p:sp>
      <p:sp>
        <p:nvSpPr>
          <p:cNvPr id="4" name="Footer Placeholder 3"/>
          <p:cNvSpPr>
            <a:spLocks noGrp="1"/>
          </p:cNvSpPr>
          <p:nvPr>
            <p:ph type="ftr" sz="quarter" idx="11"/>
          </p:nvPr>
        </p:nvSpPr>
        <p:spPr>
          <a:xfrm>
            <a:off x="76201" y="4786313"/>
            <a:ext cx="2895600" cy="273844"/>
          </a:xfrm>
        </p:spPr>
        <p:txBody>
          <a:bodyPr/>
          <a:lstStyle/>
          <a:p>
            <a:r>
              <a:rPr lang="en-GB" sz="1000" dirty="0" smtClean="0"/>
              <a:t>ARP-Day / Brussels, 17.04.2017 </a:t>
            </a:r>
            <a:endParaRPr lang="en-GB" sz="1000" dirty="0"/>
          </a:p>
        </p:txBody>
      </p:sp>
    </p:spTree>
    <p:extLst>
      <p:ext uri="{BB962C8B-B14F-4D97-AF65-F5344CB8AC3E}">
        <p14:creationId xmlns:p14="http://schemas.microsoft.com/office/powerpoint/2010/main" val="264813690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pPr algn="l"/>
            <a:r>
              <a:rPr lang="en-GB" sz="2400" dirty="0">
                <a:solidFill>
                  <a:schemeClr val="accent6">
                    <a:lumMod val="75000"/>
                  </a:schemeClr>
                </a:solidFill>
              </a:rPr>
              <a:t>T&amp;C BRP – </a:t>
            </a:r>
            <a:r>
              <a:rPr lang="en-GB" sz="2400" dirty="0" smtClean="0">
                <a:solidFill>
                  <a:schemeClr val="accent6">
                    <a:lumMod val="75000"/>
                  </a:schemeClr>
                </a:solidFill>
              </a:rPr>
              <a:t>new Terminology</a:t>
            </a:r>
            <a:endParaRPr lang="en-GB" sz="2400" dirty="0">
              <a:solidFill>
                <a:schemeClr val="accent6">
                  <a:lumMod val="75000"/>
                </a:schemeClr>
              </a:solidFill>
            </a:endParaRPr>
          </a:p>
        </p:txBody>
      </p:sp>
      <p:sp>
        <p:nvSpPr>
          <p:cNvPr id="3" name="Content Placeholder 2"/>
          <p:cNvSpPr>
            <a:spLocks noGrp="1"/>
          </p:cNvSpPr>
          <p:nvPr>
            <p:ph idx="1"/>
          </p:nvPr>
        </p:nvSpPr>
        <p:spPr/>
        <p:txBody>
          <a:bodyPr>
            <a:normAutofit/>
          </a:bodyPr>
          <a:lstStyle/>
          <a:p>
            <a:endParaRPr lang="en-US" sz="1200" dirty="0" smtClean="0"/>
          </a:p>
          <a:p>
            <a:endParaRPr lang="en-GB" sz="1050" dirty="0" smtClean="0"/>
          </a:p>
          <a:p>
            <a:endParaRPr lang="en-US" sz="1200" dirty="0" smtClean="0"/>
          </a:p>
        </p:txBody>
      </p:sp>
      <p:graphicFrame>
        <p:nvGraphicFramePr>
          <p:cNvPr id="4" name="Table 3"/>
          <p:cNvGraphicFramePr>
            <a:graphicFrameLocks noGrp="1"/>
          </p:cNvGraphicFramePr>
          <p:nvPr>
            <p:extLst>
              <p:ext uri="{D42A27DB-BD31-4B8C-83A1-F6EECF244321}">
                <p14:modId xmlns:p14="http://schemas.microsoft.com/office/powerpoint/2010/main" val="3665767817"/>
              </p:ext>
            </p:extLst>
          </p:nvPr>
        </p:nvGraphicFramePr>
        <p:xfrm>
          <a:off x="683568" y="915566"/>
          <a:ext cx="7416824" cy="3856072"/>
        </p:xfrm>
        <a:graphic>
          <a:graphicData uri="http://schemas.openxmlformats.org/drawingml/2006/table">
            <a:tbl>
              <a:tblPr firstRow="1" bandRow="1">
                <a:tableStyleId>{5C22544A-7EE6-4342-B048-85BDC9FD1C3A}</a:tableStyleId>
              </a:tblPr>
              <a:tblGrid>
                <a:gridCol w="3708412">
                  <a:extLst>
                    <a:ext uri="{9D8B030D-6E8A-4147-A177-3AD203B41FA5}">
                      <a16:colId xmlns:a16="http://schemas.microsoft.com/office/drawing/2014/main" val="20000"/>
                    </a:ext>
                  </a:extLst>
                </a:gridCol>
                <a:gridCol w="3708412">
                  <a:extLst>
                    <a:ext uri="{9D8B030D-6E8A-4147-A177-3AD203B41FA5}">
                      <a16:colId xmlns:a16="http://schemas.microsoft.com/office/drawing/2014/main" val="20001"/>
                    </a:ext>
                  </a:extLst>
                </a:gridCol>
              </a:tblGrid>
              <a:tr h="504056">
                <a:tc>
                  <a:txBody>
                    <a:bodyPr/>
                    <a:lstStyle/>
                    <a:p>
                      <a:pPr algn="ctr"/>
                      <a:r>
                        <a:rPr lang="en-US" sz="1200" b="0" i="0" dirty="0" smtClean="0"/>
                        <a:t>The Balancing</a:t>
                      </a:r>
                      <a:r>
                        <a:rPr lang="en-US" sz="1200" b="0" i="0" baseline="0" dirty="0" smtClean="0"/>
                        <a:t> perimeter of BRP consists of: </a:t>
                      </a:r>
                      <a:endParaRPr lang="en-GB" sz="1200" b="0" i="0" dirty="0"/>
                    </a:p>
                  </a:txBody>
                  <a:tcPr anchor="ctr"/>
                </a:tc>
                <a:tc>
                  <a:txBody>
                    <a:bodyPr/>
                    <a:lstStyle/>
                    <a:p>
                      <a:pPr algn="ctr"/>
                      <a:r>
                        <a:rPr lang="en-GB" sz="1200" b="0" i="0" dirty="0" smtClean="0"/>
                        <a:t>The Daily Balanced Program of BRP</a:t>
                      </a:r>
                      <a:r>
                        <a:rPr lang="en-GB" sz="1200" b="0" i="0" baseline="0" dirty="0" smtClean="0"/>
                        <a:t> </a:t>
                      </a:r>
                      <a:r>
                        <a:rPr lang="en-GB" sz="1200" b="0" i="0" dirty="0" smtClean="0"/>
                        <a:t>consists of:</a:t>
                      </a:r>
                      <a:endParaRPr lang="en-GB" sz="1200" b="0" i="0" dirty="0"/>
                    </a:p>
                  </a:txBody>
                  <a:tcPr anchor="ctr"/>
                </a:tc>
                <a:extLst>
                  <a:ext uri="{0D108BD9-81ED-4DB2-BD59-A6C34878D82A}">
                    <a16:rowId xmlns:a16="http://schemas.microsoft.com/office/drawing/2014/main" val="10000"/>
                  </a:ext>
                </a:extLst>
              </a:tr>
              <a:tr h="1584176">
                <a:tc>
                  <a:txBody>
                    <a:bodyPr/>
                    <a:lstStyle/>
                    <a:p>
                      <a:pPr algn="l"/>
                      <a:r>
                        <a:rPr lang="en-US" sz="1000" b="1" dirty="0" smtClean="0"/>
                        <a:t>The Allocations:</a:t>
                      </a:r>
                    </a:p>
                    <a:p>
                      <a:pPr algn="l"/>
                      <a:endParaRPr lang="en-US" sz="1000" b="1" dirty="0" smtClean="0"/>
                    </a:p>
                    <a:p>
                      <a:pPr marL="171450" indent="-171450" algn="just">
                        <a:buFont typeface="Arial" panose="020B0604020202020204" pitchFamily="34" charset="0"/>
                        <a:buChar char="•"/>
                      </a:pPr>
                      <a:r>
                        <a:rPr lang="en-GB" sz="900" dirty="0" smtClean="0"/>
                        <a:t>Access points to the Elia Grid; and/or</a:t>
                      </a:r>
                    </a:p>
                    <a:p>
                      <a:pPr marL="171450" indent="-171450" algn="just">
                        <a:buFont typeface="Arial" panose="020B0604020202020204" pitchFamily="34" charset="0"/>
                        <a:buChar char="•"/>
                      </a:pPr>
                      <a:r>
                        <a:rPr lang="en-GB" sz="900" dirty="0" smtClean="0"/>
                        <a:t>Distribution Offtake-Allocation(s) (ex. Position) </a:t>
                      </a:r>
                    </a:p>
                    <a:p>
                      <a:pPr marL="171450" indent="-171450" algn="just">
                        <a:buFont typeface="Arial" panose="020B0604020202020204" pitchFamily="34" charset="0"/>
                        <a:buChar char="•"/>
                      </a:pPr>
                      <a:r>
                        <a:rPr lang="en-GB" sz="900" dirty="0" smtClean="0"/>
                        <a:t>Offtake and/or Injection Allocations CDS</a:t>
                      </a:r>
                    </a:p>
                    <a:p>
                      <a:pPr marL="171450" indent="-171450" algn="just">
                        <a:buFont typeface="Arial" panose="020B0604020202020204" pitchFamily="34" charset="0"/>
                        <a:buChar char="•"/>
                      </a:pPr>
                      <a:r>
                        <a:rPr lang="en-US" sz="900" b="0" dirty="0" smtClean="0">
                          <a:solidFill>
                            <a:schemeClr val="dk1"/>
                          </a:solidFill>
                        </a:rPr>
                        <a:t>Grid</a:t>
                      </a:r>
                      <a:r>
                        <a:rPr lang="en-US" sz="900" b="0" baseline="0" dirty="0" smtClean="0">
                          <a:solidFill>
                            <a:schemeClr val="dk1"/>
                          </a:solidFill>
                        </a:rPr>
                        <a:t> losses</a:t>
                      </a:r>
                    </a:p>
                    <a:p>
                      <a:pPr marL="0" indent="0" algn="just">
                        <a:buFont typeface="Arial" panose="020B0604020202020204" pitchFamily="34" charset="0"/>
                        <a:buNone/>
                      </a:pPr>
                      <a:endParaRPr lang="en-GB" sz="900" b="1" dirty="0">
                        <a:solidFill>
                          <a:srgbClr val="FF0000"/>
                        </a:solidFill>
                      </a:endParaRPr>
                    </a:p>
                  </a:txBody>
                  <a:tcPr/>
                </a:tc>
                <a:tc>
                  <a:txBody>
                    <a:bodyPr/>
                    <a:lstStyle/>
                    <a:p>
                      <a:pPr algn="l"/>
                      <a:r>
                        <a:rPr lang="en-US" sz="1000" b="1" dirty="0" smtClean="0"/>
                        <a:t>The Nominations</a:t>
                      </a:r>
                      <a:r>
                        <a:rPr lang="en-US" sz="1000" dirty="0" smtClean="0"/>
                        <a:t> </a:t>
                      </a:r>
                      <a:r>
                        <a:rPr lang="en-US" sz="900" i="1" dirty="0" smtClean="0"/>
                        <a:t>(taking into account the losses )</a:t>
                      </a:r>
                    </a:p>
                    <a:p>
                      <a:pPr algn="l"/>
                      <a:endParaRPr lang="en-US" sz="900" i="1" dirty="0" smtClean="0"/>
                    </a:p>
                    <a:p>
                      <a:pPr marL="171450" indent="-171450" algn="just">
                        <a:buFont typeface="Arial" panose="020B0604020202020204" pitchFamily="34" charset="0"/>
                        <a:buChar char="•"/>
                      </a:pPr>
                      <a:r>
                        <a:rPr lang="en-US" sz="900" dirty="0" smtClean="0"/>
                        <a:t>Nominations on Access Point to</a:t>
                      </a:r>
                      <a:r>
                        <a:rPr lang="en-US" sz="900" baseline="0" dirty="0" smtClean="0"/>
                        <a:t> Elia grid</a:t>
                      </a:r>
                    </a:p>
                    <a:p>
                      <a:pPr marL="171450" indent="-171450" algn="just">
                        <a:buFont typeface="Arial" panose="020B0604020202020204" pitchFamily="34" charset="0"/>
                        <a:buChar char="•"/>
                      </a:pPr>
                      <a:r>
                        <a:rPr lang="en-US" sz="900" dirty="0" smtClean="0"/>
                        <a:t>Nominations for the overall offtake/or injection on a distribution network; and / or</a:t>
                      </a:r>
                    </a:p>
                    <a:p>
                      <a:pPr marL="171450" indent="-171450" algn="just">
                        <a:buFont typeface="Arial" panose="020B0604020202020204" pitchFamily="34" charset="0"/>
                        <a:buChar char="•"/>
                      </a:pPr>
                      <a:r>
                        <a:rPr lang="en-US" sz="900" dirty="0" smtClean="0"/>
                        <a:t>Nominations for the overall offtake</a:t>
                      </a:r>
                      <a:r>
                        <a:rPr lang="en-US" sz="900" baseline="0" dirty="0" smtClean="0"/>
                        <a:t> </a:t>
                      </a:r>
                      <a:r>
                        <a:rPr lang="en-US" sz="900" dirty="0" smtClean="0"/>
                        <a:t>and/or injection on one or more Closed Distribution Grids </a:t>
                      </a:r>
                    </a:p>
                  </a:txBody>
                  <a:tcPr/>
                </a:tc>
                <a:extLst>
                  <a:ext uri="{0D108BD9-81ED-4DB2-BD59-A6C34878D82A}">
                    <a16:rowId xmlns:a16="http://schemas.microsoft.com/office/drawing/2014/main" val="10001"/>
                  </a:ext>
                </a:extLst>
              </a:tr>
              <a:tr h="369810">
                <a:tc>
                  <a:txBody>
                    <a:bodyPr/>
                    <a:lstStyle/>
                    <a:p>
                      <a:pPr marL="0" indent="0" algn="l">
                        <a:buFont typeface="Arial" panose="020B0604020202020204" pitchFamily="34" charset="0"/>
                        <a:buNone/>
                      </a:pPr>
                      <a:r>
                        <a:rPr lang="en-GB" sz="1000" b="1" dirty="0" smtClean="0"/>
                        <a:t>Commercial Trades</a:t>
                      </a:r>
                    </a:p>
                    <a:p>
                      <a:pPr marL="0" indent="0" algn="l">
                        <a:buFont typeface="Arial" panose="020B0604020202020204" pitchFamily="34" charset="0"/>
                        <a:buNone/>
                      </a:pPr>
                      <a:endParaRPr lang="en-GB" sz="1000" b="1" dirty="0" smtClean="0"/>
                    </a:p>
                    <a:p>
                      <a:pPr marL="171450" indent="-171450" algn="just">
                        <a:buFont typeface="Arial" panose="020B0604020202020204" pitchFamily="34" charset="0"/>
                        <a:buChar char="•"/>
                      </a:pPr>
                      <a:r>
                        <a:rPr lang="en-GB" sz="900" dirty="0" smtClean="0"/>
                        <a:t>External commercial trade (=Import/export )  (=last</a:t>
                      </a:r>
                      <a:r>
                        <a:rPr lang="en-GB" sz="900" baseline="0" dirty="0" smtClean="0"/>
                        <a:t> update of schedule)  </a:t>
                      </a:r>
                      <a:endParaRPr lang="en-GB" sz="900" dirty="0" smtClean="0"/>
                    </a:p>
                    <a:p>
                      <a:pPr marL="171450" indent="-171450" algn="just">
                        <a:buFont typeface="Arial" panose="020B0604020202020204" pitchFamily="34" charset="0"/>
                        <a:buChar char="•"/>
                      </a:pPr>
                      <a:r>
                        <a:rPr lang="en-GB" sz="900" dirty="0" smtClean="0"/>
                        <a:t>Internal commercial trade (=last</a:t>
                      </a:r>
                      <a:r>
                        <a:rPr lang="en-GB" sz="900" baseline="0" dirty="0" smtClean="0"/>
                        <a:t> update of schedule) </a:t>
                      </a:r>
                      <a:endParaRPr lang="en-GB" sz="9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b="1" kern="1200" dirty="0" smtClean="0">
                          <a:solidFill>
                            <a:schemeClr val="dk1"/>
                          </a:solidFill>
                          <a:latin typeface="+mn-lt"/>
                          <a:ea typeface="+mn-ea"/>
                          <a:cs typeface="+mn-cs"/>
                        </a:rPr>
                        <a:t>The Commercial Trade schedules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900" b="1" kern="1200" dirty="0" smtClean="0">
                        <a:solidFill>
                          <a:schemeClr val="dk1"/>
                        </a:solidFill>
                        <a:latin typeface="+mn-lt"/>
                        <a:ea typeface="+mn-ea"/>
                        <a:cs typeface="+mn-cs"/>
                      </a:endParaRPr>
                    </a:p>
                    <a:p>
                      <a:pPr marL="285750" indent="-285750" algn="l">
                        <a:buFont typeface="Arial" panose="020B0604020202020204" pitchFamily="34" charset="0"/>
                        <a:buChar char="•"/>
                      </a:pPr>
                      <a:r>
                        <a:rPr lang="en-US" sz="900" kern="1200" dirty="0" smtClean="0">
                          <a:solidFill>
                            <a:schemeClr val="dk1"/>
                          </a:solidFill>
                          <a:latin typeface="+mn-lt"/>
                          <a:ea typeface="+mn-ea"/>
                          <a:cs typeface="+mn-cs"/>
                        </a:rPr>
                        <a:t>External commercial trade schedules (import and/or</a:t>
                      </a:r>
                      <a:r>
                        <a:rPr lang="en-US" sz="900" kern="1200" baseline="0" dirty="0" smtClean="0">
                          <a:solidFill>
                            <a:schemeClr val="dk1"/>
                          </a:solidFill>
                          <a:latin typeface="+mn-lt"/>
                          <a:ea typeface="+mn-ea"/>
                          <a:cs typeface="+mn-cs"/>
                        </a:rPr>
                        <a:t> export) and/or;</a:t>
                      </a:r>
                      <a:endParaRPr lang="en-US" sz="900" kern="1200" dirty="0" smtClean="0">
                        <a:solidFill>
                          <a:schemeClr val="dk1"/>
                        </a:solidFill>
                        <a:latin typeface="+mn-lt"/>
                        <a:ea typeface="+mn-ea"/>
                        <a:cs typeface="+mn-cs"/>
                      </a:endParaRPr>
                    </a:p>
                    <a:p>
                      <a:pPr marL="285750" indent="-285750" algn="l">
                        <a:buFont typeface="Arial" panose="020B0604020202020204" pitchFamily="34" charset="0"/>
                        <a:buChar char="•"/>
                      </a:pPr>
                      <a:r>
                        <a:rPr lang="en-US" sz="900" dirty="0" smtClean="0"/>
                        <a:t>Internal commercial trade schedules</a:t>
                      </a:r>
                      <a:endParaRPr lang="en-GB" sz="900" kern="1200" dirty="0">
                        <a:solidFill>
                          <a:schemeClr val="dk1"/>
                        </a:solidFill>
                        <a:latin typeface="+mn-lt"/>
                        <a:ea typeface="+mn-ea"/>
                        <a:cs typeface="+mn-cs"/>
                      </a:endParaRPr>
                    </a:p>
                  </a:txBody>
                  <a:tcPr/>
                </a:tc>
                <a:extLst>
                  <a:ext uri="{0D108BD9-81ED-4DB2-BD59-A6C34878D82A}">
                    <a16:rowId xmlns:a16="http://schemas.microsoft.com/office/drawing/2014/main" val="10002"/>
                  </a:ext>
                </a:extLst>
              </a:tr>
              <a:tr h="369810">
                <a:tc>
                  <a:txBody>
                    <a:bodyPr/>
                    <a:lstStyle/>
                    <a:p>
                      <a:endParaRPr lang="en-GB" sz="1000" b="1" kern="1200" dirty="0" smtClean="0">
                        <a:solidFill>
                          <a:schemeClr val="dk1"/>
                        </a:solidFill>
                        <a:latin typeface="+mn-lt"/>
                        <a:ea typeface="+mn-ea"/>
                        <a:cs typeface="+mn-cs"/>
                      </a:endParaRPr>
                    </a:p>
                    <a:p>
                      <a:r>
                        <a:rPr lang="en-GB" sz="1000" b="1" kern="1200" dirty="0" smtClean="0">
                          <a:solidFill>
                            <a:schemeClr val="dk1"/>
                          </a:solidFill>
                          <a:latin typeface="+mn-lt"/>
                          <a:ea typeface="+mn-ea"/>
                          <a:cs typeface="+mn-cs"/>
                        </a:rPr>
                        <a:t>The imbalance adjustment</a:t>
                      </a:r>
                    </a:p>
                    <a:p>
                      <a:endParaRPr lang="en-GB" sz="1000" b="1" kern="1200" dirty="0" smtClean="0">
                        <a:solidFill>
                          <a:schemeClr val="dk1"/>
                        </a:solidFill>
                        <a:latin typeface="+mn-lt"/>
                        <a:ea typeface="+mn-ea"/>
                        <a:cs typeface="+mn-cs"/>
                      </a:endParaRPr>
                    </a:p>
                    <a:p>
                      <a:pPr marL="171450" indent="-171450" algn="just">
                        <a:buFont typeface="Arial" panose="020B0604020202020204" pitchFamily="34" charset="0"/>
                        <a:buChar char="•"/>
                      </a:pPr>
                      <a:r>
                        <a:rPr lang="nl-NL" sz="900" kern="1200" dirty="0" smtClean="0">
                          <a:solidFill>
                            <a:schemeClr val="dk1"/>
                          </a:solidFill>
                          <a:latin typeface="+mn-lt"/>
                          <a:ea typeface="+mn-ea"/>
                          <a:cs typeface="+mn-cs"/>
                        </a:rPr>
                        <a:t>The </a:t>
                      </a:r>
                      <a:r>
                        <a:rPr lang="nl-NL" sz="900" kern="1200" dirty="0" err="1" smtClean="0">
                          <a:solidFill>
                            <a:schemeClr val="dk1"/>
                          </a:solidFill>
                          <a:latin typeface="+mn-lt"/>
                          <a:ea typeface="+mn-ea"/>
                          <a:cs typeface="+mn-cs"/>
                        </a:rPr>
                        <a:t>correction</a:t>
                      </a:r>
                      <a:r>
                        <a:rPr lang="nl-NL" sz="900" kern="1200" dirty="0" smtClean="0">
                          <a:solidFill>
                            <a:schemeClr val="dk1"/>
                          </a:solidFill>
                          <a:latin typeface="+mn-lt"/>
                          <a:ea typeface="+mn-ea"/>
                          <a:cs typeface="+mn-cs"/>
                        </a:rPr>
                        <a:t> of </a:t>
                      </a:r>
                      <a:r>
                        <a:rPr lang="nl-NL" sz="900" kern="1200" dirty="0" err="1" smtClean="0">
                          <a:solidFill>
                            <a:schemeClr val="dk1"/>
                          </a:solidFill>
                          <a:latin typeface="+mn-lt"/>
                          <a:ea typeface="+mn-ea"/>
                          <a:cs typeface="+mn-cs"/>
                        </a:rPr>
                        <a:t>the</a:t>
                      </a:r>
                      <a:r>
                        <a:rPr lang="nl-NL" sz="900" kern="1200" baseline="0" dirty="0" smtClean="0">
                          <a:solidFill>
                            <a:schemeClr val="dk1"/>
                          </a:solidFill>
                          <a:latin typeface="+mn-lt"/>
                          <a:ea typeface="+mn-ea"/>
                          <a:cs typeface="+mn-cs"/>
                        </a:rPr>
                        <a:t> </a:t>
                      </a:r>
                      <a:r>
                        <a:rPr lang="nl-NL" sz="900" kern="1200" baseline="0" dirty="0" err="1" smtClean="0">
                          <a:solidFill>
                            <a:schemeClr val="dk1"/>
                          </a:solidFill>
                          <a:latin typeface="+mn-lt"/>
                          <a:ea typeface="+mn-ea"/>
                          <a:cs typeface="+mn-cs"/>
                        </a:rPr>
                        <a:t>Balancing</a:t>
                      </a:r>
                      <a:r>
                        <a:rPr lang="nl-NL" sz="900" kern="1200" baseline="0" dirty="0" smtClean="0">
                          <a:solidFill>
                            <a:schemeClr val="dk1"/>
                          </a:solidFill>
                          <a:latin typeface="+mn-lt"/>
                          <a:ea typeface="+mn-ea"/>
                          <a:cs typeface="+mn-cs"/>
                        </a:rPr>
                        <a:t> perimeter </a:t>
                      </a:r>
                      <a:r>
                        <a:rPr lang="en-US" sz="900" kern="1200" baseline="0" dirty="0" smtClean="0">
                          <a:solidFill>
                            <a:schemeClr val="dk1"/>
                          </a:solidFill>
                          <a:latin typeface="+mn-lt"/>
                          <a:ea typeface="+mn-ea"/>
                          <a:cs typeface="+mn-cs"/>
                        </a:rPr>
                        <a:t>in case of activation (ex. For balancing services)</a:t>
                      </a:r>
                      <a:endParaRPr lang="en-GB" sz="900" kern="1200" dirty="0" smtClean="0">
                        <a:solidFill>
                          <a:schemeClr val="dk1"/>
                        </a:solidFill>
                        <a:latin typeface="+mn-lt"/>
                        <a:ea typeface="+mn-ea"/>
                        <a:cs typeface="+mn-cs"/>
                      </a:endParaRPr>
                    </a:p>
                    <a:p>
                      <a:pPr marL="171450" indent="-171450" algn="l">
                        <a:buFont typeface="Arial" panose="020B0604020202020204" pitchFamily="34" charset="0"/>
                        <a:buChar char="•"/>
                      </a:pPr>
                      <a:endParaRPr lang="en-GB" sz="900" dirty="0"/>
                    </a:p>
                  </a:txBody>
                  <a:tcPr/>
                </a:tc>
                <a:tc>
                  <a:txBody>
                    <a:bodyPr/>
                    <a:lstStyle/>
                    <a:p>
                      <a:pPr algn="ctr"/>
                      <a:endParaRPr lang="en-GB" sz="1400" dirty="0"/>
                    </a:p>
                  </a:txBody>
                  <a:tcPr/>
                </a:tc>
                <a:extLst>
                  <a:ext uri="{0D108BD9-81ED-4DB2-BD59-A6C34878D82A}">
                    <a16:rowId xmlns:a16="http://schemas.microsoft.com/office/drawing/2014/main" val="10003"/>
                  </a:ext>
                </a:extLst>
              </a:tr>
            </a:tbl>
          </a:graphicData>
        </a:graphic>
      </p:graphicFrame>
      <p:sp>
        <p:nvSpPr>
          <p:cNvPr id="5" name="Footer Placeholder 4"/>
          <p:cNvSpPr>
            <a:spLocks noGrp="1"/>
          </p:cNvSpPr>
          <p:nvPr>
            <p:ph type="ftr" sz="quarter" idx="11"/>
          </p:nvPr>
        </p:nvSpPr>
        <p:spPr/>
        <p:txBody>
          <a:bodyPr/>
          <a:lstStyle/>
          <a:p>
            <a:r>
              <a:rPr lang="en-GB" smtClean="0"/>
              <a:t>ARP-Day / Brussels, 17.04.2017 </a:t>
            </a:r>
            <a:endParaRPr lang="en-GB"/>
          </a:p>
        </p:txBody>
      </p:sp>
    </p:spTree>
    <p:extLst>
      <p:ext uri="{BB962C8B-B14F-4D97-AF65-F5344CB8AC3E}">
        <p14:creationId xmlns:p14="http://schemas.microsoft.com/office/powerpoint/2010/main" val="314897631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4" name="OTLSHAPE_M_5854d9f668a54859979e5b027b18a10b_Connector1"/>
          <p:cNvCxnSpPr/>
          <p:nvPr>
            <p:custDataLst>
              <p:tags r:id="rId1"/>
            </p:custDataLst>
          </p:nvPr>
        </p:nvCxnSpPr>
        <p:spPr>
          <a:xfrm>
            <a:off x="1719755" y="611701"/>
            <a:ext cx="65386" cy="2984539"/>
          </a:xfrm>
          <a:prstGeom prst="line">
            <a:avLst/>
          </a:prstGeom>
          <a:ln w="6350" cap="flat" cmpd="sng" algn="ctr">
            <a:solidFill>
              <a:srgbClr val="DFE3E2"/>
            </a:solidFill>
            <a:prstDash val="sysDot"/>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87" name="OTLSHAPE_T_f65c978ab0894271b0cf48afb3fd08eb_HorizontalConnector1"/>
          <p:cNvCxnSpPr/>
          <p:nvPr>
            <p:custDataLst>
              <p:tags r:id="rId2"/>
            </p:custDataLst>
          </p:nvPr>
        </p:nvCxnSpPr>
        <p:spPr>
          <a:xfrm flipH="1">
            <a:off x="1130124" y="1038499"/>
            <a:ext cx="356162" cy="0"/>
          </a:xfrm>
          <a:prstGeom prst="line">
            <a:avLst/>
          </a:prstGeom>
          <a:ln w="9525" cap="flat" cmpd="sng" algn="ctr">
            <a:solidFill>
              <a:srgbClr val="CCCCCC"/>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89" name="OTLSHAPE_M_5a312bd4e8944c6eb473536b82ff5fbc_Connector1"/>
          <p:cNvCxnSpPr/>
          <p:nvPr>
            <p:custDataLst>
              <p:tags r:id="rId3"/>
            </p:custDataLst>
          </p:nvPr>
        </p:nvCxnSpPr>
        <p:spPr>
          <a:xfrm flipH="1" flipV="1">
            <a:off x="2764273" y="249123"/>
            <a:ext cx="9784" cy="2529530"/>
          </a:xfrm>
          <a:prstGeom prst="line">
            <a:avLst/>
          </a:prstGeom>
          <a:ln w="6350" cap="flat" cmpd="sng" algn="ctr">
            <a:solidFill>
              <a:schemeClr val="bg1">
                <a:lumMod val="75000"/>
              </a:schemeClr>
            </a:solidFill>
            <a:prstDash val="sysDot"/>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90" name="OTLSHAPE_M_fc4856233fd9459388bb6f2d82a320ec_Connector1"/>
          <p:cNvCxnSpPr/>
          <p:nvPr>
            <p:custDataLst>
              <p:tags r:id="rId4"/>
            </p:custDataLst>
          </p:nvPr>
        </p:nvCxnSpPr>
        <p:spPr>
          <a:xfrm flipV="1">
            <a:off x="1224057" y="212253"/>
            <a:ext cx="0" cy="2461712"/>
          </a:xfrm>
          <a:prstGeom prst="line">
            <a:avLst/>
          </a:prstGeom>
          <a:ln w="6350" cap="flat" cmpd="sng" algn="ctr">
            <a:solidFill>
              <a:schemeClr val="bg1">
                <a:lumMod val="75000"/>
              </a:schemeClr>
            </a:solidFill>
            <a:prstDash val="sysDot"/>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91" name="OTLSHAPE_M_9e6a23c9a30e4281932072ac7b590259_Connector1"/>
          <p:cNvCxnSpPr/>
          <p:nvPr>
            <p:custDataLst>
              <p:tags r:id="rId5"/>
            </p:custDataLst>
          </p:nvPr>
        </p:nvCxnSpPr>
        <p:spPr>
          <a:xfrm flipV="1">
            <a:off x="7880566" y="285994"/>
            <a:ext cx="0" cy="2418230"/>
          </a:xfrm>
          <a:prstGeom prst="line">
            <a:avLst/>
          </a:prstGeom>
          <a:ln w="6350" cap="flat" cmpd="sng" algn="ctr">
            <a:solidFill>
              <a:schemeClr val="bg1">
                <a:lumMod val="75000"/>
              </a:schemeClr>
            </a:solidFill>
            <a:prstDash val="sysDot"/>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92" name="OTLSHAPE_M_de581dc1657d434c9bae3f749a79f859_Connector1"/>
          <p:cNvCxnSpPr/>
          <p:nvPr>
            <p:custDataLst>
              <p:tags r:id="rId6"/>
            </p:custDataLst>
          </p:nvPr>
        </p:nvCxnSpPr>
        <p:spPr>
          <a:xfrm flipV="1">
            <a:off x="6074811" y="285991"/>
            <a:ext cx="0" cy="871937"/>
          </a:xfrm>
          <a:prstGeom prst="line">
            <a:avLst/>
          </a:prstGeom>
          <a:ln w="6350" cap="flat" cmpd="sng" algn="ctr">
            <a:solidFill>
              <a:schemeClr val="bg1">
                <a:lumMod val="75000"/>
              </a:schemeClr>
            </a:solidFill>
            <a:prstDash val="sysDot"/>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93" name="OTLSHAPE_M_8d3646fcf7e143a49921b0b6416c6890_Connector1"/>
          <p:cNvCxnSpPr/>
          <p:nvPr>
            <p:custDataLst>
              <p:tags r:id="rId7"/>
            </p:custDataLst>
          </p:nvPr>
        </p:nvCxnSpPr>
        <p:spPr>
          <a:xfrm flipV="1">
            <a:off x="2816364" y="285992"/>
            <a:ext cx="0" cy="877638"/>
          </a:xfrm>
          <a:prstGeom prst="line">
            <a:avLst/>
          </a:prstGeom>
          <a:ln w="6350" cap="flat" cmpd="sng" algn="ctr">
            <a:solidFill>
              <a:schemeClr val="bg1">
                <a:lumMod val="75000"/>
              </a:schemeClr>
            </a:solidFill>
            <a:prstDash val="sysDot"/>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94" name="OTLSHAPE_TB_00000000000000000000000000000000_LeftEndCaps"/>
          <p:cNvSpPr txBox="1"/>
          <p:nvPr>
            <p:custDataLst>
              <p:tags r:id="rId8"/>
            </p:custDataLst>
          </p:nvPr>
        </p:nvSpPr>
        <p:spPr>
          <a:xfrm>
            <a:off x="358276" y="330416"/>
            <a:ext cx="381130" cy="236860"/>
          </a:xfrm>
          <a:prstGeom prst="rect">
            <a:avLst/>
          </a:prstGeom>
          <a:noFill/>
        </p:spPr>
        <p:txBody>
          <a:bodyPr vert="horz" wrap="none" lIns="0" tIns="0" rIns="0" bIns="0" rtlCol="0" anchor="ctr" anchorCtr="0">
            <a:spAutoFit/>
          </a:bodyPr>
          <a:lstStyle/>
          <a:p>
            <a:pPr algn="ctr" defTabSz="390838"/>
            <a:r>
              <a:rPr lang="fr-BE" sz="1539" b="1" spc="-32">
                <a:solidFill>
                  <a:srgbClr val="ED7D31"/>
                </a:solidFill>
                <a:latin typeface="Calibri" panose="020F0502020204030204" pitchFamily="34" charset="0"/>
              </a:rPr>
              <a:t>2018</a:t>
            </a:r>
          </a:p>
        </p:txBody>
      </p:sp>
      <p:sp>
        <p:nvSpPr>
          <p:cNvPr id="95" name="OTLSHAPE_TB_00000000000000000000000000000000_RightEndCaps"/>
          <p:cNvSpPr txBox="1"/>
          <p:nvPr>
            <p:custDataLst>
              <p:tags r:id="rId9"/>
            </p:custDataLst>
          </p:nvPr>
        </p:nvSpPr>
        <p:spPr>
          <a:xfrm>
            <a:off x="8556735" y="330416"/>
            <a:ext cx="381130" cy="236860"/>
          </a:xfrm>
          <a:prstGeom prst="rect">
            <a:avLst/>
          </a:prstGeom>
          <a:noFill/>
        </p:spPr>
        <p:txBody>
          <a:bodyPr vert="horz" wrap="none" lIns="0" tIns="0" rIns="0" bIns="0" rtlCol="0" anchor="ctr" anchorCtr="0">
            <a:spAutoFit/>
          </a:bodyPr>
          <a:lstStyle/>
          <a:p>
            <a:pPr algn="ctr" defTabSz="390838"/>
            <a:r>
              <a:rPr lang="fr-BE" sz="1539" b="1" spc="-32">
                <a:solidFill>
                  <a:srgbClr val="ED7D31"/>
                </a:solidFill>
                <a:latin typeface="Calibri" panose="020F0502020204030204" pitchFamily="34" charset="0"/>
              </a:rPr>
              <a:t>2019</a:t>
            </a:r>
          </a:p>
        </p:txBody>
      </p:sp>
      <p:sp>
        <p:nvSpPr>
          <p:cNvPr id="96" name="OTLSHAPE_TB_00000000000000000000000000000000_ScaleContainer"/>
          <p:cNvSpPr/>
          <p:nvPr>
            <p:custDataLst>
              <p:tags r:id="rId10"/>
            </p:custDataLst>
          </p:nvPr>
        </p:nvSpPr>
        <p:spPr>
          <a:xfrm>
            <a:off x="882275" y="285992"/>
            <a:ext cx="7545610" cy="325710"/>
          </a:xfrm>
          <a:prstGeom prst="rect">
            <a:avLst/>
          </a:prstGeom>
          <a:gradFill flip="none" rotWithShape="1">
            <a:gsLst>
              <a:gs pos="0">
                <a:srgbClr val="44546A"/>
              </a:gs>
              <a:gs pos="0">
                <a:srgbClr val="44546A"/>
              </a:gs>
            </a:gsLst>
            <a:lin ang="5400000" scaled="1"/>
            <a:tileRect/>
          </a:gradFill>
          <a:ln w="9525" cap="flat" cmpd="sng" algn="ctr">
            <a:noFill/>
            <a:prstDash val="solid"/>
          </a:ln>
          <a:effectLst>
            <a:reflection blurRad="6350" stA="50000" endA="300" endPos="55500" dist="50800" dir="5400000" sy="-100000" algn="bl" rotWithShape="0"/>
          </a:effectLst>
          <a:scene3d>
            <a:camera prst="orthographicFront"/>
            <a:lightRig rig="threePt" dir="t">
              <a:rot lat="0" lon="0" rev="8700000"/>
            </a:lightRig>
          </a:scene3d>
          <a:sp3d>
            <a:bevelT w="165100" h="1905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blurRad="40000" dist="23000" dir="5400000" rotWithShape="0">
                    <a:srgbClr val="000000">
                      <a:alpha val="35000"/>
                    </a:srgbClr>
                  </a:outerShdw>
                  <a:reflection blurRad="6350" stA="50000" endA="300" endPos="55500" dist="50800" dir="5400000" sy="-100000" algn="bl" rotWithShape="0"/>
                </a:effectLst>
              </a14:hiddenEffects>
            </a:ext>
          </a:extLst>
        </p:spPr>
        <p:style>
          <a:lnRef idx="1">
            <a:schemeClr val="accent1"/>
          </a:lnRef>
          <a:fillRef idx="3">
            <a:schemeClr val="accent1"/>
          </a:fillRef>
          <a:effectRef idx="2">
            <a:schemeClr val="accent1"/>
          </a:effectRef>
          <a:fontRef idx="minor">
            <a:schemeClr val="lt1"/>
          </a:fontRef>
        </p:style>
        <p:txBody>
          <a:bodyPr rtlCol="0" anchor="ctr"/>
          <a:lstStyle/>
          <a:p>
            <a:pPr algn="ctr" defTabSz="390838"/>
            <a:endParaRPr lang="fr-BE" sz="1539">
              <a:solidFill>
                <a:prstClr val="white"/>
              </a:solidFill>
              <a:latin typeface="Arial"/>
            </a:endParaRPr>
          </a:p>
        </p:txBody>
      </p:sp>
      <p:sp>
        <p:nvSpPr>
          <p:cNvPr id="97" name="OTLSHAPE_TB_00000000000000000000000000000000_ElapsedTime"/>
          <p:cNvSpPr/>
          <p:nvPr>
            <p:custDataLst>
              <p:tags r:id="rId11"/>
            </p:custDataLst>
          </p:nvPr>
        </p:nvSpPr>
        <p:spPr>
          <a:xfrm>
            <a:off x="882275" y="546560"/>
            <a:ext cx="528349" cy="61640"/>
          </a:xfrm>
          <a:prstGeom prst="rect">
            <a:avLst/>
          </a:prstGeom>
          <a:solidFill>
            <a:srgbClr val="FF0000">
              <a:alpha val="74902"/>
            </a:srgbClr>
          </a:solidFill>
          <a:ln w="9525" cap="flat" cmpd="sng" algn="ctr">
            <a:noFill/>
            <a:prstDash val="solid"/>
          </a:ln>
          <a:effectLst/>
          <a:scene3d>
            <a:camera prst="orthographicFront"/>
            <a:lightRig rig="threePt" dir="t">
              <a:rot lat="0" lon="0" rev="0"/>
            </a:lightRig>
          </a:scene3d>
          <a:sp3d>
            <a:bevelT w="12700" h="13970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tlCol="0" anchor="ctr"/>
          <a:lstStyle/>
          <a:p>
            <a:pPr algn="ctr" defTabSz="390838"/>
            <a:endParaRPr lang="fr-BE" sz="1539">
              <a:solidFill>
                <a:prstClr val="white"/>
              </a:solidFill>
              <a:latin typeface="Arial"/>
            </a:endParaRPr>
          </a:p>
        </p:txBody>
      </p:sp>
      <p:sp>
        <p:nvSpPr>
          <p:cNvPr id="98" name="OTLSHAPE_TB_00000000000000000000000000000000_TodayMarkerShape"/>
          <p:cNvSpPr/>
          <p:nvPr>
            <p:custDataLst>
              <p:tags r:id="rId12"/>
            </p:custDataLst>
          </p:nvPr>
        </p:nvSpPr>
        <p:spPr>
          <a:xfrm>
            <a:off x="1363142" y="597565"/>
            <a:ext cx="97713" cy="108570"/>
          </a:xfrm>
          <a:prstGeom prst="triangle">
            <a:avLst/>
          </a:prstGeom>
          <a:solidFill>
            <a:srgbClr val="FF0000"/>
          </a:solidFill>
          <a:ln w="9525" cap="flat" cmpd="sng" algn="ctr">
            <a:noFill/>
            <a:prstDash val="solid"/>
          </a:ln>
          <a:effectLst>
            <a:outerShdw>
              <a:srgbClr val="000000">
                <a:alpha val="50000"/>
              </a:srgbClr>
            </a:outerShdw>
          </a:effectLst>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tlCol="0" anchor="ctr"/>
          <a:lstStyle/>
          <a:p>
            <a:pPr algn="ctr" defTabSz="390838"/>
            <a:endParaRPr lang="fr-BE" sz="1539">
              <a:solidFill>
                <a:prstClr val="white"/>
              </a:solidFill>
              <a:latin typeface="Arial"/>
            </a:endParaRPr>
          </a:p>
        </p:txBody>
      </p:sp>
      <p:sp>
        <p:nvSpPr>
          <p:cNvPr id="99" name="OTLSHAPE_TB_00000000000000000000000000000000_TodayMarkerText"/>
          <p:cNvSpPr txBox="1"/>
          <p:nvPr>
            <p:custDataLst>
              <p:tags r:id="rId13"/>
            </p:custDataLst>
          </p:nvPr>
        </p:nvSpPr>
        <p:spPr>
          <a:xfrm>
            <a:off x="1227546" y="356442"/>
            <a:ext cx="316754" cy="157864"/>
          </a:xfrm>
          <a:prstGeom prst="rect">
            <a:avLst/>
          </a:prstGeom>
          <a:noFill/>
        </p:spPr>
        <p:txBody>
          <a:bodyPr vert="horz" wrap="none" lIns="0" tIns="0" rIns="0" bIns="0" rtlCol="0" anchor="ctr" anchorCtr="0">
            <a:spAutoFit/>
          </a:bodyPr>
          <a:lstStyle/>
          <a:p>
            <a:pPr algn="ctr" defTabSz="390838"/>
            <a:r>
              <a:rPr lang="fr-BE" sz="1026" spc="-11" err="1">
                <a:solidFill>
                  <a:prstClr val="white"/>
                </a:solidFill>
                <a:latin typeface="Calibri" panose="020F0502020204030204" pitchFamily="34" charset="0"/>
              </a:rPr>
              <a:t>Today</a:t>
            </a:r>
            <a:endParaRPr lang="fr-BE" sz="1026" spc="-11">
              <a:solidFill>
                <a:prstClr val="white"/>
              </a:solidFill>
              <a:latin typeface="Calibri" panose="020F0502020204030204" pitchFamily="34" charset="0"/>
            </a:endParaRPr>
          </a:p>
        </p:txBody>
      </p:sp>
      <p:sp>
        <p:nvSpPr>
          <p:cNvPr id="100" name="OTLSHAPE_TB_00000000000000000000000000000000_TimescaleInterval1"/>
          <p:cNvSpPr txBox="1"/>
          <p:nvPr>
            <p:custDataLst>
              <p:tags r:id="rId14"/>
            </p:custDataLst>
          </p:nvPr>
        </p:nvSpPr>
        <p:spPr>
          <a:xfrm>
            <a:off x="936560" y="369319"/>
            <a:ext cx="218658" cy="159055"/>
          </a:xfrm>
          <a:prstGeom prst="rect">
            <a:avLst/>
          </a:prstGeom>
          <a:noFill/>
        </p:spPr>
        <p:txBody>
          <a:bodyPr vert="horz" wrap="none" lIns="0" tIns="0" rIns="0" bIns="0" rtlCol="0" anchor="ctr" anchorCtr="0">
            <a:noAutofit/>
          </a:bodyPr>
          <a:lstStyle/>
          <a:p>
            <a:pPr defTabSz="390838"/>
            <a:r>
              <a:rPr lang="fr-BE" sz="1026" spc="-16">
                <a:solidFill>
                  <a:prstClr val="white"/>
                </a:solidFill>
                <a:latin typeface="Calibri" panose="020F0502020204030204" pitchFamily="34" charset="0"/>
              </a:rPr>
              <a:t>Mar</a:t>
            </a:r>
          </a:p>
        </p:txBody>
      </p:sp>
      <p:cxnSp>
        <p:nvCxnSpPr>
          <p:cNvPr id="101" name="OTLSHAPE_TB_00000000000000000000000000000000_Separator1"/>
          <p:cNvCxnSpPr/>
          <p:nvPr>
            <p:custDataLst>
              <p:tags r:id="rId15"/>
            </p:custDataLst>
          </p:nvPr>
        </p:nvCxnSpPr>
        <p:spPr>
          <a:xfrm>
            <a:off x="1962187" y="361991"/>
            <a:ext cx="0" cy="173712"/>
          </a:xfrm>
          <a:prstGeom prst="line">
            <a:avLst/>
          </a:prstGeom>
          <a:ln w="25400" cap="flat" cmpd="sng" algn="ctr">
            <a:solidFill>
              <a:schemeClr val="lt1">
                <a:alpha val="29804"/>
              </a:schemeClr>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102" name="OTLSHAPE_TB_00000000000000000000000000000000_TimescaleInterval2"/>
          <p:cNvSpPr txBox="1"/>
          <p:nvPr>
            <p:custDataLst>
              <p:tags r:id="rId16"/>
            </p:custDataLst>
          </p:nvPr>
        </p:nvSpPr>
        <p:spPr>
          <a:xfrm>
            <a:off x="2016472" y="369319"/>
            <a:ext cx="229237" cy="159055"/>
          </a:xfrm>
          <a:prstGeom prst="rect">
            <a:avLst/>
          </a:prstGeom>
          <a:noFill/>
        </p:spPr>
        <p:txBody>
          <a:bodyPr vert="horz" wrap="none" lIns="0" tIns="0" rIns="0" bIns="0" rtlCol="0" anchor="ctr" anchorCtr="0">
            <a:noAutofit/>
          </a:bodyPr>
          <a:lstStyle/>
          <a:p>
            <a:pPr defTabSz="390838"/>
            <a:r>
              <a:rPr lang="fr-BE" sz="1026" spc="-16">
                <a:solidFill>
                  <a:prstClr val="white"/>
                </a:solidFill>
                <a:latin typeface="Calibri" panose="020F0502020204030204" pitchFamily="34" charset="0"/>
              </a:rPr>
              <a:t>May</a:t>
            </a:r>
          </a:p>
        </p:txBody>
      </p:sp>
      <p:cxnSp>
        <p:nvCxnSpPr>
          <p:cNvPr id="103" name="OTLSHAPE_TB_00000000000000000000000000000000_Separator2"/>
          <p:cNvCxnSpPr/>
          <p:nvPr>
            <p:custDataLst>
              <p:tags r:id="rId17"/>
            </p:custDataLst>
          </p:nvPr>
        </p:nvCxnSpPr>
        <p:spPr>
          <a:xfrm>
            <a:off x="3042099" y="361991"/>
            <a:ext cx="0" cy="173712"/>
          </a:xfrm>
          <a:prstGeom prst="line">
            <a:avLst/>
          </a:prstGeom>
          <a:ln w="25400" cap="flat" cmpd="sng" algn="ctr">
            <a:solidFill>
              <a:schemeClr val="lt1">
                <a:alpha val="29804"/>
              </a:schemeClr>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104" name="OTLSHAPE_TB_00000000000000000000000000000000_TimescaleInterval3"/>
          <p:cNvSpPr txBox="1"/>
          <p:nvPr>
            <p:custDataLst>
              <p:tags r:id="rId18"/>
            </p:custDataLst>
          </p:nvPr>
        </p:nvSpPr>
        <p:spPr>
          <a:xfrm>
            <a:off x="3096385" y="369319"/>
            <a:ext cx="135230" cy="159055"/>
          </a:xfrm>
          <a:prstGeom prst="rect">
            <a:avLst/>
          </a:prstGeom>
          <a:noFill/>
        </p:spPr>
        <p:txBody>
          <a:bodyPr vert="horz" wrap="none" lIns="0" tIns="0" rIns="0" bIns="0" rtlCol="0" anchor="ctr" anchorCtr="0">
            <a:noAutofit/>
          </a:bodyPr>
          <a:lstStyle/>
          <a:p>
            <a:pPr defTabSz="390838"/>
            <a:r>
              <a:rPr lang="fr-BE" sz="1026" spc="-17">
                <a:solidFill>
                  <a:prstClr val="white"/>
                </a:solidFill>
                <a:latin typeface="Calibri" panose="020F0502020204030204" pitchFamily="34" charset="0"/>
              </a:rPr>
              <a:t>Jul</a:t>
            </a:r>
          </a:p>
        </p:txBody>
      </p:sp>
      <p:cxnSp>
        <p:nvCxnSpPr>
          <p:cNvPr id="105" name="OTLSHAPE_TB_00000000000000000000000000000000_Separator3"/>
          <p:cNvCxnSpPr/>
          <p:nvPr>
            <p:custDataLst>
              <p:tags r:id="rId19"/>
            </p:custDataLst>
          </p:nvPr>
        </p:nvCxnSpPr>
        <p:spPr>
          <a:xfrm>
            <a:off x="4139715" y="361991"/>
            <a:ext cx="0" cy="173712"/>
          </a:xfrm>
          <a:prstGeom prst="line">
            <a:avLst/>
          </a:prstGeom>
          <a:ln w="25400" cap="flat" cmpd="sng" algn="ctr">
            <a:solidFill>
              <a:schemeClr val="lt1">
                <a:alpha val="29804"/>
              </a:schemeClr>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106" name="OTLSHAPE_TB_00000000000000000000000000000000_TimescaleInterval4"/>
          <p:cNvSpPr txBox="1"/>
          <p:nvPr>
            <p:custDataLst>
              <p:tags r:id="rId20"/>
            </p:custDataLst>
          </p:nvPr>
        </p:nvSpPr>
        <p:spPr>
          <a:xfrm>
            <a:off x="4194001" y="369319"/>
            <a:ext cx="195426" cy="159055"/>
          </a:xfrm>
          <a:prstGeom prst="rect">
            <a:avLst/>
          </a:prstGeom>
          <a:noFill/>
        </p:spPr>
        <p:txBody>
          <a:bodyPr vert="horz" wrap="none" lIns="0" tIns="0" rIns="0" bIns="0" rtlCol="0" anchor="ctr" anchorCtr="0">
            <a:noAutofit/>
          </a:bodyPr>
          <a:lstStyle/>
          <a:p>
            <a:pPr defTabSz="390838"/>
            <a:r>
              <a:rPr lang="fr-BE" sz="1026" spc="-16">
                <a:solidFill>
                  <a:prstClr val="white"/>
                </a:solidFill>
                <a:latin typeface="Calibri" panose="020F0502020204030204" pitchFamily="34" charset="0"/>
              </a:rPr>
              <a:t>Sep</a:t>
            </a:r>
          </a:p>
        </p:txBody>
      </p:sp>
      <p:cxnSp>
        <p:nvCxnSpPr>
          <p:cNvPr id="107" name="OTLSHAPE_TB_00000000000000000000000000000000_Separator4"/>
          <p:cNvCxnSpPr/>
          <p:nvPr>
            <p:custDataLst>
              <p:tags r:id="rId21"/>
            </p:custDataLst>
          </p:nvPr>
        </p:nvCxnSpPr>
        <p:spPr>
          <a:xfrm>
            <a:off x="5219627" y="361991"/>
            <a:ext cx="0" cy="173712"/>
          </a:xfrm>
          <a:prstGeom prst="line">
            <a:avLst/>
          </a:prstGeom>
          <a:ln w="25400" cap="flat" cmpd="sng" algn="ctr">
            <a:solidFill>
              <a:schemeClr val="lt1">
                <a:alpha val="29804"/>
              </a:schemeClr>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108" name="OTLSHAPE_TB_00000000000000000000000000000000_TimescaleInterval5"/>
          <p:cNvSpPr txBox="1"/>
          <p:nvPr>
            <p:custDataLst>
              <p:tags r:id="rId22"/>
            </p:custDataLst>
          </p:nvPr>
        </p:nvSpPr>
        <p:spPr>
          <a:xfrm>
            <a:off x="5273912" y="369319"/>
            <a:ext cx="208572" cy="159055"/>
          </a:xfrm>
          <a:prstGeom prst="rect">
            <a:avLst/>
          </a:prstGeom>
          <a:noFill/>
        </p:spPr>
        <p:txBody>
          <a:bodyPr vert="horz" wrap="none" lIns="0" tIns="0" rIns="0" bIns="0" rtlCol="0" anchor="ctr" anchorCtr="0">
            <a:noAutofit/>
          </a:bodyPr>
          <a:lstStyle/>
          <a:p>
            <a:pPr defTabSz="390838"/>
            <a:r>
              <a:rPr lang="fr-BE" sz="1026" spc="-17">
                <a:solidFill>
                  <a:prstClr val="white"/>
                </a:solidFill>
                <a:latin typeface="Calibri" panose="020F0502020204030204" pitchFamily="34" charset="0"/>
              </a:rPr>
              <a:t>Nov</a:t>
            </a:r>
          </a:p>
        </p:txBody>
      </p:sp>
      <p:cxnSp>
        <p:nvCxnSpPr>
          <p:cNvPr id="109" name="OTLSHAPE_TB_00000000000000000000000000000000_Separator5"/>
          <p:cNvCxnSpPr/>
          <p:nvPr>
            <p:custDataLst>
              <p:tags r:id="rId23"/>
            </p:custDataLst>
          </p:nvPr>
        </p:nvCxnSpPr>
        <p:spPr>
          <a:xfrm>
            <a:off x="6299540" y="361991"/>
            <a:ext cx="0" cy="173712"/>
          </a:xfrm>
          <a:prstGeom prst="line">
            <a:avLst/>
          </a:prstGeom>
          <a:ln w="25400" cap="flat" cmpd="sng" algn="ctr">
            <a:solidFill>
              <a:schemeClr val="lt1">
                <a:alpha val="29804"/>
              </a:schemeClr>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110" name="OTLSHAPE_TB_00000000000000000000000000000000_TimescaleInterval6"/>
          <p:cNvSpPr txBox="1"/>
          <p:nvPr>
            <p:custDataLst>
              <p:tags r:id="rId24"/>
            </p:custDataLst>
          </p:nvPr>
        </p:nvSpPr>
        <p:spPr>
          <a:xfrm>
            <a:off x="6353825" y="369319"/>
            <a:ext cx="260700" cy="159055"/>
          </a:xfrm>
          <a:prstGeom prst="rect">
            <a:avLst/>
          </a:prstGeom>
          <a:noFill/>
        </p:spPr>
        <p:txBody>
          <a:bodyPr vert="horz" wrap="none" lIns="0" tIns="0" rIns="0" bIns="0" rtlCol="0" anchor="ctr" anchorCtr="0">
            <a:noAutofit/>
          </a:bodyPr>
          <a:lstStyle/>
          <a:p>
            <a:pPr defTabSz="390838"/>
            <a:r>
              <a:rPr lang="fr-BE" sz="1026" spc="-17">
                <a:solidFill>
                  <a:prstClr val="white"/>
                </a:solidFill>
                <a:latin typeface="Calibri" panose="020F0502020204030204" pitchFamily="34" charset="0"/>
              </a:rPr>
              <a:t>2019</a:t>
            </a:r>
          </a:p>
        </p:txBody>
      </p:sp>
      <p:cxnSp>
        <p:nvCxnSpPr>
          <p:cNvPr id="111" name="OTLSHAPE_TB_00000000000000000000000000000000_Separator6"/>
          <p:cNvCxnSpPr/>
          <p:nvPr>
            <p:custDataLst>
              <p:tags r:id="rId25"/>
            </p:custDataLst>
          </p:nvPr>
        </p:nvCxnSpPr>
        <p:spPr>
          <a:xfrm>
            <a:off x="7344045" y="361991"/>
            <a:ext cx="0" cy="173712"/>
          </a:xfrm>
          <a:prstGeom prst="line">
            <a:avLst/>
          </a:prstGeom>
          <a:ln w="25400" cap="flat" cmpd="sng" algn="ctr">
            <a:solidFill>
              <a:schemeClr val="lt1">
                <a:alpha val="29804"/>
              </a:schemeClr>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112" name="OTLSHAPE_TB_00000000000000000000000000000000_TimescaleInterval7"/>
          <p:cNvSpPr txBox="1"/>
          <p:nvPr>
            <p:custDataLst>
              <p:tags r:id="rId26"/>
            </p:custDataLst>
          </p:nvPr>
        </p:nvSpPr>
        <p:spPr>
          <a:xfrm>
            <a:off x="7398330" y="369319"/>
            <a:ext cx="218658" cy="159055"/>
          </a:xfrm>
          <a:prstGeom prst="rect">
            <a:avLst/>
          </a:prstGeom>
          <a:noFill/>
        </p:spPr>
        <p:txBody>
          <a:bodyPr vert="horz" wrap="none" lIns="0" tIns="0" rIns="0" bIns="0" rtlCol="0" anchor="ctr" anchorCtr="0">
            <a:noAutofit/>
          </a:bodyPr>
          <a:lstStyle/>
          <a:p>
            <a:pPr defTabSz="390838"/>
            <a:r>
              <a:rPr lang="fr-BE" sz="1026" spc="-16">
                <a:solidFill>
                  <a:prstClr val="white"/>
                </a:solidFill>
                <a:latin typeface="Calibri" panose="020F0502020204030204" pitchFamily="34" charset="0"/>
              </a:rPr>
              <a:t>Mar</a:t>
            </a:r>
          </a:p>
        </p:txBody>
      </p:sp>
      <p:sp>
        <p:nvSpPr>
          <p:cNvPr id="113" name="OTLSHAPE_M_de581dc1657d434c9bae3f749a79f859_Title"/>
          <p:cNvSpPr txBox="1"/>
          <p:nvPr>
            <p:custDataLst>
              <p:tags r:id="rId27"/>
            </p:custDataLst>
          </p:nvPr>
        </p:nvSpPr>
        <p:spPr>
          <a:xfrm>
            <a:off x="6264809" y="920198"/>
            <a:ext cx="1465694" cy="144655"/>
          </a:xfrm>
          <a:prstGeom prst="rect">
            <a:avLst/>
          </a:prstGeom>
          <a:noFill/>
        </p:spPr>
        <p:txBody>
          <a:bodyPr vert="horz" wrap="square" lIns="0" tIns="0" rIns="0" bIns="0" rtlCol="0" anchor="ctr" anchorCtr="0">
            <a:spAutoFit/>
          </a:bodyPr>
          <a:lstStyle/>
          <a:p>
            <a:pPr defTabSz="390838"/>
            <a:r>
              <a:rPr lang="en-US" sz="940" b="1" spc="-4">
                <a:solidFill>
                  <a:srgbClr val="000000"/>
                </a:solidFill>
                <a:latin typeface="Calibri" panose="020F0502020204030204" pitchFamily="34" charset="0"/>
              </a:rPr>
              <a:t>Submission V 1.2</a:t>
            </a:r>
            <a:endParaRPr lang="fr-BE" sz="940" b="1" spc="-4">
              <a:solidFill>
                <a:srgbClr val="000000"/>
              </a:solidFill>
              <a:latin typeface="Calibri" panose="020F0502020204030204" pitchFamily="34" charset="0"/>
            </a:endParaRPr>
          </a:p>
        </p:txBody>
      </p:sp>
      <p:sp>
        <p:nvSpPr>
          <p:cNvPr id="114" name="OTLSHAPE_M_de581dc1657d434c9bae3f749a79f859_Date"/>
          <p:cNvSpPr txBox="1"/>
          <p:nvPr>
            <p:custDataLst>
              <p:tags r:id="rId28"/>
            </p:custDataLst>
          </p:nvPr>
        </p:nvSpPr>
        <p:spPr>
          <a:xfrm>
            <a:off x="6264809" y="1076746"/>
            <a:ext cx="531992" cy="131574"/>
          </a:xfrm>
          <a:prstGeom prst="rect">
            <a:avLst/>
          </a:prstGeom>
          <a:noFill/>
        </p:spPr>
        <p:txBody>
          <a:bodyPr vert="horz" wrap="square" lIns="0" tIns="0" rIns="0" bIns="0" rtlCol="0" anchor="ctr" anchorCtr="0">
            <a:spAutoFit/>
          </a:bodyPr>
          <a:lstStyle/>
          <a:p>
            <a:pPr defTabSz="390838"/>
            <a:r>
              <a:rPr lang="fr-BE" sz="855" spc="-7">
                <a:solidFill>
                  <a:srgbClr val="44546A"/>
                </a:solidFill>
                <a:latin typeface="Calibri" panose="020F0502020204030204" pitchFamily="34" charset="0"/>
              </a:rPr>
              <a:t>12/18</a:t>
            </a:r>
          </a:p>
        </p:txBody>
      </p:sp>
      <p:sp>
        <p:nvSpPr>
          <p:cNvPr id="115" name="OTLSHAPE_M_de581dc1657d434c9bae3f749a79f859_Shape"/>
          <p:cNvSpPr/>
          <p:nvPr>
            <p:custDataLst>
              <p:tags r:id="rId29"/>
            </p:custDataLst>
          </p:nvPr>
        </p:nvSpPr>
        <p:spPr>
          <a:xfrm rot="16200000">
            <a:off x="6096525" y="1015361"/>
            <a:ext cx="141141" cy="141141"/>
          </a:xfrm>
          <a:prstGeom prst="flowChartMerge">
            <a:avLst/>
          </a:prstGeom>
          <a:solidFill>
            <a:srgbClr val="F0801A"/>
          </a:solidFill>
          <a:ln w="9525" cap="flat" cmpd="sng" algn="ctr">
            <a:noFill/>
            <a:prstDash val="solid"/>
          </a:ln>
          <a:effectLst/>
          <a:scene3d>
            <a:camera prst="orthographicFront"/>
            <a:lightRig rig="threePt" dir="t"/>
          </a:scene3d>
          <a:sp3d>
            <a:bevelT h="1270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a:srgbClr val="000000">
                      <a:alpha val="50000"/>
                    </a:srgbClr>
                  </a:outerShdw>
                </a:effectLst>
              </a14:hiddenEffects>
            </a:ex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tlCol="0" anchor="ctr"/>
          <a:lstStyle/>
          <a:p>
            <a:pPr algn="ctr" defTabSz="390838"/>
            <a:endParaRPr lang="fr-BE" sz="1539">
              <a:solidFill>
                <a:prstClr val="white"/>
              </a:solidFill>
              <a:latin typeface="Arial"/>
            </a:endParaRPr>
          </a:p>
        </p:txBody>
      </p:sp>
      <p:sp>
        <p:nvSpPr>
          <p:cNvPr id="116" name="OTLSHAPE_M_9e6a23c9a30e4281932072ac7b590259_Title"/>
          <p:cNvSpPr txBox="1"/>
          <p:nvPr>
            <p:custDataLst>
              <p:tags r:id="rId30"/>
            </p:custDataLst>
          </p:nvPr>
        </p:nvSpPr>
        <p:spPr>
          <a:xfrm>
            <a:off x="8070564" y="847871"/>
            <a:ext cx="1124125" cy="289310"/>
          </a:xfrm>
          <a:prstGeom prst="rect">
            <a:avLst/>
          </a:prstGeom>
          <a:noFill/>
        </p:spPr>
        <p:txBody>
          <a:bodyPr vert="horz" wrap="square" lIns="0" tIns="0" rIns="0" bIns="0" rtlCol="0" anchor="ctr" anchorCtr="0">
            <a:spAutoFit/>
          </a:bodyPr>
          <a:lstStyle/>
          <a:p>
            <a:pPr defTabSz="390838"/>
            <a:r>
              <a:rPr lang="fr-BE" sz="940" b="1" spc="-5" err="1">
                <a:solidFill>
                  <a:srgbClr val="000000"/>
                </a:solidFill>
                <a:latin typeface="Calibri" panose="020F0502020204030204" pitchFamily="34" charset="0"/>
              </a:rPr>
              <a:t>Expected</a:t>
            </a:r>
            <a:r>
              <a:rPr lang="fr-BE" sz="940" b="1" spc="-5">
                <a:solidFill>
                  <a:srgbClr val="000000"/>
                </a:solidFill>
                <a:latin typeface="Calibri" panose="020F0502020204030204" pitchFamily="34" charset="0"/>
              </a:rPr>
              <a:t> EIF T&amp;C BRP</a:t>
            </a:r>
          </a:p>
          <a:p>
            <a:pPr defTabSz="390838"/>
            <a:r>
              <a:rPr lang="en-US" sz="940" b="1" spc="-5">
                <a:solidFill>
                  <a:srgbClr val="000000"/>
                </a:solidFill>
                <a:latin typeface="Calibri" panose="020F0502020204030204" pitchFamily="34" charset="0"/>
              </a:rPr>
              <a:t>In // with FGC</a:t>
            </a:r>
            <a:endParaRPr lang="fr-BE" sz="940" b="1" spc="-5">
              <a:solidFill>
                <a:srgbClr val="000000"/>
              </a:solidFill>
              <a:latin typeface="Calibri" panose="020F0502020204030204" pitchFamily="34" charset="0"/>
            </a:endParaRPr>
          </a:p>
        </p:txBody>
      </p:sp>
      <p:sp>
        <p:nvSpPr>
          <p:cNvPr id="117" name="OTLSHAPE_M_9e6a23c9a30e4281932072ac7b590259_Date"/>
          <p:cNvSpPr txBox="1"/>
          <p:nvPr>
            <p:custDataLst>
              <p:tags r:id="rId31"/>
            </p:custDataLst>
          </p:nvPr>
        </p:nvSpPr>
        <p:spPr>
          <a:xfrm>
            <a:off x="8070276" y="1177841"/>
            <a:ext cx="477708" cy="131574"/>
          </a:xfrm>
          <a:prstGeom prst="rect">
            <a:avLst/>
          </a:prstGeom>
          <a:noFill/>
        </p:spPr>
        <p:txBody>
          <a:bodyPr vert="horz" wrap="square" lIns="0" tIns="0" rIns="0" bIns="0" rtlCol="0" anchor="ctr" anchorCtr="0">
            <a:spAutoFit/>
          </a:bodyPr>
          <a:lstStyle/>
          <a:p>
            <a:pPr defTabSz="390838"/>
            <a:r>
              <a:rPr lang="fr-BE" sz="855" spc="-7">
                <a:solidFill>
                  <a:srgbClr val="44546A"/>
                </a:solidFill>
                <a:latin typeface="Calibri" panose="020F0502020204030204" pitchFamily="34" charset="0"/>
              </a:rPr>
              <a:t>Q1  2019</a:t>
            </a:r>
          </a:p>
        </p:txBody>
      </p:sp>
      <p:sp>
        <p:nvSpPr>
          <p:cNvPr id="118" name="OTLSHAPE_M_9e6a23c9a30e4281932072ac7b590259_Shape"/>
          <p:cNvSpPr/>
          <p:nvPr>
            <p:custDataLst>
              <p:tags r:id="rId32"/>
            </p:custDataLst>
          </p:nvPr>
        </p:nvSpPr>
        <p:spPr>
          <a:xfrm rot="16200000">
            <a:off x="7902280" y="1015361"/>
            <a:ext cx="141141" cy="141141"/>
          </a:xfrm>
          <a:prstGeom prst="flowChartMerge">
            <a:avLst/>
          </a:prstGeom>
          <a:solidFill>
            <a:schemeClr val="accent1"/>
          </a:solidFill>
          <a:ln w="9525" cap="flat" cmpd="sng" algn="ctr">
            <a:noFill/>
            <a:prstDash val="solid"/>
          </a:ln>
          <a:effectLst/>
          <a:scene3d>
            <a:camera prst="orthographicFront"/>
            <a:lightRig rig="threePt" dir="t"/>
          </a:scene3d>
          <a:sp3d>
            <a:bevelT h="1270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a:srgbClr val="000000">
                      <a:alpha val="50000"/>
                    </a:srgbClr>
                  </a:outerShdw>
                </a:effectLst>
              </a14:hiddenEffects>
            </a:ex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tlCol="0" anchor="ctr"/>
          <a:lstStyle/>
          <a:p>
            <a:pPr algn="ctr" defTabSz="390838"/>
            <a:endParaRPr lang="fr-BE" sz="1539">
              <a:solidFill>
                <a:prstClr val="white"/>
              </a:solidFill>
              <a:latin typeface="Arial"/>
            </a:endParaRPr>
          </a:p>
        </p:txBody>
      </p:sp>
      <p:sp>
        <p:nvSpPr>
          <p:cNvPr id="121" name="OTLSHAPE_T_f65c978ab0894271b0cf48afb3fd08eb_Shape"/>
          <p:cNvSpPr/>
          <p:nvPr>
            <p:custDataLst>
              <p:tags r:id="rId33"/>
            </p:custDataLst>
          </p:nvPr>
        </p:nvSpPr>
        <p:spPr>
          <a:xfrm>
            <a:off x="1130124" y="951643"/>
            <a:ext cx="1107413" cy="173712"/>
          </a:xfrm>
          <a:prstGeom prst="rect">
            <a:avLst/>
          </a:prstGeom>
          <a:solidFill>
            <a:srgbClr val="F0801A"/>
          </a:solidFill>
          <a:ln w="9525" cap="flat" cmpd="sng" algn="ctr">
            <a:noFill/>
            <a:prstDash val="solid"/>
          </a:ln>
          <a:effectLst/>
          <a:scene3d>
            <a:camera prst="orthographicFront"/>
            <a:lightRig rig="balanced" dir="t">
              <a:rot lat="0" lon="0" rev="8700000"/>
            </a:lightRig>
          </a:scene3d>
          <a:sp3d>
            <a:bevelT w="165100" h="1270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a:srgbClr val="000000">
                      <a:alpha val="50000"/>
                    </a:srgbClr>
                  </a:outerShdw>
                </a:effectLst>
              </a14:hiddenEffects>
            </a:ex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tlCol="0" anchor="ctr"/>
          <a:lstStyle/>
          <a:p>
            <a:pPr algn="ctr" defTabSz="390838"/>
            <a:endParaRPr lang="fr-BE" sz="1539">
              <a:solidFill>
                <a:prstClr val="white"/>
              </a:solidFill>
              <a:latin typeface="Arial"/>
            </a:endParaRPr>
          </a:p>
        </p:txBody>
      </p:sp>
      <p:sp>
        <p:nvSpPr>
          <p:cNvPr id="122" name="OTLSHAPE_T_f65c978ab0894271b0cf48afb3fd08eb_JoinedDate"/>
          <p:cNvSpPr txBox="1"/>
          <p:nvPr>
            <p:custDataLst>
              <p:tags r:id="rId34"/>
            </p:custDataLst>
          </p:nvPr>
        </p:nvSpPr>
        <p:spPr>
          <a:xfrm>
            <a:off x="1155218" y="972713"/>
            <a:ext cx="1031414" cy="131574"/>
          </a:xfrm>
          <a:prstGeom prst="rect">
            <a:avLst/>
          </a:prstGeom>
          <a:noFill/>
        </p:spPr>
        <p:txBody>
          <a:bodyPr vert="horz" wrap="square" lIns="0" tIns="0" rIns="0" bIns="0" rtlCol="0" anchor="ctr" anchorCtr="0">
            <a:spAutoFit/>
          </a:bodyPr>
          <a:lstStyle/>
          <a:p>
            <a:pPr defTabSz="390838"/>
            <a:r>
              <a:rPr lang="fr-BE" sz="855" spc="-5">
                <a:solidFill>
                  <a:prstClr val="white"/>
                </a:solidFill>
                <a:latin typeface="Calibri" panose="020F0502020204030204" pitchFamily="34" charset="0"/>
              </a:rPr>
              <a:t>3/15/2018 - 5/15/2018</a:t>
            </a:r>
          </a:p>
        </p:txBody>
      </p:sp>
      <p:sp>
        <p:nvSpPr>
          <p:cNvPr id="123" name="OTLSHAPE_T_f65c978ab0894271b0cf48afb3fd08eb_Title"/>
          <p:cNvSpPr txBox="1"/>
          <p:nvPr>
            <p:custDataLst>
              <p:tags r:id="rId35"/>
            </p:custDataLst>
          </p:nvPr>
        </p:nvSpPr>
        <p:spPr>
          <a:xfrm>
            <a:off x="1061391" y="1152102"/>
            <a:ext cx="1524718" cy="144655"/>
          </a:xfrm>
          <a:prstGeom prst="rect">
            <a:avLst/>
          </a:prstGeom>
          <a:solidFill>
            <a:schemeClr val="bg1"/>
          </a:solidFill>
        </p:spPr>
        <p:txBody>
          <a:bodyPr vert="horz" wrap="square" lIns="0" tIns="0" rIns="0" bIns="0" rtlCol="0" anchor="ctr" anchorCtr="0">
            <a:spAutoFit/>
          </a:bodyPr>
          <a:lstStyle/>
          <a:p>
            <a:pPr defTabSz="390838"/>
            <a:r>
              <a:rPr lang="fr-BE" sz="940" b="1" spc="-4">
                <a:solidFill>
                  <a:srgbClr val="000000"/>
                </a:solidFill>
                <a:latin typeface="Calibri" panose="020F0502020204030204" pitchFamily="34" charset="0"/>
              </a:rPr>
              <a:t>Public cons. T&amp;C BRP V1.1</a:t>
            </a:r>
          </a:p>
        </p:txBody>
      </p:sp>
      <p:sp>
        <p:nvSpPr>
          <p:cNvPr id="124" name="OTLSHAPE_T_712f954e621d47348447a41e7315894b_Shape"/>
          <p:cNvSpPr/>
          <p:nvPr>
            <p:custDataLst>
              <p:tags r:id="rId36"/>
            </p:custDataLst>
          </p:nvPr>
        </p:nvSpPr>
        <p:spPr>
          <a:xfrm>
            <a:off x="4431912" y="954471"/>
            <a:ext cx="974177" cy="149816"/>
          </a:xfrm>
          <a:prstGeom prst="rect">
            <a:avLst/>
          </a:prstGeom>
          <a:solidFill>
            <a:srgbClr val="F0801A"/>
          </a:solidFill>
          <a:ln w="9525" cap="flat" cmpd="sng" algn="ctr">
            <a:noFill/>
            <a:prstDash val="solid"/>
          </a:ln>
          <a:effectLst/>
          <a:scene3d>
            <a:camera prst="orthographicFront"/>
            <a:lightRig rig="balanced" dir="t">
              <a:rot lat="0" lon="0" rev="8700000"/>
            </a:lightRig>
          </a:scene3d>
          <a:sp3d>
            <a:bevelT w="165100" h="1270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a:srgbClr val="000000">
                      <a:alpha val="50000"/>
                    </a:srgbClr>
                  </a:outerShdw>
                </a:effectLst>
              </a14:hiddenEffects>
            </a:ex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tlCol="0" anchor="ctr"/>
          <a:lstStyle/>
          <a:p>
            <a:pPr algn="ctr" defTabSz="390838"/>
            <a:endParaRPr lang="fr-BE" sz="1539">
              <a:solidFill>
                <a:prstClr val="white"/>
              </a:solidFill>
              <a:latin typeface="Arial"/>
            </a:endParaRPr>
          </a:p>
        </p:txBody>
      </p:sp>
      <p:sp>
        <p:nvSpPr>
          <p:cNvPr id="125" name="OTLSHAPE_T_712f954e621d47348447a41e7315894b_JoinedDate"/>
          <p:cNvSpPr txBox="1"/>
          <p:nvPr>
            <p:custDataLst>
              <p:tags r:id="rId37"/>
            </p:custDataLst>
          </p:nvPr>
        </p:nvSpPr>
        <p:spPr>
          <a:xfrm>
            <a:off x="4544387" y="972712"/>
            <a:ext cx="680375" cy="131574"/>
          </a:xfrm>
          <a:prstGeom prst="rect">
            <a:avLst/>
          </a:prstGeom>
          <a:noFill/>
        </p:spPr>
        <p:txBody>
          <a:bodyPr vert="horz" wrap="square" lIns="0" tIns="0" rIns="0" bIns="0" rtlCol="0" anchor="ctr" anchorCtr="0">
            <a:spAutoFit/>
          </a:bodyPr>
          <a:lstStyle/>
          <a:p>
            <a:pPr defTabSz="390838"/>
            <a:r>
              <a:rPr lang="fr-BE" sz="855" spc="-5">
                <a:solidFill>
                  <a:prstClr val="white"/>
                </a:solidFill>
                <a:latin typeface="Calibri" panose="020F0502020204030204" pitchFamily="34" charset="0"/>
              </a:rPr>
              <a:t>20/09 – 15/11</a:t>
            </a:r>
          </a:p>
        </p:txBody>
      </p:sp>
      <p:sp>
        <p:nvSpPr>
          <p:cNvPr id="126" name="OTLSHAPE_T_712f954e621d47348447a41e7315894b_Title"/>
          <p:cNvSpPr txBox="1"/>
          <p:nvPr>
            <p:custDataLst>
              <p:tags r:id="rId38"/>
            </p:custDataLst>
          </p:nvPr>
        </p:nvSpPr>
        <p:spPr>
          <a:xfrm>
            <a:off x="4154159" y="1128174"/>
            <a:ext cx="1302839" cy="144655"/>
          </a:xfrm>
          <a:prstGeom prst="rect">
            <a:avLst/>
          </a:prstGeom>
          <a:noFill/>
        </p:spPr>
        <p:txBody>
          <a:bodyPr vert="horz" wrap="square" lIns="0" tIns="0" rIns="0" bIns="0" rtlCol="0" anchor="ctr" anchorCtr="0">
            <a:spAutoFit/>
          </a:bodyPr>
          <a:lstStyle/>
          <a:p>
            <a:pPr defTabSz="390838"/>
            <a:r>
              <a:rPr lang="fr-BE" sz="940" b="1" spc="-4">
                <a:solidFill>
                  <a:srgbClr val="000000"/>
                </a:solidFill>
                <a:latin typeface="Calibri" panose="020F0502020204030204" pitchFamily="34" charset="0"/>
              </a:rPr>
              <a:t>Public cons. T&amp;C BRP V1.2</a:t>
            </a:r>
          </a:p>
        </p:txBody>
      </p:sp>
      <p:sp>
        <p:nvSpPr>
          <p:cNvPr id="127" name="OTLSHAPE_T_2955eb875c8247d3bc3feef14c9a566d_Shape"/>
          <p:cNvSpPr/>
          <p:nvPr>
            <p:custDataLst>
              <p:tags r:id="rId39"/>
            </p:custDataLst>
          </p:nvPr>
        </p:nvSpPr>
        <p:spPr>
          <a:xfrm>
            <a:off x="1785141" y="2854991"/>
            <a:ext cx="531992" cy="173712"/>
          </a:xfrm>
          <a:prstGeom prst="rect">
            <a:avLst/>
          </a:prstGeom>
          <a:solidFill>
            <a:srgbClr val="258998"/>
          </a:solidFill>
          <a:ln w="9525" cap="flat" cmpd="sng" algn="ctr">
            <a:noFill/>
            <a:prstDash val="solid"/>
          </a:ln>
          <a:effectLst/>
          <a:scene3d>
            <a:camera prst="orthographicFront"/>
            <a:lightRig rig="balanced" dir="t">
              <a:rot lat="0" lon="0" rev="8700000"/>
            </a:lightRig>
          </a:scene3d>
          <a:sp3d>
            <a:bevelT w="165100" h="1270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a:srgbClr val="000000">
                      <a:alpha val="50000"/>
                    </a:srgbClr>
                  </a:outerShdw>
                </a:effectLst>
              </a14:hiddenEffects>
            </a:ex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tlCol="0" anchor="ctr"/>
          <a:lstStyle/>
          <a:p>
            <a:pPr algn="ctr" defTabSz="390838"/>
            <a:endParaRPr lang="fr-BE" sz="1539">
              <a:solidFill>
                <a:prstClr val="white"/>
              </a:solidFill>
              <a:latin typeface="Arial"/>
            </a:endParaRPr>
          </a:p>
        </p:txBody>
      </p:sp>
      <p:sp>
        <p:nvSpPr>
          <p:cNvPr id="128" name="OTLSHAPE_T_2955eb875c8247d3bc3feef14c9a566d_JoinedDate"/>
          <p:cNvSpPr txBox="1"/>
          <p:nvPr>
            <p:custDataLst>
              <p:tags r:id="rId40"/>
            </p:custDataLst>
          </p:nvPr>
        </p:nvSpPr>
        <p:spPr>
          <a:xfrm>
            <a:off x="1811425" y="2876061"/>
            <a:ext cx="479424" cy="131574"/>
          </a:xfrm>
          <a:prstGeom prst="rect">
            <a:avLst/>
          </a:prstGeom>
          <a:noFill/>
        </p:spPr>
        <p:txBody>
          <a:bodyPr vert="horz" wrap="square" lIns="0" tIns="0" rIns="0" bIns="0" rtlCol="0" anchor="ctr" anchorCtr="0">
            <a:spAutoFit/>
          </a:bodyPr>
          <a:lstStyle/>
          <a:p>
            <a:pPr defTabSz="390838"/>
            <a:r>
              <a:rPr lang="fr-BE" sz="855" spc="-5">
                <a:solidFill>
                  <a:prstClr val="white"/>
                </a:solidFill>
                <a:latin typeface="Calibri" panose="020F0502020204030204" pitchFamily="34" charset="0"/>
              </a:rPr>
              <a:t>4/20- 5/18</a:t>
            </a:r>
          </a:p>
        </p:txBody>
      </p:sp>
      <p:sp>
        <p:nvSpPr>
          <p:cNvPr id="129" name="OTLSHAPE_T_2955eb875c8247d3bc3feef14c9a566d_Title"/>
          <p:cNvSpPr txBox="1"/>
          <p:nvPr>
            <p:custDataLst>
              <p:tags r:id="rId41"/>
            </p:custDataLst>
          </p:nvPr>
        </p:nvSpPr>
        <p:spPr>
          <a:xfrm>
            <a:off x="1456816" y="2674651"/>
            <a:ext cx="1281125" cy="144655"/>
          </a:xfrm>
          <a:prstGeom prst="rect">
            <a:avLst/>
          </a:prstGeom>
          <a:solidFill>
            <a:schemeClr val="bg1"/>
          </a:solidFill>
        </p:spPr>
        <p:txBody>
          <a:bodyPr vert="horz" wrap="square" lIns="0" tIns="0" rIns="0" bIns="0" rtlCol="0" anchor="ctr" anchorCtr="0">
            <a:spAutoFit/>
          </a:bodyPr>
          <a:lstStyle/>
          <a:p>
            <a:pPr defTabSz="390838"/>
            <a:r>
              <a:rPr lang="fr-BE" sz="940" b="1" spc="-5">
                <a:solidFill>
                  <a:srgbClr val="000000"/>
                </a:solidFill>
                <a:latin typeface="Calibri" panose="020F0502020204030204" pitchFamily="34" charset="0"/>
              </a:rPr>
              <a:t>Public Cons. ARP </a:t>
            </a:r>
            <a:r>
              <a:rPr lang="fr-BE" sz="940" b="1" spc="-5" err="1">
                <a:solidFill>
                  <a:srgbClr val="000000"/>
                </a:solidFill>
                <a:latin typeface="Calibri" panose="020F0502020204030204" pitchFamily="34" charset="0"/>
              </a:rPr>
              <a:t>Contract</a:t>
            </a:r>
            <a:endParaRPr lang="fr-BE" sz="940" b="1" spc="-5">
              <a:solidFill>
                <a:srgbClr val="000000"/>
              </a:solidFill>
              <a:latin typeface="Calibri" panose="020F0502020204030204" pitchFamily="34" charset="0"/>
            </a:endParaRPr>
          </a:p>
        </p:txBody>
      </p:sp>
      <p:sp>
        <p:nvSpPr>
          <p:cNvPr id="135" name="OTLSHAPE_M_8d3646fcf7e143a49921b0b6416c6890_Title"/>
          <p:cNvSpPr txBox="1"/>
          <p:nvPr>
            <p:custDataLst>
              <p:tags r:id="rId42"/>
            </p:custDataLst>
          </p:nvPr>
        </p:nvSpPr>
        <p:spPr>
          <a:xfrm>
            <a:off x="3007381" y="910146"/>
            <a:ext cx="1199804" cy="144655"/>
          </a:xfrm>
          <a:prstGeom prst="rect">
            <a:avLst/>
          </a:prstGeom>
          <a:solidFill>
            <a:schemeClr val="bg1"/>
          </a:solidFill>
        </p:spPr>
        <p:txBody>
          <a:bodyPr vert="horz" wrap="square" lIns="0" tIns="0" rIns="0" bIns="0" rtlCol="0" anchor="ctr" anchorCtr="0">
            <a:spAutoFit/>
          </a:bodyPr>
          <a:lstStyle/>
          <a:p>
            <a:pPr defTabSz="390838"/>
            <a:r>
              <a:rPr lang="en-US" sz="940" b="1" spc="-4">
                <a:solidFill>
                  <a:srgbClr val="000000"/>
                </a:solidFill>
                <a:latin typeface="Calibri" panose="020F0502020204030204" pitchFamily="34" charset="0"/>
              </a:rPr>
              <a:t>Submission V1.1</a:t>
            </a:r>
            <a:endParaRPr lang="fr-BE" sz="940" b="1" spc="-4">
              <a:solidFill>
                <a:srgbClr val="000000"/>
              </a:solidFill>
              <a:latin typeface="Calibri" panose="020F0502020204030204" pitchFamily="34" charset="0"/>
            </a:endParaRPr>
          </a:p>
        </p:txBody>
      </p:sp>
      <p:sp>
        <p:nvSpPr>
          <p:cNvPr id="136" name="OTLSHAPE_M_8d3646fcf7e143a49921b0b6416c6890_Date"/>
          <p:cNvSpPr txBox="1"/>
          <p:nvPr>
            <p:custDataLst>
              <p:tags r:id="rId43"/>
            </p:custDataLst>
          </p:nvPr>
        </p:nvSpPr>
        <p:spPr>
          <a:xfrm>
            <a:off x="3007380" y="1076746"/>
            <a:ext cx="477708" cy="131574"/>
          </a:xfrm>
          <a:prstGeom prst="rect">
            <a:avLst/>
          </a:prstGeom>
          <a:noFill/>
        </p:spPr>
        <p:txBody>
          <a:bodyPr vert="horz" wrap="square" lIns="0" tIns="0" rIns="0" bIns="0" rtlCol="0" anchor="ctr" anchorCtr="0">
            <a:spAutoFit/>
          </a:bodyPr>
          <a:lstStyle/>
          <a:p>
            <a:pPr defTabSz="390838"/>
            <a:r>
              <a:rPr lang="fr-BE" sz="855" spc="-7">
                <a:solidFill>
                  <a:srgbClr val="44546A"/>
                </a:solidFill>
                <a:latin typeface="Calibri" panose="020F0502020204030204" pitchFamily="34" charset="0"/>
              </a:rPr>
              <a:t>6/18</a:t>
            </a:r>
          </a:p>
        </p:txBody>
      </p:sp>
      <p:sp>
        <p:nvSpPr>
          <p:cNvPr id="137" name="OTLSHAPE_M_8d3646fcf7e143a49921b0b6416c6890_Shape"/>
          <p:cNvSpPr/>
          <p:nvPr>
            <p:custDataLst>
              <p:tags r:id="rId44"/>
            </p:custDataLst>
          </p:nvPr>
        </p:nvSpPr>
        <p:spPr>
          <a:xfrm rot="16200000">
            <a:off x="2821978" y="1016787"/>
            <a:ext cx="141141" cy="141141"/>
          </a:xfrm>
          <a:prstGeom prst="flowChartMerge">
            <a:avLst/>
          </a:prstGeom>
          <a:solidFill>
            <a:srgbClr val="F0801A"/>
          </a:solidFill>
          <a:ln w="9525" cap="flat" cmpd="sng" algn="ctr">
            <a:noFill/>
            <a:prstDash val="solid"/>
          </a:ln>
          <a:effectLst/>
          <a:scene3d>
            <a:camera prst="orthographicFront"/>
            <a:lightRig rig="threePt" dir="t"/>
          </a:scene3d>
          <a:sp3d>
            <a:bevelT h="1270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a:srgbClr val="000000">
                      <a:alpha val="50000"/>
                    </a:srgbClr>
                  </a:outerShdw>
                </a:effectLst>
              </a14:hiddenEffects>
            </a:ex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tlCol="0" anchor="ctr"/>
          <a:lstStyle/>
          <a:p>
            <a:pPr algn="ctr" defTabSz="390838"/>
            <a:endParaRPr lang="fr-BE" sz="1539">
              <a:solidFill>
                <a:prstClr val="white"/>
              </a:solidFill>
              <a:latin typeface="Arial"/>
            </a:endParaRPr>
          </a:p>
        </p:txBody>
      </p:sp>
      <p:sp>
        <p:nvSpPr>
          <p:cNvPr id="138" name="OTLSHAPE_M_fc4856233fd9459388bb6f2d82a320ec_Title"/>
          <p:cNvSpPr txBox="1"/>
          <p:nvPr>
            <p:custDataLst>
              <p:tags r:id="rId45"/>
            </p:custDataLst>
          </p:nvPr>
        </p:nvSpPr>
        <p:spPr>
          <a:xfrm>
            <a:off x="591642" y="2448144"/>
            <a:ext cx="620681" cy="394723"/>
          </a:xfrm>
          <a:prstGeom prst="rect">
            <a:avLst/>
          </a:prstGeom>
          <a:noFill/>
        </p:spPr>
        <p:txBody>
          <a:bodyPr vert="horz" wrap="square" lIns="0" tIns="0" rIns="0" bIns="0" rtlCol="0" anchor="ctr" anchorCtr="0">
            <a:spAutoFit/>
          </a:bodyPr>
          <a:lstStyle/>
          <a:p>
            <a:pPr algn="r" defTabSz="390838"/>
            <a:r>
              <a:rPr lang="en-US" sz="855" b="1" spc="-4">
                <a:solidFill>
                  <a:srgbClr val="000000"/>
                </a:solidFill>
                <a:latin typeface="Calibri" panose="020F0502020204030204" pitchFamily="34" charset="0"/>
              </a:rPr>
              <a:t>last Submission to CREG </a:t>
            </a:r>
            <a:endParaRPr lang="fr-BE" sz="855" b="1" spc="-4">
              <a:solidFill>
                <a:srgbClr val="000000"/>
              </a:solidFill>
              <a:latin typeface="Calibri" panose="020F0502020204030204" pitchFamily="34" charset="0"/>
            </a:endParaRPr>
          </a:p>
        </p:txBody>
      </p:sp>
      <p:sp>
        <p:nvSpPr>
          <p:cNvPr id="139" name="OTLSHAPE_M_fc4856233fd9459388bb6f2d82a320ec_Date"/>
          <p:cNvSpPr txBox="1"/>
          <p:nvPr>
            <p:custDataLst>
              <p:tags r:id="rId46"/>
            </p:custDataLst>
          </p:nvPr>
        </p:nvSpPr>
        <p:spPr>
          <a:xfrm>
            <a:off x="977539" y="2826778"/>
            <a:ext cx="252116" cy="131574"/>
          </a:xfrm>
          <a:prstGeom prst="rect">
            <a:avLst/>
          </a:prstGeom>
          <a:noFill/>
        </p:spPr>
        <p:txBody>
          <a:bodyPr vert="horz" wrap="square" lIns="0" tIns="0" rIns="0" bIns="0" rtlCol="0" anchor="ctr" anchorCtr="0">
            <a:spAutoFit/>
          </a:bodyPr>
          <a:lstStyle/>
          <a:p>
            <a:pPr defTabSz="390838"/>
            <a:r>
              <a:rPr lang="fr-BE" sz="855" spc="-7">
                <a:solidFill>
                  <a:srgbClr val="44546A"/>
                </a:solidFill>
                <a:latin typeface="Calibri" panose="020F0502020204030204" pitchFamily="34" charset="0"/>
              </a:rPr>
              <a:t>3/19</a:t>
            </a:r>
          </a:p>
        </p:txBody>
      </p:sp>
      <p:sp>
        <p:nvSpPr>
          <p:cNvPr id="140" name="OTLSHAPE_M_fc4856233fd9459388bb6f2d82a320ec_Shape"/>
          <p:cNvSpPr/>
          <p:nvPr>
            <p:custDataLst>
              <p:tags r:id="rId47"/>
            </p:custDataLst>
          </p:nvPr>
        </p:nvSpPr>
        <p:spPr>
          <a:xfrm rot="16200000">
            <a:off x="1246831" y="2852508"/>
            <a:ext cx="141141" cy="141141"/>
          </a:xfrm>
          <a:prstGeom prst="flowChartMerge">
            <a:avLst/>
          </a:prstGeom>
          <a:solidFill>
            <a:srgbClr val="258998"/>
          </a:solidFill>
          <a:ln w="9525" cap="flat" cmpd="sng" algn="ctr">
            <a:noFill/>
            <a:prstDash val="solid"/>
          </a:ln>
          <a:effectLst/>
          <a:scene3d>
            <a:camera prst="orthographicFront"/>
            <a:lightRig rig="threePt" dir="t"/>
          </a:scene3d>
          <a:sp3d>
            <a:bevelT h="1270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a:srgbClr val="000000">
                      <a:alpha val="50000"/>
                    </a:srgbClr>
                  </a:outerShdw>
                </a:effectLst>
              </a14:hiddenEffects>
            </a:ex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tlCol="0" anchor="ctr"/>
          <a:lstStyle/>
          <a:p>
            <a:pPr algn="ctr" defTabSz="390838"/>
            <a:endParaRPr lang="fr-BE" sz="1539">
              <a:solidFill>
                <a:prstClr val="white"/>
              </a:solidFill>
              <a:latin typeface="Arial"/>
            </a:endParaRPr>
          </a:p>
        </p:txBody>
      </p:sp>
      <p:sp>
        <p:nvSpPr>
          <p:cNvPr id="141" name="OTLSHAPE_M_5a312bd4e8944c6eb473536b82ff5fbc_Title"/>
          <p:cNvSpPr txBox="1"/>
          <p:nvPr>
            <p:custDataLst>
              <p:tags r:id="rId48"/>
            </p:custDataLst>
          </p:nvPr>
        </p:nvSpPr>
        <p:spPr>
          <a:xfrm>
            <a:off x="2784633" y="2526125"/>
            <a:ext cx="510745" cy="236988"/>
          </a:xfrm>
          <a:prstGeom prst="rect">
            <a:avLst/>
          </a:prstGeom>
          <a:solidFill>
            <a:schemeClr val="bg1"/>
          </a:solidFill>
        </p:spPr>
        <p:txBody>
          <a:bodyPr vert="horz" wrap="square" lIns="0" tIns="0" rIns="0" bIns="0" rtlCol="0" anchor="ctr" anchorCtr="0">
            <a:spAutoFit/>
          </a:bodyPr>
          <a:lstStyle/>
          <a:p>
            <a:pPr defTabSz="390838"/>
            <a:r>
              <a:rPr lang="en-US" sz="770" b="1" spc="-5">
                <a:solidFill>
                  <a:srgbClr val="000000"/>
                </a:solidFill>
                <a:latin typeface="Calibri" panose="020F0502020204030204" pitchFamily="34" charset="0"/>
              </a:rPr>
              <a:t>Submission to CREG</a:t>
            </a:r>
            <a:endParaRPr lang="fr-BE" sz="770" b="1" spc="-5">
              <a:solidFill>
                <a:srgbClr val="000000"/>
              </a:solidFill>
              <a:latin typeface="Calibri" panose="020F0502020204030204" pitchFamily="34" charset="0"/>
            </a:endParaRPr>
          </a:p>
        </p:txBody>
      </p:sp>
      <p:sp>
        <p:nvSpPr>
          <p:cNvPr id="142" name="OTLSHAPE_M_5a312bd4e8944c6eb473536b82ff5fbc_Date"/>
          <p:cNvSpPr txBox="1"/>
          <p:nvPr>
            <p:custDataLst>
              <p:tags r:id="rId49"/>
            </p:custDataLst>
          </p:nvPr>
        </p:nvSpPr>
        <p:spPr>
          <a:xfrm>
            <a:off x="2955330" y="2874986"/>
            <a:ext cx="256083" cy="131574"/>
          </a:xfrm>
          <a:prstGeom prst="rect">
            <a:avLst/>
          </a:prstGeom>
          <a:noFill/>
        </p:spPr>
        <p:txBody>
          <a:bodyPr vert="horz" wrap="square" lIns="0" tIns="0" rIns="0" bIns="0" rtlCol="0" anchor="ctr" anchorCtr="0">
            <a:spAutoFit/>
          </a:bodyPr>
          <a:lstStyle/>
          <a:p>
            <a:pPr defTabSz="390838"/>
            <a:r>
              <a:rPr lang="fr-BE" sz="855" spc="-7">
                <a:solidFill>
                  <a:srgbClr val="44546A"/>
                </a:solidFill>
                <a:latin typeface="Calibri" panose="020F0502020204030204" pitchFamily="34" charset="0"/>
              </a:rPr>
              <a:t>6/15</a:t>
            </a:r>
          </a:p>
        </p:txBody>
      </p:sp>
      <p:sp>
        <p:nvSpPr>
          <p:cNvPr id="143" name="OTLSHAPE_M_5a312bd4e8944c6eb473536b82ff5fbc_Shape"/>
          <p:cNvSpPr/>
          <p:nvPr>
            <p:custDataLst>
              <p:tags r:id="rId50"/>
            </p:custDataLst>
          </p:nvPr>
        </p:nvSpPr>
        <p:spPr>
          <a:xfrm rot="16200000">
            <a:off x="2787047" y="2835407"/>
            <a:ext cx="141141" cy="141141"/>
          </a:xfrm>
          <a:prstGeom prst="flowChartMerge">
            <a:avLst/>
          </a:prstGeom>
          <a:solidFill>
            <a:srgbClr val="258998"/>
          </a:solidFill>
          <a:ln w="9525" cap="flat" cmpd="sng" algn="ctr">
            <a:noFill/>
            <a:prstDash val="solid"/>
          </a:ln>
          <a:effectLst/>
          <a:scene3d>
            <a:camera prst="orthographicFront"/>
            <a:lightRig rig="threePt" dir="t"/>
          </a:scene3d>
          <a:sp3d>
            <a:bevelT h="1270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a:srgbClr val="000000">
                      <a:alpha val="50000"/>
                    </a:srgbClr>
                  </a:outerShdw>
                </a:effectLst>
              </a14:hiddenEffects>
            </a:ex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tlCol="0" anchor="ctr"/>
          <a:lstStyle/>
          <a:p>
            <a:pPr algn="ctr" defTabSz="390838"/>
            <a:endParaRPr lang="fr-BE" sz="1539">
              <a:solidFill>
                <a:prstClr val="white"/>
              </a:solidFill>
              <a:latin typeface="Arial"/>
            </a:endParaRPr>
          </a:p>
        </p:txBody>
      </p:sp>
      <p:sp>
        <p:nvSpPr>
          <p:cNvPr id="144" name="OTLSHAPE_M_5a312bd4e8944c6eb473536b82ff5fbc_Title"/>
          <p:cNvSpPr txBox="1"/>
          <p:nvPr>
            <p:custDataLst>
              <p:tags r:id="rId51"/>
            </p:custDataLst>
          </p:nvPr>
        </p:nvSpPr>
        <p:spPr>
          <a:xfrm>
            <a:off x="8070565" y="2730246"/>
            <a:ext cx="1017098" cy="144655"/>
          </a:xfrm>
          <a:prstGeom prst="rect">
            <a:avLst/>
          </a:prstGeom>
          <a:noFill/>
        </p:spPr>
        <p:txBody>
          <a:bodyPr vert="horz" wrap="square" lIns="0" tIns="0" rIns="0" bIns="0" rtlCol="0" anchor="ctr" anchorCtr="0">
            <a:spAutoFit/>
          </a:bodyPr>
          <a:lstStyle/>
          <a:p>
            <a:pPr defTabSz="390838"/>
            <a:r>
              <a:rPr lang="en-US" sz="940" b="1" spc="-5">
                <a:solidFill>
                  <a:srgbClr val="000000"/>
                </a:solidFill>
                <a:latin typeface="Calibri" panose="020F0502020204030204" pitchFamily="34" charset="0"/>
              </a:rPr>
              <a:t>END of ARP Contract</a:t>
            </a:r>
            <a:endParaRPr lang="fr-BE" sz="940" b="1" spc="-5">
              <a:solidFill>
                <a:srgbClr val="000000"/>
              </a:solidFill>
              <a:latin typeface="Calibri" panose="020F0502020204030204" pitchFamily="34" charset="0"/>
            </a:endParaRPr>
          </a:p>
        </p:txBody>
      </p:sp>
      <p:sp>
        <p:nvSpPr>
          <p:cNvPr id="145" name="OTLSHAPE_M_5a312bd4e8944c6eb473536b82ff5fbc_Date"/>
          <p:cNvSpPr txBox="1"/>
          <p:nvPr>
            <p:custDataLst>
              <p:tags r:id="rId52"/>
            </p:custDataLst>
          </p:nvPr>
        </p:nvSpPr>
        <p:spPr>
          <a:xfrm>
            <a:off x="8070564" y="2895344"/>
            <a:ext cx="615700" cy="131574"/>
          </a:xfrm>
          <a:prstGeom prst="rect">
            <a:avLst/>
          </a:prstGeom>
          <a:noFill/>
        </p:spPr>
        <p:txBody>
          <a:bodyPr vert="horz" wrap="square" lIns="0" tIns="0" rIns="0" bIns="0" rtlCol="0" anchor="ctr" anchorCtr="0">
            <a:spAutoFit/>
          </a:bodyPr>
          <a:lstStyle/>
          <a:p>
            <a:pPr defTabSz="390838"/>
            <a:r>
              <a:rPr lang="fr-BE" sz="855" spc="-7" dirty="0">
                <a:solidFill>
                  <a:srgbClr val="44546A"/>
                </a:solidFill>
                <a:latin typeface="Calibri" panose="020F0502020204030204" pitchFamily="34" charset="0"/>
              </a:rPr>
              <a:t>Q1/2019</a:t>
            </a:r>
          </a:p>
        </p:txBody>
      </p:sp>
      <p:sp>
        <p:nvSpPr>
          <p:cNvPr id="146" name="OTLSHAPE_M_5a312bd4e8944c6eb473536b82ff5fbc_Shape"/>
          <p:cNvSpPr/>
          <p:nvPr>
            <p:custDataLst>
              <p:tags r:id="rId53"/>
            </p:custDataLst>
          </p:nvPr>
        </p:nvSpPr>
        <p:spPr>
          <a:xfrm rot="16200000">
            <a:off x="7902281" y="2855765"/>
            <a:ext cx="141141" cy="141141"/>
          </a:xfrm>
          <a:prstGeom prst="flowChartMerge">
            <a:avLst/>
          </a:prstGeom>
          <a:solidFill>
            <a:srgbClr val="258998"/>
          </a:solidFill>
          <a:ln w="9525" cap="flat" cmpd="sng" algn="ctr">
            <a:noFill/>
            <a:prstDash val="solid"/>
          </a:ln>
          <a:effectLst/>
          <a:scene3d>
            <a:camera prst="orthographicFront"/>
            <a:lightRig rig="threePt" dir="t"/>
          </a:scene3d>
          <a:sp3d>
            <a:bevelT h="1270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a:srgbClr val="000000">
                      <a:alpha val="50000"/>
                    </a:srgbClr>
                  </a:outerShdw>
                </a:effectLst>
              </a14:hiddenEffects>
            </a:ex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tlCol="0" anchor="ctr"/>
          <a:lstStyle/>
          <a:p>
            <a:pPr algn="ctr" defTabSz="390838"/>
            <a:endParaRPr lang="fr-BE" sz="1539">
              <a:solidFill>
                <a:prstClr val="white"/>
              </a:solidFill>
              <a:latin typeface="Arial"/>
            </a:endParaRPr>
          </a:p>
        </p:txBody>
      </p:sp>
      <p:sp>
        <p:nvSpPr>
          <p:cNvPr id="150" name="TextBox 149"/>
          <p:cNvSpPr txBox="1"/>
          <p:nvPr/>
        </p:nvSpPr>
        <p:spPr>
          <a:xfrm>
            <a:off x="3393" y="918431"/>
            <a:ext cx="737456" cy="408060"/>
          </a:xfrm>
          <a:prstGeom prst="rect">
            <a:avLst/>
          </a:prstGeom>
          <a:noFill/>
        </p:spPr>
        <p:txBody>
          <a:bodyPr wrap="square" rtlCol="0">
            <a:spAutoFit/>
          </a:bodyPr>
          <a:lstStyle/>
          <a:p>
            <a:pPr defTabSz="390838"/>
            <a:r>
              <a:rPr lang="en-US" sz="1026" b="1">
                <a:solidFill>
                  <a:srgbClr val="DF6528"/>
                </a:solidFill>
                <a:latin typeface="Arial"/>
              </a:rPr>
              <a:t>BRP Contract</a:t>
            </a:r>
            <a:endParaRPr lang="fr-BE" sz="1026" b="1">
              <a:solidFill>
                <a:srgbClr val="DF6528"/>
              </a:solidFill>
              <a:latin typeface="Arial"/>
            </a:endParaRPr>
          </a:p>
        </p:txBody>
      </p:sp>
      <p:sp>
        <p:nvSpPr>
          <p:cNvPr id="151" name="TextBox 150"/>
          <p:cNvSpPr txBox="1"/>
          <p:nvPr/>
        </p:nvSpPr>
        <p:spPr>
          <a:xfrm>
            <a:off x="-35106" y="2735151"/>
            <a:ext cx="737456" cy="408060"/>
          </a:xfrm>
          <a:prstGeom prst="rect">
            <a:avLst/>
          </a:prstGeom>
          <a:noFill/>
        </p:spPr>
        <p:txBody>
          <a:bodyPr wrap="square" rtlCol="0">
            <a:spAutoFit/>
          </a:bodyPr>
          <a:lstStyle/>
          <a:p>
            <a:pPr defTabSz="390838"/>
            <a:r>
              <a:rPr lang="en-US" sz="1026" b="1">
                <a:solidFill>
                  <a:srgbClr val="308186"/>
                </a:solidFill>
                <a:latin typeface="Arial"/>
              </a:rPr>
              <a:t>ARP Contract</a:t>
            </a:r>
            <a:endParaRPr lang="fr-BE" sz="1026" b="1">
              <a:solidFill>
                <a:srgbClr val="308186"/>
              </a:solidFill>
              <a:latin typeface="Arial"/>
            </a:endParaRPr>
          </a:p>
        </p:txBody>
      </p:sp>
      <p:sp>
        <p:nvSpPr>
          <p:cNvPr id="153" name="TextBox 152"/>
          <p:cNvSpPr txBox="1"/>
          <p:nvPr/>
        </p:nvSpPr>
        <p:spPr>
          <a:xfrm>
            <a:off x="765064" y="1309416"/>
            <a:ext cx="2399354" cy="670953"/>
          </a:xfrm>
          <a:prstGeom prst="rect">
            <a:avLst/>
          </a:prstGeom>
          <a:solidFill>
            <a:schemeClr val="bg1"/>
          </a:solidFill>
        </p:spPr>
        <p:txBody>
          <a:bodyPr wrap="square" rtlCol="0">
            <a:spAutoFit/>
          </a:bodyPr>
          <a:lstStyle/>
          <a:p>
            <a:pPr marL="73282" indent="-73282" defTabSz="390838">
              <a:buFont typeface="Arial" panose="020B0604020202020204" pitchFamily="34" charset="0"/>
              <a:buChar char="•"/>
            </a:pPr>
            <a:r>
              <a:rPr lang="en-US" sz="940">
                <a:solidFill>
                  <a:srgbClr val="2C373C"/>
                </a:solidFill>
                <a:latin typeface="Calibri" panose="020F0502020204030204" pitchFamily="34" charset="0"/>
                <a:cs typeface="Calibri" panose="020F0502020204030204" pitchFamily="34" charset="0"/>
              </a:rPr>
              <a:t>No content changes compared to version last of ARP contract</a:t>
            </a:r>
          </a:p>
          <a:p>
            <a:pPr marL="73282" indent="-73282" defTabSz="390838">
              <a:buFont typeface="Arial" panose="020B0604020202020204" pitchFamily="34" charset="0"/>
              <a:buChar char="•"/>
            </a:pPr>
            <a:r>
              <a:rPr lang="en-US" sz="940">
                <a:solidFill>
                  <a:srgbClr val="2C373C"/>
                </a:solidFill>
                <a:latin typeface="Calibri" panose="020F0502020204030204" pitchFamily="34" charset="0"/>
                <a:cs typeface="Calibri" panose="020F0502020204030204" pitchFamily="34" charset="0"/>
              </a:rPr>
              <a:t> Terminology alignment with EBGL</a:t>
            </a:r>
          </a:p>
          <a:p>
            <a:pPr marL="73282" indent="-73282" defTabSz="390838">
              <a:buFont typeface="Arial" panose="020B0604020202020204" pitchFamily="34" charset="0"/>
              <a:buChar char="•"/>
            </a:pPr>
            <a:r>
              <a:rPr lang="en-US" sz="940">
                <a:solidFill>
                  <a:srgbClr val="2C373C"/>
                </a:solidFill>
                <a:latin typeface="Calibri" panose="020F0502020204030204" pitchFamily="34" charset="0"/>
                <a:cs typeface="Calibri" panose="020F0502020204030204" pitchFamily="34" charset="0"/>
              </a:rPr>
              <a:t>Reorganization of chapters</a:t>
            </a:r>
            <a:endParaRPr lang="fr-BE" sz="940">
              <a:solidFill>
                <a:srgbClr val="2C373C"/>
              </a:solidFill>
              <a:latin typeface="Calibri" panose="020F0502020204030204" pitchFamily="34" charset="0"/>
              <a:cs typeface="Calibri" panose="020F0502020204030204" pitchFamily="34" charset="0"/>
            </a:endParaRPr>
          </a:p>
        </p:txBody>
      </p:sp>
      <p:sp>
        <p:nvSpPr>
          <p:cNvPr id="154" name="TextBox 153"/>
          <p:cNvSpPr txBox="1"/>
          <p:nvPr/>
        </p:nvSpPr>
        <p:spPr>
          <a:xfrm>
            <a:off x="4163929" y="1276679"/>
            <a:ext cx="1976963" cy="381643"/>
          </a:xfrm>
          <a:prstGeom prst="rect">
            <a:avLst/>
          </a:prstGeom>
          <a:solidFill>
            <a:schemeClr val="bg1"/>
          </a:solidFill>
        </p:spPr>
        <p:txBody>
          <a:bodyPr wrap="square" rtlCol="0">
            <a:spAutoFit/>
          </a:bodyPr>
          <a:lstStyle/>
          <a:p>
            <a:pPr marL="73282" indent="-73282" defTabSz="390838">
              <a:buFont typeface="Arial" panose="020B0604020202020204" pitchFamily="34" charset="0"/>
              <a:buChar char="•"/>
            </a:pPr>
            <a:r>
              <a:rPr lang="en-US" sz="940">
                <a:solidFill>
                  <a:srgbClr val="2C373C"/>
                </a:solidFill>
                <a:latin typeface="Calibri" panose="020F0502020204030204" pitchFamily="34" charset="0"/>
                <a:cs typeface="Calibri" panose="020F0502020204030204" pitchFamily="34" charset="0"/>
              </a:rPr>
              <a:t>Imposed by E&amp;R: related to Market suspension/restoration</a:t>
            </a:r>
          </a:p>
        </p:txBody>
      </p:sp>
      <p:sp>
        <p:nvSpPr>
          <p:cNvPr id="155" name="TextBox 154"/>
          <p:cNvSpPr txBox="1"/>
          <p:nvPr/>
        </p:nvSpPr>
        <p:spPr>
          <a:xfrm>
            <a:off x="1653493" y="3069942"/>
            <a:ext cx="1963283" cy="526298"/>
          </a:xfrm>
          <a:prstGeom prst="rect">
            <a:avLst/>
          </a:prstGeom>
          <a:solidFill>
            <a:schemeClr val="bg1"/>
          </a:solidFill>
        </p:spPr>
        <p:txBody>
          <a:bodyPr wrap="square" rtlCol="0">
            <a:spAutoFit/>
          </a:bodyPr>
          <a:lstStyle/>
          <a:p>
            <a:pPr marL="73282" indent="-73282" defTabSz="390838">
              <a:buFont typeface="Arial" panose="020B0604020202020204" pitchFamily="34" charset="0"/>
              <a:buChar char="•"/>
            </a:pPr>
            <a:r>
              <a:rPr lang="en-US" sz="940">
                <a:solidFill>
                  <a:srgbClr val="2C373C"/>
                </a:solidFill>
                <a:latin typeface="Calibri" panose="020F0502020204030204" pitchFamily="34" charset="0"/>
                <a:cs typeface="Calibri" panose="020F0502020204030204" pitchFamily="34" charset="0"/>
              </a:rPr>
              <a:t>Offshore interconnector</a:t>
            </a:r>
          </a:p>
          <a:p>
            <a:pPr marL="73282" indent="-73282" defTabSz="390838">
              <a:buFont typeface="Arial" panose="020B0604020202020204" pitchFamily="34" charset="0"/>
              <a:buChar char="•"/>
            </a:pPr>
            <a:r>
              <a:rPr lang="en-US" sz="940" err="1">
                <a:solidFill>
                  <a:srgbClr val="2C373C"/>
                </a:solidFill>
                <a:latin typeface="Calibri" panose="020F0502020204030204" pitchFamily="34" charset="0"/>
                <a:cs typeface="Calibri" panose="020F0502020204030204" pitchFamily="34" charset="0"/>
              </a:rPr>
              <a:t>ToE</a:t>
            </a:r>
            <a:r>
              <a:rPr lang="en-US" sz="940">
                <a:solidFill>
                  <a:srgbClr val="2C373C"/>
                </a:solidFill>
                <a:latin typeface="Calibri" panose="020F0502020204030204" pitchFamily="34" charset="0"/>
                <a:cs typeface="Calibri" panose="020F0502020204030204" pitchFamily="34" charset="0"/>
              </a:rPr>
              <a:t> - reserved </a:t>
            </a:r>
            <a:r>
              <a:rPr lang="en-US" sz="940" err="1">
                <a:solidFill>
                  <a:srgbClr val="2C373C"/>
                </a:solidFill>
                <a:latin typeface="Calibri" panose="020F0502020204030204" pitchFamily="34" charset="0"/>
                <a:cs typeface="Calibri" panose="020F0502020204030204" pitchFamily="34" charset="0"/>
              </a:rPr>
              <a:t>mFRR</a:t>
            </a:r>
            <a:r>
              <a:rPr lang="en-US" sz="940">
                <a:solidFill>
                  <a:srgbClr val="2C373C"/>
                </a:solidFill>
                <a:latin typeface="Calibri" panose="020F0502020204030204" pitchFamily="34" charset="0"/>
                <a:cs typeface="Calibri" panose="020F0502020204030204" pitchFamily="34" charset="0"/>
              </a:rPr>
              <a:t> - non CIPU</a:t>
            </a:r>
          </a:p>
          <a:p>
            <a:pPr marL="73282" indent="-73282" defTabSz="390838">
              <a:buFont typeface="Arial" panose="020B0604020202020204" pitchFamily="34" charset="0"/>
              <a:buChar char="•"/>
            </a:pPr>
            <a:r>
              <a:rPr lang="en-US" sz="940">
                <a:solidFill>
                  <a:srgbClr val="2C373C"/>
                </a:solidFill>
                <a:latin typeface="Calibri" panose="020F0502020204030204" pitchFamily="34" charset="0"/>
                <a:cs typeface="Calibri" panose="020F0502020204030204" pitchFamily="34" charset="0"/>
              </a:rPr>
              <a:t>SDR baseline</a:t>
            </a:r>
          </a:p>
        </p:txBody>
      </p:sp>
      <p:sp>
        <p:nvSpPr>
          <p:cNvPr id="156" name="TextBox 155"/>
          <p:cNvSpPr txBox="1"/>
          <p:nvPr/>
        </p:nvSpPr>
        <p:spPr>
          <a:xfrm>
            <a:off x="4139715" y="1615246"/>
            <a:ext cx="1956811" cy="526298"/>
          </a:xfrm>
          <a:prstGeom prst="rect">
            <a:avLst/>
          </a:prstGeom>
          <a:solidFill>
            <a:schemeClr val="bg1"/>
          </a:solidFill>
        </p:spPr>
        <p:txBody>
          <a:bodyPr wrap="square" rtlCol="0">
            <a:spAutoFit/>
          </a:bodyPr>
          <a:lstStyle/>
          <a:p>
            <a:pPr marL="73282" indent="-73282" defTabSz="390838">
              <a:buFont typeface="Calibri" panose="020F0502020204030204" pitchFamily="34" charset="0"/>
              <a:buChar char="+"/>
            </a:pPr>
            <a:r>
              <a:rPr lang="en-US" sz="940">
                <a:solidFill>
                  <a:srgbClr val="308186"/>
                </a:solidFill>
                <a:latin typeface="Calibri" panose="020F0502020204030204" pitchFamily="34" charset="0"/>
                <a:cs typeface="Calibri" panose="020F0502020204030204" pitchFamily="34" charset="0"/>
              </a:rPr>
              <a:t>Inclusion of TC NLL, </a:t>
            </a:r>
            <a:r>
              <a:rPr lang="en-US" sz="940" err="1">
                <a:solidFill>
                  <a:srgbClr val="308186"/>
                </a:solidFill>
                <a:latin typeface="Calibri" panose="020F0502020204030204" pitchFamily="34" charset="0"/>
                <a:cs typeface="Calibri" panose="020F0502020204030204" pitchFamily="34" charset="0"/>
              </a:rPr>
              <a:t>ToE</a:t>
            </a:r>
            <a:r>
              <a:rPr lang="en-US" sz="940">
                <a:solidFill>
                  <a:srgbClr val="308186"/>
                </a:solidFill>
                <a:latin typeface="Calibri" panose="020F0502020204030204" pitchFamily="34" charset="0"/>
                <a:cs typeface="Calibri" panose="020F0502020204030204" pitchFamily="34" charset="0"/>
              </a:rPr>
              <a:t> </a:t>
            </a:r>
            <a:r>
              <a:rPr lang="en-US" sz="940" err="1">
                <a:solidFill>
                  <a:srgbClr val="308186"/>
                </a:solidFill>
                <a:latin typeface="Calibri" panose="020F0502020204030204" pitchFamily="34" charset="0"/>
                <a:cs typeface="Calibri" panose="020F0502020204030204" pitchFamily="34" charset="0"/>
              </a:rPr>
              <a:t>mFRR</a:t>
            </a:r>
            <a:r>
              <a:rPr lang="en-US" sz="940">
                <a:solidFill>
                  <a:srgbClr val="308186"/>
                </a:solidFill>
                <a:latin typeface="Calibri" panose="020F0502020204030204" pitchFamily="34" charset="0"/>
                <a:cs typeface="Calibri" panose="020F0502020204030204" pitchFamily="34" charset="0"/>
              </a:rPr>
              <a:t> , SDR</a:t>
            </a:r>
          </a:p>
          <a:p>
            <a:pPr marL="73282" indent="-73282" defTabSz="390838">
              <a:buFont typeface="Calibri" panose="020F0502020204030204" pitchFamily="34" charset="0"/>
              <a:buChar char="+"/>
            </a:pPr>
            <a:r>
              <a:rPr lang="en-US" sz="940">
                <a:solidFill>
                  <a:srgbClr val="2C373C"/>
                </a:solidFill>
                <a:latin typeface="Calibri" panose="020F0502020204030204" pitchFamily="34" charset="0"/>
                <a:cs typeface="Calibri" panose="020F0502020204030204" pitchFamily="34" charset="0"/>
              </a:rPr>
              <a:t>Offshore modalities</a:t>
            </a:r>
          </a:p>
        </p:txBody>
      </p:sp>
      <p:sp>
        <p:nvSpPr>
          <p:cNvPr id="157" name="Bent Arrow 156"/>
          <p:cNvSpPr/>
          <p:nvPr/>
        </p:nvSpPr>
        <p:spPr>
          <a:xfrm rot="6100562" flipH="1">
            <a:off x="3408496" y="2031111"/>
            <a:ext cx="710361" cy="559788"/>
          </a:xfrm>
          <a:prstGeom prst="bentArrow">
            <a:avLst>
              <a:gd name="adj1" fmla="val 11570"/>
              <a:gd name="adj2" fmla="val 12800"/>
              <a:gd name="adj3" fmla="val 25000"/>
              <a:gd name="adj4" fmla="val 85692"/>
            </a:avLst>
          </a:prstGeom>
          <a:ln w="9525">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defTabSz="390838"/>
            <a:endParaRPr lang="fr-BE" sz="1539">
              <a:solidFill>
                <a:srgbClr val="2C373C"/>
              </a:solidFill>
              <a:latin typeface="Arial"/>
            </a:endParaRPr>
          </a:p>
        </p:txBody>
      </p:sp>
      <p:sp>
        <p:nvSpPr>
          <p:cNvPr id="2" name="Footer Placeholder 1"/>
          <p:cNvSpPr>
            <a:spLocks noGrp="1"/>
          </p:cNvSpPr>
          <p:nvPr>
            <p:ph type="ftr" sz="quarter" idx="11"/>
          </p:nvPr>
        </p:nvSpPr>
        <p:spPr>
          <a:xfrm>
            <a:off x="6121587" y="4858183"/>
            <a:ext cx="2895223" cy="273844"/>
          </a:xfrm>
        </p:spPr>
        <p:txBody>
          <a:bodyPr/>
          <a:lstStyle/>
          <a:p>
            <a:r>
              <a:rPr lang="nl-NL" sz="750" smtClean="0"/>
              <a:t>ARP-Day / Brussels, 17.04.2017 </a:t>
            </a:r>
            <a:endParaRPr lang="nl-NL" sz="750" dirty="0"/>
          </a:p>
        </p:txBody>
      </p:sp>
      <p:sp>
        <p:nvSpPr>
          <p:cNvPr id="4" name="TextBox 3"/>
          <p:cNvSpPr txBox="1"/>
          <p:nvPr/>
        </p:nvSpPr>
        <p:spPr>
          <a:xfrm>
            <a:off x="6535118" y="4492357"/>
            <a:ext cx="2605299" cy="415498"/>
          </a:xfrm>
          <a:prstGeom prst="rect">
            <a:avLst/>
          </a:prstGeom>
          <a:noFill/>
        </p:spPr>
        <p:txBody>
          <a:bodyPr wrap="square" rtlCol="0">
            <a:spAutoFit/>
          </a:bodyPr>
          <a:lstStyle/>
          <a:p>
            <a:pPr algn="just"/>
            <a:r>
              <a:rPr lang="en-US" sz="1050" b="1" i="1" dirty="0">
                <a:solidFill>
                  <a:schemeClr val="tx2"/>
                </a:solidFill>
              </a:rPr>
              <a:t>Rem: Dates are indicative and could be subject to further adaptations</a:t>
            </a:r>
            <a:endParaRPr lang="fr-BE" sz="1050" b="1" i="1" dirty="0">
              <a:solidFill>
                <a:schemeClr val="tx2"/>
              </a:solidFill>
            </a:endParaRPr>
          </a:p>
        </p:txBody>
      </p:sp>
    </p:spTree>
    <p:extLst>
      <p:ext uri="{BB962C8B-B14F-4D97-AF65-F5344CB8AC3E}">
        <p14:creationId xmlns:p14="http://schemas.microsoft.com/office/powerpoint/2010/main" val="360534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P spid="128" grpId="0"/>
      <p:bldP spid="129" grpId="0" animBg="1"/>
      <p:bldP spid="141" grpId="0" animBg="1"/>
      <p:bldP spid="142" grpId="0"/>
      <p:bldP spid="143" grpId="0" animBg="1"/>
      <p:bldP spid="155" grpId="0" animBg="1"/>
      <p:bldP spid="156" grpId="0" animBg="1"/>
      <p:bldP spid="15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nl-BE" dirty="0" smtClean="0"/>
              <a:t>Day-</a:t>
            </a:r>
            <a:r>
              <a:rPr lang="nl-BE" dirty="0" err="1" smtClean="0"/>
              <a:t>ahead</a:t>
            </a:r>
            <a:r>
              <a:rPr lang="nl-BE" dirty="0" smtClean="0"/>
              <a:t> </a:t>
            </a:r>
            <a:r>
              <a:rPr lang="nl-BE" dirty="0" err="1" smtClean="0"/>
              <a:t>allocation</a:t>
            </a:r>
            <a:r>
              <a:rPr lang="nl-BE" dirty="0" smtClean="0"/>
              <a:t> on BE-FR </a:t>
            </a:r>
            <a:r>
              <a:rPr lang="nl-BE" dirty="0" err="1" smtClean="0"/>
              <a:t>and</a:t>
            </a:r>
            <a:r>
              <a:rPr lang="nl-BE" dirty="0" smtClean="0"/>
              <a:t> BE-NL</a:t>
            </a:r>
            <a:endParaRPr lang="nl-BE" dirty="0"/>
          </a:p>
        </p:txBody>
      </p:sp>
      <p:sp>
        <p:nvSpPr>
          <p:cNvPr id="4" name="Footer Placeholder 3"/>
          <p:cNvSpPr>
            <a:spLocks noGrp="1"/>
          </p:cNvSpPr>
          <p:nvPr>
            <p:ph type="ftr" sz="quarter" idx="3"/>
          </p:nvPr>
        </p:nvSpPr>
        <p:spPr/>
        <p:txBody>
          <a:bodyPr/>
          <a:lstStyle/>
          <a:p>
            <a:r>
              <a:rPr lang="en-US" dirty="0" smtClean="0"/>
              <a:t>ARP-Day / Brussels, 17.04.2017 </a:t>
            </a:r>
            <a:endParaRPr lang="en-US" dirty="0"/>
          </a:p>
        </p:txBody>
      </p:sp>
      <p:sp>
        <p:nvSpPr>
          <p:cNvPr id="5" name="Slide Number Placeholder 4"/>
          <p:cNvSpPr>
            <a:spLocks noGrp="1"/>
          </p:cNvSpPr>
          <p:nvPr>
            <p:ph type="sldNum" sz="quarter" idx="4"/>
          </p:nvPr>
        </p:nvSpPr>
        <p:spPr>
          <a:xfrm>
            <a:off x="7073247" y="4850110"/>
            <a:ext cx="2133878" cy="166910"/>
          </a:xfrm>
        </p:spPr>
        <p:txBody>
          <a:bodyPr/>
          <a:lstStyle/>
          <a:p>
            <a:fld id="{BDFC70C9-4207-E249-BC2E-DCC217AE1BF1}" type="slidenum">
              <a:rPr lang="en-US" smtClean="0"/>
              <a:t>11</a:t>
            </a:fld>
            <a:endParaRPr lang="en-US"/>
          </a:p>
        </p:txBody>
      </p:sp>
      <p:pic>
        <p:nvPicPr>
          <p:cNvPr id="6" name="Picture 2" descr="Afbeeldingsresultaat voor elia 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9978" y="147341"/>
            <a:ext cx="820106" cy="28128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flipV="1">
            <a:off x="361949" y="4772025"/>
            <a:ext cx="8334375" cy="36000"/>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24" name="Diagram 23"/>
          <p:cNvGraphicFramePr/>
          <p:nvPr>
            <p:extLst/>
          </p:nvPr>
        </p:nvGraphicFramePr>
        <p:xfrm>
          <a:off x="6486247" y="444669"/>
          <a:ext cx="2530553" cy="104331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7" name="Rectangle 3"/>
          <p:cNvSpPr>
            <a:spLocks noGrp="1"/>
          </p:cNvSpPr>
          <p:nvPr>
            <p:ph type="body" idx="4294967295"/>
          </p:nvPr>
        </p:nvSpPr>
        <p:spPr>
          <a:xfrm>
            <a:off x="349807" y="672471"/>
            <a:ext cx="7775575" cy="3459163"/>
          </a:xfrm>
          <a:prstGeom prst="rect">
            <a:avLst/>
          </a:prstGeom>
        </p:spPr>
        <p:txBody>
          <a:bodyPr/>
          <a:lstStyle/>
          <a:p>
            <a:pPr marL="381000" indent="-381000" defTabSz="889000">
              <a:buFont typeface="Arial" pitchFamily="34" charset="0"/>
              <a:buNone/>
            </a:pPr>
            <a:endParaRPr lang="en-US" sz="1400" dirty="0"/>
          </a:p>
          <a:p>
            <a:pPr marL="381000" indent="-381000" defTabSz="889000">
              <a:buFont typeface="Arial" pitchFamily="34" charset="0"/>
              <a:buNone/>
            </a:pPr>
            <a:endParaRPr lang="en-US" sz="1400" dirty="0"/>
          </a:p>
          <a:p>
            <a:pPr marL="381000" indent="-381000" defTabSz="889000">
              <a:buFont typeface="Arial" pitchFamily="34" charset="0"/>
              <a:buNone/>
            </a:pPr>
            <a:r>
              <a:rPr lang="en-US" sz="1400" dirty="0" smtClean="0"/>
              <a:t>	  </a:t>
            </a:r>
            <a:endParaRPr lang="en-US" sz="1400" dirty="0"/>
          </a:p>
        </p:txBody>
      </p:sp>
      <p:sp>
        <p:nvSpPr>
          <p:cNvPr id="2" name="Rectangle 1"/>
          <p:cNvSpPr/>
          <p:nvPr/>
        </p:nvSpPr>
        <p:spPr>
          <a:xfrm>
            <a:off x="7992632" y="658669"/>
            <a:ext cx="592975" cy="615309"/>
          </a:xfrm>
          <a:prstGeom prst="rect">
            <a:avLst/>
          </a:prstGeom>
          <a:solidFill>
            <a:srgbClr val="F0801A">
              <a:alpha val="25098"/>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9" name="TextBox 8"/>
          <p:cNvSpPr txBox="1"/>
          <p:nvPr/>
        </p:nvSpPr>
        <p:spPr>
          <a:xfrm>
            <a:off x="264496" y="963521"/>
            <a:ext cx="7292529" cy="738664"/>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accent1"/>
                </a:solidFill>
              </a:rPr>
              <a:t>Implicit allocation </a:t>
            </a:r>
            <a:r>
              <a:rPr lang="en-US" dirty="0" smtClean="0"/>
              <a:t>of daily capacity through Market Coupling:</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fr-BE" dirty="0"/>
          </a:p>
        </p:txBody>
      </p:sp>
      <p:sp>
        <p:nvSpPr>
          <p:cNvPr id="18" name="Rectangle 17"/>
          <p:cNvSpPr/>
          <p:nvPr/>
        </p:nvSpPr>
        <p:spPr>
          <a:xfrm>
            <a:off x="1054205" y="1594532"/>
            <a:ext cx="5346595" cy="63479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600" u="sng" dirty="0"/>
              <a:t>Explicit auctions</a:t>
            </a:r>
          </a:p>
          <a:p>
            <a:r>
              <a:rPr lang="en-US" dirty="0"/>
              <a:t>• Auctioning of transport XB capacity</a:t>
            </a:r>
          </a:p>
          <a:p>
            <a:r>
              <a:rPr lang="en-US" dirty="0"/>
              <a:t>• Traders buy the energy separately on local markets</a:t>
            </a:r>
            <a:endParaRPr lang="fr-BE" dirty="0"/>
          </a:p>
        </p:txBody>
      </p:sp>
      <p:sp>
        <p:nvSpPr>
          <p:cNvPr id="19" name="Rectangle 18"/>
          <p:cNvSpPr/>
          <p:nvPr/>
        </p:nvSpPr>
        <p:spPr>
          <a:xfrm>
            <a:off x="1035312" y="2456033"/>
            <a:ext cx="5369267" cy="119401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1600" u="sng" dirty="0"/>
              <a:t>Implicit auctions</a:t>
            </a:r>
          </a:p>
          <a:p>
            <a:r>
              <a:rPr lang="en-US" dirty="0"/>
              <a:t>• (one step) Auctioning of Energy (at Power Exchange)</a:t>
            </a:r>
          </a:p>
          <a:p>
            <a:r>
              <a:rPr lang="en-US" dirty="0"/>
              <a:t>• No separate auctioning of capacity</a:t>
            </a:r>
          </a:p>
          <a:p>
            <a:r>
              <a:rPr lang="en-US" dirty="0"/>
              <a:t>• Capacity is made </a:t>
            </a:r>
            <a:r>
              <a:rPr lang="en-US" dirty="0">
                <a:solidFill>
                  <a:schemeClr val="tx2"/>
                </a:solidFill>
              </a:rPr>
              <a:t>implicitly</a:t>
            </a:r>
            <a:r>
              <a:rPr lang="en-US" dirty="0"/>
              <a:t> available to the market participants via an organized market/exchanges (together with the energy)</a:t>
            </a:r>
          </a:p>
        </p:txBody>
      </p:sp>
      <p:cxnSp>
        <p:nvCxnSpPr>
          <p:cNvPr id="10" name="Elbow Connector 9"/>
          <p:cNvCxnSpPr>
            <a:endCxn id="19" idx="1"/>
          </p:cNvCxnSpPr>
          <p:nvPr/>
        </p:nvCxnSpPr>
        <p:spPr>
          <a:xfrm rot="16200000" flipH="1">
            <a:off x="90732" y="2108458"/>
            <a:ext cx="1625494" cy="263666"/>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7562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nl-BE" dirty="0" smtClean="0"/>
              <a:t>BSP </a:t>
            </a:r>
            <a:r>
              <a:rPr lang="nl-BE" dirty="0" err="1" smtClean="0"/>
              <a:t>Contracts</a:t>
            </a:r>
            <a:endParaRPr lang="nl-BE" dirty="0"/>
          </a:p>
        </p:txBody>
      </p:sp>
    </p:spTree>
    <p:extLst>
      <p:ext uri="{BB962C8B-B14F-4D97-AF65-F5344CB8AC3E}">
        <p14:creationId xmlns:p14="http://schemas.microsoft.com/office/powerpoint/2010/main" val="331520317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90930" y="251593"/>
            <a:ext cx="8035104" cy="411143"/>
          </a:xfrm>
          <a:effectLst>
            <a:glow rad="101600">
              <a:schemeClr val="accent2">
                <a:satMod val="175000"/>
                <a:alpha val="40000"/>
              </a:schemeClr>
            </a:glow>
          </a:effectLst>
        </p:spPr>
        <p:txBody>
          <a:bodyPr/>
          <a:lstStyle/>
          <a:p>
            <a:r>
              <a:rPr lang="nl-BE" dirty="0" smtClean="0"/>
              <a:t>Content of T&amp;C </a:t>
            </a:r>
            <a:r>
              <a:rPr lang="nl-BE" dirty="0" err="1" smtClean="0"/>
              <a:t>for</a:t>
            </a:r>
            <a:r>
              <a:rPr lang="nl-BE" dirty="0" smtClean="0"/>
              <a:t> Balancing Service Provider</a:t>
            </a:r>
            <a:endParaRPr lang="fr-BE"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5962" y="771550"/>
            <a:ext cx="4850341" cy="49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3" name="Table 11"/>
          <p:cNvGraphicFramePr>
            <a:graphicFrameLocks noGrp="1"/>
          </p:cNvGraphicFramePr>
          <p:nvPr>
            <p:extLst>
              <p:ext uri="{D42A27DB-BD31-4B8C-83A1-F6EECF244321}">
                <p14:modId xmlns:p14="http://schemas.microsoft.com/office/powerpoint/2010/main" val="1476698061"/>
              </p:ext>
            </p:extLst>
          </p:nvPr>
        </p:nvGraphicFramePr>
        <p:xfrm>
          <a:off x="364651" y="699542"/>
          <a:ext cx="2911205" cy="4196973"/>
        </p:xfrm>
        <a:graphic>
          <a:graphicData uri="http://schemas.openxmlformats.org/drawingml/2006/table">
            <a:tbl>
              <a:tblPr firstRow="1" bandRow="1">
                <a:tableStyleId>{69012ECD-51FC-41F1-AA8D-1B2483CD663E}</a:tableStyleId>
              </a:tblPr>
              <a:tblGrid>
                <a:gridCol w="2911205">
                  <a:extLst>
                    <a:ext uri="{9D8B030D-6E8A-4147-A177-3AD203B41FA5}">
                      <a16:colId xmlns:a16="http://schemas.microsoft.com/office/drawing/2014/main" val="20000"/>
                    </a:ext>
                  </a:extLst>
                </a:gridCol>
              </a:tblGrid>
              <a:tr h="286625">
                <a:tc>
                  <a:txBody>
                    <a:bodyPr/>
                    <a:lstStyle/>
                    <a:p>
                      <a:pPr algn="ctr"/>
                      <a:r>
                        <a:rPr lang="en-US" sz="1200" noProof="0" dirty="0" smtClean="0"/>
                        <a:t>EBGL art</a:t>
                      </a:r>
                      <a:r>
                        <a:rPr lang="en-US" sz="1200" baseline="0" noProof="0" dirty="0" smtClean="0"/>
                        <a:t> 18.5</a:t>
                      </a:r>
                      <a:endParaRPr lang="en-US" sz="1200" noProof="0" dirty="0"/>
                    </a:p>
                  </a:txBody>
                  <a:tcPr marL="104287" marR="104287" marT="52114" marB="52114" anchor="ctr"/>
                </a:tc>
                <a:extLst>
                  <a:ext uri="{0D108BD9-81ED-4DB2-BD59-A6C34878D82A}">
                    <a16:rowId xmlns:a16="http://schemas.microsoft.com/office/drawing/2014/main" val="10000"/>
                  </a:ext>
                </a:extLst>
              </a:tr>
              <a:tr h="293322">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US" sz="900" noProof="0" dirty="0" smtClean="0"/>
                        <a:t>a. BSP qualification process rules</a:t>
                      </a:r>
                    </a:p>
                  </a:txBody>
                  <a:tcPr marL="104287" marR="104287" marT="52114" marB="52114" anchor="ctr">
                    <a:solidFill>
                      <a:schemeClr val="bg1"/>
                    </a:solidFill>
                  </a:tcPr>
                </a:tc>
                <a:extLst>
                  <a:ext uri="{0D108BD9-81ED-4DB2-BD59-A6C34878D82A}">
                    <a16:rowId xmlns:a16="http://schemas.microsoft.com/office/drawing/2014/main" val="10001"/>
                  </a:ext>
                </a:extLst>
              </a:tr>
              <a:tr h="391303">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US" sz="900" noProof="0" dirty="0" smtClean="0"/>
                        <a:t>b. Balancing capacity procurement and transfer rules</a:t>
                      </a:r>
                    </a:p>
                  </a:txBody>
                  <a:tcPr marL="104287" marR="104287" marT="52114" marB="52114" anchor="ctr">
                    <a:solidFill>
                      <a:schemeClr val="bg1"/>
                    </a:solidFill>
                  </a:tcPr>
                </a:tc>
                <a:extLst>
                  <a:ext uri="{0D108BD9-81ED-4DB2-BD59-A6C34878D82A}">
                    <a16:rowId xmlns:a16="http://schemas.microsoft.com/office/drawing/2014/main" val="10002"/>
                  </a:ext>
                </a:extLst>
              </a:tr>
              <a:tr h="303533">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US" sz="900" noProof="0" dirty="0" smtClean="0"/>
                        <a:t>c. Rules to become BSP</a:t>
                      </a:r>
                    </a:p>
                  </a:txBody>
                  <a:tcPr marL="104287" marR="104287" marT="52114" marB="52114" anchor="ctr">
                    <a:solidFill>
                      <a:schemeClr val="bg1"/>
                    </a:solidFill>
                  </a:tcPr>
                </a:tc>
                <a:extLst>
                  <a:ext uri="{0D108BD9-81ED-4DB2-BD59-A6C34878D82A}">
                    <a16:rowId xmlns:a16="http://schemas.microsoft.com/office/drawing/2014/main" val="10003"/>
                  </a:ext>
                </a:extLst>
              </a:tr>
              <a:tr h="391303">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US" sz="900" noProof="0" dirty="0" smtClean="0"/>
                        <a:t>d. BSP data and information requirements </a:t>
                      </a:r>
                      <a:endParaRPr lang="en-US" sz="900" noProof="0" dirty="0" smtClean="0">
                        <a:solidFill>
                          <a:schemeClr val="tx1"/>
                        </a:solidFill>
                      </a:endParaRPr>
                    </a:p>
                  </a:txBody>
                  <a:tcPr marL="104287" marR="104287" marT="52114" marB="52114" anchor="ctr">
                    <a:solidFill>
                      <a:schemeClr val="bg1"/>
                    </a:solidFill>
                  </a:tcPr>
                </a:tc>
                <a:extLst>
                  <a:ext uri="{0D108BD9-81ED-4DB2-BD59-A6C34878D82A}">
                    <a16:rowId xmlns:a16="http://schemas.microsoft.com/office/drawing/2014/main" val="10004"/>
                  </a:ext>
                </a:extLst>
              </a:tr>
              <a:tr h="293322">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US" sz="900" noProof="0" dirty="0" smtClean="0"/>
                        <a:t>e. Rules on BSP-BRP relation</a:t>
                      </a:r>
                    </a:p>
                  </a:txBody>
                  <a:tcPr marL="104287" marR="104287" marT="52114" marB="52114" anchor="ctr">
                    <a:solidFill>
                      <a:schemeClr val="bg1"/>
                    </a:solidFill>
                  </a:tcPr>
                </a:tc>
                <a:extLst>
                  <a:ext uri="{0D108BD9-81ED-4DB2-BD59-A6C34878D82A}">
                    <a16:rowId xmlns:a16="http://schemas.microsoft.com/office/drawing/2014/main" val="10005"/>
                  </a:ext>
                </a:extLst>
              </a:tr>
              <a:tr h="378259">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US" sz="900" noProof="0" dirty="0" smtClean="0"/>
                        <a:t>f. BSP data and information requirements for evaluating provisions</a:t>
                      </a:r>
                    </a:p>
                  </a:txBody>
                  <a:tcPr marL="104287" marR="104287" marT="52114" marB="52114" anchor="ctr">
                    <a:solidFill>
                      <a:schemeClr val="bg1"/>
                    </a:solidFill>
                  </a:tcPr>
                </a:tc>
                <a:extLst>
                  <a:ext uri="{0D108BD9-81ED-4DB2-BD59-A6C34878D82A}">
                    <a16:rowId xmlns:a16="http://schemas.microsoft.com/office/drawing/2014/main" val="10006"/>
                  </a:ext>
                </a:extLst>
              </a:tr>
              <a:tr h="293322">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US" sz="900" noProof="0" dirty="0" smtClean="0"/>
                        <a:t>g. Location definitions</a:t>
                      </a:r>
                    </a:p>
                  </a:txBody>
                  <a:tcPr marL="104287" marR="104287" marT="52114" marB="52114" anchor="ctr">
                    <a:solidFill>
                      <a:schemeClr val="bg1"/>
                    </a:solidFill>
                  </a:tcPr>
                </a:tc>
                <a:extLst>
                  <a:ext uri="{0D108BD9-81ED-4DB2-BD59-A6C34878D82A}">
                    <a16:rowId xmlns:a16="http://schemas.microsoft.com/office/drawing/2014/main" val="10007"/>
                  </a:ext>
                </a:extLst>
              </a:tr>
              <a:tr h="391303">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US" sz="900" noProof="0" smtClean="0"/>
                        <a:t>h.</a:t>
                      </a:r>
                      <a:r>
                        <a:rPr lang="en-US" sz="900" baseline="0" noProof="0" smtClean="0"/>
                        <a:t> </a:t>
                      </a:r>
                      <a:r>
                        <a:rPr lang="en-US" sz="900" noProof="0" smtClean="0"/>
                        <a:t>Rules for determining settlement volumes</a:t>
                      </a:r>
                      <a:endParaRPr lang="en-US" sz="900" noProof="0" dirty="0" smtClean="0"/>
                    </a:p>
                  </a:txBody>
                  <a:tcPr marL="104287" marR="104287" marT="52114" marB="52114" anchor="ctr">
                    <a:solidFill>
                      <a:schemeClr val="bg1"/>
                    </a:solidFill>
                  </a:tcPr>
                </a:tc>
                <a:extLst>
                  <a:ext uri="{0D108BD9-81ED-4DB2-BD59-A6C34878D82A}">
                    <a16:rowId xmlns:a16="http://schemas.microsoft.com/office/drawing/2014/main" val="10008"/>
                  </a:ext>
                </a:extLst>
              </a:tr>
              <a:tr h="391303">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US" sz="900" noProof="0" dirty="0" err="1" smtClean="0"/>
                        <a:t>i</a:t>
                      </a:r>
                      <a:r>
                        <a:rPr lang="en-US" sz="900" noProof="0" dirty="0" smtClean="0"/>
                        <a:t>. Settlement rules for balancing capacity and balancing energy</a:t>
                      </a:r>
                    </a:p>
                  </a:txBody>
                  <a:tcPr marL="104287" marR="104287" marT="52114" marB="52114" anchor="ctr">
                    <a:solidFill>
                      <a:schemeClr val="bg1"/>
                    </a:solidFill>
                  </a:tcPr>
                </a:tc>
                <a:extLst>
                  <a:ext uri="{0D108BD9-81ED-4DB2-BD59-A6C34878D82A}">
                    <a16:rowId xmlns:a16="http://schemas.microsoft.com/office/drawing/2014/main" val="10009"/>
                  </a:ext>
                </a:extLst>
              </a:tr>
              <a:tr h="391303">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US" sz="900" noProof="0" dirty="0" smtClean="0"/>
                        <a:t>j.</a:t>
                      </a:r>
                      <a:r>
                        <a:rPr lang="en-US" sz="900" baseline="0" noProof="0" dirty="0" smtClean="0"/>
                        <a:t> </a:t>
                      </a:r>
                      <a:r>
                        <a:rPr lang="en-US" sz="900" noProof="0" dirty="0" smtClean="0"/>
                        <a:t>BSP settlement finalization duration rules</a:t>
                      </a:r>
                    </a:p>
                  </a:txBody>
                  <a:tcPr marL="104287" marR="104287" marT="52114" marB="52114" anchor="ctr">
                    <a:solidFill>
                      <a:schemeClr val="bg1"/>
                    </a:solidFill>
                  </a:tcPr>
                </a:tc>
                <a:extLst>
                  <a:ext uri="{0D108BD9-81ED-4DB2-BD59-A6C34878D82A}">
                    <a16:rowId xmlns:a16="http://schemas.microsoft.com/office/drawing/2014/main" val="10010"/>
                  </a:ext>
                </a:extLst>
              </a:tr>
              <a:tr h="391303">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US" sz="900" noProof="0" dirty="0" smtClean="0"/>
                        <a:t>k. T&amp;C BSP Non-compliance consequences</a:t>
                      </a:r>
                    </a:p>
                  </a:txBody>
                  <a:tcPr marL="104287" marR="104287" marT="52114" marB="52114" anchor="ctr">
                    <a:solidFill>
                      <a:schemeClr val="bg1"/>
                    </a:solidFill>
                  </a:tcPr>
                </a:tc>
                <a:extLst>
                  <a:ext uri="{0D108BD9-81ED-4DB2-BD59-A6C34878D82A}">
                    <a16:rowId xmlns:a16="http://schemas.microsoft.com/office/drawing/2014/main" val="10011"/>
                  </a:ext>
                </a:extLst>
              </a:tr>
            </a:tbl>
          </a:graphicData>
        </a:graphic>
      </p:graphicFrame>
      <p:sp>
        <p:nvSpPr>
          <p:cNvPr id="55" name="ZoneTexte 54"/>
          <p:cNvSpPr txBox="1"/>
          <p:nvPr/>
        </p:nvSpPr>
        <p:spPr>
          <a:xfrm>
            <a:off x="3491881" y="1347614"/>
            <a:ext cx="5321560" cy="571406"/>
          </a:xfrm>
          <a:prstGeom prst="rect">
            <a:avLst/>
          </a:prstGeom>
          <a:noFill/>
        </p:spPr>
        <p:txBody>
          <a:bodyPr wrap="square" lIns="78199" tIns="39100" rIns="78199" bIns="39100" rtlCol="0">
            <a:spAutoFit/>
          </a:bodyPr>
          <a:lstStyle/>
          <a:p>
            <a:r>
              <a:rPr lang="nl-BE" sz="1600" dirty="0" smtClean="0">
                <a:solidFill>
                  <a:schemeClr val="accent6"/>
                </a:solidFill>
              </a:rPr>
              <a:t>The content of </a:t>
            </a:r>
            <a:r>
              <a:rPr lang="nl-BE" sz="1600" dirty="0" err="1" smtClean="0">
                <a:solidFill>
                  <a:schemeClr val="accent6"/>
                </a:solidFill>
              </a:rPr>
              <a:t>the</a:t>
            </a:r>
            <a:r>
              <a:rPr lang="nl-BE" sz="1600" dirty="0" smtClean="0">
                <a:solidFill>
                  <a:schemeClr val="accent6"/>
                </a:solidFill>
              </a:rPr>
              <a:t> </a:t>
            </a:r>
            <a:r>
              <a:rPr lang="nl-BE" sz="1600" dirty="0" err="1" smtClean="0">
                <a:solidFill>
                  <a:schemeClr val="accent6"/>
                </a:solidFill>
              </a:rPr>
              <a:t>Terms</a:t>
            </a:r>
            <a:r>
              <a:rPr lang="nl-BE" sz="1600" dirty="0" smtClean="0">
                <a:solidFill>
                  <a:schemeClr val="accent6"/>
                </a:solidFill>
              </a:rPr>
              <a:t> &amp; </a:t>
            </a:r>
            <a:r>
              <a:rPr lang="nl-BE" sz="1600" dirty="0" err="1" smtClean="0">
                <a:solidFill>
                  <a:schemeClr val="accent6"/>
                </a:solidFill>
              </a:rPr>
              <a:t>Conditions</a:t>
            </a:r>
            <a:r>
              <a:rPr lang="nl-BE" sz="1600" dirty="0" smtClean="0">
                <a:solidFill>
                  <a:schemeClr val="accent6"/>
                </a:solidFill>
              </a:rPr>
              <a:t> </a:t>
            </a:r>
            <a:r>
              <a:rPr lang="nl-BE" sz="1600" dirty="0" err="1" smtClean="0">
                <a:solidFill>
                  <a:schemeClr val="accent6"/>
                </a:solidFill>
              </a:rPr>
              <a:t>should</a:t>
            </a:r>
            <a:r>
              <a:rPr lang="nl-BE" sz="1600" dirty="0" smtClean="0">
                <a:solidFill>
                  <a:schemeClr val="accent6"/>
                </a:solidFill>
              </a:rPr>
              <a:t> </a:t>
            </a:r>
            <a:r>
              <a:rPr lang="nl-BE" sz="1600" dirty="0" err="1" smtClean="0">
                <a:solidFill>
                  <a:schemeClr val="accent6"/>
                </a:solidFill>
              </a:rPr>
              <a:t>fulfil</a:t>
            </a:r>
            <a:r>
              <a:rPr lang="nl-BE" sz="1600" dirty="0" smtClean="0">
                <a:solidFill>
                  <a:schemeClr val="accent6"/>
                </a:solidFill>
              </a:rPr>
              <a:t> </a:t>
            </a:r>
            <a:r>
              <a:rPr lang="nl-BE" sz="1600" dirty="0" err="1" smtClean="0">
                <a:solidFill>
                  <a:schemeClr val="accent6"/>
                </a:solidFill>
              </a:rPr>
              <a:t>specifications</a:t>
            </a:r>
            <a:r>
              <a:rPr lang="nl-BE" sz="1600" dirty="0" smtClean="0">
                <a:solidFill>
                  <a:schemeClr val="accent6"/>
                </a:solidFill>
              </a:rPr>
              <a:t> of Art. 18 §5 </a:t>
            </a:r>
            <a:endParaRPr lang="fr-BE" sz="1600" dirty="0">
              <a:solidFill>
                <a:schemeClr val="accent6"/>
              </a:solidFill>
            </a:endParaRPr>
          </a:p>
        </p:txBody>
      </p:sp>
      <p:sp>
        <p:nvSpPr>
          <p:cNvPr id="59" name="ZoneTexte 58"/>
          <p:cNvSpPr txBox="1"/>
          <p:nvPr/>
        </p:nvSpPr>
        <p:spPr>
          <a:xfrm>
            <a:off x="3563888" y="2067694"/>
            <a:ext cx="5249553" cy="817627"/>
          </a:xfrm>
          <a:prstGeom prst="rect">
            <a:avLst/>
          </a:prstGeom>
          <a:noFill/>
        </p:spPr>
        <p:txBody>
          <a:bodyPr wrap="square" lIns="78199" tIns="39100" rIns="78199" bIns="39100" rtlCol="0">
            <a:spAutoFit/>
          </a:bodyPr>
          <a:lstStyle/>
          <a:p>
            <a:pPr algn="just"/>
            <a:r>
              <a:rPr lang="nl-BE" sz="1600" dirty="0" err="1" smtClean="0">
                <a:solidFill>
                  <a:schemeClr val="accent6"/>
                </a:solidFill>
              </a:rPr>
              <a:t>Current</a:t>
            </a:r>
            <a:r>
              <a:rPr lang="nl-BE" sz="1600" dirty="0" smtClean="0">
                <a:solidFill>
                  <a:schemeClr val="accent6"/>
                </a:solidFill>
              </a:rPr>
              <a:t> General Framework </a:t>
            </a:r>
            <a:r>
              <a:rPr lang="nl-BE" sz="1600" dirty="0" err="1" smtClean="0">
                <a:solidFill>
                  <a:schemeClr val="accent6"/>
                </a:solidFill>
              </a:rPr>
              <a:t>Agreements</a:t>
            </a:r>
            <a:r>
              <a:rPr lang="nl-BE" sz="1600" dirty="0" smtClean="0">
                <a:solidFill>
                  <a:schemeClr val="accent6"/>
                </a:solidFill>
              </a:rPr>
              <a:t> </a:t>
            </a:r>
            <a:r>
              <a:rPr lang="nl-BE" sz="1600" dirty="0" err="1" smtClean="0">
                <a:solidFill>
                  <a:schemeClr val="accent6"/>
                </a:solidFill>
              </a:rPr>
              <a:t>for</a:t>
            </a:r>
            <a:r>
              <a:rPr lang="nl-BE" sz="1600" dirty="0" smtClean="0">
                <a:solidFill>
                  <a:schemeClr val="accent6"/>
                </a:solidFill>
              </a:rPr>
              <a:t> </a:t>
            </a:r>
            <a:r>
              <a:rPr lang="nl-BE" sz="1600" dirty="0" err="1" smtClean="0">
                <a:solidFill>
                  <a:schemeClr val="accent6"/>
                </a:solidFill>
              </a:rPr>
              <a:t>ancillary</a:t>
            </a:r>
            <a:r>
              <a:rPr lang="nl-BE" sz="1600" dirty="0" smtClean="0">
                <a:solidFill>
                  <a:schemeClr val="accent6"/>
                </a:solidFill>
              </a:rPr>
              <a:t> services, as </a:t>
            </a:r>
            <a:r>
              <a:rPr lang="nl-BE" sz="1600" dirty="0" err="1" smtClean="0">
                <a:solidFill>
                  <a:schemeClr val="accent6"/>
                </a:solidFill>
              </a:rPr>
              <a:t>published</a:t>
            </a:r>
            <a:r>
              <a:rPr lang="nl-BE" sz="1600" dirty="0" smtClean="0">
                <a:solidFill>
                  <a:schemeClr val="accent6"/>
                </a:solidFill>
              </a:rPr>
              <a:t> on </a:t>
            </a:r>
            <a:r>
              <a:rPr lang="nl-BE" sz="1600" dirty="0" smtClean="0">
                <a:solidFill>
                  <a:schemeClr val="accent6"/>
                </a:solidFill>
                <a:hlinkClick r:id="rId3"/>
              </a:rPr>
              <a:t>ELIA website</a:t>
            </a:r>
            <a:r>
              <a:rPr lang="nl-BE" sz="1600" dirty="0" smtClean="0">
                <a:solidFill>
                  <a:schemeClr val="accent6"/>
                </a:solidFill>
              </a:rPr>
              <a:t>, are </a:t>
            </a:r>
            <a:r>
              <a:rPr lang="nl-BE" sz="1600" u="sng" dirty="0" err="1" smtClean="0">
                <a:solidFill>
                  <a:schemeClr val="accent6"/>
                </a:solidFill>
              </a:rPr>
              <a:t>fully</a:t>
            </a:r>
            <a:r>
              <a:rPr lang="nl-BE" sz="1600" dirty="0" smtClean="0">
                <a:solidFill>
                  <a:schemeClr val="accent6"/>
                </a:solidFill>
              </a:rPr>
              <a:t> compliant </a:t>
            </a:r>
            <a:r>
              <a:rPr lang="nl-BE" sz="1600" dirty="0" err="1" smtClean="0">
                <a:solidFill>
                  <a:schemeClr val="accent6"/>
                </a:solidFill>
              </a:rPr>
              <a:t>with</a:t>
            </a:r>
            <a:r>
              <a:rPr lang="nl-BE" sz="1600" dirty="0" smtClean="0">
                <a:solidFill>
                  <a:schemeClr val="accent6"/>
                </a:solidFill>
              </a:rPr>
              <a:t> </a:t>
            </a:r>
            <a:r>
              <a:rPr lang="nl-BE" sz="1600" dirty="0" err="1" smtClean="0">
                <a:solidFill>
                  <a:schemeClr val="accent6"/>
                </a:solidFill>
              </a:rPr>
              <a:t>those</a:t>
            </a:r>
            <a:r>
              <a:rPr lang="nl-BE" sz="1600" dirty="0" smtClean="0">
                <a:solidFill>
                  <a:schemeClr val="accent6"/>
                </a:solidFill>
              </a:rPr>
              <a:t> content </a:t>
            </a:r>
            <a:r>
              <a:rPr lang="nl-BE" sz="1600" dirty="0" err="1" smtClean="0">
                <a:solidFill>
                  <a:schemeClr val="accent6"/>
                </a:solidFill>
              </a:rPr>
              <a:t>requirements</a:t>
            </a:r>
            <a:endParaRPr lang="nl-BE" sz="1600" dirty="0" smtClean="0">
              <a:solidFill>
                <a:schemeClr val="accent6"/>
              </a:solidFill>
            </a:endParaRPr>
          </a:p>
        </p:txBody>
      </p:sp>
      <p:sp>
        <p:nvSpPr>
          <p:cNvPr id="62" name="Rectangle 61"/>
          <p:cNvSpPr/>
          <p:nvPr/>
        </p:nvSpPr>
        <p:spPr>
          <a:xfrm>
            <a:off x="3563888" y="3144836"/>
            <a:ext cx="5249553" cy="1083098"/>
          </a:xfrm>
          <a:prstGeom prst="rect">
            <a:avLst/>
          </a:prstGeom>
          <a:ln/>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a:r>
              <a:rPr lang="nl-BE" sz="1600" dirty="0" smtClean="0">
                <a:sym typeface="Wingdings" panose="05000000000000000000" pitchFamily="2" charset="2"/>
              </a:rPr>
              <a:t>ELIA Draft </a:t>
            </a:r>
            <a:r>
              <a:rPr lang="nl-BE" sz="1600" dirty="0" err="1" smtClean="0">
                <a:sym typeface="Wingdings" panose="05000000000000000000" pitchFamily="2" charset="2"/>
              </a:rPr>
              <a:t>proposals</a:t>
            </a:r>
            <a:r>
              <a:rPr lang="nl-BE" sz="1600" dirty="0" smtClean="0">
                <a:sym typeface="Wingdings" panose="05000000000000000000" pitchFamily="2" charset="2"/>
              </a:rPr>
              <a:t> </a:t>
            </a:r>
            <a:r>
              <a:rPr lang="nl-BE" sz="1600" dirty="0" err="1" smtClean="0">
                <a:sym typeface="Wingdings" panose="05000000000000000000" pitchFamily="2" charset="2"/>
              </a:rPr>
              <a:t>for</a:t>
            </a:r>
            <a:r>
              <a:rPr lang="nl-BE" sz="1600" dirty="0" smtClean="0">
                <a:sym typeface="Wingdings" panose="05000000000000000000" pitchFamily="2" charset="2"/>
              </a:rPr>
              <a:t> T&amp;C BSP is </a:t>
            </a:r>
            <a:r>
              <a:rPr lang="nl-BE" sz="1600" dirty="0" err="1" smtClean="0">
                <a:sym typeface="Wingdings" panose="05000000000000000000" pitchFamily="2" charset="2"/>
              </a:rPr>
              <a:t>mainly</a:t>
            </a:r>
            <a:r>
              <a:rPr lang="nl-BE" sz="1600" dirty="0" smtClean="0">
                <a:sym typeface="Wingdings" panose="05000000000000000000" pitchFamily="2" charset="2"/>
              </a:rPr>
              <a:t> </a:t>
            </a:r>
            <a:r>
              <a:rPr lang="nl-BE" sz="1600" dirty="0" err="1" smtClean="0">
                <a:sym typeface="Wingdings" panose="05000000000000000000" pitchFamily="2" charset="2"/>
              </a:rPr>
              <a:t>an</a:t>
            </a:r>
            <a:r>
              <a:rPr lang="nl-BE" sz="1600" dirty="0" smtClean="0">
                <a:sym typeface="Wingdings" panose="05000000000000000000" pitchFamily="2" charset="2"/>
              </a:rPr>
              <a:t> update of </a:t>
            </a:r>
            <a:r>
              <a:rPr lang="nl-BE" sz="1600" dirty="0" err="1" smtClean="0">
                <a:sym typeface="Wingdings" panose="05000000000000000000" pitchFamily="2" charset="2"/>
              </a:rPr>
              <a:t>current</a:t>
            </a:r>
            <a:r>
              <a:rPr lang="nl-BE" sz="1600" dirty="0" smtClean="0">
                <a:sym typeface="Wingdings" panose="05000000000000000000" pitchFamily="2" charset="2"/>
              </a:rPr>
              <a:t> </a:t>
            </a:r>
            <a:r>
              <a:rPr lang="nl-BE" sz="1600" dirty="0" err="1" smtClean="0">
                <a:sym typeface="Wingdings" panose="05000000000000000000" pitchFamily="2" charset="2"/>
              </a:rPr>
              <a:t>GFAs</a:t>
            </a:r>
            <a:r>
              <a:rPr lang="nl-BE" sz="1600" dirty="0" smtClean="0">
                <a:sym typeface="Wingdings" panose="05000000000000000000" pitchFamily="2" charset="2"/>
              </a:rPr>
              <a:t> </a:t>
            </a:r>
            <a:r>
              <a:rPr lang="nl-BE" sz="1600" dirty="0" err="1" smtClean="0">
                <a:sym typeface="Wingdings" panose="05000000000000000000" pitchFamily="2" charset="2"/>
              </a:rPr>
              <a:t>to</a:t>
            </a:r>
            <a:r>
              <a:rPr lang="nl-BE" sz="1600" dirty="0" smtClean="0">
                <a:sym typeface="Wingdings" panose="05000000000000000000" pitchFamily="2" charset="2"/>
              </a:rPr>
              <a:t> </a:t>
            </a:r>
            <a:r>
              <a:rPr lang="nl-BE" sz="1600" dirty="0" err="1" smtClean="0">
                <a:sym typeface="Wingdings" panose="05000000000000000000" pitchFamily="2" charset="2"/>
              </a:rPr>
              <a:t>comply</a:t>
            </a:r>
            <a:r>
              <a:rPr lang="nl-BE" sz="1600" dirty="0" smtClean="0">
                <a:sym typeface="Wingdings" panose="05000000000000000000" pitchFamily="2" charset="2"/>
              </a:rPr>
              <a:t> </a:t>
            </a:r>
            <a:r>
              <a:rPr lang="nl-BE" sz="1600" dirty="0" err="1" smtClean="0">
                <a:sym typeface="Wingdings" panose="05000000000000000000" pitchFamily="2" charset="2"/>
              </a:rPr>
              <a:t>with</a:t>
            </a:r>
            <a:r>
              <a:rPr lang="nl-BE" sz="1600" dirty="0" smtClean="0">
                <a:sym typeface="Wingdings" panose="05000000000000000000" pitchFamily="2" charset="2"/>
              </a:rPr>
              <a:t> new </a:t>
            </a:r>
            <a:r>
              <a:rPr lang="nl-BE" sz="1600" dirty="0" err="1" smtClean="0">
                <a:sym typeface="Wingdings" panose="05000000000000000000" pitchFamily="2" charset="2"/>
              </a:rPr>
              <a:t>legal</a:t>
            </a:r>
            <a:r>
              <a:rPr lang="nl-BE" sz="1600" dirty="0" smtClean="0">
                <a:sym typeface="Wingdings" panose="05000000000000000000" pitchFamily="2" charset="2"/>
              </a:rPr>
              <a:t> </a:t>
            </a:r>
            <a:r>
              <a:rPr lang="nl-BE" sz="1600" dirty="0" err="1" smtClean="0">
                <a:sym typeface="Wingdings" panose="05000000000000000000" pitchFamily="2" charset="2"/>
              </a:rPr>
              <a:t>framework</a:t>
            </a:r>
            <a:r>
              <a:rPr lang="nl-BE" sz="1600" dirty="0" smtClean="0">
                <a:sym typeface="Wingdings" panose="05000000000000000000" pitchFamily="2" charset="2"/>
              </a:rPr>
              <a:t> </a:t>
            </a:r>
            <a:r>
              <a:rPr lang="nl-BE" sz="1600" dirty="0" err="1" smtClean="0">
                <a:sym typeface="Wingdings" panose="05000000000000000000" pitchFamily="2" charset="2"/>
              </a:rPr>
              <a:t>and</a:t>
            </a:r>
            <a:r>
              <a:rPr lang="nl-BE" sz="1600" dirty="0" smtClean="0">
                <a:sym typeface="Wingdings" panose="05000000000000000000" pitchFamily="2" charset="2"/>
              </a:rPr>
              <a:t> lead </a:t>
            </a:r>
            <a:r>
              <a:rPr lang="nl-BE" sz="1600" dirty="0" err="1" smtClean="0">
                <a:sym typeface="Wingdings" panose="05000000000000000000" pitchFamily="2" charset="2"/>
              </a:rPr>
              <a:t>to</a:t>
            </a:r>
            <a:r>
              <a:rPr lang="nl-BE" sz="1600" dirty="0" smtClean="0">
                <a:sym typeface="Wingdings" panose="05000000000000000000" pitchFamily="2" charset="2"/>
              </a:rPr>
              <a:t> </a:t>
            </a:r>
            <a:r>
              <a:rPr lang="nl-BE" sz="1600" b="1" dirty="0" err="1" smtClean="0">
                <a:sym typeface="Wingdings" panose="05000000000000000000" pitchFamily="2" charset="2"/>
              </a:rPr>
              <a:t>Regulated</a:t>
            </a:r>
            <a:r>
              <a:rPr lang="nl-BE" sz="1600" b="1" dirty="0" smtClean="0">
                <a:sym typeface="Wingdings" panose="05000000000000000000" pitchFamily="2" charset="2"/>
              </a:rPr>
              <a:t> </a:t>
            </a:r>
            <a:r>
              <a:rPr lang="nl-BE" sz="1600" b="1" dirty="0" err="1" smtClean="0">
                <a:sym typeface="Wingdings" panose="05000000000000000000" pitchFamily="2" charset="2"/>
              </a:rPr>
              <a:t>Terms</a:t>
            </a:r>
            <a:r>
              <a:rPr lang="nl-BE" sz="1600" b="1" dirty="0" smtClean="0">
                <a:sym typeface="Wingdings" panose="05000000000000000000" pitchFamily="2" charset="2"/>
              </a:rPr>
              <a:t> &amp; </a:t>
            </a:r>
            <a:r>
              <a:rPr lang="nl-BE" sz="1600" b="1" dirty="0" err="1" smtClean="0">
                <a:sym typeface="Wingdings" panose="05000000000000000000" pitchFamily="2" charset="2"/>
              </a:rPr>
              <a:t>Conditions</a:t>
            </a:r>
            <a:endParaRPr lang="fr-BE" sz="1600" b="1" dirty="0"/>
          </a:p>
        </p:txBody>
      </p:sp>
    </p:spTree>
    <p:extLst>
      <p:ext uri="{BB962C8B-B14F-4D97-AF65-F5344CB8AC3E}">
        <p14:creationId xmlns:p14="http://schemas.microsoft.com/office/powerpoint/2010/main" val="233689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9"/>
                                        </p:tgtEl>
                                        <p:attrNameLst>
                                          <p:attrName>style.visibility</p:attrName>
                                        </p:attrNameLst>
                                      </p:cBhvr>
                                      <p:to>
                                        <p:strVal val="visible"/>
                                      </p:to>
                                    </p:set>
                                    <p:animEffect transition="in" filter="fade">
                                      <p:cBhvr>
                                        <p:cTn id="14" dur="1000"/>
                                        <p:tgtEl>
                                          <p:spTgt spid="59"/>
                                        </p:tgtEl>
                                      </p:cBhvr>
                                    </p:animEffect>
                                    <p:anim calcmode="lin" valueType="num">
                                      <p:cBhvr>
                                        <p:cTn id="15" dur="1000" fill="hold"/>
                                        <p:tgtEl>
                                          <p:spTgt spid="59"/>
                                        </p:tgtEl>
                                        <p:attrNameLst>
                                          <p:attrName>ppt_x</p:attrName>
                                        </p:attrNameLst>
                                      </p:cBhvr>
                                      <p:tavLst>
                                        <p:tav tm="0">
                                          <p:val>
                                            <p:strVal val="#ppt_x"/>
                                          </p:val>
                                        </p:tav>
                                        <p:tav tm="100000">
                                          <p:val>
                                            <p:strVal val="#ppt_x"/>
                                          </p:val>
                                        </p:tav>
                                      </p:tavLst>
                                    </p:anim>
                                    <p:anim calcmode="lin" valueType="num">
                                      <p:cBhvr>
                                        <p:cTn id="16"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fade">
                                      <p:cBhvr>
                                        <p:cTn id="21" dur="1000"/>
                                        <p:tgtEl>
                                          <p:spTgt spid="62"/>
                                        </p:tgtEl>
                                      </p:cBhvr>
                                    </p:animEffect>
                                    <p:anim calcmode="lin" valueType="num">
                                      <p:cBhvr>
                                        <p:cTn id="22" dur="1000" fill="hold"/>
                                        <p:tgtEl>
                                          <p:spTgt spid="62"/>
                                        </p:tgtEl>
                                        <p:attrNameLst>
                                          <p:attrName>ppt_x</p:attrName>
                                        </p:attrNameLst>
                                      </p:cBhvr>
                                      <p:tavLst>
                                        <p:tav tm="0">
                                          <p:val>
                                            <p:strVal val="#ppt_x"/>
                                          </p:val>
                                        </p:tav>
                                        <p:tav tm="100000">
                                          <p:val>
                                            <p:strVal val="#ppt_x"/>
                                          </p:val>
                                        </p:tav>
                                      </p:tavLst>
                                    </p:anim>
                                    <p:anim calcmode="lin" valueType="num">
                                      <p:cBhvr>
                                        <p:cTn id="23"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9" grpId="0"/>
      <p:bldP spid="6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97426" y="180271"/>
            <a:ext cx="7862618" cy="411143"/>
          </a:xfrm>
        </p:spPr>
        <p:txBody>
          <a:bodyPr/>
          <a:lstStyle/>
          <a:p>
            <a:r>
              <a:rPr lang="nl-BE" dirty="0" err="1" smtClean="0"/>
              <a:t>Current</a:t>
            </a:r>
            <a:r>
              <a:rPr lang="nl-BE" dirty="0"/>
              <a:t> </a:t>
            </a:r>
            <a:r>
              <a:rPr lang="nl-BE" dirty="0" smtClean="0"/>
              <a:t>GFA </a:t>
            </a:r>
            <a:r>
              <a:rPr lang="nl-BE" dirty="0" err="1" smtClean="0"/>
              <a:t>structure</a:t>
            </a:r>
            <a:r>
              <a:rPr lang="nl-BE" dirty="0" smtClean="0"/>
              <a:t> </a:t>
            </a:r>
            <a:r>
              <a:rPr lang="nl-BE" dirty="0" err="1" smtClean="0"/>
              <a:t>vs</a:t>
            </a:r>
            <a:r>
              <a:rPr lang="nl-BE" dirty="0" smtClean="0"/>
              <a:t> T&amp;C </a:t>
            </a:r>
            <a:r>
              <a:rPr lang="nl-BE" dirty="0" err="1" smtClean="0"/>
              <a:t>organization</a:t>
            </a:r>
            <a:endParaRPr lang="fr-BE"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851645"/>
            <a:ext cx="3954379" cy="2211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1187624" y="627534"/>
            <a:ext cx="2809492" cy="325177"/>
          </a:xfrm>
          <a:prstGeom prst="rect">
            <a:avLst/>
          </a:prstGeom>
          <a:noFill/>
        </p:spPr>
        <p:txBody>
          <a:bodyPr wrap="square" lIns="78191" tIns="39096" rIns="78191" bIns="39096" rtlCol="0">
            <a:spAutoFit/>
          </a:bodyPr>
          <a:lstStyle>
            <a:defPPr>
              <a:defRPr lang="en-US"/>
            </a:defPPr>
            <a:lvl1pPr>
              <a:defRPr sz="1600" b="1">
                <a:solidFill>
                  <a:srgbClr val="0000CC"/>
                </a:solidFill>
                <a:latin typeface="Calibri" panose="020F0502020204030204" pitchFamily="34" charset="0"/>
              </a:defRPr>
            </a:lvl1pPr>
          </a:lstStyle>
          <a:p>
            <a:r>
              <a:rPr lang="nl-BE" dirty="0"/>
              <a:t>Non-</a:t>
            </a:r>
            <a:r>
              <a:rPr lang="nl-BE" dirty="0" err="1"/>
              <a:t>regulated</a:t>
            </a:r>
            <a:r>
              <a:rPr lang="nl-BE" dirty="0"/>
              <a:t> </a:t>
            </a:r>
            <a:r>
              <a:rPr lang="nl-BE" dirty="0" err="1"/>
              <a:t>GFAs</a:t>
            </a:r>
            <a:r>
              <a:rPr lang="nl-BE" dirty="0"/>
              <a:t> </a:t>
            </a:r>
            <a:endParaRPr lang="fr-BE" dirty="0"/>
          </a:p>
        </p:txBody>
      </p:sp>
      <p:sp>
        <p:nvSpPr>
          <p:cNvPr id="6" name="Flèche à angle droit 5"/>
          <p:cNvSpPr/>
          <p:nvPr/>
        </p:nvSpPr>
        <p:spPr>
          <a:xfrm flipV="1">
            <a:off x="4400089" y="1076247"/>
            <a:ext cx="531951" cy="591692"/>
          </a:xfrm>
          <a:prstGeom prst="bentUpArrow">
            <a:avLst/>
          </a:prstGeom>
          <a:solidFill>
            <a:srgbClr val="0000CC"/>
          </a:solidFill>
          <a:ln>
            <a:noFill/>
          </a:ln>
        </p:spPr>
        <p:style>
          <a:lnRef idx="1">
            <a:schemeClr val="accent2"/>
          </a:lnRef>
          <a:fillRef idx="3">
            <a:schemeClr val="accent2"/>
          </a:fillRef>
          <a:effectRef idx="2">
            <a:schemeClr val="accent2"/>
          </a:effectRef>
          <a:fontRef idx="minor">
            <a:schemeClr val="lt1"/>
          </a:fontRef>
        </p:style>
        <p:txBody>
          <a:bodyPr lIns="78191" tIns="39096" rIns="78191" bIns="39096" rtlCol="0" anchor="ctr"/>
          <a:lstStyle/>
          <a:p>
            <a:pPr algn="ctr"/>
            <a:endParaRPr lang="fr-BE"/>
          </a:p>
        </p:txBody>
      </p:sp>
      <p:sp>
        <p:nvSpPr>
          <p:cNvPr id="7" name="ZoneTexte 6"/>
          <p:cNvSpPr txBox="1"/>
          <p:nvPr/>
        </p:nvSpPr>
        <p:spPr>
          <a:xfrm>
            <a:off x="5004048" y="555526"/>
            <a:ext cx="4320480" cy="1156174"/>
          </a:xfrm>
          <a:prstGeom prst="rect">
            <a:avLst/>
          </a:prstGeom>
          <a:noFill/>
        </p:spPr>
        <p:txBody>
          <a:bodyPr wrap="square" lIns="78191" tIns="39096" rIns="78191" bIns="39096" rtlCol="0">
            <a:spAutoFit/>
          </a:bodyPr>
          <a:lstStyle/>
          <a:p>
            <a:r>
              <a:rPr lang="nl-BE" sz="1400" b="1" dirty="0" smtClean="0">
                <a:solidFill>
                  <a:srgbClr val="0000CC"/>
                </a:solidFill>
                <a:latin typeface="Calibri" panose="020F0502020204030204" pitchFamily="34" charset="0"/>
              </a:rPr>
              <a:t>New </a:t>
            </a:r>
            <a:r>
              <a:rPr lang="nl-BE" sz="1400" b="1" dirty="0" err="1" smtClean="0">
                <a:solidFill>
                  <a:srgbClr val="0000CC"/>
                </a:solidFill>
                <a:latin typeface="Calibri" panose="020F0502020204030204" pitchFamily="34" charset="0"/>
              </a:rPr>
              <a:t>structure</a:t>
            </a:r>
            <a:r>
              <a:rPr lang="nl-BE" sz="1400" b="1" dirty="0" smtClean="0">
                <a:solidFill>
                  <a:srgbClr val="0000CC"/>
                </a:solidFill>
                <a:latin typeface="Calibri" panose="020F0502020204030204" pitchFamily="34" charset="0"/>
              </a:rPr>
              <a:t> </a:t>
            </a:r>
            <a:r>
              <a:rPr lang="nl-BE" sz="1400" b="1" dirty="0" err="1" smtClean="0">
                <a:solidFill>
                  <a:srgbClr val="0000CC"/>
                </a:solidFill>
                <a:latin typeface="Calibri" panose="020F0502020204030204" pitchFamily="34" charset="0"/>
              </a:rPr>
              <a:t>aims</a:t>
            </a:r>
            <a:r>
              <a:rPr lang="nl-BE" sz="1400" b="1" dirty="0" smtClean="0">
                <a:solidFill>
                  <a:srgbClr val="0000CC"/>
                </a:solidFill>
                <a:latin typeface="Calibri" panose="020F0502020204030204" pitchFamily="34" charset="0"/>
              </a:rPr>
              <a:t> </a:t>
            </a:r>
            <a:r>
              <a:rPr lang="nl-BE" sz="1400" b="1" dirty="0" err="1" smtClean="0">
                <a:solidFill>
                  <a:srgbClr val="0000CC"/>
                </a:solidFill>
                <a:latin typeface="Calibri" panose="020F0502020204030204" pitchFamily="34" charset="0"/>
              </a:rPr>
              <a:t>to</a:t>
            </a:r>
            <a:endParaRPr lang="nl-BE" sz="1400" b="1" dirty="0" smtClean="0">
              <a:solidFill>
                <a:srgbClr val="0000CC"/>
              </a:solidFill>
              <a:latin typeface="Calibri" panose="020F0502020204030204" pitchFamily="34" charset="0"/>
            </a:endParaRPr>
          </a:p>
          <a:p>
            <a:pPr marL="293219" indent="-293219">
              <a:buAutoNum type="arabicPeriod"/>
            </a:pPr>
            <a:r>
              <a:rPr lang="nl-BE" sz="1400" dirty="0" err="1" smtClean="0">
                <a:solidFill>
                  <a:schemeClr val="accent6"/>
                </a:solidFill>
                <a:latin typeface="Calibri" panose="020F0502020204030204" pitchFamily="34" charset="0"/>
              </a:rPr>
              <a:t>Facilitate</a:t>
            </a:r>
            <a:r>
              <a:rPr lang="nl-BE" sz="1400" dirty="0" smtClean="0">
                <a:solidFill>
                  <a:schemeClr val="accent6"/>
                </a:solidFill>
                <a:latin typeface="Calibri" panose="020F0502020204030204" pitchFamily="34" charset="0"/>
              </a:rPr>
              <a:t> reading </a:t>
            </a:r>
            <a:r>
              <a:rPr lang="nl-BE" sz="1400" dirty="0" err="1" smtClean="0">
                <a:solidFill>
                  <a:schemeClr val="accent6"/>
                </a:solidFill>
                <a:latin typeface="Calibri" panose="020F0502020204030204" pitchFamily="34" charset="0"/>
              </a:rPr>
              <a:t>for</a:t>
            </a:r>
            <a:r>
              <a:rPr lang="nl-BE" sz="1400" dirty="0" smtClean="0">
                <a:solidFill>
                  <a:schemeClr val="accent6"/>
                </a:solidFill>
                <a:latin typeface="Calibri" panose="020F0502020204030204" pitchFamily="34" charset="0"/>
              </a:rPr>
              <a:t> BSP</a:t>
            </a:r>
          </a:p>
          <a:p>
            <a:pPr marL="293219" indent="-293219">
              <a:buAutoNum type="arabicPeriod"/>
            </a:pPr>
            <a:r>
              <a:rPr lang="nl-BE" sz="1400" dirty="0" err="1" smtClean="0">
                <a:solidFill>
                  <a:schemeClr val="accent6"/>
                </a:solidFill>
                <a:latin typeface="Calibri" panose="020F0502020204030204" pitchFamily="34" charset="0"/>
              </a:rPr>
              <a:t>Comply</a:t>
            </a:r>
            <a:r>
              <a:rPr lang="nl-BE" sz="1400" dirty="0" smtClean="0">
                <a:solidFill>
                  <a:schemeClr val="accent6"/>
                </a:solidFill>
                <a:latin typeface="Calibri" panose="020F0502020204030204" pitchFamily="34" charset="0"/>
              </a:rPr>
              <a:t> </a:t>
            </a:r>
            <a:r>
              <a:rPr lang="nl-BE" sz="1400" dirty="0" err="1" smtClean="0">
                <a:solidFill>
                  <a:schemeClr val="accent6"/>
                </a:solidFill>
                <a:latin typeface="Calibri" panose="020F0502020204030204" pitchFamily="34" charset="0"/>
              </a:rPr>
              <a:t>with</a:t>
            </a:r>
            <a:r>
              <a:rPr lang="nl-BE" sz="1400" dirty="0" smtClean="0">
                <a:solidFill>
                  <a:schemeClr val="accent6"/>
                </a:solidFill>
                <a:latin typeface="Calibri" panose="020F0502020204030204" pitchFamily="34" charset="0"/>
              </a:rPr>
              <a:t> EBGL </a:t>
            </a:r>
            <a:r>
              <a:rPr lang="nl-BE" sz="1400" dirty="0" err="1" smtClean="0">
                <a:solidFill>
                  <a:schemeClr val="accent6"/>
                </a:solidFill>
                <a:latin typeface="Calibri" panose="020F0502020204030204" pitchFamily="34" charset="0"/>
              </a:rPr>
              <a:t>requisites</a:t>
            </a:r>
            <a:endParaRPr lang="nl-BE" sz="1400" dirty="0" smtClean="0">
              <a:solidFill>
                <a:schemeClr val="accent6"/>
              </a:solidFill>
              <a:latin typeface="Calibri" panose="020F0502020204030204" pitchFamily="34" charset="0"/>
            </a:endParaRPr>
          </a:p>
          <a:p>
            <a:pPr marL="293219" indent="-293219">
              <a:buAutoNum type="arabicPeriod"/>
            </a:pPr>
            <a:r>
              <a:rPr lang="nl-BE" sz="1400" dirty="0" err="1" smtClean="0">
                <a:solidFill>
                  <a:schemeClr val="accent6"/>
                </a:solidFill>
                <a:latin typeface="Calibri" panose="020F0502020204030204" pitchFamily="34" charset="0"/>
              </a:rPr>
              <a:t>Provide</a:t>
            </a:r>
            <a:r>
              <a:rPr lang="nl-BE" sz="1400" dirty="0" smtClean="0">
                <a:solidFill>
                  <a:schemeClr val="accent6"/>
                </a:solidFill>
                <a:latin typeface="Calibri" panose="020F0502020204030204" pitchFamily="34" charset="0"/>
              </a:rPr>
              <a:t> flexibility </a:t>
            </a:r>
            <a:r>
              <a:rPr lang="nl-BE" sz="1400" dirty="0" err="1" smtClean="0">
                <a:solidFill>
                  <a:schemeClr val="accent6"/>
                </a:solidFill>
                <a:latin typeface="Calibri" panose="020F0502020204030204" pitchFamily="34" charset="0"/>
              </a:rPr>
              <a:t>for</a:t>
            </a:r>
            <a:r>
              <a:rPr lang="nl-BE" sz="1400" dirty="0" smtClean="0">
                <a:solidFill>
                  <a:schemeClr val="accent6"/>
                </a:solidFill>
                <a:latin typeface="Calibri" panose="020F0502020204030204" pitchFamily="34" charset="0"/>
              </a:rPr>
              <a:t> </a:t>
            </a:r>
            <a:r>
              <a:rPr lang="nl-BE" sz="1400" dirty="0" err="1" smtClean="0">
                <a:solidFill>
                  <a:schemeClr val="accent6"/>
                </a:solidFill>
                <a:latin typeface="Calibri" panose="020F0502020204030204" pitchFamily="34" charset="0"/>
              </a:rPr>
              <a:t>future</a:t>
            </a:r>
            <a:r>
              <a:rPr lang="nl-BE" sz="1400" dirty="0" smtClean="0">
                <a:solidFill>
                  <a:schemeClr val="accent6"/>
                </a:solidFill>
                <a:latin typeface="Calibri" panose="020F0502020204030204" pitchFamily="34" charset="0"/>
              </a:rPr>
              <a:t> </a:t>
            </a:r>
            <a:r>
              <a:rPr lang="nl-BE" sz="1400" dirty="0" err="1" smtClean="0">
                <a:solidFill>
                  <a:schemeClr val="accent6"/>
                </a:solidFill>
                <a:latin typeface="Calibri" panose="020F0502020204030204" pitchFamily="34" charset="0"/>
              </a:rPr>
              <a:t>consultations</a:t>
            </a:r>
            <a:endParaRPr lang="nl-BE" sz="1400" dirty="0" smtClean="0">
              <a:solidFill>
                <a:schemeClr val="accent6"/>
              </a:solidFill>
              <a:latin typeface="Calibri" panose="020F0502020204030204" pitchFamily="34" charset="0"/>
            </a:endParaRPr>
          </a:p>
          <a:p>
            <a:pPr marL="293219" indent="-293219">
              <a:buAutoNum type="arabicPeriod"/>
            </a:pPr>
            <a:r>
              <a:rPr lang="nl-BE" sz="1400" dirty="0" err="1" smtClean="0">
                <a:solidFill>
                  <a:schemeClr val="accent6"/>
                </a:solidFill>
                <a:latin typeface="Calibri" panose="020F0502020204030204" pitchFamily="34" charset="0"/>
              </a:rPr>
              <a:t>Align</a:t>
            </a:r>
            <a:r>
              <a:rPr lang="nl-BE" sz="1400" dirty="0" smtClean="0">
                <a:solidFill>
                  <a:schemeClr val="accent6"/>
                </a:solidFill>
                <a:latin typeface="Calibri" panose="020F0502020204030204" pitchFamily="34" charset="0"/>
              </a:rPr>
              <a:t> </a:t>
            </a:r>
            <a:r>
              <a:rPr lang="nl-BE" sz="1400" dirty="0" err="1" smtClean="0">
                <a:solidFill>
                  <a:schemeClr val="accent6"/>
                </a:solidFill>
                <a:latin typeface="Calibri" panose="020F0502020204030204" pitchFamily="34" charset="0"/>
              </a:rPr>
              <a:t>terminology</a:t>
            </a:r>
            <a:r>
              <a:rPr lang="nl-BE" sz="1400" dirty="0" smtClean="0">
                <a:solidFill>
                  <a:schemeClr val="accent6"/>
                </a:solidFill>
                <a:latin typeface="Calibri" panose="020F0502020204030204" pitchFamily="34" charset="0"/>
              </a:rPr>
              <a:t> (BSP, </a:t>
            </a:r>
            <a:r>
              <a:rPr lang="nl-BE" sz="1400" dirty="0" err="1" smtClean="0">
                <a:solidFill>
                  <a:schemeClr val="accent6"/>
                </a:solidFill>
                <a:latin typeface="Calibri" panose="020F0502020204030204" pitchFamily="34" charset="0"/>
              </a:rPr>
              <a:t>Capacity</a:t>
            </a:r>
            <a:r>
              <a:rPr lang="nl-BE" sz="1400" dirty="0" smtClean="0">
                <a:solidFill>
                  <a:schemeClr val="accent6"/>
                </a:solidFill>
                <a:latin typeface="Calibri" panose="020F0502020204030204" pitchFamily="34" charset="0"/>
              </a:rPr>
              <a:t>/Energy </a:t>
            </a:r>
            <a:r>
              <a:rPr lang="nl-BE" sz="1400" dirty="0" err="1" smtClean="0">
                <a:solidFill>
                  <a:schemeClr val="accent6"/>
                </a:solidFill>
                <a:latin typeface="Calibri" panose="020F0502020204030204" pitchFamily="34" charset="0"/>
              </a:rPr>
              <a:t>Bids</a:t>
            </a:r>
            <a:r>
              <a:rPr lang="nl-BE" sz="1400" dirty="0" smtClean="0">
                <a:solidFill>
                  <a:schemeClr val="accent6"/>
                </a:solidFill>
                <a:latin typeface="Calibri" panose="020F0502020204030204" pitchFamily="34" charset="0"/>
              </a:rPr>
              <a:t>,… )</a:t>
            </a:r>
            <a:endParaRPr lang="fr-BE" sz="1400" dirty="0">
              <a:solidFill>
                <a:schemeClr val="accent6"/>
              </a:solidFill>
              <a:latin typeface="Calibri" panose="020F0502020204030204" pitchFamily="34"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2040346"/>
            <a:ext cx="4270349" cy="2368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ZoneTexte 7"/>
          <p:cNvSpPr txBox="1"/>
          <p:nvPr/>
        </p:nvSpPr>
        <p:spPr>
          <a:xfrm>
            <a:off x="4644008" y="1851670"/>
            <a:ext cx="4222064" cy="325177"/>
          </a:xfrm>
          <a:prstGeom prst="rect">
            <a:avLst/>
          </a:prstGeom>
          <a:noFill/>
        </p:spPr>
        <p:txBody>
          <a:bodyPr wrap="square" lIns="78191" tIns="39096" rIns="78191" bIns="39096" rtlCol="0">
            <a:spAutoFit/>
          </a:bodyPr>
          <a:lstStyle/>
          <a:p>
            <a:r>
              <a:rPr lang="nl-BE" sz="1600" b="1" dirty="0" err="1">
                <a:solidFill>
                  <a:srgbClr val="0000CC"/>
                </a:solidFill>
                <a:latin typeface="Calibri" panose="020F0502020204030204" pitchFamily="34" charset="0"/>
              </a:rPr>
              <a:t>R</a:t>
            </a:r>
            <a:r>
              <a:rPr lang="nl-BE" sz="1600" b="1" dirty="0" err="1" smtClean="0">
                <a:solidFill>
                  <a:srgbClr val="0000CC"/>
                </a:solidFill>
                <a:latin typeface="Calibri" panose="020F0502020204030204" pitchFamily="34" charset="0"/>
              </a:rPr>
              <a:t>egulated</a:t>
            </a:r>
            <a:r>
              <a:rPr lang="nl-BE" sz="1600" b="1" dirty="0" smtClean="0">
                <a:solidFill>
                  <a:srgbClr val="0000CC"/>
                </a:solidFill>
                <a:latin typeface="Calibri" panose="020F0502020204030204" pitchFamily="34" charset="0"/>
              </a:rPr>
              <a:t> </a:t>
            </a:r>
            <a:r>
              <a:rPr lang="nl-BE" sz="1600" b="1" dirty="0" err="1" smtClean="0">
                <a:solidFill>
                  <a:srgbClr val="0000CC"/>
                </a:solidFill>
                <a:latin typeface="Calibri" panose="020F0502020204030204" pitchFamily="34" charset="0"/>
              </a:rPr>
              <a:t>contracts</a:t>
            </a:r>
            <a:r>
              <a:rPr lang="nl-BE" sz="1600" b="1" dirty="0" smtClean="0">
                <a:solidFill>
                  <a:srgbClr val="0000CC"/>
                </a:solidFill>
                <a:latin typeface="Calibri" panose="020F0502020204030204" pitchFamily="34" charset="0"/>
              </a:rPr>
              <a:t> </a:t>
            </a:r>
            <a:r>
              <a:rPr lang="nl-BE" sz="1600" b="1" dirty="0" err="1" smtClean="0">
                <a:solidFill>
                  <a:srgbClr val="0000CC"/>
                </a:solidFill>
                <a:latin typeface="Calibri" panose="020F0502020204030204" pitchFamily="34" charset="0"/>
              </a:rPr>
              <a:t>for</a:t>
            </a:r>
            <a:r>
              <a:rPr lang="nl-BE" sz="1600" b="1" dirty="0" smtClean="0">
                <a:solidFill>
                  <a:srgbClr val="0000CC"/>
                </a:solidFill>
                <a:latin typeface="Calibri" panose="020F0502020204030204" pitchFamily="34" charset="0"/>
              </a:rPr>
              <a:t> </a:t>
            </a:r>
            <a:r>
              <a:rPr lang="nl-BE" sz="1600" b="1" dirty="0" err="1" smtClean="0">
                <a:solidFill>
                  <a:srgbClr val="0000CC"/>
                </a:solidFill>
                <a:latin typeface="Calibri" panose="020F0502020204030204" pitchFamily="34" charset="0"/>
              </a:rPr>
              <a:t>balancing</a:t>
            </a:r>
            <a:r>
              <a:rPr lang="nl-BE" sz="1600" b="1" dirty="0" smtClean="0">
                <a:solidFill>
                  <a:srgbClr val="0000CC"/>
                </a:solidFill>
                <a:latin typeface="Calibri" panose="020F0502020204030204" pitchFamily="34" charset="0"/>
              </a:rPr>
              <a:t> services</a:t>
            </a:r>
            <a:endParaRPr lang="fr-BE" sz="1600" b="1" dirty="0">
              <a:solidFill>
                <a:srgbClr val="0000CC"/>
              </a:solidFill>
              <a:latin typeface="Calibri" panose="020F0502020204030204" pitchFamily="34" charset="0"/>
            </a:endParaRPr>
          </a:p>
        </p:txBody>
      </p:sp>
      <p:sp>
        <p:nvSpPr>
          <p:cNvPr id="11" name="Rectangle 10"/>
          <p:cNvSpPr/>
          <p:nvPr/>
        </p:nvSpPr>
        <p:spPr>
          <a:xfrm>
            <a:off x="611560" y="2784146"/>
            <a:ext cx="1761165" cy="27883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9" name="ZoneTexte 8"/>
          <p:cNvSpPr txBox="1"/>
          <p:nvPr/>
        </p:nvSpPr>
        <p:spPr>
          <a:xfrm>
            <a:off x="395536" y="2859782"/>
            <a:ext cx="3816424" cy="2031325"/>
          </a:xfrm>
          <a:prstGeom prst="rect">
            <a:avLst/>
          </a:prstGeom>
          <a:solidFill>
            <a:schemeClr val="bg1"/>
          </a:solidFill>
        </p:spPr>
        <p:txBody>
          <a:bodyPr wrap="square" rtlCol="0">
            <a:spAutoFit/>
          </a:bodyPr>
          <a:lstStyle/>
          <a:p>
            <a:pPr algn="just"/>
            <a:r>
              <a:rPr lang="nl-BE" sz="1400" b="1" dirty="0" smtClean="0">
                <a:solidFill>
                  <a:srgbClr val="42CCCC"/>
                </a:solidFill>
                <a:latin typeface="Calibri" panose="020F0502020204030204" pitchFamily="34" charset="0"/>
              </a:rPr>
              <a:t>KEY </a:t>
            </a:r>
            <a:r>
              <a:rPr lang="nl-BE" sz="1400" b="1" dirty="0" err="1" smtClean="0">
                <a:solidFill>
                  <a:srgbClr val="42CCCC"/>
                </a:solidFill>
                <a:latin typeface="Calibri" panose="020F0502020204030204" pitchFamily="34" charset="0"/>
              </a:rPr>
              <a:t>Principles</a:t>
            </a:r>
            <a:endParaRPr lang="nl-BE" sz="1400" b="1" dirty="0" smtClean="0">
              <a:solidFill>
                <a:srgbClr val="42CCCC"/>
              </a:solidFill>
              <a:latin typeface="Calibri" panose="020F0502020204030204" pitchFamily="34" charset="0"/>
            </a:endParaRPr>
          </a:p>
          <a:p>
            <a:pPr marL="285750" indent="-285750" algn="just">
              <a:buClr>
                <a:srgbClr val="00B0F0"/>
              </a:buClr>
              <a:buFont typeface="Wingdings" panose="05000000000000000000" pitchFamily="2" charset="2"/>
              <a:buChar char="ü"/>
            </a:pPr>
            <a:r>
              <a:rPr lang="nl-BE" sz="1400" dirty="0" smtClean="0">
                <a:solidFill>
                  <a:schemeClr val="accent6"/>
                </a:solidFill>
                <a:latin typeface="Calibri" panose="020F0502020204030204" pitchFamily="34" charset="0"/>
              </a:rPr>
              <a:t>Ensure a </a:t>
            </a:r>
            <a:r>
              <a:rPr lang="nl-BE" sz="1400" i="1" u="sng" dirty="0" err="1" smtClean="0">
                <a:solidFill>
                  <a:schemeClr val="accent6"/>
                </a:solidFill>
                <a:latin typeface="Calibri" panose="020F0502020204030204" pitchFamily="34" charset="0"/>
              </a:rPr>
              <a:t>one-to-one</a:t>
            </a:r>
            <a:r>
              <a:rPr lang="nl-BE" sz="1400" dirty="0" smtClean="0">
                <a:solidFill>
                  <a:schemeClr val="accent6"/>
                </a:solidFill>
                <a:latin typeface="Calibri" panose="020F0502020204030204" pitchFamily="34" charset="0"/>
              </a:rPr>
              <a:t> </a:t>
            </a:r>
            <a:r>
              <a:rPr lang="nl-BE" sz="1400" dirty="0" err="1" smtClean="0">
                <a:solidFill>
                  <a:schemeClr val="accent6"/>
                </a:solidFill>
                <a:latin typeface="Calibri" panose="020F0502020204030204" pitchFamily="34" charset="0"/>
              </a:rPr>
              <a:t>correspondance</a:t>
            </a:r>
            <a:r>
              <a:rPr lang="nl-BE" sz="1400" dirty="0" smtClean="0">
                <a:solidFill>
                  <a:schemeClr val="accent6"/>
                </a:solidFill>
                <a:latin typeface="Calibri" panose="020F0502020204030204" pitchFamily="34" charset="0"/>
              </a:rPr>
              <a:t> </a:t>
            </a:r>
            <a:r>
              <a:rPr lang="nl-BE" sz="1400" dirty="0" err="1" smtClean="0">
                <a:solidFill>
                  <a:schemeClr val="accent6"/>
                </a:solidFill>
                <a:latin typeface="Calibri" panose="020F0502020204030204" pitchFamily="34" charset="0"/>
              </a:rPr>
              <a:t>between</a:t>
            </a:r>
            <a:r>
              <a:rPr lang="nl-BE" sz="1400" dirty="0" smtClean="0">
                <a:solidFill>
                  <a:schemeClr val="accent6"/>
                </a:solidFill>
                <a:latin typeface="Calibri" panose="020F0502020204030204" pitchFamily="34" charset="0"/>
              </a:rPr>
              <a:t> </a:t>
            </a:r>
            <a:r>
              <a:rPr lang="nl-BE" sz="1400" dirty="0" err="1" smtClean="0">
                <a:solidFill>
                  <a:schemeClr val="accent6"/>
                </a:solidFill>
                <a:latin typeface="Calibri" panose="020F0502020204030204" pitchFamily="34" charset="0"/>
              </a:rPr>
              <a:t>current</a:t>
            </a:r>
            <a:r>
              <a:rPr lang="nl-BE" sz="1400" dirty="0" smtClean="0">
                <a:solidFill>
                  <a:schemeClr val="accent6"/>
                </a:solidFill>
                <a:latin typeface="Calibri" panose="020F0502020204030204" pitchFamily="34" charset="0"/>
              </a:rPr>
              <a:t> GFA </a:t>
            </a:r>
            <a:r>
              <a:rPr lang="nl-BE" sz="1400" dirty="0" err="1" smtClean="0">
                <a:solidFill>
                  <a:schemeClr val="accent6"/>
                </a:solidFill>
                <a:latin typeface="Calibri" panose="020F0502020204030204" pitchFamily="34" charset="0"/>
              </a:rPr>
              <a:t>and</a:t>
            </a:r>
            <a:r>
              <a:rPr lang="nl-BE" sz="1400" dirty="0" smtClean="0">
                <a:solidFill>
                  <a:schemeClr val="accent6"/>
                </a:solidFill>
                <a:latin typeface="Calibri" panose="020F0502020204030204" pitchFamily="34" charset="0"/>
              </a:rPr>
              <a:t> T&amp;C</a:t>
            </a:r>
          </a:p>
          <a:p>
            <a:pPr algn="just">
              <a:buClr>
                <a:srgbClr val="00B0F0"/>
              </a:buClr>
            </a:pPr>
            <a:r>
              <a:rPr lang="nl-BE" sz="1400" dirty="0">
                <a:solidFill>
                  <a:schemeClr val="accent6"/>
                </a:solidFill>
                <a:latin typeface="Calibri" panose="020F0502020204030204" pitchFamily="34" charset="0"/>
                <a:sym typeface="Wingdings" panose="05000000000000000000" pitchFamily="2" charset="2"/>
              </a:rPr>
              <a:t>	</a:t>
            </a:r>
            <a:r>
              <a:rPr lang="nl-BE" sz="1400" i="1" dirty="0" err="1" smtClean="0">
                <a:solidFill>
                  <a:srgbClr val="42CCCC"/>
                </a:solidFill>
                <a:latin typeface="Calibri" panose="020F0502020204030204" pitchFamily="34" charset="0"/>
                <a:sym typeface="Wingdings" panose="05000000000000000000" pitchFamily="2" charset="2"/>
              </a:rPr>
              <a:t>Maitain</a:t>
            </a:r>
            <a:r>
              <a:rPr lang="nl-BE" sz="1400" i="1" dirty="0" smtClean="0">
                <a:solidFill>
                  <a:srgbClr val="42CCCC"/>
                </a:solidFill>
                <a:latin typeface="Calibri" panose="020F0502020204030204" pitchFamily="34" charset="0"/>
                <a:sym typeface="Wingdings" panose="05000000000000000000" pitchFamily="2" charset="2"/>
              </a:rPr>
              <a:t> a “per type of provider” 	</a:t>
            </a:r>
            <a:r>
              <a:rPr lang="nl-BE" sz="1400" i="1" dirty="0" err="1" smtClean="0">
                <a:solidFill>
                  <a:srgbClr val="42CCCC"/>
                </a:solidFill>
                <a:latin typeface="Calibri" panose="020F0502020204030204" pitchFamily="34" charset="0"/>
                <a:sym typeface="Wingdings" panose="05000000000000000000" pitchFamily="2" charset="2"/>
              </a:rPr>
              <a:t>structure</a:t>
            </a:r>
            <a:r>
              <a:rPr lang="nl-BE" sz="1400" i="1" dirty="0" smtClean="0">
                <a:solidFill>
                  <a:srgbClr val="42CCCC"/>
                </a:solidFill>
                <a:latin typeface="Calibri" panose="020F0502020204030204" pitchFamily="34" charset="0"/>
                <a:sym typeface="Wingdings" panose="05000000000000000000" pitchFamily="2" charset="2"/>
              </a:rPr>
              <a:t> (</a:t>
            </a:r>
            <a:r>
              <a:rPr lang="nl-BE" sz="1400" i="1" dirty="0" err="1" smtClean="0">
                <a:solidFill>
                  <a:srgbClr val="42CCCC"/>
                </a:solidFill>
                <a:latin typeface="Calibri" panose="020F0502020204030204" pitchFamily="34" charset="0"/>
                <a:sym typeface="Wingdings" panose="05000000000000000000" pitchFamily="2" charset="2"/>
              </a:rPr>
              <a:t>generation</a:t>
            </a:r>
            <a:r>
              <a:rPr lang="nl-BE" sz="1400" i="1" dirty="0" smtClean="0">
                <a:solidFill>
                  <a:srgbClr val="42CCCC"/>
                </a:solidFill>
                <a:latin typeface="Calibri" panose="020F0502020204030204" pitchFamily="34" charset="0"/>
                <a:sym typeface="Wingdings" panose="05000000000000000000" pitchFamily="2" charset="2"/>
              </a:rPr>
              <a:t> / </a:t>
            </a:r>
            <a:r>
              <a:rPr lang="nl-BE" sz="1400" i="1" dirty="0" err="1" smtClean="0">
                <a:solidFill>
                  <a:srgbClr val="42CCCC"/>
                </a:solidFill>
                <a:latin typeface="Calibri" panose="020F0502020204030204" pitchFamily="34" charset="0"/>
                <a:sym typeface="Wingdings" panose="05000000000000000000" pitchFamily="2" charset="2"/>
              </a:rPr>
              <a:t>demand</a:t>
            </a:r>
            <a:r>
              <a:rPr lang="nl-BE" sz="1400" i="1" dirty="0" smtClean="0">
                <a:solidFill>
                  <a:srgbClr val="42CCCC"/>
                </a:solidFill>
                <a:latin typeface="Calibri" panose="020F0502020204030204" pitchFamily="34" charset="0"/>
                <a:sym typeface="Wingdings" panose="05000000000000000000" pitchFamily="2" charset="2"/>
              </a:rPr>
              <a:t> 	response) </a:t>
            </a:r>
            <a:endParaRPr lang="nl-BE" sz="1400" i="1" dirty="0" smtClean="0">
              <a:solidFill>
                <a:srgbClr val="42CCCC"/>
              </a:solidFill>
              <a:latin typeface="Calibri" panose="020F0502020204030204" pitchFamily="34" charset="0"/>
            </a:endParaRPr>
          </a:p>
          <a:p>
            <a:pPr marL="285750" indent="-285750" algn="just">
              <a:buClr>
                <a:srgbClr val="00B0F0"/>
              </a:buClr>
              <a:buFont typeface="Wingdings" panose="05000000000000000000" pitchFamily="2" charset="2"/>
              <a:buChar char="ü"/>
            </a:pPr>
            <a:r>
              <a:rPr lang="nl-BE" sz="1400" dirty="0" smtClean="0">
                <a:solidFill>
                  <a:schemeClr val="accent6"/>
                </a:solidFill>
                <a:latin typeface="Calibri" panose="020F0502020204030204" pitchFamily="34" charset="0"/>
              </a:rPr>
              <a:t>Ensure </a:t>
            </a:r>
            <a:r>
              <a:rPr lang="nl-BE" sz="1400" dirty="0" err="1" smtClean="0">
                <a:solidFill>
                  <a:schemeClr val="accent6"/>
                </a:solidFill>
                <a:latin typeface="Calibri" panose="020F0502020204030204" pitchFamily="34" charset="0"/>
              </a:rPr>
              <a:t>coherence</a:t>
            </a:r>
            <a:r>
              <a:rPr lang="nl-BE" sz="1400" dirty="0" smtClean="0">
                <a:solidFill>
                  <a:schemeClr val="accent6"/>
                </a:solidFill>
                <a:latin typeface="Calibri" panose="020F0502020204030204" pitchFamily="34" charset="0"/>
              </a:rPr>
              <a:t> </a:t>
            </a:r>
            <a:r>
              <a:rPr lang="nl-BE" sz="1400" dirty="0" err="1" smtClean="0">
                <a:solidFill>
                  <a:schemeClr val="accent6"/>
                </a:solidFill>
                <a:latin typeface="Calibri" panose="020F0502020204030204" pitchFamily="34" charset="0"/>
              </a:rPr>
              <a:t>by</a:t>
            </a:r>
            <a:r>
              <a:rPr lang="nl-BE" sz="1400" dirty="0" smtClean="0">
                <a:solidFill>
                  <a:schemeClr val="accent6"/>
                </a:solidFill>
                <a:latin typeface="Calibri" panose="020F0502020204030204" pitchFamily="34" charset="0"/>
              </a:rPr>
              <a:t> </a:t>
            </a:r>
            <a:r>
              <a:rPr lang="nl-BE" sz="1400" dirty="0" err="1" smtClean="0">
                <a:solidFill>
                  <a:schemeClr val="accent6"/>
                </a:solidFill>
                <a:latin typeface="Calibri" panose="020F0502020204030204" pitchFamily="34" charset="0"/>
              </a:rPr>
              <a:t>grouping</a:t>
            </a:r>
            <a:r>
              <a:rPr lang="nl-BE" sz="1400" dirty="0" smtClean="0">
                <a:solidFill>
                  <a:schemeClr val="accent6"/>
                </a:solidFill>
                <a:latin typeface="Calibri" panose="020F0502020204030204" pitchFamily="34" charset="0"/>
              </a:rPr>
              <a:t> T&amp;C per type of Balancing Service : FCR, R2 </a:t>
            </a:r>
            <a:r>
              <a:rPr lang="nl-BE" sz="1400" dirty="0" err="1" smtClean="0">
                <a:solidFill>
                  <a:schemeClr val="accent6"/>
                </a:solidFill>
                <a:latin typeface="Calibri" panose="020F0502020204030204" pitchFamily="34" charset="0"/>
              </a:rPr>
              <a:t>and</a:t>
            </a:r>
            <a:r>
              <a:rPr lang="nl-BE" sz="1400" dirty="0" smtClean="0">
                <a:solidFill>
                  <a:schemeClr val="accent6"/>
                </a:solidFill>
                <a:latin typeface="Calibri" panose="020F0502020204030204" pitchFamily="34" charset="0"/>
              </a:rPr>
              <a:t> R3 </a:t>
            </a:r>
          </a:p>
          <a:p>
            <a:pPr lvl="1" algn="just">
              <a:buClr>
                <a:srgbClr val="00B0F0"/>
              </a:buClr>
            </a:pPr>
            <a:r>
              <a:rPr lang="nl-BE" sz="1400" dirty="0" smtClean="0">
                <a:solidFill>
                  <a:schemeClr val="accent6"/>
                </a:solidFill>
                <a:latin typeface="Calibri" panose="020F0502020204030204" pitchFamily="34" charset="0"/>
              </a:rPr>
              <a:t>	</a:t>
            </a:r>
            <a:r>
              <a:rPr lang="nl-BE" sz="1400" i="1" dirty="0" err="1" smtClean="0">
                <a:solidFill>
                  <a:srgbClr val="42CCCC"/>
                </a:solidFill>
                <a:latin typeface="Calibri" panose="020F0502020204030204" pitchFamily="34" charset="0"/>
              </a:rPr>
              <a:t>Allow</a:t>
            </a:r>
            <a:r>
              <a:rPr lang="nl-BE" sz="1400" i="1" dirty="0" smtClean="0">
                <a:solidFill>
                  <a:srgbClr val="42CCCC"/>
                </a:solidFill>
                <a:latin typeface="Calibri" panose="020F0502020204030204" pitchFamily="34" charset="0"/>
              </a:rPr>
              <a:t> flexibility </a:t>
            </a:r>
            <a:r>
              <a:rPr lang="nl-BE" sz="1400" i="1" dirty="0" err="1" smtClean="0">
                <a:solidFill>
                  <a:srgbClr val="42CCCC"/>
                </a:solidFill>
                <a:latin typeface="Calibri" panose="020F0502020204030204" pitchFamily="34" charset="0"/>
              </a:rPr>
              <a:t>for</a:t>
            </a:r>
            <a:r>
              <a:rPr lang="nl-BE" sz="1400" i="1" dirty="0" smtClean="0">
                <a:solidFill>
                  <a:srgbClr val="42CCCC"/>
                </a:solidFill>
                <a:latin typeface="Calibri" panose="020F0502020204030204" pitchFamily="34" charset="0"/>
              </a:rPr>
              <a:t> </a:t>
            </a:r>
            <a:r>
              <a:rPr lang="nl-BE" sz="1400" i="1" dirty="0" err="1" smtClean="0">
                <a:solidFill>
                  <a:srgbClr val="42CCCC"/>
                </a:solidFill>
                <a:latin typeface="Calibri" panose="020F0502020204030204" pitchFamily="34" charset="0"/>
              </a:rPr>
              <a:t>consultation</a:t>
            </a:r>
            <a:endParaRPr lang="fr-BE" sz="1400" i="1" dirty="0">
              <a:solidFill>
                <a:srgbClr val="42CCCC"/>
              </a:solidFill>
              <a:latin typeface="Calibri" panose="020F0502020204030204" pitchFamily="34" charset="0"/>
            </a:endParaRPr>
          </a:p>
        </p:txBody>
      </p:sp>
      <p:sp>
        <p:nvSpPr>
          <p:cNvPr id="14" name="Flèche droite 13"/>
          <p:cNvSpPr/>
          <p:nvPr/>
        </p:nvSpPr>
        <p:spPr>
          <a:xfrm>
            <a:off x="44624" y="3767432"/>
            <a:ext cx="432048" cy="216024"/>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fr-BE"/>
          </a:p>
        </p:txBody>
      </p:sp>
      <p:sp>
        <p:nvSpPr>
          <p:cNvPr id="10" name="Flèche droite 9"/>
          <p:cNvSpPr/>
          <p:nvPr/>
        </p:nvSpPr>
        <p:spPr>
          <a:xfrm>
            <a:off x="611560" y="4446215"/>
            <a:ext cx="432048" cy="216024"/>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fr-BE"/>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808" y="2784146"/>
            <a:ext cx="1485988" cy="241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124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075"/>
                                        </p:tgtEl>
                                        <p:attrNameLst>
                                          <p:attrName>style.visibility</p:attrName>
                                        </p:attrNameLst>
                                      </p:cBhvr>
                                      <p:to>
                                        <p:strVal val="visible"/>
                                      </p:to>
                                    </p:set>
                                    <p:animEffect transition="in" filter="fade">
                                      <p:cBhvr>
                                        <p:cTn id="24" dur="1000"/>
                                        <p:tgtEl>
                                          <p:spTgt spid="3075"/>
                                        </p:tgtEl>
                                      </p:cBhvr>
                                    </p:animEffect>
                                    <p:anim calcmode="lin" valueType="num">
                                      <p:cBhvr>
                                        <p:cTn id="25" dur="1000" fill="hold"/>
                                        <p:tgtEl>
                                          <p:spTgt spid="3075"/>
                                        </p:tgtEl>
                                        <p:attrNameLst>
                                          <p:attrName>ppt_x</p:attrName>
                                        </p:attrNameLst>
                                      </p:cBhvr>
                                      <p:tavLst>
                                        <p:tav tm="0">
                                          <p:val>
                                            <p:strVal val="#ppt_x"/>
                                          </p:val>
                                        </p:tav>
                                        <p:tav tm="100000">
                                          <p:val>
                                            <p:strVal val="#ppt_x"/>
                                          </p:val>
                                        </p:tav>
                                      </p:tavLst>
                                    </p:anim>
                                    <p:anim calcmode="lin" valueType="num">
                                      <p:cBhvr>
                                        <p:cTn id="26" dur="1000" fill="hold"/>
                                        <p:tgtEl>
                                          <p:spTgt spid="307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anim calcmode="lin" valueType="num">
                                      <p:cBhvr>
                                        <p:cTn id="42" dur="1000" fill="hold"/>
                                        <p:tgtEl>
                                          <p:spTgt spid="6"/>
                                        </p:tgtEl>
                                        <p:attrNameLst>
                                          <p:attrName>ppt_x</p:attrName>
                                        </p:attrNameLst>
                                      </p:cBhvr>
                                      <p:tavLst>
                                        <p:tav tm="0">
                                          <p:val>
                                            <p:strVal val="#ppt_x"/>
                                          </p:val>
                                        </p:tav>
                                        <p:tav tm="100000">
                                          <p:val>
                                            <p:strVal val="#ppt_x"/>
                                          </p:val>
                                        </p:tav>
                                      </p:tavLst>
                                    </p:anim>
                                    <p:anim calcmode="lin" valueType="num">
                                      <p:cBhvr>
                                        <p:cTn id="4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animBg="1"/>
      <p:bldP spid="14" grpId="0" animBg="1"/>
      <p:bldP spid="10"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195486"/>
            <a:ext cx="7862618" cy="411143"/>
          </a:xfrm>
        </p:spPr>
        <p:txBody>
          <a:bodyPr/>
          <a:lstStyle/>
          <a:p>
            <a:r>
              <a:rPr lang="nl-BE" dirty="0" smtClean="0"/>
              <a:t>BSP </a:t>
            </a:r>
            <a:r>
              <a:rPr lang="nl-BE" dirty="0" err="1" smtClean="0"/>
              <a:t>Contracts</a:t>
            </a:r>
            <a:r>
              <a:rPr lang="nl-BE" dirty="0" smtClean="0"/>
              <a:t> – New </a:t>
            </a:r>
            <a:r>
              <a:rPr lang="nl-BE" dirty="0" err="1" smtClean="0"/>
              <a:t>structure</a:t>
            </a:r>
            <a:r>
              <a:rPr lang="nl-BE" dirty="0" smtClean="0"/>
              <a:t> </a:t>
            </a:r>
            <a:r>
              <a:rPr lang="nl-BE" dirty="0" err="1" smtClean="0"/>
              <a:t>proposal</a:t>
            </a:r>
            <a:endParaRPr lang="fr-BE" dirty="0"/>
          </a:p>
        </p:txBody>
      </p:sp>
      <p:sp>
        <p:nvSpPr>
          <p:cNvPr id="5" name="ZoneTexte 4"/>
          <p:cNvSpPr txBox="1"/>
          <p:nvPr/>
        </p:nvSpPr>
        <p:spPr>
          <a:xfrm>
            <a:off x="5958825" y="1131590"/>
            <a:ext cx="2717631" cy="523220"/>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nl-BE" sz="1400" dirty="0" smtClean="0">
                <a:solidFill>
                  <a:schemeClr val="bg1"/>
                </a:solidFill>
                <a:latin typeface="Calibri" panose="020F0502020204030204" pitchFamily="34" charset="0"/>
              </a:rPr>
              <a:t>General </a:t>
            </a:r>
            <a:r>
              <a:rPr lang="nl-BE" sz="1400" dirty="0" err="1" smtClean="0">
                <a:solidFill>
                  <a:schemeClr val="bg1"/>
                </a:solidFill>
                <a:latin typeface="Calibri" panose="020F0502020204030204" pitchFamily="34" charset="0"/>
              </a:rPr>
              <a:t>Terms</a:t>
            </a:r>
            <a:r>
              <a:rPr lang="nl-BE" sz="1400" dirty="0" smtClean="0">
                <a:solidFill>
                  <a:schemeClr val="bg1"/>
                </a:solidFill>
                <a:latin typeface="Calibri" panose="020F0502020204030204" pitchFamily="34" charset="0"/>
              </a:rPr>
              <a:t> </a:t>
            </a:r>
            <a:r>
              <a:rPr lang="nl-BE" sz="1400" dirty="0" err="1" smtClean="0">
                <a:solidFill>
                  <a:schemeClr val="bg1"/>
                </a:solidFill>
                <a:latin typeface="Calibri" panose="020F0502020204030204" pitchFamily="34" charset="0"/>
              </a:rPr>
              <a:t>and</a:t>
            </a:r>
            <a:r>
              <a:rPr lang="nl-BE" sz="1400" dirty="0" smtClean="0">
                <a:solidFill>
                  <a:schemeClr val="bg1"/>
                </a:solidFill>
                <a:latin typeface="Calibri" panose="020F0502020204030204" pitchFamily="34" charset="0"/>
              </a:rPr>
              <a:t> </a:t>
            </a:r>
            <a:r>
              <a:rPr lang="nl-BE" sz="1400" dirty="0" err="1" smtClean="0">
                <a:solidFill>
                  <a:schemeClr val="bg1"/>
                </a:solidFill>
                <a:latin typeface="Calibri" panose="020F0502020204030204" pitchFamily="34" charset="0"/>
              </a:rPr>
              <a:t>Conditions</a:t>
            </a:r>
            <a:r>
              <a:rPr lang="nl-BE" sz="1400" dirty="0" smtClean="0">
                <a:solidFill>
                  <a:schemeClr val="bg1"/>
                </a:solidFill>
                <a:latin typeface="Calibri" panose="020F0502020204030204" pitchFamily="34" charset="0"/>
              </a:rPr>
              <a:t> </a:t>
            </a:r>
            <a:r>
              <a:rPr lang="nl-BE" sz="1400" dirty="0" err="1" smtClean="0">
                <a:solidFill>
                  <a:schemeClr val="bg1"/>
                </a:solidFill>
                <a:latin typeface="Calibri" panose="020F0502020204030204" pitchFamily="34" charset="0"/>
              </a:rPr>
              <a:t>for</a:t>
            </a:r>
            <a:r>
              <a:rPr lang="nl-BE" sz="1400" dirty="0" smtClean="0">
                <a:solidFill>
                  <a:schemeClr val="bg1"/>
                </a:solidFill>
                <a:latin typeface="Calibri" panose="020F0502020204030204" pitchFamily="34" charset="0"/>
              </a:rPr>
              <a:t> </a:t>
            </a:r>
            <a:r>
              <a:rPr lang="nl-BE" sz="1400" dirty="0" err="1" smtClean="0">
                <a:solidFill>
                  <a:schemeClr val="bg1"/>
                </a:solidFill>
                <a:latin typeface="Calibri" panose="020F0502020204030204" pitchFamily="34" charset="0"/>
              </a:rPr>
              <a:t>Ancillaries</a:t>
            </a:r>
            <a:r>
              <a:rPr lang="nl-BE" sz="1400" dirty="0">
                <a:solidFill>
                  <a:schemeClr val="bg1"/>
                </a:solidFill>
                <a:latin typeface="Calibri" panose="020F0502020204030204" pitchFamily="34" charset="0"/>
              </a:rPr>
              <a:t> </a:t>
            </a:r>
            <a:r>
              <a:rPr lang="nl-BE" sz="1400" dirty="0" err="1" smtClean="0">
                <a:solidFill>
                  <a:schemeClr val="bg1"/>
                </a:solidFill>
                <a:latin typeface="Calibri" panose="020F0502020204030204" pitchFamily="34" charset="0"/>
              </a:rPr>
              <a:t>and</a:t>
            </a:r>
            <a:r>
              <a:rPr lang="nl-BE" sz="1400" dirty="0" smtClean="0">
                <a:solidFill>
                  <a:schemeClr val="bg1"/>
                </a:solidFill>
                <a:latin typeface="Calibri" panose="020F0502020204030204" pitchFamily="34" charset="0"/>
              </a:rPr>
              <a:t> Grid </a:t>
            </a:r>
            <a:r>
              <a:rPr lang="nl-BE" sz="1400" dirty="0" err="1" smtClean="0">
                <a:solidFill>
                  <a:schemeClr val="bg1"/>
                </a:solidFill>
                <a:latin typeface="Calibri" panose="020F0502020204030204" pitchFamily="34" charset="0"/>
              </a:rPr>
              <a:t>Losses</a:t>
            </a:r>
            <a:endParaRPr lang="fr-BE" sz="1400" dirty="0">
              <a:solidFill>
                <a:schemeClr val="bg1"/>
              </a:solidFill>
              <a:latin typeface="Calibri" panose="020F0502020204030204" pitchFamily="34" charset="0"/>
            </a:endParaRPr>
          </a:p>
        </p:txBody>
      </p:sp>
      <p:sp>
        <p:nvSpPr>
          <p:cNvPr id="6" name="Flèche droite 5"/>
          <p:cNvSpPr/>
          <p:nvPr/>
        </p:nvSpPr>
        <p:spPr>
          <a:xfrm flipH="1">
            <a:off x="5364088" y="1315966"/>
            <a:ext cx="360040" cy="21602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10" name="ZoneTexte 9"/>
          <p:cNvSpPr txBox="1"/>
          <p:nvPr/>
        </p:nvSpPr>
        <p:spPr>
          <a:xfrm>
            <a:off x="421768" y="3848730"/>
            <a:ext cx="4366256" cy="523220"/>
          </a:xfrm>
          <a:prstGeom prst="rect">
            <a:avLst/>
          </a:prstGeom>
          <a:ln/>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nl-BE" sz="1400" dirty="0" err="1" smtClean="0">
                <a:solidFill>
                  <a:schemeClr val="bg1"/>
                </a:solidFill>
                <a:latin typeface="Calibri" panose="020F0502020204030204" pitchFamily="34" charset="0"/>
              </a:rPr>
              <a:t>Current</a:t>
            </a:r>
            <a:r>
              <a:rPr lang="nl-BE" sz="1400" dirty="0" smtClean="0">
                <a:solidFill>
                  <a:schemeClr val="bg1"/>
                </a:solidFill>
                <a:latin typeface="Calibri" panose="020F0502020204030204" pitchFamily="34" charset="0"/>
              </a:rPr>
              <a:t> </a:t>
            </a:r>
            <a:r>
              <a:rPr lang="nl-BE" sz="1400" dirty="0" err="1" smtClean="0">
                <a:solidFill>
                  <a:schemeClr val="bg1"/>
                </a:solidFill>
                <a:latin typeface="Calibri" panose="020F0502020204030204" pitchFamily="34" charset="0"/>
              </a:rPr>
              <a:t>GFAs</a:t>
            </a:r>
            <a:r>
              <a:rPr lang="nl-BE" sz="1400" dirty="0" smtClean="0">
                <a:solidFill>
                  <a:schemeClr val="bg1"/>
                </a:solidFill>
                <a:latin typeface="Calibri" panose="020F0502020204030204" pitchFamily="34" charset="0"/>
              </a:rPr>
              <a:t> FCR (CIPU &amp; non-CIPU), R2 (CIPU), R3 (CIPU &amp; non-CIPU) </a:t>
            </a:r>
            <a:r>
              <a:rPr lang="nl-BE" sz="1400" dirty="0" err="1" smtClean="0">
                <a:solidFill>
                  <a:schemeClr val="bg1"/>
                </a:solidFill>
                <a:latin typeface="Calibri" panose="020F0502020204030204" pitchFamily="34" charset="0"/>
              </a:rPr>
              <a:t>and</a:t>
            </a:r>
            <a:r>
              <a:rPr lang="nl-BE" sz="1400" dirty="0" smtClean="0">
                <a:solidFill>
                  <a:schemeClr val="bg1"/>
                </a:solidFill>
                <a:latin typeface="Calibri" panose="020F0502020204030204" pitchFamily="34" charset="0"/>
              </a:rPr>
              <a:t> R3 NR (non-CIPU)</a:t>
            </a:r>
            <a:endParaRPr lang="fr-BE" sz="1400" dirty="0">
              <a:solidFill>
                <a:schemeClr val="bg1"/>
              </a:solidFill>
              <a:latin typeface="Calibri" panose="020F0502020204030204" pitchFamily="34" charset="0"/>
            </a:endParaRPr>
          </a:p>
        </p:txBody>
      </p:sp>
      <p:pic>
        <p:nvPicPr>
          <p:cNvPr id="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619" y="708349"/>
            <a:ext cx="5184576" cy="2875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5461911" y="2139702"/>
            <a:ext cx="3502577" cy="2232248"/>
          </a:xfrm>
          <a:prstGeom prst="rect">
            <a:avLst/>
          </a:prstGeom>
          <a:noFill/>
          <a:ln w="12700">
            <a:solidFill>
              <a:srgbClr val="0066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b="1" dirty="0" smtClean="0">
                <a:solidFill>
                  <a:srgbClr val="0066CC"/>
                </a:solidFill>
                <a:latin typeface="Calibri" panose="020F0502020204030204" pitchFamily="34" charset="0"/>
              </a:rPr>
              <a:t>“New” T&amp;C R3 NR CIPU</a:t>
            </a:r>
          </a:p>
          <a:p>
            <a:pPr marL="285750" indent="-285750" algn="just">
              <a:buFont typeface="Wingdings" panose="05000000000000000000" pitchFamily="2" charset="2"/>
              <a:buChar char="ü"/>
            </a:pPr>
            <a:endParaRPr lang="nl-BE" sz="1600" dirty="0" smtClean="0">
              <a:solidFill>
                <a:schemeClr val="accent6"/>
              </a:solidFill>
              <a:latin typeface="Calibri" panose="020F0502020204030204" pitchFamily="34" charset="0"/>
            </a:endParaRPr>
          </a:p>
          <a:p>
            <a:pPr marL="285750" indent="-285750" algn="just">
              <a:buFont typeface="Wingdings" panose="05000000000000000000" pitchFamily="2" charset="2"/>
              <a:buChar char="ü"/>
            </a:pPr>
            <a:r>
              <a:rPr lang="nl-BE" sz="1600" dirty="0" err="1" smtClean="0">
                <a:solidFill>
                  <a:schemeClr val="accent6"/>
                </a:solidFill>
                <a:latin typeface="Calibri" panose="020F0502020204030204" pitchFamily="34" charset="0"/>
              </a:rPr>
              <a:t>Required</a:t>
            </a:r>
            <a:r>
              <a:rPr lang="nl-BE" sz="1600" dirty="0" smtClean="0">
                <a:solidFill>
                  <a:schemeClr val="accent6"/>
                </a:solidFill>
                <a:latin typeface="Calibri" panose="020F0502020204030204" pitchFamily="34" charset="0"/>
              </a:rPr>
              <a:t> </a:t>
            </a:r>
            <a:r>
              <a:rPr lang="nl-BE" sz="1600" dirty="0" err="1" smtClean="0">
                <a:solidFill>
                  <a:schemeClr val="accent6"/>
                </a:solidFill>
                <a:latin typeface="Calibri" panose="020F0502020204030204" pitchFamily="34" charset="0"/>
              </a:rPr>
              <a:t>by</a:t>
            </a:r>
            <a:r>
              <a:rPr lang="nl-BE" sz="1600" dirty="0" smtClean="0">
                <a:solidFill>
                  <a:schemeClr val="accent6"/>
                </a:solidFill>
                <a:latin typeface="Calibri" panose="020F0502020204030204" pitchFamily="34" charset="0"/>
              </a:rPr>
              <a:t> EBGL</a:t>
            </a:r>
          </a:p>
          <a:p>
            <a:pPr marL="285750" indent="-285750" algn="just">
              <a:buFont typeface="Wingdings" panose="05000000000000000000" pitchFamily="2" charset="2"/>
              <a:buChar char="ü"/>
            </a:pPr>
            <a:r>
              <a:rPr lang="nl-BE" sz="1600" dirty="0" smtClean="0">
                <a:solidFill>
                  <a:schemeClr val="accent6"/>
                </a:solidFill>
                <a:latin typeface="Calibri" panose="020F0502020204030204" pitchFamily="34" charset="0"/>
              </a:rPr>
              <a:t>Scope is </a:t>
            </a:r>
            <a:r>
              <a:rPr lang="nl-BE" sz="1600" dirty="0" err="1" smtClean="0">
                <a:solidFill>
                  <a:schemeClr val="accent6"/>
                </a:solidFill>
                <a:latin typeface="Calibri" panose="020F0502020204030204" pitchFamily="34" charset="0"/>
              </a:rPr>
              <a:t>limited</a:t>
            </a:r>
            <a:r>
              <a:rPr lang="nl-BE" sz="1600" dirty="0" smtClean="0">
                <a:solidFill>
                  <a:schemeClr val="accent6"/>
                </a:solidFill>
                <a:latin typeface="Calibri" panose="020F0502020204030204" pitchFamily="34" charset="0"/>
              </a:rPr>
              <a:t> </a:t>
            </a:r>
            <a:r>
              <a:rPr lang="nl-BE" sz="1600" dirty="0" err="1" smtClean="0">
                <a:solidFill>
                  <a:schemeClr val="accent6"/>
                </a:solidFill>
                <a:latin typeface="Calibri" panose="020F0502020204030204" pitchFamily="34" charset="0"/>
              </a:rPr>
              <a:t>to</a:t>
            </a:r>
            <a:r>
              <a:rPr lang="nl-BE" sz="1600" dirty="0" smtClean="0">
                <a:solidFill>
                  <a:schemeClr val="accent6"/>
                </a:solidFill>
                <a:latin typeface="Calibri" panose="020F0502020204030204" pitchFamily="34" charset="0"/>
              </a:rPr>
              <a:t> “free </a:t>
            </a:r>
            <a:r>
              <a:rPr lang="nl-BE" sz="1600" dirty="0" err="1" smtClean="0">
                <a:solidFill>
                  <a:schemeClr val="accent6"/>
                </a:solidFill>
                <a:latin typeface="Calibri" panose="020F0502020204030204" pitchFamily="34" charset="0"/>
              </a:rPr>
              <a:t>bids</a:t>
            </a:r>
            <a:r>
              <a:rPr lang="nl-BE" sz="1600" dirty="0" smtClean="0">
                <a:solidFill>
                  <a:schemeClr val="accent6"/>
                </a:solidFill>
                <a:latin typeface="Calibri" panose="020F0502020204030204" pitchFamily="34" charset="0"/>
              </a:rPr>
              <a:t>” CIPU </a:t>
            </a:r>
            <a:r>
              <a:rPr lang="nl-BE" sz="1600" dirty="0" err="1" smtClean="0">
                <a:solidFill>
                  <a:schemeClr val="accent6"/>
                </a:solidFill>
                <a:latin typeface="Calibri" panose="020F0502020204030204" pitchFamily="34" charset="0"/>
              </a:rPr>
              <a:t>for</a:t>
            </a:r>
            <a:r>
              <a:rPr lang="nl-BE" sz="1600" dirty="0" smtClean="0">
                <a:solidFill>
                  <a:schemeClr val="accent6"/>
                </a:solidFill>
                <a:latin typeface="Calibri" panose="020F0502020204030204" pitchFamily="34" charset="0"/>
              </a:rPr>
              <a:t> </a:t>
            </a:r>
            <a:r>
              <a:rPr lang="nl-BE" sz="1600" dirty="0" err="1" smtClean="0">
                <a:solidFill>
                  <a:schemeClr val="accent6"/>
                </a:solidFill>
                <a:latin typeface="Calibri" panose="020F0502020204030204" pitchFamily="34" charset="0"/>
              </a:rPr>
              <a:t>intraday</a:t>
            </a:r>
            <a:r>
              <a:rPr lang="nl-BE" sz="1600" dirty="0" smtClean="0">
                <a:solidFill>
                  <a:schemeClr val="accent6"/>
                </a:solidFill>
                <a:latin typeface="Calibri" panose="020F0502020204030204" pitchFamily="34" charset="0"/>
              </a:rPr>
              <a:t> </a:t>
            </a:r>
            <a:r>
              <a:rPr lang="nl-BE" sz="1600" dirty="0" err="1" smtClean="0">
                <a:solidFill>
                  <a:schemeClr val="accent6"/>
                </a:solidFill>
                <a:latin typeface="Calibri" panose="020F0502020204030204" pitchFamily="34" charset="0"/>
              </a:rPr>
              <a:t>balancing</a:t>
            </a:r>
            <a:r>
              <a:rPr lang="nl-BE" sz="1600" dirty="0" smtClean="0">
                <a:solidFill>
                  <a:schemeClr val="accent6"/>
                </a:solidFill>
                <a:latin typeface="Calibri" panose="020F0502020204030204" pitchFamily="34" charset="0"/>
              </a:rPr>
              <a:t> </a:t>
            </a:r>
            <a:r>
              <a:rPr lang="nl-BE" sz="1600" dirty="0" err="1" smtClean="0">
                <a:solidFill>
                  <a:schemeClr val="accent6"/>
                </a:solidFill>
                <a:latin typeface="Calibri" panose="020F0502020204030204" pitchFamily="34" charset="0"/>
              </a:rPr>
              <a:t>purposes</a:t>
            </a:r>
            <a:endParaRPr lang="nl-BE" sz="1600" dirty="0" smtClean="0">
              <a:solidFill>
                <a:schemeClr val="accent6"/>
              </a:solidFill>
              <a:latin typeface="Calibri" panose="020F0502020204030204" pitchFamily="34" charset="0"/>
            </a:endParaRPr>
          </a:p>
          <a:p>
            <a:pPr marL="285750" indent="-285750" algn="just">
              <a:buFont typeface="Wingdings" panose="05000000000000000000" pitchFamily="2" charset="2"/>
              <a:buChar char="ü"/>
            </a:pPr>
            <a:r>
              <a:rPr lang="nl-BE" sz="1600" dirty="0" smtClean="0">
                <a:solidFill>
                  <a:schemeClr val="accent6"/>
                </a:solidFill>
                <a:latin typeface="Calibri" panose="020F0502020204030204" pitchFamily="34" charset="0"/>
              </a:rPr>
              <a:t>Design </a:t>
            </a:r>
            <a:r>
              <a:rPr lang="nl-BE" sz="1600" dirty="0" err="1" smtClean="0">
                <a:solidFill>
                  <a:schemeClr val="accent6"/>
                </a:solidFill>
                <a:latin typeface="Calibri" panose="020F0502020204030204" pitchFamily="34" charset="0"/>
              </a:rPr>
              <a:t>wise</a:t>
            </a:r>
            <a:r>
              <a:rPr lang="nl-BE" sz="1600" dirty="0" smtClean="0">
                <a:solidFill>
                  <a:schemeClr val="accent6"/>
                </a:solidFill>
                <a:latin typeface="Calibri" panose="020F0502020204030204" pitchFamily="34" charset="0"/>
              </a:rPr>
              <a:t> : </a:t>
            </a:r>
            <a:r>
              <a:rPr lang="nl-BE" sz="1600" dirty="0" err="1" smtClean="0">
                <a:solidFill>
                  <a:schemeClr val="accent6"/>
                </a:solidFill>
                <a:latin typeface="Calibri" panose="020F0502020204030204" pitchFamily="34" charset="0"/>
              </a:rPr>
              <a:t>only</a:t>
            </a:r>
            <a:r>
              <a:rPr lang="nl-BE" sz="1600" dirty="0" smtClean="0">
                <a:solidFill>
                  <a:schemeClr val="accent6"/>
                </a:solidFill>
                <a:latin typeface="Calibri" panose="020F0502020204030204" pitchFamily="34" charset="0"/>
              </a:rPr>
              <a:t> </a:t>
            </a:r>
            <a:r>
              <a:rPr lang="nl-BE" sz="1600" dirty="0" err="1" smtClean="0">
                <a:solidFill>
                  <a:schemeClr val="accent6"/>
                </a:solidFill>
                <a:latin typeface="Calibri" panose="020F0502020204030204" pitchFamily="34" charset="0"/>
              </a:rPr>
              <a:t>translation</a:t>
            </a:r>
            <a:r>
              <a:rPr lang="nl-BE" sz="1600" dirty="0" smtClean="0">
                <a:solidFill>
                  <a:schemeClr val="accent6"/>
                </a:solidFill>
                <a:latin typeface="Calibri" panose="020F0502020204030204" pitchFamily="34" charset="0"/>
              </a:rPr>
              <a:t> of </a:t>
            </a:r>
            <a:r>
              <a:rPr lang="nl-BE" sz="1600" dirty="0" err="1" smtClean="0">
                <a:solidFill>
                  <a:schemeClr val="accent6"/>
                </a:solidFill>
                <a:latin typeface="Calibri" panose="020F0502020204030204" pitchFamily="34" charset="0"/>
              </a:rPr>
              <a:t>current</a:t>
            </a:r>
            <a:r>
              <a:rPr lang="nl-BE" sz="1600" dirty="0" smtClean="0">
                <a:solidFill>
                  <a:schemeClr val="accent6"/>
                </a:solidFill>
                <a:latin typeface="Calibri" panose="020F0502020204030204" pitchFamily="34" charset="0"/>
              </a:rPr>
              <a:t> CIPU contract, </a:t>
            </a:r>
            <a:r>
              <a:rPr lang="nl-BE" sz="1600" dirty="0" err="1" smtClean="0">
                <a:solidFill>
                  <a:schemeClr val="accent6"/>
                </a:solidFill>
                <a:latin typeface="Calibri" panose="020F0502020204030204" pitchFamily="34" charset="0"/>
              </a:rPr>
              <a:t>nothing</a:t>
            </a:r>
            <a:r>
              <a:rPr lang="nl-BE" sz="1600" dirty="0" smtClean="0">
                <a:solidFill>
                  <a:schemeClr val="accent6"/>
                </a:solidFill>
                <a:latin typeface="Calibri" panose="020F0502020204030204" pitchFamily="34" charset="0"/>
              </a:rPr>
              <a:t> new</a:t>
            </a:r>
          </a:p>
          <a:p>
            <a:pPr marL="285750" indent="-285750" algn="just">
              <a:buFont typeface="Wingdings" panose="05000000000000000000" pitchFamily="2" charset="2"/>
              <a:buChar char="ü"/>
            </a:pPr>
            <a:r>
              <a:rPr lang="nl-BE" sz="1600" dirty="0" smtClean="0">
                <a:solidFill>
                  <a:schemeClr val="accent6"/>
                </a:solidFill>
                <a:latin typeface="Calibri" panose="020F0502020204030204" pitchFamily="34" charset="0"/>
              </a:rPr>
              <a:t>No impact on CIPU contract</a:t>
            </a:r>
          </a:p>
        </p:txBody>
      </p:sp>
      <p:sp>
        <p:nvSpPr>
          <p:cNvPr id="15" name="Flèche droite 14"/>
          <p:cNvSpPr/>
          <p:nvPr/>
        </p:nvSpPr>
        <p:spPr>
          <a:xfrm rot="16200000">
            <a:off x="899592" y="3507853"/>
            <a:ext cx="360040" cy="216024"/>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fr-BE"/>
          </a:p>
        </p:txBody>
      </p:sp>
      <p:sp>
        <p:nvSpPr>
          <p:cNvPr id="16" name="Flèche droite 15"/>
          <p:cNvSpPr/>
          <p:nvPr/>
        </p:nvSpPr>
        <p:spPr>
          <a:xfrm rot="16200000">
            <a:off x="2627784" y="3507854"/>
            <a:ext cx="360040" cy="216024"/>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fr-BE"/>
          </a:p>
        </p:txBody>
      </p:sp>
      <p:sp>
        <p:nvSpPr>
          <p:cNvPr id="17" name="Flèche droite 16"/>
          <p:cNvSpPr/>
          <p:nvPr/>
        </p:nvSpPr>
        <p:spPr>
          <a:xfrm rot="16200000">
            <a:off x="4139952" y="3516068"/>
            <a:ext cx="360040" cy="216024"/>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fr-BE"/>
          </a:p>
        </p:txBody>
      </p:sp>
      <p:sp>
        <p:nvSpPr>
          <p:cNvPr id="18" name="Rectangle 17"/>
          <p:cNvSpPr/>
          <p:nvPr/>
        </p:nvSpPr>
        <p:spPr>
          <a:xfrm>
            <a:off x="4752056" y="2139702"/>
            <a:ext cx="324000" cy="1116000"/>
          </a:xfrm>
          <a:prstGeom prst="rect">
            <a:avLst/>
          </a:prstGeom>
          <a:noFill/>
          <a:ln w="19050">
            <a:solidFill>
              <a:srgbClr val="0066CC"/>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7" name="Flèche droite 6"/>
          <p:cNvSpPr/>
          <p:nvPr/>
        </p:nvSpPr>
        <p:spPr>
          <a:xfrm flipH="1">
            <a:off x="5076056" y="2715766"/>
            <a:ext cx="324000" cy="180000"/>
          </a:xfrm>
          <a:prstGeom prst="rightArrow">
            <a:avLst/>
          </a:prstGeom>
          <a:solidFill>
            <a:srgbClr val="0066CC"/>
          </a:solidFill>
          <a:ln>
            <a:solidFill>
              <a:srgbClr val="0066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4" name="ZoneTexte 3"/>
          <p:cNvSpPr txBox="1"/>
          <p:nvPr/>
        </p:nvSpPr>
        <p:spPr>
          <a:xfrm>
            <a:off x="323528" y="577012"/>
            <a:ext cx="1512168" cy="338554"/>
          </a:xfrm>
          <a:prstGeom prst="rect">
            <a:avLst/>
          </a:prstGeom>
          <a:noFill/>
        </p:spPr>
        <p:txBody>
          <a:bodyPr wrap="square" rtlCol="0">
            <a:spAutoFit/>
          </a:bodyPr>
          <a:lstStyle/>
          <a:p>
            <a:pPr algn="ctr"/>
            <a:r>
              <a:rPr lang="nl-BE" sz="1600" b="1" dirty="0" smtClean="0">
                <a:solidFill>
                  <a:srgbClr val="0000FF"/>
                </a:solidFill>
                <a:latin typeface="Calibri" panose="020F0502020204030204" pitchFamily="34" charset="0"/>
              </a:rPr>
              <a:t>FCR</a:t>
            </a:r>
            <a:endParaRPr lang="fr-BE" sz="1600" b="1" dirty="0">
              <a:solidFill>
                <a:srgbClr val="0000FF"/>
              </a:solidFill>
              <a:latin typeface="Calibri" panose="020F0502020204030204" pitchFamily="34" charset="0"/>
            </a:endParaRPr>
          </a:p>
        </p:txBody>
      </p:sp>
      <p:sp>
        <p:nvSpPr>
          <p:cNvPr id="19" name="ZoneTexte 18"/>
          <p:cNvSpPr txBox="1"/>
          <p:nvPr/>
        </p:nvSpPr>
        <p:spPr>
          <a:xfrm>
            <a:off x="2051720" y="577012"/>
            <a:ext cx="1512168" cy="338554"/>
          </a:xfrm>
          <a:prstGeom prst="rect">
            <a:avLst/>
          </a:prstGeom>
          <a:noFill/>
        </p:spPr>
        <p:txBody>
          <a:bodyPr wrap="square" rtlCol="0">
            <a:spAutoFit/>
          </a:bodyPr>
          <a:lstStyle/>
          <a:p>
            <a:pPr algn="ctr"/>
            <a:r>
              <a:rPr lang="nl-BE" sz="1600" b="1" dirty="0" err="1" smtClean="0">
                <a:solidFill>
                  <a:srgbClr val="0000FF"/>
                </a:solidFill>
                <a:latin typeface="Calibri" panose="020F0502020204030204" pitchFamily="34" charset="0"/>
              </a:rPr>
              <a:t>aFRR</a:t>
            </a:r>
            <a:endParaRPr lang="fr-BE" sz="1600" b="1" dirty="0">
              <a:solidFill>
                <a:srgbClr val="0000FF"/>
              </a:solidFill>
              <a:latin typeface="Calibri" panose="020F0502020204030204" pitchFamily="34" charset="0"/>
            </a:endParaRPr>
          </a:p>
        </p:txBody>
      </p:sp>
      <p:sp>
        <p:nvSpPr>
          <p:cNvPr id="20" name="ZoneTexte 19"/>
          <p:cNvSpPr txBox="1"/>
          <p:nvPr/>
        </p:nvSpPr>
        <p:spPr>
          <a:xfrm>
            <a:off x="3707904" y="577012"/>
            <a:ext cx="1512168" cy="338554"/>
          </a:xfrm>
          <a:prstGeom prst="rect">
            <a:avLst/>
          </a:prstGeom>
          <a:noFill/>
        </p:spPr>
        <p:txBody>
          <a:bodyPr wrap="square" rtlCol="0">
            <a:spAutoFit/>
          </a:bodyPr>
          <a:lstStyle/>
          <a:p>
            <a:pPr algn="ctr"/>
            <a:r>
              <a:rPr lang="nl-BE" sz="1600" b="1" dirty="0" err="1" smtClean="0">
                <a:solidFill>
                  <a:srgbClr val="0000FF"/>
                </a:solidFill>
                <a:latin typeface="Calibri" panose="020F0502020204030204" pitchFamily="34" charset="0"/>
              </a:rPr>
              <a:t>mFRR</a:t>
            </a:r>
            <a:endParaRPr lang="fr-BE" sz="1600" b="1" dirty="0">
              <a:solidFill>
                <a:srgbClr val="0000FF"/>
              </a:solidFill>
              <a:latin typeface="Calibri" panose="020F0502020204030204" pitchFamily="34" charset="0"/>
            </a:endParaRPr>
          </a:p>
        </p:txBody>
      </p:sp>
    </p:spTree>
    <p:extLst>
      <p:ext uri="{BB962C8B-B14F-4D97-AF65-F5344CB8AC3E}">
        <p14:creationId xmlns:p14="http://schemas.microsoft.com/office/powerpoint/2010/main" val="103109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4" grpId="0" animBg="1"/>
      <p:bldP spid="15" grpId="0" animBg="1"/>
      <p:bldP spid="16" grpId="0" animBg="1"/>
      <p:bldP spid="17" grpId="0" animBg="1"/>
      <p:bldP spid="18" grpId="0" animBg="1"/>
      <p:bldP spid="7"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83890" y="195486"/>
            <a:ext cx="7862618" cy="411143"/>
          </a:xfrm>
        </p:spPr>
        <p:txBody>
          <a:bodyPr/>
          <a:lstStyle/>
          <a:p>
            <a:r>
              <a:rPr lang="nl-BE" dirty="0" err="1" smtClean="0"/>
              <a:t>Additional</a:t>
            </a:r>
            <a:r>
              <a:rPr lang="nl-BE" dirty="0" smtClean="0"/>
              <a:t> Information</a:t>
            </a:r>
            <a:endParaRPr lang="fr-BE" dirty="0"/>
          </a:p>
        </p:txBody>
      </p:sp>
      <p:sp>
        <p:nvSpPr>
          <p:cNvPr id="4" name="ZoneTexte 3"/>
          <p:cNvSpPr txBox="1"/>
          <p:nvPr/>
        </p:nvSpPr>
        <p:spPr>
          <a:xfrm>
            <a:off x="107504" y="699542"/>
            <a:ext cx="3816424" cy="307777"/>
          </a:xfrm>
          <a:prstGeom prst="rect">
            <a:avLst/>
          </a:prstGeom>
          <a:noFill/>
        </p:spPr>
        <p:txBody>
          <a:bodyPr wrap="square" rtlCol="0">
            <a:spAutoFit/>
          </a:bodyPr>
          <a:lstStyle/>
          <a:p>
            <a:pPr marL="285750" indent="-285750">
              <a:buClr>
                <a:srgbClr val="0066CC"/>
              </a:buClr>
              <a:buFont typeface="Wingdings" panose="05000000000000000000" pitchFamily="2" charset="2"/>
              <a:buChar char="Ø"/>
            </a:pPr>
            <a:r>
              <a:rPr lang="nl-BE" sz="1400" dirty="0" err="1" smtClean="0">
                <a:solidFill>
                  <a:schemeClr val="accent6"/>
                </a:solidFill>
                <a:latin typeface="Calibri" panose="020F0502020204030204" pitchFamily="34" charset="0"/>
              </a:rPr>
              <a:t>Ongoing</a:t>
            </a:r>
            <a:r>
              <a:rPr lang="nl-BE" sz="1400" dirty="0" smtClean="0">
                <a:solidFill>
                  <a:schemeClr val="accent6"/>
                </a:solidFill>
                <a:latin typeface="Calibri" panose="020F0502020204030204" pitchFamily="34" charset="0"/>
              </a:rPr>
              <a:t> </a:t>
            </a:r>
            <a:r>
              <a:rPr lang="nl-BE" sz="1400" dirty="0" err="1" smtClean="0">
                <a:solidFill>
                  <a:schemeClr val="accent6"/>
                </a:solidFill>
                <a:latin typeface="Calibri" panose="020F0502020204030204" pitchFamily="34" charset="0"/>
              </a:rPr>
              <a:t>consultation</a:t>
            </a:r>
            <a:r>
              <a:rPr lang="nl-BE" sz="1400" dirty="0" smtClean="0">
                <a:solidFill>
                  <a:schemeClr val="accent6"/>
                </a:solidFill>
                <a:latin typeface="Calibri" panose="020F0502020204030204" pitchFamily="34" charset="0"/>
              </a:rPr>
              <a:t> on ELIA </a:t>
            </a:r>
            <a:r>
              <a:rPr lang="nl-BE" sz="1400" dirty="0" err="1" smtClean="0">
                <a:solidFill>
                  <a:schemeClr val="accent6"/>
                </a:solidFill>
                <a:latin typeface="Calibri" panose="020F0502020204030204" pitchFamily="34" charset="0"/>
              </a:rPr>
              <a:t>proposal</a:t>
            </a:r>
            <a:endParaRPr lang="nl-BE" sz="1400" dirty="0" smtClean="0">
              <a:solidFill>
                <a:schemeClr val="accent6"/>
              </a:solidFill>
              <a:latin typeface="Calibri" panose="020F0502020204030204" pitchFamily="34" charset="0"/>
            </a:endParaRPr>
          </a:p>
        </p:txBody>
      </p:sp>
      <p:pic>
        <p:nvPicPr>
          <p:cNvPr id="819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374594"/>
            <a:ext cx="5040560" cy="2053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7904" y="1737211"/>
            <a:ext cx="2664000" cy="3239041"/>
          </a:xfrm>
          <a:prstGeom prst="rect">
            <a:avLst/>
          </a:prstGeom>
          <a:noFill/>
          <a:ln>
            <a:noFill/>
          </a:ln>
          <a:effectLst>
            <a:glow rad="63500">
              <a:schemeClr val="accent1">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2139702"/>
            <a:ext cx="3173257" cy="2146746"/>
          </a:xfrm>
          <a:prstGeom prst="rect">
            <a:avLst/>
          </a:prstGeom>
          <a:noFill/>
          <a:ln>
            <a:noFill/>
          </a:ln>
          <a:effectLst>
            <a:glow rad="63500">
              <a:schemeClr val="accent3">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ZoneTexte 10"/>
          <p:cNvSpPr txBox="1"/>
          <p:nvPr/>
        </p:nvSpPr>
        <p:spPr>
          <a:xfrm>
            <a:off x="179512" y="2427734"/>
            <a:ext cx="3816424" cy="1754326"/>
          </a:xfrm>
          <a:prstGeom prst="rect">
            <a:avLst/>
          </a:prstGeom>
          <a:noFill/>
        </p:spPr>
        <p:txBody>
          <a:bodyPr wrap="square" rtlCol="0">
            <a:spAutoFit/>
          </a:bodyPr>
          <a:lstStyle/>
          <a:p>
            <a:r>
              <a:rPr lang="nl-BE" sz="1200" dirty="0" smtClean="0">
                <a:solidFill>
                  <a:srgbClr val="0000FF"/>
                </a:solidFill>
                <a:latin typeface="Calibri" panose="020F0502020204030204" pitchFamily="34" charset="0"/>
              </a:rPr>
              <a:t>BRP</a:t>
            </a:r>
            <a:r>
              <a:rPr lang="nl-BE" sz="1200" dirty="0" smtClean="0">
                <a:solidFill>
                  <a:schemeClr val="accent6"/>
                </a:solidFill>
                <a:latin typeface="Calibri" panose="020F0502020204030204" pitchFamily="34" charset="0"/>
              </a:rPr>
              <a:t>: </a:t>
            </a:r>
            <a:r>
              <a:rPr lang="nl-BE" sz="1200" dirty="0">
                <a:solidFill>
                  <a:schemeClr val="accent6"/>
                </a:solidFill>
                <a:latin typeface="Calibri" panose="020F0502020204030204" pitchFamily="34" charset="0"/>
                <a:hlinkClick r:id="rId5"/>
              </a:rPr>
              <a:t>http://www.elia.be/en/about-elia/publications/Public-Consultation/Formal-consultation-on-the-draft-proposal-for-the-Balancing-Responsible-party-contract-brp</a:t>
            </a:r>
            <a:endParaRPr lang="nl-BE" sz="1200" dirty="0">
              <a:solidFill>
                <a:schemeClr val="accent6"/>
              </a:solidFill>
              <a:latin typeface="Calibri" panose="020F0502020204030204" pitchFamily="34" charset="0"/>
            </a:endParaRPr>
          </a:p>
          <a:p>
            <a:endParaRPr lang="nl-BE" sz="1200" dirty="0" smtClean="0">
              <a:solidFill>
                <a:schemeClr val="accent6"/>
              </a:solidFill>
              <a:latin typeface="Calibri" panose="020F0502020204030204" pitchFamily="34" charset="0"/>
            </a:endParaRPr>
          </a:p>
          <a:p>
            <a:r>
              <a:rPr lang="nl-BE" sz="1200" dirty="0">
                <a:solidFill>
                  <a:srgbClr val="0000FF"/>
                </a:solidFill>
                <a:latin typeface="Calibri" panose="020F0502020204030204" pitchFamily="34" charset="0"/>
              </a:rPr>
              <a:t>BSP</a:t>
            </a:r>
            <a:r>
              <a:rPr lang="nl-BE" sz="1200" dirty="0" smtClean="0">
                <a:solidFill>
                  <a:srgbClr val="0000FF"/>
                </a:solidFill>
                <a:latin typeface="Calibri" panose="020F0502020204030204" pitchFamily="34" charset="0"/>
              </a:rPr>
              <a:t>: </a:t>
            </a:r>
            <a:r>
              <a:rPr lang="nl-BE" sz="1200" dirty="0" smtClean="0">
                <a:solidFill>
                  <a:srgbClr val="0000FF"/>
                </a:solidFill>
                <a:latin typeface="Calibri" panose="020F0502020204030204" pitchFamily="34" charset="0"/>
                <a:hlinkClick r:id="rId6"/>
              </a:rPr>
              <a:t>http</a:t>
            </a:r>
            <a:r>
              <a:rPr lang="nl-BE" sz="1200" dirty="0">
                <a:solidFill>
                  <a:srgbClr val="0000FF"/>
                </a:solidFill>
                <a:latin typeface="Calibri" panose="020F0502020204030204" pitchFamily="34" charset="0"/>
                <a:hlinkClick r:id="rId6"/>
              </a:rPr>
              <a:t>://</a:t>
            </a:r>
            <a:r>
              <a:rPr lang="nl-BE" sz="1200" dirty="0" smtClean="0">
                <a:solidFill>
                  <a:srgbClr val="0000FF"/>
                </a:solidFill>
                <a:latin typeface="Calibri" panose="020F0502020204030204" pitchFamily="34" charset="0"/>
                <a:hlinkClick r:id="rId6"/>
              </a:rPr>
              <a:t>www.elia.be/en/about-elia/publications/Public-Consultation/Formal-public-consultation-regarding-the-draft-proposals-for-the-contracts-bsp</a:t>
            </a:r>
            <a:endParaRPr lang="nl-BE" sz="1200" dirty="0">
              <a:solidFill>
                <a:srgbClr val="0000FF"/>
              </a:solidFill>
              <a:latin typeface="Calibri" panose="020F0502020204030204" pitchFamily="34" charset="0"/>
            </a:endParaRPr>
          </a:p>
        </p:txBody>
      </p:sp>
      <p:sp>
        <p:nvSpPr>
          <p:cNvPr id="14" name="ZoneTexte 13"/>
          <p:cNvSpPr txBox="1"/>
          <p:nvPr/>
        </p:nvSpPr>
        <p:spPr>
          <a:xfrm>
            <a:off x="107504" y="1039837"/>
            <a:ext cx="3816424" cy="523220"/>
          </a:xfrm>
          <a:prstGeom prst="rect">
            <a:avLst/>
          </a:prstGeom>
          <a:noFill/>
        </p:spPr>
        <p:txBody>
          <a:bodyPr wrap="square" rtlCol="0">
            <a:spAutoFit/>
          </a:bodyPr>
          <a:lstStyle/>
          <a:p>
            <a:pPr marL="285750" indent="-285750">
              <a:buClr>
                <a:srgbClr val="0066CC"/>
              </a:buClr>
              <a:buFont typeface="Wingdings" panose="05000000000000000000" pitchFamily="2" charset="2"/>
              <a:buChar char="Ø"/>
            </a:pPr>
            <a:r>
              <a:rPr lang="nl-BE" sz="1400" dirty="0" err="1">
                <a:solidFill>
                  <a:schemeClr val="accent6"/>
                </a:solidFill>
                <a:latin typeface="Calibri" panose="020F0502020204030204" pitchFamily="34" charset="0"/>
              </a:rPr>
              <a:t>Detailed</a:t>
            </a:r>
            <a:r>
              <a:rPr lang="nl-BE" sz="1400" dirty="0">
                <a:solidFill>
                  <a:schemeClr val="accent6"/>
                </a:solidFill>
                <a:latin typeface="Calibri" panose="020F0502020204030204" pitchFamily="34" charset="0"/>
              </a:rPr>
              <a:t> information in </a:t>
            </a:r>
            <a:r>
              <a:rPr lang="nl-BE" sz="1400" dirty="0" err="1">
                <a:solidFill>
                  <a:schemeClr val="accent6"/>
                </a:solidFill>
                <a:latin typeface="Calibri" panose="020F0502020204030204" pitchFamily="34" charset="0"/>
              </a:rPr>
              <a:t>explanatory</a:t>
            </a:r>
            <a:r>
              <a:rPr lang="nl-BE" sz="1400" dirty="0">
                <a:solidFill>
                  <a:schemeClr val="accent6"/>
                </a:solidFill>
                <a:latin typeface="Calibri" panose="020F0502020204030204" pitchFamily="34" charset="0"/>
              </a:rPr>
              <a:t> document</a:t>
            </a:r>
          </a:p>
        </p:txBody>
      </p:sp>
      <p:sp>
        <p:nvSpPr>
          <p:cNvPr id="16" name="ZoneTexte 15"/>
          <p:cNvSpPr txBox="1"/>
          <p:nvPr/>
        </p:nvSpPr>
        <p:spPr>
          <a:xfrm>
            <a:off x="107504" y="1544474"/>
            <a:ext cx="3816424" cy="523220"/>
          </a:xfrm>
          <a:prstGeom prst="rect">
            <a:avLst/>
          </a:prstGeom>
          <a:noFill/>
        </p:spPr>
        <p:txBody>
          <a:bodyPr wrap="square" rtlCol="0">
            <a:spAutoFit/>
          </a:bodyPr>
          <a:lstStyle/>
          <a:p>
            <a:pPr marL="285750" indent="-285750">
              <a:buClr>
                <a:srgbClr val="0066CC"/>
              </a:buClr>
              <a:buFont typeface="Wingdings" panose="05000000000000000000" pitchFamily="2" charset="2"/>
              <a:buChar char="Ø"/>
            </a:pPr>
            <a:r>
              <a:rPr lang="nl-BE" sz="1400" dirty="0">
                <a:solidFill>
                  <a:schemeClr val="accent6"/>
                </a:solidFill>
                <a:latin typeface="Calibri" panose="020F0502020204030204" pitchFamily="34" charset="0"/>
              </a:rPr>
              <a:t>Deadline </a:t>
            </a:r>
            <a:r>
              <a:rPr lang="nl-BE" sz="1400" dirty="0" err="1">
                <a:solidFill>
                  <a:schemeClr val="accent6"/>
                </a:solidFill>
                <a:latin typeface="Calibri" panose="020F0502020204030204" pitchFamily="34" charset="0"/>
              </a:rPr>
              <a:t>to</a:t>
            </a:r>
            <a:r>
              <a:rPr lang="nl-BE" sz="1400" dirty="0">
                <a:solidFill>
                  <a:schemeClr val="accent6"/>
                </a:solidFill>
                <a:latin typeface="Calibri" panose="020F0502020204030204" pitchFamily="34" charset="0"/>
              </a:rPr>
              <a:t> </a:t>
            </a:r>
            <a:r>
              <a:rPr lang="nl-BE" sz="1400" dirty="0" err="1">
                <a:solidFill>
                  <a:schemeClr val="accent6"/>
                </a:solidFill>
                <a:latin typeface="Calibri" panose="020F0502020204030204" pitchFamily="34" charset="0"/>
              </a:rPr>
              <a:t>submit</a:t>
            </a:r>
            <a:r>
              <a:rPr lang="nl-BE" sz="1400" dirty="0">
                <a:solidFill>
                  <a:schemeClr val="accent6"/>
                </a:solidFill>
                <a:latin typeface="Calibri" panose="020F0502020204030204" pitchFamily="34" charset="0"/>
              </a:rPr>
              <a:t> </a:t>
            </a:r>
            <a:r>
              <a:rPr lang="nl-BE" sz="1400" dirty="0" err="1">
                <a:solidFill>
                  <a:schemeClr val="accent6"/>
                </a:solidFill>
                <a:latin typeface="Calibri" panose="020F0502020204030204" pitchFamily="34" charset="0"/>
              </a:rPr>
              <a:t>your</a:t>
            </a:r>
            <a:r>
              <a:rPr lang="nl-BE" sz="1400" dirty="0">
                <a:solidFill>
                  <a:schemeClr val="accent6"/>
                </a:solidFill>
                <a:latin typeface="Calibri" panose="020F0502020204030204" pitchFamily="34" charset="0"/>
              </a:rPr>
              <a:t> feedback via online web form : 15 May 2018</a:t>
            </a:r>
          </a:p>
        </p:txBody>
      </p:sp>
    </p:spTree>
    <p:extLst>
      <p:ext uri="{BB962C8B-B14F-4D97-AF65-F5344CB8AC3E}">
        <p14:creationId xmlns:p14="http://schemas.microsoft.com/office/powerpoint/2010/main" val="303702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197"/>
                                        </p:tgtEl>
                                        <p:attrNameLst>
                                          <p:attrName>style.visibility</p:attrName>
                                        </p:attrNameLst>
                                      </p:cBhvr>
                                      <p:to>
                                        <p:strVal val="visible"/>
                                      </p:to>
                                    </p:set>
                                    <p:animEffect transition="in" filter="fade">
                                      <p:cBhvr>
                                        <p:cTn id="12" dur="1000"/>
                                        <p:tgtEl>
                                          <p:spTgt spid="8197"/>
                                        </p:tgtEl>
                                      </p:cBhvr>
                                    </p:animEffect>
                                    <p:anim calcmode="lin" valueType="num">
                                      <p:cBhvr>
                                        <p:cTn id="13" dur="1000" fill="hold"/>
                                        <p:tgtEl>
                                          <p:spTgt spid="8197"/>
                                        </p:tgtEl>
                                        <p:attrNameLst>
                                          <p:attrName>ppt_x</p:attrName>
                                        </p:attrNameLst>
                                      </p:cBhvr>
                                      <p:tavLst>
                                        <p:tav tm="0">
                                          <p:val>
                                            <p:strVal val="#ppt_x"/>
                                          </p:val>
                                        </p:tav>
                                        <p:tav tm="100000">
                                          <p:val>
                                            <p:strVal val="#ppt_x"/>
                                          </p:val>
                                        </p:tav>
                                      </p:tavLst>
                                    </p:anim>
                                    <p:anim calcmode="lin" valueType="num">
                                      <p:cBhvr>
                                        <p:cTn id="14" dur="1000" fill="hold"/>
                                        <p:tgtEl>
                                          <p:spTgt spid="819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122"/>
                                        </p:tgtEl>
                                        <p:attrNameLst>
                                          <p:attrName>style.visibility</p:attrName>
                                        </p:attrNameLst>
                                      </p:cBhvr>
                                      <p:to>
                                        <p:strVal val="visible"/>
                                      </p:to>
                                    </p:set>
                                    <p:animEffect transition="in" filter="fade">
                                      <p:cBhvr>
                                        <p:cTn id="24" dur="1000"/>
                                        <p:tgtEl>
                                          <p:spTgt spid="5122"/>
                                        </p:tgtEl>
                                      </p:cBhvr>
                                    </p:animEffect>
                                    <p:anim calcmode="lin" valueType="num">
                                      <p:cBhvr>
                                        <p:cTn id="25" dur="1000" fill="hold"/>
                                        <p:tgtEl>
                                          <p:spTgt spid="5122"/>
                                        </p:tgtEl>
                                        <p:attrNameLst>
                                          <p:attrName>ppt_x</p:attrName>
                                        </p:attrNameLst>
                                      </p:cBhvr>
                                      <p:tavLst>
                                        <p:tav tm="0">
                                          <p:val>
                                            <p:strVal val="#ppt_x"/>
                                          </p:val>
                                        </p:tav>
                                        <p:tav tm="100000">
                                          <p:val>
                                            <p:strVal val="#ppt_x"/>
                                          </p:val>
                                        </p:tav>
                                      </p:tavLst>
                                    </p:anim>
                                    <p:anim calcmode="lin" valueType="num">
                                      <p:cBhvr>
                                        <p:cTn id="26"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8196"/>
                                        </p:tgtEl>
                                        <p:attrNameLst>
                                          <p:attrName>style.visibility</p:attrName>
                                        </p:attrNameLst>
                                      </p:cBhvr>
                                      <p:to>
                                        <p:strVal val="visible"/>
                                      </p:to>
                                    </p:set>
                                    <p:animEffect transition="in" filter="fade">
                                      <p:cBhvr>
                                        <p:cTn id="36" dur="1000"/>
                                        <p:tgtEl>
                                          <p:spTgt spid="8196"/>
                                        </p:tgtEl>
                                      </p:cBhvr>
                                    </p:animEffect>
                                    <p:anim calcmode="lin" valueType="num">
                                      <p:cBhvr>
                                        <p:cTn id="37" dur="1000" fill="hold"/>
                                        <p:tgtEl>
                                          <p:spTgt spid="8196"/>
                                        </p:tgtEl>
                                        <p:attrNameLst>
                                          <p:attrName>ppt_x</p:attrName>
                                        </p:attrNameLst>
                                      </p:cBhvr>
                                      <p:tavLst>
                                        <p:tav tm="0">
                                          <p:val>
                                            <p:strVal val="#ppt_x"/>
                                          </p:val>
                                        </p:tav>
                                        <p:tav tm="100000">
                                          <p:val>
                                            <p:strVal val="#ppt_x"/>
                                          </p:val>
                                        </p:tav>
                                      </p:tavLst>
                                    </p:anim>
                                    <p:anim calcmode="lin" valueType="num">
                                      <p:cBhvr>
                                        <p:cTn id="38"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4" grpId="0"/>
      <p:bldP spid="16"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OTLSHAPE_M_fb64c0e81e114065a78e69284f2ba11f_Connector2"/>
          <p:cNvCxnSpPr/>
          <p:nvPr>
            <p:custDataLst>
              <p:tags r:id="rId1"/>
            </p:custDataLst>
          </p:nvPr>
        </p:nvCxnSpPr>
        <p:spPr>
          <a:xfrm>
            <a:off x="5808928" y="614248"/>
            <a:ext cx="0" cy="3049763"/>
          </a:xfrm>
          <a:prstGeom prst="line">
            <a:avLst/>
          </a:prstGeom>
          <a:ln w="9525" cap="flat" cmpd="sng" algn="ctr">
            <a:solidFill>
              <a:srgbClr val="E0E1DD"/>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5" name="OTLSHAPE_T_85607af0ef134dabb2bba6de521b1011_HorizontalConnector1"/>
          <p:cNvCxnSpPr/>
          <p:nvPr>
            <p:custDataLst>
              <p:tags r:id="rId2"/>
            </p:custDataLst>
          </p:nvPr>
        </p:nvCxnSpPr>
        <p:spPr>
          <a:xfrm>
            <a:off x="1418993" y="5345912"/>
            <a:ext cx="2993663" cy="0"/>
          </a:xfrm>
          <a:prstGeom prst="line">
            <a:avLst/>
          </a:prstGeom>
          <a:ln w="9525" cap="flat" cmpd="sng" algn="ctr">
            <a:solidFill>
              <a:srgbClr val="CCCCCC"/>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6" name="OTLSHAPE_T_91c75dc92fb2420fb777bdc75f37f078_HorizontalConnector1"/>
          <p:cNvCxnSpPr/>
          <p:nvPr>
            <p:custDataLst>
              <p:tags r:id="rId3"/>
            </p:custDataLst>
          </p:nvPr>
        </p:nvCxnSpPr>
        <p:spPr>
          <a:xfrm flipH="1">
            <a:off x="1066699" y="5117915"/>
            <a:ext cx="352296" cy="0"/>
          </a:xfrm>
          <a:prstGeom prst="line">
            <a:avLst/>
          </a:prstGeom>
          <a:ln w="9525" cap="flat" cmpd="sng" algn="ctr">
            <a:solidFill>
              <a:srgbClr val="CCCCCC"/>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7" name="OTLSHAPE_M_56450745bc7e4059b2d9c93d595d2522_Connector2"/>
          <p:cNvCxnSpPr/>
          <p:nvPr>
            <p:custDataLst>
              <p:tags r:id="rId4"/>
            </p:custDataLst>
          </p:nvPr>
        </p:nvCxnSpPr>
        <p:spPr>
          <a:xfrm>
            <a:off x="5993695" y="3926975"/>
            <a:ext cx="0" cy="10857"/>
          </a:xfrm>
          <a:prstGeom prst="line">
            <a:avLst/>
          </a:prstGeom>
          <a:ln w="9525" cap="flat" cmpd="sng" algn="ctr">
            <a:solidFill>
              <a:srgbClr val="E0E1DD"/>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8" name="OTLSHAPE_M_fb64c0e81e114065a78e69284f2ba11f_Connector2"/>
          <p:cNvCxnSpPr/>
          <p:nvPr>
            <p:custDataLst>
              <p:tags r:id="rId5"/>
            </p:custDataLst>
          </p:nvPr>
        </p:nvCxnSpPr>
        <p:spPr>
          <a:xfrm>
            <a:off x="4336213" y="639001"/>
            <a:ext cx="0" cy="3049763"/>
          </a:xfrm>
          <a:prstGeom prst="line">
            <a:avLst/>
          </a:prstGeom>
          <a:ln w="9525" cap="flat" cmpd="sng" algn="ctr">
            <a:solidFill>
              <a:srgbClr val="E0E1DD"/>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9" name="OTLSHAPE_M_eddce7af6be645d99933b53370652228_Connector1"/>
          <p:cNvCxnSpPr/>
          <p:nvPr>
            <p:custDataLst>
              <p:tags r:id="rId6"/>
            </p:custDataLst>
          </p:nvPr>
        </p:nvCxnSpPr>
        <p:spPr>
          <a:xfrm>
            <a:off x="2771673" y="620038"/>
            <a:ext cx="0" cy="3025424"/>
          </a:xfrm>
          <a:prstGeom prst="line">
            <a:avLst/>
          </a:prstGeom>
          <a:ln w="9525" cap="flat" cmpd="sng" algn="ctr">
            <a:solidFill>
              <a:srgbClr val="E0E1DD"/>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11" name="OTLSHAPE_M_b5717d24ec414e158f7cefd2b56b47fa_Connector1"/>
          <p:cNvCxnSpPr/>
          <p:nvPr>
            <p:custDataLst>
              <p:tags r:id="rId7"/>
            </p:custDataLst>
          </p:nvPr>
        </p:nvCxnSpPr>
        <p:spPr>
          <a:xfrm>
            <a:off x="1373086" y="620037"/>
            <a:ext cx="0" cy="108570"/>
          </a:xfrm>
          <a:prstGeom prst="line">
            <a:avLst/>
          </a:prstGeom>
          <a:ln w="9525" cap="flat" cmpd="sng" algn="ctr">
            <a:solidFill>
              <a:srgbClr val="E0E1DD"/>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12" name="OTLSHAPE_M_ce874a8d73374ec081590cdb26e17c17_Connector1"/>
          <p:cNvCxnSpPr/>
          <p:nvPr>
            <p:custDataLst>
              <p:tags r:id="rId8"/>
            </p:custDataLst>
          </p:nvPr>
        </p:nvCxnSpPr>
        <p:spPr>
          <a:xfrm>
            <a:off x="7817153" y="536709"/>
            <a:ext cx="0" cy="1902361"/>
          </a:xfrm>
          <a:prstGeom prst="line">
            <a:avLst/>
          </a:prstGeom>
          <a:ln w="9525" cap="flat" cmpd="sng" algn="ctr">
            <a:solidFill>
              <a:srgbClr val="E0E1DD"/>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13" name="OTLSHAPE_M_46fed59e8aa249cdbc99c4682e784609_Connector1"/>
          <p:cNvCxnSpPr/>
          <p:nvPr>
            <p:custDataLst>
              <p:tags r:id="rId9"/>
            </p:custDataLst>
          </p:nvPr>
        </p:nvCxnSpPr>
        <p:spPr>
          <a:xfrm>
            <a:off x="2753957" y="620038"/>
            <a:ext cx="0" cy="1401692"/>
          </a:xfrm>
          <a:prstGeom prst="line">
            <a:avLst/>
          </a:prstGeom>
          <a:ln w="9525" cap="flat" cmpd="sng" algn="ctr">
            <a:solidFill>
              <a:srgbClr val="E0E1DD"/>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14" name="OTLSHAPE_M_506f41d080b74e9bae40716d0aac94f5_Connector1"/>
          <p:cNvCxnSpPr/>
          <p:nvPr>
            <p:custDataLst>
              <p:tags r:id="rId10"/>
            </p:custDataLst>
          </p:nvPr>
        </p:nvCxnSpPr>
        <p:spPr>
          <a:xfrm>
            <a:off x="5993695" y="554896"/>
            <a:ext cx="0" cy="1884175"/>
          </a:xfrm>
          <a:prstGeom prst="line">
            <a:avLst/>
          </a:prstGeom>
          <a:ln w="9525" cap="flat" cmpd="sng" algn="ctr">
            <a:solidFill>
              <a:srgbClr val="E0E1DD"/>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15" name="OTLSHAPE_TB_00000000000000000000000000000000_LeftEndCaps"/>
          <p:cNvSpPr txBox="1"/>
          <p:nvPr>
            <p:custDataLst>
              <p:tags r:id="rId11"/>
            </p:custDataLst>
          </p:nvPr>
        </p:nvSpPr>
        <p:spPr>
          <a:xfrm>
            <a:off x="277160" y="338753"/>
            <a:ext cx="381130" cy="236860"/>
          </a:xfrm>
          <a:prstGeom prst="rect">
            <a:avLst/>
          </a:prstGeom>
          <a:noFill/>
        </p:spPr>
        <p:txBody>
          <a:bodyPr vert="horz" wrap="none" lIns="0" tIns="0" rIns="0" bIns="0" rtlCol="0" anchor="ctr" anchorCtr="0">
            <a:spAutoFit/>
          </a:bodyPr>
          <a:lstStyle/>
          <a:p>
            <a:pPr algn="ctr" defTabSz="390838"/>
            <a:r>
              <a:rPr lang="fr-BE" sz="1539" b="1" spc="-32">
                <a:solidFill>
                  <a:srgbClr val="ED7D31"/>
                </a:solidFill>
                <a:latin typeface="Calibri" panose="020F0502020204030204" pitchFamily="34" charset="0"/>
              </a:rPr>
              <a:t>2018</a:t>
            </a:r>
          </a:p>
        </p:txBody>
      </p:sp>
      <p:sp>
        <p:nvSpPr>
          <p:cNvPr id="16" name="OTLSHAPE_TB_00000000000000000000000000000000_RightEndCaps"/>
          <p:cNvSpPr txBox="1"/>
          <p:nvPr>
            <p:custDataLst>
              <p:tags r:id="rId12"/>
            </p:custDataLst>
          </p:nvPr>
        </p:nvSpPr>
        <p:spPr>
          <a:xfrm>
            <a:off x="8475618" y="338753"/>
            <a:ext cx="381130" cy="236860"/>
          </a:xfrm>
          <a:prstGeom prst="rect">
            <a:avLst/>
          </a:prstGeom>
          <a:noFill/>
        </p:spPr>
        <p:txBody>
          <a:bodyPr vert="horz" wrap="none" lIns="0" tIns="0" rIns="0" bIns="0" rtlCol="0" anchor="ctr" anchorCtr="0">
            <a:spAutoFit/>
          </a:bodyPr>
          <a:lstStyle/>
          <a:p>
            <a:pPr algn="ctr" defTabSz="390838"/>
            <a:r>
              <a:rPr lang="fr-BE" sz="1539" b="1" spc="-32">
                <a:solidFill>
                  <a:srgbClr val="ED7D31"/>
                </a:solidFill>
                <a:latin typeface="Calibri" panose="020F0502020204030204" pitchFamily="34" charset="0"/>
              </a:rPr>
              <a:t>2019</a:t>
            </a:r>
          </a:p>
        </p:txBody>
      </p:sp>
      <p:sp>
        <p:nvSpPr>
          <p:cNvPr id="17" name="OTLSHAPE_TB_00000000000000000000000000000000_ScaleContainer"/>
          <p:cNvSpPr/>
          <p:nvPr>
            <p:custDataLst>
              <p:tags r:id="rId13"/>
            </p:custDataLst>
          </p:nvPr>
        </p:nvSpPr>
        <p:spPr>
          <a:xfrm>
            <a:off x="801159" y="294328"/>
            <a:ext cx="7545610" cy="325710"/>
          </a:xfrm>
          <a:prstGeom prst="rect">
            <a:avLst/>
          </a:prstGeom>
          <a:gradFill flip="none" rotWithShape="1">
            <a:gsLst>
              <a:gs pos="0">
                <a:srgbClr val="44546A"/>
              </a:gs>
              <a:gs pos="0">
                <a:srgbClr val="44546A"/>
              </a:gs>
            </a:gsLst>
            <a:lin ang="5400000" scaled="1"/>
            <a:tileRect/>
          </a:gradFill>
          <a:ln w="9525" cap="flat" cmpd="sng" algn="ctr">
            <a:noFill/>
            <a:prstDash val="solid"/>
          </a:ln>
          <a:effectLst>
            <a:reflection blurRad="6350" stA="50000" endA="300" endPos="55500" dist="50800" dir="5400000" sy="-100000" algn="bl" rotWithShape="0"/>
          </a:effectLst>
          <a:scene3d>
            <a:camera prst="orthographicFront"/>
            <a:lightRig rig="threePt" dir="t">
              <a:rot lat="0" lon="0" rev="8700000"/>
            </a:lightRig>
          </a:scene3d>
          <a:sp3d>
            <a:bevelT w="165100" h="1905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blurRad="40000" dist="23000" dir="5400000" rotWithShape="0">
                    <a:srgbClr val="000000">
                      <a:alpha val="35000"/>
                    </a:srgbClr>
                  </a:outerShdw>
                  <a:reflection blurRad="6350" stA="50000" endA="300" endPos="55500" dist="50800" dir="5400000" sy="-100000" algn="bl" rotWithShape="0"/>
                </a:effectLst>
              </a14:hiddenEffects>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8170" tIns="39086" rIns="78170" bIns="39086" numCol="1" spcCol="0" rtlCol="0" fromWordArt="0" anchor="ctr" anchorCtr="0" forceAA="0" compatLnSpc="1">
            <a:prstTxWarp prst="textNoShape">
              <a:avLst/>
            </a:prstTxWarp>
            <a:noAutofit/>
          </a:bodyPr>
          <a:lstStyle/>
          <a:p>
            <a:pPr algn="ctr" defTabSz="390838"/>
            <a:endParaRPr lang="fr-BE" sz="1539">
              <a:solidFill>
                <a:prstClr val="white"/>
              </a:solidFill>
              <a:latin typeface="Arial"/>
            </a:endParaRPr>
          </a:p>
        </p:txBody>
      </p:sp>
      <p:sp>
        <p:nvSpPr>
          <p:cNvPr id="18" name="OTLSHAPE_TB_00000000000000000000000000000000_ElapsedTime"/>
          <p:cNvSpPr/>
          <p:nvPr>
            <p:custDataLst>
              <p:tags r:id="rId14"/>
            </p:custDataLst>
          </p:nvPr>
        </p:nvSpPr>
        <p:spPr>
          <a:xfrm>
            <a:off x="801158" y="554895"/>
            <a:ext cx="550214" cy="70241"/>
          </a:xfrm>
          <a:prstGeom prst="rect">
            <a:avLst/>
          </a:prstGeom>
          <a:solidFill>
            <a:srgbClr val="FF0000">
              <a:alpha val="74902"/>
            </a:srgbClr>
          </a:solidFill>
          <a:ln w="9525" cap="flat" cmpd="sng" algn="ctr">
            <a:noFill/>
            <a:prstDash val="solid"/>
          </a:ln>
          <a:effectLst/>
          <a:scene3d>
            <a:camera prst="orthographicFront"/>
            <a:lightRig rig="threePt" dir="t">
              <a:rot lat="0" lon="0" rev="0"/>
            </a:lightRig>
          </a:scene3d>
          <a:sp3d>
            <a:bevelT w="12700" h="13970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8170" tIns="39086" rIns="78170" bIns="39086" numCol="1" spcCol="0" rtlCol="0" fromWordArt="0" anchor="ctr" anchorCtr="0" forceAA="0" compatLnSpc="1">
            <a:prstTxWarp prst="textNoShape">
              <a:avLst/>
            </a:prstTxWarp>
            <a:noAutofit/>
          </a:bodyPr>
          <a:lstStyle/>
          <a:p>
            <a:pPr algn="ctr" defTabSz="390838"/>
            <a:endParaRPr lang="fr-BE" sz="1539">
              <a:solidFill>
                <a:prstClr val="white"/>
              </a:solidFill>
              <a:latin typeface="Arial"/>
            </a:endParaRPr>
          </a:p>
        </p:txBody>
      </p:sp>
      <p:sp>
        <p:nvSpPr>
          <p:cNvPr id="19" name="OTLSHAPE_TB_00000000000000000000000000000000_TodayMarkerShape"/>
          <p:cNvSpPr/>
          <p:nvPr>
            <p:custDataLst>
              <p:tags r:id="rId15"/>
            </p:custDataLst>
          </p:nvPr>
        </p:nvSpPr>
        <p:spPr>
          <a:xfrm>
            <a:off x="1281938" y="620037"/>
            <a:ext cx="97713" cy="108570"/>
          </a:xfrm>
          <a:prstGeom prst="triangle">
            <a:avLst/>
          </a:prstGeom>
          <a:solidFill>
            <a:srgbClr val="FF0000"/>
          </a:solidFill>
          <a:ln w="9525" cap="flat" cmpd="sng" algn="ctr">
            <a:noFill/>
            <a:prstDash val="solid"/>
          </a:ln>
          <a:effectLst>
            <a:outerShdw>
              <a:srgbClr val="000000">
                <a:alpha val="50000"/>
              </a:srgbClr>
            </a:outerShdw>
          </a:effectLst>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8170" tIns="39086" rIns="78170" bIns="39086" numCol="1" spcCol="0" rtlCol="0" fromWordArt="0" anchor="ctr" anchorCtr="0" forceAA="0" compatLnSpc="1">
            <a:prstTxWarp prst="textNoShape">
              <a:avLst/>
            </a:prstTxWarp>
            <a:noAutofit/>
          </a:bodyPr>
          <a:lstStyle/>
          <a:p>
            <a:pPr algn="ctr" defTabSz="390838"/>
            <a:endParaRPr lang="fr-BE" sz="1539">
              <a:solidFill>
                <a:prstClr val="white"/>
              </a:solidFill>
              <a:latin typeface="Arial"/>
            </a:endParaRPr>
          </a:p>
        </p:txBody>
      </p:sp>
      <p:sp>
        <p:nvSpPr>
          <p:cNvPr id="20" name="OTLSHAPE_TB_00000000000000000000000000000000_TimescaleInterval1"/>
          <p:cNvSpPr txBox="1"/>
          <p:nvPr>
            <p:custDataLst>
              <p:tags r:id="rId16"/>
            </p:custDataLst>
          </p:nvPr>
        </p:nvSpPr>
        <p:spPr>
          <a:xfrm>
            <a:off x="855443" y="377655"/>
            <a:ext cx="218658" cy="159055"/>
          </a:xfrm>
          <a:prstGeom prst="rect">
            <a:avLst/>
          </a:prstGeom>
          <a:noFill/>
        </p:spPr>
        <p:txBody>
          <a:bodyPr vert="horz" wrap="none" lIns="0" tIns="0" rIns="0" bIns="0" rtlCol="0" anchor="ctr" anchorCtr="0">
            <a:noAutofit/>
          </a:bodyPr>
          <a:lstStyle/>
          <a:p>
            <a:pPr defTabSz="390838"/>
            <a:r>
              <a:rPr lang="fr-BE" sz="1026" spc="-16">
                <a:solidFill>
                  <a:prstClr val="white"/>
                </a:solidFill>
                <a:latin typeface="Calibri" panose="020F0502020204030204" pitchFamily="34" charset="0"/>
              </a:rPr>
              <a:t>Mar</a:t>
            </a:r>
          </a:p>
        </p:txBody>
      </p:sp>
      <p:cxnSp>
        <p:nvCxnSpPr>
          <p:cNvPr id="21" name="OTLSHAPE_TB_00000000000000000000000000000000_Separator1"/>
          <p:cNvCxnSpPr/>
          <p:nvPr>
            <p:custDataLst>
              <p:tags r:id="rId17"/>
            </p:custDataLst>
          </p:nvPr>
        </p:nvCxnSpPr>
        <p:spPr>
          <a:xfrm>
            <a:off x="1881071" y="370327"/>
            <a:ext cx="0" cy="173712"/>
          </a:xfrm>
          <a:prstGeom prst="line">
            <a:avLst/>
          </a:prstGeom>
          <a:ln w="25400" cap="flat" cmpd="sng" algn="ctr">
            <a:solidFill>
              <a:schemeClr val="lt1">
                <a:alpha val="29804"/>
              </a:schemeClr>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2" name="OTLSHAPE_TB_00000000000000000000000000000000_TimescaleInterval2"/>
          <p:cNvSpPr txBox="1"/>
          <p:nvPr>
            <p:custDataLst>
              <p:tags r:id="rId18"/>
            </p:custDataLst>
          </p:nvPr>
        </p:nvSpPr>
        <p:spPr>
          <a:xfrm>
            <a:off x="1935356" y="377655"/>
            <a:ext cx="229237" cy="159055"/>
          </a:xfrm>
          <a:prstGeom prst="rect">
            <a:avLst/>
          </a:prstGeom>
          <a:noFill/>
        </p:spPr>
        <p:txBody>
          <a:bodyPr vert="horz" wrap="none" lIns="0" tIns="0" rIns="0" bIns="0" rtlCol="0" anchor="ctr" anchorCtr="0">
            <a:noAutofit/>
          </a:bodyPr>
          <a:lstStyle/>
          <a:p>
            <a:pPr defTabSz="390838"/>
            <a:r>
              <a:rPr lang="fr-BE" sz="1026" spc="-16">
                <a:solidFill>
                  <a:prstClr val="white"/>
                </a:solidFill>
                <a:latin typeface="Calibri" panose="020F0502020204030204" pitchFamily="34" charset="0"/>
              </a:rPr>
              <a:t>May</a:t>
            </a:r>
          </a:p>
        </p:txBody>
      </p:sp>
      <p:cxnSp>
        <p:nvCxnSpPr>
          <p:cNvPr id="23" name="OTLSHAPE_TB_00000000000000000000000000000000_Separator2"/>
          <p:cNvCxnSpPr/>
          <p:nvPr>
            <p:custDataLst>
              <p:tags r:id="rId19"/>
            </p:custDataLst>
          </p:nvPr>
        </p:nvCxnSpPr>
        <p:spPr>
          <a:xfrm>
            <a:off x="2960983" y="370327"/>
            <a:ext cx="0" cy="173712"/>
          </a:xfrm>
          <a:prstGeom prst="line">
            <a:avLst/>
          </a:prstGeom>
          <a:ln w="25400" cap="flat" cmpd="sng" algn="ctr">
            <a:solidFill>
              <a:schemeClr val="lt1">
                <a:alpha val="29804"/>
              </a:schemeClr>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4" name="OTLSHAPE_TB_00000000000000000000000000000000_TimescaleInterval3"/>
          <p:cNvSpPr txBox="1"/>
          <p:nvPr>
            <p:custDataLst>
              <p:tags r:id="rId20"/>
            </p:custDataLst>
          </p:nvPr>
        </p:nvSpPr>
        <p:spPr>
          <a:xfrm>
            <a:off x="3015268" y="377655"/>
            <a:ext cx="135230" cy="159055"/>
          </a:xfrm>
          <a:prstGeom prst="rect">
            <a:avLst/>
          </a:prstGeom>
          <a:noFill/>
        </p:spPr>
        <p:txBody>
          <a:bodyPr vert="horz" wrap="none" lIns="0" tIns="0" rIns="0" bIns="0" rtlCol="0" anchor="ctr" anchorCtr="0">
            <a:noAutofit/>
          </a:bodyPr>
          <a:lstStyle/>
          <a:p>
            <a:pPr defTabSz="390838"/>
            <a:r>
              <a:rPr lang="fr-BE" sz="1026" spc="-17">
                <a:solidFill>
                  <a:prstClr val="white"/>
                </a:solidFill>
                <a:latin typeface="Calibri" panose="020F0502020204030204" pitchFamily="34" charset="0"/>
              </a:rPr>
              <a:t>Jul</a:t>
            </a:r>
          </a:p>
        </p:txBody>
      </p:sp>
      <p:cxnSp>
        <p:nvCxnSpPr>
          <p:cNvPr id="25" name="OTLSHAPE_TB_00000000000000000000000000000000_Separator3"/>
          <p:cNvCxnSpPr/>
          <p:nvPr>
            <p:custDataLst>
              <p:tags r:id="rId21"/>
            </p:custDataLst>
          </p:nvPr>
        </p:nvCxnSpPr>
        <p:spPr>
          <a:xfrm>
            <a:off x="4058599" y="370327"/>
            <a:ext cx="0" cy="173712"/>
          </a:xfrm>
          <a:prstGeom prst="line">
            <a:avLst/>
          </a:prstGeom>
          <a:ln w="25400" cap="flat" cmpd="sng" algn="ctr">
            <a:solidFill>
              <a:schemeClr val="lt1">
                <a:alpha val="29804"/>
              </a:schemeClr>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6" name="OTLSHAPE_TB_00000000000000000000000000000000_TimescaleInterval4"/>
          <p:cNvSpPr txBox="1"/>
          <p:nvPr>
            <p:custDataLst>
              <p:tags r:id="rId22"/>
            </p:custDataLst>
          </p:nvPr>
        </p:nvSpPr>
        <p:spPr>
          <a:xfrm>
            <a:off x="4112885" y="377655"/>
            <a:ext cx="195426" cy="159055"/>
          </a:xfrm>
          <a:prstGeom prst="rect">
            <a:avLst/>
          </a:prstGeom>
          <a:noFill/>
        </p:spPr>
        <p:txBody>
          <a:bodyPr vert="horz" wrap="none" lIns="0" tIns="0" rIns="0" bIns="0" rtlCol="0" anchor="ctr" anchorCtr="0">
            <a:noAutofit/>
          </a:bodyPr>
          <a:lstStyle/>
          <a:p>
            <a:pPr defTabSz="390838"/>
            <a:r>
              <a:rPr lang="fr-BE" sz="1026" spc="-16">
                <a:solidFill>
                  <a:prstClr val="white"/>
                </a:solidFill>
                <a:latin typeface="Calibri" panose="020F0502020204030204" pitchFamily="34" charset="0"/>
              </a:rPr>
              <a:t>Sep</a:t>
            </a:r>
          </a:p>
        </p:txBody>
      </p:sp>
      <p:cxnSp>
        <p:nvCxnSpPr>
          <p:cNvPr id="27" name="OTLSHAPE_TB_00000000000000000000000000000000_Separator4"/>
          <p:cNvCxnSpPr/>
          <p:nvPr>
            <p:custDataLst>
              <p:tags r:id="rId23"/>
            </p:custDataLst>
          </p:nvPr>
        </p:nvCxnSpPr>
        <p:spPr>
          <a:xfrm>
            <a:off x="5138511" y="370327"/>
            <a:ext cx="0" cy="173712"/>
          </a:xfrm>
          <a:prstGeom prst="line">
            <a:avLst/>
          </a:prstGeom>
          <a:ln w="25400" cap="flat" cmpd="sng" algn="ctr">
            <a:solidFill>
              <a:schemeClr val="lt1">
                <a:alpha val="29804"/>
              </a:schemeClr>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8" name="OTLSHAPE_TB_00000000000000000000000000000000_TimescaleInterval5"/>
          <p:cNvSpPr txBox="1"/>
          <p:nvPr>
            <p:custDataLst>
              <p:tags r:id="rId24"/>
            </p:custDataLst>
          </p:nvPr>
        </p:nvSpPr>
        <p:spPr>
          <a:xfrm>
            <a:off x="5192796" y="377655"/>
            <a:ext cx="208572" cy="159055"/>
          </a:xfrm>
          <a:prstGeom prst="rect">
            <a:avLst/>
          </a:prstGeom>
          <a:noFill/>
        </p:spPr>
        <p:txBody>
          <a:bodyPr vert="horz" wrap="none" lIns="0" tIns="0" rIns="0" bIns="0" rtlCol="0" anchor="ctr" anchorCtr="0">
            <a:noAutofit/>
          </a:bodyPr>
          <a:lstStyle/>
          <a:p>
            <a:pPr defTabSz="390838"/>
            <a:r>
              <a:rPr lang="fr-BE" sz="1026" spc="-17">
                <a:solidFill>
                  <a:prstClr val="white"/>
                </a:solidFill>
                <a:latin typeface="Calibri" panose="020F0502020204030204" pitchFamily="34" charset="0"/>
              </a:rPr>
              <a:t>Nov</a:t>
            </a:r>
          </a:p>
        </p:txBody>
      </p:sp>
      <p:cxnSp>
        <p:nvCxnSpPr>
          <p:cNvPr id="29" name="OTLSHAPE_TB_00000000000000000000000000000000_Separator5"/>
          <p:cNvCxnSpPr/>
          <p:nvPr>
            <p:custDataLst>
              <p:tags r:id="rId25"/>
            </p:custDataLst>
          </p:nvPr>
        </p:nvCxnSpPr>
        <p:spPr>
          <a:xfrm>
            <a:off x="6218423" y="370327"/>
            <a:ext cx="0" cy="173712"/>
          </a:xfrm>
          <a:prstGeom prst="line">
            <a:avLst/>
          </a:prstGeom>
          <a:ln w="25400" cap="flat" cmpd="sng" algn="ctr">
            <a:solidFill>
              <a:schemeClr val="lt1">
                <a:alpha val="29804"/>
              </a:schemeClr>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30" name="OTLSHAPE_TB_00000000000000000000000000000000_TimescaleInterval6"/>
          <p:cNvSpPr txBox="1"/>
          <p:nvPr>
            <p:custDataLst>
              <p:tags r:id="rId26"/>
            </p:custDataLst>
          </p:nvPr>
        </p:nvSpPr>
        <p:spPr>
          <a:xfrm>
            <a:off x="6272709" y="377655"/>
            <a:ext cx="260700" cy="159055"/>
          </a:xfrm>
          <a:prstGeom prst="rect">
            <a:avLst/>
          </a:prstGeom>
          <a:noFill/>
        </p:spPr>
        <p:txBody>
          <a:bodyPr vert="horz" wrap="none" lIns="0" tIns="0" rIns="0" bIns="0" rtlCol="0" anchor="ctr" anchorCtr="0">
            <a:noAutofit/>
          </a:bodyPr>
          <a:lstStyle/>
          <a:p>
            <a:pPr defTabSz="390838"/>
            <a:r>
              <a:rPr lang="fr-BE" sz="1026" spc="-17">
                <a:solidFill>
                  <a:prstClr val="white"/>
                </a:solidFill>
                <a:latin typeface="Calibri" panose="020F0502020204030204" pitchFamily="34" charset="0"/>
              </a:rPr>
              <a:t>2019</a:t>
            </a:r>
          </a:p>
        </p:txBody>
      </p:sp>
      <p:cxnSp>
        <p:nvCxnSpPr>
          <p:cNvPr id="31" name="OTLSHAPE_TB_00000000000000000000000000000000_Separator6"/>
          <p:cNvCxnSpPr/>
          <p:nvPr>
            <p:custDataLst>
              <p:tags r:id="rId27"/>
            </p:custDataLst>
          </p:nvPr>
        </p:nvCxnSpPr>
        <p:spPr>
          <a:xfrm>
            <a:off x="7262929" y="370327"/>
            <a:ext cx="0" cy="173712"/>
          </a:xfrm>
          <a:prstGeom prst="line">
            <a:avLst/>
          </a:prstGeom>
          <a:ln w="25400" cap="flat" cmpd="sng" algn="ctr">
            <a:solidFill>
              <a:schemeClr val="lt1">
                <a:alpha val="29804"/>
              </a:schemeClr>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32" name="OTLSHAPE_TB_00000000000000000000000000000000_TimescaleInterval7"/>
          <p:cNvSpPr txBox="1"/>
          <p:nvPr>
            <p:custDataLst>
              <p:tags r:id="rId28"/>
            </p:custDataLst>
          </p:nvPr>
        </p:nvSpPr>
        <p:spPr>
          <a:xfrm>
            <a:off x="7317214" y="377655"/>
            <a:ext cx="218658" cy="159055"/>
          </a:xfrm>
          <a:prstGeom prst="rect">
            <a:avLst/>
          </a:prstGeom>
          <a:noFill/>
        </p:spPr>
        <p:txBody>
          <a:bodyPr vert="horz" wrap="none" lIns="0" tIns="0" rIns="0" bIns="0" rtlCol="0" anchor="ctr" anchorCtr="0">
            <a:noAutofit/>
          </a:bodyPr>
          <a:lstStyle/>
          <a:p>
            <a:pPr defTabSz="390838"/>
            <a:r>
              <a:rPr lang="fr-BE" sz="1026" spc="-16">
                <a:solidFill>
                  <a:prstClr val="white"/>
                </a:solidFill>
                <a:latin typeface="Calibri" panose="020F0502020204030204" pitchFamily="34" charset="0"/>
              </a:rPr>
              <a:t>Mar</a:t>
            </a:r>
          </a:p>
        </p:txBody>
      </p:sp>
      <p:sp>
        <p:nvSpPr>
          <p:cNvPr id="33" name="OTLSHAPE_M_506f41d080b74e9bae40716d0aac94f5_Title"/>
          <p:cNvSpPr txBox="1"/>
          <p:nvPr>
            <p:custDataLst>
              <p:tags r:id="rId29"/>
            </p:custDataLst>
          </p:nvPr>
        </p:nvSpPr>
        <p:spPr>
          <a:xfrm>
            <a:off x="6183693" y="1772874"/>
            <a:ext cx="1237697" cy="144655"/>
          </a:xfrm>
          <a:prstGeom prst="rect">
            <a:avLst/>
          </a:prstGeom>
          <a:noFill/>
        </p:spPr>
        <p:txBody>
          <a:bodyPr vert="horz" wrap="square" lIns="0" tIns="0" rIns="0" bIns="0" rtlCol="0" anchor="ctr" anchorCtr="0">
            <a:spAutoFit/>
          </a:bodyPr>
          <a:lstStyle/>
          <a:p>
            <a:pPr defTabSz="390838"/>
            <a:r>
              <a:rPr lang="fr-BE" sz="940" b="1" spc="-5">
                <a:solidFill>
                  <a:srgbClr val="000000"/>
                </a:solidFill>
                <a:latin typeface="Calibri" panose="020F0502020204030204" pitchFamily="34" charset="0"/>
              </a:rPr>
              <a:t>Sumbission V1.2 to CREG</a:t>
            </a:r>
          </a:p>
        </p:txBody>
      </p:sp>
      <p:sp>
        <p:nvSpPr>
          <p:cNvPr id="34" name="OTLSHAPE_M_506f41d080b74e9bae40716d0aac94f5_Date"/>
          <p:cNvSpPr txBox="1"/>
          <p:nvPr>
            <p:custDataLst>
              <p:tags r:id="rId30"/>
            </p:custDataLst>
          </p:nvPr>
        </p:nvSpPr>
        <p:spPr>
          <a:xfrm>
            <a:off x="6183693" y="1929422"/>
            <a:ext cx="531992" cy="131574"/>
          </a:xfrm>
          <a:prstGeom prst="rect">
            <a:avLst/>
          </a:prstGeom>
          <a:noFill/>
        </p:spPr>
        <p:txBody>
          <a:bodyPr vert="horz" wrap="square" lIns="0" tIns="0" rIns="0" bIns="0" rtlCol="0" anchor="ctr" anchorCtr="0">
            <a:spAutoFit/>
          </a:bodyPr>
          <a:lstStyle/>
          <a:p>
            <a:pPr defTabSz="390838"/>
            <a:r>
              <a:rPr lang="fr-BE" sz="855" spc="-7">
                <a:solidFill>
                  <a:srgbClr val="44546A"/>
                </a:solidFill>
                <a:latin typeface="Calibri" panose="020F0502020204030204" pitchFamily="34" charset="0"/>
              </a:rPr>
              <a:t>12/18/2018</a:t>
            </a:r>
          </a:p>
        </p:txBody>
      </p:sp>
      <p:sp>
        <p:nvSpPr>
          <p:cNvPr id="35" name="OTLSHAPE_M_506f41d080b74e9bae40716d0aac94f5_Shape"/>
          <p:cNvSpPr/>
          <p:nvPr>
            <p:custDataLst>
              <p:tags r:id="rId31"/>
            </p:custDataLst>
          </p:nvPr>
        </p:nvSpPr>
        <p:spPr>
          <a:xfrm rot="16200000">
            <a:off x="6015409" y="1868036"/>
            <a:ext cx="141141" cy="141141"/>
          </a:xfrm>
          <a:prstGeom prst="flowChartMerge">
            <a:avLst/>
          </a:prstGeom>
          <a:solidFill>
            <a:srgbClr val="F0801A"/>
          </a:solidFill>
          <a:ln w="9525" cap="flat" cmpd="sng" algn="ctr">
            <a:noFill/>
            <a:prstDash val="solid"/>
          </a:ln>
          <a:effectLst/>
          <a:scene3d>
            <a:camera prst="orthographicFront"/>
            <a:lightRig rig="threePt" dir="t"/>
          </a:scene3d>
          <a:sp3d>
            <a:bevelT h="1270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a:srgbClr val="000000">
                      <a:alpha val="50000"/>
                    </a:srgbClr>
                  </a:outerShdw>
                </a:effectLst>
              </a14:hiddenEffects>
            </a:ex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8170" tIns="39086" rIns="78170" bIns="39086" numCol="1" spcCol="0" rtlCol="0" fromWordArt="0" anchor="ctr" anchorCtr="0" forceAA="0" compatLnSpc="1">
            <a:prstTxWarp prst="textNoShape">
              <a:avLst/>
            </a:prstTxWarp>
            <a:noAutofit/>
          </a:bodyPr>
          <a:lstStyle/>
          <a:p>
            <a:pPr algn="ctr" defTabSz="390838"/>
            <a:endParaRPr lang="fr-BE" sz="1539">
              <a:solidFill>
                <a:prstClr val="white"/>
              </a:solidFill>
              <a:latin typeface="Arial"/>
            </a:endParaRPr>
          </a:p>
        </p:txBody>
      </p:sp>
      <p:sp>
        <p:nvSpPr>
          <p:cNvPr id="36" name="OTLSHAPE_M_46fed59e8aa249cdbc99c4682e784609_Title"/>
          <p:cNvSpPr txBox="1"/>
          <p:nvPr>
            <p:custDataLst>
              <p:tags r:id="rId32"/>
            </p:custDataLst>
          </p:nvPr>
        </p:nvSpPr>
        <p:spPr>
          <a:xfrm>
            <a:off x="2943955" y="1772874"/>
            <a:ext cx="1237697" cy="144655"/>
          </a:xfrm>
          <a:prstGeom prst="rect">
            <a:avLst/>
          </a:prstGeom>
          <a:noFill/>
        </p:spPr>
        <p:txBody>
          <a:bodyPr vert="horz" wrap="square" lIns="0" tIns="0" rIns="0" bIns="0" rtlCol="0" anchor="ctr" anchorCtr="0">
            <a:spAutoFit/>
          </a:bodyPr>
          <a:lstStyle/>
          <a:p>
            <a:pPr defTabSz="390838"/>
            <a:r>
              <a:rPr lang="fr-BE" sz="940" b="1" spc="-5">
                <a:solidFill>
                  <a:srgbClr val="000000"/>
                </a:solidFill>
                <a:latin typeface="Calibri" panose="020F0502020204030204" pitchFamily="34" charset="0"/>
              </a:rPr>
              <a:t>Submission V1.2 to CREG</a:t>
            </a:r>
          </a:p>
        </p:txBody>
      </p:sp>
      <p:sp>
        <p:nvSpPr>
          <p:cNvPr id="37" name="OTLSHAPE_M_46fed59e8aa249cdbc99c4682e784609_Date"/>
          <p:cNvSpPr txBox="1"/>
          <p:nvPr>
            <p:custDataLst>
              <p:tags r:id="rId33"/>
            </p:custDataLst>
          </p:nvPr>
        </p:nvSpPr>
        <p:spPr>
          <a:xfrm>
            <a:off x="2943955" y="1929422"/>
            <a:ext cx="477708" cy="131574"/>
          </a:xfrm>
          <a:prstGeom prst="rect">
            <a:avLst/>
          </a:prstGeom>
          <a:noFill/>
        </p:spPr>
        <p:txBody>
          <a:bodyPr vert="horz" wrap="square" lIns="0" tIns="0" rIns="0" bIns="0" rtlCol="0" anchor="ctr" anchorCtr="0">
            <a:spAutoFit/>
          </a:bodyPr>
          <a:lstStyle/>
          <a:p>
            <a:pPr defTabSz="390838"/>
            <a:r>
              <a:rPr lang="fr-BE" sz="855" spc="-7">
                <a:solidFill>
                  <a:srgbClr val="44546A"/>
                </a:solidFill>
                <a:latin typeface="Calibri" panose="020F0502020204030204" pitchFamily="34" charset="0"/>
              </a:rPr>
              <a:t>6/18/2018</a:t>
            </a:r>
          </a:p>
        </p:txBody>
      </p:sp>
      <p:sp>
        <p:nvSpPr>
          <p:cNvPr id="38" name="OTLSHAPE_M_46fed59e8aa249cdbc99c4682e784609_Shape"/>
          <p:cNvSpPr/>
          <p:nvPr>
            <p:custDataLst>
              <p:tags r:id="rId34"/>
            </p:custDataLst>
          </p:nvPr>
        </p:nvSpPr>
        <p:spPr>
          <a:xfrm rot="16200000">
            <a:off x="2775671" y="1868036"/>
            <a:ext cx="141141" cy="141141"/>
          </a:xfrm>
          <a:prstGeom prst="flowChartMerge">
            <a:avLst/>
          </a:prstGeom>
          <a:solidFill>
            <a:srgbClr val="F0801A"/>
          </a:solidFill>
          <a:ln w="9525" cap="flat" cmpd="sng" algn="ctr">
            <a:noFill/>
            <a:prstDash val="solid"/>
          </a:ln>
          <a:effectLst/>
          <a:scene3d>
            <a:camera prst="orthographicFront"/>
            <a:lightRig rig="threePt" dir="t"/>
          </a:scene3d>
          <a:sp3d>
            <a:bevelT h="1270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a:srgbClr val="000000">
                      <a:alpha val="50000"/>
                    </a:srgbClr>
                  </a:outerShdw>
                </a:effectLst>
              </a14:hiddenEffects>
            </a:ex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8170" tIns="39086" rIns="78170" bIns="39086" numCol="1" spcCol="0" rtlCol="0" fromWordArt="0" anchor="ctr" anchorCtr="0" forceAA="0" compatLnSpc="1">
            <a:prstTxWarp prst="textNoShape">
              <a:avLst/>
            </a:prstTxWarp>
            <a:noAutofit/>
          </a:bodyPr>
          <a:lstStyle/>
          <a:p>
            <a:pPr algn="ctr" defTabSz="390838"/>
            <a:endParaRPr lang="fr-BE" sz="1539">
              <a:solidFill>
                <a:prstClr val="white"/>
              </a:solidFill>
              <a:latin typeface="Arial"/>
            </a:endParaRPr>
          </a:p>
        </p:txBody>
      </p:sp>
      <p:sp>
        <p:nvSpPr>
          <p:cNvPr id="39" name="OTLSHAPE_M_ce874a8d73374ec081590cdb26e17c17_Title"/>
          <p:cNvSpPr txBox="1"/>
          <p:nvPr>
            <p:custDataLst>
              <p:tags r:id="rId35"/>
            </p:custDataLst>
          </p:nvPr>
        </p:nvSpPr>
        <p:spPr>
          <a:xfrm>
            <a:off x="7859750" y="1450912"/>
            <a:ext cx="1097072" cy="289310"/>
          </a:xfrm>
          <a:prstGeom prst="rect">
            <a:avLst/>
          </a:prstGeom>
          <a:noFill/>
        </p:spPr>
        <p:txBody>
          <a:bodyPr vert="horz" wrap="square" lIns="0" tIns="0" rIns="0" bIns="0" rtlCol="0" anchor="ctr" anchorCtr="0">
            <a:spAutoFit/>
          </a:bodyPr>
          <a:lstStyle/>
          <a:p>
            <a:pPr defTabSz="390838"/>
            <a:r>
              <a:rPr lang="fr-BE" sz="940" b="1" spc="-5" err="1">
                <a:solidFill>
                  <a:srgbClr val="000000"/>
                </a:solidFill>
                <a:latin typeface="Calibri" panose="020F0502020204030204" pitchFamily="34" charset="0"/>
              </a:rPr>
              <a:t>Expected</a:t>
            </a:r>
            <a:r>
              <a:rPr lang="fr-BE" sz="940" b="1" spc="-5">
                <a:solidFill>
                  <a:srgbClr val="000000"/>
                </a:solidFill>
                <a:latin typeface="Calibri" panose="020F0502020204030204" pitchFamily="34" charset="0"/>
              </a:rPr>
              <a:t> EIF T&amp;C BSP</a:t>
            </a:r>
          </a:p>
          <a:p>
            <a:pPr defTabSz="390838"/>
            <a:r>
              <a:rPr lang="en-US" sz="940" b="1" spc="-5">
                <a:solidFill>
                  <a:srgbClr val="000000"/>
                </a:solidFill>
                <a:latin typeface="Calibri" panose="020F0502020204030204" pitchFamily="34" charset="0"/>
              </a:rPr>
              <a:t>In // with FGC</a:t>
            </a:r>
            <a:endParaRPr lang="fr-BE" sz="940" b="1" spc="-5">
              <a:solidFill>
                <a:srgbClr val="000000"/>
              </a:solidFill>
              <a:latin typeface="Calibri" panose="020F0502020204030204" pitchFamily="34" charset="0"/>
            </a:endParaRPr>
          </a:p>
        </p:txBody>
      </p:sp>
      <p:sp>
        <p:nvSpPr>
          <p:cNvPr id="40" name="OTLSHAPE_M_ce874a8d73374ec081590cdb26e17c17_Date"/>
          <p:cNvSpPr txBox="1"/>
          <p:nvPr>
            <p:custDataLst>
              <p:tags r:id="rId36"/>
            </p:custDataLst>
          </p:nvPr>
        </p:nvSpPr>
        <p:spPr>
          <a:xfrm>
            <a:off x="8007151" y="1929422"/>
            <a:ext cx="477708" cy="131574"/>
          </a:xfrm>
          <a:prstGeom prst="rect">
            <a:avLst/>
          </a:prstGeom>
          <a:noFill/>
        </p:spPr>
        <p:txBody>
          <a:bodyPr vert="horz" wrap="square" lIns="0" tIns="0" rIns="0" bIns="0" rtlCol="0" anchor="ctr" anchorCtr="0">
            <a:spAutoFit/>
          </a:bodyPr>
          <a:lstStyle/>
          <a:p>
            <a:pPr defTabSz="390838"/>
            <a:r>
              <a:rPr lang="fr-BE" sz="855" spc="-7">
                <a:solidFill>
                  <a:srgbClr val="44546A"/>
                </a:solidFill>
                <a:latin typeface="Calibri" panose="020F0502020204030204" pitchFamily="34" charset="0"/>
              </a:rPr>
              <a:t>Q1/2019</a:t>
            </a:r>
          </a:p>
        </p:txBody>
      </p:sp>
      <p:sp>
        <p:nvSpPr>
          <p:cNvPr id="41" name="OTLSHAPE_M_ce874a8d73374ec081590cdb26e17c17_Shape"/>
          <p:cNvSpPr/>
          <p:nvPr>
            <p:custDataLst>
              <p:tags r:id="rId37"/>
            </p:custDataLst>
          </p:nvPr>
        </p:nvSpPr>
        <p:spPr>
          <a:xfrm rot="16200000">
            <a:off x="7838867" y="1868036"/>
            <a:ext cx="141141" cy="141141"/>
          </a:xfrm>
          <a:prstGeom prst="flowChartMerge">
            <a:avLst/>
          </a:prstGeom>
          <a:solidFill>
            <a:srgbClr val="F0801A"/>
          </a:solidFill>
          <a:ln w="9525" cap="flat" cmpd="sng" algn="ctr">
            <a:noFill/>
            <a:prstDash val="solid"/>
          </a:ln>
          <a:effectLst/>
          <a:scene3d>
            <a:camera prst="orthographicFront"/>
            <a:lightRig rig="threePt" dir="t"/>
          </a:scene3d>
          <a:sp3d>
            <a:bevelT h="1270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a:srgbClr val="000000">
                      <a:alpha val="50000"/>
                    </a:srgbClr>
                  </a:outerShdw>
                </a:effectLst>
              </a14:hiddenEffects>
            </a:ex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8170" tIns="39086" rIns="78170" bIns="39086" numCol="1" spcCol="0" rtlCol="0" fromWordArt="0" anchor="ctr" anchorCtr="0" forceAA="0" compatLnSpc="1">
            <a:prstTxWarp prst="textNoShape">
              <a:avLst/>
            </a:prstTxWarp>
            <a:noAutofit/>
          </a:bodyPr>
          <a:lstStyle/>
          <a:p>
            <a:pPr algn="ctr" defTabSz="390838"/>
            <a:endParaRPr lang="fr-BE" sz="1539">
              <a:solidFill>
                <a:prstClr val="white"/>
              </a:solidFill>
              <a:latin typeface="Arial"/>
            </a:endParaRPr>
          </a:p>
        </p:txBody>
      </p:sp>
      <p:sp>
        <p:nvSpPr>
          <p:cNvPr id="45" name="OTLSHAPE_M_eddce7af6be645d99933b53370652228_Title"/>
          <p:cNvSpPr txBox="1"/>
          <p:nvPr>
            <p:custDataLst>
              <p:tags r:id="rId38"/>
            </p:custDataLst>
          </p:nvPr>
        </p:nvSpPr>
        <p:spPr>
          <a:xfrm>
            <a:off x="2433676" y="3677524"/>
            <a:ext cx="1498265" cy="144655"/>
          </a:xfrm>
          <a:prstGeom prst="rect">
            <a:avLst/>
          </a:prstGeom>
          <a:noFill/>
        </p:spPr>
        <p:txBody>
          <a:bodyPr vert="horz" wrap="square" lIns="0" tIns="0" rIns="0" bIns="0" rtlCol="0" anchor="ctr" anchorCtr="0">
            <a:spAutoFit/>
          </a:bodyPr>
          <a:lstStyle/>
          <a:p>
            <a:pPr defTabSz="390838"/>
            <a:r>
              <a:rPr lang="en-US" sz="940" b="1" spc="-4">
                <a:solidFill>
                  <a:srgbClr val="000000"/>
                </a:solidFill>
                <a:latin typeface="Calibri" panose="020F0502020204030204" pitchFamily="34" charset="0"/>
              </a:rPr>
              <a:t>Submission Bal Rules  to CREG</a:t>
            </a:r>
            <a:endParaRPr lang="fr-BE" sz="940" b="1" spc="-4">
              <a:solidFill>
                <a:srgbClr val="000000"/>
              </a:solidFill>
              <a:latin typeface="Calibri" panose="020F0502020204030204" pitchFamily="34" charset="0"/>
            </a:endParaRPr>
          </a:p>
        </p:txBody>
      </p:sp>
      <p:sp>
        <p:nvSpPr>
          <p:cNvPr id="46" name="OTLSHAPE_M_eddce7af6be645d99933b53370652228_Date"/>
          <p:cNvSpPr txBox="1"/>
          <p:nvPr>
            <p:custDataLst>
              <p:tags r:id="rId39"/>
            </p:custDataLst>
          </p:nvPr>
        </p:nvSpPr>
        <p:spPr>
          <a:xfrm>
            <a:off x="2961671" y="3462691"/>
            <a:ext cx="477708" cy="131574"/>
          </a:xfrm>
          <a:prstGeom prst="rect">
            <a:avLst/>
          </a:prstGeom>
          <a:noFill/>
        </p:spPr>
        <p:txBody>
          <a:bodyPr vert="horz" wrap="square" lIns="0" tIns="0" rIns="0" bIns="0" rtlCol="0" anchor="ctr" anchorCtr="0">
            <a:spAutoFit/>
          </a:bodyPr>
          <a:lstStyle/>
          <a:p>
            <a:pPr defTabSz="390838"/>
            <a:r>
              <a:rPr lang="fr-BE" sz="855" spc="-7">
                <a:solidFill>
                  <a:srgbClr val="44546A"/>
                </a:solidFill>
                <a:latin typeface="Calibri" panose="020F0502020204030204" pitchFamily="34" charset="0"/>
              </a:rPr>
              <a:t>6/20/2018</a:t>
            </a:r>
          </a:p>
        </p:txBody>
      </p:sp>
      <p:sp>
        <p:nvSpPr>
          <p:cNvPr id="47" name="OTLSHAPE_M_eddce7af6be645d99933b53370652228_Shape"/>
          <p:cNvSpPr/>
          <p:nvPr>
            <p:custDataLst>
              <p:tags r:id="rId40"/>
            </p:custDataLst>
          </p:nvPr>
        </p:nvSpPr>
        <p:spPr>
          <a:xfrm rot="16200000">
            <a:off x="2793387" y="3514509"/>
            <a:ext cx="141141" cy="141141"/>
          </a:xfrm>
          <a:prstGeom prst="flowChartMerge">
            <a:avLst/>
          </a:prstGeom>
          <a:solidFill>
            <a:srgbClr val="6AA9A0"/>
          </a:solidFill>
          <a:ln w="9525" cap="flat" cmpd="sng" algn="ctr">
            <a:noFill/>
            <a:prstDash val="solid"/>
          </a:ln>
          <a:effectLst/>
          <a:scene3d>
            <a:camera prst="orthographicFront"/>
            <a:lightRig rig="threePt" dir="t"/>
          </a:scene3d>
          <a:sp3d>
            <a:bevelT h="1270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a:srgbClr val="000000">
                      <a:alpha val="50000"/>
                    </a:srgbClr>
                  </a:outerShdw>
                </a:effectLst>
              </a14:hiddenEffects>
            </a:ex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8170" tIns="39086" rIns="78170" bIns="39086" numCol="1" spcCol="0" rtlCol="0" fromWordArt="0" anchor="ctr" anchorCtr="0" forceAA="0" compatLnSpc="1">
            <a:prstTxWarp prst="textNoShape">
              <a:avLst/>
            </a:prstTxWarp>
            <a:noAutofit/>
          </a:bodyPr>
          <a:lstStyle/>
          <a:p>
            <a:pPr algn="ctr" defTabSz="390838"/>
            <a:endParaRPr lang="fr-BE" sz="1539">
              <a:solidFill>
                <a:prstClr val="white"/>
              </a:solidFill>
              <a:latin typeface="Arial"/>
            </a:endParaRPr>
          </a:p>
        </p:txBody>
      </p:sp>
      <p:sp>
        <p:nvSpPr>
          <p:cNvPr id="48" name="OTLSHAPE_M_fb64c0e81e114065a78e69284f2ba11f_Title"/>
          <p:cNvSpPr txBox="1"/>
          <p:nvPr>
            <p:custDataLst>
              <p:tags r:id="rId41"/>
            </p:custDataLst>
          </p:nvPr>
        </p:nvSpPr>
        <p:spPr>
          <a:xfrm>
            <a:off x="4236400" y="3664570"/>
            <a:ext cx="922844" cy="144655"/>
          </a:xfrm>
          <a:prstGeom prst="rect">
            <a:avLst/>
          </a:prstGeom>
          <a:noFill/>
        </p:spPr>
        <p:txBody>
          <a:bodyPr vert="horz" wrap="square" lIns="0" tIns="0" rIns="0" bIns="0" rtlCol="0" anchor="ctr" anchorCtr="0">
            <a:spAutoFit/>
          </a:bodyPr>
          <a:lstStyle/>
          <a:p>
            <a:pPr defTabSz="390838"/>
            <a:r>
              <a:rPr lang="fr-BE" sz="940" b="1" spc="-5" err="1">
                <a:solidFill>
                  <a:srgbClr val="000000"/>
                </a:solidFill>
                <a:latin typeface="Calibri" panose="020F0502020204030204" pitchFamily="34" charset="0"/>
              </a:rPr>
              <a:t>expected</a:t>
            </a:r>
            <a:r>
              <a:rPr lang="fr-BE" sz="940" b="1" spc="-5">
                <a:solidFill>
                  <a:srgbClr val="000000"/>
                </a:solidFill>
                <a:latin typeface="Calibri" panose="020F0502020204030204" pitchFamily="34" charset="0"/>
              </a:rPr>
              <a:t> </a:t>
            </a:r>
            <a:r>
              <a:rPr lang="fr-BE" sz="940" b="1" spc="-5" err="1">
                <a:solidFill>
                  <a:srgbClr val="000000"/>
                </a:solidFill>
                <a:latin typeface="Calibri" panose="020F0502020204030204" pitchFamily="34" charset="0"/>
              </a:rPr>
              <a:t>approval</a:t>
            </a:r>
            <a:endParaRPr lang="fr-BE" sz="940" b="1" spc="-5">
              <a:solidFill>
                <a:srgbClr val="000000"/>
              </a:solidFill>
              <a:latin typeface="Calibri" panose="020F0502020204030204" pitchFamily="34" charset="0"/>
            </a:endParaRPr>
          </a:p>
        </p:txBody>
      </p:sp>
      <p:sp>
        <p:nvSpPr>
          <p:cNvPr id="49" name="OTLSHAPE_M_fb64c0e81e114065a78e69284f2ba11f_Date"/>
          <p:cNvSpPr txBox="1"/>
          <p:nvPr>
            <p:custDataLst>
              <p:tags r:id="rId42"/>
            </p:custDataLst>
          </p:nvPr>
        </p:nvSpPr>
        <p:spPr>
          <a:xfrm>
            <a:off x="4526210" y="3452503"/>
            <a:ext cx="477708" cy="131574"/>
          </a:xfrm>
          <a:prstGeom prst="rect">
            <a:avLst/>
          </a:prstGeom>
          <a:noFill/>
        </p:spPr>
        <p:txBody>
          <a:bodyPr vert="horz" wrap="square" lIns="0" tIns="0" rIns="0" bIns="0" rtlCol="0" anchor="ctr" anchorCtr="0">
            <a:spAutoFit/>
          </a:bodyPr>
          <a:lstStyle/>
          <a:p>
            <a:pPr defTabSz="390838"/>
            <a:r>
              <a:rPr lang="fr-BE" sz="855" spc="-7" err="1">
                <a:solidFill>
                  <a:srgbClr val="44546A"/>
                </a:solidFill>
                <a:latin typeface="Calibri" panose="020F0502020204030204" pitchFamily="34" charset="0"/>
              </a:rPr>
              <a:t>Mid</a:t>
            </a:r>
            <a:r>
              <a:rPr lang="fr-BE" sz="855" spc="-7">
                <a:solidFill>
                  <a:srgbClr val="44546A"/>
                </a:solidFill>
                <a:latin typeface="Calibri" panose="020F0502020204030204" pitchFamily="34" charset="0"/>
              </a:rPr>
              <a:t> Sept</a:t>
            </a:r>
          </a:p>
        </p:txBody>
      </p:sp>
      <p:sp>
        <p:nvSpPr>
          <p:cNvPr id="50" name="OTLSHAPE_M_fb64c0e81e114065a78e69284f2ba11f_Shape"/>
          <p:cNvSpPr/>
          <p:nvPr>
            <p:custDataLst>
              <p:tags r:id="rId43"/>
            </p:custDataLst>
          </p:nvPr>
        </p:nvSpPr>
        <p:spPr>
          <a:xfrm rot="16200000">
            <a:off x="4357927" y="3504320"/>
            <a:ext cx="141141" cy="141141"/>
          </a:xfrm>
          <a:prstGeom prst="flowChartMerge">
            <a:avLst/>
          </a:prstGeom>
          <a:solidFill>
            <a:srgbClr val="6AA9A0"/>
          </a:solidFill>
          <a:ln w="9525" cap="flat" cmpd="sng" algn="ctr">
            <a:noFill/>
            <a:prstDash val="solid"/>
          </a:ln>
          <a:effectLst/>
          <a:scene3d>
            <a:camera prst="orthographicFront"/>
            <a:lightRig rig="threePt" dir="t"/>
          </a:scene3d>
          <a:sp3d>
            <a:bevelT h="1270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a:srgbClr val="000000">
                      <a:alpha val="50000"/>
                    </a:srgbClr>
                  </a:outerShdw>
                </a:effectLst>
              </a14:hiddenEffects>
            </a:ex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8170" tIns="39086" rIns="78170" bIns="39086" numCol="1" spcCol="0" rtlCol="0" fromWordArt="0" anchor="ctr" anchorCtr="0" forceAA="0" compatLnSpc="1">
            <a:prstTxWarp prst="textNoShape">
              <a:avLst/>
            </a:prstTxWarp>
            <a:noAutofit/>
          </a:bodyPr>
          <a:lstStyle/>
          <a:p>
            <a:pPr algn="ctr" defTabSz="390838"/>
            <a:endParaRPr lang="fr-BE" sz="1539">
              <a:solidFill>
                <a:prstClr val="white"/>
              </a:solidFill>
              <a:latin typeface="Arial"/>
            </a:endParaRPr>
          </a:p>
        </p:txBody>
      </p:sp>
      <p:sp>
        <p:nvSpPr>
          <p:cNvPr id="51" name="OTLSHAPE_M_4d72cd2ee1a04529a99fe1400caa7889_Title"/>
          <p:cNvSpPr txBox="1"/>
          <p:nvPr>
            <p:custDataLst>
              <p:tags r:id="rId44"/>
            </p:custDataLst>
          </p:nvPr>
        </p:nvSpPr>
        <p:spPr>
          <a:xfrm>
            <a:off x="5882733" y="3651887"/>
            <a:ext cx="2051972" cy="144655"/>
          </a:xfrm>
          <a:prstGeom prst="rect">
            <a:avLst/>
          </a:prstGeom>
          <a:noFill/>
        </p:spPr>
        <p:txBody>
          <a:bodyPr vert="horz" wrap="square" lIns="0" tIns="0" rIns="0" bIns="0" rtlCol="0" anchor="ctr" anchorCtr="0">
            <a:spAutoFit/>
          </a:bodyPr>
          <a:lstStyle/>
          <a:p>
            <a:pPr defTabSz="390838"/>
            <a:r>
              <a:rPr lang="fr-BE" sz="940" b="1" spc="-4">
                <a:solidFill>
                  <a:srgbClr val="000000"/>
                </a:solidFill>
                <a:latin typeface="Calibri" panose="020F0502020204030204" pitchFamily="34" charset="0"/>
              </a:rPr>
              <a:t>EIF  - ToE reserved mFRR non CIPU + CMO</a:t>
            </a:r>
          </a:p>
        </p:txBody>
      </p:sp>
      <p:sp>
        <p:nvSpPr>
          <p:cNvPr id="52" name="OTLSHAPE_M_4d72cd2ee1a04529a99fe1400caa7889_Date"/>
          <p:cNvSpPr txBox="1"/>
          <p:nvPr>
            <p:custDataLst>
              <p:tags r:id="rId45"/>
            </p:custDataLst>
          </p:nvPr>
        </p:nvSpPr>
        <p:spPr>
          <a:xfrm>
            <a:off x="5875219" y="3382458"/>
            <a:ext cx="477708" cy="131574"/>
          </a:xfrm>
          <a:prstGeom prst="rect">
            <a:avLst/>
          </a:prstGeom>
          <a:solidFill>
            <a:schemeClr val="bg1"/>
          </a:solidFill>
        </p:spPr>
        <p:txBody>
          <a:bodyPr vert="horz" wrap="square" lIns="0" tIns="0" rIns="0" bIns="0" rtlCol="0" anchor="ctr" anchorCtr="0">
            <a:spAutoFit/>
          </a:bodyPr>
          <a:lstStyle/>
          <a:p>
            <a:pPr defTabSz="390838"/>
            <a:r>
              <a:rPr lang="fr-BE" sz="855" spc="-7" err="1">
                <a:solidFill>
                  <a:srgbClr val="44546A"/>
                </a:solidFill>
                <a:latin typeface="Calibri" panose="020F0502020204030204" pitchFamily="34" charset="0"/>
              </a:rPr>
              <a:t>Dec</a:t>
            </a:r>
            <a:r>
              <a:rPr lang="fr-BE" sz="855" spc="-7">
                <a:solidFill>
                  <a:srgbClr val="44546A"/>
                </a:solidFill>
                <a:latin typeface="Calibri" panose="020F0502020204030204" pitchFamily="34" charset="0"/>
              </a:rPr>
              <a:t>/2018</a:t>
            </a:r>
          </a:p>
        </p:txBody>
      </p:sp>
      <p:sp>
        <p:nvSpPr>
          <p:cNvPr id="53" name="OTLSHAPE_M_4d72cd2ee1a04529a99fe1400caa7889_Shape"/>
          <p:cNvSpPr/>
          <p:nvPr>
            <p:custDataLst>
              <p:tags r:id="rId46"/>
            </p:custDataLst>
          </p:nvPr>
        </p:nvSpPr>
        <p:spPr>
          <a:xfrm rot="16200000">
            <a:off x="5739797" y="3460316"/>
            <a:ext cx="201797" cy="205592"/>
          </a:xfrm>
          <a:prstGeom prst="star5">
            <a:avLst/>
          </a:prstGeom>
          <a:solidFill>
            <a:srgbClr val="6AA9A0"/>
          </a:solidFill>
          <a:ln w="9525" cap="flat" cmpd="sng" algn="ctr">
            <a:noFill/>
            <a:prstDash val="solid"/>
          </a:ln>
          <a:effectLst/>
          <a:scene3d>
            <a:camera prst="orthographicFront"/>
            <a:lightRig rig="threePt" dir="t"/>
          </a:scene3d>
          <a:sp3d>
            <a:bevelT h="1270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a:srgbClr val="000000">
                      <a:alpha val="50000"/>
                    </a:srgbClr>
                  </a:outerShdw>
                </a:effectLst>
              </a14:hiddenEffects>
            </a:ex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8170" tIns="39086" rIns="78170" bIns="39086" numCol="1" spcCol="0" rtlCol="0" fromWordArt="0" anchor="ctr" anchorCtr="0" forceAA="0" compatLnSpc="1">
            <a:prstTxWarp prst="textNoShape">
              <a:avLst/>
            </a:prstTxWarp>
            <a:noAutofit/>
          </a:bodyPr>
          <a:lstStyle/>
          <a:p>
            <a:pPr algn="ctr" defTabSz="390838"/>
            <a:endParaRPr lang="fr-BE" sz="1539">
              <a:solidFill>
                <a:prstClr val="white"/>
              </a:solidFill>
              <a:latin typeface="Arial"/>
            </a:endParaRPr>
          </a:p>
        </p:txBody>
      </p:sp>
      <p:sp>
        <p:nvSpPr>
          <p:cNvPr id="54" name="OTLSHAPE_M_56450745bc7e4059b2d9c93d595d2522_Title"/>
          <p:cNvSpPr txBox="1"/>
          <p:nvPr>
            <p:custDataLst>
              <p:tags r:id="rId47"/>
            </p:custDataLst>
          </p:nvPr>
        </p:nvSpPr>
        <p:spPr>
          <a:xfrm>
            <a:off x="6183693" y="2293856"/>
            <a:ext cx="1465694" cy="144655"/>
          </a:xfrm>
          <a:prstGeom prst="rect">
            <a:avLst/>
          </a:prstGeom>
          <a:noFill/>
        </p:spPr>
        <p:txBody>
          <a:bodyPr vert="horz" wrap="square" lIns="0" tIns="0" rIns="0" bIns="0" rtlCol="0" anchor="ctr" anchorCtr="0">
            <a:spAutoFit/>
          </a:bodyPr>
          <a:lstStyle/>
          <a:p>
            <a:pPr defTabSz="390838"/>
            <a:r>
              <a:rPr lang="en-US" sz="940" b="1" spc="-4">
                <a:solidFill>
                  <a:srgbClr val="000000"/>
                </a:solidFill>
                <a:latin typeface="Calibri" panose="020F0502020204030204" pitchFamily="34" charset="0"/>
              </a:rPr>
              <a:t>Submission Bal Rules to CREG</a:t>
            </a:r>
            <a:endParaRPr lang="fr-BE" sz="940" b="1" spc="-4">
              <a:solidFill>
                <a:srgbClr val="000000"/>
              </a:solidFill>
              <a:latin typeface="Calibri" panose="020F0502020204030204" pitchFamily="34" charset="0"/>
            </a:endParaRPr>
          </a:p>
        </p:txBody>
      </p:sp>
      <p:sp>
        <p:nvSpPr>
          <p:cNvPr id="55" name="OTLSHAPE_M_56450745bc7e4059b2d9c93d595d2522_Date"/>
          <p:cNvSpPr txBox="1"/>
          <p:nvPr>
            <p:custDataLst>
              <p:tags r:id="rId48"/>
            </p:custDataLst>
          </p:nvPr>
        </p:nvSpPr>
        <p:spPr>
          <a:xfrm>
            <a:off x="6183693" y="2150389"/>
            <a:ext cx="531992" cy="131574"/>
          </a:xfrm>
          <a:prstGeom prst="rect">
            <a:avLst/>
          </a:prstGeom>
          <a:noFill/>
        </p:spPr>
        <p:txBody>
          <a:bodyPr vert="horz" wrap="square" lIns="0" tIns="0" rIns="0" bIns="0" rtlCol="0" anchor="ctr" anchorCtr="0">
            <a:spAutoFit/>
          </a:bodyPr>
          <a:lstStyle/>
          <a:p>
            <a:pPr defTabSz="390838"/>
            <a:r>
              <a:rPr lang="fr-BE" sz="855" spc="-7">
                <a:solidFill>
                  <a:srgbClr val="44546A"/>
                </a:solidFill>
                <a:latin typeface="Calibri" panose="020F0502020204030204" pitchFamily="34" charset="0"/>
              </a:rPr>
              <a:t>12/18/2018</a:t>
            </a:r>
          </a:p>
        </p:txBody>
      </p:sp>
      <p:sp>
        <p:nvSpPr>
          <p:cNvPr id="56" name="OTLSHAPE_M_56450745bc7e4059b2d9c93d595d2522_Shape"/>
          <p:cNvSpPr/>
          <p:nvPr>
            <p:custDataLst>
              <p:tags r:id="rId49"/>
            </p:custDataLst>
          </p:nvPr>
        </p:nvSpPr>
        <p:spPr>
          <a:xfrm rot="16200000">
            <a:off x="6015409" y="2202206"/>
            <a:ext cx="141141" cy="141141"/>
          </a:xfrm>
          <a:prstGeom prst="flowChartMerge">
            <a:avLst/>
          </a:prstGeom>
          <a:solidFill>
            <a:srgbClr val="6AA9A0"/>
          </a:solidFill>
          <a:ln w="9525" cap="flat" cmpd="sng" algn="ctr">
            <a:noFill/>
            <a:prstDash val="solid"/>
          </a:ln>
          <a:effectLst/>
          <a:scene3d>
            <a:camera prst="orthographicFront"/>
            <a:lightRig rig="threePt" dir="t"/>
          </a:scene3d>
          <a:sp3d>
            <a:bevelT h="1270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a:srgbClr val="000000">
                      <a:alpha val="50000"/>
                    </a:srgbClr>
                  </a:outerShdw>
                </a:effectLst>
              </a14:hiddenEffects>
            </a:ex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8170" tIns="39086" rIns="78170" bIns="39086" numCol="1" spcCol="0" rtlCol="0" fromWordArt="0" anchor="ctr" anchorCtr="0" forceAA="0" compatLnSpc="1">
            <a:prstTxWarp prst="textNoShape">
              <a:avLst/>
            </a:prstTxWarp>
            <a:noAutofit/>
          </a:bodyPr>
          <a:lstStyle/>
          <a:p>
            <a:pPr algn="ctr" defTabSz="390838"/>
            <a:endParaRPr lang="fr-BE" sz="1539">
              <a:solidFill>
                <a:prstClr val="white"/>
              </a:solidFill>
              <a:latin typeface="Arial"/>
            </a:endParaRPr>
          </a:p>
        </p:txBody>
      </p:sp>
      <p:sp>
        <p:nvSpPr>
          <p:cNvPr id="57" name="OTLSHAPE_M_af6715d5b76b492587a6f731c095205f_Title"/>
          <p:cNvSpPr txBox="1"/>
          <p:nvPr>
            <p:custDataLst>
              <p:tags r:id="rId50"/>
            </p:custDataLst>
          </p:nvPr>
        </p:nvSpPr>
        <p:spPr>
          <a:xfrm>
            <a:off x="8007151" y="2293856"/>
            <a:ext cx="651419" cy="144655"/>
          </a:xfrm>
          <a:prstGeom prst="rect">
            <a:avLst/>
          </a:prstGeom>
          <a:noFill/>
        </p:spPr>
        <p:txBody>
          <a:bodyPr vert="horz" wrap="square" lIns="0" tIns="0" rIns="0" bIns="0" rtlCol="0" anchor="ctr" anchorCtr="0">
            <a:spAutoFit/>
          </a:bodyPr>
          <a:lstStyle/>
          <a:p>
            <a:pPr defTabSz="390838"/>
            <a:r>
              <a:rPr lang="fr-BE" sz="940" b="1" spc="-4">
                <a:solidFill>
                  <a:srgbClr val="000000"/>
                </a:solidFill>
                <a:latin typeface="Calibri" panose="020F0502020204030204" pitchFamily="34" charset="0"/>
              </a:rPr>
              <a:t>EIF Bal </a:t>
            </a:r>
            <a:r>
              <a:rPr lang="fr-BE" sz="940" b="1" spc="-4" err="1">
                <a:solidFill>
                  <a:srgbClr val="000000"/>
                </a:solidFill>
                <a:latin typeface="Calibri" panose="020F0502020204030204" pitchFamily="34" charset="0"/>
              </a:rPr>
              <a:t>Rules</a:t>
            </a:r>
            <a:r>
              <a:rPr lang="fr-BE" sz="940" b="1" spc="-4">
                <a:solidFill>
                  <a:srgbClr val="000000"/>
                </a:solidFill>
                <a:latin typeface="Calibri" panose="020F0502020204030204" pitchFamily="34" charset="0"/>
              </a:rPr>
              <a:t> </a:t>
            </a:r>
          </a:p>
        </p:txBody>
      </p:sp>
      <p:sp>
        <p:nvSpPr>
          <p:cNvPr id="58" name="OTLSHAPE_M_af6715d5b76b492587a6f731c095205f_Date"/>
          <p:cNvSpPr txBox="1"/>
          <p:nvPr>
            <p:custDataLst>
              <p:tags r:id="rId51"/>
            </p:custDataLst>
          </p:nvPr>
        </p:nvSpPr>
        <p:spPr>
          <a:xfrm>
            <a:off x="8007151" y="2150389"/>
            <a:ext cx="477708" cy="131574"/>
          </a:xfrm>
          <a:prstGeom prst="rect">
            <a:avLst/>
          </a:prstGeom>
          <a:noFill/>
        </p:spPr>
        <p:txBody>
          <a:bodyPr vert="horz" wrap="square" lIns="0" tIns="0" rIns="0" bIns="0" rtlCol="0" anchor="ctr" anchorCtr="0">
            <a:spAutoFit/>
          </a:bodyPr>
          <a:lstStyle/>
          <a:p>
            <a:pPr defTabSz="390838"/>
            <a:r>
              <a:rPr lang="fr-BE" sz="855" spc="-7">
                <a:solidFill>
                  <a:srgbClr val="44546A"/>
                </a:solidFill>
                <a:latin typeface="Calibri" panose="020F0502020204030204" pitchFamily="34" charset="0"/>
              </a:rPr>
              <a:t>Q1/2019</a:t>
            </a:r>
          </a:p>
        </p:txBody>
      </p:sp>
      <p:sp>
        <p:nvSpPr>
          <p:cNvPr id="59" name="OTLSHAPE_M_af6715d5b76b492587a6f731c095205f_Shape"/>
          <p:cNvSpPr/>
          <p:nvPr>
            <p:custDataLst>
              <p:tags r:id="rId52"/>
            </p:custDataLst>
          </p:nvPr>
        </p:nvSpPr>
        <p:spPr>
          <a:xfrm rot="16200000">
            <a:off x="7838867" y="2202206"/>
            <a:ext cx="141141" cy="141141"/>
          </a:xfrm>
          <a:prstGeom prst="flowChartMerge">
            <a:avLst/>
          </a:prstGeom>
          <a:solidFill>
            <a:srgbClr val="6AA9A0"/>
          </a:solidFill>
          <a:ln w="9525" cap="flat" cmpd="sng" algn="ctr">
            <a:noFill/>
            <a:prstDash val="solid"/>
          </a:ln>
          <a:effectLst/>
          <a:scene3d>
            <a:camera prst="orthographicFront"/>
            <a:lightRig rig="threePt" dir="t"/>
          </a:scene3d>
          <a:sp3d>
            <a:bevelT h="1270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a:srgbClr val="000000">
                      <a:alpha val="50000"/>
                    </a:srgbClr>
                  </a:outerShdw>
                </a:effectLst>
              </a14:hiddenEffects>
            </a:ex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8170" tIns="39086" rIns="78170" bIns="39086" numCol="1" spcCol="0" rtlCol="0" fromWordArt="0" anchor="ctr" anchorCtr="0" forceAA="0" compatLnSpc="1">
            <a:prstTxWarp prst="textNoShape">
              <a:avLst/>
            </a:prstTxWarp>
            <a:noAutofit/>
          </a:bodyPr>
          <a:lstStyle/>
          <a:p>
            <a:pPr algn="ctr" defTabSz="390838"/>
            <a:endParaRPr lang="fr-BE" sz="1539">
              <a:solidFill>
                <a:prstClr val="white"/>
              </a:solidFill>
              <a:latin typeface="Arial"/>
            </a:endParaRPr>
          </a:p>
        </p:txBody>
      </p:sp>
      <p:sp>
        <p:nvSpPr>
          <p:cNvPr id="60" name="OTLSHAPE_T_91c75dc92fb2420fb777bdc75f37f078_Shape"/>
          <p:cNvSpPr/>
          <p:nvPr>
            <p:custDataLst>
              <p:tags r:id="rId53"/>
            </p:custDataLst>
          </p:nvPr>
        </p:nvSpPr>
        <p:spPr>
          <a:xfrm>
            <a:off x="1066699" y="1823614"/>
            <a:ext cx="1085699" cy="173712"/>
          </a:xfrm>
          <a:prstGeom prst="rect">
            <a:avLst/>
          </a:prstGeom>
          <a:solidFill>
            <a:srgbClr val="F0801A"/>
          </a:solidFill>
          <a:ln w="9525" cap="flat" cmpd="sng" algn="ctr">
            <a:noFill/>
            <a:prstDash val="solid"/>
          </a:ln>
          <a:effectLst/>
          <a:scene3d>
            <a:camera prst="orthographicFront"/>
            <a:lightRig rig="balanced" dir="t">
              <a:rot lat="0" lon="0" rev="8700000"/>
            </a:lightRig>
          </a:scene3d>
          <a:sp3d>
            <a:bevelT w="165100" h="1270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a:srgbClr val="000000">
                      <a:alpha val="50000"/>
                    </a:srgbClr>
                  </a:outerShdw>
                </a:effectLst>
              </a14:hiddenEffects>
            </a:ex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8170" tIns="39086" rIns="78170" bIns="39086" numCol="1" spcCol="0" rtlCol="0" fromWordArt="0" anchor="ctr" anchorCtr="0" forceAA="0" compatLnSpc="1">
            <a:prstTxWarp prst="textNoShape">
              <a:avLst/>
            </a:prstTxWarp>
            <a:noAutofit/>
          </a:bodyPr>
          <a:lstStyle/>
          <a:p>
            <a:pPr algn="ctr" defTabSz="390838"/>
            <a:endParaRPr lang="fr-BE" sz="1539">
              <a:solidFill>
                <a:prstClr val="white"/>
              </a:solidFill>
              <a:latin typeface="Arial"/>
            </a:endParaRPr>
          </a:p>
        </p:txBody>
      </p:sp>
      <p:sp>
        <p:nvSpPr>
          <p:cNvPr id="61" name="OTLSHAPE_T_91c75dc92fb2420fb777bdc75f37f078_JoinedDate"/>
          <p:cNvSpPr txBox="1"/>
          <p:nvPr>
            <p:custDataLst>
              <p:tags r:id="rId54"/>
            </p:custDataLst>
          </p:nvPr>
        </p:nvSpPr>
        <p:spPr>
          <a:xfrm>
            <a:off x="1093354" y="1835734"/>
            <a:ext cx="1031414" cy="131574"/>
          </a:xfrm>
          <a:prstGeom prst="rect">
            <a:avLst/>
          </a:prstGeom>
          <a:noFill/>
        </p:spPr>
        <p:txBody>
          <a:bodyPr vert="horz" wrap="square" lIns="0" tIns="0" rIns="0" bIns="0" rtlCol="0" anchor="ctr" anchorCtr="0">
            <a:spAutoFit/>
          </a:bodyPr>
          <a:lstStyle/>
          <a:p>
            <a:pPr defTabSz="390838"/>
            <a:r>
              <a:rPr lang="fr-BE" sz="855" spc="-5">
                <a:solidFill>
                  <a:prstClr val="white"/>
                </a:solidFill>
                <a:latin typeface="Calibri" panose="020F0502020204030204" pitchFamily="34" charset="0"/>
              </a:rPr>
              <a:t>3/15/2018 - 5/15/2018</a:t>
            </a:r>
          </a:p>
        </p:txBody>
      </p:sp>
      <p:sp>
        <p:nvSpPr>
          <p:cNvPr id="62" name="OTLSHAPE_T_91c75dc92fb2420fb777bdc75f37f078_Title"/>
          <p:cNvSpPr txBox="1"/>
          <p:nvPr>
            <p:custDataLst>
              <p:tags r:id="rId55"/>
            </p:custDataLst>
          </p:nvPr>
        </p:nvSpPr>
        <p:spPr>
          <a:xfrm>
            <a:off x="879093" y="2062192"/>
            <a:ext cx="1313696" cy="144335"/>
          </a:xfrm>
          <a:prstGeom prst="rect">
            <a:avLst/>
          </a:prstGeom>
          <a:solidFill>
            <a:schemeClr val="bg1"/>
          </a:solidFill>
        </p:spPr>
        <p:txBody>
          <a:bodyPr vert="horz" wrap="square" lIns="0" tIns="0" rIns="0" bIns="0" rtlCol="0" anchor="ctr" anchorCtr="0">
            <a:spAutoFit/>
          </a:bodyPr>
          <a:lstStyle/>
          <a:p>
            <a:pPr defTabSz="390838"/>
            <a:r>
              <a:rPr lang="fr-BE" sz="938" b="1" spc="-4">
                <a:solidFill>
                  <a:srgbClr val="000000"/>
                </a:solidFill>
                <a:latin typeface="Calibri" panose="020F0502020204030204" pitchFamily="34" charset="0"/>
              </a:rPr>
              <a:t>Public Cons. T&amp;C BSP V1.1</a:t>
            </a:r>
          </a:p>
        </p:txBody>
      </p:sp>
      <p:sp>
        <p:nvSpPr>
          <p:cNvPr id="63" name="OTLSHAPE_T_85607af0ef134dabb2bba6de521b1011_Shape"/>
          <p:cNvSpPr/>
          <p:nvPr>
            <p:custDataLst>
              <p:tags r:id="rId56"/>
            </p:custDataLst>
          </p:nvPr>
        </p:nvSpPr>
        <p:spPr>
          <a:xfrm>
            <a:off x="4476082" y="1812758"/>
            <a:ext cx="961601" cy="159641"/>
          </a:xfrm>
          <a:prstGeom prst="rect">
            <a:avLst/>
          </a:prstGeom>
          <a:solidFill>
            <a:srgbClr val="F0801A"/>
          </a:solidFill>
          <a:ln w="9525" cap="flat" cmpd="sng" algn="ctr">
            <a:noFill/>
            <a:prstDash val="solid"/>
          </a:ln>
          <a:effectLst/>
          <a:scene3d>
            <a:camera prst="orthographicFront"/>
            <a:lightRig rig="balanced" dir="t">
              <a:rot lat="0" lon="0" rev="8700000"/>
            </a:lightRig>
          </a:scene3d>
          <a:sp3d>
            <a:bevelT w="165100" h="12700"/>
          </a:sp3d>
          <a:extLst>
            <a:ext uri="{91240B29-F687-4F45-9708-019B960494DF}">
              <a14:hiddenLine xmlns:a14="http://schemas.microsoft.com/office/drawing/2010/main" w="9525" cap="flat" cmpd="sng" algn="ctr">
                <a:solidFill>
                  <a:schemeClr val="accent1">
                    <a:shade val="95000"/>
                    <a:satMod val="105000"/>
                  </a:schemeClr>
                </a:solidFill>
                <a:prstDash val="solid"/>
              </a14:hiddenLine>
            </a:ext>
            <a:ext uri="{AF507438-7753-43E0-B8FC-AC1667EBCBE1}">
              <a14:hiddenEffects xmlns:a14="http://schemas.microsoft.com/office/drawing/2010/main">
                <a:effectLst>
                  <a:outerShdw>
                    <a:srgbClr val="000000">
                      <a:alpha val="50000"/>
                    </a:srgbClr>
                  </a:outerShdw>
                </a:effectLst>
              </a14:hiddenEffects>
            </a:ex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8170" tIns="39086" rIns="78170" bIns="39086" numCol="1" spcCol="0" rtlCol="0" fromWordArt="0" anchor="ctr" anchorCtr="0" forceAA="0" compatLnSpc="1">
            <a:prstTxWarp prst="textNoShape">
              <a:avLst/>
            </a:prstTxWarp>
            <a:noAutofit/>
          </a:bodyPr>
          <a:lstStyle/>
          <a:p>
            <a:pPr algn="ctr" defTabSz="390838"/>
            <a:endParaRPr lang="fr-BE" sz="1539">
              <a:solidFill>
                <a:prstClr val="white"/>
              </a:solidFill>
              <a:latin typeface="Arial"/>
            </a:endParaRPr>
          </a:p>
        </p:txBody>
      </p:sp>
      <p:sp>
        <p:nvSpPr>
          <p:cNvPr id="64" name="OTLSHAPE_T_85607af0ef134dabb2bba6de521b1011_JoinedDate"/>
          <p:cNvSpPr txBox="1"/>
          <p:nvPr>
            <p:custDataLst>
              <p:tags r:id="rId57"/>
            </p:custDataLst>
          </p:nvPr>
        </p:nvSpPr>
        <p:spPr>
          <a:xfrm>
            <a:off x="4606070" y="1826037"/>
            <a:ext cx="1085699" cy="131574"/>
          </a:xfrm>
          <a:prstGeom prst="rect">
            <a:avLst/>
          </a:prstGeom>
          <a:noFill/>
        </p:spPr>
        <p:txBody>
          <a:bodyPr vert="horz" wrap="square" lIns="0" tIns="0" rIns="0" bIns="0" rtlCol="0" anchor="ctr" anchorCtr="0">
            <a:spAutoFit/>
          </a:bodyPr>
          <a:lstStyle/>
          <a:p>
            <a:pPr defTabSz="390838"/>
            <a:r>
              <a:rPr lang="fr-BE" sz="855" spc="-5">
                <a:solidFill>
                  <a:prstClr val="white"/>
                </a:solidFill>
                <a:latin typeface="Calibri" panose="020F0502020204030204" pitchFamily="34" charset="0"/>
              </a:rPr>
              <a:t>9/20 - 12/15</a:t>
            </a:r>
          </a:p>
        </p:txBody>
      </p:sp>
      <p:sp>
        <p:nvSpPr>
          <p:cNvPr id="65" name="OTLSHAPE_T_85607af0ef134dabb2bba6de521b1011_Title"/>
          <p:cNvSpPr txBox="1"/>
          <p:nvPr>
            <p:custDataLst>
              <p:tags r:id="rId58"/>
            </p:custDataLst>
          </p:nvPr>
        </p:nvSpPr>
        <p:spPr>
          <a:xfrm>
            <a:off x="4478800" y="2062192"/>
            <a:ext cx="1313696" cy="144335"/>
          </a:xfrm>
          <a:prstGeom prst="rect">
            <a:avLst/>
          </a:prstGeom>
          <a:noFill/>
        </p:spPr>
        <p:txBody>
          <a:bodyPr vert="horz" wrap="square" lIns="0" tIns="0" rIns="0" bIns="0" rtlCol="0" anchor="ctr" anchorCtr="0">
            <a:spAutoFit/>
          </a:bodyPr>
          <a:lstStyle/>
          <a:p>
            <a:pPr defTabSz="390838"/>
            <a:r>
              <a:rPr lang="fr-BE" sz="938" b="1" spc="-4">
                <a:solidFill>
                  <a:srgbClr val="000000"/>
                </a:solidFill>
                <a:latin typeface="Calibri" panose="020F0502020204030204" pitchFamily="34" charset="0"/>
              </a:rPr>
              <a:t>Public Cons. T&amp;C BSP V1.2</a:t>
            </a:r>
          </a:p>
        </p:txBody>
      </p:sp>
      <p:sp>
        <p:nvSpPr>
          <p:cNvPr id="66" name="TextBox 65"/>
          <p:cNvSpPr txBox="1"/>
          <p:nvPr/>
        </p:nvSpPr>
        <p:spPr>
          <a:xfrm>
            <a:off x="3393" y="1435037"/>
            <a:ext cx="737456" cy="408060"/>
          </a:xfrm>
          <a:prstGeom prst="rect">
            <a:avLst/>
          </a:prstGeom>
          <a:noFill/>
        </p:spPr>
        <p:txBody>
          <a:bodyPr wrap="square" rtlCol="0">
            <a:spAutoFit/>
          </a:bodyPr>
          <a:lstStyle/>
          <a:p>
            <a:pPr defTabSz="390838"/>
            <a:r>
              <a:rPr lang="en-US" sz="1026" b="1">
                <a:solidFill>
                  <a:srgbClr val="DF6528"/>
                </a:solidFill>
                <a:latin typeface="Arial"/>
              </a:rPr>
              <a:t>BSP Contract</a:t>
            </a:r>
            <a:endParaRPr lang="fr-BE" sz="1026" b="1">
              <a:solidFill>
                <a:srgbClr val="DF6528"/>
              </a:solidFill>
              <a:latin typeface="Arial"/>
            </a:endParaRPr>
          </a:p>
        </p:txBody>
      </p:sp>
      <p:sp>
        <p:nvSpPr>
          <p:cNvPr id="67" name="OTLSHAPE_T_85607af0ef134dabb2bba6de521b1011_Shape"/>
          <p:cNvSpPr/>
          <p:nvPr>
            <p:custDataLst>
              <p:tags r:id="rId59"/>
            </p:custDataLst>
          </p:nvPr>
        </p:nvSpPr>
        <p:spPr>
          <a:xfrm>
            <a:off x="4412657" y="3849719"/>
            <a:ext cx="1530835" cy="178322"/>
          </a:xfrm>
          <a:prstGeom prst="rect">
            <a:avLst/>
          </a:prstGeom>
          <a:solidFill>
            <a:schemeClr val="accent2"/>
          </a:solidFill>
          <a:ln w="9525" cap="flat" cmpd="sng" algn="ctr">
            <a:noFill/>
            <a:prstDash val="solid"/>
          </a:ln>
          <a:effectLst/>
          <a:scene3d>
            <a:camera prst="orthographicFront"/>
            <a:lightRig rig="balanced" dir="t">
              <a:rot lat="0" lon="0" rev="8700000"/>
            </a:lightRig>
          </a:scene3d>
          <a:sp3d>
            <a:bevelT w="165100" h="12700"/>
          </a:sp3d>
          <a:extLst>
            <a:ext uri="{53640926-AAD7-44D8-BBD7-CCE9431645EC}">
              <a14:shadowObscured xmlns:a14="http://schemas.microsoft.com/office/drawing/2010/main" val="1"/>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8170" tIns="39086" rIns="78170" bIns="39086" numCol="1" spcCol="0" rtlCol="0" fromWordArt="0" anchor="ctr" anchorCtr="0" forceAA="0" compatLnSpc="1">
            <a:prstTxWarp prst="textNoShape">
              <a:avLst/>
            </a:prstTxWarp>
            <a:noAutofit/>
          </a:bodyPr>
          <a:lstStyle/>
          <a:p>
            <a:pPr algn="ctr" defTabSz="390838"/>
            <a:endParaRPr lang="fr-BE" sz="1539">
              <a:solidFill>
                <a:prstClr val="white"/>
              </a:solidFill>
              <a:latin typeface="Arial"/>
            </a:endParaRPr>
          </a:p>
        </p:txBody>
      </p:sp>
      <p:sp>
        <p:nvSpPr>
          <p:cNvPr id="68" name="OTLSHAPE_M_8e47ccb84e914758bef2450f4257aa9e_Title"/>
          <p:cNvSpPr txBox="1"/>
          <p:nvPr>
            <p:custDataLst>
              <p:tags r:id="rId60"/>
            </p:custDataLst>
          </p:nvPr>
        </p:nvSpPr>
        <p:spPr>
          <a:xfrm>
            <a:off x="4591279" y="3851236"/>
            <a:ext cx="1324553" cy="144655"/>
          </a:xfrm>
          <a:prstGeom prst="rect">
            <a:avLst/>
          </a:prstGeom>
          <a:noFill/>
        </p:spPr>
        <p:txBody>
          <a:bodyPr vert="horz" wrap="square" lIns="0" tIns="0" rIns="0" bIns="0" rtlCol="0" anchor="ctr" anchorCtr="0">
            <a:spAutoFit/>
          </a:bodyPr>
          <a:lstStyle/>
          <a:p>
            <a:pPr defTabSz="390838"/>
            <a:r>
              <a:rPr lang="fr-BE" sz="940" b="1" spc="-5">
                <a:solidFill>
                  <a:prstClr val="white"/>
                </a:solidFill>
                <a:latin typeface="Calibri" panose="020F0502020204030204" pitchFamily="34" charset="0"/>
              </a:rPr>
              <a:t>GFA cons. + signature</a:t>
            </a:r>
          </a:p>
        </p:txBody>
      </p:sp>
      <p:sp>
        <p:nvSpPr>
          <p:cNvPr id="69" name="Rectangle 68"/>
          <p:cNvSpPr/>
          <p:nvPr/>
        </p:nvSpPr>
        <p:spPr>
          <a:xfrm>
            <a:off x="2493930" y="3771823"/>
            <a:ext cx="1271708" cy="815608"/>
          </a:xfrm>
          <a:prstGeom prst="rect">
            <a:avLst/>
          </a:prstGeom>
        </p:spPr>
        <p:txBody>
          <a:bodyPr wrap="square">
            <a:spAutoFit/>
          </a:bodyPr>
          <a:lstStyle/>
          <a:p>
            <a:pPr marL="146564" indent="-146564" defTabSz="390838">
              <a:buFont typeface="Arial" panose="020B0604020202020204" pitchFamily="34" charset="0"/>
              <a:buChar char="•"/>
            </a:pPr>
            <a:r>
              <a:rPr lang="fr-BE" sz="940" dirty="0">
                <a:solidFill>
                  <a:srgbClr val="2C373C"/>
                </a:solidFill>
                <a:latin typeface="Calibri" panose="020F0502020204030204" pitchFamily="34" charset="0"/>
                <a:cs typeface="Calibri" panose="020F0502020204030204" pitchFamily="34" charset="0"/>
              </a:rPr>
              <a:t>R3 2018 (</a:t>
            </a:r>
            <a:r>
              <a:rPr lang="fr-BE" sz="940" dirty="0" err="1">
                <a:solidFill>
                  <a:srgbClr val="2C373C"/>
                </a:solidFill>
                <a:latin typeface="Calibri" panose="020F0502020204030204" pitchFamily="34" charset="0"/>
                <a:cs typeface="Calibri" panose="020F0502020204030204" pitchFamily="34" charset="0"/>
              </a:rPr>
              <a:t>ToE</a:t>
            </a:r>
            <a:r>
              <a:rPr lang="fr-BE" sz="940" dirty="0">
                <a:solidFill>
                  <a:srgbClr val="2C373C"/>
                </a:solidFill>
                <a:latin typeface="Calibri" panose="020F0502020204030204" pitchFamily="34" charset="0"/>
                <a:cs typeface="Calibri" panose="020F0502020204030204" pitchFamily="34" charset="0"/>
              </a:rPr>
              <a:t> + CMO)</a:t>
            </a:r>
          </a:p>
          <a:p>
            <a:pPr marL="146564" indent="-146564" defTabSz="390838">
              <a:buFont typeface="Arial" panose="020B0604020202020204" pitchFamily="34" charset="0"/>
              <a:buChar char="•"/>
            </a:pPr>
            <a:r>
              <a:rPr lang="fr-BE" sz="940" dirty="0">
                <a:solidFill>
                  <a:srgbClr val="2C373C"/>
                </a:solidFill>
                <a:latin typeface="Calibri" panose="020F0502020204030204" pitchFamily="34" charset="0"/>
                <a:cs typeface="Calibri" panose="020F0502020204030204" pitchFamily="34" charset="0"/>
              </a:rPr>
              <a:t>bal </a:t>
            </a:r>
            <a:r>
              <a:rPr lang="fr-BE" sz="940" dirty="0" err="1">
                <a:solidFill>
                  <a:srgbClr val="2C373C"/>
                </a:solidFill>
                <a:latin typeface="Calibri" panose="020F0502020204030204" pitchFamily="34" charset="0"/>
                <a:cs typeface="Calibri" panose="020F0502020204030204" pitchFamily="34" charset="0"/>
              </a:rPr>
              <a:t>price</a:t>
            </a:r>
            <a:r>
              <a:rPr lang="fr-BE" sz="940" dirty="0">
                <a:solidFill>
                  <a:srgbClr val="2C373C"/>
                </a:solidFill>
                <a:latin typeface="Calibri" panose="020F0502020204030204" pitchFamily="34" charset="0"/>
                <a:cs typeface="Calibri" panose="020F0502020204030204" pitchFamily="34" charset="0"/>
              </a:rPr>
              <a:t> cap</a:t>
            </a:r>
          </a:p>
          <a:p>
            <a:pPr marL="146564" indent="-146564" defTabSz="390838">
              <a:buFont typeface="Arial" panose="020B0604020202020204" pitchFamily="34" charset="0"/>
              <a:buChar char="•"/>
            </a:pPr>
            <a:r>
              <a:rPr lang="fr-BE" sz="940" dirty="0">
                <a:solidFill>
                  <a:srgbClr val="2C373C"/>
                </a:solidFill>
                <a:latin typeface="Calibri" panose="020F0502020204030204" pitchFamily="34" charset="0"/>
                <a:cs typeface="Calibri" panose="020F0502020204030204" pitchFamily="34" charset="0"/>
              </a:rPr>
              <a:t>Daily </a:t>
            </a:r>
            <a:r>
              <a:rPr lang="fr-BE" sz="940" dirty="0" err="1">
                <a:solidFill>
                  <a:srgbClr val="2C373C"/>
                </a:solidFill>
                <a:latin typeface="Calibri" panose="020F0502020204030204" pitchFamily="34" charset="0"/>
                <a:cs typeface="Calibri" panose="020F0502020204030204" pitchFamily="34" charset="0"/>
              </a:rPr>
              <a:t>regional</a:t>
            </a:r>
            <a:r>
              <a:rPr lang="fr-BE" sz="940" dirty="0">
                <a:solidFill>
                  <a:srgbClr val="2C373C"/>
                </a:solidFill>
                <a:latin typeface="Calibri" panose="020F0502020204030204" pitchFamily="34" charset="0"/>
                <a:cs typeface="Calibri" panose="020F0502020204030204" pitchFamily="34" charset="0"/>
              </a:rPr>
              <a:t> </a:t>
            </a:r>
            <a:r>
              <a:rPr lang="fr-BE" sz="940" dirty="0" err="1">
                <a:solidFill>
                  <a:srgbClr val="2C373C"/>
                </a:solidFill>
                <a:latin typeface="Calibri" panose="020F0502020204030204" pitchFamily="34" charset="0"/>
                <a:cs typeface="Calibri" panose="020F0502020204030204" pitchFamily="34" charset="0"/>
              </a:rPr>
              <a:t>auctions</a:t>
            </a:r>
            <a:r>
              <a:rPr lang="fr-BE" sz="940" dirty="0">
                <a:solidFill>
                  <a:srgbClr val="2C373C"/>
                </a:solidFill>
                <a:latin typeface="Calibri" panose="020F0502020204030204" pitchFamily="34" charset="0"/>
                <a:cs typeface="Calibri" panose="020F0502020204030204" pitchFamily="34" charset="0"/>
              </a:rPr>
              <a:t> for FCR</a:t>
            </a:r>
          </a:p>
        </p:txBody>
      </p:sp>
      <p:sp>
        <p:nvSpPr>
          <p:cNvPr id="70" name="Rectangle 69"/>
          <p:cNvSpPr/>
          <p:nvPr/>
        </p:nvSpPr>
        <p:spPr>
          <a:xfrm>
            <a:off x="6137605" y="2446555"/>
            <a:ext cx="1308020" cy="368691"/>
          </a:xfrm>
          <a:prstGeom prst="rect">
            <a:avLst/>
          </a:prstGeom>
        </p:spPr>
        <p:txBody>
          <a:bodyPr wrap="square">
            <a:spAutoFit/>
          </a:bodyPr>
          <a:lstStyle/>
          <a:p>
            <a:pPr defTabSz="390838"/>
            <a:r>
              <a:rPr lang="fr-BE" sz="898" err="1">
                <a:solidFill>
                  <a:srgbClr val="2C373C"/>
                </a:solidFill>
                <a:latin typeface="Calibri" panose="020F0502020204030204" pitchFamily="34" charset="0"/>
                <a:cs typeface="Calibri" panose="020F0502020204030204" pitchFamily="34" charset="0"/>
              </a:rPr>
              <a:t>Adapted</a:t>
            </a:r>
            <a:r>
              <a:rPr lang="fr-BE" sz="898">
                <a:solidFill>
                  <a:srgbClr val="2C373C"/>
                </a:solidFill>
                <a:latin typeface="Calibri" panose="020F0502020204030204" pitchFamily="34" charset="0"/>
                <a:cs typeface="Calibri" panose="020F0502020204030204" pitchFamily="34" charset="0"/>
              </a:rPr>
              <a:t> in </a:t>
            </a:r>
            <a:r>
              <a:rPr lang="fr-BE" sz="898" err="1">
                <a:solidFill>
                  <a:srgbClr val="2C373C"/>
                </a:solidFill>
                <a:latin typeface="Calibri" panose="020F0502020204030204" pitchFamily="34" charset="0"/>
                <a:cs typeface="Calibri" panose="020F0502020204030204" pitchFamily="34" charset="0"/>
              </a:rPr>
              <a:t>order</a:t>
            </a:r>
            <a:r>
              <a:rPr lang="fr-BE" sz="898">
                <a:solidFill>
                  <a:srgbClr val="2C373C"/>
                </a:solidFill>
                <a:latin typeface="Calibri" panose="020F0502020204030204" pitchFamily="34" charset="0"/>
                <a:cs typeface="Calibri" panose="020F0502020204030204" pitchFamily="34" charset="0"/>
              </a:rPr>
              <a:t> to </a:t>
            </a:r>
            <a:r>
              <a:rPr lang="fr-BE" sz="898" err="1">
                <a:solidFill>
                  <a:srgbClr val="2C373C"/>
                </a:solidFill>
                <a:latin typeface="Calibri" panose="020F0502020204030204" pitchFamily="34" charset="0"/>
                <a:cs typeface="Calibri" panose="020F0502020204030204" pitchFamily="34" charset="0"/>
              </a:rPr>
              <a:t>be</a:t>
            </a:r>
            <a:r>
              <a:rPr lang="fr-BE" sz="898">
                <a:solidFill>
                  <a:srgbClr val="2C373C"/>
                </a:solidFill>
                <a:latin typeface="Calibri" panose="020F0502020204030204" pitchFamily="34" charset="0"/>
                <a:cs typeface="Calibri" panose="020F0502020204030204" pitchFamily="34" charset="0"/>
              </a:rPr>
              <a:t> </a:t>
            </a:r>
            <a:r>
              <a:rPr lang="fr-BE" sz="898" err="1">
                <a:solidFill>
                  <a:srgbClr val="2C373C"/>
                </a:solidFill>
                <a:latin typeface="Calibri" panose="020F0502020204030204" pitchFamily="34" charset="0"/>
                <a:cs typeface="Calibri" panose="020F0502020204030204" pitchFamily="34" charset="0"/>
              </a:rPr>
              <a:t>with</a:t>
            </a:r>
            <a:r>
              <a:rPr lang="fr-BE" sz="898">
                <a:solidFill>
                  <a:srgbClr val="2C373C"/>
                </a:solidFill>
                <a:latin typeface="Calibri" panose="020F0502020204030204" pitchFamily="34" charset="0"/>
                <a:cs typeface="Calibri" panose="020F0502020204030204" pitchFamily="34" charset="0"/>
              </a:rPr>
              <a:t> T&amp;C BSP</a:t>
            </a:r>
          </a:p>
        </p:txBody>
      </p:sp>
      <p:sp>
        <p:nvSpPr>
          <p:cNvPr id="71" name="Rectangle 70"/>
          <p:cNvSpPr/>
          <p:nvPr/>
        </p:nvSpPr>
        <p:spPr>
          <a:xfrm>
            <a:off x="996520" y="2200670"/>
            <a:ext cx="1128248" cy="526298"/>
          </a:xfrm>
          <a:prstGeom prst="rect">
            <a:avLst/>
          </a:prstGeom>
          <a:solidFill>
            <a:schemeClr val="bg1"/>
          </a:solidFill>
        </p:spPr>
        <p:txBody>
          <a:bodyPr wrap="square">
            <a:spAutoFit/>
          </a:bodyPr>
          <a:lstStyle/>
          <a:p>
            <a:pPr defTabSz="390838"/>
            <a:r>
              <a:rPr lang="fr-BE" sz="940">
                <a:solidFill>
                  <a:srgbClr val="2C373C"/>
                </a:solidFill>
                <a:latin typeface="Calibri" panose="020F0502020204030204" pitchFamily="34" charset="0"/>
                <a:cs typeface="Calibri" panose="020F0502020204030204" pitchFamily="34" charset="0"/>
              </a:rPr>
              <a:t>No content change (design </a:t>
            </a:r>
            <a:r>
              <a:rPr lang="fr-BE" sz="940" err="1">
                <a:solidFill>
                  <a:srgbClr val="2C373C"/>
                </a:solidFill>
                <a:latin typeface="Calibri" panose="020F0502020204030204" pitchFamily="34" charset="0"/>
                <a:cs typeface="Calibri" panose="020F0502020204030204" pitchFamily="34" charset="0"/>
              </a:rPr>
              <a:t>mFRR</a:t>
            </a:r>
            <a:r>
              <a:rPr lang="fr-BE" sz="940">
                <a:solidFill>
                  <a:srgbClr val="2C373C"/>
                </a:solidFill>
                <a:latin typeface="Calibri" panose="020F0502020204030204" pitchFamily="34" charset="0"/>
                <a:cs typeface="Calibri" panose="020F0502020204030204" pitchFamily="34" charset="0"/>
              </a:rPr>
              <a:t> 1/4/2018)</a:t>
            </a:r>
          </a:p>
        </p:txBody>
      </p:sp>
      <p:sp>
        <p:nvSpPr>
          <p:cNvPr id="72" name="TextBox 71"/>
          <p:cNvSpPr txBox="1"/>
          <p:nvPr/>
        </p:nvSpPr>
        <p:spPr>
          <a:xfrm>
            <a:off x="4481513" y="2224650"/>
            <a:ext cx="1198449" cy="236988"/>
          </a:xfrm>
          <a:prstGeom prst="rect">
            <a:avLst/>
          </a:prstGeom>
          <a:solidFill>
            <a:schemeClr val="bg1"/>
          </a:solidFill>
        </p:spPr>
        <p:txBody>
          <a:bodyPr wrap="square" rtlCol="0">
            <a:spAutoFit/>
          </a:bodyPr>
          <a:lstStyle/>
          <a:p>
            <a:pPr marL="73282" indent="-73282" defTabSz="390838">
              <a:buFont typeface="Arial" panose="020B0604020202020204" pitchFamily="34" charset="0"/>
              <a:buChar char="•"/>
            </a:pPr>
            <a:r>
              <a:rPr lang="en-US" sz="940">
                <a:solidFill>
                  <a:srgbClr val="2C373C"/>
                </a:solidFill>
                <a:latin typeface="Calibri" panose="020F0502020204030204" pitchFamily="34" charset="0"/>
                <a:cs typeface="Calibri" panose="020F0502020204030204" pitchFamily="34" charset="0"/>
              </a:rPr>
              <a:t>Imposed by E&amp;R</a:t>
            </a:r>
          </a:p>
        </p:txBody>
      </p:sp>
      <p:sp>
        <p:nvSpPr>
          <p:cNvPr id="73" name="TextBox 72"/>
          <p:cNvSpPr txBox="1"/>
          <p:nvPr/>
        </p:nvSpPr>
        <p:spPr>
          <a:xfrm>
            <a:off x="4457299" y="2410945"/>
            <a:ext cx="1186232" cy="776366"/>
          </a:xfrm>
          <a:prstGeom prst="rect">
            <a:avLst/>
          </a:prstGeom>
          <a:solidFill>
            <a:schemeClr val="bg1"/>
          </a:solidFill>
        </p:spPr>
        <p:txBody>
          <a:bodyPr wrap="square" rtlCol="0">
            <a:spAutoFit/>
          </a:bodyPr>
          <a:lstStyle/>
          <a:p>
            <a:pPr marL="73282" indent="-73282" defTabSz="390838">
              <a:buFont typeface="Calibri" panose="020F0502020204030204" pitchFamily="34" charset="0"/>
              <a:buChar char="+"/>
            </a:pPr>
            <a:r>
              <a:rPr lang="en-US" sz="940">
                <a:solidFill>
                  <a:srgbClr val="308186"/>
                </a:solidFill>
                <a:latin typeface="Calibri" panose="020F0502020204030204" pitchFamily="34" charset="0"/>
                <a:cs typeface="Calibri" panose="020F0502020204030204" pitchFamily="34" charset="0"/>
              </a:rPr>
              <a:t>Refresh last design:</a:t>
            </a:r>
          </a:p>
          <a:p>
            <a:pPr marL="156064" lvl="1" indent="-81425" defTabSz="390838">
              <a:buFont typeface="Calibri" panose="020F0502020204030204" pitchFamily="34" charset="0"/>
              <a:buChar char="+"/>
            </a:pPr>
            <a:r>
              <a:rPr lang="en-US" sz="855">
                <a:solidFill>
                  <a:srgbClr val="308186"/>
                </a:solidFill>
                <a:latin typeface="Calibri" panose="020F0502020204030204" pitchFamily="34" charset="0"/>
                <a:cs typeface="Calibri" panose="020F0502020204030204" pitchFamily="34" charset="0"/>
              </a:rPr>
              <a:t>R3 </a:t>
            </a:r>
            <a:r>
              <a:rPr lang="en-US" sz="855" err="1">
                <a:solidFill>
                  <a:srgbClr val="308186"/>
                </a:solidFill>
                <a:latin typeface="Calibri" panose="020F0502020204030204" pitchFamily="34" charset="0"/>
                <a:cs typeface="Calibri" panose="020F0502020204030204" pitchFamily="34" charset="0"/>
              </a:rPr>
              <a:t>ToE</a:t>
            </a:r>
            <a:r>
              <a:rPr lang="en-US" sz="855">
                <a:solidFill>
                  <a:srgbClr val="308186"/>
                </a:solidFill>
                <a:latin typeface="Calibri" panose="020F0502020204030204" pitchFamily="34" charset="0"/>
                <a:cs typeface="Calibri" panose="020F0502020204030204" pitchFamily="34" charset="0"/>
              </a:rPr>
              <a:t> +CMO</a:t>
            </a:r>
          </a:p>
          <a:p>
            <a:pPr marL="156064" lvl="1" indent="-81425" defTabSz="390838">
              <a:buFont typeface="Calibri" panose="020F0502020204030204" pitchFamily="34" charset="0"/>
              <a:buChar char="+"/>
            </a:pPr>
            <a:r>
              <a:rPr lang="en-US" sz="855">
                <a:solidFill>
                  <a:srgbClr val="308186"/>
                </a:solidFill>
                <a:latin typeface="Calibri" panose="020F0502020204030204" pitchFamily="34" charset="0"/>
                <a:cs typeface="Calibri" panose="020F0502020204030204" pitchFamily="34" charset="0"/>
              </a:rPr>
              <a:t>Bal price cap</a:t>
            </a:r>
          </a:p>
          <a:p>
            <a:pPr marL="156064" lvl="1" indent="-81425" defTabSz="390838">
              <a:buFont typeface="Calibri" panose="020F0502020204030204" pitchFamily="34" charset="0"/>
              <a:buChar char="+"/>
            </a:pPr>
            <a:r>
              <a:rPr lang="en-US" sz="855">
                <a:solidFill>
                  <a:srgbClr val="308186"/>
                </a:solidFill>
                <a:latin typeface="Calibri" panose="020F0502020204030204" pitchFamily="34" charset="0"/>
                <a:cs typeface="Calibri" panose="020F0502020204030204" pitchFamily="34" charset="0"/>
              </a:rPr>
              <a:t>R1 daily sourcing</a:t>
            </a:r>
            <a:endParaRPr lang="en-US" sz="855">
              <a:solidFill>
                <a:srgbClr val="2C373C"/>
              </a:solidFill>
              <a:latin typeface="Calibri" panose="020F0502020204030204" pitchFamily="34" charset="0"/>
              <a:cs typeface="Calibri" panose="020F0502020204030204" pitchFamily="34" charset="0"/>
            </a:endParaRPr>
          </a:p>
        </p:txBody>
      </p:sp>
      <p:cxnSp>
        <p:nvCxnSpPr>
          <p:cNvPr id="74" name="Straight Arrow Connector 73"/>
          <p:cNvCxnSpPr>
            <a:endCxn id="73" idx="1"/>
          </p:cNvCxnSpPr>
          <p:nvPr/>
        </p:nvCxnSpPr>
        <p:spPr>
          <a:xfrm flipV="1">
            <a:off x="3562804" y="2720102"/>
            <a:ext cx="894496" cy="661881"/>
          </a:xfrm>
          <a:prstGeom prst="straightConnector1">
            <a:avLst/>
          </a:prstGeom>
          <a:ln w="9525" cap="flat" cmpd="sng" algn="ctr">
            <a:solidFill>
              <a:schemeClr val="accent3"/>
            </a:solidFill>
            <a:prstDash val="sys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75" name="Straight Arrow Connector 74"/>
          <p:cNvCxnSpPr/>
          <p:nvPr/>
        </p:nvCxnSpPr>
        <p:spPr>
          <a:xfrm flipV="1">
            <a:off x="4380346" y="2711489"/>
            <a:ext cx="157161" cy="665235"/>
          </a:xfrm>
          <a:prstGeom prst="straightConnector1">
            <a:avLst/>
          </a:prstGeom>
          <a:ln w="9525" cap="flat" cmpd="sng" algn="ctr">
            <a:solidFill>
              <a:schemeClr val="accent3"/>
            </a:solidFill>
            <a:prstDash val="sysDash"/>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76" name="Straight Arrow Connector 75"/>
          <p:cNvCxnSpPr/>
          <p:nvPr/>
        </p:nvCxnSpPr>
        <p:spPr>
          <a:xfrm flipV="1">
            <a:off x="4230360" y="3983062"/>
            <a:ext cx="127567" cy="365978"/>
          </a:xfrm>
          <a:prstGeom prst="straightConnector1">
            <a:avLst/>
          </a:prstGeom>
          <a:ln w="9525" cap="flat" cmpd="sng" algn="ctr">
            <a:solidFill>
              <a:schemeClr val="accent4"/>
            </a:solidFill>
            <a:prstDash val="sys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77" name="Rectangle 76"/>
          <p:cNvSpPr/>
          <p:nvPr/>
        </p:nvSpPr>
        <p:spPr>
          <a:xfrm>
            <a:off x="3647790" y="4349040"/>
            <a:ext cx="1356128" cy="381643"/>
          </a:xfrm>
          <a:prstGeom prst="rect">
            <a:avLst/>
          </a:prstGeom>
        </p:spPr>
        <p:txBody>
          <a:bodyPr wrap="square">
            <a:spAutoFit/>
          </a:bodyPr>
          <a:lstStyle/>
          <a:p>
            <a:pPr defTabSz="390838"/>
            <a:r>
              <a:rPr lang="fr-BE" sz="940" err="1">
                <a:solidFill>
                  <a:srgbClr val="2C373C"/>
                </a:solidFill>
                <a:latin typeface="Calibri" panose="020F0502020204030204" pitchFamily="34" charset="0"/>
                <a:cs typeface="Calibri" panose="020F0502020204030204" pitchFamily="34" charset="0"/>
              </a:rPr>
              <a:t>Also</a:t>
            </a:r>
            <a:r>
              <a:rPr lang="fr-BE" sz="940">
                <a:solidFill>
                  <a:srgbClr val="2C373C"/>
                </a:solidFill>
                <a:latin typeface="Calibri" panose="020F0502020204030204" pitchFamily="34" charset="0"/>
                <a:cs typeface="Calibri" panose="020F0502020204030204" pitchFamily="34" charset="0"/>
              </a:rPr>
              <a:t> </a:t>
            </a:r>
            <a:r>
              <a:rPr lang="fr-BE" sz="940" err="1">
                <a:solidFill>
                  <a:srgbClr val="2C373C"/>
                </a:solidFill>
                <a:latin typeface="Calibri" panose="020F0502020204030204" pitchFamily="34" charset="0"/>
                <a:cs typeface="Calibri" panose="020F0502020204030204" pitchFamily="34" charset="0"/>
              </a:rPr>
              <a:t>linked</a:t>
            </a:r>
            <a:r>
              <a:rPr lang="fr-BE" sz="940">
                <a:solidFill>
                  <a:srgbClr val="2C373C"/>
                </a:solidFill>
                <a:latin typeface="Calibri" panose="020F0502020204030204" pitchFamily="34" charset="0"/>
                <a:cs typeface="Calibri" panose="020F0502020204030204" pitchFamily="34" charset="0"/>
              </a:rPr>
              <a:t> to </a:t>
            </a:r>
            <a:r>
              <a:rPr lang="fr-BE" sz="940" err="1">
                <a:solidFill>
                  <a:srgbClr val="2C373C"/>
                </a:solidFill>
                <a:latin typeface="Calibri" panose="020F0502020204030204" pitchFamily="34" charset="0"/>
                <a:cs typeface="Calibri" panose="020F0502020204030204" pitchFamily="34" charset="0"/>
              </a:rPr>
              <a:t>approval</a:t>
            </a:r>
            <a:r>
              <a:rPr lang="fr-BE" sz="940">
                <a:solidFill>
                  <a:srgbClr val="2C373C"/>
                </a:solidFill>
                <a:latin typeface="Calibri" panose="020F0502020204030204" pitchFamily="34" charset="0"/>
                <a:cs typeface="Calibri" panose="020F0502020204030204" pitchFamily="34" charset="0"/>
              </a:rPr>
              <a:t> of </a:t>
            </a:r>
            <a:r>
              <a:rPr lang="fr-BE" sz="940" err="1">
                <a:solidFill>
                  <a:srgbClr val="2C373C"/>
                </a:solidFill>
                <a:latin typeface="Calibri" panose="020F0502020204030204" pitchFamily="34" charset="0"/>
                <a:cs typeface="Calibri" panose="020F0502020204030204" pitchFamily="34" charset="0"/>
              </a:rPr>
              <a:t>ToE</a:t>
            </a:r>
            <a:r>
              <a:rPr lang="fr-BE" sz="940">
                <a:solidFill>
                  <a:srgbClr val="2C373C"/>
                </a:solidFill>
                <a:latin typeface="Calibri" panose="020F0502020204030204" pitchFamily="34" charset="0"/>
                <a:cs typeface="Calibri" panose="020F0502020204030204" pitchFamily="34" charset="0"/>
              </a:rPr>
              <a:t> </a:t>
            </a:r>
            <a:r>
              <a:rPr lang="fr-BE" sz="940" err="1">
                <a:solidFill>
                  <a:srgbClr val="2C373C"/>
                </a:solidFill>
                <a:latin typeface="Calibri" panose="020F0502020204030204" pitchFamily="34" charset="0"/>
                <a:cs typeface="Calibri" panose="020F0502020204030204" pitchFamily="34" charset="0"/>
              </a:rPr>
              <a:t>Rules</a:t>
            </a:r>
            <a:r>
              <a:rPr lang="fr-BE" sz="940">
                <a:solidFill>
                  <a:srgbClr val="2C373C"/>
                </a:solidFill>
                <a:latin typeface="Calibri" panose="020F0502020204030204" pitchFamily="34" charset="0"/>
                <a:cs typeface="Calibri" panose="020F0502020204030204" pitchFamily="34" charset="0"/>
              </a:rPr>
              <a:t> V2</a:t>
            </a:r>
          </a:p>
        </p:txBody>
      </p:sp>
      <p:sp>
        <p:nvSpPr>
          <p:cNvPr id="2" name="Footer Placeholder 1"/>
          <p:cNvSpPr>
            <a:spLocks noGrp="1"/>
          </p:cNvSpPr>
          <p:nvPr>
            <p:ph type="ftr" sz="quarter" idx="11"/>
          </p:nvPr>
        </p:nvSpPr>
        <p:spPr>
          <a:xfrm>
            <a:off x="596" y="4857754"/>
            <a:ext cx="2895223" cy="273844"/>
          </a:xfrm>
        </p:spPr>
        <p:txBody>
          <a:bodyPr/>
          <a:lstStyle/>
          <a:p>
            <a:r>
              <a:rPr lang="nl-NL" sz="825" smtClean="0"/>
              <a:t>ARP-Day / Brussels, 17.04.2017 </a:t>
            </a:r>
            <a:endParaRPr lang="nl-NL" sz="825" dirty="0"/>
          </a:p>
        </p:txBody>
      </p:sp>
      <p:sp>
        <p:nvSpPr>
          <p:cNvPr id="78" name="TextBox 77"/>
          <p:cNvSpPr txBox="1"/>
          <p:nvPr/>
        </p:nvSpPr>
        <p:spPr>
          <a:xfrm>
            <a:off x="6535118" y="4492357"/>
            <a:ext cx="2605299" cy="415498"/>
          </a:xfrm>
          <a:prstGeom prst="rect">
            <a:avLst/>
          </a:prstGeom>
          <a:noFill/>
        </p:spPr>
        <p:txBody>
          <a:bodyPr wrap="square" rtlCol="0">
            <a:spAutoFit/>
          </a:bodyPr>
          <a:lstStyle/>
          <a:p>
            <a:pPr algn="just"/>
            <a:r>
              <a:rPr lang="en-US" sz="1050" b="1" i="1" dirty="0">
                <a:solidFill>
                  <a:schemeClr val="tx2"/>
                </a:solidFill>
              </a:rPr>
              <a:t>Rem: Dates are indicative and could be subject to further adaptations</a:t>
            </a:r>
            <a:endParaRPr lang="fr-BE" sz="1050" b="1" i="1" dirty="0">
              <a:solidFill>
                <a:schemeClr val="tx2"/>
              </a:solidFill>
            </a:endParaRPr>
          </a:p>
        </p:txBody>
      </p:sp>
    </p:spTree>
    <p:extLst>
      <p:ext uri="{BB962C8B-B14F-4D97-AF65-F5344CB8AC3E}">
        <p14:creationId xmlns:p14="http://schemas.microsoft.com/office/powerpoint/2010/main" val="155520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animBg="1"/>
      <p:bldP spid="48" grpId="0"/>
      <p:bldP spid="49" grpId="0"/>
      <p:bldP spid="50" grpId="0" animBg="1"/>
      <p:bldP spid="51" grpId="0"/>
      <p:bldP spid="52" grpId="0" animBg="1"/>
      <p:bldP spid="53" grpId="0" animBg="1"/>
      <p:bldP spid="67" grpId="0" animBg="1"/>
      <p:bldP spid="68" grpId="0"/>
      <p:bldP spid="69" grpId="0"/>
      <p:bldP spid="73" grpId="0" animBg="1"/>
      <p:bldP spid="77"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a:xfrm>
            <a:off x="923928" y="1181013"/>
            <a:ext cx="7822581" cy="830997"/>
          </a:xfrm>
        </p:spPr>
        <p:txBody>
          <a:bodyPr/>
          <a:lstStyle/>
          <a:p>
            <a:r>
              <a:rPr lang="en-US" sz="5400" dirty="0"/>
              <a:t>Questions?</a:t>
            </a:r>
            <a:endParaRPr lang="fr-BE" sz="5400" dirty="0"/>
          </a:p>
        </p:txBody>
      </p:sp>
      <p:sp>
        <p:nvSpPr>
          <p:cNvPr id="27" name="Rectangle 3"/>
          <p:cNvSpPr>
            <a:spLocks noGrp="1"/>
          </p:cNvSpPr>
          <p:nvPr>
            <p:ph type="subTitle" idx="4"/>
          </p:nvPr>
        </p:nvSpPr>
        <p:spPr>
          <a:xfrm>
            <a:off x="707492" y="1767287"/>
            <a:ext cx="5853000" cy="473976"/>
          </a:xfrm>
          <a:prstGeom prst="rect">
            <a:avLst/>
          </a:prstGeom>
        </p:spPr>
        <p:txBody>
          <a:bodyPr/>
          <a:lstStyle/>
          <a:p>
            <a:pPr marL="380990" indent="-380990" defTabSz="888978"/>
            <a:endParaRPr lang="en-US" sz="1400" dirty="0"/>
          </a:p>
          <a:p>
            <a:pPr marL="380990" indent="-380990" defTabSz="888978"/>
            <a:r>
              <a:rPr lang="en-US" sz="1400" dirty="0"/>
              <a:t> </a:t>
            </a:r>
          </a:p>
        </p:txBody>
      </p:sp>
      <p:pic>
        <p:nvPicPr>
          <p:cNvPr id="6" name="Picture 2" descr="Afbeeldingsresultaat voor elia 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9977" y="147341"/>
            <a:ext cx="820107" cy="281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2806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p:cNvSpPr>
            <a:spLocks noGrp="1"/>
          </p:cNvSpPr>
          <p:nvPr>
            <p:ph type="ctrTitle"/>
          </p:nvPr>
        </p:nvSpPr>
        <p:spPr/>
        <p:txBody>
          <a:bodyPr>
            <a:normAutofit fontScale="90000"/>
          </a:bodyPr>
          <a:lstStyle/>
          <a:p>
            <a:pPr lvl="0"/>
            <a:r>
              <a:rPr lang="nl-BE" sz="2300" b="1" dirty="0"/>
              <a:t>5) </a:t>
            </a:r>
            <a:r>
              <a:rPr lang="en-US" sz="2300" b="1" dirty="0"/>
              <a:t>Real Time Imbalance Volume Calculation</a:t>
            </a:r>
            <a:r>
              <a:rPr lang="en-GB" sz="2400" b="1" dirty="0"/>
              <a:t/>
            </a:r>
            <a:br>
              <a:rPr lang="en-GB" sz="2400" b="1" dirty="0"/>
            </a:br>
            <a:r>
              <a:rPr lang="en-GB" sz="2300" b="1" dirty="0"/>
              <a:t/>
            </a:r>
            <a:br>
              <a:rPr lang="en-GB" sz="2300" b="1" dirty="0"/>
            </a:br>
            <a:endParaRPr lang="de-DE" sz="2300" b="1" dirty="0"/>
          </a:p>
        </p:txBody>
      </p:sp>
      <p:sp>
        <p:nvSpPr>
          <p:cNvPr id="3" name="Etikett" hidden="1"/>
          <p:cNvSpPr txBox="1"/>
          <p:nvPr/>
        </p:nvSpPr>
        <p:spPr>
          <a:xfrm>
            <a:off x="-12094" y="67885"/>
            <a:ext cx="899999" cy="231448"/>
          </a:xfrm>
          <a:prstGeom prst="rect">
            <a:avLst/>
          </a:prstGeom>
          <a:solidFill>
            <a:schemeClr val="tx1"/>
          </a:solidFill>
        </p:spPr>
        <p:txBody>
          <a:bodyPr wrap="square" lIns="76812" tIns="38405" rIns="76812" bIns="38405" rtlCol="0" anchor="ctr">
            <a:spAutoFit/>
          </a:bodyPr>
          <a:lstStyle/>
          <a:p>
            <a:pPr algn="ctr"/>
            <a:r>
              <a:rPr lang="de-DE" sz="1000">
                <a:solidFill>
                  <a:schemeClr val="bg1"/>
                </a:solidFill>
              </a:rPr>
              <a:t>Arbeitsstand</a:t>
            </a:r>
          </a:p>
        </p:txBody>
      </p:sp>
      <p:sp>
        <p:nvSpPr>
          <p:cNvPr id="4" name="Titel"/>
          <p:cNvSpPr txBox="1">
            <a:spLocks/>
          </p:cNvSpPr>
          <p:nvPr/>
        </p:nvSpPr>
        <p:spPr>
          <a:xfrm>
            <a:off x="421102" y="2510949"/>
            <a:ext cx="8280000" cy="1082255"/>
          </a:xfrm>
          <a:prstGeom prst="rect">
            <a:avLst/>
          </a:prstGeom>
        </p:spPr>
        <p:txBody>
          <a:bodyPr vert="horz" lIns="151163" tIns="0" rIns="151163" bIns="0" rtlCol="0" anchor="ctr" anchorCtr="0">
            <a:normAutofit/>
          </a:bodyPr>
          <a:lstStyle>
            <a:lvl1pPr algn="l" defTabSz="457200" rtl="0" eaLnBrk="1" latinLnBrk="0" hangingPunct="1">
              <a:lnSpc>
                <a:spcPct val="120000"/>
              </a:lnSpc>
              <a:spcBef>
                <a:spcPct val="0"/>
              </a:spcBef>
              <a:buNone/>
              <a:defRPr sz="3200" kern="1200">
                <a:solidFill>
                  <a:schemeClr val="lt1"/>
                </a:solidFill>
                <a:latin typeface="+mj-lt"/>
                <a:ea typeface="+mj-ea"/>
                <a:cs typeface="+mj-cs"/>
              </a:defRPr>
            </a:lvl1pPr>
          </a:lstStyle>
          <a:p>
            <a:pPr algn="r"/>
            <a:endParaRPr lang="de-DE" i="1" dirty="0">
              <a:latin typeface="Helvetica Light"/>
            </a:endParaRPr>
          </a:p>
        </p:txBody>
      </p:sp>
      <p:sp>
        <p:nvSpPr>
          <p:cNvPr id="5" name="TextBox 4"/>
          <p:cNvSpPr txBox="1"/>
          <p:nvPr/>
        </p:nvSpPr>
        <p:spPr>
          <a:xfrm>
            <a:off x="790575" y="3593204"/>
            <a:ext cx="3200400" cy="369332"/>
          </a:xfrm>
          <a:prstGeom prst="rect">
            <a:avLst/>
          </a:prstGeom>
          <a:noFill/>
        </p:spPr>
        <p:txBody>
          <a:bodyPr wrap="square" rtlCol="0">
            <a:spAutoFit/>
          </a:bodyPr>
          <a:lstStyle/>
          <a:p>
            <a:r>
              <a:rPr lang="nl-BE" sz="1800" dirty="0" smtClean="0">
                <a:solidFill>
                  <a:schemeClr val="bg1"/>
                </a:solidFill>
                <a:latin typeface="Helvetica Light"/>
              </a:rPr>
              <a:t>David Zenner</a:t>
            </a:r>
            <a:endParaRPr lang="nl-BE" sz="1800" dirty="0">
              <a:solidFill>
                <a:schemeClr val="bg1"/>
              </a:solidFill>
              <a:latin typeface="Helvetica Light"/>
            </a:endParaRPr>
          </a:p>
        </p:txBody>
      </p:sp>
      <p:sp>
        <p:nvSpPr>
          <p:cNvPr id="6" name="TextBox 5"/>
          <p:cNvSpPr txBox="1"/>
          <p:nvPr/>
        </p:nvSpPr>
        <p:spPr>
          <a:xfrm>
            <a:off x="790575" y="4029075"/>
            <a:ext cx="3486150" cy="276999"/>
          </a:xfrm>
          <a:prstGeom prst="rect">
            <a:avLst/>
          </a:prstGeom>
          <a:noFill/>
        </p:spPr>
        <p:txBody>
          <a:bodyPr wrap="square" rtlCol="0">
            <a:spAutoFit/>
          </a:bodyPr>
          <a:lstStyle/>
          <a:p>
            <a:r>
              <a:rPr lang="nl-BE" sz="1200" dirty="0" smtClean="0">
                <a:solidFill>
                  <a:schemeClr val="bg1"/>
                </a:solidFill>
              </a:rPr>
              <a:t>ARP-Day, 17/04/2018, Brussels</a:t>
            </a:r>
            <a:endParaRPr lang="nl-BE" sz="1200" dirty="0">
              <a:solidFill>
                <a:schemeClr val="bg1"/>
              </a:solidFill>
            </a:endParaRPr>
          </a:p>
        </p:txBody>
      </p:sp>
    </p:spTree>
    <p:extLst>
      <p:ext uri="{BB962C8B-B14F-4D97-AF65-F5344CB8AC3E}">
        <p14:creationId xmlns:p14="http://schemas.microsoft.com/office/powerpoint/2010/main" val="15875112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7028" y="817052"/>
            <a:ext cx="8280000" cy="3877778"/>
          </a:xfrm>
        </p:spPr>
        <p:txBody>
          <a:bodyPr/>
          <a:lstStyle/>
          <a:p>
            <a:endParaRPr lang="nl-BE" dirty="0"/>
          </a:p>
        </p:txBody>
      </p:sp>
      <p:sp>
        <p:nvSpPr>
          <p:cNvPr id="3" name="Title 2"/>
          <p:cNvSpPr>
            <a:spLocks noGrp="1"/>
          </p:cNvSpPr>
          <p:nvPr>
            <p:ph type="title"/>
          </p:nvPr>
        </p:nvSpPr>
        <p:spPr/>
        <p:txBody>
          <a:bodyPr/>
          <a:lstStyle/>
          <a:p>
            <a:r>
              <a:rPr lang="en-US" dirty="0" smtClean="0"/>
              <a:t>Imbalance position of a BRP</a:t>
            </a:r>
            <a:endParaRPr lang="en-US" dirty="0"/>
          </a:p>
        </p:txBody>
      </p:sp>
      <p:sp>
        <p:nvSpPr>
          <p:cNvPr id="5" name="Slide Number Placeholder 4"/>
          <p:cNvSpPr>
            <a:spLocks noGrp="1"/>
          </p:cNvSpPr>
          <p:nvPr>
            <p:ph type="sldNum" sz="quarter" idx="4"/>
          </p:nvPr>
        </p:nvSpPr>
        <p:spPr/>
        <p:txBody>
          <a:bodyPr/>
          <a:lstStyle/>
          <a:p>
            <a:fld id="{BDFC70C9-4207-E249-BC2E-DCC217AE1BF1}" type="slidenum">
              <a:rPr lang="en-US" smtClean="0"/>
              <a:t>118</a:t>
            </a:fld>
            <a:endParaRPr lang="en-US"/>
          </a:p>
        </p:txBody>
      </p:sp>
      <p:graphicFrame>
        <p:nvGraphicFramePr>
          <p:cNvPr id="6" name="Diagram 5"/>
          <p:cNvGraphicFramePr/>
          <p:nvPr>
            <p:extLst>
              <p:ext uri="{D42A27DB-BD31-4B8C-83A1-F6EECF244321}">
                <p14:modId xmlns:p14="http://schemas.microsoft.com/office/powerpoint/2010/main" val="1848131337"/>
              </p:ext>
            </p:extLst>
          </p:nvPr>
        </p:nvGraphicFramePr>
        <p:xfrm>
          <a:off x="-524025" y="816970"/>
          <a:ext cx="5633696" cy="3782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p:cNvPicPr/>
          <p:nvPr/>
        </p:nvPicPr>
        <p:blipFill>
          <a:blip r:embed="rId7">
            <a:extLst>
              <a:ext uri="{28A0092B-C50C-407E-A947-70E740481C1C}">
                <a14:useLocalDpi xmlns:a14="http://schemas.microsoft.com/office/drawing/2010/main" val="0"/>
              </a:ext>
            </a:extLst>
          </a:blip>
          <a:srcRect/>
          <a:stretch>
            <a:fillRect/>
          </a:stretch>
        </p:blipFill>
        <p:spPr bwMode="auto">
          <a:xfrm>
            <a:off x="4507028" y="1282890"/>
            <a:ext cx="4339781" cy="2820287"/>
          </a:xfrm>
          <a:prstGeom prst="rect">
            <a:avLst/>
          </a:prstGeom>
          <a:noFill/>
        </p:spPr>
      </p:pic>
    </p:spTree>
    <p:extLst>
      <p:ext uri="{BB962C8B-B14F-4D97-AF65-F5344CB8AC3E}">
        <p14:creationId xmlns:p14="http://schemas.microsoft.com/office/powerpoint/2010/main" val="1389254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1998593366"/>
              </p:ext>
            </p:extLst>
          </p:nvPr>
        </p:nvGraphicFramePr>
        <p:xfrm>
          <a:off x="5836266" y="115431"/>
          <a:ext cx="3263644" cy="18197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p:cNvPicPr/>
          <p:nvPr/>
        </p:nvPicPr>
        <p:blipFill>
          <a:blip r:embed="rId7"/>
          <a:stretch>
            <a:fillRect/>
          </a:stretch>
        </p:blipFill>
        <p:spPr>
          <a:xfrm>
            <a:off x="4234459" y="2089516"/>
            <a:ext cx="4261392" cy="2881404"/>
          </a:xfrm>
          <a:prstGeom prst="rect">
            <a:avLst/>
          </a:prstGeom>
        </p:spPr>
      </p:pic>
      <p:sp>
        <p:nvSpPr>
          <p:cNvPr id="2" name="Text Placeholder 1"/>
          <p:cNvSpPr>
            <a:spLocks noGrp="1"/>
          </p:cNvSpPr>
          <p:nvPr>
            <p:ph type="body" sz="quarter" idx="10"/>
          </p:nvPr>
        </p:nvSpPr>
        <p:spPr>
          <a:xfrm>
            <a:off x="432000" y="895351"/>
            <a:ext cx="8273850" cy="3286125"/>
          </a:xfrm>
        </p:spPr>
        <p:txBody>
          <a:bodyPr>
            <a:normAutofit/>
          </a:bodyPr>
          <a:lstStyle/>
          <a:p>
            <a:r>
              <a:rPr lang="en-US" dirty="0" smtClean="0"/>
              <a:t>Concertation with </a:t>
            </a:r>
            <a:r>
              <a:rPr lang="en-US" dirty="0" err="1" smtClean="0"/>
              <a:t>Synergrid</a:t>
            </a:r>
            <a:r>
              <a:rPr lang="en-US" dirty="0" smtClean="0"/>
              <a:t>: </a:t>
            </a:r>
          </a:p>
          <a:p>
            <a:pPr marL="217688" indent="-214313">
              <a:buFont typeface="Arial" panose="020B0604020202020204" pitchFamily="34" charset="0"/>
              <a:buChar char="•"/>
            </a:pPr>
            <a:r>
              <a:rPr lang="en-US" dirty="0" smtClean="0"/>
              <a:t>DSOs do not dispose of RT measurement of their customers (AMR-info on D+1)</a:t>
            </a:r>
          </a:p>
          <a:p>
            <a:pPr marL="217688" indent="-214313">
              <a:buFont typeface="Arial" panose="020B0604020202020204" pitchFamily="34" charset="0"/>
              <a:buChar char="•"/>
            </a:pPr>
            <a:r>
              <a:rPr lang="en-US" dirty="0" smtClean="0"/>
              <a:t>Big part of the DSO-customers are not quarter-hour measured (SLP-customers)</a:t>
            </a:r>
          </a:p>
          <a:p>
            <a:endParaRPr lang="en-US" dirty="0" smtClean="0"/>
          </a:p>
          <a:p>
            <a:r>
              <a:rPr lang="en-US" dirty="0" smtClean="0"/>
              <a:t>Elia started an internal analyses based on:</a:t>
            </a:r>
          </a:p>
          <a:p>
            <a:pPr marL="217688" indent="-214313">
              <a:buFont typeface="Arial" panose="020B0604020202020204" pitchFamily="34" charset="0"/>
              <a:buChar char="•"/>
            </a:pPr>
            <a:r>
              <a:rPr lang="en-US" dirty="0" smtClean="0"/>
              <a:t>RT infeed as published on our website</a:t>
            </a:r>
          </a:p>
          <a:p>
            <a:pPr marL="217688" indent="-214313">
              <a:buFont typeface="Arial" panose="020B0604020202020204" pitchFamily="34" charset="0"/>
              <a:buChar char="•"/>
            </a:pPr>
            <a:r>
              <a:rPr lang="en-US" dirty="0" smtClean="0"/>
              <a:t>Historical allocation data (available M+1)</a:t>
            </a:r>
          </a:p>
          <a:p>
            <a:pPr marL="217688" indent="-214313">
              <a:buFont typeface="Arial" panose="020B0604020202020204" pitchFamily="34" charset="0"/>
              <a:buChar char="•"/>
            </a:pPr>
            <a:r>
              <a:rPr lang="en-US" dirty="0" smtClean="0"/>
              <a:t>Comparison of the result with the average</a:t>
            </a:r>
            <a:br>
              <a:rPr lang="en-US" dirty="0" smtClean="0"/>
            </a:br>
            <a:r>
              <a:rPr lang="en-US" dirty="0" smtClean="0"/>
              <a:t>imbalance of each BRP</a:t>
            </a:r>
          </a:p>
          <a:p>
            <a:pPr marL="217688" indent="-214313">
              <a:buFont typeface="Arial" panose="020B0604020202020204" pitchFamily="34" charset="0"/>
              <a:buChar char="•"/>
            </a:pPr>
            <a:endParaRPr lang="en-US" dirty="0" smtClean="0"/>
          </a:p>
          <a:p>
            <a:pPr marL="217688" indent="-214313">
              <a:buFont typeface="Arial" panose="020B0604020202020204" pitchFamily="34" charset="0"/>
              <a:buChar char="•"/>
            </a:pPr>
            <a:endParaRPr lang="en-US" dirty="0"/>
          </a:p>
        </p:txBody>
      </p:sp>
      <p:sp>
        <p:nvSpPr>
          <p:cNvPr id="3" name="Title 2"/>
          <p:cNvSpPr>
            <a:spLocks noGrp="1"/>
          </p:cNvSpPr>
          <p:nvPr>
            <p:ph type="title"/>
          </p:nvPr>
        </p:nvSpPr>
        <p:spPr/>
        <p:txBody>
          <a:bodyPr/>
          <a:lstStyle/>
          <a:p>
            <a:r>
              <a:rPr lang="nl-BE" dirty="0" smtClean="0"/>
              <a:t>Allocation</a:t>
            </a:r>
            <a:r>
              <a:rPr lang="nl-BE" dirty="0"/>
              <a:t> </a:t>
            </a:r>
            <a:r>
              <a:rPr lang="nl-BE" dirty="0" smtClean="0"/>
              <a:t>DSO </a:t>
            </a:r>
            <a:endParaRPr lang="nl-BE" dirty="0"/>
          </a:p>
        </p:txBody>
      </p:sp>
      <p:sp>
        <p:nvSpPr>
          <p:cNvPr id="5" name="Slide Number Placeholder 4"/>
          <p:cNvSpPr>
            <a:spLocks noGrp="1"/>
          </p:cNvSpPr>
          <p:nvPr>
            <p:ph type="sldNum" sz="quarter" idx="4"/>
          </p:nvPr>
        </p:nvSpPr>
        <p:spPr/>
        <p:txBody>
          <a:bodyPr/>
          <a:lstStyle/>
          <a:p>
            <a:fld id="{BDFC70C9-4207-E249-BC2E-DCC217AE1BF1}" type="slidenum">
              <a:rPr lang="en-US" smtClean="0"/>
              <a:t>119</a:t>
            </a:fld>
            <a:endParaRPr lang="en-US"/>
          </a:p>
        </p:txBody>
      </p:sp>
    </p:spTree>
    <p:extLst>
      <p:ext uri="{BB962C8B-B14F-4D97-AF65-F5344CB8AC3E}">
        <p14:creationId xmlns:p14="http://schemas.microsoft.com/office/powerpoint/2010/main" val="2953970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nl-BE" dirty="0" smtClean="0"/>
              <a:t>Day-</a:t>
            </a:r>
            <a:r>
              <a:rPr lang="nl-BE" dirty="0" err="1" smtClean="0"/>
              <a:t>ahead</a:t>
            </a:r>
            <a:r>
              <a:rPr lang="nl-BE" dirty="0" smtClean="0"/>
              <a:t> </a:t>
            </a:r>
            <a:r>
              <a:rPr lang="nl-BE" dirty="0" err="1" smtClean="0"/>
              <a:t>allocation</a:t>
            </a:r>
            <a:r>
              <a:rPr lang="nl-BE" dirty="0" smtClean="0"/>
              <a:t> on BE-FR </a:t>
            </a:r>
            <a:r>
              <a:rPr lang="nl-BE" dirty="0" err="1" smtClean="0"/>
              <a:t>and</a:t>
            </a:r>
            <a:r>
              <a:rPr lang="nl-BE" dirty="0" smtClean="0"/>
              <a:t> BE-NL</a:t>
            </a:r>
            <a:endParaRPr lang="nl-BE" dirty="0"/>
          </a:p>
        </p:txBody>
      </p:sp>
      <p:sp>
        <p:nvSpPr>
          <p:cNvPr id="4" name="Footer Placeholder 3"/>
          <p:cNvSpPr>
            <a:spLocks noGrp="1"/>
          </p:cNvSpPr>
          <p:nvPr>
            <p:ph type="ftr" sz="quarter" idx="3"/>
          </p:nvPr>
        </p:nvSpPr>
        <p:spPr/>
        <p:txBody>
          <a:bodyPr/>
          <a:lstStyle/>
          <a:p>
            <a:r>
              <a:rPr lang="en-US" dirty="0" smtClean="0"/>
              <a:t>ARP-Day / Brussels, 17.04.2017 </a:t>
            </a:r>
            <a:endParaRPr lang="en-US" dirty="0"/>
          </a:p>
        </p:txBody>
      </p:sp>
      <p:sp>
        <p:nvSpPr>
          <p:cNvPr id="5" name="Slide Number Placeholder 4"/>
          <p:cNvSpPr>
            <a:spLocks noGrp="1"/>
          </p:cNvSpPr>
          <p:nvPr>
            <p:ph type="sldNum" sz="quarter" idx="4"/>
          </p:nvPr>
        </p:nvSpPr>
        <p:spPr>
          <a:xfrm>
            <a:off x="7073247" y="4850110"/>
            <a:ext cx="2133878" cy="166910"/>
          </a:xfrm>
        </p:spPr>
        <p:txBody>
          <a:bodyPr/>
          <a:lstStyle/>
          <a:p>
            <a:fld id="{BDFC70C9-4207-E249-BC2E-DCC217AE1BF1}" type="slidenum">
              <a:rPr lang="en-US" smtClean="0"/>
              <a:t>12</a:t>
            </a:fld>
            <a:endParaRPr lang="en-US"/>
          </a:p>
        </p:txBody>
      </p:sp>
      <p:pic>
        <p:nvPicPr>
          <p:cNvPr id="6" name="Picture 2" descr="Afbeeldingsresultaat voor elia 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9978" y="147341"/>
            <a:ext cx="820106" cy="28128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flipV="1">
            <a:off x="361949" y="4772025"/>
            <a:ext cx="8334375" cy="36000"/>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24" name="Diagram 23"/>
          <p:cNvGraphicFramePr/>
          <p:nvPr>
            <p:extLst/>
          </p:nvPr>
        </p:nvGraphicFramePr>
        <p:xfrm>
          <a:off x="6486247" y="444669"/>
          <a:ext cx="2530553" cy="104331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7" name="Rectangle 3"/>
          <p:cNvSpPr>
            <a:spLocks noGrp="1"/>
          </p:cNvSpPr>
          <p:nvPr>
            <p:ph type="body" idx="4294967295"/>
          </p:nvPr>
        </p:nvSpPr>
        <p:spPr>
          <a:xfrm>
            <a:off x="349807" y="672471"/>
            <a:ext cx="7775575" cy="3459163"/>
          </a:xfrm>
          <a:prstGeom prst="rect">
            <a:avLst/>
          </a:prstGeom>
        </p:spPr>
        <p:txBody>
          <a:bodyPr/>
          <a:lstStyle/>
          <a:p>
            <a:pPr marL="381000" indent="-381000" defTabSz="889000">
              <a:buFont typeface="Arial" pitchFamily="34" charset="0"/>
              <a:buNone/>
            </a:pPr>
            <a:endParaRPr lang="en-US" sz="1400" dirty="0"/>
          </a:p>
          <a:p>
            <a:pPr marL="381000" indent="-381000" defTabSz="889000">
              <a:buFont typeface="Arial" pitchFamily="34" charset="0"/>
              <a:buNone/>
            </a:pPr>
            <a:endParaRPr lang="en-US" sz="1400" dirty="0"/>
          </a:p>
          <a:p>
            <a:pPr marL="381000" indent="-381000" defTabSz="889000">
              <a:buFont typeface="Arial" pitchFamily="34" charset="0"/>
              <a:buNone/>
            </a:pPr>
            <a:r>
              <a:rPr lang="en-US" sz="1400" dirty="0" smtClean="0"/>
              <a:t>	  </a:t>
            </a:r>
            <a:endParaRPr lang="en-US" sz="1400" dirty="0"/>
          </a:p>
        </p:txBody>
      </p:sp>
      <p:sp>
        <p:nvSpPr>
          <p:cNvPr id="2" name="Rectangle 1"/>
          <p:cNvSpPr/>
          <p:nvPr/>
        </p:nvSpPr>
        <p:spPr>
          <a:xfrm>
            <a:off x="7992632" y="658669"/>
            <a:ext cx="592975" cy="615309"/>
          </a:xfrm>
          <a:prstGeom prst="rect">
            <a:avLst/>
          </a:prstGeom>
          <a:solidFill>
            <a:srgbClr val="F0801A">
              <a:alpha val="25098"/>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9" name="TextBox 8"/>
          <p:cNvSpPr txBox="1"/>
          <p:nvPr/>
        </p:nvSpPr>
        <p:spPr>
          <a:xfrm>
            <a:off x="264496" y="963521"/>
            <a:ext cx="8628044" cy="3970318"/>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tx2"/>
                </a:solidFill>
              </a:rPr>
              <a:t>1/</a:t>
            </a:r>
            <a:r>
              <a:rPr lang="en-US" dirty="0" smtClean="0"/>
              <a:t> </a:t>
            </a:r>
            <a:r>
              <a:rPr lang="en-US" u="sng" dirty="0" smtClean="0"/>
              <a:t>ARP</a:t>
            </a:r>
            <a:r>
              <a:rPr lang="en-US" dirty="0" smtClean="0"/>
              <a:t> </a:t>
            </a:r>
            <a:r>
              <a:rPr lang="en-US" dirty="0" smtClean="0">
                <a:solidFill>
                  <a:schemeClr val="tx2"/>
                </a:solidFill>
              </a:rPr>
              <a:t>submits sell or buy bids </a:t>
            </a:r>
            <a:r>
              <a:rPr lang="en-US" dirty="0" smtClean="0"/>
              <a:t>on Power Exchange Trading Platform</a:t>
            </a:r>
            <a:br>
              <a:rPr lang="en-US" dirty="0" smtClean="0"/>
            </a:br>
            <a:r>
              <a:rPr lang="en-US" dirty="0" smtClean="0"/>
              <a:t>                                             (</a:t>
            </a:r>
            <a:r>
              <a:rPr lang="en-US" dirty="0" err="1" smtClean="0"/>
              <a:t>Epex</a:t>
            </a:r>
            <a:r>
              <a:rPr lang="en-US" dirty="0" smtClean="0"/>
              <a:t> Spot Belgium – Ex </a:t>
            </a:r>
            <a:r>
              <a:rPr lang="en-US" dirty="0" err="1" smtClean="0"/>
              <a:t>Belpex</a:t>
            </a:r>
            <a:r>
              <a:rPr lang="en-US" dirty="0" smtClean="0"/>
              <a:t> DAM)</a:t>
            </a:r>
          </a:p>
          <a:p>
            <a:endParaRPr lang="en-US" dirty="0" smtClean="0"/>
          </a:p>
          <a:p>
            <a:pPr marL="285750" indent="-285750">
              <a:buFont typeface="Arial" panose="020B0604020202020204" pitchFamily="34" charset="0"/>
              <a:buChar char="•"/>
            </a:pPr>
            <a:r>
              <a:rPr lang="en-US" dirty="0" smtClean="0">
                <a:solidFill>
                  <a:schemeClr val="tx2"/>
                </a:solidFill>
              </a:rPr>
              <a:t>2/</a:t>
            </a:r>
            <a:r>
              <a:rPr lang="en-US" dirty="0" smtClean="0"/>
              <a:t> Day-ahead Allocation Auction (</a:t>
            </a:r>
            <a:r>
              <a:rPr lang="en-US" dirty="0" smtClean="0">
                <a:solidFill>
                  <a:schemeClr val="tx2"/>
                </a:solidFill>
              </a:rPr>
              <a:t>Market Coupling</a:t>
            </a:r>
            <a:r>
              <a:rPr lang="en-US" dirty="0" smtClean="0"/>
              <a:t>)</a:t>
            </a:r>
          </a:p>
          <a:p>
            <a:pPr marL="628650" lvl="1" indent="-285750">
              <a:buFont typeface="Arial" panose="020B0604020202020204" pitchFamily="34" charset="0"/>
              <a:buChar char="•"/>
            </a:pPr>
            <a:r>
              <a:rPr lang="en-US" dirty="0" smtClean="0">
                <a:sym typeface="Wingdings" panose="05000000000000000000" pitchFamily="2" charset="2"/>
              </a:rPr>
              <a:t> Belgian Bidding Zone price</a:t>
            </a:r>
          </a:p>
          <a:p>
            <a:pPr marL="628650" lvl="1" indent="-285750">
              <a:buFont typeface="Arial" panose="020B0604020202020204" pitchFamily="34" charset="0"/>
              <a:buChar char="•"/>
            </a:pPr>
            <a:endParaRPr lang="en-US" dirty="0">
              <a:sym typeface="Wingdings" panose="05000000000000000000" pitchFamily="2" charset="2"/>
            </a:endParaRPr>
          </a:p>
          <a:p>
            <a:pPr marL="628650" lvl="1" indent="-285750">
              <a:buFont typeface="Arial" panose="020B0604020202020204" pitchFamily="34" charset="0"/>
              <a:buChar char="•"/>
            </a:pPr>
            <a:endParaRPr lang="en-US" dirty="0" smtClean="0">
              <a:sym typeface="Wingdings" panose="05000000000000000000" pitchFamily="2" charset="2"/>
            </a:endParaRPr>
          </a:p>
          <a:p>
            <a:pPr marL="628650" lvl="1" indent="-285750">
              <a:buFont typeface="Arial" panose="020B0604020202020204" pitchFamily="34" charset="0"/>
              <a:buChar char="•"/>
            </a:pPr>
            <a:endParaRPr lang="en-US" dirty="0">
              <a:sym typeface="Wingdings" panose="05000000000000000000" pitchFamily="2" charset="2"/>
            </a:endParaRPr>
          </a:p>
          <a:p>
            <a:pPr marL="628650" lvl="1" indent="-285750">
              <a:buFont typeface="Arial" panose="020B0604020202020204" pitchFamily="34" charset="0"/>
              <a:buChar char="•"/>
            </a:pPr>
            <a:endParaRPr lang="en-US" dirty="0" smtClean="0">
              <a:sym typeface="Wingdings" panose="05000000000000000000" pitchFamily="2" charset="2"/>
            </a:endParaRPr>
          </a:p>
          <a:p>
            <a:pPr marL="628650" lvl="1" indent="-285750">
              <a:buFont typeface="Arial" panose="020B0604020202020204" pitchFamily="34" charset="0"/>
              <a:buChar char="•"/>
            </a:pPr>
            <a:endParaRPr lang="en-US" dirty="0">
              <a:sym typeface="Wingdings" panose="05000000000000000000" pitchFamily="2" charset="2"/>
            </a:endParaRPr>
          </a:p>
          <a:p>
            <a:pPr marL="628650" lvl="1" indent="-285750">
              <a:buFont typeface="Arial" panose="020B0604020202020204" pitchFamily="34" charset="0"/>
              <a:buChar char="•"/>
            </a:pPr>
            <a:endParaRPr lang="en-US" dirty="0" smtClean="0">
              <a:sym typeface="Wingdings" panose="05000000000000000000" pitchFamily="2" charset="2"/>
            </a:endParaRPr>
          </a:p>
          <a:p>
            <a:pPr marL="628650" lvl="1" indent="-285750">
              <a:buFont typeface="Arial" panose="020B0604020202020204" pitchFamily="34" charset="0"/>
              <a:buChar char="•"/>
            </a:pPr>
            <a:endParaRPr lang="en-US" dirty="0">
              <a:sym typeface="Wingdings" panose="05000000000000000000" pitchFamily="2" charset="2"/>
            </a:endParaRPr>
          </a:p>
          <a:p>
            <a:pPr marL="628650" lvl="1" indent="-285750">
              <a:buFont typeface="Arial" panose="020B0604020202020204" pitchFamily="34" charset="0"/>
              <a:buChar char="•"/>
            </a:pPr>
            <a:endParaRPr lang="en-US" dirty="0" smtClean="0">
              <a:sym typeface="Wingdings" panose="05000000000000000000" pitchFamily="2" charset="2"/>
            </a:endParaRPr>
          </a:p>
          <a:p>
            <a:pPr lvl="1"/>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solidFill>
                <a:schemeClr val="tx2"/>
              </a:solidFill>
            </a:endParaRPr>
          </a:p>
          <a:p>
            <a:pPr marL="285750" indent="-285750">
              <a:buFont typeface="Arial" panose="020B0604020202020204" pitchFamily="34" charset="0"/>
              <a:buChar char="•"/>
            </a:pPr>
            <a:r>
              <a:rPr lang="en-US" dirty="0" smtClean="0">
                <a:solidFill>
                  <a:schemeClr val="tx2"/>
                </a:solidFill>
              </a:rPr>
              <a:t>3/</a:t>
            </a:r>
            <a:r>
              <a:rPr lang="en-US" dirty="0" smtClean="0"/>
              <a:t> </a:t>
            </a:r>
            <a:r>
              <a:rPr lang="en-US" u="sng" dirty="0" smtClean="0"/>
              <a:t>ARP</a:t>
            </a:r>
            <a:r>
              <a:rPr lang="en-US" dirty="0" smtClean="0"/>
              <a:t> </a:t>
            </a:r>
            <a:r>
              <a:rPr lang="en-US" dirty="0" smtClean="0">
                <a:solidFill>
                  <a:schemeClr val="tx2"/>
                </a:solidFill>
              </a:rPr>
              <a:t>nominates</a:t>
            </a:r>
            <a:r>
              <a:rPr lang="en-US" dirty="0" smtClean="0"/>
              <a:t> sold or bought energy </a:t>
            </a:r>
            <a:r>
              <a:rPr lang="en-US" dirty="0" smtClean="0">
                <a:solidFill>
                  <a:schemeClr val="tx2"/>
                </a:solidFill>
              </a:rPr>
              <a:t>on local Hub </a:t>
            </a:r>
            <a:r>
              <a:rPr lang="en-US" dirty="0" smtClean="0"/>
              <a:t>to PX (Elia e-nomination) before </a:t>
            </a:r>
            <a:r>
              <a:rPr lang="en-US" dirty="0" smtClean="0">
                <a:solidFill>
                  <a:schemeClr val="tx2"/>
                </a:solidFill>
              </a:rPr>
              <a:t>D-1 14h </a:t>
            </a:r>
          </a:p>
          <a:p>
            <a:pPr marL="285750" indent="-285750">
              <a:buFont typeface="Arial" panose="020B0604020202020204" pitchFamily="34" charset="0"/>
              <a:buChar char="•"/>
            </a:pPr>
            <a:endParaRPr lang="fr-BE" dirty="0"/>
          </a:p>
        </p:txBody>
      </p:sp>
      <p:sp>
        <p:nvSpPr>
          <p:cNvPr id="14" name="Rectangle 13"/>
          <p:cNvSpPr/>
          <p:nvPr/>
        </p:nvSpPr>
        <p:spPr>
          <a:xfrm>
            <a:off x="6888039" y="1537643"/>
            <a:ext cx="2128761" cy="117133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1200" dirty="0" smtClean="0"/>
              <a:t>2018: “Multiple NEMO” </a:t>
            </a:r>
          </a:p>
          <a:p>
            <a:r>
              <a:rPr lang="en-US" sz="1200" dirty="0" smtClean="0"/>
              <a:t>(= Nominated Electricity Market Operator)</a:t>
            </a:r>
          </a:p>
          <a:p>
            <a:r>
              <a:rPr lang="en-US" sz="1200" dirty="0" smtClean="0">
                <a:sym typeface="Wingdings" panose="05000000000000000000" pitchFamily="2" charset="2"/>
              </a:rPr>
              <a:t> Nord Pool active also in Belgium along with </a:t>
            </a:r>
            <a:r>
              <a:rPr lang="en-US" sz="1200" dirty="0" err="1" smtClean="0">
                <a:sym typeface="Wingdings" panose="05000000000000000000" pitchFamily="2" charset="2"/>
              </a:rPr>
              <a:t>Epex</a:t>
            </a:r>
            <a:r>
              <a:rPr lang="en-US" sz="1200" dirty="0" smtClean="0">
                <a:sym typeface="Wingdings" panose="05000000000000000000" pitchFamily="2" charset="2"/>
              </a:rPr>
              <a:t> Spot Belgium</a:t>
            </a:r>
            <a:endParaRPr lang="fr-BE" sz="1200" dirty="0"/>
          </a:p>
        </p:txBody>
      </p:sp>
      <p:pic>
        <p:nvPicPr>
          <p:cNvPr id="7" name="Picture 6"/>
          <p:cNvPicPr>
            <a:picLocks noChangeAspect="1"/>
          </p:cNvPicPr>
          <p:nvPr/>
        </p:nvPicPr>
        <p:blipFill>
          <a:blip r:embed="rId10"/>
          <a:stretch>
            <a:fillRect/>
          </a:stretch>
        </p:blipFill>
        <p:spPr>
          <a:xfrm>
            <a:off x="1941810" y="2104688"/>
            <a:ext cx="4092229" cy="2317996"/>
          </a:xfrm>
          <a:prstGeom prst="rect">
            <a:avLst/>
          </a:prstGeom>
        </p:spPr>
      </p:pic>
      <p:cxnSp>
        <p:nvCxnSpPr>
          <p:cNvPr id="12" name="Elbow Connector 11"/>
          <p:cNvCxnSpPr/>
          <p:nvPr/>
        </p:nvCxnSpPr>
        <p:spPr>
          <a:xfrm>
            <a:off x="3356658" y="1975413"/>
            <a:ext cx="1473843" cy="1232674"/>
          </a:xfrm>
          <a:prstGeom prst="bentConnector3">
            <a:avLst>
              <a:gd name="adj1" fmla="val 99738"/>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5577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2063878379"/>
              </p:ext>
            </p:extLst>
          </p:nvPr>
        </p:nvGraphicFramePr>
        <p:xfrm>
          <a:off x="5836266" y="115431"/>
          <a:ext cx="3263644" cy="18197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 Placeholder 1"/>
          <p:cNvSpPr>
            <a:spLocks noGrp="1"/>
          </p:cNvSpPr>
          <p:nvPr>
            <p:ph type="body" sz="quarter" idx="10"/>
          </p:nvPr>
        </p:nvSpPr>
        <p:spPr/>
        <p:txBody>
          <a:bodyPr>
            <a:normAutofit/>
          </a:bodyPr>
          <a:lstStyle/>
          <a:p>
            <a:endParaRPr lang="nl-BE" dirty="0">
              <a:sym typeface="Wingdings" panose="05000000000000000000" pitchFamily="2" charset="2"/>
            </a:endParaRPr>
          </a:p>
          <a:p>
            <a:endParaRPr lang="nl-BE" dirty="0">
              <a:sym typeface="Wingdings" panose="05000000000000000000" pitchFamily="2" charset="2"/>
            </a:endParaRPr>
          </a:p>
          <a:p>
            <a:endParaRPr lang="nl-BE" dirty="0"/>
          </a:p>
          <a:p>
            <a:pPr marL="217688" indent="-214313">
              <a:buFont typeface="Arial" panose="020B0604020202020204" pitchFamily="34" charset="0"/>
              <a:buChar char="•"/>
            </a:pPr>
            <a:endParaRPr lang="nl-BE" dirty="0"/>
          </a:p>
          <a:p>
            <a:pPr marL="217688" indent="-214313">
              <a:buFont typeface="Arial" panose="020B0604020202020204" pitchFamily="34" charset="0"/>
              <a:buChar char="•"/>
            </a:pPr>
            <a:endParaRPr lang="nl-BE" dirty="0"/>
          </a:p>
        </p:txBody>
      </p:sp>
      <p:sp>
        <p:nvSpPr>
          <p:cNvPr id="3" name="Title 2"/>
          <p:cNvSpPr>
            <a:spLocks noGrp="1"/>
          </p:cNvSpPr>
          <p:nvPr>
            <p:ph type="title"/>
          </p:nvPr>
        </p:nvSpPr>
        <p:spPr/>
        <p:txBody>
          <a:bodyPr/>
          <a:lstStyle/>
          <a:p>
            <a:r>
              <a:rPr lang="nl-BE" dirty="0" smtClean="0"/>
              <a:t>Allocation DSO: </a:t>
            </a:r>
            <a:r>
              <a:rPr lang="nl-BE" dirty="0"/>
              <a:t>input data</a:t>
            </a:r>
          </a:p>
        </p:txBody>
      </p:sp>
      <p:sp>
        <p:nvSpPr>
          <p:cNvPr id="5" name="Slide Number Placeholder 4"/>
          <p:cNvSpPr>
            <a:spLocks noGrp="1"/>
          </p:cNvSpPr>
          <p:nvPr>
            <p:ph type="sldNum" sz="quarter" idx="4"/>
          </p:nvPr>
        </p:nvSpPr>
        <p:spPr/>
        <p:txBody>
          <a:bodyPr/>
          <a:lstStyle/>
          <a:p>
            <a:fld id="{BDFC70C9-4207-E249-BC2E-DCC217AE1BF1}" type="slidenum">
              <a:rPr lang="en-US" smtClean="0"/>
              <a:t>120</a:t>
            </a:fld>
            <a:endParaRPr lang="en-US"/>
          </a:p>
        </p:txBody>
      </p:sp>
      <p:pic>
        <p:nvPicPr>
          <p:cNvPr id="8" name="Image 4">
            <a:extLst>
              <a:ext uri="{FF2B5EF4-FFF2-40B4-BE49-F238E27FC236}">
                <a16:creationId xmlns:a16="http://schemas.microsoft.com/office/drawing/2014/main" id="{554919AE-397F-421C-A4F7-8B596501FAD6}"/>
              </a:ext>
            </a:extLst>
          </p:cNvPr>
          <p:cNvPicPr>
            <a:picLocks noChangeAspect="1"/>
          </p:cNvPicPr>
          <p:nvPr/>
        </p:nvPicPr>
        <p:blipFill>
          <a:blip r:embed="rId7"/>
          <a:stretch>
            <a:fillRect/>
          </a:stretch>
        </p:blipFill>
        <p:spPr>
          <a:xfrm>
            <a:off x="587233" y="955408"/>
            <a:ext cx="7970724" cy="3574367"/>
          </a:xfrm>
          <a:prstGeom prst="rect">
            <a:avLst/>
          </a:prstGeom>
          <a:solidFill>
            <a:schemeClr val="bg1"/>
          </a:solidFill>
        </p:spPr>
      </p:pic>
    </p:spTree>
    <p:extLst>
      <p:ext uri="{BB962C8B-B14F-4D97-AF65-F5344CB8AC3E}">
        <p14:creationId xmlns:p14="http://schemas.microsoft.com/office/powerpoint/2010/main" val="2828474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p:cNvGraphicFramePr/>
          <p:nvPr>
            <p:extLst>
              <p:ext uri="{D42A27DB-BD31-4B8C-83A1-F6EECF244321}">
                <p14:modId xmlns:p14="http://schemas.microsoft.com/office/powerpoint/2010/main" val="1736497387"/>
              </p:ext>
            </p:extLst>
          </p:nvPr>
        </p:nvGraphicFramePr>
        <p:xfrm>
          <a:off x="5836266" y="115431"/>
          <a:ext cx="3263644" cy="18197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 Placeholder 1"/>
          <p:cNvSpPr>
            <a:spLocks noGrp="1"/>
          </p:cNvSpPr>
          <p:nvPr>
            <p:ph type="body" sz="quarter" idx="10"/>
          </p:nvPr>
        </p:nvSpPr>
        <p:spPr/>
        <p:txBody>
          <a:bodyPr>
            <a:normAutofit/>
          </a:bodyPr>
          <a:lstStyle/>
          <a:p>
            <a:endParaRPr lang="nl-BE" dirty="0">
              <a:sym typeface="Wingdings" panose="05000000000000000000" pitchFamily="2" charset="2"/>
            </a:endParaRPr>
          </a:p>
          <a:p>
            <a:endParaRPr lang="nl-BE" dirty="0">
              <a:sym typeface="Wingdings" panose="05000000000000000000" pitchFamily="2" charset="2"/>
            </a:endParaRPr>
          </a:p>
          <a:p>
            <a:endParaRPr lang="nl-BE" dirty="0"/>
          </a:p>
          <a:p>
            <a:pPr marL="217688" indent="-214313">
              <a:buFont typeface="Arial" panose="020B0604020202020204" pitchFamily="34" charset="0"/>
              <a:buChar char="•"/>
            </a:pPr>
            <a:endParaRPr lang="nl-BE" dirty="0"/>
          </a:p>
          <a:p>
            <a:pPr marL="217688" indent="-214313">
              <a:buFont typeface="Arial" panose="020B0604020202020204" pitchFamily="34" charset="0"/>
              <a:buChar char="•"/>
            </a:pPr>
            <a:endParaRPr lang="nl-BE" dirty="0"/>
          </a:p>
        </p:txBody>
      </p:sp>
      <p:sp>
        <p:nvSpPr>
          <p:cNvPr id="3" name="Title 2"/>
          <p:cNvSpPr>
            <a:spLocks noGrp="1"/>
          </p:cNvSpPr>
          <p:nvPr>
            <p:ph type="title"/>
          </p:nvPr>
        </p:nvSpPr>
        <p:spPr/>
        <p:txBody>
          <a:bodyPr/>
          <a:lstStyle/>
          <a:p>
            <a:r>
              <a:rPr lang="nl-BE" dirty="0" smtClean="0"/>
              <a:t>Allocation DSO: </a:t>
            </a:r>
            <a:r>
              <a:rPr lang="nl-BE" dirty="0"/>
              <a:t>data </a:t>
            </a:r>
            <a:r>
              <a:rPr lang="nl-BE" dirty="0" err="1" smtClean="0"/>
              <a:t>visualisation</a:t>
            </a:r>
            <a:endParaRPr lang="nl-BE" dirty="0"/>
          </a:p>
        </p:txBody>
      </p:sp>
      <p:sp>
        <p:nvSpPr>
          <p:cNvPr id="5" name="Slide Number Placeholder 4"/>
          <p:cNvSpPr>
            <a:spLocks noGrp="1"/>
          </p:cNvSpPr>
          <p:nvPr>
            <p:ph type="sldNum" sz="quarter" idx="4"/>
          </p:nvPr>
        </p:nvSpPr>
        <p:spPr/>
        <p:txBody>
          <a:bodyPr/>
          <a:lstStyle/>
          <a:p>
            <a:fld id="{BDFC70C9-4207-E249-BC2E-DCC217AE1BF1}" type="slidenum">
              <a:rPr lang="en-US" smtClean="0"/>
              <a:t>121</a:t>
            </a:fld>
            <a:endParaRPr lang="en-US"/>
          </a:p>
        </p:txBody>
      </p:sp>
      <p:sp>
        <p:nvSpPr>
          <p:cNvPr id="7" name="Rectangle 6">
            <a:extLst>
              <a:ext uri="{FF2B5EF4-FFF2-40B4-BE49-F238E27FC236}">
                <a16:creationId xmlns:a16="http://schemas.microsoft.com/office/drawing/2014/main" id="{E12B9604-5273-468F-9839-9E016923633E}"/>
              </a:ext>
            </a:extLst>
          </p:cNvPr>
          <p:cNvSpPr/>
          <p:nvPr/>
        </p:nvSpPr>
        <p:spPr>
          <a:xfrm>
            <a:off x="742911" y="4243675"/>
            <a:ext cx="7727812" cy="438581"/>
          </a:xfrm>
          <a:prstGeom prst="rect">
            <a:avLst/>
          </a:prstGeom>
          <a:solidFill>
            <a:schemeClr val="bg1">
              <a:lumMod val="95000"/>
            </a:schemeClr>
          </a:solidFill>
          <a:ln>
            <a:solidFill>
              <a:schemeClr val="accent5">
                <a:lumMod val="60000"/>
                <a:lumOff val="40000"/>
              </a:schemeClr>
            </a:solidFill>
          </a:ln>
        </p:spPr>
        <p:txBody>
          <a:bodyPr wrap="square" lIns="68580" tIns="34290" rIns="68580" bIns="34290">
            <a:spAutoFit/>
          </a:bodyPr>
          <a:lstStyle/>
          <a:p>
            <a:r>
              <a:rPr lang="en-GB" sz="1200" dirty="0">
                <a:latin typeface="Calibri" panose="020F0502020204030204" pitchFamily="34" charset="0"/>
                <a:ea typeface="Times New Roman" panose="02020603050405020304" pitchFamily="18" charset="0"/>
              </a:rPr>
              <a:t>Key point : Depending on DGO and/or BRP -  BRP portfolio sensitivity </a:t>
            </a:r>
            <a:r>
              <a:rPr lang="en-GB" sz="1200" dirty="0" err="1">
                <a:latin typeface="Calibri" panose="020F0502020204030204" pitchFamily="34" charset="0"/>
                <a:ea typeface="Times New Roman" panose="02020603050405020304" pitchFamily="18" charset="0"/>
              </a:rPr>
              <a:t>wrt</a:t>
            </a:r>
            <a:r>
              <a:rPr lang="en-GB" sz="1200" dirty="0">
                <a:latin typeface="Calibri" panose="020F0502020204030204" pitchFamily="34" charset="0"/>
                <a:ea typeface="Times New Roman" panose="02020603050405020304" pitchFamily="18" charset="0"/>
              </a:rPr>
              <a:t> to a specific variable (wind, solar, …) can be very different =&gt; these disparities should be captured by a model</a:t>
            </a: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871538"/>
            <a:ext cx="7772400" cy="3400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0645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p:cNvGraphicFramePr/>
          <p:nvPr>
            <p:extLst>
              <p:ext uri="{D42A27DB-BD31-4B8C-83A1-F6EECF244321}">
                <p14:modId xmlns:p14="http://schemas.microsoft.com/office/powerpoint/2010/main" val="4169912710"/>
              </p:ext>
            </p:extLst>
          </p:nvPr>
        </p:nvGraphicFramePr>
        <p:xfrm>
          <a:off x="5836266" y="115431"/>
          <a:ext cx="3263644" cy="18197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 Placeholder 1"/>
          <p:cNvSpPr>
            <a:spLocks noGrp="1"/>
          </p:cNvSpPr>
          <p:nvPr>
            <p:ph type="body" sz="quarter" idx="10"/>
          </p:nvPr>
        </p:nvSpPr>
        <p:spPr/>
        <p:txBody>
          <a:bodyPr>
            <a:normAutofit/>
          </a:bodyPr>
          <a:lstStyle/>
          <a:p>
            <a:endParaRPr lang="nl-BE" dirty="0">
              <a:sym typeface="Wingdings" panose="05000000000000000000" pitchFamily="2" charset="2"/>
            </a:endParaRPr>
          </a:p>
          <a:p>
            <a:endParaRPr lang="nl-BE" dirty="0">
              <a:sym typeface="Wingdings" panose="05000000000000000000" pitchFamily="2" charset="2"/>
            </a:endParaRPr>
          </a:p>
          <a:p>
            <a:endParaRPr lang="nl-BE" dirty="0"/>
          </a:p>
          <a:p>
            <a:pPr marL="217688" indent="-214313">
              <a:buFont typeface="Arial" panose="020B0604020202020204" pitchFamily="34" charset="0"/>
              <a:buChar char="•"/>
            </a:pPr>
            <a:endParaRPr lang="nl-BE" dirty="0"/>
          </a:p>
          <a:p>
            <a:pPr marL="217688" indent="-214313">
              <a:buFont typeface="Arial" panose="020B0604020202020204" pitchFamily="34" charset="0"/>
              <a:buChar char="•"/>
            </a:pPr>
            <a:endParaRPr lang="nl-BE" dirty="0"/>
          </a:p>
        </p:txBody>
      </p:sp>
      <p:sp>
        <p:nvSpPr>
          <p:cNvPr id="3" name="Title 2"/>
          <p:cNvSpPr>
            <a:spLocks noGrp="1"/>
          </p:cNvSpPr>
          <p:nvPr>
            <p:ph type="title"/>
          </p:nvPr>
        </p:nvSpPr>
        <p:spPr>
          <a:xfrm>
            <a:off x="466817" y="317076"/>
            <a:ext cx="8280000" cy="645109"/>
          </a:xfrm>
        </p:spPr>
        <p:txBody>
          <a:bodyPr/>
          <a:lstStyle/>
          <a:p>
            <a:r>
              <a:rPr lang="nl-BE" dirty="0"/>
              <a:t>Allocation DSO: data </a:t>
            </a:r>
            <a:r>
              <a:rPr lang="nl-BE" dirty="0" err="1"/>
              <a:t>visualisation</a:t>
            </a:r>
            <a:endParaRPr lang="nl-BE" dirty="0"/>
          </a:p>
        </p:txBody>
      </p:sp>
      <p:sp>
        <p:nvSpPr>
          <p:cNvPr id="5" name="Slide Number Placeholder 4"/>
          <p:cNvSpPr>
            <a:spLocks noGrp="1"/>
          </p:cNvSpPr>
          <p:nvPr>
            <p:ph type="sldNum" sz="quarter" idx="4"/>
          </p:nvPr>
        </p:nvSpPr>
        <p:spPr/>
        <p:txBody>
          <a:bodyPr/>
          <a:lstStyle/>
          <a:p>
            <a:fld id="{BDFC70C9-4207-E249-BC2E-DCC217AE1BF1}" type="slidenum">
              <a:rPr lang="en-US" smtClean="0"/>
              <a:t>122</a:t>
            </a:fld>
            <a:endParaRPr lang="en-US"/>
          </a:p>
        </p:txBody>
      </p:sp>
      <p:sp>
        <p:nvSpPr>
          <p:cNvPr id="7" name="Rectangle 6">
            <a:extLst>
              <a:ext uri="{FF2B5EF4-FFF2-40B4-BE49-F238E27FC236}">
                <a16:creationId xmlns:a16="http://schemas.microsoft.com/office/drawing/2014/main" id="{E12B9604-5273-468F-9839-9E016923633E}"/>
              </a:ext>
            </a:extLst>
          </p:cNvPr>
          <p:cNvSpPr/>
          <p:nvPr/>
        </p:nvSpPr>
        <p:spPr>
          <a:xfrm>
            <a:off x="742911" y="4319875"/>
            <a:ext cx="7727812" cy="438581"/>
          </a:xfrm>
          <a:prstGeom prst="rect">
            <a:avLst/>
          </a:prstGeom>
          <a:solidFill>
            <a:schemeClr val="bg1">
              <a:lumMod val="95000"/>
            </a:schemeClr>
          </a:solidFill>
          <a:ln>
            <a:solidFill>
              <a:schemeClr val="accent5">
                <a:lumMod val="60000"/>
                <a:lumOff val="40000"/>
              </a:schemeClr>
            </a:solidFill>
          </a:ln>
        </p:spPr>
        <p:txBody>
          <a:bodyPr wrap="square" lIns="68580" tIns="34290" rIns="68580" bIns="34290">
            <a:spAutoFit/>
          </a:bodyPr>
          <a:lstStyle/>
          <a:p>
            <a:r>
              <a:rPr lang="en-GB" sz="1200" dirty="0">
                <a:latin typeface="Calibri" panose="020F0502020204030204" pitchFamily="34" charset="0"/>
                <a:ea typeface="Times New Roman" panose="02020603050405020304" pitchFamily="18" charset="0"/>
              </a:rPr>
              <a:t>Key point : Depending on DGO and/or BRP -  BRP portfolio sensitivity </a:t>
            </a:r>
            <a:r>
              <a:rPr lang="en-GB" sz="1200" dirty="0" err="1">
                <a:latin typeface="Calibri" panose="020F0502020204030204" pitchFamily="34" charset="0"/>
                <a:ea typeface="Times New Roman" panose="02020603050405020304" pitchFamily="18" charset="0"/>
              </a:rPr>
              <a:t>wrt</a:t>
            </a:r>
            <a:r>
              <a:rPr lang="en-GB" sz="1200" dirty="0">
                <a:latin typeface="Calibri" panose="020F0502020204030204" pitchFamily="34" charset="0"/>
                <a:ea typeface="Times New Roman" panose="02020603050405020304" pitchFamily="18" charset="0"/>
              </a:rPr>
              <a:t> to a specific variable (wind, solar, …) can be very different =&gt; these disparities should be captured by a model</a:t>
            </a:r>
          </a:p>
        </p:txBody>
      </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4973" y="843250"/>
            <a:ext cx="7905750" cy="347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8334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 13"/>
          <p:cNvGraphicFramePr/>
          <p:nvPr>
            <p:extLst>
              <p:ext uri="{D42A27DB-BD31-4B8C-83A1-F6EECF244321}">
                <p14:modId xmlns:p14="http://schemas.microsoft.com/office/powerpoint/2010/main" val="3062141588"/>
              </p:ext>
            </p:extLst>
          </p:nvPr>
        </p:nvGraphicFramePr>
        <p:xfrm>
          <a:off x="5836266" y="115431"/>
          <a:ext cx="3263644" cy="18197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 Placeholder 1"/>
          <p:cNvSpPr>
            <a:spLocks noGrp="1"/>
          </p:cNvSpPr>
          <p:nvPr>
            <p:ph type="body" sz="quarter" idx="10"/>
          </p:nvPr>
        </p:nvSpPr>
        <p:spPr>
          <a:xfrm>
            <a:off x="370587" y="1257959"/>
            <a:ext cx="8280000" cy="3286125"/>
          </a:xfrm>
        </p:spPr>
        <p:txBody>
          <a:bodyPr>
            <a:normAutofit/>
          </a:bodyPr>
          <a:lstStyle/>
          <a:p>
            <a:endParaRPr lang="nl-BE" dirty="0">
              <a:sym typeface="Wingdings" panose="05000000000000000000" pitchFamily="2" charset="2"/>
            </a:endParaRPr>
          </a:p>
          <a:p>
            <a:endParaRPr lang="nl-BE" dirty="0">
              <a:sym typeface="Wingdings" panose="05000000000000000000" pitchFamily="2" charset="2"/>
            </a:endParaRPr>
          </a:p>
          <a:p>
            <a:endParaRPr lang="nl-BE" dirty="0"/>
          </a:p>
          <a:p>
            <a:pPr marL="217688" indent="-214313">
              <a:buFont typeface="Arial" panose="020B0604020202020204" pitchFamily="34" charset="0"/>
              <a:buChar char="•"/>
            </a:pPr>
            <a:endParaRPr lang="nl-BE" dirty="0"/>
          </a:p>
          <a:p>
            <a:pPr marL="217688" indent="-214313">
              <a:buFont typeface="Arial" panose="020B0604020202020204" pitchFamily="34" charset="0"/>
              <a:buChar char="•"/>
            </a:pPr>
            <a:endParaRPr lang="nl-BE" dirty="0"/>
          </a:p>
        </p:txBody>
      </p:sp>
      <p:sp>
        <p:nvSpPr>
          <p:cNvPr id="3" name="Title 2"/>
          <p:cNvSpPr>
            <a:spLocks noGrp="1"/>
          </p:cNvSpPr>
          <p:nvPr>
            <p:ph type="title"/>
          </p:nvPr>
        </p:nvSpPr>
        <p:spPr/>
        <p:txBody>
          <a:bodyPr/>
          <a:lstStyle/>
          <a:p>
            <a:pPr algn="l"/>
            <a:r>
              <a:rPr lang="nl-BE" dirty="0"/>
              <a:t>Allocation DSO: data </a:t>
            </a:r>
            <a:r>
              <a:rPr lang="nl-BE" dirty="0" err="1"/>
              <a:t>visualisation</a:t>
            </a:r>
            <a:endParaRPr lang="nl-BE" dirty="0"/>
          </a:p>
        </p:txBody>
      </p:sp>
      <p:sp>
        <p:nvSpPr>
          <p:cNvPr id="5" name="Slide Number Placeholder 4"/>
          <p:cNvSpPr>
            <a:spLocks noGrp="1"/>
          </p:cNvSpPr>
          <p:nvPr>
            <p:ph type="sldNum" sz="quarter" idx="4"/>
          </p:nvPr>
        </p:nvSpPr>
        <p:spPr/>
        <p:txBody>
          <a:bodyPr/>
          <a:lstStyle/>
          <a:p>
            <a:fld id="{BDFC70C9-4207-E249-BC2E-DCC217AE1BF1}" type="slidenum">
              <a:rPr lang="en-US" smtClean="0"/>
              <a:t>123</a:t>
            </a:fld>
            <a:endParaRPr lang="en-US"/>
          </a:p>
        </p:txBody>
      </p:sp>
      <p:sp>
        <p:nvSpPr>
          <p:cNvPr id="7" name="Rectangle 6">
            <a:extLst>
              <a:ext uri="{FF2B5EF4-FFF2-40B4-BE49-F238E27FC236}">
                <a16:creationId xmlns:a16="http://schemas.microsoft.com/office/drawing/2014/main" id="{E12B9604-5273-468F-9839-9E016923633E}"/>
              </a:ext>
            </a:extLst>
          </p:cNvPr>
          <p:cNvSpPr/>
          <p:nvPr/>
        </p:nvSpPr>
        <p:spPr>
          <a:xfrm>
            <a:off x="720764" y="4450778"/>
            <a:ext cx="7727812" cy="253916"/>
          </a:xfrm>
          <a:prstGeom prst="rect">
            <a:avLst/>
          </a:prstGeom>
          <a:solidFill>
            <a:schemeClr val="bg1">
              <a:lumMod val="95000"/>
            </a:schemeClr>
          </a:solidFill>
          <a:ln>
            <a:solidFill>
              <a:schemeClr val="accent5">
                <a:lumMod val="60000"/>
                <a:lumOff val="40000"/>
              </a:schemeClr>
            </a:solidFill>
          </a:ln>
        </p:spPr>
        <p:txBody>
          <a:bodyPr wrap="square" lIns="68580" tIns="34290" rIns="68580" bIns="34290">
            <a:spAutoFit/>
          </a:bodyPr>
          <a:lstStyle/>
          <a:p>
            <a:r>
              <a:rPr lang="en-GB" sz="1200" dirty="0">
                <a:latin typeface="Calibri" panose="020F0502020204030204" pitchFamily="34" charset="0"/>
                <a:ea typeface="Times New Roman" panose="02020603050405020304" pitchFamily="18" charset="0"/>
              </a:rPr>
              <a:t>Some trends are also depending on the DSO</a:t>
            </a:r>
          </a:p>
        </p:txBody>
      </p:sp>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6737" y="828136"/>
            <a:ext cx="7809511" cy="3622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90450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p:cNvGraphicFramePr/>
          <p:nvPr>
            <p:extLst>
              <p:ext uri="{D42A27DB-BD31-4B8C-83A1-F6EECF244321}">
                <p14:modId xmlns:p14="http://schemas.microsoft.com/office/powerpoint/2010/main" val="2107294586"/>
              </p:ext>
            </p:extLst>
          </p:nvPr>
        </p:nvGraphicFramePr>
        <p:xfrm>
          <a:off x="5836266" y="115431"/>
          <a:ext cx="3263644" cy="18197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 Placeholder 1"/>
          <p:cNvSpPr>
            <a:spLocks noGrp="1"/>
          </p:cNvSpPr>
          <p:nvPr>
            <p:ph type="body" sz="quarter" idx="10"/>
          </p:nvPr>
        </p:nvSpPr>
        <p:spPr/>
        <p:txBody>
          <a:bodyPr>
            <a:normAutofit/>
          </a:bodyPr>
          <a:lstStyle/>
          <a:p>
            <a:endParaRPr lang="nl-BE" dirty="0">
              <a:sym typeface="Wingdings" panose="05000000000000000000" pitchFamily="2" charset="2"/>
            </a:endParaRPr>
          </a:p>
          <a:p>
            <a:endParaRPr lang="nl-BE" dirty="0">
              <a:sym typeface="Wingdings" panose="05000000000000000000" pitchFamily="2" charset="2"/>
            </a:endParaRPr>
          </a:p>
          <a:p>
            <a:endParaRPr lang="nl-BE" dirty="0"/>
          </a:p>
          <a:p>
            <a:pPr marL="217688" indent="-214313">
              <a:buFont typeface="Arial" panose="020B0604020202020204" pitchFamily="34" charset="0"/>
              <a:buChar char="•"/>
            </a:pPr>
            <a:endParaRPr lang="nl-BE" dirty="0"/>
          </a:p>
          <a:p>
            <a:pPr marL="217688" indent="-214313">
              <a:buFont typeface="Arial" panose="020B0604020202020204" pitchFamily="34" charset="0"/>
              <a:buChar char="•"/>
            </a:pPr>
            <a:endParaRPr lang="nl-BE" dirty="0"/>
          </a:p>
        </p:txBody>
      </p:sp>
      <p:sp>
        <p:nvSpPr>
          <p:cNvPr id="3" name="Title 2"/>
          <p:cNvSpPr>
            <a:spLocks noGrp="1"/>
          </p:cNvSpPr>
          <p:nvPr>
            <p:ph type="title"/>
          </p:nvPr>
        </p:nvSpPr>
        <p:spPr>
          <a:xfrm>
            <a:off x="405018" y="110438"/>
            <a:ext cx="8280000" cy="645109"/>
          </a:xfrm>
        </p:spPr>
        <p:txBody>
          <a:bodyPr/>
          <a:lstStyle/>
          <a:p>
            <a:r>
              <a:rPr lang="nl-BE" dirty="0" smtClean="0"/>
              <a:t>Allocation DSO: </a:t>
            </a:r>
            <a:r>
              <a:rPr lang="nl-BE" dirty="0" err="1" smtClean="0"/>
              <a:t>sunday</a:t>
            </a:r>
            <a:r>
              <a:rPr lang="nl-BE" dirty="0" smtClean="0"/>
              <a:t> </a:t>
            </a:r>
            <a:r>
              <a:rPr lang="nl-BE" dirty="0"/>
              <a:t>30/04/17</a:t>
            </a:r>
          </a:p>
        </p:txBody>
      </p:sp>
      <p:sp>
        <p:nvSpPr>
          <p:cNvPr id="5" name="Slide Number Placeholder 4"/>
          <p:cNvSpPr>
            <a:spLocks noGrp="1"/>
          </p:cNvSpPr>
          <p:nvPr>
            <p:ph type="sldNum" sz="quarter" idx="4"/>
          </p:nvPr>
        </p:nvSpPr>
        <p:spPr/>
        <p:txBody>
          <a:bodyPr/>
          <a:lstStyle/>
          <a:p>
            <a:fld id="{BDFC70C9-4207-E249-BC2E-DCC217AE1BF1}" type="slidenum">
              <a:rPr lang="en-US" smtClean="0"/>
              <a:t>124</a:t>
            </a:fld>
            <a:endParaRPr lang="en-US"/>
          </a:p>
        </p:txBody>
      </p:sp>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9780" y="621101"/>
            <a:ext cx="8712679" cy="4227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4234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3574774483"/>
              </p:ext>
            </p:extLst>
          </p:nvPr>
        </p:nvGraphicFramePr>
        <p:xfrm>
          <a:off x="6069179" y="115431"/>
          <a:ext cx="3263644" cy="18197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 Placeholder 1"/>
          <p:cNvSpPr>
            <a:spLocks noGrp="1"/>
          </p:cNvSpPr>
          <p:nvPr>
            <p:ph type="body" sz="quarter" idx="10"/>
          </p:nvPr>
        </p:nvSpPr>
        <p:spPr/>
        <p:txBody>
          <a:bodyPr>
            <a:normAutofit/>
          </a:bodyPr>
          <a:lstStyle/>
          <a:p>
            <a:endParaRPr lang="nl-BE" dirty="0">
              <a:sym typeface="Wingdings" panose="05000000000000000000" pitchFamily="2" charset="2"/>
            </a:endParaRPr>
          </a:p>
          <a:p>
            <a:endParaRPr lang="nl-BE" dirty="0">
              <a:sym typeface="Wingdings" panose="05000000000000000000" pitchFamily="2" charset="2"/>
            </a:endParaRPr>
          </a:p>
          <a:p>
            <a:endParaRPr lang="nl-BE" dirty="0"/>
          </a:p>
          <a:p>
            <a:pPr marL="217688" indent="-214313">
              <a:buFont typeface="Arial" panose="020B0604020202020204" pitchFamily="34" charset="0"/>
              <a:buChar char="•"/>
            </a:pPr>
            <a:endParaRPr lang="nl-BE" dirty="0"/>
          </a:p>
          <a:p>
            <a:pPr marL="217688" indent="-214313">
              <a:buFont typeface="Arial" panose="020B0604020202020204" pitchFamily="34" charset="0"/>
              <a:buChar char="•"/>
            </a:pPr>
            <a:endParaRPr lang="nl-BE" dirty="0"/>
          </a:p>
        </p:txBody>
      </p:sp>
      <p:sp>
        <p:nvSpPr>
          <p:cNvPr id="3" name="Title 2"/>
          <p:cNvSpPr>
            <a:spLocks noGrp="1"/>
          </p:cNvSpPr>
          <p:nvPr>
            <p:ph type="title"/>
          </p:nvPr>
        </p:nvSpPr>
        <p:spPr/>
        <p:txBody>
          <a:bodyPr/>
          <a:lstStyle/>
          <a:p>
            <a:r>
              <a:rPr lang="nl-BE" dirty="0" smtClean="0"/>
              <a:t>Allocation DSO: </a:t>
            </a:r>
            <a:r>
              <a:rPr lang="nl-BE" dirty="0" err="1" smtClean="0"/>
              <a:t>sunday</a:t>
            </a:r>
            <a:r>
              <a:rPr lang="nl-BE" dirty="0" smtClean="0"/>
              <a:t> </a:t>
            </a:r>
            <a:r>
              <a:rPr lang="nl-BE" dirty="0"/>
              <a:t>30/04/17</a:t>
            </a:r>
          </a:p>
        </p:txBody>
      </p:sp>
      <p:sp>
        <p:nvSpPr>
          <p:cNvPr id="5" name="Slide Number Placeholder 4"/>
          <p:cNvSpPr>
            <a:spLocks noGrp="1"/>
          </p:cNvSpPr>
          <p:nvPr>
            <p:ph type="sldNum" sz="quarter" idx="4"/>
          </p:nvPr>
        </p:nvSpPr>
        <p:spPr/>
        <p:txBody>
          <a:bodyPr/>
          <a:lstStyle/>
          <a:p>
            <a:fld id="{BDFC70C9-4207-E249-BC2E-DCC217AE1BF1}" type="slidenum">
              <a:rPr lang="en-US" smtClean="0"/>
              <a:t>125</a:t>
            </a:fld>
            <a:endParaRPr lang="en-US"/>
          </a:p>
        </p:txBody>
      </p:sp>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275" y="871268"/>
            <a:ext cx="8839200" cy="4062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9709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2315366402"/>
              </p:ext>
            </p:extLst>
          </p:nvPr>
        </p:nvGraphicFramePr>
        <p:xfrm>
          <a:off x="5836266" y="115431"/>
          <a:ext cx="3263644" cy="18197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 Placeholder 1"/>
          <p:cNvSpPr>
            <a:spLocks noGrp="1"/>
          </p:cNvSpPr>
          <p:nvPr>
            <p:ph type="body" sz="quarter" idx="10"/>
          </p:nvPr>
        </p:nvSpPr>
        <p:spPr/>
        <p:txBody>
          <a:bodyPr>
            <a:normAutofit/>
          </a:bodyPr>
          <a:lstStyle/>
          <a:p>
            <a:endParaRPr lang="nl-BE" dirty="0">
              <a:sym typeface="Wingdings" panose="05000000000000000000" pitchFamily="2" charset="2"/>
            </a:endParaRPr>
          </a:p>
          <a:p>
            <a:endParaRPr lang="nl-BE" dirty="0">
              <a:sym typeface="Wingdings" panose="05000000000000000000" pitchFamily="2" charset="2"/>
            </a:endParaRPr>
          </a:p>
          <a:p>
            <a:endParaRPr lang="nl-BE" dirty="0"/>
          </a:p>
          <a:p>
            <a:pPr marL="217688" indent="-214313">
              <a:buFont typeface="Arial" panose="020B0604020202020204" pitchFamily="34" charset="0"/>
              <a:buChar char="•"/>
            </a:pPr>
            <a:endParaRPr lang="nl-BE" dirty="0"/>
          </a:p>
          <a:p>
            <a:pPr marL="217688" indent="-214313">
              <a:buFont typeface="Arial" panose="020B0604020202020204" pitchFamily="34" charset="0"/>
              <a:buChar char="•"/>
            </a:pPr>
            <a:endParaRPr lang="nl-BE" dirty="0"/>
          </a:p>
        </p:txBody>
      </p:sp>
      <p:sp>
        <p:nvSpPr>
          <p:cNvPr id="3" name="Title 2"/>
          <p:cNvSpPr>
            <a:spLocks noGrp="1"/>
          </p:cNvSpPr>
          <p:nvPr>
            <p:ph type="title"/>
          </p:nvPr>
        </p:nvSpPr>
        <p:spPr/>
        <p:txBody>
          <a:bodyPr/>
          <a:lstStyle/>
          <a:p>
            <a:r>
              <a:rPr lang="nl-BE" dirty="0" smtClean="0"/>
              <a:t>Allocation DSO: </a:t>
            </a:r>
            <a:r>
              <a:rPr lang="nl-BE" dirty="0" err="1" smtClean="0"/>
              <a:t>injection</a:t>
            </a:r>
            <a:r>
              <a:rPr lang="nl-BE" dirty="0" smtClean="0"/>
              <a:t> </a:t>
            </a:r>
            <a:r>
              <a:rPr lang="nl-BE" dirty="0"/>
              <a:t>BRP – </a:t>
            </a:r>
            <a:r>
              <a:rPr lang="nl-BE" dirty="0" err="1" smtClean="0"/>
              <a:t>friday</a:t>
            </a:r>
            <a:r>
              <a:rPr lang="nl-BE" dirty="0" smtClean="0"/>
              <a:t> </a:t>
            </a:r>
            <a:r>
              <a:rPr lang="nl-BE" dirty="0"/>
              <a:t>31/03/17 </a:t>
            </a:r>
          </a:p>
        </p:txBody>
      </p:sp>
      <p:sp>
        <p:nvSpPr>
          <p:cNvPr id="5" name="Slide Number Placeholder 4"/>
          <p:cNvSpPr>
            <a:spLocks noGrp="1"/>
          </p:cNvSpPr>
          <p:nvPr>
            <p:ph type="sldNum" sz="quarter" idx="4"/>
          </p:nvPr>
        </p:nvSpPr>
        <p:spPr/>
        <p:txBody>
          <a:bodyPr/>
          <a:lstStyle/>
          <a:p>
            <a:fld id="{BDFC70C9-4207-E249-BC2E-DCC217AE1BF1}" type="slidenum">
              <a:rPr lang="en-US" smtClean="0"/>
              <a:t>126</a:t>
            </a:fld>
            <a:endParaRPr lang="en-US"/>
          </a:p>
        </p:txBody>
      </p:sp>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886" y="905774"/>
            <a:ext cx="8837583" cy="3874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0126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2333987033"/>
              </p:ext>
            </p:extLst>
          </p:nvPr>
        </p:nvGraphicFramePr>
        <p:xfrm>
          <a:off x="5836266" y="115431"/>
          <a:ext cx="3263644" cy="18197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 Placeholder 1"/>
          <p:cNvSpPr>
            <a:spLocks noGrp="1"/>
          </p:cNvSpPr>
          <p:nvPr>
            <p:ph type="body" sz="quarter" idx="10"/>
          </p:nvPr>
        </p:nvSpPr>
        <p:spPr/>
        <p:txBody>
          <a:bodyPr>
            <a:normAutofit/>
          </a:bodyPr>
          <a:lstStyle/>
          <a:p>
            <a:endParaRPr lang="nl-BE" dirty="0">
              <a:sym typeface="Wingdings" panose="05000000000000000000" pitchFamily="2" charset="2"/>
            </a:endParaRPr>
          </a:p>
          <a:p>
            <a:endParaRPr lang="nl-BE" dirty="0">
              <a:sym typeface="Wingdings" panose="05000000000000000000" pitchFamily="2" charset="2"/>
            </a:endParaRPr>
          </a:p>
          <a:p>
            <a:endParaRPr lang="nl-BE" dirty="0"/>
          </a:p>
          <a:p>
            <a:pPr marL="217688" indent="-214313">
              <a:buFont typeface="Arial" panose="020B0604020202020204" pitchFamily="34" charset="0"/>
              <a:buChar char="•"/>
            </a:pPr>
            <a:endParaRPr lang="nl-BE" dirty="0"/>
          </a:p>
          <a:p>
            <a:pPr marL="217688" indent="-214313">
              <a:buFont typeface="Arial" panose="020B0604020202020204" pitchFamily="34" charset="0"/>
              <a:buChar char="•"/>
            </a:pPr>
            <a:endParaRPr lang="nl-BE" dirty="0"/>
          </a:p>
        </p:txBody>
      </p:sp>
      <p:sp>
        <p:nvSpPr>
          <p:cNvPr id="3" name="Title 2"/>
          <p:cNvSpPr>
            <a:spLocks noGrp="1"/>
          </p:cNvSpPr>
          <p:nvPr>
            <p:ph type="title"/>
          </p:nvPr>
        </p:nvSpPr>
        <p:spPr/>
        <p:txBody>
          <a:bodyPr/>
          <a:lstStyle/>
          <a:p>
            <a:r>
              <a:rPr lang="nl-BE" dirty="0" smtClean="0"/>
              <a:t>Allocation DSO: high DA-</a:t>
            </a:r>
            <a:r>
              <a:rPr lang="nl-BE" dirty="0" err="1" smtClean="0"/>
              <a:t>price</a:t>
            </a:r>
            <a:endParaRPr lang="nl-BE" dirty="0"/>
          </a:p>
        </p:txBody>
      </p:sp>
      <p:sp>
        <p:nvSpPr>
          <p:cNvPr id="5" name="Slide Number Placeholder 4"/>
          <p:cNvSpPr>
            <a:spLocks noGrp="1"/>
          </p:cNvSpPr>
          <p:nvPr>
            <p:ph type="sldNum" sz="quarter" idx="4"/>
          </p:nvPr>
        </p:nvSpPr>
        <p:spPr/>
        <p:txBody>
          <a:bodyPr/>
          <a:lstStyle/>
          <a:p>
            <a:fld id="{BDFC70C9-4207-E249-BC2E-DCC217AE1BF1}" type="slidenum">
              <a:rPr lang="en-US" smtClean="0"/>
              <a:t>127</a:t>
            </a:fld>
            <a:endParaRPr lang="en-US"/>
          </a:p>
        </p:txBody>
      </p:sp>
      <p:pic>
        <p:nvPicPr>
          <p:cNvPr id="71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155" y="948905"/>
            <a:ext cx="8721305" cy="3847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7316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312315125"/>
              </p:ext>
            </p:extLst>
          </p:nvPr>
        </p:nvGraphicFramePr>
        <p:xfrm>
          <a:off x="5836266" y="115431"/>
          <a:ext cx="3263644" cy="18197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a:xfrm>
            <a:off x="432000" y="137179"/>
            <a:ext cx="8280000" cy="645109"/>
          </a:xfrm>
        </p:spPr>
        <p:txBody>
          <a:bodyPr/>
          <a:lstStyle/>
          <a:p>
            <a:r>
              <a:rPr lang="nl-BE" dirty="0" smtClean="0"/>
              <a:t>Allocation DSO: results ‘large’ </a:t>
            </a:r>
            <a:r>
              <a:rPr lang="nl-BE" dirty="0"/>
              <a:t>BRP</a:t>
            </a:r>
          </a:p>
        </p:txBody>
      </p:sp>
      <p:sp>
        <p:nvSpPr>
          <p:cNvPr id="5" name="Slide Number Placeholder 4"/>
          <p:cNvSpPr>
            <a:spLocks noGrp="1"/>
          </p:cNvSpPr>
          <p:nvPr>
            <p:ph type="sldNum" sz="quarter" idx="4"/>
          </p:nvPr>
        </p:nvSpPr>
        <p:spPr/>
        <p:txBody>
          <a:bodyPr/>
          <a:lstStyle/>
          <a:p>
            <a:fld id="{BDFC70C9-4207-E249-BC2E-DCC217AE1BF1}" type="slidenum">
              <a:rPr lang="en-US" smtClean="0"/>
              <a:t>128</a:t>
            </a:fld>
            <a:endParaRPr lang="en-US"/>
          </a:p>
        </p:txBody>
      </p:sp>
      <p:pic>
        <p:nvPicPr>
          <p:cNvPr id="819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8188" y="646045"/>
            <a:ext cx="7667625" cy="4124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2575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p:cNvGraphicFramePr/>
          <p:nvPr>
            <p:extLst>
              <p:ext uri="{D42A27DB-BD31-4B8C-83A1-F6EECF244321}">
                <p14:modId xmlns:p14="http://schemas.microsoft.com/office/powerpoint/2010/main" val="1630028394"/>
              </p:ext>
            </p:extLst>
          </p:nvPr>
        </p:nvGraphicFramePr>
        <p:xfrm>
          <a:off x="6267587" y="124058"/>
          <a:ext cx="3263644" cy="18197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 Placeholder 1"/>
          <p:cNvSpPr>
            <a:spLocks noGrp="1"/>
          </p:cNvSpPr>
          <p:nvPr>
            <p:ph type="body" sz="quarter" idx="10"/>
          </p:nvPr>
        </p:nvSpPr>
        <p:spPr/>
        <p:txBody>
          <a:bodyPr>
            <a:normAutofit/>
          </a:bodyPr>
          <a:lstStyle/>
          <a:p>
            <a:endParaRPr lang="nl-BE" dirty="0">
              <a:sym typeface="Wingdings" panose="05000000000000000000" pitchFamily="2" charset="2"/>
            </a:endParaRPr>
          </a:p>
          <a:p>
            <a:endParaRPr lang="nl-BE" dirty="0">
              <a:sym typeface="Wingdings" panose="05000000000000000000" pitchFamily="2" charset="2"/>
            </a:endParaRPr>
          </a:p>
          <a:p>
            <a:endParaRPr lang="nl-BE" dirty="0"/>
          </a:p>
          <a:p>
            <a:pPr marL="217688" indent="-214313">
              <a:buFont typeface="Arial" panose="020B0604020202020204" pitchFamily="34" charset="0"/>
              <a:buChar char="•"/>
            </a:pPr>
            <a:endParaRPr lang="nl-BE" dirty="0"/>
          </a:p>
          <a:p>
            <a:pPr marL="217688" indent="-214313">
              <a:buFont typeface="Arial" panose="020B0604020202020204" pitchFamily="34" charset="0"/>
              <a:buChar char="•"/>
            </a:pPr>
            <a:endParaRPr lang="nl-BE" dirty="0"/>
          </a:p>
        </p:txBody>
      </p:sp>
      <p:sp>
        <p:nvSpPr>
          <p:cNvPr id="3" name="Title 2"/>
          <p:cNvSpPr>
            <a:spLocks noGrp="1"/>
          </p:cNvSpPr>
          <p:nvPr>
            <p:ph type="title"/>
          </p:nvPr>
        </p:nvSpPr>
        <p:spPr>
          <a:xfrm>
            <a:off x="187323" y="168552"/>
            <a:ext cx="8280000" cy="645109"/>
          </a:xfrm>
        </p:spPr>
        <p:txBody>
          <a:bodyPr/>
          <a:lstStyle/>
          <a:p>
            <a:r>
              <a:rPr lang="nl-BE" dirty="0" smtClean="0"/>
              <a:t>Allocation DSO: results ‘medium large’ </a:t>
            </a:r>
            <a:r>
              <a:rPr lang="nl-BE" dirty="0"/>
              <a:t>BRP</a:t>
            </a:r>
          </a:p>
        </p:txBody>
      </p:sp>
      <p:sp>
        <p:nvSpPr>
          <p:cNvPr id="5" name="Slide Number Placeholder 4"/>
          <p:cNvSpPr>
            <a:spLocks noGrp="1"/>
          </p:cNvSpPr>
          <p:nvPr>
            <p:ph type="sldNum" sz="quarter" idx="4"/>
          </p:nvPr>
        </p:nvSpPr>
        <p:spPr/>
        <p:txBody>
          <a:bodyPr/>
          <a:lstStyle/>
          <a:p>
            <a:fld id="{BDFC70C9-4207-E249-BC2E-DCC217AE1BF1}" type="slidenum">
              <a:rPr lang="en-US" smtClean="0"/>
              <a:t>129</a:t>
            </a:fld>
            <a:endParaRPr lang="en-US"/>
          </a:p>
        </p:txBody>
      </p:sp>
      <p:pic>
        <p:nvPicPr>
          <p:cNvPr id="921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338" y="655608"/>
            <a:ext cx="8315325" cy="4130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180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nl-BE" dirty="0" smtClean="0"/>
              <a:t>Day-</a:t>
            </a:r>
            <a:r>
              <a:rPr lang="nl-BE" dirty="0" err="1" smtClean="0"/>
              <a:t>ahead</a:t>
            </a:r>
            <a:r>
              <a:rPr lang="nl-BE" dirty="0" smtClean="0"/>
              <a:t> </a:t>
            </a:r>
            <a:r>
              <a:rPr lang="nl-BE" dirty="0" err="1" smtClean="0"/>
              <a:t>allocation</a:t>
            </a:r>
            <a:r>
              <a:rPr lang="nl-BE" dirty="0" smtClean="0"/>
              <a:t> on BE-FR </a:t>
            </a:r>
            <a:r>
              <a:rPr lang="nl-BE" dirty="0" err="1" smtClean="0"/>
              <a:t>and</a:t>
            </a:r>
            <a:r>
              <a:rPr lang="nl-BE" dirty="0" smtClean="0"/>
              <a:t> BE-NL</a:t>
            </a:r>
            <a:endParaRPr lang="nl-BE" dirty="0"/>
          </a:p>
        </p:txBody>
      </p:sp>
      <p:sp>
        <p:nvSpPr>
          <p:cNvPr id="4" name="Footer Placeholder 3"/>
          <p:cNvSpPr>
            <a:spLocks noGrp="1"/>
          </p:cNvSpPr>
          <p:nvPr>
            <p:ph type="ftr" sz="quarter" idx="3"/>
          </p:nvPr>
        </p:nvSpPr>
        <p:spPr/>
        <p:txBody>
          <a:bodyPr/>
          <a:lstStyle/>
          <a:p>
            <a:r>
              <a:rPr lang="en-US" dirty="0" smtClean="0"/>
              <a:t>ARP-Day / Brussels, 17.04.2017 </a:t>
            </a:r>
            <a:endParaRPr lang="en-US" dirty="0"/>
          </a:p>
        </p:txBody>
      </p:sp>
      <p:sp>
        <p:nvSpPr>
          <p:cNvPr id="5" name="Slide Number Placeholder 4"/>
          <p:cNvSpPr>
            <a:spLocks noGrp="1"/>
          </p:cNvSpPr>
          <p:nvPr>
            <p:ph type="sldNum" sz="quarter" idx="4"/>
          </p:nvPr>
        </p:nvSpPr>
        <p:spPr>
          <a:xfrm>
            <a:off x="7073247" y="4850110"/>
            <a:ext cx="2133878" cy="166910"/>
          </a:xfrm>
        </p:spPr>
        <p:txBody>
          <a:bodyPr/>
          <a:lstStyle/>
          <a:p>
            <a:fld id="{BDFC70C9-4207-E249-BC2E-DCC217AE1BF1}" type="slidenum">
              <a:rPr lang="en-US" smtClean="0"/>
              <a:t>13</a:t>
            </a:fld>
            <a:endParaRPr lang="en-US"/>
          </a:p>
        </p:txBody>
      </p:sp>
      <p:pic>
        <p:nvPicPr>
          <p:cNvPr id="6" name="Picture 2" descr="Afbeeldingsresultaat voor elia 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9978" y="147341"/>
            <a:ext cx="820106" cy="28128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flipV="1">
            <a:off x="361949" y="4772025"/>
            <a:ext cx="8334375" cy="36000"/>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24" name="Diagram 23"/>
          <p:cNvGraphicFramePr/>
          <p:nvPr>
            <p:extLst/>
          </p:nvPr>
        </p:nvGraphicFramePr>
        <p:xfrm>
          <a:off x="6486247" y="444669"/>
          <a:ext cx="2530553" cy="104331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7" name="Rectangle 3"/>
          <p:cNvSpPr>
            <a:spLocks noGrp="1"/>
          </p:cNvSpPr>
          <p:nvPr>
            <p:ph type="body" idx="4294967295"/>
          </p:nvPr>
        </p:nvSpPr>
        <p:spPr>
          <a:xfrm>
            <a:off x="349807" y="672471"/>
            <a:ext cx="7775575" cy="3459163"/>
          </a:xfrm>
          <a:prstGeom prst="rect">
            <a:avLst/>
          </a:prstGeom>
        </p:spPr>
        <p:txBody>
          <a:bodyPr/>
          <a:lstStyle/>
          <a:p>
            <a:pPr marL="381000" indent="-381000" defTabSz="889000">
              <a:buFont typeface="Arial" pitchFamily="34" charset="0"/>
              <a:buNone/>
            </a:pPr>
            <a:endParaRPr lang="en-US" sz="1400" dirty="0"/>
          </a:p>
          <a:p>
            <a:pPr marL="381000" indent="-381000" defTabSz="889000">
              <a:buFont typeface="Arial" pitchFamily="34" charset="0"/>
              <a:buNone/>
            </a:pPr>
            <a:endParaRPr lang="en-US" sz="1400" dirty="0"/>
          </a:p>
          <a:p>
            <a:pPr marL="381000" indent="-381000" defTabSz="889000">
              <a:buFont typeface="Arial" pitchFamily="34" charset="0"/>
              <a:buNone/>
            </a:pPr>
            <a:r>
              <a:rPr lang="en-US" sz="1400" dirty="0" smtClean="0"/>
              <a:t>	  </a:t>
            </a:r>
            <a:endParaRPr lang="en-US" sz="1400" dirty="0"/>
          </a:p>
        </p:txBody>
      </p:sp>
      <p:sp>
        <p:nvSpPr>
          <p:cNvPr id="2" name="Rectangle 1"/>
          <p:cNvSpPr/>
          <p:nvPr/>
        </p:nvSpPr>
        <p:spPr>
          <a:xfrm>
            <a:off x="7992632" y="658669"/>
            <a:ext cx="592975" cy="615309"/>
          </a:xfrm>
          <a:prstGeom prst="rect">
            <a:avLst/>
          </a:prstGeom>
          <a:solidFill>
            <a:srgbClr val="F0801A">
              <a:alpha val="25098"/>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pic>
        <p:nvPicPr>
          <p:cNvPr id="7" name="Picture 6"/>
          <p:cNvPicPr>
            <a:picLocks noChangeAspect="1"/>
          </p:cNvPicPr>
          <p:nvPr/>
        </p:nvPicPr>
        <p:blipFill>
          <a:blip r:embed="rId10"/>
          <a:stretch>
            <a:fillRect/>
          </a:stretch>
        </p:blipFill>
        <p:spPr>
          <a:xfrm>
            <a:off x="481041" y="1082271"/>
            <a:ext cx="7644341" cy="3710386"/>
          </a:xfrm>
          <a:prstGeom prst="rect">
            <a:avLst/>
          </a:prstGeom>
        </p:spPr>
      </p:pic>
      <p:sp>
        <p:nvSpPr>
          <p:cNvPr id="10" name="TextBox 9"/>
          <p:cNvSpPr txBox="1"/>
          <p:nvPr/>
        </p:nvSpPr>
        <p:spPr>
          <a:xfrm>
            <a:off x="3273399" y="4464248"/>
            <a:ext cx="1794221" cy="307777"/>
          </a:xfrm>
          <a:prstGeom prst="rect">
            <a:avLst/>
          </a:prstGeom>
          <a:noFill/>
        </p:spPr>
        <p:txBody>
          <a:bodyPr wrap="square" rtlCol="0">
            <a:spAutoFit/>
          </a:bodyPr>
          <a:lstStyle/>
          <a:p>
            <a:r>
              <a:rPr lang="en-US" dirty="0" smtClean="0">
                <a:solidFill>
                  <a:schemeClr val="accent4"/>
                </a:solidFill>
              </a:rPr>
              <a:t>SHIPPING AGENT</a:t>
            </a:r>
            <a:endParaRPr lang="fr-BE" dirty="0">
              <a:solidFill>
                <a:schemeClr val="accent4"/>
              </a:solidFill>
            </a:endParaRPr>
          </a:p>
        </p:txBody>
      </p:sp>
      <p:sp>
        <p:nvSpPr>
          <p:cNvPr id="9" name="Rectangle 8"/>
          <p:cNvSpPr/>
          <p:nvPr/>
        </p:nvSpPr>
        <p:spPr>
          <a:xfrm>
            <a:off x="6606540" y="1914368"/>
            <a:ext cx="2232660" cy="72215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Cross-border nomination between PXs performed by the shipper</a:t>
            </a:r>
            <a:endParaRPr lang="fr-BE" dirty="0"/>
          </a:p>
        </p:txBody>
      </p:sp>
    </p:spTree>
    <p:extLst>
      <p:ext uri="{BB962C8B-B14F-4D97-AF65-F5344CB8AC3E}">
        <p14:creationId xmlns:p14="http://schemas.microsoft.com/office/powerpoint/2010/main" val="4314665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2104829714"/>
              </p:ext>
            </p:extLst>
          </p:nvPr>
        </p:nvGraphicFramePr>
        <p:xfrm>
          <a:off x="6215828" y="124058"/>
          <a:ext cx="3263644" cy="18197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a:xfrm>
            <a:off x="327037" y="188938"/>
            <a:ext cx="8280000" cy="645109"/>
          </a:xfrm>
        </p:spPr>
        <p:txBody>
          <a:bodyPr/>
          <a:lstStyle/>
          <a:p>
            <a:r>
              <a:rPr lang="en-US" dirty="0" smtClean="0"/>
              <a:t>Allocation DSO: results ‘small’ BRPs</a:t>
            </a:r>
            <a:endParaRPr lang="en-US" dirty="0"/>
          </a:p>
        </p:txBody>
      </p:sp>
      <p:sp>
        <p:nvSpPr>
          <p:cNvPr id="5" name="Slide Number Placeholder 4"/>
          <p:cNvSpPr>
            <a:spLocks noGrp="1"/>
          </p:cNvSpPr>
          <p:nvPr>
            <p:ph type="sldNum" sz="quarter" idx="4"/>
          </p:nvPr>
        </p:nvSpPr>
        <p:spPr/>
        <p:txBody>
          <a:bodyPr/>
          <a:lstStyle/>
          <a:p>
            <a:fld id="{BDFC70C9-4207-E249-BC2E-DCC217AE1BF1}" type="slidenum">
              <a:rPr lang="en-US" smtClean="0"/>
              <a:t>130</a:t>
            </a:fld>
            <a:endParaRPr lang="en-US"/>
          </a:p>
        </p:txBody>
      </p:sp>
      <p:pic>
        <p:nvPicPr>
          <p:cNvPr id="1024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313" y="638355"/>
            <a:ext cx="8715375" cy="4132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6108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2000" y="275547"/>
            <a:ext cx="8280000" cy="645109"/>
          </a:xfrm>
        </p:spPr>
        <p:txBody>
          <a:bodyPr/>
          <a:lstStyle/>
          <a:p>
            <a:r>
              <a:rPr lang="nl-BE" dirty="0" smtClean="0"/>
              <a:t>Allocation DSO: results per </a:t>
            </a:r>
            <a:r>
              <a:rPr lang="nl-BE" dirty="0" err="1" smtClean="0"/>
              <a:t>month</a:t>
            </a:r>
            <a:endParaRPr lang="nl-BE" dirty="0"/>
          </a:p>
        </p:txBody>
      </p:sp>
      <p:sp>
        <p:nvSpPr>
          <p:cNvPr id="5" name="Slide Number Placeholder 4"/>
          <p:cNvSpPr>
            <a:spLocks noGrp="1"/>
          </p:cNvSpPr>
          <p:nvPr>
            <p:ph type="sldNum" sz="quarter" idx="4"/>
          </p:nvPr>
        </p:nvSpPr>
        <p:spPr/>
        <p:txBody>
          <a:bodyPr/>
          <a:lstStyle/>
          <a:p>
            <a:fld id="{BDFC70C9-4207-E249-BC2E-DCC217AE1BF1}" type="slidenum">
              <a:rPr lang="en-US" smtClean="0"/>
              <a:t>131</a:t>
            </a:fld>
            <a:endParaRPr lang="en-US"/>
          </a:p>
        </p:txBody>
      </p:sp>
      <p:graphicFrame>
        <p:nvGraphicFramePr>
          <p:cNvPr id="7" name="Diagram 6"/>
          <p:cNvGraphicFramePr/>
          <p:nvPr>
            <p:extLst>
              <p:ext uri="{D42A27DB-BD31-4B8C-83A1-F6EECF244321}">
                <p14:modId xmlns:p14="http://schemas.microsoft.com/office/powerpoint/2010/main" val="3822275039"/>
              </p:ext>
            </p:extLst>
          </p:nvPr>
        </p:nvGraphicFramePr>
        <p:xfrm>
          <a:off x="5836266" y="115431"/>
          <a:ext cx="3263644" cy="18197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26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5825" y="1075333"/>
            <a:ext cx="7372350" cy="3691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76826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19927"/>
            <a:ext cx="8280000" cy="645109"/>
          </a:xfrm>
        </p:spPr>
        <p:txBody>
          <a:bodyPr/>
          <a:lstStyle/>
          <a:p>
            <a:r>
              <a:rPr lang="en-US" dirty="0" smtClean="0"/>
              <a:t>Allocation DSO: extra analysis &amp; findings</a:t>
            </a:r>
            <a:endParaRPr lang="en-US" dirty="0"/>
          </a:p>
        </p:txBody>
      </p:sp>
      <p:sp>
        <p:nvSpPr>
          <p:cNvPr id="5" name="Slide Number Placeholder 4"/>
          <p:cNvSpPr>
            <a:spLocks noGrp="1"/>
          </p:cNvSpPr>
          <p:nvPr>
            <p:ph type="sldNum" sz="quarter" idx="4"/>
          </p:nvPr>
        </p:nvSpPr>
        <p:spPr/>
        <p:txBody>
          <a:bodyPr/>
          <a:lstStyle/>
          <a:p>
            <a:fld id="{BDFC70C9-4207-E249-BC2E-DCC217AE1BF1}" type="slidenum">
              <a:rPr lang="en-US" smtClean="0"/>
              <a:t>132</a:t>
            </a:fld>
            <a:endParaRPr lang="en-US" dirty="0"/>
          </a:p>
        </p:txBody>
      </p:sp>
      <p:graphicFrame>
        <p:nvGraphicFramePr>
          <p:cNvPr id="7" name="Diagram 6"/>
          <p:cNvGraphicFramePr/>
          <p:nvPr>
            <p:extLst>
              <p:ext uri="{D42A27DB-BD31-4B8C-83A1-F6EECF244321}">
                <p14:modId xmlns:p14="http://schemas.microsoft.com/office/powerpoint/2010/main" val="4117654985"/>
              </p:ext>
            </p:extLst>
          </p:nvPr>
        </p:nvGraphicFramePr>
        <p:xfrm>
          <a:off x="5836266" y="115431"/>
          <a:ext cx="3263644" cy="18197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 Placeholder 1"/>
          <p:cNvSpPr>
            <a:spLocks noGrp="1"/>
          </p:cNvSpPr>
          <p:nvPr>
            <p:ph type="body" sz="quarter" idx="10"/>
          </p:nvPr>
        </p:nvSpPr>
        <p:spPr>
          <a:xfrm>
            <a:off x="526211" y="613016"/>
            <a:ext cx="5718634" cy="1463793"/>
          </a:xfrm>
          <a:solidFill>
            <a:schemeClr val="bg1"/>
          </a:solidFill>
        </p:spPr>
        <p:txBody>
          <a:bodyPr/>
          <a:lstStyle/>
          <a:p>
            <a:pPr marL="217688" indent="-214313">
              <a:buFont typeface="Arial" panose="020B0604020202020204" pitchFamily="34" charset="0"/>
              <a:buChar char="•"/>
            </a:pPr>
            <a:r>
              <a:rPr lang="en-US" dirty="0" smtClean="0"/>
              <a:t>Results are independent of the imbalance of the zone: same results are obtained if we focus on quarters where the zone imbalance was bigger than 200 MW</a:t>
            </a:r>
          </a:p>
          <a:p>
            <a:pPr marL="217688" indent="-214313">
              <a:buFont typeface="Arial" panose="020B0604020202020204" pitchFamily="34" charset="0"/>
              <a:buChar char="•"/>
            </a:pPr>
            <a:r>
              <a:rPr lang="en-US" dirty="0" smtClean="0"/>
              <a:t>Results are independent of the imbalance of the BRP: no correlation between the error and the imbalance of the BRP</a:t>
            </a:r>
          </a:p>
        </p:txBody>
      </p:sp>
      <p:pic>
        <p:nvPicPr>
          <p:cNvPr id="1229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36498" y="2188953"/>
            <a:ext cx="6107502"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39946" y="2100529"/>
            <a:ext cx="2596551" cy="2462213"/>
          </a:xfrm>
          <a:prstGeom prst="rect">
            <a:avLst/>
          </a:prstGeom>
          <a:noFill/>
        </p:spPr>
        <p:txBody>
          <a:bodyPr wrap="square" rtlCol="0">
            <a:spAutoFit/>
          </a:bodyPr>
          <a:lstStyle/>
          <a:p>
            <a:pPr marL="217688" indent="-214313">
              <a:buClr>
                <a:schemeClr val="tx2"/>
              </a:buClr>
              <a:buFont typeface="Arial" panose="020B0604020202020204" pitchFamily="34" charset="0"/>
              <a:buChar char="•"/>
            </a:pPr>
            <a:r>
              <a:rPr lang="en-US" dirty="0"/>
              <a:t>RT injection measurement of the DSO doesn’t give substantial improvement to the model </a:t>
            </a:r>
          </a:p>
          <a:p>
            <a:pPr marL="217688" indent="-214313">
              <a:buClr>
                <a:schemeClr val="tx2"/>
              </a:buClr>
              <a:buFont typeface="Arial" panose="020B0604020202020204" pitchFamily="34" charset="0"/>
              <a:buChar char="•"/>
            </a:pPr>
            <a:r>
              <a:rPr lang="en-US" dirty="0"/>
              <a:t>Model has still problems with the allocation of January </a:t>
            </a:r>
            <a:r>
              <a:rPr lang="en-US" dirty="0" err="1"/>
              <a:t>wrt</a:t>
            </a:r>
            <a:r>
              <a:rPr lang="en-US" dirty="0"/>
              <a:t> the switches between BRPs (till half of February when the new allocation is ready)</a:t>
            </a:r>
          </a:p>
          <a:p>
            <a:endParaRPr lang="nl-BE" dirty="0"/>
          </a:p>
        </p:txBody>
      </p:sp>
    </p:spTree>
    <p:extLst>
      <p:ext uri="{BB962C8B-B14F-4D97-AF65-F5344CB8AC3E}">
        <p14:creationId xmlns:p14="http://schemas.microsoft.com/office/powerpoint/2010/main" val="17326629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32001" y="881318"/>
            <a:ext cx="6092032" cy="3286125"/>
          </a:xfrm>
        </p:spPr>
        <p:txBody>
          <a:bodyPr/>
          <a:lstStyle/>
          <a:p>
            <a:r>
              <a:rPr lang="en-US" dirty="0" smtClean="0"/>
              <a:t>Mix of 2 solutions:</a:t>
            </a:r>
          </a:p>
          <a:p>
            <a:pPr marL="217688" indent="-214313">
              <a:buFont typeface="Arial" panose="020B0604020202020204" pitchFamily="34" charset="0"/>
              <a:buChar char="•"/>
            </a:pPr>
            <a:r>
              <a:rPr lang="en-US" dirty="0" smtClean="0"/>
              <a:t>Telemetering (where available and of good quality)</a:t>
            </a:r>
          </a:p>
          <a:p>
            <a:pPr marL="414338" lvl="1" indent="-214313">
              <a:buFont typeface="Arial" panose="020B0604020202020204" pitchFamily="34" charset="0"/>
              <a:buChar char="•"/>
            </a:pPr>
            <a:r>
              <a:rPr lang="en-US" dirty="0" err="1" smtClean="0"/>
              <a:t>Niet</a:t>
            </a:r>
            <a:r>
              <a:rPr lang="en-US" dirty="0" smtClean="0"/>
              <a:t> </a:t>
            </a:r>
            <a:r>
              <a:rPr lang="en-US" dirty="0" err="1" smtClean="0"/>
              <a:t>elke</a:t>
            </a:r>
            <a:r>
              <a:rPr lang="en-US" dirty="0" smtClean="0"/>
              <a:t> </a:t>
            </a:r>
            <a:r>
              <a:rPr lang="en-US" dirty="0" err="1" smtClean="0"/>
              <a:t>netgebruiker</a:t>
            </a:r>
            <a:r>
              <a:rPr lang="en-US" dirty="0" smtClean="0"/>
              <a:t> </a:t>
            </a:r>
            <a:r>
              <a:rPr lang="en-US" dirty="0" err="1" smtClean="0"/>
              <a:t>heeft</a:t>
            </a:r>
            <a:r>
              <a:rPr lang="en-US" dirty="0" smtClean="0"/>
              <a:t> </a:t>
            </a:r>
            <a:r>
              <a:rPr lang="en-US" dirty="0" err="1" smtClean="0"/>
              <a:t>telemetingen</a:t>
            </a:r>
            <a:r>
              <a:rPr lang="en-US" dirty="0" smtClean="0"/>
              <a:t> op </a:t>
            </a:r>
            <a:r>
              <a:rPr lang="en-US" dirty="0" err="1" smtClean="0"/>
              <a:t>zijn</a:t>
            </a:r>
            <a:r>
              <a:rPr lang="en-US" dirty="0" smtClean="0"/>
              <a:t> </a:t>
            </a:r>
            <a:r>
              <a:rPr lang="en-US" dirty="0" err="1" smtClean="0"/>
              <a:t>toegangspunt</a:t>
            </a:r>
            <a:endParaRPr lang="en-US" dirty="0" smtClean="0"/>
          </a:p>
          <a:p>
            <a:pPr marL="414338" lvl="1" indent="-214313">
              <a:buFont typeface="Arial" panose="020B0604020202020204" pitchFamily="34" charset="0"/>
              <a:buChar char="•"/>
            </a:pPr>
            <a:r>
              <a:rPr lang="en-US" dirty="0" err="1" smtClean="0"/>
              <a:t>Bepaalde</a:t>
            </a:r>
            <a:r>
              <a:rPr lang="en-US" dirty="0" smtClean="0"/>
              <a:t> </a:t>
            </a:r>
            <a:r>
              <a:rPr lang="en-US" dirty="0" err="1" smtClean="0"/>
              <a:t>telemetingen</a:t>
            </a:r>
            <a:r>
              <a:rPr lang="en-US" dirty="0" smtClean="0"/>
              <a:t> </a:t>
            </a:r>
            <a:r>
              <a:rPr lang="en-US" dirty="0" err="1" smtClean="0"/>
              <a:t>geven</a:t>
            </a:r>
            <a:r>
              <a:rPr lang="en-US" dirty="0" smtClean="0"/>
              <a:t> </a:t>
            </a:r>
            <a:r>
              <a:rPr lang="en-US" dirty="0" err="1" smtClean="0"/>
              <a:t>stroom</a:t>
            </a:r>
            <a:r>
              <a:rPr lang="en-US" dirty="0" smtClean="0"/>
              <a:t>, maar </a:t>
            </a:r>
            <a:r>
              <a:rPr lang="en-US" dirty="0" err="1" smtClean="0"/>
              <a:t>niet</a:t>
            </a:r>
            <a:r>
              <a:rPr lang="en-US" dirty="0" smtClean="0"/>
              <a:t> </a:t>
            </a:r>
            <a:r>
              <a:rPr lang="en-US" dirty="0" err="1" smtClean="0"/>
              <a:t>vermogen</a:t>
            </a:r>
            <a:r>
              <a:rPr lang="en-US" dirty="0" smtClean="0"/>
              <a:t> (+ </a:t>
            </a:r>
            <a:r>
              <a:rPr lang="en-US" dirty="0" err="1" smtClean="0"/>
              <a:t>richting</a:t>
            </a:r>
            <a:r>
              <a:rPr lang="en-US" dirty="0" smtClean="0"/>
              <a:t>)</a:t>
            </a:r>
          </a:p>
          <a:p>
            <a:pPr marL="414338" lvl="1" indent="-214313">
              <a:buFont typeface="Arial" panose="020B0604020202020204" pitchFamily="34" charset="0"/>
              <a:buChar char="•"/>
            </a:pPr>
            <a:r>
              <a:rPr lang="en-US" dirty="0" err="1" smtClean="0"/>
              <a:t>Nauwkeurigheid</a:t>
            </a:r>
            <a:r>
              <a:rPr lang="en-US" dirty="0" smtClean="0"/>
              <a:t> van </a:t>
            </a:r>
            <a:r>
              <a:rPr lang="en-US" dirty="0" err="1" smtClean="0"/>
              <a:t>telemetingen</a:t>
            </a:r>
            <a:r>
              <a:rPr lang="en-US" dirty="0" smtClean="0"/>
              <a:t>?</a:t>
            </a:r>
          </a:p>
          <a:p>
            <a:pPr marL="414338" lvl="1" indent="-214313">
              <a:buFont typeface="Arial" panose="020B0604020202020204" pitchFamily="34" charset="0"/>
              <a:buChar char="•"/>
            </a:pPr>
            <a:r>
              <a:rPr lang="en-US" dirty="0" smtClean="0"/>
              <a:t>Up-to-date </a:t>
            </a:r>
            <a:r>
              <a:rPr lang="en-US" dirty="0" err="1" smtClean="0"/>
              <a:t>houden</a:t>
            </a:r>
            <a:r>
              <a:rPr lang="en-US" dirty="0" smtClean="0"/>
              <a:t> van register </a:t>
            </a:r>
            <a:r>
              <a:rPr lang="en-US" dirty="0" err="1" smtClean="0"/>
              <a:t>en</a:t>
            </a:r>
            <a:r>
              <a:rPr lang="en-US" dirty="0" smtClean="0"/>
              <a:t> </a:t>
            </a:r>
            <a:r>
              <a:rPr lang="en-US" dirty="0" err="1" smtClean="0"/>
              <a:t>formules</a:t>
            </a:r>
            <a:r>
              <a:rPr lang="en-US" dirty="0" smtClean="0"/>
              <a:t>?</a:t>
            </a:r>
          </a:p>
          <a:p>
            <a:pPr marL="217688" indent="-214313">
              <a:buFont typeface="Arial" panose="020B0604020202020204" pitchFamily="34" charset="0"/>
              <a:buChar char="•"/>
            </a:pPr>
            <a:r>
              <a:rPr lang="en-US" dirty="0" smtClean="0"/>
              <a:t>Measurements every 15min </a:t>
            </a:r>
          </a:p>
          <a:p>
            <a:pPr marL="414338" lvl="1" indent="-214313">
              <a:buFont typeface="Arial" panose="020B0604020202020204" pitchFamily="34" charset="0"/>
              <a:buChar char="•"/>
            </a:pPr>
            <a:r>
              <a:rPr lang="en-US" dirty="0" smtClean="0"/>
              <a:t>Base for the invoice</a:t>
            </a:r>
          </a:p>
          <a:p>
            <a:pPr marL="414338" lvl="1" indent="-214313">
              <a:buFont typeface="Arial" panose="020B0604020202020204" pitchFamily="34" charset="0"/>
              <a:buChar char="•"/>
            </a:pPr>
            <a:r>
              <a:rPr lang="en-US" dirty="0" smtClean="0"/>
              <a:t>Precision OK</a:t>
            </a:r>
          </a:p>
          <a:p>
            <a:pPr marL="414338" lvl="1" indent="-214313">
              <a:buFont typeface="Arial" panose="020B0604020202020204" pitchFamily="34" charset="0"/>
              <a:buChar char="•"/>
            </a:pPr>
            <a:r>
              <a:rPr lang="en-US" dirty="0" smtClean="0"/>
              <a:t>Register and formulas are existing, just adaptations needed for continuous communication</a:t>
            </a:r>
          </a:p>
          <a:p>
            <a:pPr marL="414338" lvl="1" indent="-214313">
              <a:buFont typeface="Arial" panose="020B0604020202020204" pitchFamily="34" charset="0"/>
              <a:buChar char="•"/>
            </a:pPr>
            <a:r>
              <a:rPr lang="en-US" dirty="0" smtClean="0"/>
              <a:t>Adaptation of the meter (APN-network or IP)</a:t>
            </a:r>
            <a:endParaRPr lang="en-US" dirty="0"/>
          </a:p>
        </p:txBody>
      </p:sp>
      <p:sp>
        <p:nvSpPr>
          <p:cNvPr id="3" name="Title 2"/>
          <p:cNvSpPr>
            <a:spLocks noGrp="1"/>
          </p:cNvSpPr>
          <p:nvPr>
            <p:ph type="title"/>
          </p:nvPr>
        </p:nvSpPr>
        <p:spPr>
          <a:xfrm>
            <a:off x="432000" y="154432"/>
            <a:ext cx="8280000" cy="645109"/>
          </a:xfrm>
        </p:spPr>
        <p:txBody>
          <a:bodyPr/>
          <a:lstStyle/>
          <a:p>
            <a:r>
              <a:rPr lang="nl-BE" dirty="0" err="1" smtClean="0"/>
              <a:t>Grid</a:t>
            </a:r>
            <a:r>
              <a:rPr lang="nl-BE" dirty="0" smtClean="0"/>
              <a:t> Users </a:t>
            </a:r>
            <a:r>
              <a:rPr lang="nl-BE" dirty="0"/>
              <a:t>Elia</a:t>
            </a:r>
          </a:p>
        </p:txBody>
      </p:sp>
      <p:sp>
        <p:nvSpPr>
          <p:cNvPr id="5" name="Slide Number Placeholder 4"/>
          <p:cNvSpPr>
            <a:spLocks noGrp="1"/>
          </p:cNvSpPr>
          <p:nvPr>
            <p:ph type="sldNum" sz="quarter" idx="4"/>
          </p:nvPr>
        </p:nvSpPr>
        <p:spPr/>
        <p:txBody>
          <a:bodyPr/>
          <a:lstStyle/>
          <a:p>
            <a:fld id="{BDFC70C9-4207-E249-BC2E-DCC217AE1BF1}" type="slidenum">
              <a:rPr lang="en-US" smtClean="0"/>
              <a:t>133</a:t>
            </a:fld>
            <a:endParaRPr lang="en-US"/>
          </a:p>
        </p:txBody>
      </p:sp>
      <p:graphicFrame>
        <p:nvGraphicFramePr>
          <p:cNvPr id="6" name="Diagram 5"/>
          <p:cNvGraphicFramePr/>
          <p:nvPr>
            <p:extLst>
              <p:ext uri="{D42A27DB-BD31-4B8C-83A1-F6EECF244321}">
                <p14:modId xmlns:p14="http://schemas.microsoft.com/office/powerpoint/2010/main" val="1673349318"/>
              </p:ext>
            </p:extLst>
          </p:nvPr>
        </p:nvGraphicFramePr>
        <p:xfrm>
          <a:off x="5693663" y="115431"/>
          <a:ext cx="3263644" cy="18197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19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24032" y="1955938"/>
            <a:ext cx="2450753" cy="1475018"/>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4033" y="3430956"/>
            <a:ext cx="2450752" cy="147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2678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32000" y="1285875"/>
            <a:ext cx="6673650" cy="3286125"/>
          </a:xfrm>
        </p:spPr>
        <p:txBody>
          <a:bodyPr/>
          <a:lstStyle/>
          <a:p>
            <a:r>
              <a:rPr lang="en-US" dirty="0" smtClean="0">
                <a:sym typeface="Wingdings" panose="05000000000000000000" pitchFamily="2" charset="2"/>
              </a:rPr>
              <a:t>CDS who are executing themselves the allocation: model DSO will be applied</a:t>
            </a:r>
          </a:p>
          <a:p>
            <a:r>
              <a:rPr lang="en-US" dirty="0" smtClean="0">
                <a:sym typeface="Wingdings" panose="05000000000000000000" pitchFamily="2" charset="2"/>
              </a:rPr>
              <a:t>In case Elia is performing the allocation for the CD: same approach as for Elia Grid Users</a:t>
            </a:r>
            <a:endParaRPr lang="en-US" dirty="0">
              <a:sym typeface="Wingdings" panose="05000000000000000000" pitchFamily="2" charset="2"/>
            </a:endParaRPr>
          </a:p>
        </p:txBody>
      </p:sp>
      <p:sp>
        <p:nvSpPr>
          <p:cNvPr id="3" name="Title 2"/>
          <p:cNvSpPr>
            <a:spLocks noGrp="1"/>
          </p:cNvSpPr>
          <p:nvPr>
            <p:ph type="title"/>
          </p:nvPr>
        </p:nvSpPr>
        <p:spPr/>
        <p:txBody>
          <a:bodyPr/>
          <a:lstStyle/>
          <a:p>
            <a:r>
              <a:rPr lang="en-US" dirty="0" smtClean="0"/>
              <a:t>Allocation CDS connected to the Elia grid</a:t>
            </a:r>
            <a:endParaRPr lang="en-US" dirty="0"/>
          </a:p>
        </p:txBody>
      </p:sp>
      <p:sp>
        <p:nvSpPr>
          <p:cNvPr id="5" name="Slide Number Placeholder 4"/>
          <p:cNvSpPr>
            <a:spLocks noGrp="1"/>
          </p:cNvSpPr>
          <p:nvPr>
            <p:ph type="sldNum" sz="quarter" idx="4"/>
          </p:nvPr>
        </p:nvSpPr>
        <p:spPr/>
        <p:txBody>
          <a:bodyPr/>
          <a:lstStyle/>
          <a:p>
            <a:fld id="{BDFC70C9-4207-E249-BC2E-DCC217AE1BF1}" type="slidenum">
              <a:rPr lang="en-US" smtClean="0"/>
              <a:t>134</a:t>
            </a:fld>
            <a:endParaRPr lang="en-US" dirty="0"/>
          </a:p>
        </p:txBody>
      </p:sp>
      <p:graphicFrame>
        <p:nvGraphicFramePr>
          <p:cNvPr id="6" name="Diagram 5"/>
          <p:cNvGraphicFramePr/>
          <p:nvPr>
            <p:extLst>
              <p:ext uri="{D42A27DB-BD31-4B8C-83A1-F6EECF244321}">
                <p14:modId xmlns:p14="http://schemas.microsoft.com/office/powerpoint/2010/main" val="4067845488"/>
              </p:ext>
            </p:extLst>
          </p:nvPr>
        </p:nvGraphicFramePr>
        <p:xfrm>
          <a:off x="6328031" y="305931"/>
          <a:ext cx="3263644" cy="18197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7035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Correction of the perimeter for activations of:</a:t>
            </a:r>
          </a:p>
          <a:p>
            <a:pPr marL="217688" indent="-214313">
              <a:buFont typeface="Arial" panose="020B0604020202020204" pitchFamily="34" charset="0"/>
              <a:buChar char="•"/>
            </a:pPr>
            <a:r>
              <a:rPr lang="en-US" dirty="0" smtClean="0"/>
              <a:t>R2: available and aggregated within the EMS of Elia</a:t>
            </a:r>
          </a:p>
          <a:p>
            <a:pPr marL="217688" indent="-214313">
              <a:buFont typeface="Arial" panose="020B0604020202020204" pitchFamily="34" charset="0"/>
              <a:buChar char="•"/>
            </a:pPr>
            <a:r>
              <a:rPr lang="en-US" dirty="0" smtClean="0"/>
              <a:t>R3 &amp; free bids: available in the tool </a:t>
            </a:r>
            <a:r>
              <a:rPr lang="en-US" dirty="0" err="1" smtClean="0"/>
              <a:t>Probid</a:t>
            </a:r>
            <a:endParaRPr lang="en-US" dirty="0" smtClean="0"/>
          </a:p>
          <a:p>
            <a:endParaRPr lang="en-US" dirty="0" smtClean="0"/>
          </a:p>
          <a:p>
            <a:r>
              <a:rPr lang="en-US" dirty="0" smtClean="0"/>
              <a:t>Impact of </a:t>
            </a:r>
            <a:r>
              <a:rPr lang="en-US" dirty="0" err="1" smtClean="0"/>
              <a:t>ToE</a:t>
            </a:r>
            <a:r>
              <a:rPr lang="en-US" dirty="0" smtClean="0"/>
              <a:t> Elia Grid Users </a:t>
            </a:r>
            <a:r>
              <a:rPr lang="en-US" dirty="0" smtClean="0">
                <a:sym typeface="Wingdings" panose="05000000000000000000" pitchFamily="2" charset="2"/>
              </a:rPr>
              <a:t> correction of the perimeter of the </a:t>
            </a:r>
            <a:r>
              <a:rPr lang="en-US" b="1" dirty="0" err="1" smtClean="0"/>
              <a:t>ARP</a:t>
            </a:r>
            <a:r>
              <a:rPr lang="en-US" b="1" baseline="-25000" dirty="0" err="1" smtClean="0"/>
              <a:t>source</a:t>
            </a:r>
            <a:r>
              <a:rPr lang="en-US" dirty="0" smtClean="0"/>
              <a:t> based on the notification of the BSP in </a:t>
            </a:r>
            <a:r>
              <a:rPr lang="en-US" dirty="0" err="1" smtClean="0"/>
              <a:t>geval</a:t>
            </a:r>
            <a:r>
              <a:rPr lang="en-US" dirty="0" smtClean="0"/>
              <a:t> </a:t>
            </a:r>
          </a:p>
          <a:p>
            <a:r>
              <a:rPr lang="en-US" dirty="0" smtClean="0"/>
              <a:t>Impact of </a:t>
            </a:r>
            <a:r>
              <a:rPr lang="en-US" dirty="0" err="1" smtClean="0"/>
              <a:t>ToE</a:t>
            </a:r>
            <a:r>
              <a:rPr lang="en-US" dirty="0" smtClean="0"/>
              <a:t> DSO Grid Users </a:t>
            </a:r>
            <a:r>
              <a:rPr lang="en-US" dirty="0" smtClean="0">
                <a:sym typeface="Wingdings" panose="05000000000000000000" pitchFamily="2" charset="2"/>
              </a:rPr>
              <a:t> relevance of taking this in account to be analyzed (dependent on the precision of the used model)</a:t>
            </a:r>
            <a:endParaRPr lang="en-US" dirty="0"/>
          </a:p>
        </p:txBody>
      </p:sp>
      <p:sp>
        <p:nvSpPr>
          <p:cNvPr id="3" name="Title 2"/>
          <p:cNvSpPr>
            <a:spLocks noGrp="1"/>
          </p:cNvSpPr>
          <p:nvPr>
            <p:ph type="title"/>
          </p:nvPr>
        </p:nvSpPr>
        <p:spPr/>
        <p:txBody>
          <a:bodyPr/>
          <a:lstStyle/>
          <a:p>
            <a:r>
              <a:rPr lang="en-US" dirty="0" smtClean="0"/>
              <a:t>Activation AS</a:t>
            </a:r>
            <a:endParaRPr lang="en-US" dirty="0"/>
          </a:p>
        </p:txBody>
      </p:sp>
      <p:sp>
        <p:nvSpPr>
          <p:cNvPr id="5" name="Slide Number Placeholder 4"/>
          <p:cNvSpPr>
            <a:spLocks noGrp="1"/>
          </p:cNvSpPr>
          <p:nvPr>
            <p:ph type="sldNum" sz="quarter" idx="4"/>
          </p:nvPr>
        </p:nvSpPr>
        <p:spPr/>
        <p:txBody>
          <a:bodyPr/>
          <a:lstStyle/>
          <a:p>
            <a:fld id="{BDFC70C9-4207-E249-BC2E-DCC217AE1BF1}" type="slidenum">
              <a:rPr lang="en-US" smtClean="0"/>
              <a:t>135</a:t>
            </a:fld>
            <a:endParaRPr lang="en-US" dirty="0"/>
          </a:p>
        </p:txBody>
      </p:sp>
      <p:graphicFrame>
        <p:nvGraphicFramePr>
          <p:cNvPr id="6" name="Diagram 5"/>
          <p:cNvGraphicFramePr/>
          <p:nvPr>
            <p:extLst>
              <p:ext uri="{D42A27DB-BD31-4B8C-83A1-F6EECF244321}">
                <p14:modId xmlns:p14="http://schemas.microsoft.com/office/powerpoint/2010/main" val="1731149572"/>
              </p:ext>
            </p:extLst>
          </p:nvPr>
        </p:nvGraphicFramePr>
        <p:xfrm>
          <a:off x="5693663" y="115431"/>
          <a:ext cx="3263644" cy="18197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35415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All transactions are available in our tool NXPRO, </a:t>
            </a:r>
          </a:p>
          <a:p>
            <a:r>
              <a:rPr lang="en-US" dirty="0" smtClean="0"/>
              <a:t>As long as they were nominated by the BRP (time till D+1 14h)</a:t>
            </a:r>
          </a:p>
          <a:p>
            <a:pPr marL="217688" indent="-214313">
              <a:buFont typeface="Arial" panose="020B0604020202020204" pitchFamily="34" charset="0"/>
              <a:buChar char="•"/>
            </a:pPr>
            <a:r>
              <a:rPr lang="en-US" dirty="0" smtClean="0"/>
              <a:t>Day ahead nominations</a:t>
            </a:r>
          </a:p>
          <a:p>
            <a:pPr marL="217688" indent="-214313">
              <a:buFont typeface="Arial" panose="020B0604020202020204" pitchFamily="34" charset="0"/>
              <a:buChar char="•"/>
            </a:pPr>
            <a:r>
              <a:rPr lang="en-US" dirty="0" smtClean="0"/>
              <a:t>Intra-day nominations OTC (as long as communicated by the BRP)</a:t>
            </a:r>
          </a:p>
          <a:p>
            <a:pPr marL="217688" indent="-214313">
              <a:buFont typeface="Arial" panose="020B0604020202020204" pitchFamily="34" charset="0"/>
              <a:buChar char="•"/>
            </a:pPr>
            <a:r>
              <a:rPr lang="en-US" dirty="0" smtClean="0"/>
              <a:t>Day ahead XB</a:t>
            </a:r>
          </a:p>
          <a:p>
            <a:pPr marL="217688" indent="-214313">
              <a:buFont typeface="Arial" panose="020B0604020202020204" pitchFamily="34" charset="0"/>
              <a:buChar char="•"/>
            </a:pPr>
            <a:r>
              <a:rPr lang="en-US" dirty="0" smtClean="0"/>
              <a:t>Intra-day XB</a:t>
            </a:r>
            <a:endParaRPr lang="en-US" dirty="0"/>
          </a:p>
        </p:txBody>
      </p:sp>
      <p:sp>
        <p:nvSpPr>
          <p:cNvPr id="3" name="Title 2"/>
          <p:cNvSpPr>
            <a:spLocks noGrp="1"/>
          </p:cNvSpPr>
          <p:nvPr>
            <p:ph type="title"/>
          </p:nvPr>
        </p:nvSpPr>
        <p:spPr/>
        <p:txBody>
          <a:bodyPr/>
          <a:lstStyle/>
          <a:p>
            <a:r>
              <a:rPr lang="nl-BE" dirty="0" smtClean="0"/>
              <a:t>Market Transactions</a:t>
            </a:r>
            <a:endParaRPr lang="nl-BE" dirty="0"/>
          </a:p>
        </p:txBody>
      </p:sp>
      <p:sp>
        <p:nvSpPr>
          <p:cNvPr id="5" name="Slide Number Placeholder 4"/>
          <p:cNvSpPr>
            <a:spLocks noGrp="1"/>
          </p:cNvSpPr>
          <p:nvPr>
            <p:ph type="sldNum" sz="quarter" idx="4"/>
          </p:nvPr>
        </p:nvSpPr>
        <p:spPr/>
        <p:txBody>
          <a:bodyPr/>
          <a:lstStyle/>
          <a:p>
            <a:fld id="{BDFC70C9-4207-E249-BC2E-DCC217AE1BF1}" type="slidenum">
              <a:rPr lang="en-US" smtClean="0"/>
              <a:t>136</a:t>
            </a:fld>
            <a:endParaRPr lang="en-US"/>
          </a:p>
        </p:txBody>
      </p:sp>
      <p:graphicFrame>
        <p:nvGraphicFramePr>
          <p:cNvPr id="6" name="Diagram 5"/>
          <p:cNvGraphicFramePr/>
          <p:nvPr>
            <p:extLst>
              <p:ext uri="{D42A27DB-BD31-4B8C-83A1-F6EECF244321}">
                <p14:modId xmlns:p14="http://schemas.microsoft.com/office/powerpoint/2010/main" val="988686745"/>
              </p:ext>
            </p:extLst>
          </p:nvPr>
        </p:nvGraphicFramePr>
        <p:xfrm>
          <a:off x="5693663" y="115431"/>
          <a:ext cx="3263644" cy="18197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19720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Implementation</a:t>
            </a:r>
            <a:endParaRPr lang="en-US" dirty="0"/>
          </a:p>
        </p:txBody>
      </p:sp>
      <p:sp>
        <p:nvSpPr>
          <p:cNvPr id="5" name="Slide Number Placeholder 4"/>
          <p:cNvSpPr>
            <a:spLocks noGrp="1"/>
          </p:cNvSpPr>
          <p:nvPr>
            <p:ph type="sldNum" sz="quarter" idx="4"/>
          </p:nvPr>
        </p:nvSpPr>
        <p:spPr/>
        <p:txBody>
          <a:bodyPr/>
          <a:lstStyle/>
          <a:p>
            <a:fld id="{BDFC70C9-4207-E249-BC2E-DCC217AE1BF1}" type="slidenum">
              <a:rPr lang="en-US" smtClean="0"/>
              <a:t>137</a:t>
            </a:fld>
            <a:endParaRPr lang="en-US" dirty="0"/>
          </a:p>
        </p:txBody>
      </p:sp>
      <p:sp>
        <p:nvSpPr>
          <p:cNvPr id="9" name="Line Callout 1 (Accent Bar) 8"/>
          <p:cNvSpPr/>
          <p:nvPr/>
        </p:nvSpPr>
        <p:spPr>
          <a:xfrm>
            <a:off x="6295124" y="3792270"/>
            <a:ext cx="2848876" cy="414197"/>
          </a:xfrm>
          <a:prstGeom prst="accentCallout1">
            <a:avLst>
              <a:gd name="adj1" fmla="val 31865"/>
              <a:gd name="adj2" fmla="val -705"/>
              <a:gd name="adj3" fmla="val 104303"/>
              <a:gd name="adj4" fmla="val -18783"/>
            </a:avLst>
          </a:prstGeom>
          <a:ln>
            <a:solidFill>
              <a:srgbClr val="002060"/>
            </a:solidFill>
          </a:ln>
        </p:spPr>
        <p:style>
          <a:lnRef idx="2">
            <a:schemeClr val="accent3"/>
          </a:lnRef>
          <a:fillRef idx="1">
            <a:schemeClr val="lt1"/>
          </a:fillRef>
          <a:effectRef idx="0">
            <a:schemeClr val="accent3"/>
          </a:effectRef>
          <a:fontRef idx="minor">
            <a:schemeClr val="dk1"/>
          </a:fontRef>
        </p:style>
        <p:txBody>
          <a:bodyPr lIns="68580" tIns="34290" rIns="68580" bIns="34290" rtlCol="0" anchor="ctr"/>
          <a:lstStyle/>
          <a:p>
            <a:r>
              <a:rPr lang="en-US" sz="1100" dirty="0"/>
              <a:t>Adaptations to existing installations necessary</a:t>
            </a:r>
          </a:p>
        </p:txBody>
      </p:sp>
      <p:graphicFrame>
        <p:nvGraphicFramePr>
          <p:cNvPr id="6" name="Diagram 5"/>
          <p:cNvGraphicFramePr/>
          <p:nvPr>
            <p:extLst>
              <p:ext uri="{D42A27DB-BD31-4B8C-83A1-F6EECF244321}">
                <p14:modId xmlns:p14="http://schemas.microsoft.com/office/powerpoint/2010/main" val="1994893719"/>
              </p:ext>
            </p:extLst>
          </p:nvPr>
        </p:nvGraphicFramePr>
        <p:xfrm>
          <a:off x="1524000" y="1317279"/>
          <a:ext cx="5633696" cy="32862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098" name="Picture 2" descr="C:\Users\hdb253\AppData\Local\Microsoft\Windows\Temporary Internet Files\Content.IE5\RSNZU6FQ\operating-system-97849_960_720[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58229" y="2550313"/>
            <a:ext cx="983270" cy="1059674"/>
          </a:xfrm>
          <a:prstGeom prst="rect">
            <a:avLst/>
          </a:prstGeom>
          <a:noFill/>
          <a:extLst>
            <a:ext uri="{909E8E84-426E-40DD-AFC4-6F175D3DCCD1}">
              <a14:hiddenFill xmlns:a14="http://schemas.microsoft.com/office/drawing/2010/main">
                <a:solidFill>
                  <a:srgbClr val="FFFFFF"/>
                </a:solidFill>
              </a14:hiddenFill>
            </a:ext>
          </a:extLst>
        </p:spPr>
      </p:pic>
      <p:sp>
        <p:nvSpPr>
          <p:cNvPr id="14" name="Line Callout 1 (Accent Bar) 13"/>
          <p:cNvSpPr/>
          <p:nvPr/>
        </p:nvSpPr>
        <p:spPr>
          <a:xfrm flipH="1">
            <a:off x="972843" y="1300996"/>
            <a:ext cx="2246151" cy="693284"/>
          </a:xfrm>
          <a:prstGeom prst="accentCallout1">
            <a:avLst>
              <a:gd name="adj1" fmla="val 11941"/>
              <a:gd name="adj2" fmla="val -53"/>
              <a:gd name="adj3" fmla="val 226949"/>
              <a:gd name="adj4" fmla="val -39249"/>
            </a:avLst>
          </a:prstGeom>
          <a:ln>
            <a:solidFill>
              <a:srgbClr val="00B0F0"/>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r"/>
            <a:r>
              <a:rPr lang="en-US" sz="1100" dirty="0"/>
              <a:t>IT developments necessary</a:t>
            </a:r>
          </a:p>
        </p:txBody>
      </p:sp>
    </p:spTree>
    <p:extLst>
      <p:ext uri="{BB962C8B-B14F-4D97-AF65-F5344CB8AC3E}">
        <p14:creationId xmlns:p14="http://schemas.microsoft.com/office/powerpoint/2010/main" val="3870184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a:xfrm>
            <a:off x="923928" y="1181013"/>
            <a:ext cx="7822581" cy="830997"/>
          </a:xfrm>
        </p:spPr>
        <p:txBody>
          <a:bodyPr/>
          <a:lstStyle/>
          <a:p>
            <a:r>
              <a:rPr lang="en-US" sz="5400" dirty="0"/>
              <a:t>Questions?</a:t>
            </a:r>
            <a:endParaRPr lang="fr-BE" sz="5400" dirty="0"/>
          </a:p>
        </p:txBody>
      </p:sp>
      <p:sp>
        <p:nvSpPr>
          <p:cNvPr id="27" name="Rectangle 3"/>
          <p:cNvSpPr>
            <a:spLocks noGrp="1"/>
          </p:cNvSpPr>
          <p:nvPr>
            <p:ph type="subTitle" idx="4"/>
          </p:nvPr>
        </p:nvSpPr>
        <p:spPr>
          <a:xfrm>
            <a:off x="707492" y="1767287"/>
            <a:ext cx="5853000" cy="473976"/>
          </a:xfrm>
          <a:prstGeom prst="rect">
            <a:avLst/>
          </a:prstGeom>
        </p:spPr>
        <p:txBody>
          <a:bodyPr/>
          <a:lstStyle/>
          <a:p>
            <a:pPr marL="380990" indent="-380990" defTabSz="888978"/>
            <a:endParaRPr lang="en-US" sz="1400" dirty="0"/>
          </a:p>
          <a:p>
            <a:pPr marL="380990" indent="-380990" defTabSz="888978"/>
            <a:r>
              <a:rPr lang="en-US" sz="1400" dirty="0"/>
              <a:t> </a:t>
            </a:r>
          </a:p>
        </p:txBody>
      </p:sp>
      <p:pic>
        <p:nvPicPr>
          <p:cNvPr id="6" name="Picture 2" descr="Afbeeldingsresultaat voor elia 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9977" y="147341"/>
            <a:ext cx="820107" cy="281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93223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nl-BE" dirty="0" smtClean="0"/>
              <a:t>Brussels, 17/04/2018</a:t>
            </a:r>
            <a:endParaRPr lang="nl-BE" dirty="0"/>
          </a:p>
        </p:txBody>
      </p:sp>
    </p:spTree>
    <p:extLst>
      <p:ext uri="{BB962C8B-B14F-4D97-AF65-F5344CB8AC3E}">
        <p14:creationId xmlns:p14="http://schemas.microsoft.com/office/powerpoint/2010/main" val="780123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nl-BE" dirty="0" smtClean="0"/>
              <a:t>Day-</a:t>
            </a:r>
            <a:r>
              <a:rPr lang="nl-BE" dirty="0" err="1" smtClean="0"/>
              <a:t>ahead</a:t>
            </a:r>
            <a:r>
              <a:rPr lang="nl-BE" dirty="0" smtClean="0"/>
              <a:t> </a:t>
            </a:r>
            <a:r>
              <a:rPr lang="nl-BE" dirty="0" err="1" smtClean="0"/>
              <a:t>allocation</a:t>
            </a:r>
            <a:r>
              <a:rPr lang="nl-BE" dirty="0" smtClean="0"/>
              <a:t> on BE-FR </a:t>
            </a:r>
            <a:r>
              <a:rPr lang="nl-BE" dirty="0" err="1" smtClean="0"/>
              <a:t>and</a:t>
            </a:r>
            <a:r>
              <a:rPr lang="nl-BE" dirty="0" smtClean="0"/>
              <a:t> BE-NL</a:t>
            </a:r>
            <a:endParaRPr lang="nl-BE" dirty="0"/>
          </a:p>
        </p:txBody>
      </p:sp>
      <p:sp>
        <p:nvSpPr>
          <p:cNvPr id="4" name="Footer Placeholder 3"/>
          <p:cNvSpPr>
            <a:spLocks noGrp="1"/>
          </p:cNvSpPr>
          <p:nvPr>
            <p:ph type="ftr" sz="quarter" idx="3"/>
          </p:nvPr>
        </p:nvSpPr>
        <p:spPr/>
        <p:txBody>
          <a:bodyPr/>
          <a:lstStyle/>
          <a:p>
            <a:r>
              <a:rPr lang="en-US" dirty="0" smtClean="0"/>
              <a:t>ARP-Day / Brussels, 17.04.2017 </a:t>
            </a:r>
            <a:endParaRPr lang="en-US" dirty="0"/>
          </a:p>
        </p:txBody>
      </p:sp>
      <p:sp>
        <p:nvSpPr>
          <p:cNvPr id="5" name="Slide Number Placeholder 4"/>
          <p:cNvSpPr>
            <a:spLocks noGrp="1"/>
          </p:cNvSpPr>
          <p:nvPr>
            <p:ph type="sldNum" sz="quarter" idx="4"/>
          </p:nvPr>
        </p:nvSpPr>
        <p:spPr>
          <a:xfrm>
            <a:off x="7073247" y="4850110"/>
            <a:ext cx="2133878" cy="166910"/>
          </a:xfrm>
        </p:spPr>
        <p:txBody>
          <a:bodyPr/>
          <a:lstStyle/>
          <a:p>
            <a:fld id="{BDFC70C9-4207-E249-BC2E-DCC217AE1BF1}" type="slidenum">
              <a:rPr lang="en-US" smtClean="0"/>
              <a:t>14</a:t>
            </a:fld>
            <a:endParaRPr lang="en-US"/>
          </a:p>
        </p:txBody>
      </p:sp>
      <p:pic>
        <p:nvPicPr>
          <p:cNvPr id="6" name="Picture 2" descr="Afbeeldingsresultaat voor elia 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9978" y="147341"/>
            <a:ext cx="820106" cy="28128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flipV="1">
            <a:off x="361949" y="4772025"/>
            <a:ext cx="8334375" cy="36000"/>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24" name="Diagram 23"/>
          <p:cNvGraphicFramePr/>
          <p:nvPr>
            <p:extLst/>
          </p:nvPr>
        </p:nvGraphicFramePr>
        <p:xfrm>
          <a:off x="6486247" y="444669"/>
          <a:ext cx="2530553" cy="104331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7" name="Rectangle 3"/>
          <p:cNvSpPr>
            <a:spLocks noGrp="1"/>
          </p:cNvSpPr>
          <p:nvPr>
            <p:ph type="body" idx="4294967295"/>
          </p:nvPr>
        </p:nvSpPr>
        <p:spPr>
          <a:xfrm>
            <a:off x="349807" y="672471"/>
            <a:ext cx="7775575" cy="3459163"/>
          </a:xfrm>
          <a:prstGeom prst="rect">
            <a:avLst/>
          </a:prstGeom>
        </p:spPr>
        <p:txBody>
          <a:bodyPr/>
          <a:lstStyle/>
          <a:p>
            <a:pPr marL="381000" indent="-381000" defTabSz="889000">
              <a:buFont typeface="Arial" pitchFamily="34" charset="0"/>
              <a:buNone/>
            </a:pPr>
            <a:endParaRPr lang="en-US" sz="1400" dirty="0"/>
          </a:p>
          <a:p>
            <a:pPr marL="381000" indent="-381000" defTabSz="889000">
              <a:buFont typeface="Arial" pitchFamily="34" charset="0"/>
              <a:buNone/>
            </a:pPr>
            <a:endParaRPr lang="en-US" sz="1400" dirty="0"/>
          </a:p>
          <a:p>
            <a:pPr marL="381000" indent="-381000" defTabSz="889000">
              <a:buFont typeface="Arial" pitchFamily="34" charset="0"/>
              <a:buNone/>
            </a:pPr>
            <a:r>
              <a:rPr lang="en-US" sz="1400" dirty="0" smtClean="0"/>
              <a:t>	  </a:t>
            </a:r>
            <a:endParaRPr lang="en-US" sz="1400" dirty="0"/>
          </a:p>
        </p:txBody>
      </p:sp>
      <p:sp>
        <p:nvSpPr>
          <p:cNvPr id="2" name="Rectangle 1"/>
          <p:cNvSpPr/>
          <p:nvPr/>
        </p:nvSpPr>
        <p:spPr>
          <a:xfrm>
            <a:off x="7992632" y="658669"/>
            <a:ext cx="592975" cy="615309"/>
          </a:xfrm>
          <a:prstGeom prst="rect">
            <a:avLst/>
          </a:prstGeom>
          <a:solidFill>
            <a:srgbClr val="F0801A">
              <a:alpha val="25098"/>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10" name="TextBox 9"/>
          <p:cNvSpPr txBox="1"/>
          <p:nvPr/>
        </p:nvSpPr>
        <p:spPr>
          <a:xfrm>
            <a:off x="3273399" y="4464248"/>
            <a:ext cx="1794221" cy="307777"/>
          </a:xfrm>
          <a:prstGeom prst="rect">
            <a:avLst/>
          </a:prstGeom>
          <a:noFill/>
        </p:spPr>
        <p:txBody>
          <a:bodyPr wrap="square" rtlCol="0">
            <a:spAutoFit/>
          </a:bodyPr>
          <a:lstStyle/>
          <a:p>
            <a:r>
              <a:rPr lang="en-US" dirty="0" smtClean="0">
                <a:solidFill>
                  <a:schemeClr val="accent4"/>
                </a:solidFill>
              </a:rPr>
              <a:t>SHIPPING AGENT</a:t>
            </a:r>
            <a:endParaRPr lang="fr-BE" dirty="0">
              <a:solidFill>
                <a:schemeClr val="accent4"/>
              </a:solidFill>
            </a:endParaRPr>
          </a:p>
        </p:txBody>
      </p:sp>
      <p:pic>
        <p:nvPicPr>
          <p:cNvPr id="9" name="Picture 8"/>
          <p:cNvPicPr>
            <a:picLocks noChangeAspect="1"/>
          </p:cNvPicPr>
          <p:nvPr/>
        </p:nvPicPr>
        <p:blipFill>
          <a:blip r:embed="rId10"/>
          <a:stretch>
            <a:fillRect/>
          </a:stretch>
        </p:blipFill>
        <p:spPr>
          <a:xfrm>
            <a:off x="440982" y="1151573"/>
            <a:ext cx="7459054" cy="3620452"/>
          </a:xfrm>
          <a:prstGeom prst="rect">
            <a:avLst/>
          </a:prstGeom>
        </p:spPr>
      </p:pic>
      <p:sp>
        <p:nvSpPr>
          <p:cNvPr id="7" name="Rectangle 6"/>
          <p:cNvSpPr/>
          <p:nvPr/>
        </p:nvSpPr>
        <p:spPr>
          <a:xfrm>
            <a:off x="5975076" y="1533372"/>
            <a:ext cx="3041724" cy="8686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if XB capacity &gt; XB needs to achieve price convergence</a:t>
            </a:r>
          </a:p>
          <a:p>
            <a:pPr algn="ctr"/>
            <a:r>
              <a:rPr lang="en-US" dirty="0" smtClean="0">
                <a:sym typeface="Wingdings" panose="05000000000000000000" pitchFamily="2" charset="2"/>
              </a:rPr>
              <a:t> </a:t>
            </a:r>
            <a:r>
              <a:rPr lang="en-US" dirty="0" smtClean="0"/>
              <a:t>Identical </a:t>
            </a:r>
            <a:r>
              <a:rPr lang="en-US" dirty="0"/>
              <a:t>price in </a:t>
            </a:r>
            <a:r>
              <a:rPr lang="en-US" dirty="0" smtClean="0"/>
              <a:t>2 </a:t>
            </a:r>
            <a:r>
              <a:rPr lang="en-US" dirty="0"/>
              <a:t>bidding zones</a:t>
            </a:r>
            <a:endParaRPr lang="fr-BE" dirty="0"/>
          </a:p>
        </p:txBody>
      </p:sp>
    </p:spTree>
    <p:extLst>
      <p:ext uri="{BB962C8B-B14F-4D97-AF65-F5344CB8AC3E}">
        <p14:creationId xmlns:p14="http://schemas.microsoft.com/office/powerpoint/2010/main" val="2025054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nl-BE" dirty="0" smtClean="0"/>
              <a:t>Day-</a:t>
            </a:r>
            <a:r>
              <a:rPr lang="nl-BE" dirty="0" err="1" smtClean="0"/>
              <a:t>ahead</a:t>
            </a:r>
            <a:r>
              <a:rPr lang="nl-BE" dirty="0" smtClean="0"/>
              <a:t> </a:t>
            </a:r>
            <a:r>
              <a:rPr lang="nl-BE" dirty="0" err="1" smtClean="0"/>
              <a:t>allocation</a:t>
            </a:r>
            <a:r>
              <a:rPr lang="nl-BE" dirty="0" smtClean="0"/>
              <a:t> on BE-FR </a:t>
            </a:r>
            <a:r>
              <a:rPr lang="nl-BE" dirty="0" err="1" smtClean="0"/>
              <a:t>and</a:t>
            </a:r>
            <a:r>
              <a:rPr lang="nl-BE" dirty="0" smtClean="0"/>
              <a:t> BE-NL</a:t>
            </a:r>
            <a:endParaRPr lang="nl-BE" dirty="0"/>
          </a:p>
        </p:txBody>
      </p:sp>
      <p:sp>
        <p:nvSpPr>
          <p:cNvPr id="4" name="Footer Placeholder 3"/>
          <p:cNvSpPr>
            <a:spLocks noGrp="1"/>
          </p:cNvSpPr>
          <p:nvPr>
            <p:ph type="ftr" sz="quarter" idx="3"/>
          </p:nvPr>
        </p:nvSpPr>
        <p:spPr/>
        <p:txBody>
          <a:bodyPr/>
          <a:lstStyle/>
          <a:p>
            <a:r>
              <a:rPr lang="en-US" dirty="0" smtClean="0"/>
              <a:t>ARP-Day / Brussels, 17.04.2017 </a:t>
            </a:r>
            <a:endParaRPr lang="en-US" dirty="0"/>
          </a:p>
        </p:txBody>
      </p:sp>
      <p:sp>
        <p:nvSpPr>
          <p:cNvPr id="5" name="Slide Number Placeholder 4"/>
          <p:cNvSpPr>
            <a:spLocks noGrp="1"/>
          </p:cNvSpPr>
          <p:nvPr>
            <p:ph type="sldNum" sz="quarter" idx="4"/>
          </p:nvPr>
        </p:nvSpPr>
        <p:spPr>
          <a:xfrm>
            <a:off x="7073247" y="4850110"/>
            <a:ext cx="2133878" cy="166910"/>
          </a:xfrm>
        </p:spPr>
        <p:txBody>
          <a:bodyPr/>
          <a:lstStyle/>
          <a:p>
            <a:fld id="{BDFC70C9-4207-E249-BC2E-DCC217AE1BF1}" type="slidenum">
              <a:rPr lang="en-US" smtClean="0"/>
              <a:t>15</a:t>
            </a:fld>
            <a:endParaRPr lang="en-US"/>
          </a:p>
        </p:txBody>
      </p:sp>
      <p:pic>
        <p:nvPicPr>
          <p:cNvPr id="6" name="Picture 2" descr="Afbeeldingsresultaat voor elia 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9978" y="147341"/>
            <a:ext cx="820106" cy="28128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flipV="1">
            <a:off x="361949" y="4772025"/>
            <a:ext cx="8334375" cy="36000"/>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24" name="Diagram 23"/>
          <p:cNvGraphicFramePr/>
          <p:nvPr>
            <p:extLst/>
          </p:nvPr>
        </p:nvGraphicFramePr>
        <p:xfrm>
          <a:off x="6486247" y="444669"/>
          <a:ext cx="2530553" cy="104331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7" name="Rectangle 3"/>
          <p:cNvSpPr>
            <a:spLocks noGrp="1"/>
          </p:cNvSpPr>
          <p:nvPr>
            <p:ph type="body" idx="4294967295"/>
          </p:nvPr>
        </p:nvSpPr>
        <p:spPr>
          <a:xfrm>
            <a:off x="349807" y="672471"/>
            <a:ext cx="7775575" cy="3459163"/>
          </a:xfrm>
          <a:prstGeom prst="rect">
            <a:avLst/>
          </a:prstGeom>
        </p:spPr>
        <p:txBody>
          <a:bodyPr/>
          <a:lstStyle/>
          <a:p>
            <a:pPr marL="381000" indent="-381000" defTabSz="889000">
              <a:buFont typeface="Arial" pitchFamily="34" charset="0"/>
              <a:buNone/>
            </a:pPr>
            <a:endParaRPr lang="en-US" sz="1400" dirty="0"/>
          </a:p>
          <a:p>
            <a:pPr marL="381000" indent="-381000" defTabSz="889000">
              <a:buFont typeface="Arial" pitchFamily="34" charset="0"/>
              <a:buNone/>
            </a:pPr>
            <a:endParaRPr lang="en-US" sz="1400" dirty="0"/>
          </a:p>
          <a:p>
            <a:pPr marL="381000" indent="-381000" defTabSz="889000">
              <a:buFont typeface="Arial" pitchFamily="34" charset="0"/>
              <a:buNone/>
            </a:pPr>
            <a:r>
              <a:rPr lang="en-US" sz="1400" dirty="0" smtClean="0"/>
              <a:t>	  </a:t>
            </a:r>
            <a:endParaRPr lang="en-US" sz="1400" dirty="0"/>
          </a:p>
        </p:txBody>
      </p:sp>
      <p:sp>
        <p:nvSpPr>
          <p:cNvPr id="2" name="Rectangle 1"/>
          <p:cNvSpPr/>
          <p:nvPr/>
        </p:nvSpPr>
        <p:spPr>
          <a:xfrm>
            <a:off x="7992632" y="658669"/>
            <a:ext cx="592975" cy="615309"/>
          </a:xfrm>
          <a:prstGeom prst="rect">
            <a:avLst/>
          </a:prstGeom>
          <a:solidFill>
            <a:srgbClr val="F0801A">
              <a:alpha val="25098"/>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pic>
        <p:nvPicPr>
          <p:cNvPr id="7" name="Picture 6"/>
          <p:cNvPicPr>
            <a:picLocks noChangeAspect="1"/>
          </p:cNvPicPr>
          <p:nvPr/>
        </p:nvPicPr>
        <p:blipFill>
          <a:blip r:embed="rId10"/>
          <a:stretch>
            <a:fillRect/>
          </a:stretch>
        </p:blipFill>
        <p:spPr>
          <a:xfrm>
            <a:off x="527631" y="1210469"/>
            <a:ext cx="7223892" cy="3597556"/>
          </a:xfrm>
          <a:prstGeom prst="rect">
            <a:avLst/>
          </a:prstGeom>
        </p:spPr>
      </p:pic>
      <p:sp>
        <p:nvSpPr>
          <p:cNvPr id="11" name="Rectangle 10"/>
          <p:cNvSpPr/>
          <p:nvPr/>
        </p:nvSpPr>
        <p:spPr>
          <a:xfrm>
            <a:off x="4998972" y="1677660"/>
            <a:ext cx="381630" cy="2833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23" name="Rectangle 22"/>
          <p:cNvSpPr/>
          <p:nvPr/>
        </p:nvSpPr>
        <p:spPr>
          <a:xfrm>
            <a:off x="5550630" y="1968606"/>
            <a:ext cx="204727" cy="1889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25" name="Rectangle 24"/>
          <p:cNvSpPr/>
          <p:nvPr/>
        </p:nvSpPr>
        <p:spPr>
          <a:xfrm>
            <a:off x="6959986" y="2013627"/>
            <a:ext cx="2128761" cy="117133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1200" dirty="0" smtClean="0"/>
              <a:t>2018: “Multiple NEMO” </a:t>
            </a:r>
          </a:p>
          <a:p>
            <a:r>
              <a:rPr lang="en-US" sz="1200" dirty="0" smtClean="0"/>
              <a:t>(= Nominated Electricity Market Operator)</a:t>
            </a:r>
          </a:p>
          <a:p>
            <a:r>
              <a:rPr lang="en-US" sz="1200" dirty="0" smtClean="0">
                <a:sym typeface="Wingdings" panose="05000000000000000000" pitchFamily="2" charset="2"/>
              </a:rPr>
              <a:t> Nord Pool active also in Belgium along with </a:t>
            </a:r>
            <a:r>
              <a:rPr lang="en-US" sz="1200" dirty="0" err="1" smtClean="0">
                <a:sym typeface="Wingdings" panose="05000000000000000000" pitchFamily="2" charset="2"/>
              </a:rPr>
              <a:t>Epex</a:t>
            </a:r>
            <a:r>
              <a:rPr lang="en-US" sz="1200" dirty="0" smtClean="0">
                <a:sym typeface="Wingdings" panose="05000000000000000000" pitchFamily="2" charset="2"/>
              </a:rPr>
              <a:t> Spot Belgium</a:t>
            </a:r>
            <a:endParaRPr lang="fr-BE" sz="1200" dirty="0"/>
          </a:p>
        </p:txBody>
      </p:sp>
      <p:sp>
        <p:nvSpPr>
          <p:cNvPr id="21" name="Rectangle 20"/>
          <p:cNvSpPr/>
          <p:nvPr/>
        </p:nvSpPr>
        <p:spPr>
          <a:xfrm>
            <a:off x="153772" y="3306198"/>
            <a:ext cx="1675027" cy="2682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Nemo Link: ATC-based</a:t>
            </a:r>
            <a:endParaRPr lang="fr-BE" sz="1100" dirty="0"/>
          </a:p>
        </p:txBody>
      </p:sp>
    </p:spTree>
    <p:extLst>
      <p:ext uri="{BB962C8B-B14F-4D97-AF65-F5344CB8AC3E}">
        <p14:creationId xmlns:p14="http://schemas.microsoft.com/office/powerpoint/2010/main" val="739438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nl-BE" dirty="0" smtClean="0"/>
              <a:t>Day-</a:t>
            </a:r>
            <a:r>
              <a:rPr lang="nl-BE" dirty="0" err="1" smtClean="0"/>
              <a:t>ahead</a:t>
            </a:r>
            <a:r>
              <a:rPr lang="nl-BE" dirty="0" smtClean="0"/>
              <a:t> </a:t>
            </a:r>
            <a:r>
              <a:rPr lang="nl-BE" dirty="0" err="1" smtClean="0"/>
              <a:t>allocation</a:t>
            </a:r>
            <a:r>
              <a:rPr lang="nl-BE" dirty="0" smtClean="0"/>
              <a:t>: </a:t>
            </a:r>
            <a:r>
              <a:rPr lang="nl-BE" dirty="0" err="1" smtClean="0"/>
              <a:t>Shadow</a:t>
            </a:r>
            <a:r>
              <a:rPr lang="nl-BE" dirty="0" smtClean="0"/>
              <a:t> </a:t>
            </a:r>
            <a:r>
              <a:rPr lang="nl-BE" dirty="0" err="1" smtClean="0"/>
              <a:t>auctions</a:t>
            </a:r>
            <a:endParaRPr lang="nl-BE" dirty="0"/>
          </a:p>
        </p:txBody>
      </p:sp>
      <p:sp>
        <p:nvSpPr>
          <p:cNvPr id="4" name="Footer Placeholder 3"/>
          <p:cNvSpPr>
            <a:spLocks noGrp="1"/>
          </p:cNvSpPr>
          <p:nvPr>
            <p:ph type="ftr" sz="quarter" idx="3"/>
          </p:nvPr>
        </p:nvSpPr>
        <p:spPr/>
        <p:txBody>
          <a:bodyPr/>
          <a:lstStyle/>
          <a:p>
            <a:r>
              <a:rPr lang="en-US" dirty="0" smtClean="0"/>
              <a:t>ARP-Day / Brussels, 17.04.2017 </a:t>
            </a:r>
            <a:endParaRPr lang="en-US" dirty="0"/>
          </a:p>
        </p:txBody>
      </p:sp>
      <p:sp>
        <p:nvSpPr>
          <p:cNvPr id="5" name="Slide Number Placeholder 4"/>
          <p:cNvSpPr>
            <a:spLocks noGrp="1"/>
          </p:cNvSpPr>
          <p:nvPr>
            <p:ph type="sldNum" sz="quarter" idx="4"/>
          </p:nvPr>
        </p:nvSpPr>
        <p:spPr>
          <a:xfrm>
            <a:off x="7073247" y="4850110"/>
            <a:ext cx="2133878" cy="166910"/>
          </a:xfrm>
        </p:spPr>
        <p:txBody>
          <a:bodyPr/>
          <a:lstStyle/>
          <a:p>
            <a:fld id="{BDFC70C9-4207-E249-BC2E-DCC217AE1BF1}" type="slidenum">
              <a:rPr lang="en-US" smtClean="0"/>
              <a:t>16</a:t>
            </a:fld>
            <a:endParaRPr lang="en-US"/>
          </a:p>
        </p:txBody>
      </p:sp>
      <p:pic>
        <p:nvPicPr>
          <p:cNvPr id="6" name="Picture 2" descr="Afbeeldingsresultaat voor elia 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9978" y="147341"/>
            <a:ext cx="820106" cy="28128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flipV="1">
            <a:off x="361949" y="4772025"/>
            <a:ext cx="8334375" cy="36000"/>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24" name="Diagram 23"/>
          <p:cNvGraphicFramePr/>
          <p:nvPr>
            <p:extLst/>
          </p:nvPr>
        </p:nvGraphicFramePr>
        <p:xfrm>
          <a:off x="6486247" y="444669"/>
          <a:ext cx="2530553" cy="104331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7" name="Rectangle 3"/>
          <p:cNvSpPr>
            <a:spLocks noGrp="1"/>
          </p:cNvSpPr>
          <p:nvPr>
            <p:ph type="body" idx="4294967295"/>
          </p:nvPr>
        </p:nvSpPr>
        <p:spPr>
          <a:xfrm>
            <a:off x="349807" y="672471"/>
            <a:ext cx="7775575" cy="3459163"/>
          </a:xfrm>
          <a:prstGeom prst="rect">
            <a:avLst/>
          </a:prstGeom>
        </p:spPr>
        <p:txBody>
          <a:bodyPr/>
          <a:lstStyle/>
          <a:p>
            <a:pPr marL="381000" indent="-381000" defTabSz="889000">
              <a:buFont typeface="Arial" pitchFamily="34" charset="0"/>
              <a:buNone/>
            </a:pPr>
            <a:endParaRPr lang="en-US" sz="1400" dirty="0"/>
          </a:p>
          <a:p>
            <a:pPr marL="381000" indent="-381000" defTabSz="889000">
              <a:buFont typeface="Arial" pitchFamily="34" charset="0"/>
              <a:buNone/>
            </a:pPr>
            <a:endParaRPr lang="en-US" sz="1400" dirty="0"/>
          </a:p>
          <a:p>
            <a:pPr marL="381000" indent="-381000" defTabSz="889000">
              <a:buFont typeface="Arial" pitchFamily="34" charset="0"/>
              <a:buNone/>
            </a:pPr>
            <a:r>
              <a:rPr lang="en-US" sz="1400" dirty="0" smtClean="0"/>
              <a:t>	  </a:t>
            </a:r>
            <a:endParaRPr lang="en-US" sz="1400" dirty="0"/>
          </a:p>
        </p:txBody>
      </p:sp>
      <p:sp>
        <p:nvSpPr>
          <p:cNvPr id="2" name="Rectangle 1"/>
          <p:cNvSpPr/>
          <p:nvPr/>
        </p:nvSpPr>
        <p:spPr>
          <a:xfrm>
            <a:off x="7992632" y="658669"/>
            <a:ext cx="592975" cy="615309"/>
          </a:xfrm>
          <a:prstGeom prst="rect">
            <a:avLst/>
          </a:prstGeom>
          <a:solidFill>
            <a:srgbClr val="F0801A">
              <a:alpha val="25098"/>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11" name="Rectangle 10"/>
          <p:cNvSpPr/>
          <p:nvPr/>
        </p:nvSpPr>
        <p:spPr>
          <a:xfrm>
            <a:off x="4998972" y="1677660"/>
            <a:ext cx="381630" cy="2833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23" name="Rectangle 22"/>
          <p:cNvSpPr/>
          <p:nvPr/>
        </p:nvSpPr>
        <p:spPr>
          <a:xfrm>
            <a:off x="5550630" y="1968606"/>
            <a:ext cx="204727" cy="1889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9" name="Rectangle 8"/>
          <p:cNvSpPr/>
          <p:nvPr/>
        </p:nvSpPr>
        <p:spPr>
          <a:xfrm>
            <a:off x="432000" y="1317580"/>
            <a:ext cx="8153607" cy="2893100"/>
          </a:xfrm>
          <a:prstGeom prst="rect">
            <a:avLst/>
          </a:prstGeom>
        </p:spPr>
        <p:txBody>
          <a:bodyPr wrap="square">
            <a:spAutoFit/>
          </a:bodyPr>
          <a:lstStyle/>
          <a:p>
            <a:r>
              <a:rPr lang="fr-BE" dirty="0" err="1" smtClean="0"/>
              <a:t>Multi-Regional</a:t>
            </a:r>
            <a:r>
              <a:rPr lang="fr-BE" dirty="0" smtClean="0"/>
              <a:t> </a:t>
            </a:r>
            <a:r>
              <a:rPr lang="fr-BE" dirty="0" err="1" smtClean="0"/>
              <a:t>Coupling</a:t>
            </a:r>
            <a:r>
              <a:rPr lang="fr-BE" dirty="0" smtClean="0"/>
              <a:t>: </a:t>
            </a:r>
            <a:r>
              <a:rPr lang="fr-BE" dirty="0" err="1" smtClean="0"/>
              <a:t>Try</a:t>
            </a:r>
            <a:r>
              <a:rPr lang="fr-BE" dirty="0" smtClean="0"/>
              <a:t> to </a:t>
            </a:r>
            <a:r>
              <a:rPr lang="fr-BE" dirty="0" err="1"/>
              <a:t>maintain</a:t>
            </a:r>
            <a:r>
              <a:rPr lang="fr-BE" dirty="0"/>
              <a:t> </a:t>
            </a:r>
            <a:r>
              <a:rPr lang="fr-BE" dirty="0" err="1"/>
              <a:t>coupled</a:t>
            </a:r>
            <a:r>
              <a:rPr lang="fr-BE" dirty="0"/>
              <a:t> as </a:t>
            </a:r>
            <a:r>
              <a:rPr lang="fr-BE" dirty="0" err="1"/>
              <a:t>many</a:t>
            </a:r>
            <a:r>
              <a:rPr lang="fr-BE" dirty="0"/>
              <a:t> </a:t>
            </a:r>
            <a:r>
              <a:rPr lang="fr-BE" dirty="0" err="1"/>
              <a:t>bidding</a:t>
            </a:r>
            <a:r>
              <a:rPr lang="fr-BE" dirty="0"/>
              <a:t> areas/ </a:t>
            </a:r>
            <a:r>
              <a:rPr lang="fr-BE" dirty="0" err="1"/>
              <a:t>interconnectors</a:t>
            </a:r>
            <a:r>
              <a:rPr lang="fr-BE" dirty="0"/>
              <a:t> as possible</a:t>
            </a:r>
            <a:r>
              <a:rPr lang="fr-BE" dirty="0" smtClean="0"/>
              <a:t>.</a:t>
            </a:r>
          </a:p>
          <a:p>
            <a:r>
              <a:rPr lang="fr-BE" dirty="0" smtClean="0"/>
              <a:t>Partial </a:t>
            </a:r>
            <a:r>
              <a:rPr lang="fr-BE" dirty="0" err="1" smtClean="0"/>
              <a:t>Decoupling</a:t>
            </a:r>
            <a:r>
              <a:rPr lang="fr-BE" dirty="0" smtClean="0"/>
              <a:t>: situation </a:t>
            </a:r>
            <a:r>
              <a:rPr lang="fr-BE" dirty="0" err="1"/>
              <a:t>where</a:t>
            </a:r>
            <a:r>
              <a:rPr lang="fr-BE" dirty="0"/>
              <a:t> one or more </a:t>
            </a:r>
            <a:r>
              <a:rPr lang="fr-BE" dirty="0" err="1"/>
              <a:t>bidding</a:t>
            </a:r>
            <a:r>
              <a:rPr lang="fr-BE" dirty="0"/>
              <a:t> areas and/or </a:t>
            </a:r>
            <a:r>
              <a:rPr lang="fr-BE" dirty="0" err="1"/>
              <a:t>interconnectors</a:t>
            </a:r>
            <a:r>
              <a:rPr lang="fr-BE" dirty="0"/>
              <a:t> are </a:t>
            </a:r>
            <a:r>
              <a:rPr lang="fr-BE" dirty="0" err="1"/>
              <a:t>temporary</a:t>
            </a:r>
            <a:r>
              <a:rPr lang="fr-BE" dirty="0"/>
              <a:t> not </a:t>
            </a:r>
            <a:r>
              <a:rPr lang="fr-BE" dirty="0" err="1"/>
              <a:t>participating</a:t>
            </a:r>
            <a:r>
              <a:rPr lang="fr-BE" dirty="0"/>
              <a:t> in the MRC </a:t>
            </a:r>
            <a:r>
              <a:rPr lang="fr-BE" dirty="0" err="1"/>
              <a:t>while</a:t>
            </a:r>
            <a:r>
              <a:rPr lang="fr-BE" dirty="0"/>
              <a:t> the </a:t>
            </a:r>
            <a:r>
              <a:rPr lang="fr-BE" dirty="0" err="1"/>
              <a:t>remaining</a:t>
            </a:r>
            <a:r>
              <a:rPr lang="fr-BE" dirty="0"/>
              <a:t> </a:t>
            </a:r>
            <a:r>
              <a:rPr lang="fr-BE" dirty="0" err="1"/>
              <a:t>bidding</a:t>
            </a:r>
            <a:r>
              <a:rPr lang="fr-BE" dirty="0"/>
              <a:t> areas/</a:t>
            </a:r>
            <a:r>
              <a:rPr lang="fr-BE" dirty="0" err="1"/>
              <a:t>interconnectors</a:t>
            </a:r>
            <a:r>
              <a:rPr lang="fr-BE" dirty="0"/>
              <a:t> </a:t>
            </a:r>
            <a:r>
              <a:rPr lang="fr-BE" dirty="0" err="1"/>
              <a:t>still</a:t>
            </a:r>
            <a:r>
              <a:rPr lang="fr-BE" dirty="0"/>
              <a:t> </a:t>
            </a:r>
            <a:r>
              <a:rPr lang="fr-BE" dirty="0" err="1"/>
              <a:t>participate</a:t>
            </a:r>
            <a:r>
              <a:rPr lang="fr-BE" dirty="0"/>
              <a:t> in the MRC</a:t>
            </a:r>
            <a:r>
              <a:rPr lang="fr-BE" dirty="0" smtClean="0"/>
              <a:t>.</a:t>
            </a:r>
          </a:p>
          <a:p>
            <a:endParaRPr lang="fr-BE" dirty="0"/>
          </a:p>
          <a:p>
            <a:r>
              <a:rPr lang="fr-BE" dirty="0"/>
              <a:t>The Cross-Zonal </a:t>
            </a:r>
            <a:r>
              <a:rPr lang="fr-BE" dirty="0" err="1"/>
              <a:t>Capacities</a:t>
            </a:r>
            <a:r>
              <a:rPr lang="fr-BE" dirty="0"/>
              <a:t> for the </a:t>
            </a:r>
            <a:r>
              <a:rPr lang="fr-BE" dirty="0" err="1"/>
              <a:t>decoupled</a:t>
            </a:r>
            <a:r>
              <a:rPr lang="fr-BE" dirty="0"/>
              <a:t> </a:t>
            </a:r>
            <a:r>
              <a:rPr lang="fr-BE" dirty="0" err="1"/>
              <a:t>borders</a:t>
            </a:r>
            <a:r>
              <a:rPr lang="fr-BE" dirty="0"/>
              <a:t>/</a:t>
            </a:r>
            <a:r>
              <a:rPr lang="fr-BE" dirty="0" err="1"/>
              <a:t>interconnectors</a:t>
            </a:r>
            <a:r>
              <a:rPr lang="fr-BE" dirty="0"/>
              <a:t> are </a:t>
            </a:r>
            <a:r>
              <a:rPr lang="fr-BE" dirty="0" err="1"/>
              <a:t>allocated</a:t>
            </a:r>
            <a:r>
              <a:rPr lang="fr-BE" dirty="0"/>
              <a:t> via the </a:t>
            </a:r>
            <a:r>
              <a:rPr lang="fr-BE" dirty="0" err="1"/>
              <a:t>available</a:t>
            </a:r>
            <a:r>
              <a:rPr lang="fr-BE" dirty="0"/>
              <a:t> </a:t>
            </a:r>
            <a:r>
              <a:rPr lang="fr-BE" dirty="0" err="1"/>
              <a:t>fallback</a:t>
            </a:r>
            <a:r>
              <a:rPr lang="fr-BE" dirty="0"/>
              <a:t> allocation </a:t>
            </a:r>
            <a:r>
              <a:rPr lang="fr-BE" dirty="0" smtClean="0"/>
              <a:t>solutions.</a:t>
            </a:r>
          </a:p>
          <a:p>
            <a:endParaRPr lang="en-US" dirty="0"/>
          </a:p>
          <a:p>
            <a:r>
              <a:rPr lang="en-US" dirty="0" smtClean="0"/>
              <a:t>On BE-FR and BE-NL: Shadow Explicit Allocation</a:t>
            </a:r>
          </a:p>
          <a:p>
            <a:pPr marL="285750" indent="-285750">
              <a:buFont typeface="Wingdings" panose="05000000000000000000" pitchFamily="2" charset="2"/>
              <a:buChar char="à"/>
            </a:pPr>
            <a:r>
              <a:rPr lang="en-US" dirty="0" smtClean="0">
                <a:sym typeface="Wingdings" panose="05000000000000000000" pitchFamily="2" charset="2"/>
              </a:rPr>
              <a:t>Similar to LT PTR:</a:t>
            </a:r>
            <a:br>
              <a:rPr lang="en-US" dirty="0" smtClean="0">
                <a:sym typeface="Wingdings" panose="05000000000000000000" pitchFamily="2" charset="2"/>
              </a:rPr>
            </a:br>
            <a:r>
              <a:rPr lang="en-US" dirty="0" smtClean="0">
                <a:sym typeface="Wingdings" panose="05000000000000000000" pitchFamily="2" charset="2"/>
              </a:rPr>
              <a:t>	1/ ARP acquires DA Shadow Auction PTR on JAO Auction Platform</a:t>
            </a:r>
          </a:p>
          <a:p>
            <a:r>
              <a:rPr lang="en-US" dirty="0">
                <a:sym typeface="Wingdings" panose="05000000000000000000" pitchFamily="2" charset="2"/>
              </a:rPr>
              <a:t> </a:t>
            </a:r>
            <a:r>
              <a:rPr lang="en-US" dirty="0" smtClean="0">
                <a:sym typeface="Wingdings" panose="05000000000000000000" pitchFamily="2" charset="2"/>
              </a:rPr>
              <a:t>      2/ JAO runs the DA Shadow Auction and allocates PTRs</a:t>
            </a:r>
          </a:p>
          <a:p>
            <a:r>
              <a:rPr lang="en-US" dirty="0">
                <a:sym typeface="Wingdings" panose="05000000000000000000" pitchFamily="2" charset="2"/>
              </a:rPr>
              <a:t> </a:t>
            </a:r>
            <a:r>
              <a:rPr lang="en-US" dirty="0" smtClean="0">
                <a:sym typeface="Wingdings" panose="05000000000000000000" pitchFamily="2" charset="2"/>
              </a:rPr>
              <a:t>      3/ ARP nominates </a:t>
            </a:r>
            <a:r>
              <a:rPr lang="en-US" dirty="0" err="1" smtClean="0">
                <a:sym typeface="Wingdings" panose="05000000000000000000" pitchFamily="2" charset="2"/>
              </a:rPr>
              <a:t>explicitely</a:t>
            </a:r>
            <a:r>
              <a:rPr lang="en-US" dirty="0" smtClean="0">
                <a:sym typeface="Wingdings" panose="05000000000000000000" pitchFamily="2" charset="2"/>
              </a:rPr>
              <a:t> in Elia </a:t>
            </a:r>
            <a:r>
              <a:rPr lang="en-US" dirty="0" err="1" smtClean="0">
                <a:sym typeface="Wingdings" panose="05000000000000000000" pitchFamily="2" charset="2"/>
              </a:rPr>
              <a:t>eNomination</a:t>
            </a:r>
            <a:r>
              <a:rPr lang="en-US" dirty="0" smtClean="0">
                <a:sym typeface="Wingdings" panose="05000000000000000000" pitchFamily="2" charset="2"/>
              </a:rPr>
              <a:t> tool (+ RTE/</a:t>
            </a:r>
            <a:r>
              <a:rPr lang="en-US" dirty="0" err="1" smtClean="0">
                <a:sym typeface="Wingdings" panose="05000000000000000000" pitchFamily="2" charset="2"/>
              </a:rPr>
              <a:t>Tennet</a:t>
            </a:r>
            <a:r>
              <a:rPr lang="en-US" dirty="0" smtClean="0">
                <a:sym typeface="Wingdings" panose="05000000000000000000" pitchFamily="2" charset="2"/>
              </a:rPr>
              <a:t> NL nomination system)</a:t>
            </a:r>
            <a:endParaRPr lang="fr-BE" dirty="0" smtClean="0"/>
          </a:p>
        </p:txBody>
      </p:sp>
    </p:spTree>
    <p:extLst>
      <p:ext uri="{BB962C8B-B14F-4D97-AF65-F5344CB8AC3E}">
        <p14:creationId xmlns:p14="http://schemas.microsoft.com/office/powerpoint/2010/main" val="18675446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nl-BE" dirty="0" err="1" smtClean="0"/>
              <a:t>Intraday</a:t>
            </a:r>
            <a:r>
              <a:rPr lang="nl-BE" dirty="0" smtClean="0"/>
              <a:t> </a:t>
            </a:r>
            <a:r>
              <a:rPr lang="nl-BE" dirty="0" err="1" smtClean="0"/>
              <a:t>allocation</a:t>
            </a:r>
            <a:r>
              <a:rPr lang="nl-BE" dirty="0" smtClean="0"/>
              <a:t> on BE-FR </a:t>
            </a:r>
            <a:r>
              <a:rPr lang="nl-BE" dirty="0" err="1" smtClean="0"/>
              <a:t>and</a:t>
            </a:r>
            <a:r>
              <a:rPr lang="nl-BE" dirty="0" smtClean="0"/>
              <a:t> BE-NL</a:t>
            </a:r>
            <a:endParaRPr lang="nl-BE" dirty="0"/>
          </a:p>
        </p:txBody>
      </p:sp>
      <p:sp>
        <p:nvSpPr>
          <p:cNvPr id="4" name="Footer Placeholder 3"/>
          <p:cNvSpPr>
            <a:spLocks noGrp="1"/>
          </p:cNvSpPr>
          <p:nvPr>
            <p:ph type="ftr" sz="quarter" idx="3"/>
          </p:nvPr>
        </p:nvSpPr>
        <p:spPr/>
        <p:txBody>
          <a:bodyPr/>
          <a:lstStyle/>
          <a:p>
            <a:r>
              <a:rPr lang="en-US" dirty="0" smtClean="0"/>
              <a:t>ARP-Day / Brussels, 17.04.2017 </a:t>
            </a:r>
            <a:endParaRPr lang="en-US" dirty="0"/>
          </a:p>
        </p:txBody>
      </p:sp>
      <p:sp>
        <p:nvSpPr>
          <p:cNvPr id="5" name="Slide Number Placeholder 4"/>
          <p:cNvSpPr>
            <a:spLocks noGrp="1"/>
          </p:cNvSpPr>
          <p:nvPr>
            <p:ph type="sldNum" sz="quarter" idx="4"/>
          </p:nvPr>
        </p:nvSpPr>
        <p:spPr>
          <a:xfrm>
            <a:off x="7073247" y="4850110"/>
            <a:ext cx="2133878" cy="166910"/>
          </a:xfrm>
        </p:spPr>
        <p:txBody>
          <a:bodyPr/>
          <a:lstStyle/>
          <a:p>
            <a:fld id="{BDFC70C9-4207-E249-BC2E-DCC217AE1BF1}" type="slidenum">
              <a:rPr lang="en-US" smtClean="0"/>
              <a:t>17</a:t>
            </a:fld>
            <a:endParaRPr lang="en-US"/>
          </a:p>
        </p:txBody>
      </p:sp>
      <p:pic>
        <p:nvPicPr>
          <p:cNvPr id="6" name="Picture 2" descr="Afbeeldingsresultaat voor elia 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9978" y="147341"/>
            <a:ext cx="820106" cy="28128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flipV="1">
            <a:off x="361949" y="4772025"/>
            <a:ext cx="8334375" cy="36000"/>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24" name="Diagram 23"/>
          <p:cNvGraphicFramePr/>
          <p:nvPr>
            <p:extLst/>
          </p:nvPr>
        </p:nvGraphicFramePr>
        <p:xfrm>
          <a:off x="6486247" y="444669"/>
          <a:ext cx="2530553" cy="104331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7" name="Rectangle 3"/>
          <p:cNvSpPr>
            <a:spLocks noGrp="1"/>
          </p:cNvSpPr>
          <p:nvPr>
            <p:ph type="body" idx="4294967295"/>
          </p:nvPr>
        </p:nvSpPr>
        <p:spPr>
          <a:xfrm>
            <a:off x="349807" y="672471"/>
            <a:ext cx="7775575" cy="3459163"/>
          </a:xfrm>
          <a:prstGeom prst="rect">
            <a:avLst/>
          </a:prstGeom>
        </p:spPr>
        <p:txBody>
          <a:bodyPr/>
          <a:lstStyle/>
          <a:p>
            <a:pPr marL="381000" indent="-381000" defTabSz="889000">
              <a:buFont typeface="Arial" pitchFamily="34" charset="0"/>
              <a:buNone/>
            </a:pPr>
            <a:endParaRPr lang="en-US" sz="1400" dirty="0"/>
          </a:p>
          <a:p>
            <a:pPr marL="381000" indent="-381000" defTabSz="889000">
              <a:buFont typeface="Arial" pitchFamily="34" charset="0"/>
              <a:buNone/>
            </a:pPr>
            <a:endParaRPr lang="en-US" sz="1400" dirty="0"/>
          </a:p>
          <a:p>
            <a:pPr marL="381000" indent="-381000" defTabSz="889000">
              <a:buFont typeface="Arial" pitchFamily="34" charset="0"/>
              <a:buNone/>
            </a:pPr>
            <a:r>
              <a:rPr lang="en-US" sz="1400" dirty="0" smtClean="0"/>
              <a:t>	  </a:t>
            </a:r>
            <a:endParaRPr lang="en-US" sz="1400" dirty="0"/>
          </a:p>
        </p:txBody>
      </p:sp>
      <p:sp>
        <p:nvSpPr>
          <p:cNvPr id="2" name="Rectangle 1"/>
          <p:cNvSpPr/>
          <p:nvPr/>
        </p:nvSpPr>
        <p:spPr>
          <a:xfrm>
            <a:off x="8491392" y="658669"/>
            <a:ext cx="592975" cy="615309"/>
          </a:xfrm>
          <a:prstGeom prst="rect">
            <a:avLst/>
          </a:prstGeom>
          <a:solidFill>
            <a:srgbClr val="F0801A">
              <a:alpha val="25098"/>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9" name="Text Placeholder 8"/>
          <p:cNvSpPr>
            <a:spLocks noGrp="1"/>
          </p:cNvSpPr>
          <p:nvPr>
            <p:ph type="body" sz="quarter" idx="10"/>
          </p:nvPr>
        </p:nvSpPr>
        <p:spPr>
          <a:xfrm>
            <a:off x="432000" y="983588"/>
            <a:ext cx="8280000" cy="3286125"/>
          </a:xfrm>
        </p:spPr>
        <p:txBody>
          <a:bodyPr/>
          <a:lstStyle/>
          <a:p>
            <a:pPr marL="290250" indent="-285750">
              <a:lnSpc>
                <a:spcPct val="100000"/>
              </a:lnSpc>
              <a:buFont typeface="Arial" panose="020B0604020202020204" pitchFamily="34" charset="0"/>
              <a:buChar char="•"/>
            </a:pPr>
            <a:r>
              <a:rPr lang="fr-BE" sz="1200" dirty="0" err="1"/>
              <a:t>Continuous</a:t>
            </a:r>
            <a:r>
              <a:rPr lang="fr-BE" sz="1200" dirty="0"/>
              <a:t> </a:t>
            </a:r>
            <a:r>
              <a:rPr lang="fr-BE" sz="1200" dirty="0" smtClean="0"/>
              <a:t>trading (!= DA </a:t>
            </a:r>
            <a:r>
              <a:rPr lang="fr-BE" sz="1200" dirty="0" err="1" smtClean="0"/>
              <a:t>auction</a:t>
            </a:r>
            <a:r>
              <a:rPr lang="fr-BE" sz="1200" dirty="0" smtClean="0"/>
              <a:t>)</a:t>
            </a:r>
            <a:endParaRPr lang="fr-BE" sz="1200" dirty="0"/>
          </a:p>
          <a:p>
            <a:pPr marL="290250" indent="-285750">
              <a:lnSpc>
                <a:spcPct val="100000"/>
              </a:lnSpc>
              <a:buFont typeface="Arial" panose="020B0604020202020204" pitchFamily="34" charset="0"/>
              <a:buChar char="•"/>
            </a:pPr>
            <a:r>
              <a:rPr lang="fr-BE" sz="1200" dirty="0"/>
              <a:t>24 </a:t>
            </a:r>
            <a:r>
              <a:rPr lang="fr-BE" sz="1200" dirty="0" err="1" smtClean="0"/>
              <a:t>gates</a:t>
            </a:r>
            <a:r>
              <a:rPr lang="fr-BE" sz="1200" dirty="0" smtClean="0"/>
              <a:t> (1 </a:t>
            </a:r>
            <a:r>
              <a:rPr lang="fr-BE" sz="1200" dirty="0" err="1" smtClean="0"/>
              <a:t>hour</a:t>
            </a:r>
            <a:r>
              <a:rPr lang="fr-BE" sz="1200" dirty="0" smtClean="0"/>
              <a:t> XB </a:t>
            </a:r>
            <a:r>
              <a:rPr lang="fr-BE" sz="1200" dirty="0" err="1" smtClean="0"/>
              <a:t>product</a:t>
            </a:r>
            <a:r>
              <a:rPr lang="fr-BE" sz="1200" dirty="0" smtClean="0"/>
              <a:t>)</a:t>
            </a:r>
            <a:endParaRPr lang="fr-BE" sz="1200" dirty="0"/>
          </a:p>
          <a:p>
            <a:pPr marL="290250" indent="-285750">
              <a:lnSpc>
                <a:spcPct val="100000"/>
              </a:lnSpc>
              <a:buFont typeface="Arial" panose="020B0604020202020204" pitchFamily="34" charset="0"/>
              <a:buChar char="•"/>
            </a:pPr>
            <a:r>
              <a:rPr lang="fr-BE" sz="1200" dirty="0"/>
              <a:t>BE, FR, NL, DE, SW, AT ID </a:t>
            </a:r>
            <a:r>
              <a:rPr lang="fr-BE" sz="1200" dirty="0" err="1"/>
              <a:t>markets</a:t>
            </a:r>
            <a:r>
              <a:rPr lang="fr-BE" sz="1200" dirty="0"/>
              <a:t> </a:t>
            </a:r>
            <a:r>
              <a:rPr lang="fr-BE" sz="1200" dirty="0" err="1"/>
              <a:t>implicitly</a:t>
            </a:r>
            <a:r>
              <a:rPr lang="fr-BE" sz="1200" dirty="0"/>
              <a:t> </a:t>
            </a:r>
            <a:r>
              <a:rPr lang="fr-BE" sz="1200" dirty="0" err="1"/>
              <a:t>coupled</a:t>
            </a:r>
            <a:endParaRPr lang="fr-BE" sz="1200" dirty="0"/>
          </a:p>
          <a:p>
            <a:pPr marL="290250" indent="-285750">
              <a:lnSpc>
                <a:spcPct val="100000"/>
              </a:lnSpc>
              <a:buFont typeface="Arial" panose="020B0604020202020204" pitchFamily="34" charset="0"/>
              <a:buChar char="•"/>
            </a:pPr>
            <a:r>
              <a:rPr lang="fr-BE" sz="1200" dirty="0"/>
              <a:t>Trading M7 </a:t>
            </a:r>
            <a:r>
              <a:rPr lang="fr-BE" sz="1200" dirty="0" err="1"/>
              <a:t>platform</a:t>
            </a:r>
            <a:r>
              <a:rPr lang="fr-BE" sz="1200" dirty="0"/>
              <a:t> of EPEX Spot</a:t>
            </a:r>
          </a:p>
          <a:p>
            <a:pPr marL="290250" indent="-285750">
              <a:lnSpc>
                <a:spcPct val="100000"/>
              </a:lnSpc>
              <a:buFont typeface="Arial" panose="020B0604020202020204" pitchFamily="34" charset="0"/>
              <a:buChar char="•"/>
            </a:pPr>
            <a:r>
              <a:rPr lang="fr-BE" sz="1200" dirty="0"/>
              <a:t>Cross border </a:t>
            </a:r>
            <a:r>
              <a:rPr lang="fr-BE" sz="1200" dirty="0" err="1"/>
              <a:t>capacity</a:t>
            </a:r>
            <a:r>
              <a:rPr lang="fr-BE" sz="1200" dirty="0"/>
              <a:t> </a:t>
            </a:r>
            <a:r>
              <a:rPr lang="fr-BE" sz="1200" dirty="0" err="1"/>
              <a:t>managed</a:t>
            </a:r>
            <a:r>
              <a:rPr lang="fr-BE" sz="1200" dirty="0"/>
              <a:t> by TSO on ICS</a:t>
            </a:r>
          </a:p>
          <a:p>
            <a:endParaRPr lang="fr-BE" dirty="0"/>
          </a:p>
        </p:txBody>
      </p:sp>
      <p:pic>
        <p:nvPicPr>
          <p:cNvPr id="58" name="Picture 75"/>
          <p:cNvPicPr>
            <a:picLocks noChangeAspect="1" noChangeArrowheads="1"/>
          </p:cNvPicPr>
          <p:nvPr/>
        </p:nvPicPr>
        <p:blipFill>
          <a:blip r:embed="rId10" cstate="print"/>
          <a:srcRect/>
          <a:stretch>
            <a:fillRect/>
          </a:stretch>
        </p:blipFill>
        <p:spPr bwMode="auto">
          <a:xfrm>
            <a:off x="4559541" y="1291699"/>
            <a:ext cx="3718241" cy="1635983"/>
          </a:xfrm>
          <a:prstGeom prst="rect">
            <a:avLst/>
          </a:prstGeom>
          <a:noFill/>
          <a:ln w="9525">
            <a:noFill/>
            <a:miter lim="800000"/>
            <a:headEnd/>
            <a:tailEnd/>
          </a:ln>
        </p:spPr>
      </p:pic>
      <p:pic>
        <p:nvPicPr>
          <p:cNvPr id="10" name="Picture 9"/>
          <p:cNvPicPr>
            <a:picLocks noChangeAspect="1"/>
          </p:cNvPicPr>
          <p:nvPr/>
        </p:nvPicPr>
        <p:blipFill>
          <a:blip r:embed="rId11"/>
          <a:stretch>
            <a:fillRect/>
          </a:stretch>
        </p:blipFill>
        <p:spPr>
          <a:xfrm>
            <a:off x="760718" y="2736488"/>
            <a:ext cx="7151649" cy="1993452"/>
          </a:xfrm>
          <a:prstGeom prst="rect">
            <a:avLst/>
          </a:prstGeom>
        </p:spPr>
      </p:pic>
    </p:spTree>
    <p:extLst>
      <p:ext uri="{BB962C8B-B14F-4D97-AF65-F5344CB8AC3E}">
        <p14:creationId xmlns:p14="http://schemas.microsoft.com/office/powerpoint/2010/main" val="39545767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3975167" y="1370929"/>
            <a:ext cx="4970144" cy="3435758"/>
            <a:chOff x="371986" y="672524"/>
            <a:chExt cx="5872191" cy="3839020"/>
          </a:xfrm>
        </p:grpSpPr>
        <p:pic>
          <p:nvPicPr>
            <p:cNvPr id="7" name="Picture 6"/>
            <p:cNvPicPr>
              <a:picLocks noChangeAspect="1"/>
            </p:cNvPicPr>
            <p:nvPr/>
          </p:nvPicPr>
          <p:blipFill rotWithShape="1">
            <a:blip r:embed="rId3"/>
            <a:srcRect r="865"/>
            <a:stretch/>
          </p:blipFill>
          <p:spPr>
            <a:xfrm>
              <a:off x="432825" y="672524"/>
              <a:ext cx="5811352" cy="3779305"/>
            </a:xfrm>
            <a:prstGeom prst="rect">
              <a:avLst/>
            </a:prstGeom>
          </p:spPr>
        </p:pic>
        <p:sp>
          <p:nvSpPr>
            <p:cNvPr id="10" name="Rectangle 9"/>
            <p:cNvSpPr/>
            <p:nvPr/>
          </p:nvSpPr>
          <p:spPr>
            <a:xfrm>
              <a:off x="371986" y="4088350"/>
              <a:ext cx="2658381" cy="4231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grpSp>
      <p:sp>
        <p:nvSpPr>
          <p:cNvPr id="3" name="Title 2"/>
          <p:cNvSpPr>
            <a:spLocks noGrp="1"/>
          </p:cNvSpPr>
          <p:nvPr>
            <p:ph type="title"/>
          </p:nvPr>
        </p:nvSpPr>
        <p:spPr>
          <a:xfrm>
            <a:off x="432000" y="70442"/>
            <a:ext cx="8280000" cy="645109"/>
          </a:xfrm>
        </p:spPr>
        <p:txBody>
          <a:bodyPr/>
          <a:lstStyle/>
          <a:p>
            <a:pPr algn="l"/>
            <a:r>
              <a:rPr lang="nl-BE" dirty="0" err="1" smtClean="0"/>
              <a:t>Intraday</a:t>
            </a:r>
            <a:r>
              <a:rPr lang="nl-BE" dirty="0" smtClean="0"/>
              <a:t> </a:t>
            </a:r>
            <a:r>
              <a:rPr lang="nl-BE" dirty="0" err="1" smtClean="0"/>
              <a:t>allocation</a:t>
            </a:r>
            <a:r>
              <a:rPr lang="nl-BE" dirty="0" smtClean="0"/>
              <a:t> on BE-FR </a:t>
            </a:r>
            <a:r>
              <a:rPr lang="nl-BE" dirty="0" err="1" smtClean="0"/>
              <a:t>and</a:t>
            </a:r>
            <a:r>
              <a:rPr lang="nl-BE" dirty="0" smtClean="0"/>
              <a:t> BE-NL</a:t>
            </a:r>
            <a:endParaRPr lang="nl-BE" dirty="0"/>
          </a:p>
        </p:txBody>
      </p:sp>
      <p:sp>
        <p:nvSpPr>
          <p:cNvPr id="4" name="Footer Placeholder 3"/>
          <p:cNvSpPr>
            <a:spLocks noGrp="1"/>
          </p:cNvSpPr>
          <p:nvPr>
            <p:ph type="ftr" sz="quarter" idx="3"/>
          </p:nvPr>
        </p:nvSpPr>
        <p:spPr/>
        <p:txBody>
          <a:bodyPr/>
          <a:lstStyle/>
          <a:p>
            <a:r>
              <a:rPr lang="en-US" dirty="0" smtClean="0"/>
              <a:t>ARP-Day / Brussels, 17.04.2017 </a:t>
            </a:r>
            <a:endParaRPr lang="en-US" dirty="0"/>
          </a:p>
        </p:txBody>
      </p:sp>
      <p:sp>
        <p:nvSpPr>
          <p:cNvPr id="5" name="Slide Number Placeholder 4"/>
          <p:cNvSpPr>
            <a:spLocks noGrp="1"/>
          </p:cNvSpPr>
          <p:nvPr>
            <p:ph type="sldNum" sz="quarter" idx="4"/>
          </p:nvPr>
        </p:nvSpPr>
        <p:spPr>
          <a:xfrm>
            <a:off x="7073247" y="4850110"/>
            <a:ext cx="2133878" cy="166910"/>
          </a:xfrm>
        </p:spPr>
        <p:txBody>
          <a:bodyPr/>
          <a:lstStyle/>
          <a:p>
            <a:fld id="{BDFC70C9-4207-E249-BC2E-DCC217AE1BF1}" type="slidenum">
              <a:rPr lang="en-US" smtClean="0"/>
              <a:t>18</a:t>
            </a:fld>
            <a:endParaRPr lang="en-US"/>
          </a:p>
        </p:txBody>
      </p:sp>
      <p:pic>
        <p:nvPicPr>
          <p:cNvPr id="6" name="Picture 2" descr="Afbeeldingsresultaat voor elia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9978" y="147341"/>
            <a:ext cx="820106" cy="28128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flipV="1">
            <a:off x="361949" y="4772025"/>
            <a:ext cx="8334375" cy="36000"/>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24" name="Diagram 23"/>
          <p:cNvGraphicFramePr/>
          <p:nvPr>
            <p:extLst/>
          </p:nvPr>
        </p:nvGraphicFramePr>
        <p:xfrm>
          <a:off x="6486247" y="444669"/>
          <a:ext cx="2530553" cy="104331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7" name="Rectangle 3"/>
          <p:cNvSpPr>
            <a:spLocks noGrp="1"/>
          </p:cNvSpPr>
          <p:nvPr>
            <p:ph type="body" idx="4294967295"/>
          </p:nvPr>
        </p:nvSpPr>
        <p:spPr>
          <a:xfrm>
            <a:off x="349807" y="672471"/>
            <a:ext cx="7775575" cy="3459163"/>
          </a:xfrm>
          <a:prstGeom prst="rect">
            <a:avLst/>
          </a:prstGeom>
        </p:spPr>
        <p:txBody>
          <a:bodyPr/>
          <a:lstStyle/>
          <a:p>
            <a:pPr marL="381000" indent="-381000" defTabSz="889000">
              <a:buFont typeface="Arial" pitchFamily="34" charset="0"/>
              <a:buNone/>
            </a:pPr>
            <a:endParaRPr lang="en-US" sz="1400" dirty="0"/>
          </a:p>
          <a:p>
            <a:pPr marL="381000" indent="-381000" defTabSz="889000">
              <a:buFont typeface="Arial" pitchFamily="34" charset="0"/>
              <a:buNone/>
            </a:pPr>
            <a:endParaRPr lang="en-US" sz="1400" dirty="0"/>
          </a:p>
          <a:p>
            <a:pPr marL="381000" indent="-381000" defTabSz="889000">
              <a:buFont typeface="Arial" pitchFamily="34" charset="0"/>
              <a:buNone/>
            </a:pPr>
            <a:r>
              <a:rPr lang="en-US" sz="1400" dirty="0" smtClean="0"/>
              <a:t>	  </a:t>
            </a:r>
            <a:endParaRPr lang="en-US" sz="1400" dirty="0"/>
          </a:p>
        </p:txBody>
      </p:sp>
      <p:sp>
        <p:nvSpPr>
          <p:cNvPr id="2" name="Rectangle 1"/>
          <p:cNvSpPr/>
          <p:nvPr/>
        </p:nvSpPr>
        <p:spPr>
          <a:xfrm>
            <a:off x="8491392" y="658669"/>
            <a:ext cx="592975" cy="615309"/>
          </a:xfrm>
          <a:prstGeom prst="rect">
            <a:avLst/>
          </a:prstGeom>
          <a:solidFill>
            <a:srgbClr val="F0801A">
              <a:alpha val="25098"/>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9" name="Text Placeholder 8"/>
          <p:cNvSpPr>
            <a:spLocks noGrp="1"/>
          </p:cNvSpPr>
          <p:nvPr>
            <p:ph type="body" sz="quarter" idx="10"/>
          </p:nvPr>
        </p:nvSpPr>
        <p:spPr>
          <a:xfrm>
            <a:off x="432000" y="983588"/>
            <a:ext cx="8280000" cy="3286125"/>
          </a:xfrm>
        </p:spPr>
        <p:txBody>
          <a:bodyPr/>
          <a:lstStyle/>
          <a:p>
            <a:pPr marL="4500">
              <a:lnSpc>
                <a:spcPct val="100000"/>
              </a:lnSpc>
            </a:pPr>
            <a:r>
              <a:rPr lang="fr-BE" u="sng" dirty="0" smtClean="0"/>
              <a:t>Juin 2018: XBID</a:t>
            </a:r>
            <a:endParaRPr lang="fr-BE" u="sng" dirty="0"/>
          </a:p>
          <a:p>
            <a:endParaRPr lang="fr-BE" dirty="0"/>
          </a:p>
        </p:txBody>
      </p:sp>
      <p:pic>
        <p:nvPicPr>
          <p:cNvPr id="20" name="Picture 19"/>
          <p:cNvPicPr>
            <a:picLocks noChangeAspect="1"/>
          </p:cNvPicPr>
          <p:nvPr/>
        </p:nvPicPr>
        <p:blipFill>
          <a:blip r:embed="rId11"/>
          <a:stretch>
            <a:fillRect/>
          </a:stretch>
        </p:blipFill>
        <p:spPr>
          <a:xfrm>
            <a:off x="1303214" y="819107"/>
            <a:ext cx="2155909" cy="398756"/>
          </a:xfrm>
          <a:prstGeom prst="rect">
            <a:avLst/>
          </a:prstGeom>
        </p:spPr>
      </p:pic>
      <p:sp>
        <p:nvSpPr>
          <p:cNvPr id="16" name="Rectangle 15"/>
          <p:cNvSpPr/>
          <p:nvPr/>
        </p:nvSpPr>
        <p:spPr>
          <a:xfrm>
            <a:off x="0" y="1303778"/>
            <a:ext cx="4572000" cy="1600438"/>
          </a:xfrm>
          <a:prstGeom prst="rect">
            <a:avLst/>
          </a:prstGeom>
        </p:spPr>
        <p:txBody>
          <a:bodyPr>
            <a:spAutoFit/>
          </a:bodyPr>
          <a:lstStyle/>
          <a:p>
            <a:pPr marL="290250" indent="-285750">
              <a:lnSpc>
                <a:spcPct val="100000"/>
              </a:lnSpc>
              <a:buFont typeface="Arial" panose="020B0604020202020204" pitchFamily="34" charset="0"/>
              <a:buChar char="•"/>
            </a:pPr>
            <a:r>
              <a:rPr lang="fr-BE" dirty="0" err="1"/>
              <a:t>Continuous</a:t>
            </a:r>
            <a:r>
              <a:rPr lang="fr-BE" dirty="0"/>
              <a:t> trading (!= DA </a:t>
            </a:r>
            <a:r>
              <a:rPr lang="fr-BE" dirty="0" err="1"/>
              <a:t>auction</a:t>
            </a:r>
            <a:r>
              <a:rPr lang="fr-BE" dirty="0"/>
              <a:t>)</a:t>
            </a:r>
          </a:p>
          <a:p>
            <a:pPr marL="290250" indent="-285750">
              <a:lnSpc>
                <a:spcPct val="100000"/>
              </a:lnSpc>
              <a:buFont typeface="Arial" panose="020B0604020202020204" pitchFamily="34" charset="0"/>
              <a:buChar char="•"/>
            </a:pPr>
            <a:r>
              <a:rPr lang="fr-BE" dirty="0"/>
              <a:t>24 </a:t>
            </a:r>
            <a:r>
              <a:rPr lang="fr-BE" dirty="0" err="1"/>
              <a:t>gates</a:t>
            </a:r>
            <a:r>
              <a:rPr lang="fr-BE" dirty="0"/>
              <a:t> (1 </a:t>
            </a:r>
            <a:r>
              <a:rPr lang="fr-BE" dirty="0" err="1"/>
              <a:t>hour</a:t>
            </a:r>
            <a:r>
              <a:rPr lang="fr-BE" dirty="0"/>
              <a:t> XB </a:t>
            </a:r>
            <a:r>
              <a:rPr lang="fr-BE" dirty="0" err="1"/>
              <a:t>product</a:t>
            </a:r>
            <a:r>
              <a:rPr lang="fr-BE" dirty="0"/>
              <a:t>)</a:t>
            </a:r>
          </a:p>
          <a:p>
            <a:pPr marL="290250" indent="-285750">
              <a:lnSpc>
                <a:spcPct val="100000"/>
              </a:lnSpc>
              <a:buFont typeface="Arial" panose="020B0604020202020204" pitchFamily="34" charset="0"/>
              <a:buChar char="•"/>
            </a:pPr>
            <a:r>
              <a:rPr lang="fr-BE" dirty="0" smtClean="0"/>
              <a:t>CWE + </a:t>
            </a:r>
            <a:r>
              <a:rPr lang="fr-BE" dirty="0" err="1" smtClean="0"/>
              <a:t>Nordics</a:t>
            </a:r>
            <a:r>
              <a:rPr lang="fr-BE" dirty="0" smtClean="0"/>
              <a:t> + </a:t>
            </a:r>
            <a:r>
              <a:rPr lang="fr-BE" dirty="0" err="1" smtClean="0"/>
              <a:t>baltics</a:t>
            </a:r>
            <a:r>
              <a:rPr lang="fr-BE" dirty="0" smtClean="0"/>
              <a:t> + Spain/</a:t>
            </a:r>
            <a:r>
              <a:rPr lang="fr-BE" dirty="0"/>
              <a:t>P</a:t>
            </a:r>
            <a:r>
              <a:rPr lang="fr-BE" dirty="0" smtClean="0"/>
              <a:t>ortugal </a:t>
            </a:r>
            <a:br>
              <a:rPr lang="fr-BE" dirty="0" smtClean="0"/>
            </a:br>
            <a:r>
              <a:rPr lang="fr-BE" dirty="0" err="1" smtClean="0"/>
              <a:t>markets</a:t>
            </a:r>
            <a:r>
              <a:rPr lang="fr-BE" dirty="0" smtClean="0"/>
              <a:t> </a:t>
            </a:r>
            <a:r>
              <a:rPr lang="fr-BE" dirty="0" err="1"/>
              <a:t>implicitly</a:t>
            </a:r>
            <a:r>
              <a:rPr lang="fr-BE" dirty="0"/>
              <a:t> </a:t>
            </a:r>
            <a:r>
              <a:rPr lang="fr-BE" dirty="0" err="1" smtClean="0"/>
              <a:t>coupled</a:t>
            </a:r>
            <a:endParaRPr lang="fr-BE" dirty="0"/>
          </a:p>
          <a:p>
            <a:pPr marL="290250" indent="-285750">
              <a:lnSpc>
                <a:spcPct val="100000"/>
              </a:lnSpc>
              <a:buFont typeface="Arial" panose="020B0604020202020204" pitchFamily="34" charset="0"/>
              <a:buChar char="•"/>
            </a:pPr>
            <a:r>
              <a:rPr lang="fr-BE" dirty="0" smtClean="0"/>
              <a:t>Trading Nord Pool, </a:t>
            </a:r>
            <a:r>
              <a:rPr lang="fr-BE" dirty="0" err="1" smtClean="0"/>
              <a:t>Epex</a:t>
            </a:r>
            <a:r>
              <a:rPr lang="fr-BE" dirty="0" smtClean="0"/>
              <a:t> Spot, OMIE </a:t>
            </a:r>
            <a:br>
              <a:rPr lang="fr-BE" dirty="0" smtClean="0"/>
            </a:br>
            <a:r>
              <a:rPr lang="fr-BE" dirty="0" err="1" smtClean="0"/>
              <a:t>platforms</a:t>
            </a:r>
            <a:endParaRPr lang="fr-BE" dirty="0"/>
          </a:p>
          <a:p>
            <a:pPr marL="290250" indent="-285750">
              <a:lnSpc>
                <a:spcPct val="100000"/>
              </a:lnSpc>
              <a:buFont typeface="Arial" panose="020B0604020202020204" pitchFamily="34" charset="0"/>
              <a:buChar char="•"/>
            </a:pPr>
            <a:r>
              <a:rPr lang="fr-BE" dirty="0"/>
              <a:t>Cross border </a:t>
            </a:r>
            <a:r>
              <a:rPr lang="fr-BE" dirty="0" err="1"/>
              <a:t>capacity</a:t>
            </a:r>
            <a:r>
              <a:rPr lang="fr-BE" dirty="0"/>
              <a:t> </a:t>
            </a:r>
            <a:r>
              <a:rPr lang="fr-BE" dirty="0" err="1"/>
              <a:t>managed</a:t>
            </a:r>
            <a:r>
              <a:rPr lang="fr-BE" dirty="0"/>
              <a:t> by </a:t>
            </a:r>
            <a:r>
              <a:rPr lang="fr-BE" dirty="0" smtClean="0"/>
              <a:t>TSO</a:t>
            </a:r>
          </a:p>
        </p:txBody>
      </p:sp>
    </p:spTree>
    <p:extLst>
      <p:ext uri="{BB962C8B-B14F-4D97-AF65-F5344CB8AC3E}">
        <p14:creationId xmlns:p14="http://schemas.microsoft.com/office/powerpoint/2010/main" val="21541906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2000" y="127120"/>
            <a:ext cx="8280000" cy="645109"/>
          </a:xfrm>
        </p:spPr>
        <p:txBody>
          <a:bodyPr/>
          <a:lstStyle/>
          <a:p>
            <a:pPr algn="l"/>
            <a:r>
              <a:rPr lang="nl-BE" dirty="0" err="1" smtClean="0"/>
              <a:t>Intraday</a:t>
            </a:r>
            <a:r>
              <a:rPr lang="nl-BE" dirty="0" smtClean="0"/>
              <a:t> </a:t>
            </a:r>
            <a:r>
              <a:rPr lang="nl-BE" dirty="0" err="1" smtClean="0"/>
              <a:t>allocation</a:t>
            </a:r>
            <a:r>
              <a:rPr lang="nl-BE" dirty="0" smtClean="0"/>
              <a:t> on BE-FR </a:t>
            </a:r>
            <a:r>
              <a:rPr lang="nl-BE" dirty="0" err="1" smtClean="0"/>
              <a:t>and</a:t>
            </a:r>
            <a:r>
              <a:rPr lang="nl-BE" dirty="0" smtClean="0"/>
              <a:t> BE-NL</a:t>
            </a:r>
            <a:endParaRPr lang="nl-BE" dirty="0"/>
          </a:p>
        </p:txBody>
      </p:sp>
      <p:sp>
        <p:nvSpPr>
          <p:cNvPr id="4" name="Footer Placeholder 3"/>
          <p:cNvSpPr>
            <a:spLocks noGrp="1"/>
          </p:cNvSpPr>
          <p:nvPr>
            <p:ph type="ftr" sz="quarter" idx="3"/>
          </p:nvPr>
        </p:nvSpPr>
        <p:spPr/>
        <p:txBody>
          <a:bodyPr/>
          <a:lstStyle/>
          <a:p>
            <a:r>
              <a:rPr lang="en-US" dirty="0" smtClean="0"/>
              <a:t>ARP-Day / Brussels, 17.04.2017 </a:t>
            </a:r>
            <a:endParaRPr lang="en-US" dirty="0"/>
          </a:p>
        </p:txBody>
      </p:sp>
      <p:sp>
        <p:nvSpPr>
          <p:cNvPr id="5" name="Slide Number Placeholder 4"/>
          <p:cNvSpPr>
            <a:spLocks noGrp="1"/>
          </p:cNvSpPr>
          <p:nvPr>
            <p:ph type="sldNum" sz="quarter" idx="4"/>
          </p:nvPr>
        </p:nvSpPr>
        <p:spPr>
          <a:xfrm>
            <a:off x="7073247" y="4850110"/>
            <a:ext cx="2133878" cy="166910"/>
          </a:xfrm>
        </p:spPr>
        <p:txBody>
          <a:bodyPr/>
          <a:lstStyle/>
          <a:p>
            <a:fld id="{BDFC70C9-4207-E249-BC2E-DCC217AE1BF1}" type="slidenum">
              <a:rPr lang="en-US" smtClean="0"/>
              <a:t>19</a:t>
            </a:fld>
            <a:endParaRPr lang="en-US"/>
          </a:p>
        </p:txBody>
      </p:sp>
      <p:pic>
        <p:nvPicPr>
          <p:cNvPr id="6" name="Picture 2" descr="Afbeeldingsresultaat voor elia 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9978" y="147341"/>
            <a:ext cx="820106" cy="28128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flipV="1">
            <a:off x="361949" y="4772025"/>
            <a:ext cx="8334375" cy="36000"/>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24" name="Diagram 23"/>
          <p:cNvGraphicFramePr/>
          <p:nvPr>
            <p:extLst/>
          </p:nvPr>
        </p:nvGraphicFramePr>
        <p:xfrm>
          <a:off x="6486247" y="444669"/>
          <a:ext cx="2530553" cy="104331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7" name="Rectangle 3"/>
          <p:cNvSpPr>
            <a:spLocks noGrp="1"/>
          </p:cNvSpPr>
          <p:nvPr>
            <p:ph type="body" idx="4294967295"/>
          </p:nvPr>
        </p:nvSpPr>
        <p:spPr>
          <a:xfrm>
            <a:off x="349807" y="672471"/>
            <a:ext cx="7775575" cy="3459163"/>
          </a:xfrm>
          <a:prstGeom prst="rect">
            <a:avLst/>
          </a:prstGeom>
        </p:spPr>
        <p:txBody>
          <a:bodyPr/>
          <a:lstStyle/>
          <a:p>
            <a:pPr marL="381000" indent="-381000" defTabSz="889000">
              <a:buFont typeface="Arial" pitchFamily="34" charset="0"/>
              <a:buNone/>
            </a:pPr>
            <a:endParaRPr lang="en-US" sz="1400" dirty="0"/>
          </a:p>
          <a:p>
            <a:pPr marL="381000" indent="-381000" defTabSz="889000">
              <a:buFont typeface="Arial" pitchFamily="34" charset="0"/>
              <a:buNone/>
            </a:pPr>
            <a:r>
              <a:rPr lang="en-US" sz="1400" dirty="0" smtClean="0"/>
              <a:t> </a:t>
            </a:r>
            <a:endParaRPr lang="en-US" sz="1400" dirty="0"/>
          </a:p>
        </p:txBody>
      </p:sp>
      <p:sp>
        <p:nvSpPr>
          <p:cNvPr id="2" name="Rectangle 1"/>
          <p:cNvSpPr/>
          <p:nvPr/>
        </p:nvSpPr>
        <p:spPr>
          <a:xfrm>
            <a:off x="8491392" y="658669"/>
            <a:ext cx="592975" cy="615309"/>
          </a:xfrm>
          <a:prstGeom prst="rect">
            <a:avLst/>
          </a:prstGeom>
          <a:solidFill>
            <a:srgbClr val="F0801A">
              <a:alpha val="25098"/>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9" name="Text Placeholder 8"/>
          <p:cNvSpPr>
            <a:spLocks noGrp="1"/>
          </p:cNvSpPr>
          <p:nvPr>
            <p:ph type="body" sz="quarter" idx="10"/>
          </p:nvPr>
        </p:nvSpPr>
        <p:spPr>
          <a:xfrm>
            <a:off x="280031" y="966323"/>
            <a:ext cx="8280000" cy="3710662"/>
          </a:xfrm>
        </p:spPr>
        <p:txBody>
          <a:bodyPr/>
          <a:lstStyle/>
          <a:p>
            <a:pPr marL="285750" indent="-285750">
              <a:buFont typeface="Arial" panose="020B0604020202020204" pitchFamily="34" charset="0"/>
              <a:buChar char="•"/>
            </a:pPr>
            <a:r>
              <a:rPr lang="en-US" dirty="0">
                <a:solidFill>
                  <a:schemeClr val="tx2"/>
                </a:solidFill>
              </a:rPr>
              <a:t>1/</a:t>
            </a:r>
            <a:r>
              <a:rPr lang="en-US" dirty="0"/>
              <a:t> </a:t>
            </a:r>
            <a:r>
              <a:rPr lang="en-US" u="sng" dirty="0"/>
              <a:t>ARP</a:t>
            </a:r>
            <a:r>
              <a:rPr lang="en-US" dirty="0"/>
              <a:t> </a:t>
            </a:r>
            <a:r>
              <a:rPr lang="en-US" dirty="0">
                <a:solidFill>
                  <a:schemeClr val="tx2"/>
                </a:solidFill>
              </a:rPr>
              <a:t>add sell or buy bids </a:t>
            </a:r>
            <a:r>
              <a:rPr lang="en-US" dirty="0"/>
              <a:t>on Power Exchange Trading Platform</a:t>
            </a:r>
            <a:br>
              <a:rPr lang="en-US" dirty="0"/>
            </a:br>
            <a:r>
              <a:rPr lang="en-US" dirty="0"/>
              <a:t> </a:t>
            </a:r>
            <a:r>
              <a:rPr lang="en-US" dirty="0" smtClean="0"/>
              <a:t>  </a:t>
            </a:r>
            <a:r>
              <a:rPr lang="en-US" dirty="0"/>
              <a:t>(</a:t>
            </a:r>
            <a:r>
              <a:rPr lang="en-US" dirty="0" err="1"/>
              <a:t>Epex</a:t>
            </a:r>
            <a:r>
              <a:rPr lang="en-US" dirty="0"/>
              <a:t> Spot Belgium – </a:t>
            </a:r>
            <a:r>
              <a:rPr lang="en-US" dirty="0" smtClean="0"/>
              <a:t>Nord Pool)</a:t>
            </a:r>
            <a:endParaRPr lang="en-US" dirty="0"/>
          </a:p>
          <a:p>
            <a:pPr marL="285750" indent="-285750">
              <a:buFont typeface="Arial" panose="020B0604020202020204" pitchFamily="34" charset="0"/>
              <a:buChar char="•"/>
            </a:pPr>
            <a:r>
              <a:rPr lang="en-US" dirty="0">
                <a:solidFill>
                  <a:schemeClr val="tx2"/>
                </a:solidFill>
              </a:rPr>
              <a:t>2/</a:t>
            </a:r>
            <a:r>
              <a:rPr lang="en-US" dirty="0"/>
              <a:t> </a:t>
            </a:r>
            <a:r>
              <a:rPr lang="en-US" dirty="0" smtClean="0">
                <a:solidFill>
                  <a:schemeClr val="tx2"/>
                </a:solidFill>
              </a:rPr>
              <a:t>Continuous Implicit Allocation Process </a:t>
            </a:r>
          </a:p>
          <a:p>
            <a:pPr marL="509970" lvl="1" indent="-285750">
              <a:buFont typeface="Arial" panose="020B0604020202020204" pitchFamily="34" charset="0"/>
              <a:buChar char="•"/>
            </a:pPr>
            <a:r>
              <a:rPr lang="en-US" i="1" dirty="0" smtClean="0"/>
              <a:t>Shared Order Book </a:t>
            </a:r>
            <a:r>
              <a:rPr lang="en-US" dirty="0" smtClean="0"/>
              <a:t>at XBID Level</a:t>
            </a:r>
          </a:p>
          <a:p>
            <a:pPr marL="509970" lvl="1" indent="-285750">
              <a:buFont typeface="Arial" panose="020B0604020202020204" pitchFamily="34" charset="0"/>
              <a:buChar char="•"/>
            </a:pPr>
            <a:r>
              <a:rPr lang="en-US" i="1" dirty="0" smtClean="0"/>
              <a:t>Shipping module</a:t>
            </a:r>
            <a:r>
              <a:rPr lang="en-US" dirty="0" smtClean="0"/>
              <a:t>: routing algorithm at</a:t>
            </a:r>
            <a:br>
              <a:rPr lang="en-US" dirty="0" smtClean="0"/>
            </a:br>
            <a:r>
              <a:rPr lang="en-US" dirty="0" smtClean="0"/>
              <a:t>trade level for order matching</a:t>
            </a:r>
            <a:br>
              <a:rPr lang="en-US" dirty="0" smtClean="0"/>
            </a:br>
            <a:r>
              <a:rPr lang="en-US" dirty="0" smtClean="0"/>
              <a:t>(using XB capacity info from</a:t>
            </a:r>
            <a:br>
              <a:rPr lang="en-US" dirty="0" smtClean="0"/>
            </a:br>
            <a:r>
              <a:rPr lang="en-US" i="1" dirty="0" smtClean="0"/>
              <a:t>Capacity Management Module</a:t>
            </a:r>
            <a:r>
              <a:rPr lang="en-US" dirty="0" smtClean="0"/>
              <a:t>)</a:t>
            </a:r>
          </a:p>
          <a:p>
            <a:pPr marL="285750" indent="-285750">
              <a:buFont typeface="Arial" panose="020B0604020202020204" pitchFamily="34" charset="0"/>
              <a:buChar char="•"/>
            </a:pPr>
            <a:r>
              <a:rPr lang="en-US" dirty="0" smtClean="0">
                <a:solidFill>
                  <a:schemeClr val="tx2"/>
                </a:solidFill>
              </a:rPr>
              <a:t>3/</a:t>
            </a:r>
            <a:r>
              <a:rPr lang="en-US" dirty="0" smtClean="0"/>
              <a:t> </a:t>
            </a:r>
            <a:r>
              <a:rPr lang="en-US" u="sng" dirty="0"/>
              <a:t>ARP</a:t>
            </a:r>
            <a:r>
              <a:rPr lang="en-US" dirty="0"/>
              <a:t> </a:t>
            </a:r>
            <a:r>
              <a:rPr lang="en-US" dirty="0">
                <a:solidFill>
                  <a:schemeClr val="tx2"/>
                </a:solidFill>
              </a:rPr>
              <a:t>nominates</a:t>
            </a:r>
            <a:r>
              <a:rPr lang="en-US" dirty="0"/>
              <a:t> sold or </a:t>
            </a:r>
            <a:r>
              <a:rPr lang="en-US" dirty="0" smtClean="0"/>
              <a:t/>
            </a:r>
            <a:br>
              <a:rPr lang="en-US" dirty="0" smtClean="0"/>
            </a:br>
            <a:r>
              <a:rPr lang="en-US" dirty="0" smtClean="0"/>
              <a:t>bought </a:t>
            </a:r>
            <a:r>
              <a:rPr lang="en-US" dirty="0"/>
              <a:t>energy </a:t>
            </a:r>
            <a:r>
              <a:rPr lang="en-US" dirty="0">
                <a:solidFill>
                  <a:schemeClr val="tx2"/>
                </a:solidFill>
              </a:rPr>
              <a:t>on local Hub </a:t>
            </a:r>
            <a:r>
              <a:rPr lang="en-US" dirty="0" smtClean="0">
                <a:solidFill>
                  <a:schemeClr val="tx2"/>
                </a:solidFill>
              </a:rPr>
              <a:t/>
            </a:r>
            <a:br>
              <a:rPr lang="en-US" dirty="0" smtClean="0">
                <a:solidFill>
                  <a:schemeClr val="tx2"/>
                </a:solidFill>
              </a:rPr>
            </a:br>
            <a:r>
              <a:rPr lang="en-US" dirty="0" smtClean="0"/>
              <a:t>to NEMOs </a:t>
            </a:r>
            <a:r>
              <a:rPr lang="en-US" dirty="0"/>
              <a:t>(Elia e-nomination</a:t>
            </a:r>
            <a:r>
              <a:rPr lang="en-US" dirty="0" smtClean="0"/>
              <a:t>)</a:t>
            </a:r>
            <a:br>
              <a:rPr lang="en-US" dirty="0" smtClean="0"/>
            </a:br>
            <a:r>
              <a:rPr lang="en-US" dirty="0" smtClean="0"/>
              <a:t>before D+1 14h </a:t>
            </a:r>
          </a:p>
          <a:p>
            <a:pPr marL="509970" lvl="1" indent="-285750">
              <a:buFont typeface="Arial" panose="020B0604020202020204" pitchFamily="34" charset="0"/>
              <a:buChar char="•"/>
            </a:pPr>
            <a:endParaRPr lang="en-US" dirty="0"/>
          </a:p>
          <a:p>
            <a:endParaRPr lang="fr-BE" dirty="0"/>
          </a:p>
        </p:txBody>
      </p:sp>
      <p:pic>
        <p:nvPicPr>
          <p:cNvPr id="12" name="Picture 11"/>
          <p:cNvPicPr>
            <a:picLocks noChangeAspect="1"/>
          </p:cNvPicPr>
          <p:nvPr/>
        </p:nvPicPr>
        <p:blipFill>
          <a:blip r:embed="rId10"/>
          <a:stretch>
            <a:fillRect/>
          </a:stretch>
        </p:blipFill>
        <p:spPr>
          <a:xfrm>
            <a:off x="3091452" y="2306398"/>
            <a:ext cx="3737383" cy="1719196"/>
          </a:xfrm>
          <a:prstGeom prst="rect">
            <a:avLst/>
          </a:prstGeom>
        </p:spPr>
      </p:pic>
      <p:pic>
        <p:nvPicPr>
          <p:cNvPr id="31" name="Picture 30"/>
          <p:cNvPicPr>
            <a:picLocks noChangeAspect="1"/>
          </p:cNvPicPr>
          <p:nvPr/>
        </p:nvPicPr>
        <p:blipFill>
          <a:blip r:embed="rId11"/>
          <a:stretch>
            <a:fillRect/>
          </a:stretch>
        </p:blipFill>
        <p:spPr>
          <a:xfrm>
            <a:off x="7183741" y="3239606"/>
            <a:ext cx="1861251" cy="1375192"/>
          </a:xfrm>
          <a:prstGeom prst="rect">
            <a:avLst/>
          </a:prstGeom>
        </p:spPr>
      </p:pic>
      <p:cxnSp>
        <p:nvCxnSpPr>
          <p:cNvPr id="33" name="Straight Arrow Connector 32"/>
          <p:cNvCxnSpPr>
            <a:endCxn id="12" idx="3"/>
          </p:cNvCxnSpPr>
          <p:nvPr/>
        </p:nvCxnSpPr>
        <p:spPr>
          <a:xfrm flipH="1" flipV="1">
            <a:off x="6828835" y="3165996"/>
            <a:ext cx="1023544" cy="2582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H="1" flipV="1">
            <a:off x="6891336" y="3239606"/>
            <a:ext cx="1255100" cy="4661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H="1" flipV="1">
            <a:off x="6828835" y="3327866"/>
            <a:ext cx="1465629" cy="8363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H="1" flipV="1">
            <a:off x="6737717" y="3333599"/>
            <a:ext cx="989971" cy="8500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H="1" flipV="1">
            <a:off x="6657387" y="3348560"/>
            <a:ext cx="624436" cy="7099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45" name="Picture 44"/>
          <p:cNvPicPr>
            <a:picLocks noChangeAspect="1"/>
          </p:cNvPicPr>
          <p:nvPr/>
        </p:nvPicPr>
        <p:blipFill>
          <a:blip r:embed="rId12"/>
          <a:stretch>
            <a:fillRect/>
          </a:stretch>
        </p:blipFill>
        <p:spPr>
          <a:xfrm>
            <a:off x="349807" y="511535"/>
            <a:ext cx="2155909" cy="398756"/>
          </a:xfrm>
          <a:prstGeom prst="rect">
            <a:avLst/>
          </a:prstGeom>
        </p:spPr>
      </p:pic>
    </p:spTree>
    <p:extLst>
      <p:ext uri="{BB962C8B-B14F-4D97-AF65-F5344CB8AC3E}">
        <p14:creationId xmlns:p14="http://schemas.microsoft.com/office/powerpoint/2010/main" val="1417766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p:cNvSpPr>
            <a:spLocks noGrp="1"/>
          </p:cNvSpPr>
          <p:nvPr>
            <p:ph type="ctrTitle"/>
          </p:nvPr>
        </p:nvSpPr>
        <p:spPr/>
        <p:txBody>
          <a:bodyPr>
            <a:normAutofit fontScale="90000"/>
          </a:bodyPr>
          <a:lstStyle/>
          <a:p>
            <a:pPr lvl="0"/>
            <a:r>
              <a:rPr lang="en-US" sz="3600" b="1" dirty="0"/>
              <a:t>Welcome!</a:t>
            </a:r>
            <a:r>
              <a:rPr lang="en-GB" sz="2400" b="1" dirty="0"/>
              <a:t/>
            </a:r>
            <a:br>
              <a:rPr lang="en-GB" sz="2400" b="1" dirty="0"/>
            </a:br>
            <a:r>
              <a:rPr lang="en-GB" sz="2300" b="1" dirty="0"/>
              <a:t/>
            </a:r>
            <a:br>
              <a:rPr lang="en-GB" sz="2300" b="1" dirty="0"/>
            </a:br>
            <a:endParaRPr lang="de-DE" sz="2300" b="1" dirty="0"/>
          </a:p>
        </p:txBody>
      </p:sp>
      <p:sp>
        <p:nvSpPr>
          <p:cNvPr id="3" name="Etikett" hidden="1"/>
          <p:cNvSpPr txBox="1"/>
          <p:nvPr/>
        </p:nvSpPr>
        <p:spPr>
          <a:xfrm>
            <a:off x="-12094" y="67885"/>
            <a:ext cx="899999" cy="231448"/>
          </a:xfrm>
          <a:prstGeom prst="rect">
            <a:avLst/>
          </a:prstGeom>
          <a:solidFill>
            <a:schemeClr val="tx1"/>
          </a:solidFill>
        </p:spPr>
        <p:txBody>
          <a:bodyPr wrap="square" lIns="76812" tIns="38405" rIns="76812" bIns="38405" rtlCol="0" anchor="ctr">
            <a:spAutoFit/>
          </a:bodyPr>
          <a:lstStyle/>
          <a:p>
            <a:pPr algn="ctr"/>
            <a:r>
              <a:rPr lang="de-DE" sz="1000">
                <a:solidFill>
                  <a:schemeClr val="bg1"/>
                </a:solidFill>
              </a:rPr>
              <a:t>Arbeitsstand</a:t>
            </a:r>
          </a:p>
        </p:txBody>
      </p:sp>
      <p:sp>
        <p:nvSpPr>
          <p:cNvPr id="4" name="Titel"/>
          <p:cNvSpPr txBox="1">
            <a:spLocks/>
          </p:cNvSpPr>
          <p:nvPr/>
        </p:nvSpPr>
        <p:spPr>
          <a:xfrm>
            <a:off x="421103" y="2510951"/>
            <a:ext cx="8280000" cy="1082255"/>
          </a:xfrm>
          <a:prstGeom prst="rect">
            <a:avLst/>
          </a:prstGeom>
        </p:spPr>
        <p:txBody>
          <a:bodyPr vert="horz" lIns="151163" tIns="0" rIns="151163" bIns="0" rtlCol="0" anchor="ctr" anchorCtr="0">
            <a:normAutofit/>
          </a:bodyPr>
          <a:lstStyle>
            <a:lvl1pPr algn="l" defTabSz="457200" rtl="0" eaLnBrk="1" latinLnBrk="0" hangingPunct="1">
              <a:lnSpc>
                <a:spcPct val="120000"/>
              </a:lnSpc>
              <a:spcBef>
                <a:spcPct val="0"/>
              </a:spcBef>
              <a:buNone/>
              <a:defRPr sz="3200" kern="1200">
                <a:solidFill>
                  <a:schemeClr val="lt1"/>
                </a:solidFill>
                <a:latin typeface="+mj-lt"/>
                <a:ea typeface="+mj-ea"/>
                <a:cs typeface="+mj-cs"/>
              </a:defRPr>
            </a:lvl1pPr>
          </a:lstStyle>
          <a:p>
            <a:pPr algn="r"/>
            <a:endParaRPr lang="de-DE" i="1" dirty="0">
              <a:latin typeface="Helvetica Light"/>
            </a:endParaRPr>
          </a:p>
        </p:txBody>
      </p:sp>
      <p:sp>
        <p:nvSpPr>
          <p:cNvPr id="6" name="TextBox 5"/>
          <p:cNvSpPr txBox="1"/>
          <p:nvPr/>
        </p:nvSpPr>
        <p:spPr>
          <a:xfrm>
            <a:off x="790575" y="4029076"/>
            <a:ext cx="3486151" cy="276999"/>
          </a:xfrm>
          <a:prstGeom prst="rect">
            <a:avLst/>
          </a:prstGeom>
          <a:noFill/>
        </p:spPr>
        <p:txBody>
          <a:bodyPr wrap="square" rtlCol="0">
            <a:spAutoFit/>
          </a:bodyPr>
          <a:lstStyle/>
          <a:p>
            <a:r>
              <a:rPr lang="nl-BE" sz="1200" dirty="0">
                <a:solidFill>
                  <a:schemeClr val="bg1"/>
                </a:solidFill>
              </a:rPr>
              <a:t>ARP-Day, 17/04/2018, Brussels</a:t>
            </a:r>
          </a:p>
        </p:txBody>
      </p:sp>
    </p:spTree>
    <p:extLst>
      <p:ext uri="{BB962C8B-B14F-4D97-AF65-F5344CB8AC3E}">
        <p14:creationId xmlns:p14="http://schemas.microsoft.com/office/powerpoint/2010/main" val="12067823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a:xfrm>
            <a:off x="923928" y="1181013"/>
            <a:ext cx="7822581" cy="830997"/>
          </a:xfrm>
        </p:spPr>
        <p:txBody>
          <a:bodyPr/>
          <a:lstStyle/>
          <a:p>
            <a:r>
              <a:rPr lang="en-US" sz="5400" dirty="0"/>
              <a:t>Questions?</a:t>
            </a:r>
            <a:endParaRPr lang="fr-BE" sz="5400" dirty="0"/>
          </a:p>
        </p:txBody>
      </p:sp>
      <p:sp>
        <p:nvSpPr>
          <p:cNvPr id="27" name="Rectangle 3"/>
          <p:cNvSpPr>
            <a:spLocks noGrp="1"/>
          </p:cNvSpPr>
          <p:nvPr>
            <p:ph type="subTitle" idx="4"/>
          </p:nvPr>
        </p:nvSpPr>
        <p:spPr>
          <a:xfrm>
            <a:off x="707492" y="1767287"/>
            <a:ext cx="5853000" cy="473976"/>
          </a:xfrm>
          <a:prstGeom prst="rect">
            <a:avLst/>
          </a:prstGeom>
        </p:spPr>
        <p:txBody>
          <a:bodyPr/>
          <a:lstStyle/>
          <a:p>
            <a:pPr marL="380990" indent="-380990" defTabSz="888978"/>
            <a:endParaRPr lang="en-US" sz="1400" dirty="0"/>
          </a:p>
          <a:p>
            <a:pPr marL="380990" indent="-380990" defTabSz="888978"/>
            <a:r>
              <a:rPr lang="en-US" sz="1400" dirty="0"/>
              <a:t> </a:t>
            </a:r>
          </a:p>
        </p:txBody>
      </p:sp>
      <p:sp>
        <p:nvSpPr>
          <p:cNvPr id="4" name="Footer Placeholder 3"/>
          <p:cNvSpPr>
            <a:spLocks noGrp="1"/>
          </p:cNvSpPr>
          <p:nvPr>
            <p:ph type="ftr" sz="quarter" idx="4294967295"/>
          </p:nvPr>
        </p:nvSpPr>
        <p:spPr>
          <a:xfrm>
            <a:off x="2" y="4849815"/>
            <a:ext cx="6088063" cy="166687"/>
          </a:xfrm>
          <a:prstGeom prst="rect">
            <a:avLst/>
          </a:prstGeom>
        </p:spPr>
        <p:txBody>
          <a:bodyPr/>
          <a:lstStyle/>
          <a:p>
            <a:r>
              <a:rPr lang="en-US" dirty="0" smtClean="0"/>
              <a:t>ARP-Day / Brussels, 17.04.2017 </a:t>
            </a:r>
            <a:endParaRPr lang="en-US" dirty="0"/>
          </a:p>
        </p:txBody>
      </p:sp>
      <p:sp>
        <p:nvSpPr>
          <p:cNvPr id="5" name="Slide Number Placeholder 4"/>
          <p:cNvSpPr>
            <a:spLocks noGrp="1"/>
          </p:cNvSpPr>
          <p:nvPr>
            <p:ph type="sldNum" sz="quarter" idx="4294967295"/>
          </p:nvPr>
        </p:nvSpPr>
        <p:spPr>
          <a:xfrm>
            <a:off x="7010400" y="4849815"/>
            <a:ext cx="2133600" cy="166687"/>
          </a:xfrm>
          <a:prstGeom prst="rect">
            <a:avLst/>
          </a:prstGeom>
        </p:spPr>
        <p:txBody>
          <a:bodyPr/>
          <a:lstStyle/>
          <a:p>
            <a:fld id="{BDFC70C9-4207-E249-BC2E-DCC217AE1BF1}" type="slidenum">
              <a:rPr lang="en-US" smtClean="0"/>
              <a:t>20</a:t>
            </a:fld>
            <a:endParaRPr lang="en-US"/>
          </a:p>
        </p:txBody>
      </p:sp>
      <p:pic>
        <p:nvPicPr>
          <p:cNvPr id="6" name="Picture 2" descr="Afbeeldingsresultaat voor elia 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9977" y="147341"/>
            <a:ext cx="820107" cy="28128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flipV="1">
            <a:off x="361950" y="4772025"/>
            <a:ext cx="8334375" cy="3600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84377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p:cNvSpPr>
            <a:spLocks noGrp="1"/>
          </p:cNvSpPr>
          <p:nvPr>
            <p:ph type="ctrTitle"/>
          </p:nvPr>
        </p:nvSpPr>
        <p:spPr>
          <a:xfrm>
            <a:off x="775083" y="1011358"/>
            <a:ext cx="7525956" cy="904109"/>
          </a:xfrm>
        </p:spPr>
        <p:txBody>
          <a:bodyPr>
            <a:normAutofit fontScale="90000"/>
          </a:bodyPr>
          <a:lstStyle/>
          <a:p>
            <a:pPr lvl="0"/>
            <a:r>
              <a:rPr lang="en-US" sz="2300" b="1" dirty="0" smtClean="0"/>
              <a:t>Nemo </a:t>
            </a:r>
            <a:r>
              <a:rPr lang="en-US" sz="2300" b="1" dirty="0"/>
              <a:t>Link presentation</a:t>
            </a:r>
            <a:r>
              <a:rPr lang="en-GB" sz="2400" b="1" dirty="0"/>
              <a:t/>
            </a:r>
            <a:br>
              <a:rPr lang="en-GB" sz="2400" b="1" dirty="0"/>
            </a:br>
            <a:r>
              <a:rPr lang="en-GB" sz="2300" b="1" dirty="0"/>
              <a:t/>
            </a:r>
            <a:br>
              <a:rPr lang="en-GB" sz="2300" b="1" dirty="0"/>
            </a:br>
            <a:endParaRPr lang="de-DE" sz="2300" b="1" dirty="0"/>
          </a:p>
        </p:txBody>
      </p:sp>
      <p:sp>
        <p:nvSpPr>
          <p:cNvPr id="3" name="Etikett" hidden="1"/>
          <p:cNvSpPr txBox="1"/>
          <p:nvPr/>
        </p:nvSpPr>
        <p:spPr>
          <a:xfrm>
            <a:off x="-12094" y="67885"/>
            <a:ext cx="899999" cy="231448"/>
          </a:xfrm>
          <a:prstGeom prst="rect">
            <a:avLst/>
          </a:prstGeom>
          <a:solidFill>
            <a:schemeClr val="tx1"/>
          </a:solidFill>
        </p:spPr>
        <p:txBody>
          <a:bodyPr wrap="square" lIns="76812" tIns="38405" rIns="76812" bIns="38405" rtlCol="0" anchor="ctr">
            <a:spAutoFit/>
          </a:bodyPr>
          <a:lstStyle/>
          <a:p>
            <a:pPr algn="ctr"/>
            <a:r>
              <a:rPr lang="de-DE" sz="1000">
                <a:solidFill>
                  <a:schemeClr val="bg1"/>
                </a:solidFill>
              </a:rPr>
              <a:t>Arbeitsstand</a:t>
            </a:r>
          </a:p>
        </p:txBody>
      </p:sp>
      <p:sp>
        <p:nvSpPr>
          <p:cNvPr id="4" name="Titel"/>
          <p:cNvSpPr txBox="1">
            <a:spLocks/>
          </p:cNvSpPr>
          <p:nvPr/>
        </p:nvSpPr>
        <p:spPr>
          <a:xfrm>
            <a:off x="421103" y="2510951"/>
            <a:ext cx="8280000" cy="1082255"/>
          </a:xfrm>
          <a:prstGeom prst="rect">
            <a:avLst/>
          </a:prstGeom>
        </p:spPr>
        <p:txBody>
          <a:bodyPr vert="horz" lIns="151163" tIns="0" rIns="151163" bIns="0" rtlCol="0" anchor="ctr" anchorCtr="0">
            <a:normAutofit/>
          </a:bodyPr>
          <a:lstStyle>
            <a:lvl1pPr algn="l" defTabSz="457200" rtl="0" eaLnBrk="1" latinLnBrk="0" hangingPunct="1">
              <a:lnSpc>
                <a:spcPct val="120000"/>
              </a:lnSpc>
              <a:spcBef>
                <a:spcPct val="0"/>
              </a:spcBef>
              <a:buNone/>
              <a:defRPr sz="3200" kern="1200">
                <a:solidFill>
                  <a:schemeClr val="lt1"/>
                </a:solidFill>
                <a:latin typeface="+mj-lt"/>
                <a:ea typeface="+mj-ea"/>
                <a:cs typeface="+mj-cs"/>
              </a:defRPr>
            </a:lvl1pPr>
          </a:lstStyle>
          <a:p>
            <a:pPr algn="r"/>
            <a:endParaRPr lang="de-DE" i="1" dirty="0">
              <a:latin typeface="Helvetica Light"/>
            </a:endParaRPr>
          </a:p>
        </p:txBody>
      </p:sp>
      <p:sp>
        <p:nvSpPr>
          <p:cNvPr id="6" name="TextBox 5"/>
          <p:cNvSpPr txBox="1"/>
          <p:nvPr/>
        </p:nvSpPr>
        <p:spPr>
          <a:xfrm>
            <a:off x="790575" y="4029076"/>
            <a:ext cx="3486151" cy="276999"/>
          </a:xfrm>
          <a:prstGeom prst="rect">
            <a:avLst/>
          </a:prstGeom>
          <a:noFill/>
        </p:spPr>
        <p:txBody>
          <a:bodyPr wrap="square" rtlCol="0">
            <a:spAutoFit/>
          </a:bodyPr>
          <a:lstStyle/>
          <a:p>
            <a:r>
              <a:rPr lang="nl-BE" sz="1200" dirty="0">
                <a:solidFill>
                  <a:schemeClr val="bg1"/>
                </a:solidFill>
              </a:rPr>
              <a:t>ARP-Day, 17/04/2018, Brussels</a:t>
            </a:r>
          </a:p>
        </p:txBody>
      </p:sp>
    </p:spTree>
    <p:extLst>
      <p:ext uri="{BB962C8B-B14F-4D97-AF65-F5344CB8AC3E}">
        <p14:creationId xmlns:p14="http://schemas.microsoft.com/office/powerpoint/2010/main" val="21337667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emo_PPT cover.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extBox 1"/>
          <p:cNvSpPr txBox="1"/>
          <p:nvPr/>
        </p:nvSpPr>
        <p:spPr>
          <a:xfrm>
            <a:off x="1482773" y="3381840"/>
            <a:ext cx="3036723" cy="1315741"/>
          </a:xfrm>
          <a:prstGeom prst="rect">
            <a:avLst/>
          </a:prstGeom>
          <a:noFill/>
        </p:spPr>
        <p:txBody>
          <a:bodyPr wrap="none" lIns="68577" tIns="34288" rIns="68577" bIns="34288" rtlCol="0">
            <a:spAutoFit/>
          </a:bodyPr>
          <a:lstStyle/>
          <a:p>
            <a:r>
              <a:rPr lang="en-GB" sz="2700" b="1" dirty="0">
                <a:solidFill>
                  <a:schemeClr val="bg1"/>
                </a:solidFill>
              </a:rPr>
              <a:t>Project Overview</a:t>
            </a:r>
          </a:p>
          <a:p>
            <a:endParaRPr lang="en-GB" sz="1800" dirty="0">
              <a:solidFill>
                <a:schemeClr val="bg1"/>
              </a:solidFill>
            </a:endParaRPr>
          </a:p>
          <a:p>
            <a:r>
              <a:rPr lang="en-GB" sz="1800" dirty="0">
                <a:solidFill>
                  <a:schemeClr val="bg1"/>
                </a:solidFill>
              </a:rPr>
              <a:t>Nick </a:t>
            </a:r>
            <a:r>
              <a:rPr lang="en-GB" sz="1800" dirty="0" err="1">
                <a:solidFill>
                  <a:schemeClr val="bg1"/>
                </a:solidFill>
              </a:rPr>
              <a:t>Pittarello</a:t>
            </a:r>
            <a:endParaRPr lang="en-GB" sz="1800" dirty="0">
              <a:solidFill>
                <a:schemeClr val="bg1"/>
              </a:solidFill>
            </a:endParaRPr>
          </a:p>
          <a:p>
            <a:r>
              <a:rPr lang="en-GB" sz="1800" i="1" dirty="0">
                <a:solidFill>
                  <a:schemeClr val="bg1"/>
                </a:solidFill>
              </a:rPr>
              <a:t>Client Relationship Manager</a:t>
            </a:r>
          </a:p>
        </p:txBody>
      </p:sp>
      <p:pic>
        <p:nvPicPr>
          <p:cNvPr id="3" name="Picture 2"/>
          <p:cNvPicPr>
            <a:picLocks noChangeAspect="1"/>
          </p:cNvPicPr>
          <p:nvPr/>
        </p:nvPicPr>
        <p:blipFill>
          <a:blip r:embed="rId4"/>
          <a:stretch>
            <a:fillRect/>
          </a:stretch>
        </p:blipFill>
        <p:spPr>
          <a:xfrm>
            <a:off x="4696157" y="1653649"/>
            <a:ext cx="3185095" cy="3374834"/>
          </a:xfrm>
          <a:prstGeom prst="rect">
            <a:avLst/>
          </a:prstGeom>
        </p:spPr>
      </p:pic>
    </p:spTree>
    <p:extLst>
      <p:ext uri="{BB962C8B-B14F-4D97-AF65-F5344CB8AC3E}">
        <p14:creationId xmlns:p14="http://schemas.microsoft.com/office/powerpoint/2010/main" val="330983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8871" y="4831678"/>
            <a:ext cx="1384377" cy="276875"/>
          </a:xfrm>
          <a:prstGeom prst="rect">
            <a:avLst/>
          </a:prstGeom>
        </p:spPr>
      </p:pic>
      <p:sp>
        <p:nvSpPr>
          <p:cNvPr id="9" name="TextBox 8"/>
          <p:cNvSpPr txBox="1"/>
          <p:nvPr/>
        </p:nvSpPr>
        <p:spPr>
          <a:xfrm>
            <a:off x="1169323" y="144323"/>
            <a:ext cx="7592291" cy="830997"/>
          </a:xfrm>
          <a:prstGeom prst="rect">
            <a:avLst/>
          </a:prstGeom>
          <a:noFill/>
        </p:spPr>
        <p:txBody>
          <a:bodyPr wrap="square" rtlCol="0">
            <a:spAutoFit/>
          </a:bodyPr>
          <a:lstStyle/>
          <a:p>
            <a:r>
              <a:rPr lang="en-US" sz="2400" b="1" dirty="0">
                <a:solidFill>
                  <a:schemeClr val="accent6"/>
                </a:solidFill>
              </a:rPr>
              <a:t>General Overview: </a:t>
            </a:r>
          </a:p>
          <a:p>
            <a:r>
              <a:rPr lang="en-US" sz="2400" b="1" dirty="0">
                <a:solidFill>
                  <a:schemeClr val="accent6"/>
                </a:solidFill>
              </a:rPr>
              <a:t>Nemo Link interconnector</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15290"/>
          <a:stretch/>
        </p:blipFill>
        <p:spPr>
          <a:xfrm>
            <a:off x="436563" y="144323"/>
            <a:ext cx="673213" cy="570277"/>
          </a:xfrm>
          <a:prstGeom prst="rect">
            <a:avLst/>
          </a:prstGeom>
        </p:spPr>
      </p:pic>
      <p:sp>
        <p:nvSpPr>
          <p:cNvPr id="8" name="TextBox 7"/>
          <p:cNvSpPr txBox="1"/>
          <p:nvPr/>
        </p:nvSpPr>
        <p:spPr>
          <a:xfrm>
            <a:off x="3167844" y="1176736"/>
            <a:ext cx="5664184" cy="3416320"/>
          </a:xfrm>
          <a:prstGeom prst="rect">
            <a:avLst/>
          </a:prstGeom>
          <a:noFill/>
        </p:spPr>
        <p:txBody>
          <a:bodyPr wrap="square" rtlCol="0">
            <a:spAutoFit/>
          </a:bodyPr>
          <a:lstStyle/>
          <a:p>
            <a:pPr marL="257175" indent="-257175">
              <a:buFont typeface="Wingdings" panose="05000000000000000000" pitchFamily="2" charset="2"/>
              <a:buChar char="§"/>
            </a:pPr>
            <a:endParaRPr lang="en-US" sz="1800" dirty="0" smtClean="0">
              <a:solidFill>
                <a:schemeClr val="accent6"/>
              </a:solidFill>
            </a:endParaRPr>
          </a:p>
          <a:p>
            <a:pPr marL="257175" indent="-257175">
              <a:buFont typeface="Wingdings" panose="05000000000000000000" pitchFamily="2" charset="2"/>
              <a:buChar char="§"/>
            </a:pPr>
            <a:r>
              <a:rPr lang="en-US" sz="1800" dirty="0" smtClean="0">
                <a:solidFill>
                  <a:schemeClr val="accent6"/>
                </a:solidFill>
              </a:rPr>
              <a:t>High-voltage </a:t>
            </a:r>
            <a:r>
              <a:rPr lang="en-US" sz="1800" dirty="0">
                <a:solidFill>
                  <a:schemeClr val="accent6"/>
                </a:solidFill>
              </a:rPr>
              <a:t>submarine interconnection between Belgium and the UK;</a:t>
            </a:r>
          </a:p>
          <a:p>
            <a:pPr marL="257175" indent="-257175">
              <a:buFont typeface="Wingdings" panose="05000000000000000000" pitchFamily="2" charset="2"/>
              <a:buChar char="§"/>
            </a:pPr>
            <a:endParaRPr lang="en-US" sz="1800" dirty="0">
              <a:solidFill>
                <a:schemeClr val="accent6"/>
              </a:solidFill>
            </a:endParaRPr>
          </a:p>
          <a:p>
            <a:pPr marL="257175" indent="-257175">
              <a:buFont typeface="Wingdings" panose="05000000000000000000" pitchFamily="2" charset="2"/>
              <a:buChar char="§"/>
            </a:pPr>
            <a:endParaRPr lang="en-US" sz="1800" dirty="0" smtClean="0">
              <a:solidFill>
                <a:schemeClr val="accent6"/>
              </a:solidFill>
            </a:endParaRPr>
          </a:p>
          <a:p>
            <a:pPr marL="257175" indent="-257175">
              <a:buFont typeface="Wingdings" panose="05000000000000000000" pitchFamily="2" charset="2"/>
              <a:buChar char="§"/>
            </a:pPr>
            <a:r>
              <a:rPr lang="en-GB" sz="1800" dirty="0" smtClean="0">
                <a:solidFill>
                  <a:schemeClr val="accent6"/>
                </a:solidFill>
              </a:rPr>
              <a:t>Potential </a:t>
            </a:r>
            <a:r>
              <a:rPr lang="en-GB" sz="1800" dirty="0">
                <a:solidFill>
                  <a:schemeClr val="accent6"/>
                </a:solidFill>
              </a:rPr>
              <a:t>to deliver 1,000MW of power; </a:t>
            </a:r>
            <a:endParaRPr lang="en-US" sz="1800" dirty="0">
              <a:solidFill>
                <a:schemeClr val="accent6"/>
              </a:solidFill>
            </a:endParaRPr>
          </a:p>
          <a:p>
            <a:endParaRPr lang="en-US" sz="1800" dirty="0">
              <a:solidFill>
                <a:schemeClr val="accent6"/>
              </a:solidFill>
            </a:endParaRPr>
          </a:p>
          <a:p>
            <a:pPr marL="257175" indent="-257175">
              <a:buFont typeface="Wingdings" panose="05000000000000000000" pitchFamily="2" charset="2"/>
              <a:buChar char="§"/>
            </a:pPr>
            <a:endParaRPr lang="en-US" sz="1800" dirty="0">
              <a:solidFill>
                <a:schemeClr val="accent6"/>
              </a:solidFill>
            </a:endParaRPr>
          </a:p>
          <a:p>
            <a:pPr marL="257175" indent="-257175">
              <a:buFont typeface="Wingdings" panose="05000000000000000000" pitchFamily="2" charset="2"/>
              <a:buChar char="§"/>
            </a:pPr>
            <a:endParaRPr lang="en-US" sz="1800" dirty="0">
              <a:solidFill>
                <a:schemeClr val="accent6"/>
              </a:solidFill>
            </a:endParaRPr>
          </a:p>
          <a:p>
            <a:pPr marL="257175" indent="-257175">
              <a:buFont typeface="Wingdings" panose="05000000000000000000" pitchFamily="2" charset="2"/>
              <a:buChar char="§"/>
            </a:pPr>
            <a:r>
              <a:rPr lang="en-US" sz="1800" dirty="0">
                <a:solidFill>
                  <a:schemeClr val="accent6"/>
                </a:solidFill>
              </a:rPr>
              <a:t>Currently in construction; commercial go-live Q1 2019.</a:t>
            </a:r>
          </a:p>
          <a:p>
            <a:pPr marL="214313" indent="-214313">
              <a:buFontTx/>
              <a:buChar char="-"/>
            </a:pPr>
            <a:endParaRPr lang="en-US" sz="1800" dirty="0">
              <a:solidFill>
                <a:schemeClr val="accent6"/>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8598" y="3543858"/>
            <a:ext cx="1419653" cy="1070037"/>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7665" y="2355726"/>
            <a:ext cx="1414940" cy="1062038"/>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2951" y="1113588"/>
            <a:ext cx="1419653" cy="1106519"/>
          </a:xfrm>
          <a:prstGeom prst="rect">
            <a:avLst/>
          </a:prstGeom>
        </p:spPr>
      </p:pic>
    </p:spTree>
    <p:extLst>
      <p:ext uri="{BB962C8B-B14F-4D97-AF65-F5344CB8AC3E}">
        <p14:creationId xmlns:p14="http://schemas.microsoft.com/office/powerpoint/2010/main" val="7311118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0168" y="3322838"/>
            <a:ext cx="1979163" cy="1364940"/>
          </a:xfrm>
          <a:prstGeom prst="ellipse">
            <a:avLst/>
          </a:prstGeom>
          <a:ln>
            <a:noFill/>
          </a:ln>
          <a:effectLst>
            <a:softEdge rad="112500"/>
          </a:effectLst>
        </p:spPr>
      </p:pic>
      <p:sp>
        <p:nvSpPr>
          <p:cNvPr id="5" name="Rectangle 4"/>
          <p:cNvSpPr/>
          <p:nvPr/>
        </p:nvSpPr>
        <p:spPr>
          <a:xfrm>
            <a:off x="3432291" y="978580"/>
            <a:ext cx="2898870" cy="738664"/>
          </a:xfrm>
          <a:prstGeom prst="rect">
            <a:avLst/>
          </a:prstGeom>
        </p:spPr>
        <p:txBody>
          <a:bodyPr wrap="none">
            <a:spAutoFit/>
          </a:bodyPr>
          <a:lstStyle/>
          <a:p>
            <a:r>
              <a:rPr lang="en-US" sz="1050" b="1" dirty="0">
                <a:solidFill>
                  <a:schemeClr val="accent6"/>
                </a:solidFill>
              </a:rPr>
              <a:t>Energy security</a:t>
            </a:r>
          </a:p>
          <a:p>
            <a:pPr marL="214313" indent="-214313">
              <a:lnSpc>
                <a:spcPct val="200000"/>
              </a:lnSpc>
              <a:buFont typeface="Wingdings" panose="05000000000000000000" pitchFamily="2" charset="2"/>
              <a:buChar char="§"/>
            </a:pPr>
            <a:r>
              <a:rPr lang="en-US" sz="1050" dirty="0">
                <a:solidFill>
                  <a:schemeClr val="accent6"/>
                </a:solidFill>
              </a:rPr>
              <a:t>Increase security;</a:t>
            </a:r>
          </a:p>
          <a:p>
            <a:pPr marL="214313" indent="-214313">
              <a:buFont typeface="Wingdings" panose="05000000000000000000" pitchFamily="2" charset="2"/>
              <a:buChar char="§"/>
            </a:pPr>
            <a:r>
              <a:rPr lang="en-US" sz="1050" dirty="0">
                <a:solidFill>
                  <a:schemeClr val="accent6"/>
                </a:solidFill>
              </a:rPr>
              <a:t>Diversify both countries’ electricity supply.</a:t>
            </a:r>
          </a:p>
        </p:txBody>
      </p:sp>
      <p:sp>
        <p:nvSpPr>
          <p:cNvPr id="6" name="Rectangle 5"/>
          <p:cNvSpPr/>
          <p:nvPr/>
        </p:nvSpPr>
        <p:spPr>
          <a:xfrm>
            <a:off x="2026770" y="2158910"/>
            <a:ext cx="2568652" cy="900246"/>
          </a:xfrm>
          <a:prstGeom prst="rect">
            <a:avLst/>
          </a:prstGeom>
        </p:spPr>
        <p:txBody>
          <a:bodyPr wrap="none">
            <a:spAutoFit/>
          </a:bodyPr>
          <a:lstStyle/>
          <a:p>
            <a:pPr>
              <a:lnSpc>
                <a:spcPct val="200000"/>
              </a:lnSpc>
            </a:pPr>
            <a:r>
              <a:rPr lang="en-US" sz="1050" b="1" dirty="0">
                <a:solidFill>
                  <a:schemeClr val="accent6"/>
                </a:solidFill>
              </a:rPr>
              <a:t>Electricity prices</a:t>
            </a:r>
          </a:p>
          <a:p>
            <a:pPr marL="214313" indent="-214313">
              <a:lnSpc>
                <a:spcPct val="150000"/>
              </a:lnSpc>
              <a:buFont typeface="Wingdings" panose="05000000000000000000" pitchFamily="2" charset="2"/>
              <a:buChar char="§"/>
            </a:pPr>
            <a:r>
              <a:rPr lang="en-US" sz="1050" dirty="0">
                <a:solidFill>
                  <a:schemeClr val="accent6"/>
                </a:solidFill>
              </a:rPr>
              <a:t>Integrated European energy market;</a:t>
            </a:r>
          </a:p>
          <a:p>
            <a:pPr marL="214313" indent="-214313">
              <a:lnSpc>
                <a:spcPct val="150000"/>
              </a:lnSpc>
              <a:buFont typeface="Wingdings" panose="05000000000000000000" pitchFamily="2" charset="2"/>
              <a:buChar char="§"/>
            </a:pPr>
            <a:r>
              <a:rPr lang="en-US" sz="1050" dirty="0">
                <a:solidFill>
                  <a:schemeClr val="accent6"/>
                </a:solidFill>
              </a:rPr>
              <a:t>Increased social welfare</a:t>
            </a:r>
          </a:p>
        </p:txBody>
      </p:sp>
      <p:sp>
        <p:nvSpPr>
          <p:cNvPr id="7" name="Rectangle 6"/>
          <p:cNvSpPr/>
          <p:nvPr/>
        </p:nvSpPr>
        <p:spPr>
          <a:xfrm>
            <a:off x="3432291" y="3347436"/>
            <a:ext cx="4339587" cy="1223412"/>
          </a:xfrm>
          <a:prstGeom prst="rect">
            <a:avLst/>
          </a:prstGeom>
        </p:spPr>
        <p:txBody>
          <a:bodyPr wrap="square">
            <a:spAutoFit/>
          </a:bodyPr>
          <a:lstStyle/>
          <a:p>
            <a:pPr>
              <a:lnSpc>
                <a:spcPct val="200000"/>
              </a:lnSpc>
            </a:pPr>
            <a:r>
              <a:rPr lang="en-US" sz="1050" b="1" dirty="0">
                <a:solidFill>
                  <a:schemeClr val="accent6"/>
                </a:solidFill>
              </a:rPr>
              <a:t>Supporting renewables</a:t>
            </a:r>
            <a:r>
              <a:rPr lang="en-US" sz="1050" dirty="0">
                <a:solidFill>
                  <a:schemeClr val="accent6"/>
                </a:solidFill>
              </a:rPr>
              <a:t>:</a:t>
            </a:r>
          </a:p>
          <a:p>
            <a:pPr marL="214313" indent="-214313">
              <a:lnSpc>
                <a:spcPct val="200000"/>
              </a:lnSpc>
              <a:buFont typeface="Wingdings" panose="05000000000000000000" pitchFamily="2" charset="2"/>
              <a:buChar char="§"/>
            </a:pPr>
            <a:r>
              <a:rPr lang="en-US" sz="1050" dirty="0">
                <a:solidFill>
                  <a:schemeClr val="accent6"/>
                </a:solidFill>
              </a:rPr>
              <a:t>Renewable and climate change targets to meet;</a:t>
            </a:r>
          </a:p>
          <a:p>
            <a:pPr marL="214313" indent="-214313">
              <a:buFont typeface="Wingdings" panose="05000000000000000000" pitchFamily="2" charset="2"/>
              <a:buChar char="§"/>
            </a:pPr>
            <a:r>
              <a:rPr lang="en-US" sz="1050" dirty="0">
                <a:solidFill>
                  <a:schemeClr val="accent6"/>
                </a:solidFill>
              </a:rPr>
              <a:t>Manage fluctuations in supply and demand of wind and solar energy.</a:t>
            </a:r>
          </a:p>
          <a:p>
            <a:endParaRPr lang="en-US" sz="1050" dirty="0">
              <a:solidFill>
                <a:schemeClr val="accent6"/>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0168" y="767745"/>
            <a:ext cx="1859403" cy="1391166"/>
          </a:xfrm>
          <a:prstGeom prst="ellipse">
            <a:avLst/>
          </a:prstGeom>
          <a:ln>
            <a:noFill/>
          </a:ln>
          <a:effectLst>
            <a:softEdge rad="112500"/>
          </a:effectLst>
        </p:spPr>
      </p:pic>
      <p:sp>
        <p:nvSpPr>
          <p:cNvPr id="15" name="TextBox 14"/>
          <p:cNvSpPr txBox="1"/>
          <p:nvPr/>
        </p:nvSpPr>
        <p:spPr>
          <a:xfrm>
            <a:off x="1127448" y="198628"/>
            <a:ext cx="4968552" cy="461665"/>
          </a:xfrm>
          <a:prstGeom prst="rect">
            <a:avLst/>
          </a:prstGeom>
          <a:noFill/>
        </p:spPr>
        <p:txBody>
          <a:bodyPr wrap="square" rtlCol="0">
            <a:spAutoFit/>
          </a:bodyPr>
          <a:lstStyle/>
          <a:p>
            <a:r>
              <a:rPr lang="en-US" sz="2400" b="1" dirty="0">
                <a:solidFill>
                  <a:schemeClr val="accent6"/>
                </a:solidFill>
              </a:rPr>
              <a:t>Benefits</a:t>
            </a:r>
          </a:p>
        </p:txBody>
      </p:sp>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b="15290"/>
          <a:stretch/>
        </p:blipFill>
        <p:spPr>
          <a:xfrm>
            <a:off x="436563" y="144323"/>
            <a:ext cx="673213" cy="570277"/>
          </a:xfrm>
          <a:prstGeom prst="rect">
            <a:avLst/>
          </a:prstGeom>
        </p:spPr>
      </p:pic>
      <p:pic>
        <p:nvPicPr>
          <p:cNvPr id="17" name="Picture 16"/>
          <p:cNvPicPr>
            <a:picLocks noChangeAspect="1"/>
          </p:cNvPicPr>
          <p:nvPr/>
        </p:nvPicPr>
        <p:blipFill>
          <a:blip r:embed="rId6" cstate="print">
            <a:duotone>
              <a:schemeClr val="bg2">
                <a:shade val="45000"/>
                <a:satMod val="135000"/>
              </a:schemeClr>
              <a:prstClr val="white"/>
            </a:duotone>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032925" y="1974504"/>
            <a:ext cx="1820323" cy="1269058"/>
          </a:xfrm>
          <a:prstGeom prst="ellipse">
            <a:avLst/>
          </a:prstGeom>
          <a:ln>
            <a:noFill/>
          </a:ln>
          <a:effectLst>
            <a:softEdge rad="112500"/>
          </a:effectLst>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68871" y="4831678"/>
            <a:ext cx="1384377" cy="276875"/>
          </a:xfrm>
          <a:prstGeom prst="rect">
            <a:avLst/>
          </a:prstGeom>
        </p:spPr>
      </p:pic>
    </p:spTree>
    <p:extLst>
      <p:ext uri="{BB962C8B-B14F-4D97-AF65-F5344CB8AC3E}">
        <p14:creationId xmlns:p14="http://schemas.microsoft.com/office/powerpoint/2010/main" val="37985358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8871" y="4831678"/>
            <a:ext cx="1384377" cy="276875"/>
          </a:xfrm>
          <a:prstGeom prst="rect">
            <a:avLst/>
          </a:prstGeom>
        </p:spPr>
      </p:pic>
      <p:sp>
        <p:nvSpPr>
          <p:cNvPr id="9" name="TextBox 8"/>
          <p:cNvSpPr txBox="1"/>
          <p:nvPr/>
        </p:nvSpPr>
        <p:spPr>
          <a:xfrm>
            <a:off x="1044517" y="176995"/>
            <a:ext cx="4968552" cy="461665"/>
          </a:xfrm>
          <a:prstGeom prst="rect">
            <a:avLst/>
          </a:prstGeom>
          <a:noFill/>
        </p:spPr>
        <p:txBody>
          <a:bodyPr wrap="square" rtlCol="0">
            <a:spAutoFit/>
          </a:bodyPr>
          <a:lstStyle/>
          <a:p>
            <a:r>
              <a:rPr lang="en-US" sz="2400" b="1" dirty="0">
                <a:solidFill>
                  <a:schemeClr val="accent6"/>
                </a:solidFill>
              </a:rPr>
              <a:t>Project Partners</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15290"/>
          <a:stretch/>
        </p:blipFill>
        <p:spPr>
          <a:xfrm>
            <a:off x="371304" y="144323"/>
            <a:ext cx="673213" cy="57027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71780" y="1144783"/>
            <a:ext cx="2123986" cy="756084"/>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7885" y="1005576"/>
            <a:ext cx="2809489" cy="1078142"/>
          </a:xfrm>
          <a:prstGeom prst="rect">
            <a:avLst/>
          </a:prstGeom>
        </p:spPr>
      </p:pic>
      <p:sp>
        <p:nvSpPr>
          <p:cNvPr id="12" name="TextBox 11"/>
          <p:cNvSpPr txBox="1"/>
          <p:nvPr/>
        </p:nvSpPr>
        <p:spPr>
          <a:xfrm>
            <a:off x="4708932" y="2085697"/>
            <a:ext cx="3009679" cy="1246495"/>
          </a:xfrm>
          <a:prstGeom prst="rect">
            <a:avLst/>
          </a:prstGeom>
          <a:noFill/>
        </p:spPr>
        <p:txBody>
          <a:bodyPr wrap="square" rtlCol="0">
            <a:spAutoFit/>
          </a:bodyPr>
          <a:lstStyle/>
          <a:p>
            <a:pPr marL="214313" indent="-214313">
              <a:buFontTx/>
              <a:buChar char="-"/>
            </a:pPr>
            <a:r>
              <a:rPr lang="en-US" sz="1500" dirty="0">
                <a:solidFill>
                  <a:schemeClr val="accent6"/>
                </a:solidFill>
              </a:rPr>
              <a:t>Owns and manages gas and electricity infrastructure;</a:t>
            </a:r>
          </a:p>
          <a:p>
            <a:pPr marL="214313" indent="-214313">
              <a:buFontTx/>
              <a:buChar char="-"/>
            </a:pPr>
            <a:endParaRPr lang="en-US" sz="1500" dirty="0">
              <a:solidFill>
                <a:schemeClr val="accent6"/>
              </a:solidFill>
            </a:endParaRPr>
          </a:p>
          <a:p>
            <a:pPr marL="214313" indent="-214313">
              <a:buFontTx/>
              <a:buChar char="-"/>
            </a:pPr>
            <a:r>
              <a:rPr lang="en-US" sz="1500" dirty="0">
                <a:solidFill>
                  <a:schemeClr val="accent6"/>
                </a:solidFill>
              </a:rPr>
              <a:t>UK and North Eastern US.</a:t>
            </a:r>
          </a:p>
          <a:p>
            <a:pPr marL="214313" indent="-214313">
              <a:buFontTx/>
              <a:buChar char="-"/>
            </a:pPr>
            <a:endParaRPr lang="en-US" sz="1500" dirty="0">
              <a:solidFill>
                <a:schemeClr val="accent6"/>
              </a:solidFill>
            </a:endParaRPr>
          </a:p>
        </p:txBody>
      </p:sp>
      <p:sp>
        <p:nvSpPr>
          <p:cNvPr id="13" name="TextBox 12"/>
          <p:cNvSpPr txBox="1"/>
          <p:nvPr/>
        </p:nvSpPr>
        <p:spPr>
          <a:xfrm>
            <a:off x="1296787" y="2101123"/>
            <a:ext cx="3191109" cy="1246495"/>
          </a:xfrm>
          <a:prstGeom prst="rect">
            <a:avLst/>
          </a:prstGeom>
          <a:noFill/>
        </p:spPr>
        <p:txBody>
          <a:bodyPr wrap="square" rtlCol="0">
            <a:spAutoFit/>
          </a:bodyPr>
          <a:lstStyle/>
          <a:p>
            <a:pPr marL="214313" indent="-214313">
              <a:buFontTx/>
              <a:buChar char="-"/>
            </a:pPr>
            <a:r>
              <a:rPr lang="en-US" sz="1500" dirty="0">
                <a:solidFill>
                  <a:schemeClr val="accent6"/>
                </a:solidFill>
              </a:rPr>
              <a:t>Belgium’s high-voltage transmission system operator;</a:t>
            </a:r>
          </a:p>
          <a:p>
            <a:pPr marL="214313" indent="-214313">
              <a:buFontTx/>
              <a:buChar char="-"/>
            </a:pPr>
            <a:endParaRPr lang="en-US" sz="1500" dirty="0">
              <a:solidFill>
                <a:schemeClr val="accent6"/>
              </a:solidFill>
            </a:endParaRPr>
          </a:p>
          <a:p>
            <a:pPr marL="214313" indent="-214313">
              <a:buFontTx/>
              <a:buChar char="-"/>
            </a:pPr>
            <a:r>
              <a:rPr lang="en-US" sz="1500" dirty="0">
                <a:solidFill>
                  <a:schemeClr val="accent6"/>
                </a:solidFill>
              </a:rPr>
              <a:t>Key player at European level.</a:t>
            </a:r>
          </a:p>
          <a:p>
            <a:pPr marL="214313" indent="-214313">
              <a:buFontTx/>
              <a:buChar char="-"/>
            </a:pPr>
            <a:endParaRPr lang="en-US" sz="1500" dirty="0">
              <a:solidFill>
                <a:schemeClr val="accent6"/>
              </a:solidFill>
            </a:endParaRPr>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3307" y="1144783"/>
            <a:ext cx="665675" cy="560893"/>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42871" y="1005577"/>
            <a:ext cx="610377" cy="851315"/>
          </a:xfrm>
          <a:prstGeom prst="rect">
            <a:avLst/>
          </a:prstGeom>
        </p:spPr>
      </p:pic>
      <p:sp>
        <p:nvSpPr>
          <p:cNvPr id="15" name="Right Brace 14"/>
          <p:cNvSpPr/>
          <p:nvPr/>
        </p:nvSpPr>
        <p:spPr>
          <a:xfrm rot="5400000" flipV="1">
            <a:off x="4302349" y="951948"/>
            <a:ext cx="454331" cy="6241656"/>
          </a:xfrm>
          <a:prstGeom prst="rightBrace">
            <a:avLst>
              <a:gd name="adj1" fmla="val 80427"/>
              <a:gd name="adj2" fmla="val 49672"/>
            </a:avLst>
          </a:prstGeom>
          <a:ln w="57150"/>
        </p:spPr>
        <p:style>
          <a:lnRef idx="1">
            <a:schemeClr val="dk1"/>
          </a:lnRef>
          <a:fillRef idx="0">
            <a:schemeClr val="dk1"/>
          </a:fillRef>
          <a:effectRef idx="0">
            <a:schemeClr val="dk1"/>
          </a:effectRef>
          <a:fontRef idx="minor">
            <a:schemeClr val="tx1"/>
          </a:fontRef>
        </p:style>
        <p:txBody>
          <a:bodyPr rtlCol="0" anchor="ctr"/>
          <a:lstStyle/>
          <a:p>
            <a:pPr algn="ctr"/>
            <a:endParaRPr lang="en-US" sz="1050"/>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b="15290"/>
          <a:stretch/>
        </p:blipFill>
        <p:spPr>
          <a:xfrm>
            <a:off x="2747808" y="4269726"/>
            <a:ext cx="673213" cy="570277"/>
          </a:xfrm>
          <a:prstGeom prst="rect">
            <a:avLst/>
          </a:prstGeom>
        </p:spPr>
      </p:pic>
      <p:sp>
        <p:nvSpPr>
          <p:cNvPr id="18" name="TextBox 17"/>
          <p:cNvSpPr txBox="1"/>
          <p:nvPr/>
        </p:nvSpPr>
        <p:spPr>
          <a:xfrm>
            <a:off x="3421019" y="4404823"/>
            <a:ext cx="2835693" cy="323165"/>
          </a:xfrm>
          <a:prstGeom prst="rect">
            <a:avLst/>
          </a:prstGeom>
          <a:noFill/>
        </p:spPr>
        <p:txBody>
          <a:bodyPr wrap="square" rtlCol="0">
            <a:spAutoFit/>
          </a:bodyPr>
          <a:lstStyle/>
          <a:p>
            <a:r>
              <a:rPr lang="en-US" sz="1500" b="1" dirty="0">
                <a:solidFill>
                  <a:schemeClr val="accent6"/>
                </a:solidFill>
              </a:rPr>
              <a:t>Incorporated Joint Venture</a:t>
            </a:r>
          </a:p>
        </p:txBody>
      </p:sp>
      <p:sp>
        <p:nvSpPr>
          <p:cNvPr id="19" name="Rectangle: Rounded Corners 18"/>
          <p:cNvSpPr/>
          <p:nvPr/>
        </p:nvSpPr>
        <p:spPr>
          <a:xfrm>
            <a:off x="5126019" y="3252650"/>
            <a:ext cx="2065467" cy="690101"/>
          </a:xfrm>
          <a:prstGeom prst="roundRect">
            <a:avLst/>
          </a:prstGeom>
          <a:solidFill>
            <a:srgbClr val="577AB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a:t>National Grid</a:t>
            </a:r>
          </a:p>
          <a:p>
            <a:pPr algn="ctr"/>
            <a:r>
              <a:rPr lang="en-GB" sz="1800" b="1" dirty="0"/>
              <a:t>50%</a:t>
            </a:r>
          </a:p>
        </p:txBody>
      </p:sp>
      <p:sp>
        <p:nvSpPr>
          <p:cNvPr id="21" name="Rectangle: Rounded Corners 20"/>
          <p:cNvSpPr/>
          <p:nvPr/>
        </p:nvSpPr>
        <p:spPr>
          <a:xfrm>
            <a:off x="1928982" y="3269857"/>
            <a:ext cx="1933013" cy="662933"/>
          </a:xfrm>
          <a:prstGeom prst="roundRect">
            <a:avLst/>
          </a:prstGeom>
          <a:solidFill>
            <a:srgbClr val="F0801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a:t>Elia</a:t>
            </a:r>
          </a:p>
          <a:p>
            <a:pPr algn="ctr"/>
            <a:r>
              <a:rPr lang="en-GB" sz="1800" b="1" dirty="0"/>
              <a:t>50%</a:t>
            </a:r>
          </a:p>
        </p:txBody>
      </p:sp>
    </p:spTree>
    <p:extLst>
      <p:ext uri="{BB962C8B-B14F-4D97-AF65-F5344CB8AC3E}">
        <p14:creationId xmlns:p14="http://schemas.microsoft.com/office/powerpoint/2010/main" val="19324155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8871" y="4831678"/>
            <a:ext cx="1384377" cy="276875"/>
          </a:xfrm>
          <a:prstGeom prst="rect">
            <a:avLst/>
          </a:prstGeom>
        </p:spPr>
      </p:pic>
      <p:sp>
        <p:nvSpPr>
          <p:cNvPr id="9" name="TextBox 8"/>
          <p:cNvSpPr txBox="1"/>
          <p:nvPr/>
        </p:nvSpPr>
        <p:spPr>
          <a:xfrm>
            <a:off x="1080433" y="184597"/>
            <a:ext cx="4968552" cy="461665"/>
          </a:xfrm>
          <a:prstGeom prst="rect">
            <a:avLst/>
          </a:prstGeom>
          <a:noFill/>
        </p:spPr>
        <p:txBody>
          <a:bodyPr wrap="square" rtlCol="0">
            <a:spAutoFit/>
          </a:bodyPr>
          <a:lstStyle/>
          <a:p>
            <a:r>
              <a:rPr lang="en-US" sz="2400" b="1" dirty="0">
                <a:solidFill>
                  <a:schemeClr val="accent6"/>
                </a:solidFill>
              </a:rPr>
              <a:t>Concept</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15290"/>
          <a:stretch/>
        </p:blipFill>
        <p:spPr>
          <a:xfrm>
            <a:off x="436563" y="144323"/>
            <a:ext cx="673213" cy="570277"/>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9076" y="1653648"/>
            <a:ext cx="7153715" cy="2214245"/>
          </a:xfrm>
          <a:prstGeom prst="rect">
            <a:avLst/>
          </a:prstGeom>
        </p:spPr>
      </p:pic>
      <p:sp>
        <p:nvSpPr>
          <p:cNvPr id="3" name="Rectangle 2"/>
          <p:cNvSpPr/>
          <p:nvPr/>
        </p:nvSpPr>
        <p:spPr>
          <a:xfrm>
            <a:off x="3732059" y="843558"/>
            <a:ext cx="3429000" cy="415498"/>
          </a:xfrm>
          <a:prstGeom prst="rect">
            <a:avLst/>
          </a:prstGeom>
          <a:ln w="19050">
            <a:solidFill>
              <a:srgbClr val="F0801A"/>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1050" dirty="0">
                <a:solidFill>
                  <a:schemeClr val="accent6"/>
                </a:solidFill>
              </a:rPr>
              <a:t>Converts electricity between Alternating Current (AC) and Direct Current (DC). </a:t>
            </a:r>
          </a:p>
        </p:txBody>
      </p:sp>
      <p:cxnSp>
        <p:nvCxnSpPr>
          <p:cNvPr id="8" name="Elbow Connector 7"/>
          <p:cNvCxnSpPr>
            <a:endCxn id="3" idx="1"/>
          </p:cNvCxnSpPr>
          <p:nvPr/>
        </p:nvCxnSpPr>
        <p:spPr>
          <a:xfrm flipV="1">
            <a:off x="2897815" y="1085933"/>
            <a:ext cx="834245" cy="566410"/>
          </a:xfrm>
          <a:prstGeom prst="bentConnector3">
            <a:avLst/>
          </a:prstGeom>
          <a:ln w="19050">
            <a:solidFill>
              <a:srgbClr val="F0801A"/>
            </a:solidFill>
            <a:tailEnd type="arrow"/>
          </a:ln>
        </p:spPr>
        <p:style>
          <a:lnRef idx="1">
            <a:schemeClr val="accent6"/>
          </a:lnRef>
          <a:fillRef idx="0">
            <a:schemeClr val="accent6"/>
          </a:fillRef>
          <a:effectRef idx="0">
            <a:schemeClr val="accent6"/>
          </a:effectRef>
          <a:fontRef idx="minor">
            <a:schemeClr val="tx1"/>
          </a:fontRef>
        </p:style>
      </p:cxnSp>
      <p:sp>
        <p:nvSpPr>
          <p:cNvPr id="11" name="Rectangle 10"/>
          <p:cNvSpPr/>
          <p:nvPr/>
        </p:nvSpPr>
        <p:spPr>
          <a:xfrm>
            <a:off x="1296788" y="3989814"/>
            <a:ext cx="4535842" cy="415498"/>
          </a:xfrm>
          <a:prstGeom prst="rect">
            <a:avLst/>
          </a:prstGeom>
          <a:ln w="19050">
            <a:solidFill>
              <a:srgbClr val="F0801A"/>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1050" dirty="0">
                <a:solidFill>
                  <a:schemeClr val="accent6"/>
                </a:solidFill>
              </a:rPr>
              <a:t>Point of connection to an electricity network and transforms the voltage of electricity to make that connection.</a:t>
            </a:r>
          </a:p>
        </p:txBody>
      </p:sp>
      <p:cxnSp>
        <p:nvCxnSpPr>
          <p:cNvPr id="13" name="Elbow Connector 12"/>
          <p:cNvCxnSpPr/>
          <p:nvPr/>
        </p:nvCxnSpPr>
        <p:spPr>
          <a:xfrm rot="16200000" flipH="1">
            <a:off x="1224891" y="2648842"/>
            <a:ext cx="1684415" cy="997527"/>
          </a:xfrm>
          <a:prstGeom prst="bentConnector3">
            <a:avLst/>
          </a:prstGeom>
          <a:ln w="19050">
            <a:solidFill>
              <a:srgbClr val="F0801A"/>
            </a:solidFill>
            <a:tailEnd type="arrow"/>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9101897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8871" y="4831678"/>
            <a:ext cx="1384377" cy="276875"/>
          </a:xfrm>
          <a:prstGeom prst="rect">
            <a:avLst/>
          </a:prstGeom>
        </p:spPr>
      </p:pic>
      <p:sp>
        <p:nvSpPr>
          <p:cNvPr id="9" name="TextBox 8"/>
          <p:cNvSpPr txBox="1"/>
          <p:nvPr/>
        </p:nvSpPr>
        <p:spPr>
          <a:xfrm>
            <a:off x="1109776" y="198628"/>
            <a:ext cx="4968552" cy="461665"/>
          </a:xfrm>
          <a:prstGeom prst="rect">
            <a:avLst/>
          </a:prstGeom>
          <a:noFill/>
        </p:spPr>
        <p:txBody>
          <a:bodyPr wrap="square" rtlCol="0">
            <a:spAutoFit/>
          </a:bodyPr>
          <a:lstStyle/>
          <a:p>
            <a:r>
              <a:rPr lang="en-US" sz="2400" b="1" dirty="0">
                <a:solidFill>
                  <a:schemeClr val="accent6"/>
                </a:solidFill>
              </a:rPr>
              <a:t>Technology: Cable</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15290"/>
          <a:stretch/>
        </p:blipFill>
        <p:spPr>
          <a:xfrm>
            <a:off x="436563" y="144323"/>
            <a:ext cx="673213" cy="570277"/>
          </a:xfrm>
          <a:prstGeom prst="rect">
            <a:avLst/>
          </a:prstGeom>
        </p:spPr>
      </p:pic>
      <p:sp>
        <p:nvSpPr>
          <p:cNvPr id="12" name="Content Placeholder 5"/>
          <p:cNvSpPr txBox="1">
            <a:spLocks/>
          </p:cNvSpPr>
          <p:nvPr/>
        </p:nvSpPr>
        <p:spPr>
          <a:xfrm>
            <a:off x="1331640" y="3587729"/>
            <a:ext cx="1709921" cy="1014264"/>
          </a:xfrm>
          <a:prstGeom prst="rect">
            <a:avLst/>
          </a:prstGeom>
        </p:spPr>
        <p:txBody>
          <a:bodyPr vert="horz" lIns="68580" tIns="34290" rIns="68580" bIns="3429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500" b="1" dirty="0">
                <a:solidFill>
                  <a:schemeClr val="accent6"/>
                </a:solidFill>
              </a:rPr>
              <a:t>Submarine cable</a:t>
            </a:r>
          </a:p>
          <a:p>
            <a:r>
              <a:rPr lang="en-US" sz="900" dirty="0">
                <a:solidFill>
                  <a:schemeClr val="accent6"/>
                </a:solidFill>
              </a:rPr>
              <a:t>4 lots (2x59 km – 2x71 km)</a:t>
            </a:r>
          </a:p>
          <a:p>
            <a:r>
              <a:rPr lang="en-US" sz="900" dirty="0">
                <a:solidFill>
                  <a:schemeClr val="accent6"/>
                </a:solidFill>
              </a:rPr>
              <a:t>1100 mm² Cu</a:t>
            </a:r>
          </a:p>
          <a:p>
            <a:r>
              <a:rPr lang="en-US" sz="900" dirty="0">
                <a:solidFill>
                  <a:schemeClr val="accent6"/>
                </a:solidFill>
              </a:rPr>
              <a:t>135 mm outer diameter</a:t>
            </a:r>
          </a:p>
          <a:p>
            <a:r>
              <a:rPr lang="en-US" sz="900" dirty="0">
                <a:solidFill>
                  <a:schemeClr val="accent6"/>
                </a:solidFill>
              </a:rPr>
              <a:t>44 kg/m</a:t>
            </a:r>
          </a:p>
        </p:txBody>
      </p:sp>
      <p:pic>
        <p:nvPicPr>
          <p:cNvPr id="14" name="Picture 2" descr="C:\Users\schyvent\AppData\Local\Microsoft\Windows\Temporary Internet Files\Content.Outlook\5CZY0Q64\IMG_0911.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rot="5400000">
            <a:off x="1130191" y="1803752"/>
            <a:ext cx="2112821" cy="148857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schyvent\AppData\Local\Microsoft\Windows\Temporary Internet Files\Content.Outlook\5CZY0Q64\IMG_0930.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rot="5400000">
            <a:off x="5977148" y="1805837"/>
            <a:ext cx="2112822" cy="145278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2327040" y="648751"/>
            <a:ext cx="4493538" cy="784830"/>
          </a:xfrm>
          <a:prstGeom prst="rect">
            <a:avLst/>
          </a:prstGeom>
          <a:noFill/>
        </p:spPr>
        <p:txBody>
          <a:bodyPr wrap="none" rtlCol="0">
            <a:spAutoFit/>
          </a:bodyPr>
          <a:lstStyle/>
          <a:p>
            <a:pPr marL="0" lvl="1" algn="ctr"/>
            <a:r>
              <a:rPr lang="en-US" sz="1800" b="1" dirty="0">
                <a:solidFill>
                  <a:schemeClr val="accent6"/>
                </a:solidFill>
              </a:rPr>
              <a:t>XLPE (cross-linked polyethylene) cable</a:t>
            </a:r>
          </a:p>
          <a:p>
            <a:pPr marL="0" lvl="1" algn="ctr"/>
            <a:r>
              <a:rPr lang="en-US" sz="1350" dirty="0">
                <a:solidFill>
                  <a:schemeClr val="accent6"/>
                </a:solidFill>
              </a:rPr>
              <a:t>First time use at 400 kV worldwide</a:t>
            </a:r>
          </a:p>
          <a:p>
            <a:pPr marL="0" lvl="1" algn="ctr"/>
            <a:r>
              <a:rPr lang="en-US" sz="1350" dirty="0">
                <a:solidFill>
                  <a:schemeClr val="accent6"/>
                </a:solidFill>
              </a:rPr>
              <a:t>Conductor temperature 90°C</a:t>
            </a:r>
          </a:p>
        </p:txBody>
      </p:sp>
      <p:sp>
        <p:nvSpPr>
          <p:cNvPr id="17" name="Content Placeholder 5"/>
          <p:cNvSpPr txBox="1">
            <a:spLocks/>
          </p:cNvSpPr>
          <p:nvPr/>
        </p:nvSpPr>
        <p:spPr>
          <a:xfrm>
            <a:off x="6200752" y="3604453"/>
            <a:ext cx="1665614" cy="1014264"/>
          </a:xfrm>
          <a:prstGeom prst="rect">
            <a:avLst/>
          </a:prstGeom>
        </p:spPr>
        <p:txBody>
          <a:bodyPr vert="horz" lIns="71837" tIns="35918" rIns="71837" bIns="35918" rtlCol="0">
            <a:noAutofit/>
          </a:bodyPr>
          <a:lstStyle>
            <a:lvl1pPr marL="242034" indent="-242034" algn="l" defTabSz="478912" rtl="0" eaLnBrk="1" latinLnBrk="0" hangingPunct="1">
              <a:spcBef>
                <a:spcPct val="20000"/>
              </a:spcBef>
              <a:buClr>
                <a:schemeClr val="accent6">
                  <a:lumMod val="75000"/>
                </a:schemeClr>
              </a:buClr>
              <a:buFont typeface="Arial"/>
              <a:buChar char="•"/>
              <a:tabLst/>
              <a:defRPr sz="2200" b="1" kern="1200">
                <a:solidFill>
                  <a:schemeClr val="tx1"/>
                </a:solidFill>
                <a:latin typeface="+mn-lt"/>
                <a:ea typeface="+mn-ea"/>
                <a:cs typeface="+mn-cs"/>
              </a:defRPr>
            </a:lvl1pPr>
            <a:lvl2pPr marL="492815" indent="-250782" algn="l" defTabSz="478912"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745055" indent="-252240" algn="l" defTabSz="478912" rtl="0" eaLnBrk="1" latinLnBrk="0" hangingPunct="1">
              <a:spcBef>
                <a:spcPct val="20000"/>
              </a:spcBef>
              <a:buFont typeface="Arial"/>
              <a:buChar char="•"/>
              <a:defRPr sz="1700" kern="1200">
                <a:solidFill>
                  <a:schemeClr val="tx1"/>
                </a:solidFill>
                <a:latin typeface="+mn-lt"/>
                <a:ea typeface="+mn-ea"/>
                <a:cs typeface="+mn-cs"/>
              </a:defRPr>
            </a:lvl3pPr>
            <a:lvl4pPr marL="987089" indent="-242034" algn="l" defTabSz="478912" rtl="0" eaLnBrk="1" latinLnBrk="0" hangingPunct="1">
              <a:spcBef>
                <a:spcPct val="20000"/>
              </a:spcBef>
              <a:buFont typeface="Arial"/>
              <a:buChar char="–"/>
              <a:defRPr sz="1500" kern="1200">
                <a:solidFill>
                  <a:schemeClr val="tx1"/>
                </a:solidFill>
                <a:latin typeface="+mn-lt"/>
                <a:ea typeface="+mn-ea"/>
                <a:cs typeface="+mn-cs"/>
              </a:defRPr>
            </a:lvl4pPr>
            <a:lvl5pPr marL="1237871" indent="-250782" algn="l" defTabSz="478912" rtl="0" eaLnBrk="1" latinLnBrk="0" hangingPunct="1">
              <a:spcBef>
                <a:spcPct val="20000"/>
              </a:spcBef>
              <a:buFont typeface="Arial"/>
              <a:buChar char="»"/>
              <a:defRPr sz="1300" kern="1200">
                <a:solidFill>
                  <a:schemeClr val="tx1"/>
                </a:solidFill>
                <a:latin typeface="+mn-lt"/>
                <a:ea typeface="+mn-ea"/>
                <a:cs typeface="+mn-cs"/>
              </a:defRPr>
            </a:lvl5pPr>
            <a:lvl6pPr marL="2634015" indent="-239455" algn="l" defTabSz="478912" rtl="0" eaLnBrk="1" latinLnBrk="0" hangingPunct="1">
              <a:spcBef>
                <a:spcPct val="20000"/>
              </a:spcBef>
              <a:buFont typeface="Arial"/>
              <a:buChar char="•"/>
              <a:defRPr sz="2100" kern="1200">
                <a:solidFill>
                  <a:schemeClr val="tx1"/>
                </a:solidFill>
                <a:latin typeface="+mn-lt"/>
                <a:ea typeface="+mn-ea"/>
                <a:cs typeface="+mn-cs"/>
              </a:defRPr>
            </a:lvl6pPr>
            <a:lvl7pPr marL="3112927" indent="-239455" algn="l" defTabSz="478912" rtl="0" eaLnBrk="1" latinLnBrk="0" hangingPunct="1">
              <a:spcBef>
                <a:spcPct val="20000"/>
              </a:spcBef>
              <a:buFont typeface="Arial"/>
              <a:buChar char="•"/>
              <a:defRPr sz="2100" kern="1200">
                <a:solidFill>
                  <a:schemeClr val="tx1"/>
                </a:solidFill>
                <a:latin typeface="+mn-lt"/>
                <a:ea typeface="+mn-ea"/>
                <a:cs typeface="+mn-cs"/>
              </a:defRPr>
            </a:lvl7pPr>
            <a:lvl8pPr marL="3591838" indent="-239455" algn="l" defTabSz="478912" rtl="0" eaLnBrk="1" latinLnBrk="0" hangingPunct="1">
              <a:spcBef>
                <a:spcPct val="20000"/>
              </a:spcBef>
              <a:buFont typeface="Arial"/>
              <a:buChar char="•"/>
              <a:defRPr sz="2100" kern="1200">
                <a:solidFill>
                  <a:schemeClr val="tx1"/>
                </a:solidFill>
                <a:latin typeface="+mn-lt"/>
                <a:ea typeface="+mn-ea"/>
                <a:cs typeface="+mn-cs"/>
              </a:defRPr>
            </a:lvl8pPr>
            <a:lvl9pPr marL="4070749" indent="-239455" algn="l" defTabSz="478912" rtl="0" eaLnBrk="1" latinLnBrk="0" hangingPunct="1">
              <a:spcBef>
                <a:spcPct val="20000"/>
              </a:spcBef>
              <a:buFont typeface="Arial"/>
              <a:buChar char="•"/>
              <a:defRPr sz="2100" kern="1200">
                <a:solidFill>
                  <a:schemeClr val="tx1"/>
                </a:solidFill>
                <a:latin typeface="+mn-lt"/>
                <a:ea typeface="+mn-ea"/>
                <a:cs typeface="+mn-cs"/>
              </a:defRPr>
            </a:lvl9pPr>
          </a:lstStyle>
          <a:p>
            <a:pPr marL="0" indent="0" algn="ctr">
              <a:buNone/>
            </a:pPr>
            <a:r>
              <a:rPr lang="en-US" sz="1500" dirty="0">
                <a:solidFill>
                  <a:schemeClr val="accent6"/>
                </a:solidFill>
              </a:rPr>
              <a:t>Land cable</a:t>
            </a:r>
          </a:p>
          <a:p>
            <a:pPr marL="0" indent="0" algn="ctr">
              <a:buNone/>
            </a:pPr>
            <a:r>
              <a:rPr lang="en-US" sz="900" b="0" dirty="0">
                <a:solidFill>
                  <a:schemeClr val="accent6"/>
                </a:solidFill>
              </a:rPr>
              <a:t>40 lots (40x600m)</a:t>
            </a:r>
          </a:p>
          <a:p>
            <a:pPr marL="0" indent="0" algn="ctr">
              <a:buNone/>
            </a:pPr>
            <a:r>
              <a:rPr lang="en-US" sz="900" b="0" dirty="0">
                <a:solidFill>
                  <a:schemeClr val="accent6"/>
                </a:solidFill>
              </a:rPr>
              <a:t>1600 mm² Cu</a:t>
            </a:r>
          </a:p>
          <a:p>
            <a:pPr marL="0" indent="0" algn="ctr">
              <a:buNone/>
            </a:pPr>
            <a:r>
              <a:rPr lang="en-US" sz="900" b="0" dirty="0">
                <a:solidFill>
                  <a:schemeClr val="accent6"/>
                </a:solidFill>
              </a:rPr>
              <a:t>121 mm outer diameter</a:t>
            </a:r>
          </a:p>
          <a:p>
            <a:pPr marL="0" indent="0" algn="ctr">
              <a:buNone/>
            </a:pPr>
            <a:r>
              <a:rPr lang="en-US" sz="900" b="0" dirty="0">
                <a:solidFill>
                  <a:schemeClr val="accent6"/>
                </a:solidFill>
              </a:rPr>
              <a:t>38 kg/m</a:t>
            </a:r>
            <a:r>
              <a:rPr lang="en-US" sz="900" dirty="0">
                <a:solidFill>
                  <a:schemeClr val="accent6"/>
                </a:solidFill>
              </a:rPr>
              <a:t>	</a:t>
            </a:r>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12048" y="1475816"/>
            <a:ext cx="2556097" cy="2111914"/>
          </a:xfrm>
          <a:prstGeom prst="rect">
            <a:avLst/>
          </a:prstGeom>
        </p:spPr>
      </p:pic>
    </p:spTree>
    <p:extLst>
      <p:ext uri="{BB962C8B-B14F-4D97-AF65-F5344CB8AC3E}">
        <p14:creationId xmlns:p14="http://schemas.microsoft.com/office/powerpoint/2010/main" val="29504972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8871" y="4831678"/>
            <a:ext cx="1384377" cy="276875"/>
          </a:xfrm>
          <a:prstGeom prst="rect">
            <a:avLst/>
          </a:prstGeom>
        </p:spPr>
      </p:pic>
      <p:sp>
        <p:nvSpPr>
          <p:cNvPr id="9" name="TextBox 8"/>
          <p:cNvSpPr txBox="1"/>
          <p:nvPr/>
        </p:nvSpPr>
        <p:spPr>
          <a:xfrm>
            <a:off x="1127448" y="198628"/>
            <a:ext cx="4968552" cy="461665"/>
          </a:xfrm>
          <a:prstGeom prst="rect">
            <a:avLst/>
          </a:prstGeom>
          <a:noFill/>
        </p:spPr>
        <p:txBody>
          <a:bodyPr wrap="square" rtlCol="0">
            <a:spAutoFit/>
          </a:bodyPr>
          <a:lstStyle/>
          <a:p>
            <a:r>
              <a:rPr lang="en-US" sz="2400" b="1" dirty="0">
                <a:solidFill>
                  <a:schemeClr val="accent6"/>
                </a:solidFill>
              </a:rPr>
              <a:t>Cable Route</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15290"/>
          <a:stretch/>
        </p:blipFill>
        <p:spPr>
          <a:xfrm>
            <a:off x="436563" y="144323"/>
            <a:ext cx="673213" cy="570277"/>
          </a:xfrm>
          <a:prstGeom prst="rect">
            <a:avLst/>
          </a:prstGeom>
        </p:spPr>
      </p:pic>
      <p:pic>
        <p:nvPicPr>
          <p:cNvPr id="8"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231697" y="789552"/>
            <a:ext cx="6621551"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02812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pic>
        <p:nvPicPr>
          <p:cNvPr id="25"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6784" r="5025"/>
          <a:stretch/>
        </p:blipFill>
        <p:spPr bwMode="auto">
          <a:xfrm>
            <a:off x="1143000" y="0"/>
            <a:ext cx="6858000" cy="5143500"/>
          </a:xfrm>
          <a:prstGeom prst="rect">
            <a:avLst/>
          </a:prstGeom>
          <a:solidFill>
            <a:schemeClr val="bg1"/>
          </a:solidFill>
          <a:ln w="9525">
            <a:solidFill>
              <a:srgbClr val="088AB8"/>
            </a:solidFill>
            <a:miter lim="800000"/>
            <a:headEnd/>
            <a:tailEnd/>
          </a:ln>
          <a:extLst/>
        </p:spPr>
      </p:pic>
      <p:sp>
        <p:nvSpPr>
          <p:cNvPr id="30" name="Slide Number Placeholder 3"/>
          <p:cNvSpPr>
            <a:spLocks noGrp="1"/>
          </p:cNvSpPr>
          <p:nvPr>
            <p:ph type="sldNum" sz="quarter" idx="12"/>
          </p:nvPr>
        </p:nvSpPr>
        <p:spPr>
          <a:xfrm>
            <a:off x="6057900" y="4767263"/>
            <a:ext cx="1600200" cy="273844"/>
          </a:xfrm>
        </p:spPr>
        <p:txBody>
          <a:bodyPr/>
          <a:lstStyle/>
          <a:p>
            <a:fld id="{987B50A0-A41B-7549-8AC1-AC731C172891}" type="slidenum">
              <a:rPr lang="en-GB" noProof="0" smtClean="0"/>
              <a:t>29</a:t>
            </a:fld>
            <a:endParaRPr lang="en-GB" noProof="0"/>
          </a:p>
        </p:txBody>
      </p:sp>
      <p:sp>
        <p:nvSpPr>
          <p:cNvPr id="33" name="Freeform 32"/>
          <p:cNvSpPr/>
          <p:nvPr/>
        </p:nvSpPr>
        <p:spPr>
          <a:xfrm>
            <a:off x="3899389" y="457201"/>
            <a:ext cx="151667" cy="183952"/>
          </a:xfrm>
          <a:custGeom>
            <a:avLst/>
            <a:gdLst>
              <a:gd name="connsiteX0" fmla="*/ 0 w 238125"/>
              <a:gd name="connsiteY0" fmla="*/ 28575 h 228600"/>
              <a:gd name="connsiteX1" fmla="*/ 180975 w 238125"/>
              <a:gd name="connsiteY1" fmla="*/ 0 h 228600"/>
              <a:gd name="connsiteX2" fmla="*/ 238125 w 238125"/>
              <a:gd name="connsiteY2" fmla="*/ 228600 h 228600"/>
              <a:gd name="connsiteX3" fmla="*/ 0 w 238125"/>
              <a:gd name="connsiteY3" fmla="*/ 28575 h 228600"/>
              <a:gd name="connsiteX0" fmla="*/ 0 w 228600"/>
              <a:gd name="connsiteY0" fmla="*/ 28575 h 245269"/>
              <a:gd name="connsiteX1" fmla="*/ 180975 w 228600"/>
              <a:gd name="connsiteY1" fmla="*/ 0 h 245269"/>
              <a:gd name="connsiteX2" fmla="*/ 228600 w 228600"/>
              <a:gd name="connsiteY2" fmla="*/ 245269 h 245269"/>
              <a:gd name="connsiteX3" fmla="*/ 0 w 228600"/>
              <a:gd name="connsiteY3" fmla="*/ 28575 h 245269"/>
              <a:gd name="connsiteX0" fmla="*/ 0 w 219075"/>
              <a:gd name="connsiteY0" fmla="*/ 30956 h 245269"/>
              <a:gd name="connsiteX1" fmla="*/ 171450 w 219075"/>
              <a:gd name="connsiteY1" fmla="*/ 0 h 245269"/>
              <a:gd name="connsiteX2" fmla="*/ 219075 w 219075"/>
              <a:gd name="connsiteY2" fmla="*/ 245269 h 245269"/>
              <a:gd name="connsiteX3" fmla="*/ 0 w 219075"/>
              <a:gd name="connsiteY3" fmla="*/ 30956 h 245269"/>
            </a:gdLst>
            <a:ahLst/>
            <a:cxnLst>
              <a:cxn ang="0">
                <a:pos x="connsiteX0" y="connsiteY0"/>
              </a:cxn>
              <a:cxn ang="0">
                <a:pos x="connsiteX1" y="connsiteY1"/>
              </a:cxn>
              <a:cxn ang="0">
                <a:pos x="connsiteX2" y="connsiteY2"/>
              </a:cxn>
              <a:cxn ang="0">
                <a:pos x="connsiteX3" y="connsiteY3"/>
              </a:cxn>
            </a:cxnLst>
            <a:rect l="l" t="t" r="r" b="b"/>
            <a:pathLst>
              <a:path w="219075" h="245269">
                <a:moveTo>
                  <a:pt x="0" y="30956"/>
                </a:moveTo>
                <a:lnTo>
                  <a:pt x="171450" y="0"/>
                </a:lnTo>
                <a:lnTo>
                  <a:pt x="219075" y="245269"/>
                </a:lnTo>
                <a:lnTo>
                  <a:pt x="0" y="30956"/>
                </a:lnTo>
                <a:close/>
              </a:path>
            </a:pathLst>
          </a:custGeom>
          <a:gradFill>
            <a:gsLst>
              <a:gs pos="55000">
                <a:srgbClr val="B1DCEB"/>
              </a:gs>
              <a:gs pos="100000">
                <a:schemeClr val="bg1"/>
              </a:gs>
            </a:gsLst>
            <a:lin ang="16200000" scaled="1"/>
          </a:gradFill>
          <a:ln>
            <a:solidFill>
              <a:srgbClr val="0875B8"/>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nl-BE" sz="1050"/>
          </a:p>
        </p:txBody>
      </p:sp>
      <p:sp>
        <p:nvSpPr>
          <p:cNvPr id="34" name="Freeform 33"/>
          <p:cNvSpPr/>
          <p:nvPr/>
        </p:nvSpPr>
        <p:spPr>
          <a:xfrm>
            <a:off x="4739713" y="3661886"/>
            <a:ext cx="100013" cy="126683"/>
          </a:xfrm>
          <a:custGeom>
            <a:avLst/>
            <a:gdLst>
              <a:gd name="connsiteX0" fmla="*/ 0 w 238125"/>
              <a:gd name="connsiteY0" fmla="*/ 28575 h 228600"/>
              <a:gd name="connsiteX1" fmla="*/ 180975 w 238125"/>
              <a:gd name="connsiteY1" fmla="*/ 0 h 228600"/>
              <a:gd name="connsiteX2" fmla="*/ 238125 w 238125"/>
              <a:gd name="connsiteY2" fmla="*/ 228600 h 228600"/>
              <a:gd name="connsiteX3" fmla="*/ 0 w 238125"/>
              <a:gd name="connsiteY3" fmla="*/ 28575 h 228600"/>
              <a:gd name="connsiteX0" fmla="*/ 0 w 228600"/>
              <a:gd name="connsiteY0" fmla="*/ 28575 h 245269"/>
              <a:gd name="connsiteX1" fmla="*/ 180975 w 228600"/>
              <a:gd name="connsiteY1" fmla="*/ 0 h 245269"/>
              <a:gd name="connsiteX2" fmla="*/ 228600 w 228600"/>
              <a:gd name="connsiteY2" fmla="*/ 245269 h 245269"/>
              <a:gd name="connsiteX3" fmla="*/ 0 w 228600"/>
              <a:gd name="connsiteY3" fmla="*/ 28575 h 245269"/>
              <a:gd name="connsiteX0" fmla="*/ 0 w 219075"/>
              <a:gd name="connsiteY0" fmla="*/ 30956 h 245269"/>
              <a:gd name="connsiteX1" fmla="*/ 171450 w 219075"/>
              <a:gd name="connsiteY1" fmla="*/ 0 h 245269"/>
              <a:gd name="connsiteX2" fmla="*/ 219075 w 219075"/>
              <a:gd name="connsiteY2" fmla="*/ 245269 h 245269"/>
              <a:gd name="connsiteX3" fmla="*/ 0 w 219075"/>
              <a:gd name="connsiteY3" fmla="*/ 30956 h 245269"/>
              <a:gd name="connsiteX0" fmla="*/ 0 w 206375"/>
              <a:gd name="connsiteY0" fmla="*/ 30956 h 184944"/>
              <a:gd name="connsiteX1" fmla="*/ 171450 w 206375"/>
              <a:gd name="connsiteY1" fmla="*/ 0 h 184944"/>
              <a:gd name="connsiteX2" fmla="*/ 206375 w 206375"/>
              <a:gd name="connsiteY2" fmla="*/ 184944 h 184944"/>
              <a:gd name="connsiteX3" fmla="*/ 0 w 206375"/>
              <a:gd name="connsiteY3" fmla="*/ 30956 h 184944"/>
              <a:gd name="connsiteX0" fmla="*/ 0 w 206375"/>
              <a:gd name="connsiteY0" fmla="*/ 30956 h 190887"/>
              <a:gd name="connsiteX1" fmla="*/ 171450 w 206375"/>
              <a:gd name="connsiteY1" fmla="*/ 0 h 190887"/>
              <a:gd name="connsiteX2" fmla="*/ 206375 w 206375"/>
              <a:gd name="connsiteY2" fmla="*/ 184944 h 190887"/>
              <a:gd name="connsiteX3" fmla="*/ 38735 w 206375"/>
              <a:gd name="connsiteY3" fmla="*/ 181610 h 190887"/>
              <a:gd name="connsiteX4" fmla="*/ 0 w 206375"/>
              <a:gd name="connsiteY4" fmla="*/ 30956 h 190887"/>
              <a:gd name="connsiteX0" fmla="*/ 0 w 206375"/>
              <a:gd name="connsiteY0" fmla="*/ 30956 h 210241"/>
              <a:gd name="connsiteX1" fmla="*/ 171450 w 206375"/>
              <a:gd name="connsiteY1" fmla="*/ 0 h 210241"/>
              <a:gd name="connsiteX2" fmla="*/ 206375 w 206375"/>
              <a:gd name="connsiteY2" fmla="*/ 184944 h 210241"/>
              <a:gd name="connsiteX3" fmla="*/ 38735 w 206375"/>
              <a:gd name="connsiteY3" fmla="*/ 181610 h 210241"/>
              <a:gd name="connsiteX4" fmla="*/ 0 w 206375"/>
              <a:gd name="connsiteY4" fmla="*/ 30956 h 210241"/>
              <a:gd name="connsiteX0" fmla="*/ 0 w 206375"/>
              <a:gd name="connsiteY0" fmla="*/ 30956 h 213661"/>
              <a:gd name="connsiteX1" fmla="*/ 171450 w 206375"/>
              <a:gd name="connsiteY1" fmla="*/ 0 h 213661"/>
              <a:gd name="connsiteX2" fmla="*/ 206375 w 206375"/>
              <a:gd name="connsiteY2" fmla="*/ 184944 h 213661"/>
              <a:gd name="connsiteX3" fmla="*/ 38735 w 206375"/>
              <a:gd name="connsiteY3" fmla="*/ 181610 h 213661"/>
              <a:gd name="connsiteX4" fmla="*/ 0 w 206375"/>
              <a:gd name="connsiteY4" fmla="*/ 30956 h 213661"/>
              <a:gd name="connsiteX0" fmla="*/ 0 w 206375"/>
              <a:gd name="connsiteY0" fmla="*/ 30956 h 197922"/>
              <a:gd name="connsiteX1" fmla="*/ 171450 w 206375"/>
              <a:gd name="connsiteY1" fmla="*/ 0 h 197922"/>
              <a:gd name="connsiteX2" fmla="*/ 206375 w 206375"/>
              <a:gd name="connsiteY2" fmla="*/ 184944 h 197922"/>
              <a:gd name="connsiteX3" fmla="*/ 38735 w 206375"/>
              <a:gd name="connsiteY3" fmla="*/ 181610 h 197922"/>
              <a:gd name="connsiteX4" fmla="*/ 0 w 206375"/>
              <a:gd name="connsiteY4" fmla="*/ 30956 h 197922"/>
              <a:gd name="connsiteX0" fmla="*/ 0 w 206375"/>
              <a:gd name="connsiteY0" fmla="*/ 30956 h 211210"/>
              <a:gd name="connsiteX1" fmla="*/ 171450 w 206375"/>
              <a:gd name="connsiteY1" fmla="*/ 0 h 211210"/>
              <a:gd name="connsiteX2" fmla="*/ 206375 w 206375"/>
              <a:gd name="connsiteY2" fmla="*/ 184944 h 211210"/>
              <a:gd name="connsiteX3" fmla="*/ 45085 w 206375"/>
              <a:gd name="connsiteY3" fmla="*/ 210185 h 211210"/>
              <a:gd name="connsiteX4" fmla="*/ 0 w 206375"/>
              <a:gd name="connsiteY4" fmla="*/ 30956 h 211210"/>
              <a:gd name="connsiteX0" fmla="*/ 0 w 206375"/>
              <a:gd name="connsiteY0" fmla="*/ 30956 h 210185"/>
              <a:gd name="connsiteX1" fmla="*/ 171450 w 206375"/>
              <a:gd name="connsiteY1" fmla="*/ 0 h 210185"/>
              <a:gd name="connsiteX2" fmla="*/ 206375 w 206375"/>
              <a:gd name="connsiteY2" fmla="*/ 184944 h 210185"/>
              <a:gd name="connsiteX3" fmla="*/ 45085 w 206375"/>
              <a:gd name="connsiteY3" fmla="*/ 210185 h 210185"/>
              <a:gd name="connsiteX4" fmla="*/ 0 w 206375"/>
              <a:gd name="connsiteY4" fmla="*/ 30956 h 210185"/>
              <a:gd name="connsiteX0" fmla="*/ 0 w 206375"/>
              <a:gd name="connsiteY0" fmla="*/ 30956 h 203835"/>
              <a:gd name="connsiteX1" fmla="*/ 171450 w 206375"/>
              <a:gd name="connsiteY1" fmla="*/ 0 h 203835"/>
              <a:gd name="connsiteX2" fmla="*/ 206375 w 206375"/>
              <a:gd name="connsiteY2" fmla="*/ 184944 h 203835"/>
              <a:gd name="connsiteX3" fmla="*/ 45085 w 206375"/>
              <a:gd name="connsiteY3" fmla="*/ 203835 h 203835"/>
              <a:gd name="connsiteX4" fmla="*/ 0 w 206375"/>
              <a:gd name="connsiteY4" fmla="*/ 30956 h 203835"/>
              <a:gd name="connsiteX0" fmla="*/ 0 w 171450"/>
              <a:gd name="connsiteY0" fmla="*/ 30956 h 203835"/>
              <a:gd name="connsiteX1" fmla="*/ 171450 w 171450"/>
              <a:gd name="connsiteY1" fmla="*/ 0 h 203835"/>
              <a:gd name="connsiteX2" fmla="*/ 168275 w 171450"/>
              <a:gd name="connsiteY2" fmla="*/ 181769 h 203835"/>
              <a:gd name="connsiteX3" fmla="*/ 45085 w 171450"/>
              <a:gd name="connsiteY3" fmla="*/ 203835 h 203835"/>
              <a:gd name="connsiteX4" fmla="*/ 0 w 171450"/>
              <a:gd name="connsiteY4" fmla="*/ 30956 h 203835"/>
              <a:gd name="connsiteX0" fmla="*/ 0 w 168304"/>
              <a:gd name="connsiteY0" fmla="*/ 18256 h 191135"/>
              <a:gd name="connsiteX1" fmla="*/ 142875 w 168304"/>
              <a:gd name="connsiteY1" fmla="*/ 0 h 191135"/>
              <a:gd name="connsiteX2" fmla="*/ 168275 w 168304"/>
              <a:gd name="connsiteY2" fmla="*/ 169069 h 191135"/>
              <a:gd name="connsiteX3" fmla="*/ 45085 w 168304"/>
              <a:gd name="connsiteY3" fmla="*/ 191135 h 191135"/>
              <a:gd name="connsiteX4" fmla="*/ 0 w 168304"/>
              <a:gd name="connsiteY4" fmla="*/ 18256 h 191135"/>
              <a:gd name="connsiteX0" fmla="*/ 0 w 155604"/>
              <a:gd name="connsiteY0" fmla="*/ 27781 h 191135"/>
              <a:gd name="connsiteX1" fmla="*/ 130175 w 155604"/>
              <a:gd name="connsiteY1" fmla="*/ 0 h 191135"/>
              <a:gd name="connsiteX2" fmla="*/ 155575 w 155604"/>
              <a:gd name="connsiteY2" fmla="*/ 169069 h 191135"/>
              <a:gd name="connsiteX3" fmla="*/ 32385 w 155604"/>
              <a:gd name="connsiteY3" fmla="*/ 191135 h 191135"/>
              <a:gd name="connsiteX4" fmla="*/ 0 w 155604"/>
              <a:gd name="connsiteY4" fmla="*/ 27781 h 191135"/>
              <a:gd name="connsiteX0" fmla="*/ 0 w 155604"/>
              <a:gd name="connsiteY0" fmla="*/ 27781 h 184785"/>
              <a:gd name="connsiteX1" fmla="*/ 130175 w 155604"/>
              <a:gd name="connsiteY1" fmla="*/ 0 h 184785"/>
              <a:gd name="connsiteX2" fmla="*/ 155575 w 155604"/>
              <a:gd name="connsiteY2" fmla="*/ 169069 h 184785"/>
              <a:gd name="connsiteX3" fmla="*/ 22860 w 155604"/>
              <a:gd name="connsiteY3" fmla="*/ 184785 h 184785"/>
              <a:gd name="connsiteX4" fmla="*/ 0 w 155604"/>
              <a:gd name="connsiteY4" fmla="*/ 27781 h 184785"/>
              <a:gd name="connsiteX0" fmla="*/ 0 w 139768"/>
              <a:gd name="connsiteY0" fmla="*/ 27781 h 184785"/>
              <a:gd name="connsiteX1" fmla="*/ 130175 w 139768"/>
              <a:gd name="connsiteY1" fmla="*/ 0 h 184785"/>
              <a:gd name="connsiteX2" fmla="*/ 139700 w 139768"/>
              <a:gd name="connsiteY2" fmla="*/ 172244 h 184785"/>
              <a:gd name="connsiteX3" fmla="*/ 22860 w 139768"/>
              <a:gd name="connsiteY3" fmla="*/ 184785 h 184785"/>
              <a:gd name="connsiteX4" fmla="*/ 0 w 139768"/>
              <a:gd name="connsiteY4" fmla="*/ 27781 h 184785"/>
              <a:gd name="connsiteX0" fmla="*/ 0 w 158776"/>
              <a:gd name="connsiteY0" fmla="*/ 27781 h 184785"/>
              <a:gd name="connsiteX1" fmla="*/ 130175 w 158776"/>
              <a:gd name="connsiteY1" fmla="*/ 0 h 184785"/>
              <a:gd name="connsiteX2" fmla="*/ 158750 w 158776"/>
              <a:gd name="connsiteY2" fmla="*/ 172244 h 184785"/>
              <a:gd name="connsiteX3" fmla="*/ 22860 w 158776"/>
              <a:gd name="connsiteY3" fmla="*/ 184785 h 184785"/>
              <a:gd name="connsiteX4" fmla="*/ 0 w 158776"/>
              <a:gd name="connsiteY4" fmla="*/ 27781 h 184785"/>
              <a:gd name="connsiteX0" fmla="*/ 0 w 158750"/>
              <a:gd name="connsiteY0" fmla="*/ 27781 h 184785"/>
              <a:gd name="connsiteX1" fmla="*/ 130175 w 158750"/>
              <a:gd name="connsiteY1" fmla="*/ 0 h 184785"/>
              <a:gd name="connsiteX2" fmla="*/ 158750 w 158750"/>
              <a:gd name="connsiteY2" fmla="*/ 172244 h 184785"/>
              <a:gd name="connsiteX3" fmla="*/ 22860 w 158750"/>
              <a:gd name="connsiteY3" fmla="*/ 184785 h 184785"/>
              <a:gd name="connsiteX4" fmla="*/ 0 w 158750"/>
              <a:gd name="connsiteY4" fmla="*/ 27781 h 184785"/>
              <a:gd name="connsiteX0" fmla="*/ 0 w 149225"/>
              <a:gd name="connsiteY0" fmla="*/ 27781 h 184785"/>
              <a:gd name="connsiteX1" fmla="*/ 130175 w 149225"/>
              <a:gd name="connsiteY1" fmla="*/ 0 h 184785"/>
              <a:gd name="connsiteX2" fmla="*/ 149225 w 149225"/>
              <a:gd name="connsiteY2" fmla="*/ 172244 h 184785"/>
              <a:gd name="connsiteX3" fmla="*/ 22860 w 149225"/>
              <a:gd name="connsiteY3" fmla="*/ 184785 h 184785"/>
              <a:gd name="connsiteX4" fmla="*/ 0 w 149225"/>
              <a:gd name="connsiteY4" fmla="*/ 27781 h 184785"/>
              <a:gd name="connsiteX0" fmla="*/ 0 w 149225"/>
              <a:gd name="connsiteY0" fmla="*/ 11906 h 168910"/>
              <a:gd name="connsiteX1" fmla="*/ 130175 w 149225"/>
              <a:gd name="connsiteY1" fmla="*/ 0 h 168910"/>
              <a:gd name="connsiteX2" fmla="*/ 149225 w 149225"/>
              <a:gd name="connsiteY2" fmla="*/ 156369 h 168910"/>
              <a:gd name="connsiteX3" fmla="*/ 22860 w 149225"/>
              <a:gd name="connsiteY3" fmla="*/ 168910 h 168910"/>
              <a:gd name="connsiteX4" fmla="*/ 0 w 149225"/>
              <a:gd name="connsiteY4" fmla="*/ 11906 h 168910"/>
              <a:gd name="connsiteX0" fmla="*/ 0 w 144462"/>
              <a:gd name="connsiteY0" fmla="*/ 14287 h 168910"/>
              <a:gd name="connsiteX1" fmla="*/ 125412 w 144462"/>
              <a:gd name="connsiteY1" fmla="*/ 0 h 168910"/>
              <a:gd name="connsiteX2" fmla="*/ 144462 w 144462"/>
              <a:gd name="connsiteY2" fmla="*/ 156369 h 168910"/>
              <a:gd name="connsiteX3" fmla="*/ 18097 w 144462"/>
              <a:gd name="connsiteY3" fmla="*/ 168910 h 168910"/>
              <a:gd name="connsiteX4" fmla="*/ 0 w 144462"/>
              <a:gd name="connsiteY4" fmla="*/ 14287 h 168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62" h="168910">
                <a:moveTo>
                  <a:pt x="0" y="14287"/>
                </a:moveTo>
                <a:lnTo>
                  <a:pt x="125412" y="0"/>
                </a:lnTo>
                <a:lnTo>
                  <a:pt x="144462" y="156369"/>
                </a:lnTo>
                <a:lnTo>
                  <a:pt x="18097" y="168910"/>
                </a:lnTo>
                <a:lnTo>
                  <a:pt x="0" y="14287"/>
                </a:lnTo>
                <a:close/>
              </a:path>
            </a:pathLst>
          </a:custGeom>
          <a:gradFill>
            <a:gsLst>
              <a:gs pos="55000">
                <a:srgbClr val="B1DCEB"/>
              </a:gs>
              <a:gs pos="100000">
                <a:schemeClr val="bg1"/>
              </a:gs>
            </a:gsLst>
            <a:lin ang="16200000" scaled="1"/>
          </a:gradFill>
          <a:ln>
            <a:solidFill>
              <a:srgbClr val="088AB8"/>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nl-BE" sz="1050"/>
          </a:p>
        </p:txBody>
      </p:sp>
      <p:sp>
        <p:nvSpPr>
          <p:cNvPr id="35" name="Freeform 34"/>
          <p:cNvSpPr/>
          <p:nvPr/>
        </p:nvSpPr>
        <p:spPr>
          <a:xfrm>
            <a:off x="3472961" y="457200"/>
            <a:ext cx="1279281" cy="3219321"/>
          </a:xfrm>
          <a:custGeom>
            <a:avLst/>
            <a:gdLst>
              <a:gd name="connsiteX0" fmla="*/ 1536700 w 1536700"/>
              <a:gd name="connsiteY0" fmla="*/ 2813050 h 2813050"/>
              <a:gd name="connsiteX1" fmla="*/ 1435100 w 1536700"/>
              <a:gd name="connsiteY1" fmla="*/ 2711450 h 2813050"/>
              <a:gd name="connsiteX2" fmla="*/ 1390650 w 1536700"/>
              <a:gd name="connsiteY2" fmla="*/ 2654300 h 2813050"/>
              <a:gd name="connsiteX3" fmla="*/ 1289050 w 1536700"/>
              <a:gd name="connsiteY3" fmla="*/ 2413000 h 2813050"/>
              <a:gd name="connsiteX4" fmla="*/ 1212850 w 1536700"/>
              <a:gd name="connsiteY4" fmla="*/ 2260600 h 2813050"/>
              <a:gd name="connsiteX5" fmla="*/ 1009650 w 1536700"/>
              <a:gd name="connsiteY5" fmla="*/ 1930400 h 2813050"/>
              <a:gd name="connsiteX6" fmla="*/ 889000 w 1536700"/>
              <a:gd name="connsiteY6" fmla="*/ 1733550 h 2813050"/>
              <a:gd name="connsiteX7" fmla="*/ 787400 w 1536700"/>
              <a:gd name="connsiteY7" fmla="*/ 1549400 h 2813050"/>
              <a:gd name="connsiteX8" fmla="*/ 539750 w 1536700"/>
              <a:gd name="connsiteY8" fmla="*/ 990600 h 2813050"/>
              <a:gd name="connsiteX9" fmla="*/ 406400 w 1536700"/>
              <a:gd name="connsiteY9" fmla="*/ 679450 h 2813050"/>
              <a:gd name="connsiteX10" fmla="*/ 317500 w 1536700"/>
              <a:gd name="connsiteY10" fmla="*/ 552450 h 2813050"/>
              <a:gd name="connsiteX11" fmla="*/ 209550 w 1536700"/>
              <a:gd name="connsiteY11" fmla="*/ 349250 h 2813050"/>
              <a:gd name="connsiteX12" fmla="*/ 114300 w 1536700"/>
              <a:gd name="connsiteY12" fmla="*/ 222250 h 2813050"/>
              <a:gd name="connsiteX13" fmla="*/ 50800 w 1536700"/>
              <a:gd name="connsiteY13" fmla="*/ 107950 h 2813050"/>
              <a:gd name="connsiteX14" fmla="*/ 31750 w 1536700"/>
              <a:gd name="connsiteY14" fmla="*/ 63500 h 2813050"/>
              <a:gd name="connsiteX15" fmla="*/ 12700 w 1536700"/>
              <a:gd name="connsiteY15" fmla="*/ 31750 h 2813050"/>
              <a:gd name="connsiteX16" fmla="*/ 0 w 1536700"/>
              <a:gd name="connsiteY16" fmla="*/ 0 h 2813050"/>
              <a:gd name="connsiteX0" fmla="*/ 1847850 w 1847850"/>
              <a:gd name="connsiteY0" fmla="*/ 4286250 h 4286250"/>
              <a:gd name="connsiteX1" fmla="*/ 1746250 w 1847850"/>
              <a:gd name="connsiteY1" fmla="*/ 4184650 h 4286250"/>
              <a:gd name="connsiteX2" fmla="*/ 1701800 w 1847850"/>
              <a:gd name="connsiteY2" fmla="*/ 4127500 h 4286250"/>
              <a:gd name="connsiteX3" fmla="*/ 1600200 w 1847850"/>
              <a:gd name="connsiteY3" fmla="*/ 3886200 h 4286250"/>
              <a:gd name="connsiteX4" fmla="*/ 1524000 w 1847850"/>
              <a:gd name="connsiteY4" fmla="*/ 3733800 h 4286250"/>
              <a:gd name="connsiteX5" fmla="*/ 1320800 w 1847850"/>
              <a:gd name="connsiteY5" fmla="*/ 3403600 h 4286250"/>
              <a:gd name="connsiteX6" fmla="*/ 1200150 w 1847850"/>
              <a:gd name="connsiteY6" fmla="*/ 3206750 h 4286250"/>
              <a:gd name="connsiteX7" fmla="*/ 1098550 w 1847850"/>
              <a:gd name="connsiteY7" fmla="*/ 3022600 h 4286250"/>
              <a:gd name="connsiteX8" fmla="*/ 850900 w 1847850"/>
              <a:gd name="connsiteY8" fmla="*/ 2463800 h 4286250"/>
              <a:gd name="connsiteX9" fmla="*/ 717550 w 1847850"/>
              <a:gd name="connsiteY9" fmla="*/ 2152650 h 4286250"/>
              <a:gd name="connsiteX10" fmla="*/ 628650 w 1847850"/>
              <a:gd name="connsiteY10" fmla="*/ 2025650 h 4286250"/>
              <a:gd name="connsiteX11" fmla="*/ 520700 w 1847850"/>
              <a:gd name="connsiteY11" fmla="*/ 1822450 h 4286250"/>
              <a:gd name="connsiteX12" fmla="*/ 425450 w 1847850"/>
              <a:gd name="connsiteY12" fmla="*/ 1695450 h 4286250"/>
              <a:gd name="connsiteX13" fmla="*/ 361950 w 1847850"/>
              <a:gd name="connsiteY13" fmla="*/ 1581150 h 4286250"/>
              <a:gd name="connsiteX14" fmla="*/ 342900 w 1847850"/>
              <a:gd name="connsiteY14" fmla="*/ 1536700 h 4286250"/>
              <a:gd name="connsiteX15" fmla="*/ 323850 w 1847850"/>
              <a:gd name="connsiteY15" fmla="*/ 1504950 h 4286250"/>
              <a:gd name="connsiteX16" fmla="*/ 0 w 1847850"/>
              <a:gd name="connsiteY16" fmla="*/ 0 h 4286250"/>
              <a:gd name="connsiteX0" fmla="*/ 1847850 w 1847850"/>
              <a:gd name="connsiteY0" fmla="*/ 4286675 h 4286675"/>
              <a:gd name="connsiteX1" fmla="*/ 1746250 w 1847850"/>
              <a:gd name="connsiteY1" fmla="*/ 4185075 h 4286675"/>
              <a:gd name="connsiteX2" fmla="*/ 1701800 w 1847850"/>
              <a:gd name="connsiteY2" fmla="*/ 4127925 h 4286675"/>
              <a:gd name="connsiteX3" fmla="*/ 1600200 w 1847850"/>
              <a:gd name="connsiteY3" fmla="*/ 3886625 h 4286675"/>
              <a:gd name="connsiteX4" fmla="*/ 1524000 w 1847850"/>
              <a:gd name="connsiteY4" fmla="*/ 3734225 h 4286675"/>
              <a:gd name="connsiteX5" fmla="*/ 1320800 w 1847850"/>
              <a:gd name="connsiteY5" fmla="*/ 3404025 h 4286675"/>
              <a:gd name="connsiteX6" fmla="*/ 1200150 w 1847850"/>
              <a:gd name="connsiteY6" fmla="*/ 3207175 h 4286675"/>
              <a:gd name="connsiteX7" fmla="*/ 1098550 w 1847850"/>
              <a:gd name="connsiteY7" fmla="*/ 3023025 h 4286675"/>
              <a:gd name="connsiteX8" fmla="*/ 850900 w 1847850"/>
              <a:gd name="connsiteY8" fmla="*/ 2464225 h 4286675"/>
              <a:gd name="connsiteX9" fmla="*/ 717550 w 1847850"/>
              <a:gd name="connsiteY9" fmla="*/ 2153075 h 4286675"/>
              <a:gd name="connsiteX10" fmla="*/ 628650 w 1847850"/>
              <a:gd name="connsiteY10" fmla="*/ 2026075 h 4286675"/>
              <a:gd name="connsiteX11" fmla="*/ 520700 w 1847850"/>
              <a:gd name="connsiteY11" fmla="*/ 1822875 h 4286675"/>
              <a:gd name="connsiteX12" fmla="*/ 425450 w 1847850"/>
              <a:gd name="connsiteY12" fmla="*/ 1695875 h 4286675"/>
              <a:gd name="connsiteX13" fmla="*/ 361950 w 1847850"/>
              <a:gd name="connsiteY13" fmla="*/ 1581575 h 4286675"/>
              <a:gd name="connsiteX14" fmla="*/ 342900 w 1847850"/>
              <a:gd name="connsiteY14" fmla="*/ 1537125 h 4286675"/>
              <a:gd name="connsiteX15" fmla="*/ 120650 w 1847850"/>
              <a:gd name="connsiteY15" fmla="*/ 235375 h 4286675"/>
              <a:gd name="connsiteX16" fmla="*/ 0 w 1847850"/>
              <a:gd name="connsiteY16" fmla="*/ 425 h 4286675"/>
              <a:gd name="connsiteX0" fmla="*/ 1847850 w 1847850"/>
              <a:gd name="connsiteY0" fmla="*/ 4286250 h 4286250"/>
              <a:gd name="connsiteX1" fmla="*/ 1746250 w 1847850"/>
              <a:gd name="connsiteY1" fmla="*/ 4184650 h 4286250"/>
              <a:gd name="connsiteX2" fmla="*/ 1701800 w 1847850"/>
              <a:gd name="connsiteY2" fmla="*/ 4127500 h 4286250"/>
              <a:gd name="connsiteX3" fmla="*/ 1600200 w 1847850"/>
              <a:gd name="connsiteY3" fmla="*/ 3886200 h 4286250"/>
              <a:gd name="connsiteX4" fmla="*/ 1524000 w 1847850"/>
              <a:gd name="connsiteY4" fmla="*/ 3733800 h 4286250"/>
              <a:gd name="connsiteX5" fmla="*/ 1320800 w 1847850"/>
              <a:gd name="connsiteY5" fmla="*/ 3403600 h 4286250"/>
              <a:gd name="connsiteX6" fmla="*/ 1200150 w 1847850"/>
              <a:gd name="connsiteY6" fmla="*/ 3206750 h 4286250"/>
              <a:gd name="connsiteX7" fmla="*/ 1098550 w 1847850"/>
              <a:gd name="connsiteY7" fmla="*/ 3022600 h 4286250"/>
              <a:gd name="connsiteX8" fmla="*/ 850900 w 1847850"/>
              <a:gd name="connsiteY8" fmla="*/ 2463800 h 4286250"/>
              <a:gd name="connsiteX9" fmla="*/ 717550 w 1847850"/>
              <a:gd name="connsiteY9" fmla="*/ 2152650 h 4286250"/>
              <a:gd name="connsiteX10" fmla="*/ 628650 w 1847850"/>
              <a:gd name="connsiteY10" fmla="*/ 2025650 h 4286250"/>
              <a:gd name="connsiteX11" fmla="*/ 520700 w 1847850"/>
              <a:gd name="connsiteY11" fmla="*/ 1822450 h 4286250"/>
              <a:gd name="connsiteX12" fmla="*/ 425450 w 1847850"/>
              <a:gd name="connsiteY12" fmla="*/ 1695450 h 4286250"/>
              <a:gd name="connsiteX13" fmla="*/ 361950 w 1847850"/>
              <a:gd name="connsiteY13" fmla="*/ 1581150 h 4286250"/>
              <a:gd name="connsiteX14" fmla="*/ 177800 w 1847850"/>
              <a:gd name="connsiteY14" fmla="*/ 546100 h 4286250"/>
              <a:gd name="connsiteX15" fmla="*/ 120650 w 1847850"/>
              <a:gd name="connsiteY15" fmla="*/ 234950 h 4286250"/>
              <a:gd name="connsiteX16" fmla="*/ 0 w 1847850"/>
              <a:gd name="connsiteY16" fmla="*/ 0 h 4286250"/>
              <a:gd name="connsiteX0" fmla="*/ 1847850 w 1847850"/>
              <a:gd name="connsiteY0" fmla="*/ 4286250 h 4286250"/>
              <a:gd name="connsiteX1" fmla="*/ 1758950 w 1847850"/>
              <a:gd name="connsiteY1" fmla="*/ 4044950 h 4286250"/>
              <a:gd name="connsiteX2" fmla="*/ 1701800 w 1847850"/>
              <a:gd name="connsiteY2" fmla="*/ 4127500 h 4286250"/>
              <a:gd name="connsiteX3" fmla="*/ 1600200 w 1847850"/>
              <a:gd name="connsiteY3" fmla="*/ 3886200 h 4286250"/>
              <a:gd name="connsiteX4" fmla="*/ 1524000 w 1847850"/>
              <a:gd name="connsiteY4" fmla="*/ 3733800 h 4286250"/>
              <a:gd name="connsiteX5" fmla="*/ 1320800 w 1847850"/>
              <a:gd name="connsiteY5" fmla="*/ 3403600 h 4286250"/>
              <a:gd name="connsiteX6" fmla="*/ 1200150 w 1847850"/>
              <a:gd name="connsiteY6" fmla="*/ 3206750 h 4286250"/>
              <a:gd name="connsiteX7" fmla="*/ 1098550 w 1847850"/>
              <a:gd name="connsiteY7" fmla="*/ 3022600 h 4286250"/>
              <a:gd name="connsiteX8" fmla="*/ 850900 w 1847850"/>
              <a:gd name="connsiteY8" fmla="*/ 2463800 h 4286250"/>
              <a:gd name="connsiteX9" fmla="*/ 717550 w 1847850"/>
              <a:gd name="connsiteY9" fmla="*/ 2152650 h 4286250"/>
              <a:gd name="connsiteX10" fmla="*/ 628650 w 1847850"/>
              <a:gd name="connsiteY10" fmla="*/ 2025650 h 4286250"/>
              <a:gd name="connsiteX11" fmla="*/ 520700 w 1847850"/>
              <a:gd name="connsiteY11" fmla="*/ 1822450 h 4286250"/>
              <a:gd name="connsiteX12" fmla="*/ 425450 w 1847850"/>
              <a:gd name="connsiteY12" fmla="*/ 1695450 h 4286250"/>
              <a:gd name="connsiteX13" fmla="*/ 361950 w 1847850"/>
              <a:gd name="connsiteY13" fmla="*/ 1581150 h 4286250"/>
              <a:gd name="connsiteX14" fmla="*/ 177800 w 1847850"/>
              <a:gd name="connsiteY14" fmla="*/ 546100 h 4286250"/>
              <a:gd name="connsiteX15" fmla="*/ 120650 w 1847850"/>
              <a:gd name="connsiteY15" fmla="*/ 234950 h 4286250"/>
              <a:gd name="connsiteX16" fmla="*/ 0 w 1847850"/>
              <a:gd name="connsiteY16" fmla="*/ 0 h 4286250"/>
              <a:gd name="connsiteX0" fmla="*/ 1847850 w 1847850"/>
              <a:gd name="connsiteY0" fmla="*/ 4286250 h 4286250"/>
              <a:gd name="connsiteX1" fmla="*/ 1758950 w 1847850"/>
              <a:gd name="connsiteY1" fmla="*/ 4044950 h 4286250"/>
              <a:gd name="connsiteX2" fmla="*/ 1314450 w 1847850"/>
              <a:gd name="connsiteY2" fmla="*/ 4260850 h 4286250"/>
              <a:gd name="connsiteX3" fmla="*/ 1600200 w 1847850"/>
              <a:gd name="connsiteY3" fmla="*/ 3886200 h 4286250"/>
              <a:gd name="connsiteX4" fmla="*/ 1524000 w 1847850"/>
              <a:gd name="connsiteY4" fmla="*/ 3733800 h 4286250"/>
              <a:gd name="connsiteX5" fmla="*/ 1320800 w 1847850"/>
              <a:gd name="connsiteY5" fmla="*/ 3403600 h 4286250"/>
              <a:gd name="connsiteX6" fmla="*/ 1200150 w 1847850"/>
              <a:gd name="connsiteY6" fmla="*/ 3206750 h 4286250"/>
              <a:gd name="connsiteX7" fmla="*/ 1098550 w 1847850"/>
              <a:gd name="connsiteY7" fmla="*/ 3022600 h 4286250"/>
              <a:gd name="connsiteX8" fmla="*/ 850900 w 1847850"/>
              <a:gd name="connsiteY8" fmla="*/ 2463800 h 4286250"/>
              <a:gd name="connsiteX9" fmla="*/ 717550 w 1847850"/>
              <a:gd name="connsiteY9" fmla="*/ 2152650 h 4286250"/>
              <a:gd name="connsiteX10" fmla="*/ 628650 w 1847850"/>
              <a:gd name="connsiteY10" fmla="*/ 2025650 h 4286250"/>
              <a:gd name="connsiteX11" fmla="*/ 520700 w 1847850"/>
              <a:gd name="connsiteY11" fmla="*/ 1822450 h 4286250"/>
              <a:gd name="connsiteX12" fmla="*/ 425450 w 1847850"/>
              <a:gd name="connsiteY12" fmla="*/ 1695450 h 4286250"/>
              <a:gd name="connsiteX13" fmla="*/ 361950 w 1847850"/>
              <a:gd name="connsiteY13" fmla="*/ 1581150 h 4286250"/>
              <a:gd name="connsiteX14" fmla="*/ 177800 w 1847850"/>
              <a:gd name="connsiteY14" fmla="*/ 546100 h 4286250"/>
              <a:gd name="connsiteX15" fmla="*/ 120650 w 1847850"/>
              <a:gd name="connsiteY15" fmla="*/ 234950 h 4286250"/>
              <a:gd name="connsiteX16" fmla="*/ 0 w 1847850"/>
              <a:gd name="connsiteY16" fmla="*/ 0 h 4286250"/>
              <a:gd name="connsiteX0" fmla="*/ 1847850 w 1847850"/>
              <a:gd name="connsiteY0" fmla="*/ 4286250 h 4286250"/>
              <a:gd name="connsiteX1" fmla="*/ 1758950 w 1847850"/>
              <a:gd name="connsiteY1" fmla="*/ 4044950 h 4286250"/>
              <a:gd name="connsiteX2" fmla="*/ 1314450 w 1847850"/>
              <a:gd name="connsiteY2" fmla="*/ 4260850 h 4286250"/>
              <a:gd name="connsiteX3" fmla="*/ 1035050 w 1847850"/>
              <a:gd name="connsiteY3" fmla="*/ 3841750 h 4286250"/>
              <a:gd name="connsiteX4" fmla="*/ 1524000 w 1847850"/>
              <a:gd name="connsiteY4" fmla="*/ 3733800 h 4286250"/>
              <a:gd name="connsiteX5" fmla="*/ 1320800 w 1847850"/>
              <a:gd name="connsiteY5" fmla="*/ 3403600 h 4286250"/>
              <a:gd name="connsiteX6" fmla="*/ 1200150 w 1847850"/>
              <a:gd name="connsiteY6" fmla="*/ 3206750 h 4286250"/>
              <a:gd name="connsiteX7" fmla="*/ 1098550 w 1847850"/>
              <a:gd name="connsiteY7" fmla="*/ 3022600 h 4286250"/>
              <a:gd name="connsiteX8" fmla="*/ 850900 w 1847850"/>
              <a:gd name="connsiteY8" fmla="*/ 2463800 h 4286250"/>
              <a:gd name="connsiteX9" fmla="*/ 717550 w 1847850"/>
              <a:gd name="connsiteY9" fmla="*/ 2152650 h 4286250"/>
              <a:gd name="connsiteX10" fmla="*/ 628650 w 1847850"/>
              <a:gd name="connsiteY10" fmla="*/ 2025650 h 4286250"/>
              <a:gd name="connsiteX11" fmla="*/ 520700 w 1847850"/>
              <a:gd name="connsiteY11" fmla="*/ 1822450 h 4286250"/>
              <a:gd name="connsiteX12" fmla="*/ 425450 w 1847850"/>
              <a:gd name="connsiteY12" fmla="*/ 1695450 h 4286250"/>
              <a:gd name="connsiteX13" fmla="*/ 361950 w 1847850"/>
              <a:gd name="connsiteY13" fmla="*/ 1581150 h 4286250"/>
              <a:gd name="connsiteX14" fmla="*/ 177800 w 1847850"/>
              <a:gd name="connsiteY14" fmla="*/ 546100 h 4286250"/>
              <a:gd name="connsiteX15" fmla="*/ 120650 w 1847850"/>
              <a:gd name="connsiteY15" fmla="*/ 234950 h 4286250"/>
              <a:gd name="connsiteX16" fmla="*/ 0 w 1847850"/>
              <a:gd name="connsiteY16" fmla="*/ 0 h 4286250"/>
              <a:gd name="connsiteX0" fmla="*/ 1847850 w 1847850"/>
              <a:gd name="connsiteY0" fmla="*/ 4286250 h 4286250"/>
              <a:gd name="connsiteX1" fmla="*/ 1758950 w 1847850"/>
              <a:gd name="connsiteY1" fmla="*/ 4044950 h 4286250"/>
              <a:gd name="connsiteX2" fmla="*/ 1314450 w 1847850"/>
              <a:gd name="connsiteY2" fmla="*/ 4260850 h 4286250"/>
              <a:gd name="connsiteX3" fmla="*/ 1035050 w 1847850"/>
              <a:gd name="connsiteY3" fmla="*/ 3841750 h 4286250"/>
              <a:gd name="connsiteX4" fmla="*/ 965200 w 1847850"/>
              <a:gd name="connsiteY4" fmla="*/ 3130550 h 4286250"/>
              <a:gd name="connsiteX5" fmla="*/ 1320800 w 1847850"/>
              <a:gd name="connsiteY5" fmla="*/ 3403600 h 4286250"/>
              <a:gd name="connsiteX6" fmla="*/ 1200150 w 1847850"/>
              <a:gd name="connsiteY6" fmla="*/ 3206750 h 4286250"/>
              <a:gd name="connsiteX7" fmla="*/ 1098550 w 1847850"/>
              <a:gd name="connsiteY7" fmla="*/ 3022600 h 4286250"/>
              <a:gd name="connsiteX8" fmla="*/ 850900 w 1847850"/>
              <a:gd name="connsiteY8" fmla="*/ 2463800 h 4286250"/>
              <a:gd name="connsiteX9" fmla="*/ 717550 w 1847850"/>
              <a:gd name="connsiteY9" fmla="*/ 2152650 h 4286250"/>
              <a:gd name="connsiteX10" fmla="*/ 628650 w 1847850"/>
              <a:gd name="connsiteY10" fmla="*/ 2025650 h 4286250"/>
              <a:gd name="connsiteX11" fmla="*/ 520700 w 1847850"/>
              <a:gd name="connsiteY11" fmla="*/ 1822450 h 4286250"/>
              <a:gd name="connsiteX12" fmla="*/ 425450 w 1847850"/>
              <a:gd name="connsiteY12" fmla="*/ 1695450 h 4286250"/>
              <a:gd name="connsiteX13" fmla="*/ 361950 w 1847850"/>
              <a:gd name="connsiteY13" fmla="*/ 1581150 h 4286250"/>
              <a:gd name="connsiteX14" fmla="*/ 177800 w 1847850"/>
              <a:gd name="connsiteY14" fmla="*/ 546100 h 4286250"/>
              <a:gd name="connsiteX15" fmla="*/ 120650 w 1847850"/>
              <a:gd name="connsiteY15" fmla="*/ 234950 h 4286250"/>
              <a:gd name="connsiteX16" fmla="*/ 0 w 1847850"/>
              <a:gd name="connsiteY16" fmla="*/ 0 h 4286250"/>
              <a:gd name="connsiteX0" fmla="*/ 1847850 w 1847850"/>
              <a:gd name="connsiteY0" fmla="*/ 4286250 h 4286250"/>
              <a:gd name="connsiteX1" fmla="*/ 1758950 w 1847850"/>
              <a:gd name="connsiteY1" fmla="*/ 4044950 h 4286250"/>
              <a:gd name="connsiteX2" fmla="*/ 1314450 w 1847850"/>
              <a:gd name="connsiteY2" fmla="*/ 4260850 h 4286250"/>
              <a:gd name="connsiteX3" fmla="*/ 1035050 w 1847850"/>
              <a:gd name="connsiteY3" fmla="*/ 3841750 h 4286250"/>
              <a:gd name="connsiteX4" fmla="*/ 965200 w 1847850"/>
              <a:gd name="connsiteY4" fmla="*/ 3130550 h 4286250"/>
              <a:gd name="connsiteX5" fmla="*/ 806450 w 1847850"/>
              <a:gd name="connsiteY5" fmla="*/ 2933700 h 4286250"/>
              <a:gd name="connsiteX6" fmla="*/ 1200150 w 1847850"/>
              <a:gd name="connsiteY6" fmla="*/ 3206750 h 4286250"/>
              <a:gd name="connsiteX7" fmla="*/ 1098550 w 1847850"/>
              <a:gd name="connsiteY7" fmla="*/ 3022600 h 4286250"/>
              <a:gd name="connsiteX8" fmla="*/ 850900 w 1847850"/>
              <a:gd name="connsiteY8" fmla="*/ 2463800 h 4286250"/>
              <a:gd name="connsiteX9" fmla="*/ 717550 w 1847850"/>
              <a:gd name="connsiteY9" fmla="*/ 2152650 h 4286250"/>
              <a:gd name="connsiteX10" fmla="*/ 628650 w 1847850"/>
              <a:gd name="connsiteY10" fmla="*/ 2025650 h 4286250"/>
              <a:gd name="connsiteX11" fmla="*/ 520700 w 1847850"/>
              <a:gd name="connsiteY11" fmla="*/ 1822450 h 4286250"/>
              <a:gd name="connsiteX12" fmla="*/ 425450 w 1847850"/>
              <a:gd name="connsiteY12" fmla="*/ 1695450 h 4286250"/>
              <a:gd name="connsiteX13" fmla="*/ 361950 w 1847850"/>
              <a:gd name="connsiteY13" fmla="*/ 1581150 h 4286250"/>
              <a:gd name="connsiteX14" fmla="*/ 177800 w 1847850"/>
              <a:gd name="connsiteY14" fmla="*/ 546100 h 4286250"/>
              <a:gd name="connsiteX15" fmla="*/ 120650 w 1847850"/>
              <a:gd name="connsiteY15" fmla="*/ 234950 h 4286250"/>
              <a:gd name="connsiteX16" fmla="*/ 0 w 1847850"/>
              <a:gd name="connsiteY16" fmla="*/ 0 h 4286250"/>
              <a:gd name="connsiteX0" fmla="*/ 1847850 w 1847850"/>
              <a:gd name="connsiteY0" fmla="*/ 4286250 h 4286250"/>
              <a:gd name="connsiteX1" fmla="*/ 1758950 w 1847850"/>
              <a:gd name="connsiteY1" fmla="*/ 4044950 h 4286250"/>
              <a:gd name="connsiteX2" fmla="*/ 1314450 w 1847850"/>
              <a:gd name="connsiteY2" fmla="*/ 4260850 h 4286250"/>
              <a:gd name="connsiteX3" fmla="*/ 1035050 w 1847850"/>
              <a:gd name="connsiteY3" fmla="*/ 3841750 h 4286250"/>
              <a:gd name="connsiteX4" fmla="*/ 965200 w 1847850"/>
              <a:gd name="connsiteY4" fmla="*/ 3130550 h 4286250"/>
              <a:gd name="connsiteX5" fmla="*/ 806450 w 1847850"/>
              <a:gd name="connsiteY5" fmla="*/ 2933700 h 4286250"/>
              <a:gd name="connsiteX6" fmla="*/ 723900 w 1847850"/>
              <a:gd name="connsiteY6" fmla="*/ 2641600 h 4286250"/>
              <a:gd name="connsiteX7" fmla="*/ 1098550 w 1847850"/>
              <a:gd name="connsiteY7" fmla="*/ 3022600 h 4286250"/>
              <a:gd name="connsiteX8" fmla="*/ 850900 w 1847850"/>
              <a:gd name="connsiteY8" fmla="*/ 2463800 h 4286250"/>
              <a:gd name="connsiteX9" fmla="*/ 717550 w 1847850"/>
              <a:gd name="connsiteY9" fmla="*/ 2152650 h 4286250"/>
              <a:gd name="connsiteX10" fmla="*/ 628650 w 1847850"/>
              <a:gd name="connsiteY10" fmla="*/ 2025650 h 4286250"/>
              <a:gd name="connsiteX11" fmla="*/ 520700 w 1847850"/>
              <a:gd name="connsiteY11" fmla="*/ 1822450 h 4286250"/>
              <a:gd name="connsiteX12" fmla="*/ 425450 w 1847850"/>
              <a:gd name="connsiteY12" fmla="*/ 1695450 h 4286250"/>
              <a:gd name="connsiteX13" fmla="*/ 361950 w 1847850"/>
              <a:gd name="connsiteY13" fmla="*/ 1581150 h 4286250"/>
              <a:gd name="connsiteX14" fmla="*/ 177800 w 1847850"/>
              <a:gd name="connsiteY14" fmla="*/ 546100 h 4286250"/>
              <a:gd name="connsiteX15" fmla="*/ 120650 w 1847850"/>
              <a:gd name="connsiteY15" fmla="*/ 234950 h 4286250"/>
              <a:gd name="connsiteX16" fmla="*/ 0 w 1847850"/>
              <a:gd name="connsiteY16" fmla="*/ 0 h 4286250"/>
              <a:gd name="connsiteX0" fmla="*/ 1847850 w 1847850"/>
              <a:gd name="connsiteY0" fmla="*/ 4286250 h 4286250"/>
              <a:gd name="connsiteX1" fmla="*/ 1758950 w 1847850"/>
              <a:gd name="connsiteY1" fmla="*/ 4044950 h 4286250"/>
              <a:gd name="connsiteX2" fmla="*/ 1314450 w 1847850"/>
              <a:gd name="connsiteY2" fmla="*/ 4260850 h 4286250"/>
              <a:gd name="connsiteX3" fmla="*/ 1035050 w 1847850"/>
              <a:gd name="connsiteY3" fmla="*/ 3841750 h 4286250"/>
              <a:gd name="connsiteX4" fmla="*/ 965200 w 1847850"/>
              <a:gd name="connsiteY4" fmla="*/ 3130550 h 4286250"/>
              <a:gd name="connsiteX5" fmla="*/ 806450 w 1847850"/>
              <a:gd name="connsiteY5" fmla="*/ 2933700 h 4286250"/>
              <a:gd name="connsiteX6" fmla="*/ 723900 w 1847850"/>
              <a:gd name="connsiteY6" fmla="*/ 2641600 h 4286250"/>
              <a:gd name="connsiteX7" fmla="*/ 527050 w 1847850"/>
              <a:gd name="connsiteY7" fmla="*/ 2165350 h 4286250"/>
              <a:gd name="connsiteX8" fmla="*/ 850900 w 1847850"/>
              <a:gd name="connsiteY8" fmla="*/ 2463800 h 4286250"/>
              <a:gd name="connsiteX9" fmla="*/ 717550 w 1847850"/>
              <a:gd name="connsiteY9" fmla="*/ 2152650 h 4286250"/>
              <a:gd name="connsiteX10" fmla="*/ 628650 w 1847850"/>
              <a:gd name="connsiteY10" fmla="*/ 2025650 h 4286250"/>
              <a:gd name="connsiteX11" fmla="*/ 520700 w 1847850"/>
              <a:gd name="connsiteY11" fmla="*/ 1822450 h 4286250"/>
              <a:gd name="connsiteX12" fmla="*/ 425450 w 1847850"/>
              <a:gd name="connsiteY12" fmla="*/ 1695450 h 4286250"/>
              <a:gd name="connsiteX13" fmla="*/ 361950 w 1847850"/>
              <a:gd name="connsiteY13" fmla="*/ 1581150 h 4286250"/>
              <a:gd name="connsiteX14" fmla="*/ 177800 w 1847850"/>
              <a:gd name="connsiteY14" fmla="*/ 546100 h 4286250"/>
              <a:gd name="connsiteX15" fmla="*/ 120650 w 1847850"/>
              <a:gd name="connsiteY15" fmla="*/ 234950 h 4286250"/>
              <a:gd name="connsiteX16" fmla="*/ 0 w 1847850"/>
              <a:gd name="connsiteY16" fmla="*/ 0 h 4286250"/>
              <a:gd name="connsiteX0" fmla="*/ 1847850 w 1847850"/>
              <a:gd name="connsiteY0" fmla="*/ 4286250 h 4286250"/>
              <a:gd name="connsiteX1" fmla="*/ 1758950 w 1847850"/>
              <a:gd name="connsiteY1" fmla="*/ 4044950 h 4286250"/>
              <a:gd name="connsiteX2" fmla="*/ 1314450 w 1847850"/>
              <a:gd name="connsiteY2" fmla="*/ 4260850 h 4286250"/>
              <a:gd name="connsiteX3" fmla="*/ 1035050 w 1847850"/>
              <a:gd name="connsiteY3" fmla="*/ 3841750 h 4286250"/>
              <a:gd name="connsiteX4" fmla="*/ 965200 w 1847850"/>
              <a:gd name="connsiteY4" fmla="*/ 3130550 h 4286250"/>
              <a:gd name="connsiteX5" fmla="*/ 806450 w 1847850"/>
              <a:gd name="connsiteY5" fmla="*/ 2933700 h 4286250"/>
              <a:gd name="connsiteX6" fmla="*/ 723900 w 1847850"/>
              <a:gd name="connsiteY6" fmla="*/ 2641600 h 4286250"/>
              <a:gd name="connsiteX7" fmla="*/ 527050 w 1847850"/>
              <a:gd name="connsiteY7" fmla="*/ 2165350 h 4286250"/>
              <a:gd name="connsiteX8" fmla="*/ 381000 w 1847850"/>
              <a:gd name="connsiteY8" fmla="*/ 1981200 h 4286250"/>
              <a:gd name="connsiteX9" fmla="*/ 717550 w 1847850"/>
              <a:gd name="connsiteY9" fmla="*/ 2152650 h 4286250"/>
              <a:gd name="connsiteX10" fmla="*/ 628650 w 1847850"/>
              <a:gd name="connsiteY10" fmla="*/ 2025650 h 4286250"/>
              <a:gd name="connsiteX11" fmla="*/ 520700 w 1847850"/>
              <a:gd name="connsiteY11" fmla="*/ 1822450 h 4286250"/>
              <a:gd name="connsiteX12" fmla="*/ 425450 w 1847850"/>
              <a:gd name="connsiteY12" fmla="*/ 1695450 h 4286250"/>
              <a:gd name="connsiteX13" fmla="*/ 361950 w 1847850"/>
              <a:gd name="connsiteY13" fmla="*/ 1581150 h 4286250"/>
              <a:gd name="connsiteX14" fmla="*/ 177800 w 1847850"/>
              <a:gd name="connsiteY14" fmla="*/ 546100 h 4286250"/>
              <a:gd name="connsiteX15" fmla="*/ 120650 w 1847850"/>
              <a:gd name="connsiteY15" fmla="*/ 234950 h 4286250"/>
              <a:gd name="connsiteX16" fmla="*/ 0 w 1847850"/>
              <a:gd name="connsiteY16" fmla="*/ 0 h 4286250"/>
              <a:gd name="connsiteX0" fmla="*/ 1847850 w 1847850"/>
              <a:gd name="connsiteY0" fmla="*/ 4286250 h 4286250"/>
              <a:gd name="connsiteX1" fmla="*/ 1758950 w 1847850"/>
              <a:gd name="connsiteY1" fmla="*/ 4044950 h 4286250"/>
              <a:gd name="connsiteX2" fmla="*/ 1314450 w 1847850"/>
              <a:gd name="connsiteY2" fmla="*/ 4260850 h 4286250"/>
              <a:gd name="connsiteX3" fmla="*/ 1035050 w 1847850"/>
              <a:gd name="connsiteY3" fmla="*/ 3841750 h 4286250"/>
              <a:gd name="connsiteX4" fmla="*/ 965200 w 1847850"/>
              <a:gd name="connsiteY4" fmla="*/ 3130550 h 4286250"/>
              <a:gd name="connsiteX5" fmla="*/ 806450 w 1847850"/>
              <a:gd name="connsiteY5" fmla="*/ 2933700 h 4286250"/>
              <a:gd name="connsiteX6" fmla="*/ 723900 w 1847850"/>
              <a:gd name="connsiteY6" fmla="*/ 2641600 h 4286250"/>
              <a:gd name="connsiteX7" fmla="*/ 527050 w 1847850"/>
              <a:gd name="connsiteY7" fmla="*/ 2165350 h 4286250"/>
              <a:gd name="connsiteX8" fmla="*/ 381000 w 1847850"/>
              <a:gd name="connsiteY8" fmla="*/ 1981200 h 4286250"/>
              <a:gd name="connsiteX9" fmla="*/ 304800 w 1847850"/>
              <a:gd name="connsiteY9" fmla="*/ 1835150 h 4286250"/>
              <a:gd name="connsiteX10" fmla="*/ 628650 w 1847850"/>
              <a:gd name="connsiteY10" fmla="*/ 2025650 h 4286250"/>
              <a:gd name="connsiteX11" fmla="*/ 520700 w 1847850"/>
              <a:gd name="connsiteY11" fmla="*/ 1822450 h 4286250"/>
              <a:gd name="connsiteX12" fmla="*/ 425450 w 1847850"/>
              <a:gd name="connsiteY12" fmla="*/ 1695450 h 4286250"/>
              <a:gd name="connsiteX13" fmla="*/ 361950 w 1847850"/>
              <a:gd name="connsiteY13" fmla="*/ 1581150 h 4286250"/>
              <a:gd name="connsiteX14" fmla="*/ 177800 w 1847850"/>
              <a:gd name="connsiteY14" fmla="*/ 546100 h 4286250"/>
              <a:gd name="connsiteX15" fmla="*/ 120650 w 1847850"/>
              <a:gd name="connsiteY15" fmla="*/ 234950 h 4286250"/>
              <a:gd name="connsiteX16" fmla="*/ 0 w 1847850"/>
              <a:gd name="connsiteY16" fmla="*/ 0 h 4286250"/>
              <a:gd name="connsiteX0" fmla="*/ 1847850 w 1847850"/>
              <a:gd name="connsiteY0" fmla="*/ 4286250 h 4286250"/>
              <a:gd name="connsiteX1" fmla="*/ 1758950 w 1847850"/>
              <a:gd name="connsiteY1" fmla="*/ 4044950 h 4286250"/>
              <a:gd name="connsiteX2" fmla="*/ 1314450 w 1847850"/>
              <a:gd name="connsiteY2" fmla="*/ 4260850 h 4286250"/>
              <a:gd name="connsiteX3" fmla="*/ 1035050 w 1847850"/>
              <a:gd name="connsiteY3" fmla="*/ 3841750 h 4286250"/>
              <a:gd name="connsiteX4" fmla="*/ 965200 w 1847850"/>
              <a:gd name="connsiteY4" fmla="*/ 3130550 h 4286250"/>
              <a:gd name="connsiteX5" fmla="*/ 806450 w 1847850"/>
              <a:gd name="connsiteY5" fmla="*/ 2933700 h 4286250"/>
              <a:gd name="connsiteX6" fmla="*/ 723900 w 1847850"/>
              <a:gd name="connsiteY6" fmla="*/ 2641600 h 4286250"/>
              <a:gd name="connsiteX7" fmla="*/ 527050 w 1847850"/>
              <a:gd name="connsiteY7" fmla="*/ 2165350 h 4286250"/>
              <a:gd name="connsiteX8" fmla="*/ 381000 w 1847850"/>
              <a:gd name="connsiteY8" fmla="*/ 1981200 h 4286250"/>
              <a:gd name="connsiteX9" fmla="*/ 304800 w 1847850"/>
              <a:gd name="connsiteY9" fmla="*/ 1835150 h 4286250"/>
              <a:gd name="connsiteX10" fmla="*/ 279400 w 1847850"/>
              <a:gd name="connsiteY10" fmla="*/ 1657350 h 4286250"/>
              <a:gd name="connsiteX11" fmla="*/ 520700 w 1847850"/>
              <a:gd name="connsiteY11" fmla="*/ 1822450 h 4286250"/>
              <a:gd name="connsiteX12" fmla="*/ 425450 w 1847850"/>
              <a:gd name="connsiteY12" fmla="*/ 1695450 h 4286250"/>
              <a:gd name="connsiteX13" fmla="*/ 361950 w 1847850"/>
              <a:gd name="connsiteY13" fmla="*/ 1581150 h 4286250"/>
              <a:gd name="connsiteX14" fmla="*/ 177800 w 1847850"/>
              <a:gd name="connsiteY14" fmla="*/ 546100 h 4286250"/>
              <a:gd name="connsiteX15" fmla="*/ 120650 w 1847850"/>
              <a:gd name="connsiteY15" fmla="*/ 234950 h 4286250"/>
              <a:gd name="connsiteX16" fmla="*/ 0 w 1847850"/>
              <a:gd name="connsiteY16" fmla="*/ 0 h 4286250"/>
              <a:gd name="connsiteX0" fmla="*/ 1847850 w 1847850"/>
              <a:gd name="connsiteY0" fmla="*/ 4286250 h 4286250"/>
              <a:gd name="connsiteX1" fmla="*/ 1758950 w 1847850"/>
              <a:gd name="connsiteY1" fmla="*/ 4044950 h 4286250"/>
              <a:gd name="connsiteX2" fmla="*/ 1314450 w 1847850"/>
              <a:gd name="connsiteY2" fmla="*/ 4260850 h 4286250"/>
              <a:gd name="connsiteX3" fmla="*/ 1035050 w 1847850"/>
              <a:gd name="connsiteY3" fmla="*/ 3841750 h 4286250"/>
              <a:gd name="connsiteX4" fmla="*/ 965200 w 1847850"/>
              <a:gd name="connsiteY4" fmla="*/ 3130550 h 4286250"/>
              <a:gd name="connsiteX5" fmla="*/ 806450 w 1847850"/>
              <a:gd name="connsiteY5" fmla="*/ 2933700 h 4286250"/>
              <a:gd name="connsiteX6" fmla="*/ 723900 w 1847850"/>
              <a:gd name="connsiteY6" fmla="*/ 2641600 h 4286250"/>
              <a:gd name="connsiteX7" fmla="*/ 527050 w 1847850"/>
              <a:gd name="connsiteY7" fmla="*/ 2165350 h 4286250"/>
              <a:gd name="connsiteX8" fmla="*/ 381000 w 1847850"/>
              <a:gd name="connsiteY8" fmla="*/ 1981200 h 4286250"/>
              <a:gd name="connsiteX9" fmla="*/ 304800 w 1847850"/>
              <a:gd name="connsiteY9" fmla="*/ 1835150 h 4286250"/>
              <a:gd name="connsiteX10" fmla="*/ 279400 w 1847850"/>
              <a:gd name="connsiteY10" fmla="*/ 1657350 h 4286250"/>
              <a:gd name="connsiteX11" fmla="*/ 260350 w 1847850"/>
              <a:gd name="connsiteY11" fmla="*/ 1568450 h 4286250"/>
              <a:gd name="connsiteX12" fmla="*/ 425450 w 1847850"/>
              <a:gd name="connsiteY12" fmla="*/ 1695450 h 4286250"/>
              <a:gd name="connsiteX13" fmla="*/ 361950 w 1847850"/>
              <a:gd name="connsiteY13" fmla="*/ 1581150 h 4286250"/>
              <a:gd name="connsiteX14" fmla="*/ 177800 w 1847850"/>
              <a:gd name="connsiteY14" fmla="*/ 546100 h 4286250"/>
              <a:gd name="connsiteX15" fmla="*/ 120650 w 1847850"/>
              <a:gd name="connsiteY15" fmla="*/ 234950 h 4286250"/>
              <a:gd name="connsiteX16" fmla="*/ 0 w 1847850"/>
              <a:gd name="connsiteY16" fmla="*/ 0 h 4286250"/>
              <a:gd name="connsiteX0" fmla="*/ 1847850 w 1847850"/>
              <a:gd name="connsiteY0" fmla="*/ 4286250 h 4286250"/>
              <a:gd name="connsiteX1" fmla="*/ 1758950 w 1847850"/>
              <a:gd name="connsiteY1" fmla="*/ 4044950 h 4286250"/>
              <a:gd name="connsiteX2" fmla="*/ 1314450 w 1847850"/>
              <a:gd name="connsiteY2" fmla="*/ 4260850 h 4286250"/>
              <a:gd name="connsiteX3" fmla="*/ 1035050 w 1847850"/>
              <a:gd name="connsiteY3" fmla="*/ 3841750 h 4286250"/>
              <a:gd name="connsiteX4" fmla="*/ 965200 w 1847850"/>
              <a:gd name="connsiteY4" fmla="*/ 3130550 h 4286250"/>
              <a:gd name="connsiteX5" fmla="*/ 806450 w 1847850"/>
              <a:gd name="connsiteY5" fmla="*/ 2933700 h 4286250"/>
              <a:gd name="connsiteX6" fmla="*/ 723900 w 1847850"/>
              <a:gd name="connsiteY6" fmla="*/ 2641600 h 4286250"/>
              <a:gd name="connsiteX7" fmla="*/ 527050 w 1847850"/>
              <a:gd name="connsiteY7" fmla="*/ 2165350 h 4286250"/>
              <a:gd name="connsiteX8" fmla="*/ 381000 w 1847850"/>
              <a:gd name="connsiteY8" fmla="*/ 1981200 h 4286250"/>
              <a:gd name="connsiteX9" fmla="*/ 304800 w 1847850"/>
              <a:gd name="connsiteY9" fmla="*/ 1835150 h 4286250"/>
              <a:gd name="connsiteX10" fmla="*/ 279400 w 1847850"/>
              <a:gd name="connsiteY10" fmla="*/ 1657350 h 4286250"/>
              <a:gd name="connsiteX11" fmla="*/ 260350 w 1847850"/>
              <a:gd name="connsiteY11" fmla="*/ 1568450 h 4286250"/>
              <a:gd name="connsiteX12" fmla="*/ 304800 w 1847850"/>
              <a:gd name="connsiteY12" fmla="*/ 1473200 h 4286250"/>
              <a:gd name="connsiteX13" fmla="*/ 361950 w 1847850"/>
              <a:gd name="connsiteY13" fmla="*/ 1581150 h 4286250"/>
              <a:gd name="connsiteX14" fmla="*/ 177800 w 1847850"/>
              <a:gd name="connsiteY14" fmla="*/ 546100 h 4286250"/>
              <a:gd name="connsiteX15" fmla="*/ 120650 w 1847850"/>
              <a:gd name="connsiteY15" fmla="*/ 234950 h 4286250"/>
              <a:gd name="connsiteX16" fmla="*/ 0 w 1847850"/>
              <a:gd name="connsiteY16" fmla="*/ 0 h 4286250"/>
              <a:gd name="connsiteX0" fmla="*/ 1847850 w 1847850"/>
              <a:gd name="connsiteY0" fmla="*/ 4286250 h 4286250"/>
              <a:gd name="connsiteX1" fmla="*/ 1758950 w 1847850"/>
              <a:gd name="connsiteY1" fmla="*/ 4044950 h 4286250"/>
              <a:gd name="connsiteX2" fmla="*/ 1314450 w 1847850"/>
              <a:gd name="connsiteY2" fmla="*/ 4260850 h 4286250"/>
              <a:gd name="connsiteX3" fmla="*/ 1035050 w 1847850"/>
              <a:gd name="connsiteY3" fmla="*/ 3841750 h 4286250"/>
              <a:gd name="connsiteX4" fmla="*/ 965200 w 1847850"/>
              <a:gd name="connsiteY4" fmla="*/ 3130550 h 4286250"/>
              <a:gd name="connsiteX5" fmla="*/ 806450 w 1847850"/>
              <a:gd name="connsiteY5" fmla="*/ 2933700 h 4286250"/>
              <a:gd name="connsiteX6" fmla="*/ 723900 w 1847850"/>
              <a:gd name="connsiteY6" fmla="*/ 2641600 h 4286250"/>
              <a:gd name="connsiteX7" fmla="*/ 527050 w 1847850"/>
              <a:gd name="connsiteY7" fmla="*/ 2165350 h 4286250"/>
              <a:gd name="connsiteX8" fmla="*/ 381000 w 1847850"/>
              <a:gd name="connsiteY8" fmla="*/ 1981200 h 4286250"/>
              <a:gd name="connsiteX9" fmla="*/ 304800 w 1847850"/>
              <a:gd name="connsiteY9" fmla="*/ 1835150 h 4286250"/>
              <a:gd name="connsiteX10" fmla="*/ 279400 w 1847850"/>
              <a:gd name="connsiteY10" fmla="*/ 1657350 h 4286250"/>
              <a:gd name="connsiteX11" fmla="*/ 260350 w 1847850"/>
              <a:gd name="connsiteY11" fmla="*/ 1568450 h 4286250"/>
              <a:gd name="connsiteX12" fmla="*/ 304800 w 1847850"/>
              <a:gd name="connsiteY12" fmla="*/ 1473200 h 4286250"/>
              <a:gd name="connsiteX13" fmla="*/ 266700 w 1847850"/>
              <a:gd name="connsiteY13" fmla="*/ 933450 h 4286250"/>
              <a:gd name="connsiteX14" fmla="*/ 177800 w 1847850"/>
              <a:gd name="connsiteY14" fmla="*/ 546100 h 4286250"/>
              <a:gd name="connsiteX15" fmla="*/ 120650 w 1847850"/>
              <a:gd name="connsiteY15" fmla="*/ 234950 h 4286250"/>
              <a:gd name="connsiteX16" fmla="*/ 0 w 1847850"/>
              <a:gd name="connsiteY16" fmla="*/ 0 h 4286250"/>
              <a:gd name="connsiteX0" fmla="*/ 1847850 w 1847850"/>
              <a:gd name="connsiteY0" fmla="*/ 4286250 h 4286250"/>
              <a:gd name="connsiteX1" fmla="*/ 1758950 w 1847850"/>
              <a:gd name="connsiteY1" fmla="*/ 4044950 h 4286250"/>
              <a:gd name="connsiteX2" fmla="*/ 1314450 w 1847850"/>
              <a:gd name="connsiteY2" fmla="*/ 4260850 h 4286250"/>
              <a:gd name="connsiteX3" fmla="*/ 1035050 w 1847850"/>
              <a:gd name="connsiteY3" fmla="*/ 3841750 h 4286250"/>
              <a:gd name="connsiteX4" fmla="*/ 965200 w 1847850"/>
              <a:gd name="connsiteY4" fmla="*/ 3130550 h 4286250"/>
              <a:gd name="connsiteX5" fmla="*/ 806450 w 1847850"/>
              <a:gd name="connsiteY5" fmla="*/ 2933700 h 4286250"/>
              <a:gd name="connsiteX6" fmla="*/ 723900 w 1847850"/>
              <a:gd name="connsiteY6" fmla="*/ 2641600 h 4286250"/>
              <a:gd name="connsiteX7" fmla="*/ 527050 w 1847850"/>
              <a:gd name="connsiteY7" fmla="*/ 2165350 h 4286250"/>
              <a:gd name="connsiteX8" fmla="*/ 381000 w 1847850"/>
              <a:gd name="connsiteY8" fmla="*/ 1981200 h 4286250"/>
              <a:gd name="connsiteX9" fmla="*/ 304800 w 1847850"/>
              <a:gd name="connsiteY9" fmla="*/ 1835150 h 4286250"/>
              <a:gd name="connsiteX10" fmla="*/ 279400 w 1847850"/>
              <a:gd name="connsiteY10" fmla="*/ 1657350 h 4286250"/>
              <a:gd name="connsiteX11" fmla="*/ 260350 w 1847850"/>
              <a:gd name="connsiteY11" fmla="*/ 1568450 h 4286250"/>
              <a:gd name="connsiteX12" fmla="*/ 304800 w 1847850"/>
              <a:gd name="connsiteY12" fmla="*/ 1473200 h 4286250"/>
              <a:gd name="connsiteX13" fmla="*/ 266700 w 1847850"/>
              <a:gd name="connsiteY13" fmla="*/ 933450 h 4286250"/>
              <a:gd name="connsiteX14" fmla="*/ 187325 w 1847850"/>
              <a:gd name="connsiteY14" fmla="*/ 606425 h 4286250"/>
              <a:gd name="connsiteX15" fmla="*/ 120650 w 1847850"/>
              <a:gd name="connsiteY15" fmla="*/ 234950 h 4286250"/>
              <a:gd name="connsiteX16" fmla="*/ 0 w 1847850"/>
              <a:gd name="connsiteY16" fmla="*/ 0 h 4286250"/>
              <a:gd name="connsiteX0" fmla="*/ 1847850 w 1847850"/>
              <a:gd name="connsiteY0" fmla="*/ 4286250 h 4286250"/>
              <a:gd name="connsiteX1" fmla="*/ 1758950 w 1847850"/>
              <a:gd name="connsiteY1" fmla="*/ 4044950 h 4286250"/>
              <a:gd name="connsiteX2" fmla="*/ 1314450 w 1847850"/>
              <a:gd name="connsiteY2" fmla="*/ 4260850 h 4286250"/>
              <a:gd name="connsiteX3" fmla="*/ 1035050 w 1847850"/>
              <a:gd name="connsiteY3" fmla="*/ 3841750 h 4286250"/>
              <a:gd name="connsiteX4" fmla="*/ 965200 w 1847850"/>
              <a:gd name="connsiteY4" fmla="*/ 3130550 h 4286250"/>
              <a:gd name="connsiteX5" fmla="*/ 806450 w 1847850"/>
              <a:gd name="connsiteY5" fmla="*/ 2933700 h 4286250"/>
              <a:gd name="connsiteX6" fmla="*/ 723900 w 1847850"/>
              <a:gd name="connsiteY6" fmla="*/ 2641600 h 4286250"/>
              <a:gd name="connsiteX7" fmla="*/ 527050 w 1847850"/>
              <a:gd name="connsiteY7" fmla="*/ 2165350 h 4286250"/>
              <a:gd name="connsiteX8" fmla="*/ 381000 w 1847850"/>
              <a:gd name="connsiteY8" fmla="*/ 1981200 h 4286250"/>
              <a:gd name="connsiteX9" fmla="*/ 304800 w 1847850"/>
              <a:gd name="connsiteY9" fmla="*/ 1835150 h 4286250"/>
              <a:gd name="connsiteX10" fmla="*/ 279400 w 1847850"/>
              <a:gd name="connsiteY10" fmla="*/ 1657350 h 4286250"/>
              <a:gd name="connsiteX11" fmla="*/ 260350 w 1847850"/>
              <a:gd name="connsiteY11" fmla="*/ 1568450 h 4286250"/>
              <a:gd name="connsiteX12" fmla="*/ 304800 w 1847850"/>
              <a:gd name="connsiteY12" fmla="*/ 1473200 h 4286250"/>
              <a:gd name="connsiteX13" fmla="*/ 266700 w 1847850"/>
              <a:gd name="connsiteY13" fmla="*/ 933450 h 4286250"/>
              <a:gd name="connsiteX14" fmla="*/ 187325 w 1847850"/>
              <a:gd name="connsiteY14" fmla="*/ 606425 h 4286250"/>
              <a:gd name="connsiteX15" fmla="*/ 177800 w 1847850"/>
              <a:gd name="connsiteY15" fmla="*/ 549275 h 4286250"/>
              <a:gd name="connsiteX16" fmla="*/ 120650 w 1847850"/>
              <a:gd name="connsiteY16" fmla="*/ 234950 h 4286250"/>
              <a:gd name="connsiteX17" fmla="*/ 0 w 1847850"/>
              <a:gd name="connsiteY17" fmla="*/ 0 h 4286250"/>
              <a:gd name="connsiteX0" fmla="*/ 1847850 w 1847850"/>
              <a:gd name="connsiteY0" fmla="*/ 4286250 h 4286250"/>
              <a:gd name="connsiteX1" fmla="*/ 1758950 w 1847850"/>
              <a:gd name="connsiteY1" fmla="*/ 4044950 h 4286250"/>
              <a:gd name="connsiteX2" fmla="*/ 1314450 w 1847850"/>
              <a:gd name="connsiteY2" fmla="*/ 4260850 h 4286250"/>
              <a:gd name="connsiteX3" fmla="*/ 1035050 w 1847850"/>
              <a:gd name="connsiteY3" fmla="*/ 3841750 h 4286250"/>
              <a:gd name="connsiteX4" fmla="*/ 965200 w 1847850"/>
              <a:gd name="connsiteY4" fmla="*/ 3130550 h 4286250"/>
              <a:gd name="connsiteX5" fmla="*/ 806450 w 1847850"/>
              <a:gd name="connsiteY5" fmla="*/ 2933700 h 4286250"/>
              <a:gd name="connsiteX6" fmla="*/ 723900 w 1847850"/>
              <a:gd name="connsiteY6" fmla="*/ 2641600 h 4286250"/>
              <a:gd name="connsiteX7" fmla="*/ 527050 w 1847850"/>
              <a:gd name="connsiteY7" fmla="*/ 2165350 h 4286250"/>
              <a:gd name="connsiteX8" fmla="*/ 381000 w 1847850"/>
              <a:gd name="connsiteY8" fmla="*/ 1981200 h 4286250"/>
              <a:gd name="connsiteX9" fmla="*/ 304800 w 1847850"/>
              <a:gd name="connsiteY9" fmla="*/ 1835150 h 4286250"/>
              <a:gd name="connsiteX10" fmla="*/ 279400 w 1847850"/>
              <a:gd name="connsiteY10" fmla="*/ 1657350 h 4286250"/>
              <a:gd name="connsiteX11" fmla="*/ 260350 w 1847850"/>
              <a:gd name="connsiteY11" fmla="*/ 1568450 h 4286250"/>
              <a:gd name="connsiteX12" fmla="*/ 304800 w 1847850"/>
              <a:gd name="connsiteY12" fmla="*/ 1473200 h 4286250"/>
              <a:gd name="connsiteX13" fmla="*/ 266700 w 1847850"/>
              <a:gd name="connsiteY13" fmla="*/ 933450 h 4286250"/>
              <a:gd name="connsiteX14" fmla="*/ 187325 w 1847850"/>
              <a:gd name="connsiteY14" fmla="*/ 606425 h 4286250"/>
              <a:gd name="connsiteX15" fmla="*/ 371475 w 1847850"/>
              <a:gd name="connsiteY15" fmla="*/ 479425 h 4286250"/>
              <a:gd name="connsiteX16" fmla="*/ 120650 w 1847850"/>
              <a:gd name="connsiteY16" fmla="*/ 234950 h 4286250"/>
              <a:gd name="connsiteX17" fmla="*/ 0 w 1847850"/>
              <a:gd name="connsiteY17" fmla="*/ 0 h 4286250"/>
              <a:gd name="connsiteX0" fmla="*/ 1847850 w 1847850"/>
              <a:gd name="connsiteY0" fmla="*/ 4286250 h 4286250"/>
              <a:gd name="connsiteX1" fmla="*/ 1758950 w 1847850"/>
              <a:gd name="connsiteY1" fmla="*/ 4044950 h 4286250"/>
              <a:gd name="connsiteX2" fmla="*/ 1314450 w 1847850"/>
              <a:gd name="connsiteY2" fmla="*/ 4260850 h 4286250"/>
              <a:gd name="connsiteX3" fmla="*/ 1035050 w 1847850"/>
              <a:gd name="connsiteY3" fmla="*/ 3841750 h 4286250"/>
              <a:gd name="connsiteX4" fmla="*/ 965200 w 1847850"/>
              <a:gd name="connsiteY4" fmla="*/ 3130550 h 4286250"/>
              <a:gd name="connsiteX5" fmla="*/ 806450 w 1847850"/>
              <a:gd name="connsiteY5" fmla="*/ 2933700 h 4286250"/>
              <a:gd name="connsiteX6" fmla="*/ 723900 w 1847850"/>
              <a:gd name="connsiteY6" fmla="*/ 2641600 h 4286250"/>
              <a:gd name="connsiteX7" fmla="*/ 527050 w 1847850"/>
              <a:gd name="connsiteY7" fmla="*/ 2165350 h 4286250"/>
              <a:gd name="connsiteX8" fmla="*/ 381000 w 1847850"/>
              <a:gd name="connsiteY8" fmla="*/ 1981200 h 4286250"/>
              <a:gd name="connsiteX9" fmla="*/ 304800 w 1847850"/>
              <a:gd name="connsiteY9" fmla="*/ 1835150 h 4286250"/>
              <a:gd name="connsiteX10" fmla="*/ 279400 w 1847850"/>
              <a:gd name="connsiteY10" fmla="*/ 1657350 h 4286250"/>
              <a:gd name="connsiteX11" fmla="*/ 260350 w 1847850"/>
              <a:gd name="connsiteY11" fmla="*/ 1568450 h 4286250"/>
              <a:gd name="connsiteX12" fmla="*/ 304800 w 1847850"/>
              <a:gd name="connsiteY12" fmla="*/ 1473200 h 4286250"/>
              <a:gd name="connsiteX13" fmla="*/ 266700 w 1847850"/>
              <a:gd name="connsiteY13" fmla="*/ 933450 h 4286250"/>
              <a:gd name="connsiteX14" fmla="*/ 111125 w 1847850"/>
              <a:gd name="connsiteY14" fmla="*/ 635000 h 4286250"/>
              <a:gd name="connsiteX15" fmla="*/ 371475 w 1847850"/>
              <a:gd name="connsiteY15" fmla="*/ 479425 h 4286250"/>
              <a:gd name="connsiteX16" fmla="*/ 120650 w 1847850"/>
              <a:gd name="connsiteY16" fmla="*/ 234950 h 4286250"/>
              <a:gd name="connsiteX17" fmla="*/ 0 w 1847850"/>
              <a:gd name="connsiteY17" fmla="*/ 0 h 4286250"/>
              <a:gd name="connsiteX0" fmla="*/ 1847850 w 1847850"/>
              <a:gd name="connsiteY0" fmla="*/ 4286250 h 4286250"/>
              <a:gd name="connsiteX1" fmla="*/ 1758950 w 1847850"/>
              <a:gd name="connsiteY1" fmla="*/ 4044950 h 4286250"/>
              <a:gd name="connsiteX2" fmla="*/ 1314450 w 1847850"/>
              <a:gd name="connsiteY2" fmla="*/ 4260850 h 4286250"/>
              <a:gd name="connsiteX3" fmla="*/ 1035050 w 1847850"/>
              <a:gd name="connsiteY3" fmla="*/ 3841750 h 4286250"/>
              <a:gd name="connsiteX4" fmla="*/ 965200 w 1847850"/>
              <a:gd name="connsiteY4" fmla="*/ 3130550 h 4286250"/>
              <a:gd name="connsiteX5" fmla="*/ 806450 w 1847850"/>
              <a:gd name="connsiteY5" fmla="*/ 2933700 h 4286250"/>
              <a:gd name="connsiteX6" fmla="*/ 723900 w 1847850"/>
              <a:gd name="connsiteY6" fmla="*/ 2641600 h 4286250"/>
              <a:gd name="connsiteX7" fmla="*/ 527050 w 1847850"/>
              <a:gd name="connsiteY7" fmla="*/ 2165350 h 4286250"/>
              <a:gd name="connsiteX8" fmla="*/ 381000 w 1847850"/>
              <a:gd name="connsiteY8" fmla="*/ 1981200 h 4286250"/>
              <a:gd name="connsiteX9" fmla="*/ 304800 w 1847850"/>
              <a:gd name="connsiteY9" fmla="*/ 1835150 h 4286250"/>
              <a:gd name="connsiteX10" fmla="*/ 279400 w 1847850"/>
              <a:gd name="connsiteY10" fmla="*/ 1657350 h 4286250"/>
              <a:gd name="connsiteX11" fmla="*/ 260350 w 1847850"/>
              <a:gd name="connsiteY11" fmla="*/ 1568450 h 4286250"/>
              <a:gd name="connsiteX12" fmla="*/ 304800 w 1847850"/>
              <a:gd name="connsiteY12" fmla="*/ 1473200 h 4286250"/>
              <a:gd name="connsiteX13" fmla="*/ 176213 w 1847850"/>
              <a:gd name="connsiteY13" fmla="*/ 952500 h 4286250"/>
              <a:gd name="connsiteX14" fmla="*/ 111125 w 1847850"/>
              <a:gd name="connsiteY14" fmla="*/ 635000 h 4286250"/>
              <a:gd name="connsiteX15" fmla="*/ 371475 w 1847850"/>
              <a:gd name="connsiteY15" fmla="*/ 479425 h 4286250"/>
              <a:gd name="connsiteX16" fmla="*/ 120650 w 1847850"/>
              <a:gd name="connsiteY16" fmla="*/ 234950 h 4286250"/>
              <a:gd name="connsiteX17" fmla="*/ 0 w 1847850"/>
              <a:gd name="connsiteY17" fmla="*/ 0 h 4286250"/>
              <a:gd name="connsiteX0" fmla="*/ 1847850 w 1847850"/>
              <a:gd name="connsiteY0" fmla="*/ 4286250 h 4286250"/>
              <a:gd name="connsiteX1" fmla="*/ 1758950 w 1847850"/>
              <a:gd name="connsiteY1" fmla="*/ 4044950 h 4286250"/>
              <a:gd name="connsiteX2" fmla="*/ 1314450 w 1847850"/>
              <a:gd name="connsiteY2" fmla="*/ 4260850 h 4286250"/>
              <a:gd name="connsiteX3" fmla="*/ 1035050 w 1847850"/>
              <a:gd name="connsiteY3" fmla="*/ 3841750 h 4286250"/>
              <a:gd name="connsiteX4" fmla="*/ 965200 w 1847850"/>
              <a:gd name="connsiteY4" fmla="*/ 3130550 h 4286250"/>
              <a:gd name="connsiteX5" fmla="*/ 806450 w 1847850"/>
              <a:gd name="connsiteY5" fmla="*/ 2933700 h 4286250"/>
              <a:gd name="connsiteX6" fmla="*/ 723900 w 1847850"/>
              <a:gd name="connsiteY6" fmla="*/ 2641600 h 4286250"/>
              <a:gd name="connsiteX7" fmla="*/ 527050 w 1847850"/>
              <a:gd name="connsiteY7" fmla="*/ 2165350 h 4286250"/>
              <a:gd name="connsiteX8" fmla="*/ 381000 w 1847850"/>
              <a:gd name="connsiteY8" fmla="*/ 1981200 h 4286250"/>
              <a:gd name="connsiteX9" fmla="*/ 304800 w 1847850"/>
              <a:gd name="connsiteY9" fmla="*/ 1835150 h 4286250"/>
              <a:gd name="connsiteX10" fmla="*/ 279400 w 1847850"/>
              <a:gd name="connsiteY10" fmla="*/ 1657350 h 4286250"/>
              <a:gd name="connsiteX11" fmla="*/ 260350 w 1847850"/>
              <a:gd name="connsiteY11" fmla="*/ 1568450 h 4286250"/>
              <a:gd name="connsiteX12" fmla="*/ 271463 w 1847850"/>
              <a:gd name="connsiteY12" fmla="*/ 1301750 h 4286250"/>
              <a:gd name="connsiteX13" fmla="*/ 176213 w 1847850"/>
              <a:gd name="connsiteY13" fmla="*/ 952500 h 4286250"/>
              <a:gd name="connsiteX14" fmla="*/ 111125 w 1847850"/>
              <a:gd name="connsiteY14" fmla="*/ 635000 h 4286250"/>
              <a:gd name="connsiteX15" fmla="*/ 371475 w 1847850"/>
              <a:gd name="connsiteY15" fmla="*/ 479425 h 4286250"/>
              <a:gd name="connsiteX16" fmla="*/ 120650 w 1847850"/>
              <a:gd name="connsiteY16" fmla="*/ 234950 h 4286250"/>
              <a:gd name="connsiteX17" fmla="*/ 0 w 1847850"/>
              <a:gd name="connsiteY17" fmla="*/ 0 h 4286250"/>
              <a:gd name="connsiteX0" fmla="*/ 1847850 w 1847850"/>
              <a:gd name="connsiteY0" fmla="*/ 4286250 h 4286250"/>
              <a:gd name="connsiteX1" fmla="*/ 1758950 w 1847850"/>
              <a:gd name="connsiteY1" fmla="*/ 4044950 h 4286250"/>
              <a:gd name="connsiteX2" fmla="*/ 1314450 w 1847850"/>
              <a:gd name="connsiteY2" fmla="*/ 4260850 h 4286250"/>
              <a:gd name="connsiteX3" fmla="*/ 1035050 w 1847850"/>
              <a:gd name="connsiteY3" fmla="*/ 3841750 h 4286250"/>
              <a:gd name="connsiteX4" fmla="*/ 965200 w 1847850"/>
              <a:gd name="connsiteY4" fmla="*/ 3130550 h 4286250"/>
              <a:gd name="connsiteX5" fmla="*/ 806450 w 1847850"/>
              <a:gd name="connsiteY5" fmla="*/ 2933700 h 4286250"/>
              <a:gd name="connsiteX6" fmla="*/ 723900 w 1847850"/>
              <a:gd name="connsiteY6" fmla="*/ 2641600 h 4286250"/>
              <a:gd name="connsiteX7" fmla="*/ 527050 w 1847850"/>
              <a:gd name="connsiteY7" fmla="*/ 2165350 h 4286250"/>
              <a:gd name="connsiteX8" fmla="*/ 381000 w 1847850"/>
              <a:gd name="connsiteY8" fmla="*/ 1981200 h 4286250"/>
              <a:gd name="connsiteX9" fmla="*/ 304800 w 1847850"/>
              <a:gd name="connsiteY9" fmla="*/ 1835150 h 4286250"/>
              <a:gd name="connsiteX10" fmla="*/ 279400 w 1847850"/>
              <a:gd name="connsiteY10" fmla="*/ 1657350 h 4286250"/>
              <a:gd name="connsiteX11" fmla="*/ 298450 w 1847850"/>
              <a:gd name="connsiteY11" fmla="*/ 1558925 h 4286250"/>
              <a:gd name="connsiteX12" fmla="*/ 271463 w 1847850"/>
              <a:gd name="connsiteY12" fmla="*/ 1301750 h 4286250"/>
              <a:gd name="connsiteX13" fmla="*/ 176213 w 1847850"/>
              <a:gd name="connsiteY13" fmla="*/ 952500 h 4286250"/>
              <a:gd name="connsiteX14" fmla="*/ 111125 w 1847850"/>
              <a:gd name="connsiteY14" fmla="*/ 635000 h 4286250"/>
              <a:gd name="connsiteX15" fmla="*/ 371475 w 1847850"/>
              <a:gd name="connsiteY15" fmla="*/ 479425 h 4286250"/>
              <a:gd name="connsiteX16" fmla="*/ 120650 w 1847850"/>
              <a:gd name="connsiteY16" fmla="*/ 234950 h 4286250"/>
              <a:gd name="connsiteX17" fmla="*/ 0 w 1847850"/>
              <a:gd name="connsiteY17" fmla="*/ 0 h 4286250"/>
              <a:gd name="connsiteX0" fmla="*/ 1847850 w 1847850"/>
              <a:gd name="connsiteY0" fmla="*/ 4286250 h 4286250"/>
              <a:gd name="connsiteX1" fmla="*/ 1778000 w 1847850"/>
              <a:gd name="connsiteY1" fmla="*/ 4135437 h 4286250"/>
              <a:gd name="connsiteX2" fmla="*/ 1314450 w 1847850"/>
              <a:gd name="connsiteY2" fmla="*/ 4260850 h 4286250"/>
              <a:gd name="connsiteX3" fmla="*/ 1035050 w 1847850"/>
              <a:gd name="connsiteY3" fmla="*/ 3841750 h 4286250"/>
              <a:gd name="connsiteX4" fmla="*/ 965200 w 1847850"/>
              <a:gd name="connsiteY4" fmla="*/ 3130550 h 4286250"/>
              <a:gd name="connsiteX5" fmla="*/ 806450 w 1847850"/>
              <a:gd name="connsiteY5" fmla="*/ 2933700 h 4286250"/>
              <a:gd name="connsiteX6" fmla="*/ 723900 w 1847850"/>
              <a:gd name="connsiteY6" fmla="*/ 2641600 h 4286250"/>
              <a:gd name="connsiteX7" fmla="*/ 527050 w 1847850"/>
              <a:gd name="connsiteY7" fmla="*/ 2165350 h 4286250"/>
              <a:gd name="connsiteX8" fmla="*/ 381000 w 1847850"/>
              <a:gd name="connsiteY8" fmla="*/ 1981200 h 4286250"/>
              <a:gd name="connsiteX9" fmla="*/ 304800 w 1847850"/>
              <a:gd name="connsiteY9" fmla="*/ 1835150 h 4286250"/>
              <a:gd name="connsiteX10" fmla="*/ 279400 w 1847850"/>
              <a:gd name="connsiteY10" fmla="*/ 1657350 h 4286250"/>
              <a:gd name="connsiteX11" fmla="*/ 298450 w 1847850"/>
              <a:gd name="connsiteY11" fmla="*/ 1558925 h 4286250"/>
              <a:gd name="connsiteX12" fmla="*/ 271463 w 1847850"/>
              <a:gd name="connsiteY12" fmla="*/ 1301750 h 4286250"/>
              <a:gd name="connsiteX13" fmla="*/ 176213 w 1847850"/>
              <a:gd name="connsiteY13" fmla="*/ 952500 h 4286250"/>
              <a:gd name="connsiteX14" fmla="*/ 111125 w 1847850"/>
              <a:gd name="connsiteY14" fmla="*/ 635000 h 4286250"/>
              <a:gd name="connsiteX15" fmla="*/ 371475 w 1847850"/>
              <a:gd name="connsiteY15" fmla="*/ 479425 h 4286250"/>
              <a:gd name="connsiteX16" fmla="*/ 120650 w 1847850"/>
              <a:gd name="connsiteY16" fmla="*/ 234950 h 4286250"/>
              <a:gd name="connsiteX17" fmla="*/ 0 w 1847850"/>
              <a:gd name="connsiteY17" fmla="*/ 0 h 4286250"/>
              <a:gd name="connsiteX0" fmla="*/ 1847850 w 1847850"/>
              <a:gd name="connsiteY0" fmla="*/ 4286250 h 4292428"/>
              <a:gd name="connsiteX1" fmla="*/ 1778000 w 1847850"/>
              <a:gd name="connsiteY1" fmla="*/ 4135437 h 4292428"/>
              <a:gd name="connsiteX2" fmla="*/ 1381125 w 1847850"/>
              <a:gd name="connsiteY2" fmla="*/ 4284662 h 4292428"/>
              <a:gd name="connsiteX3" fmla="*/ 1035050 w 1847850"/>
              <a:gd name="connsiteY3" fmla="*/ 3841750 h 4292428"/>
              <a:gd name="connsiteX4" fmla="*/ 965200 w 1847850"/>
              <a:gd name="connsiteY4" fmla="*/ 3130550 h 4292428"/>
              <a:gd name="connsiteX5" fmla="*/ 806450 w 1847850"/>
              <a:gd name="connsiteY5" fmla="*/ 2933700 h 4292428"/>
              <a:gd name="connsiteX6" fmla="*/ 723900 w 1847850"/>
              <a:gd name="connsiteY6" fmla="*/ 2641600 h 4292428"/>
              <a:gd name="connsiteX7" fmla="*/ 527050 w 1847850"/>
              <a:gd name="connsiteY7" fmla="*/ 2165350 h 4292428"/>
              <a:gd name="connsiteX8" fmla="*/ 381000 w 1847850"/>
              <a:gd name="connsiteY8" fmla="*/ 1981200 h 4292428"/>
              <a:gd name="connsiteX9" fmla="*/ 304800 w 1847850"/>
              <a:gd name="connsiteY9" fmla="*/ 1835150 h 4292428"/>
              <a:gd name="connsiteX10" fmla="*/ 279400 w 1847850"/>
              <a:gd name="connsiteY10" fmla="*/ 1657350 h 4292428"/>
              <a:gd name="connsiteX11" fmla="*/ 298450 w 1847850"/>
              <a:gd name="connsiteY11" fmla="*/ 1558925 h 4292428"/>
              <a:gd name="connsiteX12" fmla="*/ 271463 w 1847850"/>
              <a:gd name="connsiteY12" fmla="*/ 1301750 h 4292428"/>
              <a:gd name="connsiteX13" fmla="*/ 176213 w 1847850"/>
              <a:gd name="connsiteY13" fmla="*/ 952500 h 4292428"/>
              <a:gd name="connsiteX14" fmla="*/ 111125 w 1847850"/>
              <a:gd name="connsiteY14" fmla="*/ 635000 h 4292428"/>
              <a:gd name="connsiteX15" fmla="*/ 371475 w 1847850"/>
              <a:gd name="connsiteY15" fmla="*/ 479425 h 4292428"/>
              <a:gd name="connsiteX16" fmla="*/ 120650 w 1847850"/>
              <a:gd name="connsiteY16" fmla="*/ 234950 h 4292428"/>
              <a:gd name="connsiteX17" fmla="*/ 0 w 1847850"/>
              <a:gd name="connsiteY17" fmla="*/ 0 h 429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47850" h="4292428">
                <a:moveTo>
                  <a:pt x="1847850" y="4286250"/>
                </a:moveTo>
                <a:cubicBezTo>
                  <a:pt x="1795615" y="4244462"/>
                  <a:pt x="1855787" y="4135702"/>
                  <a:pt x="1778000" y="4135437"/>
                </a:cubicBezTo>
                <a:cubicBezTo>
                  <a:pt x="1700213" y="4135172"/>
                  <a:pt x="1504950" y="4333610"/>
                  <a:pt x="1381125" y="4284662"/>
                </a:cubicBezTo>
                <a:cubicBezTo>
                  <a:pt x="1257300" y="4235714"/>
                  <a:pt x="1104371" y="4034102"/>
                  <a:pt x="1035050" y="3841750"/>
                </a:cubicBezTo>
                <a:cubicBezTo>
                  <a:pt x="965729" y="3649398"/>
                  <a:pt x="1003300" y="3281892"/>
                  <a:pt x="965200" y="3130550"/>
                </a:cubicBezTo>
                <a:cubicBezTo>
                  <a:pt x="927100" y="2979208"/>
                  <a:pt x="846667" y="3015192"/>
                  <a:pt x="806450" y="2933700"/>
                </a:cubicBezTo>
                <a:cubicBezTo>
                  <a:pt x="766233" y="2852208"/>
                  <a:pt x="770467" y="2769658"/>
                  <a:pt x="723900" y="2641600"/>
                </a:cubicBezTo>
                <a:cubicBezTo>
                  <a:pt x="677333" y="2513542"/>
                  <a:pt x="584200" y="2275417"/>
                  <a:pt x="527050" y="2165350"/>
                </a:cubicBezTo>
                <a:cubicBezTo>
                  <a:pt x="469900" y="2055283"/>
                  <a:pt x="418042" y="2036233"/>
                  <a:pt x="381000" y="1981200"/>
                </a:cubicBezTo>
                <a:cubicBezTo>
                  <a:pt x="343958" y="1926167"/>
                  <a:pt x="321733" y="1889125"/>
                  <a:pt x="304800" y="1835150"/>
                </a:cubicBezTo>
                <a:cubicBezTo>
                  <a:pt x="287867" y="1781175"/>
                  <a:pt x="280458" y="1703387"/>
                  <a:pt x="279400" y="1657350"/>
                </a:cubicBezTo>
                <a:cubicBezTo>
                  <a:pt x="278342" y="1611313"/>
                  <a:pt x="299773" y="1618192"/>
                  <a:pt x="298450" y="1558925"/>
                </a:cubicBezTo>
                <a:cubicBezTo>
                  <a:pt x="297127" y="1499658"/>
                  <a:pt x="291836" y="1402821"/>
                  <a:pt x="271463" y="1301750"/>
                </a:cubicBezTo>
                <a:cubicBezTo>
                  <a:pt x="251090" y="1200679"/>
                  <a:pt x="202936" y="1063625"/>
                  <a:pt x="176213" y="952500"/>
                </a:cubicBezTo>
                <a:cubicBezTo>
                  <a:pt x="149490" y="841375"/>
                  <a:pt x="78581" y="713846"/>
                  <a:pt x="111125" y="635000"/>
                </a:cubicBezTo>
                <a:cubicBezTo>
                  <a:pt x="143669" y="556154"/>
                  <a:pt x="382588" y="541338"/>
                  <a:pt x="371475" y="479425"/>
                </a:cubicBezTo>
                <a:cubicBezTo>
                  <a:pt x="360362" y="417512"/>
                  <a:pt x="182563" y="314854"/>
                  <a:pt x="120650" y="234950"/>
                </a:cubicBezTo>
                <a:cubicBezTo>
                  <a:pt x="58737" y="155046"/>
                  <a:pt x="0" y="0"/>
                  <a:pt x="0" y="0"/>
                </a:cubicBezTo>
              </a:path>
            </a:pathLst>
          </a:custGeom>
          <a:ln>
            <a:solidFill>
              <a:srgbClr val="CBCE46"/>
            </a:solidFill>
          </a:ln>
        </p:spPr>
        <p:style>
          <a:lnRef idx="2">
            <a:schemeClr val="accent3"/>
          </a:lnRef>
          <a:fillRef idx="0">
            <a:schemeClr val="accent3"/>
          </a:fillRef>
          <a:effectRef idx="1">
            <a:schemeClr val="accent3"/>
          </a:effectRef>
          <a:fontRef idx="minor">
            <a:schemeClr val="tx1"/>
          </a:fontRef>
        </p:style>
        <p:txBody>
          <a:bodyPr rtlCol="0" anchor="ctr"/>
          <a:lstStyle/>
          <a:p>
            <a:pPr algn="ctr"/>
            <a:endParaRPr lang="nl-BE" sz="1050"/>
          </a:p>
        </p:txBody>
      </p:sp>
      <p:cxnSp>
        <p:nvCxnSpPr>
          <p:cNvPr id="36" name="Straight Connector 35"/>
          <p:cNvCxnSpPr/>
          <p:nvPr/>
        </p:nvCxnSpPr>
        <p:spPr>
          <a:xfrm flipH="1" flipV="1">
            <a:off x="1542496" y="0"/>
            <a:ext cx="1930466" cy="457200"/>
          </a:xfrm>
          <a:prstGeom prst="line">
            <a:avLst/>
          </a:prstGeom>
          <a:ln>
            <a:solidFill>
              <a:srgbClr val="CBCE46"/>
            </a:solidFill>
          </a:ln>
        </p:spPr>
        <p:style>
          <a:lnRef idx="2">
            <a:schemeClr val="accent3"/>
          </a:lnRef>
          <a:fillRef idx="0">
            <a:schemeClr val="accent3"/>
          </a:fillRef>
          <a:effectRef idx="1">
            <a:schemeClr val="accent3"/>
          </a:effectRef>
          <a:fontRef idx="minor">
            <a:schemeClr val="tx1"/>
          </a:fontRef>
        </p:style>
      </p:cxnSp>
      <p:sp>
        <p:nvSpPr>
          <p:cNvPr id="37" name="Rounded Rectangular Callout 36"/>
          <p:cNvSpPr/>
          <p:nvPr/>
        </p:nvSpPr>
        <p:spPr>
          <a:xfrm>
            <a:off x="5071870" y="3008790"/>
            <a:ext cx="1029992" cy="337028"/>
          </a:xfrm>
          <a:prstGeom prst="wedgeRoundRectCallout">
            <a:avLst>
              <a:gd name="adj1" fmla="val -74766"/>
              <a:gd name="adj2" fmla="val 165639"/>
              <a:gd name="adj3" fmla="val 16667"/>
            </a:avLst>
          </a:prstGeom>
          <a:gradFill>
            <a:gsLst>
              <a:gs pos="100000">
                <a:srgbClr val="0070C0"/>
              </a:gs>
              <a:gs pos="100000">
                <a:schemeClr val="accent1">
                  <a:tint val="50000"/>
                  <a:shade val="100000"/>
                  <a:satMod val="35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700" b="1" dirty="0"/>
              <a:t>Herdersbrug Converter station</a:t>
            </a:r>
          </a:p>
        </p:txBody>
      </p:sp>
      <p:sp>
        <p:nvSpPr>
          <p:cNvPr id="38" name="Rounded Rectangular Callout 37"/>
          <p:cNvSpPr/>
          <p:nvPr/>
        </p:nvSpPr>
        <p:spPr>
          <a:xfrm>
            <a:off x="4235462" y="1697947"/>
            <a:ext cx="1008504" cy="426128"/>
          </a:xfrm>
          <a:prstGeom prst="wedgeRoundRectCallout">
            <a:avLst>
              <a:gd name="adj1" fmla="val -80263"/>
              <a:gd name="adj2" fmla="val 79067"/>
              <a:gd name="adj3" fmla="val 16667"/>
            </a:avLst>
          </a:prstGeom>
          <a:gradFill>
            <a:gsLst>
              <a:gs pos="100000">
                <a:srgbClr val="0070C0"/>
              </a:gs>
              <a:gs pos="100000">
                <a:schemeClr val="accent1">
                  <a:tint val="50000"/>
                  <a:shade val="100000"/>
                  <a:satMod val="35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800" b="1" dirty="0"/>
              <a:t>Nemo onshore HVDC cable (approx 9 km)</a:t>
            </a:r>
          </a:p>
        </p:txBody>
      </p:sp>
      <p:sp>
        <p:nvSpPr>
          <p:cNvPr id="39" name="Rounded Rectangular Callout 38"/>
          <p:cNvSpPr/>
          <p:nvPr/>
        </p:nvSpPr>
        <p:spPr>
          <a:xfrm>
            <a:off x="1346046" y="549176"/>
            <a:ext cx="613103" cy="288264"/>
          </a:xfrm>
          <a:prstGeom prst="wedgeRoundRectCallout">
            <a:avLst>
              <a:gd name="adj1" fmla="val 81334"/>
              <a:gd name="adj2" fmla="val -191265"/>
              <a:gd name="adj3" fmla="val 16667"/>
            </a:avLst>
          </a:prstGeom>
          <a:gradFill>
            <a:gsLst>
              <a:gs pos="100000">
                <a:srgbClr val="0070C0"/>
              </a:gs>
              <a:gs pos="100000">
                <a:schemeClr val="accent1">
                  <a:tint val="50000"/>
                  <a:shade val="100000"/>
                  <a:satMod val="35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700" b="1" dirty="0"/>
              <a:t>Offshore</a:t>
            </a:r>
          </a:p>
        </p:txBody>
      </p:sp>
      <p:sp>
        <p:nvSpPr>
          <p:cNvPr id="40" name="Title 1"/>
          <p:cNvSpPr txBox="1">
            <a:spLocks/>
          </p:cNvSpPr>
          <p:nvPr/>
        </p:nvSpPr>
        <p:spPr>
          <a:xfrm>
            <a:off x="5100830" y="76081"/>
            <a:ext cx="2856799" cy="381119"/>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BE" sz="1800" b="1" dirty="0" err="1">
                <a:solidFill>
                  <a:schemeClr val="bg1"/>
                </a:solidFill>
              </a:rPr>
              <a:t>Geographical</a:t>
            </a:r>
            <a:r>
              <a:rPr lang="nl-BE" sz="1800" b="1" dirty="0">
                <a:solidFill>
                  <a:schemeClr val="bg1"/>
                </a:solidFill>
              </a:rPr>
              <a:t> </a:t>
            </a:r>
            <a:r>
              <a:rPr lang="nl-BE" sz="1800" b="1" dirty="0" err="1">
                <a:solidFill>
                  <a:schemeClr val="bg1"/>
                </a:solidFill>
              </a:rPr>
              <a:t>overview</a:t>
            </a:r>
            <a:r>
              <a:rPr lang="nl-BE" sz="1800" b="1" dirty="0">
                <a:solidFill>
                  <a:schemeClr val="bg1"/>
                </a:solidFill>
              </a:rPr>
              <a:t> in Belgium</a:t>
            </a:r>
          </a:p>
        </p:txBody>
      </p:sp>
      <p:sp>
        <p:nvSpPr>
          <p:cNvPr id="41" name="Freeform 40"/>
          <p:cNvSpPr/>
          <p:nvPr/>
        </p:nvSpPr>
        <p:spPr>
          <a:xfrm>
            <a:off x="4410003" y="3797617"/>
            <a:ext cx="127378" cy="132041"/>
          </a:xfrm>
          <a:custGeom>
            <a:avLst/>
            <a:gdLst>
              <a:gd name="connsiteX0" fmla="*/ 0 w 238125"/>
              <a:gd name="connsiteY0" fmla="*/ 28575 h 228600"/>
              <a:gd name="connsiteX1" fmla="*/ 180975 w 238125"/>
              <a:gd name="connsiteY1" fmla="*/ 0 h 228600"/>
              <a:gd name="connsiteX2" fmla="*/ 238125 w 238125"/>
              <a:gd name="connsiteY2" fmla="*/ 228600 h 228600"/>
              <a:gd name="connsiteX3" fmla="*/ 0 w 238125"/>
              <a:gd name="connsiteY3" fmla="*/ 28575 h 228600"/>
              <a:gd name="connsiteX0" fmla="*/ 0 w 228600"/>
              <a:gd name="connsiteY0" fmla="*/ 28575 h 245269"/>
              <a:gd name="connsiteX1" fmla="*/ 180975 w 228600"/>
              <a:gd name="connsiteY1" fmla="*/ 0 h 245269"/>
              <a:gd name="connsiteX2" fmla="*/ 228600 w 228600"/>
              <a:gd name="connsiteY2" fmla="*/ 245269 h 245269"/>
              <a:gd name="connsiteX3" fmla="*/ 0 w 228600"/>
              <a:gd name="connsiteY3" fmla="*/ 28575 h 245269"/>
              <a:gd name="connsiteX0" fmla="*/ 0 w 219075"/>
              <a:gd name="connsiteY0" fmla="*/ 30956 h 245269"/>
              <a:gd name="connsiteX1" fmla="*/ 171450 w 219075"/>
              <a:gd name="connsiteY1" fmla="*/ 0 h 245269"/>
              <a:gd name="connsiteX2" fmla="*/ 219075 w 219075"/>
              <a:gd name="connsiteY2" fmla="*/ 245269 h 245269"/>
              <a:gd name="connsiteX3" fmla="*/ 0 w 219075"/>
              <a:gd name="connsiteY3" fmla="*/ 30956 h 245269"/>
              <a:gd name="connsiteX0" fmla="*/ 0 w 206375"/>
              <a:gd name="connsiteY0" fmla="*/ 30956 h 184944"/>
              <a:gd name="connsiteX1" fmla="*/ 171450 w 206375"/>
              <a:gd name="connsiteY1" fmla="*/ 0 h 184944"/>
              <a:gd name="connsiteX2" fmla="*/ 206375 w 206375"/>
              <a:gd name="connsiteY2" fmla="*/ 184944 h 184944"/>
              <a:gd name="connsiteX3" fmla="*/ 0 w 206375"/>
              <a:gd name="connsiteY3" fmla="*/ 30956 h 184944"/>
              <a:gd name="connsiteX0" fmla="*/ 0 w 206375"/>
              <a:gd name="connsiteY0" fmla="*/ 30956 h 190887"/>
              <a:gd name="connsiteX1" fmla="*/ 171450 w 206375"/>
              <a:gd name="connsiteY1" fmla="*/ 0 h 190887"/>
              <a:gd name="connsiteX2" fmla="*/ 206375 w 206375"/>
              <a:gd name="connsiteY2" fmla="*/ 184944 h 190887"/>
              <a:gd name="connsiteX3" fmla="*/ 38735 w 206375"/>
              <a:gd name="connsiteY3" fmla="*/ 181610 h 190887"/>
              <a:gd name="connsiteX4" fmla="*/ 0 w 206375"/>
              <a:gd name="connsiteY4" fmla="*/ 30956 h 190887"/>
              <a:gd name="connsiteX0" fmla="*/ 0 w 206375"/>
              <a:gd name="connsiteY0" fmla="*/ 30956 h 210241"/>
              <a:gd name="connsiteX1" fmla="*/ 171450 w 206375"/>
              <a:gd name="connsiteY1" fmla="*/ 0 h 210241"/>
              <a:gd name="connsiteX2" fmla="*/ 206375 w 206375"/>
              <a:gd name="connsiteY2" fmla="*/ 184944 h 210241"/>
              <a:gd name="connsiteX3" fmla="*/ 38735 w 206375"/>
              <a:gd name="connsiteY3" fmla="*/ 181610 h 210241"/>
              <a:gd name="connsiteX4" fmla="*/ 0 w 206375"/>
              <a:gd name="connsiteY4" fmla="*/ 30956 h 210241"/>
              <a:gd name="connsiteX0" fmla="*/ 0 w 206375"/>
              <a:gd name="connsiteY0" fmla="*/ 30956 h 213661"/>
              <a:gd name="connsiteX1" fmla="*/ 171450 w 206375"/>
              <a:gd name="connsiteY1" fmla="*/ 0 h 213661"/>
              <a:gd name="connsiteX2" fmla="*/ 206375 w 206375"/>
              <a:gd name="connsiteY2" fmla="*/ 184944 h 213661"/>
              <a:gd name="connsiteX3" fmla="*/ 38735 w 206375"/>
              <a:gd name="connsiteY3" fmla="*/ 181610 h 213661"/>
              <a:gd name="connsiteX4" fmla="*/ 0 w 206375"/>
              <a:gd name="connsiteY4" fmla="*/ 30956 h 213661"/>
              <a:gd name="connsiteX0" fmla="*/ 0 w 206375"/>
              <a:gd name="connsiteY0" fmla="*/ 30956 h 197922"/>
              <a:gd name="connsiteX1" fmla="*/ 171450 w 206375"/>
              <a:gd name="connsiteY1" fmla="*/ 0 h 197922"/>
              <a:gd name="connsiteX2" fmla="*/ 206375 w 206375"/>
              <a:gd name="connsiteY2" fmla="*/ 184944 h 197922"/>
              <a:gd name="connsiteX3" fmla="*/ 38735 w 206375"/>
              <a:gd name="connsiteY3" fmla="*/ 181610 h 197922"/>
              <a:gd name="connsiteX4" fmla="*/ 0 w 206375"/>
              <a:gd name="connsiteY4" fmla="*/ 30956 h 197922"/>
              <a:gd name="connsiteX0" fmla="*/ 0 w 206375"/>
              <a:gd name="connsiteY0" fmla="*/ 30956 h 211210"/>
              <a:gd name="connsiteX1" fmla="*/ 171450 w 206375"/>
              <a:gd name="connsiteY1" fmla="*/ 0 h 211210"/>
              <a:gd name="connsiteX2" fmla="*/ 206375 w 206375"/>
              <a:gd name="connsiteY2" fmla="*/ 184944 h 211210"/>
              <a:gd name="connsiteX3" fmla="*/ 45085 w 206375"/>
              <a:gd name="connsiteY3" fmla="*/ 210185 h 211210"/>
              <a:gd name="connsiteX4" fmla="*/ 0 w 206375"/>
              <a:gd name="connsiteY4" fmla="*/ 30956 h 211210"/>
              <a:gd name="connsiteX0" fmla="*/ 0 w 206375"/>
              <a:gd name="connsiteY0" fmla="*/ 30956 h 210185"/>
              <a:gd name="connsiteX1" fmla="*/ 171450 w 206375"/>
              <a:gd name="connsiteY1" fmla="*/ 0 h 210185"/>
              <a:gd name="connsiteX2" fmla="*/ 206375 w 206375"/>
              <a:gd name="connsiteY2" fmla="*/ 184944 h 210185"/>
              <a:gd name="connsiteX3" fmla="*/ 45085 w 206375"/>
              <a:gd name="connsiteY3" fmla="*/ 210185 h 210185"/>
              <a:gd name="connsiteX4" fmla="*/ 0 w 206375"/>
              <a:gd name="connsiteY4" fmla="*/ 30956 h 210185"/>
              <a:gd name="connsiteX0" fmla="*/ 0 w 206375"/>
              <a:gd name="connsiteY0" fmla="*/ 30956 h 203835"/>
              <a:gd name="connsiteX1" fmla="*/ 171450 w 206375"/>
              <a:gd name="connsiteY1" fmla="*/ 0 h 203835"/>
              <a:gd name="connsiteX2" fmla="*/ 206375 w 206375"/>
              <a:gd name="connsiteY2" fmla="*/ 184944 h 203835"/>
              <a:gd name="connsiteX3" fmla="*/ 45085 w 206375"/>
              <a:gd name="connsiteY3" fmla="*/ 203835 h 203835"/>
              <a:gd name="connsiteX4" fmla="*/ 0 w 206375"/>
              <a:gd name="connsiteY4" fmla="*/ 30956 h 203835"/>
              <a:gd name="connsiteX0" fmla="*/ 0 w 171450"/>
              <a:gd name="connsiteY0" fmla="*/ 30956 h 203835"/>
              <a:gd name="connsiteX1" fmla="*/ 171450 w 171450"/>
              <a:gd name="connsiteY1" fmla="*/ 0 h 203835"/>
              <a:gd name="connsiteX2" fmla="*/ 168275 w 171450"/>
              <a:gd name="connsiteY2" fmla="*/ 181769 h 203835"/>
              <a:gd name="connsiteX3" fmla="*/ 45085 w 171450"/>
              <a:gd name="connsiteY3" fmla="*/ 203835 h 203835"/>
              <a:gd name="connsiteX4" fmla="*/ 0 w 171450"/>
              <a:gd name="connsiteY4" fmla="*/ 30956 h 203835"/>
              <a:gd name="connsiteX0" fmla="*/ 0 w 168304"/>
              <a:gd name="connsiteY0" fmla="*/ 18256 h 191135"/>
              <a:gd name="connsiteX1" fmla="*/ 142875 w 168304"/>
              <a:gd name="connsiteY1" fmla="*/ 0 h 191135"/>
              <a:gd name="connsiteX2" fmla="*/ 168275 w 168304"/>
              <a:gd name="connsiteY2" fmla="*/ 169069 h 191135"/>
              <a:gd name="connsiteX3" fmla="*/ 45085 w 168304"/>
              <a:gd name="connsiteY3" fmla="*/ 191135 h 191135"/>
              <a:gd name="connsiteX4" fmla="*/ 0 w 168304"/>
              <a:gd name="connsiteY4" fmla="*/ 18256 h 191135"/>
              <a:gd name="connsiteX0" fmla="*/ 0 w 155604"/>
              <a:gd name="connsiteY0" fmla="*/ 27781 h 191135"/>
              <a:gd name="connsiteX1" fmla="*/ 130175 w 155604"/>
              <a:gd name="connsiteY1" fmla="*/ 0 h 191135"/>
              <a:gd name="connsiteX2" fmla="*/ 155575 w 155604"/>
              <a:gd name="connsiteY2" fmla="*/ 169069 h 191135"/>
              <a:gd name="connsiteX3" fmla="*/ 32385 w 155604"/>
              <a:gd name="connsiteY3" fmla="*/ 191135 h 191135"/>
              <a:gd name="connsiteX4" fmla="*/ 0 w 155604"/>
              <a:gd name="connsiteY4" fmla="*/ 27781 h 191135"/>
              <a:gd name="connsiteX0" fmla="*/ 0 w 155604"/>
              <a:gd name="connsiteY0" fmla="*/ 27781 h 184785"/>
              <a:gd name="connsiteX1" fmla="*/ 130175 w 155604"/>
              <a:gd name="connsiteY1" fmla="*/ 0 h 184785"/>
              <a:gd name="connsiteX2" fmla="*/ 155575 w 155604"/>
              <a:gd name="connsiteY2" fmla="*/ 169069 h 184785"/>
              <a:gd name="connsiteX3" fmla="*/ 22860 w 155604"/>
              <a:gd name="connsiteY3" fmla="*/ 184785 h 184785"/>
              <a:gd name="connsiteX4" fmla="*/ 0 w 155604"/>
              <a:gd name="connsiteY4" fmla="*/ 27781 h 184785"/>
              <a:gd name="connsiteX0" fmla="*/ 0 w 139768"/>
              <a:gd name="connsiteY0" fmla="*/ 27781 h 184785"/>
              <a:gd name="connsiteX1" fmla="*/ 130175 w 139768"/>
              <a:gd name="connsiteY1" fmla="*/ 0 h 184785"/>
              <a:gd name="connsiteX2" fmla="*/ 139700 w 139768"/>
              <a:gd name="connsiteY2" fmla="*/ 172244 h 184785"/>
              <a:gd name="connsiteX3" fmla="*/ 22860 w 139768"/>
              <a:gd name="connsiteY3" fmla="*/ 184785 h 184785"/>
              <a:gd name="connsiteX4" fmla="*/ 0 w 139768"/>
              <a:gd name="connsiteY4" fmla="*/ 27781 h 184785"/>
              <a:gd name="connsiteX0" fmla="*/ 0 w 158776"/>
              <a:gd name="connsiteY0" fmla="*/ 27781 h 184785"/>
              <a:gd name="connsiteX1" fmla="*/ 130175 w 158776"/>
              <a:gd name="connsiteY1" fmla="*/ 0 h 184785"/>
              <a:gd name="connsiteX2" fmla="*/ 158750 w 158776"/>
              <a:gd name="connsiteY2" fmla="*/ 172244 h 184785"/>
              <a:gd name="connsiteX3" fmla="*/ 22860 w 158776"/>
              <a:gd name="connsiteY3" fmla="*/ 184785 h 184785"/>
              <a:gd name="connsiteX4" fmla="*/ 0 w 158776"/>
              <a:gd name="connsiteY4" fmla="*/ 27781 h 184785"/>
              <a:gd name="connsiteX0" fmla="*/ 0 w 158750"/>
              <a:gd name="connsiteY0" fmla="*/ 27781 h 184785"/>
              <a:gd name="connsiteX1" fmla="*/ 130175 w 158750"/>
              <a:gd name="connsiteY1" fmla="*/ 0 h 184785"/>
              <a:gd name="connsiteX2" fmla="*/ 158750 w 158750"/>
              <a:gd name="connsiteY2" fmla="*/ 172244 h 184785"/>
              <a:gd name="connsiteX3" fmla="*/ 22860 w 158750"/>
              <a:gd name="connsiteY3" fmla="*/ 184785 h 184785"/>
              <a:gd name="connsiteX4" fmla="*/ 0 w 158750"/>
              <a:gd name="connsiteY4" fmla="*/ 27781 h 184785"/>
              <a:gd name="connsiteX0" fmla="*/ 0 w 149225"/>
              <a:gd name="connsiteY0" fmla="*/ 27781 h 184785"/>
              <a:gd name="connsiteX1" fmla="*/ 130175 w 149225"/>
              <a:gd name="connsiteY1" fmla="*/ 0 h 184785"/>
              <a:gd name="connsiteX2" fmla="*/ 149225 w 149225"/>
              <a:gd name="connsiteY2" fmla="*/ 172244 h 184785"/>
              <a:gd name="connsiteX3" fmla="*/ 22860 w 149225"/>
              <a:gd name="connsiteY3" fmla="*/ 184785 h 184785"/>
              <a:gd name="connsiteX4" fmla="*/ 0 w 149225"/>
              <a:gd name="connsiteY4" fmla="*/ 27781 h 184785"/>
              <a:gd name="connsiteX0" fmla="*/ 0 w 149225"/>
              <a:gd name="connsiteY0" fmla="*/ 11906 h 168910"/>
              <a:gd name="connsiteX1" fmla="*/ 130175 w 149225"/>
              <a:gd name="connsiteY1" fmla="*/ 0 h 168910"/>
              <a:gd name="connsiteX2" fmla="*/ 149225 w 149225"/>
              <a:gd name="connsiteY2" fmla="*/ 156369 h 168910"/>
              <a:gd name="connsiteX3" fmla="*/ 22860 w 149225"/>
              <a:gd name="connsiteY3" fmla="*/ 168910 h 168910"/>
              <a:gd name="connsiteX4" fmla="*/ 0 w 149225"/>
              <a:gd name="connsiteY4" fmla="*/ 11906 h 168910"/>
              <a:gd name="connsiteX0" fmla="*/ 0 w 144462"/>
              <a:gd name="connsiteY0" fmla="*/ 14287 h 168910"/>
              <a:gd name="connsiteX1" fmla="*/ 125412 w 144462"/>
              <a:gd name="connsiteY1" fmla="*/ 0 h 168910"/>
              <a:gd name="connsiteX2" fmla="*/ 144462 w 144462"/>
              <a:gd name="connsiteY2" fmla="*/ 156369 h 168910"/>
              <a:gd name="connsiteX3" fmla="*/ 18097 w 144462"/>
              <a:gd name="connsiteY3" fmla="*/ 168910 h 168910"/>
              <a:gd name="connsiteX4" fmla="*/ 0 w 144462"/>
              <a:gd name="connsiteY4" fmla="*/ 14287 h 168910"/>
              <a:gd name="connsiteX0" fmla="*/ 0 w 144462"/>
              <a:gd name="connsiteY0" fmla="*/ 21431 h 176054"/>
              <a:gd name="connsiteX1" fmla="*/ 134760 w 144462"/>
              <a:gd name="connsiteY1" fmla="*/ 0 h 176054"/>
              <a:gd name="connsiteX2" fmla="*/ 144462 w 144462"/>
              <a:gd name="connsiteY2" fmla="*/ 163513 h 176054"/>
              <a:gd name="connsiteX3" fmla="*/ 18097 w 144462"/>
              <a:gd name="connsiteY3" fmla="*/ 176054 h 176054"/>
              <a:gd name="connsiteX4" fmla="*/ 0 w 144462"/>
              <a:gd name="connsiteY4" fmla="*/ 21431 h 176054"/>
              <a:gd name="connsiteX0" fmla="*/ 0 w 144462"/>
              <a:gd name="connsiteY0" fmla="*/ 21431 h 176054"/>
              <a:gd name="connsiteX1" fmla="*/ 125412 w 144462"/>
              <a:gd name="connsiteY1" fmla="*/ 0 h 176054"/>
              <a:gd name="connsiteX2" fmla="*/ 144462 w 144462"/>
              <a:gd name="connsiteY2" fmla="*/ 163513 h 176054"/>
              <a:gd name="connsiteX3" fmla="*/ 18097 w 144462"/>
              <a:gd name="connsiteY3" fmla="*/ 176054 h 176054"/>
              <a:gd name="connsiteX4" fmla="*/ 0 w 144462"/>
              <a:gd name="connsiteY4" fmla="*/ 21431 h 176054"/>
              <a:gd name="connsiteX0" fmla="*/ 0 w 138853"/>
              <a:gd name="connsiteY0" fmla="*/ 21431 h 176054"/>
              <a:gd name="connsiteX1" fmla="*/ 125412 w 138853"/>
              <a:gd name="connsiteY1" fmla="*/ 0 h 176054"/>
              <a:gd name="connsiteX2" fmla="*/ 138853 w 138853"/>
              <a:gd name="connsiteY2" fmla="*/ 165894 h 176054"/>
              <a:gd name="connsiteX3" fmla="*/ 18097 w 138853"/>
              <a:gd name="connsiteY3" fmla="*/ 176054 h 176054"/>
              <a:gd name="connsiteX4" fmla="*/ 0 w 138853"/>
              <a:gd name="connsiteY4" fmla="*/ 21431 h 176054"/>
              <a:gd name="connsiteX0" fmla="*/ 0 w 144461"/>
              <a:gd name="connsiteY0" fmla="*/ 21431 h 176054"/>
              <a:gd name="connsiteX1" fmla="*/ 125412 w 144461"/>
              <a:gd name="connsiteY1" fmla="*/ 0 h 176054"/>
              <a:gd name="connsiteX2" fmla="*/ 144461 w 144461"/>
              <a:gd name="connsiteY2" fmla="*/ 163513 h 176054"/>
              <a:gd name="connsiteX3" fmla="*/ 18097 w 144461"/>
              <a:gd name="connsiteY3" fmla="*/ 176054 h 176054"/>
              <a:gd name="connsiteX4" fmla="*/ 0 w 144461"/>
              <a:gd name="connsiteY4" fmla="*/ 21431 h 176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61" h="176054">
                <a:moveTo>
                  <a:pt x="0" y="21431"/>
                </a:moveTo>
                <a:lnTo>
                  <a:pt x="125412" y="0"/>
                </a:lnTo>
                <a:lnTo>
                  <a:pt x="144461" y="163513"/>
                </a:lnTo>
                <a:lnTo>
                  <a:pt x="18097" y="176054"/>
                </a:lnTo>
                <a:lnTo>
                  <a:pt x="0" y="21431"/>
                </a:lnTo>
                <a:close/>
              </a:path>
            </a:pathLst>
          </a:custGeom>
          <a:gradFill>
            <a:gsLst>
              <a:gs pos="55000">
                <a:srgbClr val="B1DCEB"/>
              </a:gs>
              <a:gs pos="100000">
                <a:schemeClr val="bg1"/>
              </a:gs>
            </a:gsLst>
            <a:lin ang="16200000" scaled="1"/>
          </a:gradFill>
          <a:ln>
            <a:solidFill>
              <a:srgbClr val="088AB8"/>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nl-BE" sz="1050"/>
          </a:p>
        </p:txBody>
      </p:sp>
      <p:sp>
        <p:nvSpPr>
          <p:cNvPr id="42" name="Freeform 41"/>
          <p:cNvSpPr/>
          <p:nvPr/>
        </p:nvSpPr>
        <p:spPr>
          <a:xfrm>
            <a:off x="4493969" y="3713561"/>
            <a:ext cx="262670" cy="127838"/>
          </a:xfrm>
          <a:custGeom>
            <a:avLst/>
            <a:gdLst>
              <a:gd name="connsiteX0" fmla="*/ 395287 w 395287"/>
              <a:gd name="connsiteY0" fmla="*/ 0 h 90487"/>
              <a:gd name="connsiteX1" fmla="*/ 290512 w 395287"/>
              <a:gd name="connsiteY1" fmla="*/ 28575 h 90487"/>
              <a:gd name="connsiteX2" fmla="*/ 209550 w 395287"/>
              <a:gd name="connsiteY2" fmla="*/ 42862 h 90487"/>
              <a:gd name="connsiteX3" fmla="*/ 123825 w 395287"/>
              <a:gd name="connsiteY3" fmla="*/ 61912 h 90487"/>
              <a:gd name="connsiteX4" fmla="*/ 85725 w 395287"/>
              <a:gd name="connsiteY4" fmla="*/ 66675 h 90487"/>
              <a:gd name="connsiteX5" fmla="*/ 28575 w 395287"/>
              <a:gd name="connsiteY5" fmla="*/ 80962 h 90487"/>
              <a:gd name="connsiteX6" fmla="*/ 0 w 395287"/>
              <a:gd name="connsiteY6" fmla="*/ 90487 h 90487"/>
              <a:gd name="connsiteX0" fmla="*/ 423862 w 423862"/>
              <a:gd name="connsiteY0" fmla="*/ 0 h 134937"/>
              <a:gd name="connsiteX1" fmla="*/ 290512 w 423862"/>
              <a:gd name="connsiteY1" fmla="*/ 73025 h 134937"/>
              <a:gd name="connsiteX2" fmla="*/ 209550 w 423862"/>
              <a:gd name="connsiteY2" fmla="*/ 87312 h 134937"/>
              <a:gd name="connsiteX3" fmla="*/ 123825 w 423862"/>
              <a:gd name="connsiteY3" fmla="*/ 106362 h 134937"/>
              <a:gd name="connsiteX4" fmla="*/ 85725 w 423862"/>
              <a:gd name="connsiteY4" fmla="*/ 111125 h 134937"/>
              <a:gd name="connsiteX5" fmla="*/ 28575 w 423862"/>
              <a:gd name="connsiteY5" fmla="*/ 125412 h 134937"/>
              <a:gd name="connsiteX6" fmla="*/ 0 w 423862"/>
              <a:gd name="connsiteY6" fmla="*/ 134937 h 134937"/>
              <a:gd name="connsiteX0" fmla="*/ 423862 w 423862"/>
              <a:gd name="connsiteY0" fmla="*/ 0 h 134937"/>
              <a:gd name="connsiteX1" fmla="*/ 277812 w 423862"/>
              <a:gd name="connsiteY1" fmla="*/ 15875 h 134937"/>
              <a:gd name="connsiteX2" fmla="*/ 209550 w 423862"/>
              <a:gd name="connsiteY2" fmla="*/ 87312 h 134937"/>
              <a:gd name="connsiteX3" fmla="*/ 123825 w 423862"/>
              <a:gd name="connsiteY3" fmla="*/ 106362 h 134937"/>
              <a:gd name="connsiteX4" fmla="*/ 85725 w 423862"/>
              <a:gd name="connsiteY4" fmla="*/ 111125 h 134937"/>
              <a:gd name="connsiteX5" fmla="*/ 28575 w 423862"/>
              <a:gd name="connsiteY5" fmla="*/ 125412 h 134937"/>
              <a:gd name="connsiteX6" fmla="*/ 0 w 423862"/>
              <a:gd name="connsiteY6" fmla="*/ 134937 h 134937"/>
              <a:gd name="connsiteX0" fmla="*/ 423862 w 423862"/>
              <a:gd name="connsiteY0" fmla="*/ 0 h 134937"/>
              <a:gd name="connsiteX1" fmla="*/ 277812 w 423862"/>
              <a:gd name="connsiteY1" fmla="*/ 15875 h 134937"/>
              <a:gd name="connsiteX2" fmla="*/ 146050 w 423862"/>
              <a:gd name="connsiteY2" fmla="*/ 23812 h 134937"/>
              <a:gd name="connsiteX3" fmla="*/ 123825 w 423862"/>
              <a:gd name="connsiteY3" fmla="*/ 106362 h 134937"/>
              <a:gd name="connsiteX4" fmla="*/ 85725 w 423862"/>
              <a:gd name="connsiteY4" fmla="*/ 111125 h 134937"/>
              <a:gd name="connsiteX5" fmla="*/ 28575 w 423862"/>
              <a:gd name="connsiteY5" fmla="*/ 125412 h 134937"/>
              <a:gd name="connsiteX6" fmla="*/ 0 w 423862"/>
              <a:gd name="connsiteY6" fmla="*/ 134937 h 134937"/>
              <a:gd name="connsiteX0" fmla="*/ 423862 w 423862"/>
              <a:gd name="connsiteY0" fmla="*/ 0 h 134937"/>
              <a:gd name="connsiteX1" fmla="*/ 277812 w 423862"/>
              <a:gd name="connsiteY1" fmla="*/ 15875 h 134937"/>
              <a:gd name="connsiteX2" fmla="*/ 146050 w 423862"/>
              <a:gd name="connsiteY2" fmla="*/ 23812 h 134937"/>
              <a:gd name="connsiteX3" fmla="*/ 95250 w 423862"/>
              <a:gd name="connsiteY3" fmla="*/ 46037 h 134937"/>
              <a:gd name="connsiteX4" fmla="*/ 85725 w 423862"/>
              <a:gd name="connsiteY4" fmla="*/ 111125 h 134937"/>
              <a:gd name="connsiteX5" fmla="*/ 28575 w 423862"/>
              <a:gd name="connsiteY5" fmla="*/ 125412 h 134937"/>
              <a:gd name="connsiteX6" fmla="*/ 0 w 423862"/>
              <a:gd name="connsiteY6" fmla="*/ 134937 h 134937"/>
              <a:gd name="connsiteX0" fmla="*/ 423862 w 423862"/>
              <a:gd name="connsiteY0" fmla="*/ 0 h 158250"/>
              <a:gd name="connsiteX1" fmla="*/ 277812 w 423862"/>
              <a:gd name="connsiteY1" fmla="*/ 15875 h 158250"/>
              <a:gd name="connsiteX2" fmla="*/ 146050 w 423862"/>
              <a:gd name="connsiteY2" fmla="*/ 23812 h 158250"/>
              <a:gd name="connsiteX3" fmla="*/ 95250 w 423862"/>
              <a:gd name="connsiteY3" fmla="*/ 46037 h 158250"/>
              <a:gd name="connsiteX4" fmla="*/ 104775 w 423862"/>
              <a:gd name="connsiteY4" fmla="*/ 155575 h 158250"/>
              <a:gd name="connsiteX5" fmla="*/ 28575 w 423862"/>
              <a:gd name="connsiteY5" fmla="*/ 125412 h 158250"/>
              <a:gd name="connsiteX6" fmla="*/ 0 w 423862"/>
              <a:gd name="connsiteY6" fmla="*/ 134937 h 158250"/>
              <a:gd name="connsiteX0" fmla="*/ 423862 w 423862"/>
              <a:gd name="connsiteY0" fmla="*/ 0 h 159541"/>
              <a:gd name="connsiteX1" fmla="*/ 277812 w 423862"/>
              <a:gd name="connsiteY1" fmla="*/ 15875 h 159541"/>
              <a:gd name="connsiteX2" fmla="*/ 146050 w 423862"/>
              <a:gd name="connsiteY2" fmla="*/ 23812 h 159541"/>
              <a:gd name="connsiteX3" fmla="*/ 95250 w 423862"/>
              <a:gd name="connsiteY3" fmla="*/ 46037 h 159541"/>
              <a:gd name="connsiteX4" fmla="*/ 104775 w 423862"/>
              <a:gd name="connsiteY4" fmla="*/ 155575 h 159541"/>
              <a:gd name="connsiteX5" fmla="*/ 0 w 423862"/>
              <a:gd name="connsiteY5" fmla="*/ 134937 h 159541"/>
              <a:gd name="connsiteX0" fmla="*/ 379412 w 379412"/>
              <a:gd name="connsiteY0" fmla="*/ 0 h 170450"/>
              <a:gd name="connsiteX1" fmla="*/ 233362 w 379412"/>
              <a:gd name="connsiteY1" fmla="*/ 15875 h 170450"/>
              <a:gd name="connsiteX2" fmla="*/ 101600 w 379412"/>
              <a:gd name="connsiteY2" fmla="*/ 23812 h 170450"/>
              <a:gd name="connsiteX3" fmla="*/ 50800 w 379412"/>
              <a:gd name="connsiteY3" fmla="*/ 46037 h 170450"/>
              <a:gd name="connsiteX4" fmla="*/ 60325 w 379412"/>
              <a:gd name="connsiteY4" fmla="*/ 155575 h 170450"/>
              <a:gd name="connsiteX5" fmla="*/ 0 w 379412"/>
              <a:gd name="connsiteY5" fmla="*/ 166687 h 17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9412" h="170450">
                <a:moveTo>
                  <a:pt x="379412" y="0"/>
                </a:moveTo>
                <a:cubicBezTo>
                  <a:pt x="321226" y="8311"/>
                  <a:pt x="279664" y="11906"/>
                  <a:pt x="233362" y="15875"/>
                </a:cubicBezTo>
                <a:cubicBezTo>
                  <a:pt x="187060" y="19844"/>
                  <a:pt x="136041" y="19986"/>
                  <a:pt x="101600" y="23812"/>
                </a:cubicBezTo>
                <a:cubicBezTo>
                  <a:pt x="67348" y="32375"/>
                  <a:pt x="57679" y="24077"/>
                  <a:pt x="50800" y="46037"/>
                </a:cubicBezTo>
                <a:cubicBezTo>
                  <a:pt x="43921" y="67997"/>
                  <a:pt x="68792" y="135467"/>
                  <a:pt x="60325" y="155575"/>
                </a:cubicBezTo>
                <a:cubicBezTo>
                  <a:pt x="51858" y="175683"/>
                  <a:pt x="21828" y="170987"/>
                  <a:pt x="0" y="166687"/>
                </a:cubicBezTo>
              </a:path>
            </a:pathLst>
          </a:custGeom>
          <a:ln>
            <a:solidFill>
              <a:schemeClr val="tx2"/>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nl-BE" sz="1050"/>
          </a:p>
        </p:txBody>
      </p:sp>
      <p:sp>
        <p:nvSpPr>
          <p:cNvPr id="43" name="Rounded Rectangular Callout 42"/>
          <p:cNvSpPr/>
          <p:nvPr/>
        </p:nvSpPr>
        <p:spPr>
          <a:xfrm>
            <a:off x="3537805" y="4039836"/>
            <a:ext cx="723167" cy="284640"/>
          </a:xfrm>
          <a:prstGeom prst="wedgeRoundRectCallout">
            <a:avLst>
              <a:gd name="adj1" fmla="val 77583"/>
              <a:gd name="adj2" fmla="val -104627"/>
              <a:gd name="adj3" fmla="val 16667"/>
            </a:avLst>
          </a:prstGeom>
          <a:gradFill>
            <a:gsLst>
              <a:gs pos="100000">
                <a:srgbClr val="0070C0"/>
              </a:gs>
              <a:gs pos="100000">
                <a:schemeClr val="accent1">
                  <a:tint val="50000"/>
                  <a:shade val="100000"/>
                  <a:satMod val="35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700" b="1" dirty="0"/>
              <a:t>Gezelle </a:t>
            </a:r>
            <a:r>
              <a:rPr lang="nl-BE" sz="700" b="1" dirty="0" err="1"/>
              <a:t>substation</a:t>
            </a:r>
            <a:endParaRPr lang="nl-BE" sz="700" b="1" dirty="0"/>
          </a:p>
        </p:txBody>
      </p:sp>
      <p:sp>
        <p:nvSpPr>
          <p:cNvPr id="44" name="Rounded Rectangular Callout 43"/>
          <p:cNvSpPr/>
          <p:nvPr/>
        </p:nvSpPr>
        <p:spPr>
          <a:xfrm>
            <a:off x="4318753" y="693307"/>
            <a:ext cx="679967" cy="304219"/>
          </a:xfrm>
          <a:prstGeom prst="wedgeRoundRectCallout">
            <a:avLst>
              <a:gd name="adj1" fmla="val -105071"/>
              <a:gd name="adj2" fmla="val -103204"/>
              <a:gd name="adj3" fmla="val 16667"/>
            </a:avLst>
          </a:prstGeom>
          <a:gradFill>
            <a:gsLst>
              <a:gs pos="100000">
                <a:srgbClr val="0070C0"/>
              </a:gs>
              <a:gs pos="100000">
                <a:schemeClr val="accent1">
                  <a:tint val="50000"/>
                  <a:shade val="100000"/>
                  <a:satMod val="35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600" b="1" dirty="0"/>
              <a:t>S</a:t>
            </a:r>
            <a:r>
              <a:rPr lang="nl-BE" sz="700" b="1" dirty="0"/>
              <a:t>tevin  </a:t>
            </a:r>
            <a:r>
              <a:rPr lang="nl-BE" sz="700" b="1" dirty="0" err="1"/>
              <a:t>substation</a:t>
            </a:r>
            <a:endParaRPr lang="nl-BE" sz="700" b="1" dirty="0"/>
          </a:p>
        </p:txBody>
      </p:sp>
      <p:sp>
        <p:nvSpPr>
          <p:cNvPr id="45" name="Freeform 44"/>
          <p:cNvSpPr/>
          <p:nvPr/>
        </p:nvSpPr>
        <p:spPr>
          <a:xfrm>
            <a:off x="3590008" y="563337"/>
            <a:ext cx="865181" cy="3318782"/>
          </a:xfrm>
          <a:custGeom>
            <a:avLst/>
            <a:gdLst>
              <a:gd name="connsiteX0" fmla="*/ 621055 w 1249705"/>
              <a:gd name="connsiteY0" fmla="*/ 0 h 4425043"/>
              <a:gd name="connsiteX1" fmla="*/ 580234 w 1249705"/>
              <a:gd name="connsiteY1" fmla="*/ 32657 h 4425043"/>
              <a:gd name="connsiteX2" fmla="*/ 555741 w 1249705"/>
              <a:gd name="connsiteY2" fmla="*/ 48986 h 4425043"/>
              <a:gd name="connsiteX3" fmla="*/ 506755 w 1249705"/>
              <a:gd name="connsiteY3" fmla="*/ 81643 h 4425043"/>
              <a:gd name="connsiteX4" fmla="*/ 433277 w 1249705"/>
              <a:gd name="connsiteY4" fmla="*/ 138793 h 4425043"/>
              <a:gd name="connsiteX5" fmla="*/ 408784 w 1249705"/>
              <a:gd name="connsiteY5" fmla="*/ 155122 h 4425043"/>
              <a:gd name="connsiteX6" fmla="*/ 384291 w 1249705"/>
              <a:gd name="connsiteY6" fmla="*/ 171450 h 4425043"/>
              <a:gd name="connsiteX7" fmla="*/ 367963 w 1249705"/>
              <a:gd name="connsiteY7" fmla="*/ 195943 h 4425043"/>
              <a:gd name="connsiteX8" fmla="*/ 343470 w 1249705"/>
              <a:gd name="connsiteY8" fmla="*/ 204107 h 4425043"/>
              <a:gd name="connsiteX9" fmla="*/ 302648 w 1249705"/>
              <a:gd name="connsiteY9" fmla="*/ 277586 h 4425043"/>
              <a:gd name="connsiteX10" fmla="*/ 294484 w 1249705"/>
              <a:gd name="connsiteY10" fmla="*/ 310243 h 4425043"/>
              <a:gd name="connsiteX11" fmla="*/ 286320 w 1249705"/>
              <a:gd name="connsiteY11" fmla="*/ 391886 h 4425043"/>
              <a:gd name="connsiteX12" fmla="*/ 269991 w 1249705"/>
              <a:gd name="connsiteY12" fmla="*/ 710293 h 4425043"/>
              <a:gd name="connsiteX13" fmla="*/ 261827 w 1249705"/>
              <a:gd name="connsiteY13" fmla="*/ 791936 h 4425043"/>
              <a:gd name="connsiteX14" fmla="*/ 253663 w 1249705"/>
              <a:gd name="connsiteY14" fmla="*/ 1053193 h 4425043"/>
              <a:gd name="connsiteX15" fmla="*/ 229170 w 1249705"/>
              <a:gd name="connsiteY15" fmla="*/ 1143000 h 4425043"/>
              <a:gd name="connsiteX16" fmla="*/ 188348 w 1249705"/>
              <a:gd name="connsiteY16" fmla="*/ 1265465 h 4425043"/>
              <a:gd name="connsiteX17" fmla="*/ 163855 w 1249705"/>
              <a:gd name="connsiteY17" fmla="*/ 1338943 h 4425043"/>
              <a:gd name="connsiteX18" fmla="*/ 155691 w 1249705"/>
              <a:gd name="connsiteY18" fmla="*/ 1363436 h 4425043"/>
              <a:gd name="connsiteX19" fmla="*/ 147527 w 1249705"/>
              <a:gd name="connsiteY19" fmla="*/ 1387929 h 4425043"/>
              <a:gd name="connsiteX20" fmla="*/ 131198 w 1249705"/>
              <a:gd name="connsiteY20" fmla="*/ 1412422 h 4425043"/>
              <a:gd name="connsiteX21" fmla="*/ 114870 w 1249705"/>
              <a:gd name="connsiteY21" fmla="*/ 1461407 h 4425043"/>
              <a:gd name="connsiteX22" fmla="*/ 106705 w 1249705"/>
              <a:gd name="connsiteY22" fmla="*/ 1485900 h 4425043"/>
              <a:gd name="connsiteX23" fmla="*/ 90377 w 1249705"/>
              <a:gd name="connsiteY23" fmla="*/ 1510393 h 4425043"/>
              <a:gd name="connsiteX24" fmla="*/ 65884 w 1249705"/>
              <a:gd name="connsiteY24" fmla="*/ 1583872 h 4425043"/>
              <a:gd name="connsiteX25" fmla="*/ 49555 w 1249705"/>
              <a:gd name="connsiteY25" fmla="*/ 1681843 h 4425043"/>
              <a:gd name="connsiteX26" fmla="*/ 33227 w 1249705"/>
              <a:gd name="connsiteY26" fmla="*/ 1730829 h 4425043"/>
              <a:gd name="connsiteX27" fmla="*/ 25063 w 1249705"/>
              <a:gd name="connsiteY27" fmla="*/ 1779815 h 4425043"/>
              <a:gd name="connsiteX28" fmla="*/ 8734 w 1249705"/>
              <a:gd name="connsiteY28" fmla="*/ 1836965 h 4425043"/>
              <a:gd name="connsiteX29" fmla="*/ 8734 w 1249705"/>
              <a:gd name="connsiteY29" fmla="*/ 2032907 h 4425043"/>
              <a:gd name="connsiteX30" fmla="*/ 25063 w 1249705"/>
              <a:gd name="connsiteY30" fmla="*/ 2057400 h 4425043"/>
              <a:gd name="connsiteX31" fmla="*/ 49555 w 1249705"/>
              <a:gd name="connsiteY31" fmla="*/ 2130879 h 4425043"/>
              <a:gd name="connsiteX32" fmla="*/ 57720 w 1249705"/>
              <a:gd name="connsiteY32" fmla="*/ 2155372 h 4425043"/>
              <a:gd name="connsiteX33" fmla="*/ 65884 w 1249705"/>
              <a:gd name="connsiteY33" fmla="*/ 2204357 h 4425043"/>
              <a:gd name="connsiteX34" fmla="*/ 74048 w 1249705"/>
              <a:gd name="connsiteY34" fmla="*/ 2228850 h 4425043"/>
              <a:gd name="connsiteX35" fmla="*/ 82213 w 1249705"/>
              <a:gd name="connsiteY35" fmla="*/ 2277836 h 4425043"/>
              <a:gd name="connsiteX36" fmla="*/ 106705 w 1249705"/>
              <a:gd name="connsiteY36" fmla="*/ 2334986 h 4425043"/>
              <a:gd name="connsiteX37" fmla="*/ 114870 w 1249705"/>
              <a:gd name="connsiteY37" fmla="*/ 2359479 h 4425043"/>
              <a:gd name="connsiteX38" fmla="*/ 131198 w 1249705"/>
              <a:gd name="connsiteY38" fmla="*/ 2432957 h 4425043"/>
              <a:gd name="connsiteX39" fmla="*/ 139363 w 1249705"/>
              <a:gd name="connsiteY39" fmla="*/ 2457450 h 4425043"/>
              <a:gd name="connsiteX40" fmla="*/ 155691 w 1249705"/>
              <a:gd name="connsiteY40" fmla="*/ 2530929 h 4425043"/>
              <a:gd name="connsiteX41" fmla="*/ 163855 w 1249705"/>
              <a:gd name="connsiteY41" fmla="*/ 2555422 h 4425043"/>
              <a:gd name="connsiteX42" fmla="*/ 172020 w 1249705"/>
              <a:gd name="connsiteY42" fmla="*/ 2588079 h 4425043"/>
              <a:gd name="connsiteX43" fmla="*/ 180184 w 1249705"/>
              <a:gd name="connsiteY43" fmla="*/ 2628900 h 4425043"/>
              <a:gd name="connsiteX44" fmla="*/ 188348 w 1249705"/>
              <a:gd name="connsiteY44" fmla="*/ 2661557 h 4425043"/>
              <a:gd name="connsiteX45" fmla="*/ 196513 w 1249705"/>
              <a:gd name="connsiteY45" fmla="*/ 2718707 h 4425043"/>
              <a:gd name="connsiteX46" fmla="*/ 212841 w 1249705"/>
              <a:gd name="connsiteY46" fmla="*/ 2767693 h 4425043"/>
              <a:gd name="connsiteX47" fmla="*/ 237334 w 1249705"/>
              <a:gd name="connsiteY47" fmla="*/ 2841172 h 4425043"/>
              <a:gd name="connsiteX48" fmla="*/ 253663 w 1249705"/>
              <a:gd name="connsiteY48" fmla="*/ 2873829 h 4425043"/>
              <a:gd name="connsiteX49" fmla="*/ 286320 w 1249705"/>
              <a:gd name="connsiteY49" fmla="*/ 2947307 h 4425043"/>
              <a:gd name="connsiteX50" fmla="*/ 302648 w 1249705"/>
              <a:gd name="connsiteY50" fmla="*/ 2996293 h 4425043"/>
              <a:gd name="connsiteX51" fmla="*/ 335305 w 1249705"/>
              <a:gd name="connsiteY51" fmla="*/ 3045279 h 4425043"/>
              <a:gd name="connsiteX52" fmla="*/ 367963 w 1249705"/>
              <a:gd name="connsiteY52" fmla="*/ 3118757 h 4425043"/>
              <a:gd name="connsiteX53" fmla="*/ 376127 w 1249705"/>
              <a:gd name="connsiteY53" fmla="*/ 3143250 h 4425043"/>
              <a:gd name="connsiteX54" fmla="*/ 425113 w 1249705"/>
              <a:gd name="connsiteY54" fmla="*/ 3216729 h 4425043"/>
              <a:gd name="connsiteX55" fmla="*/ 441441 w 1249705"/>
              <a:gd name="connsiteY55" fmla="*/ 3241222 h 4425043"/>
              <a:gd name="connsiteX56" fmla="*/ 449605 w 1249705"/>
              <a:gd name="connsiteY56" fmla="*/ 3265715 h 4425043"/>
              <a:gd name="connsiteX57" fmla="*/ 482263 w 1249705"/>
              <a:gd name="connsiteY57" fmla="*/ 3314700 h 4425043"/>
              <a:gd name="connsiteX58" fmla="*/ 498591 w 1249705"/>
              <a:gd name="connsiteY58" fmla="*/ 3339193 h 4425043"/>
              <a:gd name="connsiteX59" fmla="*/ 531248 w 1249705"/>
              <a:gd name="connsiteY59" fmla="*/ 3388179 h 4425043"/>
              <a:gd name="connsiteX60" fmla="*/ 539413 w 1249705"/>
              <a:gd name="connsiteY60" fmla="*/ 3412672 h 4425043"/>
              <a:gd name="connsiteX61" fmla="*/ 572070 w 1249705"/>
              <a:gd name="connsiteY61" fmla="*/ 3461657 h 4425043"/>
              <a:gd name="connsiteX62" fmla="*/ 580234 w 1249705"/>
              <a:gd name="connsiteY62" fmla="*/ 3486150 h 4425043"/>
              <a:gd name="connsiteX63" fmla="*/ 612891 w 1249705"/>
              <a:gd name="connsiteY63" fmla="*/ 3535136 h 4425043"/>
              <a:gd name="connsiteX64" fmla="*/ 645548 w 1249705"/>
              <a:gd name="connsiteY64" fmla="*/ 3584122 h 4425043"/>
              <a:gd name="connsiteX65" fmla="*/ 661877 w 1249705"/>
              <a:gd name="connsiteY65" fmla="*/ 3633107 h 4425043"/>
              <a:gd name="connsiteX66" fmla="*/ 678205 w 1249705"/>
              <a:gd name="connsiteY66" fmla="*/ 3657600 h 4425043"/>
              <a:gd name="connsiteX67" fmla="*/ 694534 w 1249705"/>
              <a:gd name="connsiteY67" fmla="*/ 3706586 h 4425043"/>
              <a:gd name="connsiteX68" fmla="*/ 702698 w 1249705"/>
              <a:gd name="connsiteY68" fmla="*/ 3731079 h 4425043"/>
              <a:gd name="connsiteX69" fmla="*/ 719027 w 1249705"/>
              <a:gd name="connsiteY69" fmla="*/ 3755572 h 4425043"/>
              <a:gd name="connsiteX70" fmla="*/ 735355 w 1249705"/>
              <a:gd name="connsiteY70" fmla="*/ 3812722 h 4425043"/>
              <a:gd name="connsiteX71" fmla="*/ 751684 w 1249705"/>
              <a:gd name="connsiteY71" fmla="*/ 3837215 h 4425043"/>
              <a:gd name="connsiteX72" fmla="*/ 776177 w 1249705"/>
              <a:gd name="connsiteY72" fmla="*/ 3886200 h 4425043"/>
              <a:gd name="connsiteX73" fmla="*/ 784341 w 1249705"/>
              <a:gd name="connsiteY73" fmla="*/ 3910693 h 4425043"/>
              <a:gd name="connsiteX74" fmla="*/ 800670 w 1249705"/>
              <a:gd name="connsiteY74" fmla="*/ 3935186 h 4425043"/>
              <a:gd name="connsiteX75" fmla="*/ 816998 w 1249705"/>
              <a:gd name="connsiteY75" fmla="*/ 3967843 h 4425043"/>
              <a:gd name="connsiteX76" fmla="*/ 841491 w 1249705"/>
              <a:gd name="connsiteY76" fmla="*/ 3984172 h 4425043"/>
              <a:gd name="connsiteX77" fmla="*/ 882313 w 1249705"/>
              <a:gd name="connsiteY77" fmla="*/ 4065815 h 4425043"/>
              <a:gd name="connsiteX78" fmla="*/ 898641 w 1249705"/>
              <a:gd name="connsiteY78" fmla="*/ 4090307 h 4425043"/>
              <a:gd name="connsiteX79" fmla="*/ 923134 w 1249705"/>
              <a:gd name="connsiteY79" fmla="*/ 4139293 h 4425043"/>
              <a:gd name="connsiteX80" fmla="*/ 931298 w 1249705"/>
              <a:gd name="connsiteY80" fmla="*/ 4163786 h 4425043"/>
              <a:gd name="connsiteX81" fmla="*/ 988448 w 1249705"/>
              <a:gd name="connsiteY81" fmla="*/ 4237265 h 4425043"/>
              <a:gd name="connsiteX82" fmla="*/ 1021105 w 1249705"/>
              <a:gd name="connsiteY82" fmla="*/ 4286250 h 4425043"/>
              <a:gd name="connsiteX83" fmla="*/ 1053763 w 1249705"/>
              <a:gd name="connsiteY83" fmla="*/ 4335236 h 4425043"/>
              <a:gd name="connsiteX84" fmla="*/ 1078255 w 1249705"/>
              <a:gd name="connsiteY84" fmla="*/ 4384222 h 4425043"/>
              <a:gd name="connsiteX85" fmla="*/ 1151734 w 1249705"/>
              <a:gd name="connsiteY85" fmla="*/ 4425043 h 4425043"/>
              <a:gd name="connsiteX86" fmla="*/ 1249705 w 1249705"/>
              <a:gd name="connsiteY86" fmla="*/ 4416879 h 442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249705" h="4425043">
                <a:moveTo>
                  <a:pt x="621055" y="0"/>
                </a:moveTo>
                <a:cubicBezTo>
                  <a:pt x="607448" y="10886"/>
                  <a:pt x="594174" y="22202"/>
                  <a:pt x="580234" y="32657"/>
                </a:cubicBezTo>
                <a:cubicBezTo>
                  <a:pt x="572384" y="38544"/>
                  <a:pt x="563279" y="42704"/>
                  <a:pt x="555741" y="48986"/>
                </a:cubicBezTo>
                <a:cubicBezTo>
                  <a:pt x="514971" y="82961"/>
                  <a:pt x="549798" y="67296"/>
                  <a:pt x="506755" y="81643"/>
                </a:cubicBezTo>
                <a:cubicBezTo>
                  <a:pt x="468386" y="120014"/>
                  <a:pt x="491871" y="99730"/>
                  <a:pt x="433277" y="138793"/>
                </a:cubicBezTo>
                <a:lnTo>
                  <a:pt x="408784" y="155122"/>
                </a:lnTo>
                <a:lnTo>
                  <a:pt x="384291" y="171450"/>
                </a:lnTo>
                <a:cubicBezTo>
                  <a:pt x="378848" y="179614"/>
                  <a:pt x="375625" y="189813"/>
                  <a:pt x="367963" y="195943"/>
                </a:cubicBezTo>
                <a:cubicBezTo>
                  <a:pt x="361243" y="201319"/>
                  <a:pt x="349555" y="198022"/>
                  <a:pt x="343470" y="204107"/>
                </a:cubicBezTo>
                <a:cubicBezTo>
                  <a:pt x="320082" y="227495"/>
                  <a:pt x="310861" y="248842"/>
                  <a:pt x="302648" y="277586"/>
                </a:cubicBezTo>
                <a:cubicBezTo>
                  <a:pt x="299565" y="288375"/>
                  <a:pt x="297205" y="299357"/>
                  <a:pt x="294484" y="310243"/>
                </a:cubicBezTo>
                <a:cubicBezTo>
                  <a:pt x="291763" y="337457"/>
                  <a:pt x="287508" y="364562"/>
                  <a:pt x="286320" y="391886"/>
                </a:cubicBezTo>
                <a:cubicBezTo>
                  <a:pt x="272454" y="710788"/>
                  <a:pt x="309627" y="591381"/>
                  <a:pt x="269991" y="710293"/>
                </a:cubicBezTo>
                <a:cubicBezTo>
                  <a:pt x="267270" y="737507"/>
                  <a:pt x="263128" y="764617"/>
                  <a:pt x="261827" y="791936"/>
                </a:cubicBezTo>
                <a:cubicBezTo>
                  <a:pt x="257683" y="878966"/>
                  <a:pt x="258366" y="966192"/>
                  <a:pt x="253663" y="1053193"/>
                </a:cubicBezTo>
                <a:cubicBezTo>
                  <a:pt x="252174" y="1080735"/>
                  <a:pt x="237419" y="1118254"/>
                  <a:pt x="229170" y="1143000"/>
                </a:cubicBezTo>
                <a:lnTo>
                  <a:pt x="188348" y="1265465"/>
                </a:lnTo>
                <a:lnTo>
                  <a:pt x="163855" y="1338943"/>
                </a:lnTo>
                <a:lnTo>
                  <a:pt x="155691" y="1363436"/>
                </a:lnTo>
                <a:cubicBezTo>
                  <a:pt x="152970" y="1371600"/>
                  <a:pt x="152301" y="1380768"/>
                  <a:pt x="147527" y="1387929"/>
                </a:cubicBezTo>
                <a:lnTo>
                  <a:pt x="131198" y="1412422"/>
                </a:lnTo>
                <a:lnTo>
                  <a:pt x="114870" y="1461407"/>
                </a:lnTo>
                <a:cubicBezTo>
                  <a:pt x="112148" y="1469571"/>
                  <a:pt x="111479" y="1478739"/>
                  <a:pt x="106705" y="1485900"/>
                </a:cubicBezTo>
                <a:cubicBezTo>
                  <a:pt x="101262" y="1494064"/>
                  <a:pt x="94362" y="1501426"/>
                  <a:pt x="90377" y="1510393"/>
                </a:cubicBezTo>
                <a:cubicBezTo>
                  <a:pt x="90372" y="1510403"/>
                  <a:pt x="69968" y="1571620"/>
                  <a:pt x="65884" y="1583872"/>
                </a:cubicBezTo>
                <a:cubicBezTo>
                  <a:pt x="55415" y="1615281"/>
                  <a:pt x="54998" y="1649186"/>
                  <a:pt x="49555" y="1681843"/>
                </a:cubicBezTo>
                <a:cubicBezTo>
                  <a:pt x="46725" y="1698821"/>
                  <a:pt x="36056" y="1713851"/>
                  <a:pt x="33227" y="1730829"/>
                </a:cubicBezTo>
                <a:cubicBezTo>
                  <a:pt x="30506" y="1747158"/>
                  <a:pt x="28310" y="1763583"/>
                  <a:pt x="25063" y="1779815"/>
                </a:cubicBezTo>
                <a:cubicBezTo>
                  <a:pt x="19939" y="1805436"/>
                  <a:pt x="16513" y="1813627"/>
                  <a:pt x="8734" y="1836965"/>
                </a:cubicBezTo>
                <a:cubicBezTo>
                  <a:pt x="1521" y="1916313"/>
                  <a:pt x="-6650" y="1950861"/>
                  <a:pt x="8734" y="2032907"/>
                </a:cubicBezTo>
                <a:cubicBezTo>
                  <a:pt x="10542" y="2042551"/>
                  <a:pt x="19620" y="2049236"/>
                  <a:pt x="25063" y="2057400"/>
                </a:cubicBezTo>
                <a:lnTo>
                  <a:pt x="49555" y="2130879"/>
                </a:lnTo>
                <a:lnTo>
                  <a:pt x="57720" y="2155372"/>
                </a:lnTo>
                <a:cubicBezTo>
                  <a:pt x="60441" y="2171700"/>
                  <a:pt x="62293" y="2188198"/>
                  <a:pt x="65884" y="2204357"/>
                </a:cubicBezTo>
                <a:cubicBezTo>
                  <a:pt x="67751" y="2212758"/>
                  <a:pt x="72181" y="2220449"/>
                  <a:pt x="74048" y="2228850"/>
                </a:cubicBezTo>
                <a:cubicBezTo>
                  <a:pt x="77639" y="2245010"/>
                  <a:pt x="78622" y="2261676"/>
                  <a:pt x="82213" y="2277836"/>
                </a:cubicBezTo>
                <a:cubicBezTo>
                  <a:pt x="88105" y="2304348"/>
                  <a:pt x="95185" y="2308105"/>
                  <a:pt x="106705" y="2334986"/>
                </a:cubicBezTo>
                <a:cubicBezTo>
                  <a:pt x="110095" y="2342896"/>
                  <a:pt x="112506" y="2351204"/>
                  <a:pt x="114870" y="2359479"/>
                </a:cubicBezTo>
                <a:cubicBezTo>
                  <a:pt x="131631" y="2418142"/>
                  <a:pt x="114363" y="2365621"/>
                  <a:pt x="131198" y="2432957"/>
                </a:cubicBezTo>
                <a:cubicBezTo>
                  <a:pt x="133285" y="2441306"/>
                  <a:pt x="136999" y="2449175"/>
                  <a:pt x="139363" y="2457450"/>
                </a:cubicBezTo>
                <a:cubicBezTo>
                  <a:pt x="156117" y="2516089"/>
                  <a:pt x="138865" y="2463621"/>
                  <a:pt x="155691" y="2530929"/>
                </a:cubicBezTo>
                <a:cubicBezTo>
                  <a:pt x="157778" y="2539278"/>
                  <a:pt x="161491" y="2547147"/>
                  <a:pt x="163855" y="2555422"/>
                </a:cubicBezTo>
                <a:cubicBezTo>
                  <a:pt x="166938" y="2566211"/>
                  <a:pt x="169586" y="2577125"/>
                  <a:pt x="172020" y="2588079"/>
                </a:cubicBezTo>
                <a:cubicBezTo>
                  <a:pt x="175030" y="2601625"/>
                  <a:pt x="177174" y="2615354"/>
                  <a:pt x="180184" y="2628900"/>
                </a:cubicBezTo>
                <a:cubicBezTo>
                  <a:pt x="182618" y="2639853"/>
                  <a:pt x="186341" y="2650517"/>
                  <a:pt x="188348" y="2661557"/>
                </a:cubicBezTo>
                <a:cubicBezTo>
                  <a:pt x="191790" y="2680490"/>
                  <a:pt x="192186" y="2699956"/>
                  <a:pt x="196513" y="2718707"/>
                </a:cubicBezTo>
                <a:cubicBezTo>
                  <a:pt x="200383" y="2735478"/>
                  <a:pt x="207398" y="2751364"/>
                  <a:pt x="212841" y="2767693"/>
                </a:cubicBezTo>
                <a:lnTo>
                  <a:pt x="237334" y="2841172"/>
                </a:lnTo>
                <a:cubicBezTo>
                  <a:pt x="241183" y="2852718"/>
                  <a:pt x="249143" y="2862529"/>
                  <a:pt x="253663" y="2873829"/>
                </a:cubicBezTo>
                <a:cubicBezTo>
                  <a:pt x="282810" y="2946697"/>
                  <a:pt x="254904" y="2900186"/>
                  <a:pt x="286320" y="2947307"/>
                </a:cubicBezTo>
                <a:lnTo>
                  <a:pt x="302648" y="2996293"/>
                </a:lnTo>
                <a:cubicBezTo>
                  <a:pt x="308854" y="3014911"/>
                  <a:pt x="329099" y="3026662"/>
                  <a:pt x="335305" y="3045279"/>
                </a:cubicBezTo>
                <a:cubicBezTo>
                  <a:pt x="354737" y="3103574"/>
                  <a:pt x="342086" y="3079944"/>
                  <a:pt x="367963" y="3118757"/>
                </a:cubicBezTo>
                <a:cubicBezTo>
                  <a:pt x="370684" y="3126921"/>
                  <a:pt x="371948" y="3135727"/>
                  <a:pt x="376127" y="3143250"/>
                </a:cubicBezTo>
                <a:cubicBezTo>
                  <a:pt x="376135" y="3143265"/>
                  <a:pt x="416944" y="3204475"/>
                  <a:pt x="425113" y="3216729"/>
                </a:cubicBezTo>
                <a:cubicBezTo>
                  <a:pt x="430556" y="3224893"/>
                  <a:pt x="438338" y="3231913"/>
                  <a:pt x="441441" y="3241222"/>
                </a:cubicBezTo>
                <a:cubicBezTo>
                  <a:pt x="444162" y="3249386"/>
                  <a:pt x="445426" y="3258192"/>
                  <a:pt x="449605" y="3265715"/>
                </a:cubicBezTo>
                <a:cubicBezTo>
                  <a:pt x="459136" y="3282870"/>
                  <a:pt x="471377" y="3298372"/>
                  <a:pt x="482263" y="3314700"/>
                </a:cubicBezTo>
                <a:lnTo>
                  <a:pt x="498591" y="3339193"/>
                </a:lnTo>
                <a:cubicBezTo>
                  <a:pt x="545848" y="3410082"/>
                  <a:pt x="453119" y="3310050"/>
                  <a:pt x="531248" y="3388179"/>
                </a:cubicBezTo>
                <a:cubicBezTo>
                  <a:pt x="533970" y="3396343"/>
                  <a:pt x="535233" y="3405149"/>
                  <a:pt x="539413" y="3412672"/>
                </a:cubicBezTo>
                <a:cubicBezTo>
                  <a:pt x="548944" y="3429827"/>
                  <a:pt x="572070" y="3461657"/>
                  <a:pt x="572070" y="3461657"/>
                </a:cubicBezTo>
                <a:cubicBezTo>
                  <a:pt x="574791" y="3469821"/>
                  <a:pt x="576055" y="3478627"/>
                  <a:pt x="580234" y="3486150"/>
                </a:cubicBezTo>
                <a:cubicBezTo>
                  <a:pt x="589764" y="3503305"/>
                  <a:pt x="602005" y="3518807"/>
                  <a:pt x="612891" y="3535136"/>
                </a:cubicBezTo>
                <a:lnTo>
                  <a:pt x="645548" y="3584122"/>
                </a:lnTo>
                <a:cubicBezTo>
                  <a:pt x="655095" y="3598443"/>
                  <a:pt x="656434" y="3616779"/>
                  <a:pt x="661877" y="3633107"/>
                </a:cubicBezTo>
                <a:cubicBezTo>
                  <a:pt x="664980" y="3642416"/>
                  <a:pt x="674220" y="3648633"/>
                  <a:pt x="678205" y="3657600"/>
                </a:cubicBezTo>
                <a:cubicBezTo>
                  <a:pt x="685195" y="3673329"/>
                  <a:pt x="689091" y="3690257"/>
                  <a:pt x="694534" y="3706586"/>
                </a:cubicBezTo>
                <a:cubicBezTo>
                  <a:pt x="697255" y="3714750"/>
                  <a:pt x="697924" y="3723918"/>
                  <a:pt x="702698" y="3731079"/>
                </a:cubicBezTo>
                <a:lnTo>
                  <a:pt x="719027" y="3755572"/>
                </a:lnTo>
                <a:cubicBezTo>
                  <a:pt x="721642" y="3766034"/>
                  <a:pt x="729499" y="3801011"/>
                  <a:pt x="735355" y="3812722"/>
                </a:cubicBezTo>
                <a:cubicBezTo>
                  <a:pt x="739743" y="3821498"/>
                  <a:pt x="746241" y="3829051"/>
                  <a:pt x="751684" y="3837215"/>
                </a:cubicBezTo>
                <a:cubicBezTo>
                  <a:pt x="772205" y="3898779"/>
                  <a:pt x="744522" y="3822891"/>
                  <a:pt x="776177" y="3886200"/>
                </a:cubicBezTo>
                <a:cubicBezTo>
                  <a:pt x="780026" y="3893897"/>
                  <a:pt x="780492" y="3902996"/>
                  <a:pt x="784341" y="3910693"/>
                </a:cubicBezTo>
                <a:cubicBezTo>
                  <a:pt x="788729" y="3919469"/>
                  <a:pt x="795802" y="3926666"/>
                  <a:pt x="800670" y="3935186"/>
                </a:cubicBezTo>
                <a:cubicBezTo>
                  <a:pt x="806708" y="3945753"/>
                  <a:pt x="809207" y="3958493"/>
                  <a:pt x="816998" y="3967843"/>
                </a:cubicBezTo>
                <a:cubicBezTo>
                  <a:pt x="823280" y="3975381"/>
                  <a:pt x="833327" y="3978729"/>
                  <a:pt x="841491" y="3984172"/>
                </a:cubicBezTo>
                <a:cubicBezTo>
                  <a:pt x="854415" y="4035868"/>
                  <a:pt x="843431" y="4007492"/>
                  <a:pt x="882313" y="4065815"/>
                </a:cubicBezTo>
                <a:lnTo>
                  <a:pt x="898641" y="4090307"/>
                </a:lnTo>
                <a:cubicBezTo>
                  <a:pt x="919161" y="4151871"/>
                  <a:pt x="891480" y="4075986"/>
                  <a:pt x="923134" y="4139293"/>
                </a:cubicBezTo>
                <a:cubicBezTo>
                  <a:pt x="926983" y="4146990"/>
                  <a:pt x="927119" y="4156263"/>
                  <a:pt x="931298" y="4163786"/>
                </a:cubicBezTo>
                <a:cubicBezTo>
                  <a:pt x="955711" y="4207731"/>
                  <a:pt x="958697" y="4207514"/>
                  <a:pt x="988448" y="4237265"/>
                </a:cubicBezTo>
                <a:cubicBezTo>
                  <a:pt x="1007863" y="4295503"/>
                  <a:pt x="980334" y="4225092"/>
                  <a:pt x="1021105" y="4286250"/>
                </a:cubicBezTo>
                <a:cubicBezTo>
                  <a:pt x="1068364" y="4357139"/>
                  <a:pt x="975634" y="4257107"/>
                  <a:pt x="1053763" y="4335236"/>
                </a:cubicBezTo>
                <a:cubicBezTo>
                  <a:pt x="1059586" y="4352706"/>
                  <a:pt x="1063360" y="4371189"/>
                  <a:pt x="1078255" y="4384222"/>
                </a:cubicBezTo>
                <a:cubicBezTo>
                  <a:pt x="1112806" y="4414455"/>
                  <a:pt x="1118094" y="4413830"/>
                  <a:pt x="1151734" y="4425043"/>
                </a:cubicBezTo>
                <a:cubicBezTo>
                  <a:pt x="1222354" y="4414955"/>
                  <a:pt x="1189641" y="4416879"/>
                  <a:pt x="1249705" y="4416879"/>
                </a:cubicBezTo>
              </a:path>
            </a:pathLst>
          </a:custGeom>
          <a:noFill/>
          <a:ln w="25400">
            <a:solidFill>
              <a:srgbClr val="0875B8"/>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1050"/>
          </a:p>
        </p:txBody>
      </p:sp>
      <p:sp>
        <p:nvSpPr>
          <p:cNvPr id="46" name="Rounded Rectangular Callout 45"/>
          <p:cNvSpPr/>
          <p:nvPr/>
        </p:nvSpPr>
        <p:spPr>
          <a:xfrm flipH="1">
            <a:off x="2892828" y="1911010"/>
            <a:ext cx="596459" cy="213065"/>
          </a:xfrm>
          <a:prstGeom prst="wedgeRoundRectCallout">
            <a:avLst>
              <a:gd name="adj1" fmla="val -63449"/>
              <a:gd name="adj2" fmla="val 57513"/>
              <a:gd name="adj3" fmla="val 16667"/>
            </a:avLst>
          </a:prstGeom>
          <a:gradFill>
            <a:gsLst>
              <a:gs pos="100000">
                <a:srgbClr val="0070C0"/>
              </a:gs>
              <a:gs pos="100000">
                <a:schemeClr val="accent1">
                  <a:tint val="50000"/>
                  <a:shade val="100000"/>
                  <a:satMod val="35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600" b="1" dirty="0"/>
              <a:t>Stevin OHL</a:t>
            </a:r>
          </a:p>
        </p:txBody>
      </p:sp>
      <p:sp>
        <p:nvSpPr>
          <p:cNvPr id="47" name="Freeform 46"/>
          <p:cNvSpPr/>
          <p:nvPr/>
        </p:nvSpPr>
        <p:spPr>
          <a:xfrm>
            <a:off x="4534319" y="3802516"/>
            <a:ext cx="2294792" cy="1353231"/>
          </a:xfrm>
          <a:custGeom>
            <a:avLst/>
            <a:gdLst>
              <a:gd name="connsiteX0" fmla="*/ 0 w 3314700"/>
              <a:gd name="connsiteY0" fmla="*/ 106136 h 1804308"/>
              <a:gd name="connsiteX1" fmla="*/ 40822 w 3314700"/>
              <a:gd name="connsiteY1" fmla="*/ 97972 h 1804308"/>
              <a:gd name="connsiteX2" fmla="*/ 114300 w 3314700"/>
              <a:gd name="connsiteY2" fmla="*/ 48986 h 1804308"/>
              <a:gd name="connsiteX3" fmla="*/ 163286 w 3314700"/>
              <a:gd name="connsiteY3" fmla="*/ 32658 h 1804308"/>
              <a:gd name="connsiteX4" fmla="*/ 187779 w 3314700"/>
              <a:gd name="connsiteY4" fmla="*/ 24493 h 1804308"/>
              <a:gd name="connsiteX5" fmla="*/ 555172 w 3314700"/>
              <a:gd name="connsiteY5" fmla="*/ 24493 h 1804308"/>
              <a:gd name="connsiteX6" fmla="*/ 604158 w 3314700"/>
              <a:gd name="connsiteY6" fmla="*/ 8165 h 1804308"/>
              <a:gd name="connsiteX7" fmla="*/ 628650 w 3314700"/>
              <a:gd name="connsiteY7" fmla="*/ 0 h 1804308"/>
              <a:gd name="connsiteX8" fmla="*/ 718458 w 3314700"/>
              <a:gd name="connsiteY8" fmla="*/ 16329 h 1804308"/>
              <a:gd name="connsiteX9" fmla="*/ 742950 w 3314700"/>
              <a:gd name="connsiteY9" fmla="*/ 32658 h 1804308"/>
              <a:gd name="connsiteX10" fmla="*/ 759279 w 3314700"/>
              <a:gd name="connsiteY10" fmla="*/ 57150 h 1804308"/>
              <a:gd name="connsiteX11" fmla="*/ 800100 w 3314700"/>
              <a:gd name="connsiteY11" fmla="*/ 106136 h 1804308"/>
              <a:gd name="connsiteX12" fmla="*/ 808265 w 3314700"/>
              <a:gd name="connsiteY12" fmla="*/ 130629 h 1804308"/>
              <a:gd name="connsiteX13" fmla="*/ 824593 w 3314700"/>
              <a:gd name="connsiteY13" fmla="*/ 155122 h 1804308"/>
              <a:gd name="connsiteX14" fmla="*/ 849086 w 3314700"/>
              <a:gd name="connsiteY14" fmla="*/ 236765 h 1804308"/>
              <a:gd name="connsiteX15" fmla="*/ 865415 w 3314700"/>
              <a:gd name="connsiteY15" fmla="*/ 285750 h 1804308"/>
              <a:gd name="connsiteX16" fmla="*/ 889908 w 3314700"/>
              <a:gd name="connsiteY16" fmla="*/ 359229 h 1804308"/>
              <a:gd name="connsiteX17" fmla="*/ 914400 w 3314700"/>
              <a:gd name="connsiteY17" fmla="*/ 408215 h 1804308"/>
              <a:gd name="connsiteX18" fmla="*/ 930729 w 3314700"/>
              <a:gd name="connsiteY18" fmla="*/ 457200 h 1804308"/>
              <a:gd name="connsiteX19" fmla="*/ 947058 w 3314700"/>
              <a:gd name="connsiteY19" fmla="*/ 506186 h 1804308"/>
              <a:gd name="connsiteX20" fmla="*/ 955222 w 3314700"/>
              <a:gd name="connsiteY20" fmla="*/ 547008 h 1804308"/>
              <a:gd name="connsiteX21" fmla="*/ 971550 w 3314700"/>
              <a:gd name="connsiteY21" fmla="*/ 604158 h 1804308"/>
              <a:gd name="connsiteX22" fmla="*/ 1036865 w 3314700"/>
              <a:gd name="connsiteY22" fmla="*/ 677636 h 1804308"/>
              <a:gd name="connsiteX23" fmla="*/ 1110343 w 3314700"/>
              <a:gd name="connsiteY23" fmla="*/ 734786 h 1804308"/>
              <a:gd name="connsiteX24" fmla="*/ 1134836 w 3314700"/>
              <a:gd name="connsiteY24" fmla="*/ 751115 h 1804308"/>
              <a:gd name="connsiteX25" fmla="*/ 1183822 w 3314700"/>
              <a:gd name="connsiteY25" fmla="*/ 767443 h 1804308"/>
              <a:gd name="connsiteX26" fmla="*/ 1232808 w 3314700"/>
              <a:gd name="connsiteY26" fmla="*/ 800100 h 1804308"/>
              <a:gd name="connsiteX27" fmla="*/ 1281793 w 3314700"/>
              <a:gd name="connsiteY27" fmla="*/ 840922 h 1804308"/>
              <a:gd name="connsiteX28" fmla="*/ 1298122 w 3314700"/>
              <a:gd name="connsiteY28" fmla="*/ 865415 h 1804308"/>
              <a:gd name="connsiteX29" fmla="*/ 1330779 w 3314700"/>
              <a:gd name="connsiteY29" fmla="*/ 881743 h 1804308"/>
              <a:gd name="connsiteX30" fmla="*/ 1387929 w 3314700"/>
              <a:gd name="connsiteY30" fmla="*/ 906236 h 1804308"/>
              <a:gd name="connsiteX31" fmla="*/ 1412422 w 3314700"/>
              <a:gd name="connsiteY31" fmla="*/ 922565 h 1804308"/>
              <a:gd name="connsiteX32" fmla="*/ 1445079 w 3314700"/>
              <a:gd name="connsiteY32" fmla="*/ 930729 h 1804308"/>
              <a:gd name="connsiteX33" fmla="*/ 1469572 w 3314700"/>
              <a:gd name="connsiteY33" fmla="*/ 938893 h 1804308"/>
              <a:gd name="connsiteX34" fmla="*/ 1543050 w 3314700"/>
              <a:gd name="connsiteY34" fmla="*/ 971550 h 1804308"/>
              <a:gd name="connsiteX35" fmla="*/ 1567543 w 3314700"/>
              <a:gd name="connsiteY35" fmla="*/ 979715 h 1804308"/>
              <a:gd name="connsiteX36" fmla="*/ 1592036 w 3314700"/>
              <a:gd name="connsiteY36" fmla="*/ 987879 h 1804308"/>
              <a:gd name="connsiteX37" fmla="*/ 1616529 w 3314700"/>
              <a:gd name="connsiteY37" fmla="*/ 1004208 h 1804308"/>
              <a:gd name="connsiteX38" fmla="*/ 1730829 w 3314700"/>
              <a:gd name="connsiteY38" fmla="*/ 1020536 h 1804308"/>
              <a:gd name="connsiteX39" fmla="*/ 1779815 w 3314700"/>
              <a:gd name="connsiteY39" fmla="*/ 1045029 h 1804308"/>
              <a:gd name="connsiteX40" fmla="*/ 1804308 w 3314700"/>
              <a:gd name="connsiteY40" fmla="*/ 1069522 h 1804308"/>
              <a:gd name="connsiteX41" fmla="*/ 1853293 w 3314700"/>
              <a:gd name="connsiteY41" fmla="*/ 1102179 h 1804308"/>
              <a:gd name="connsiteX42" fmla="*/ 1902279 w 3314700"/>
              <a:gd name="connsiteY42" fmla="*/ 1118508 h 1804308"/>
              <a:gd name="connsiteX43" fmla="*/ 1926772 w 3314700"/>
              <a:gd name="connsiteY43" fmla="*/ 1126672 h 1804308"/>
              <a:gd name="connsiteX44" fmla="*/ 1951265 w 3314700"/>
              <a:gd name="connsiteY44" fmla="*/ 1151165 h 1804308"/>
              <a:gd name="connsiteX45" fmla="*/ 2000250 w 3314700"/>
              <a:gd name="connsiteY45" fmla="*/ 1167493 h 1804308"/>
              <a:gd name="connsiteX46" fmla="*/ 2024743 w 3314700"/>
              <a:gd name="connsiteY46" fmla="*/ 1175658 h 1804308"/>
              <a:gd name="connsiteX47" fmla="*/ 2098222 w 3314700"/>
              <a:gd name="connsiteY47" fmla="*/ 1200150 h 1804308"/>
              <a:gd name="connsiteX48" fmla="*/ 2147208 w 3314700"/>
              <a:gd name="connsiteY48" fmla="*/ 1216479 h 1804308"/>
              <a:gd name="connsiteX49" fmla="*/ 2179865 w 3314700"/>
              <a:gd name="connsiteY49" fmla="*/ 1224643 h 1804308"/>
              <a:gd name="connsiteX50" fmla="*/ 2294165 w 3314700"/>
              <a:gd name="connsiteY50" fmla="*/ 1289958 h 1804308"/>
              <a:gd name="connsiteX51" fmla="*/ 2326822 w 3314700"/>
              <a:gd name="connsiteY51" fmla="*/ 1298122 h 1804308"/>
              <a:gd name="connsiteX52" fmla="*/ 2383972 w 3314700"/>
              <a:gd name="connsiteY52" fmla="*/ 1330779 h 1804308"/>
              <a:gd name="connsiteX53" fmla="*/ 2408465 w 3314700"/>
              <a:gd name="connsiteY53" fmla="*/ 1338943 h 1804308"/>
              <a:gd name="connsiteX54" fmla="*/ 2441122 w 3314700"/>
              <a:gd name="connsiteY54" fmla="*/ 1355272 h 1804308"/>
              <a:gd name="connsiteX55" fmla="*/ 2481943 w 3314700"/>
              <a:gd name="connsiteY55" fmla="*/ 1371600 h 1804308"/>
              <a:gd name="connsiteX56" fmla="*/ 2506436 w 3314700"/>
              <a:gd name="connsiteY56" fmla="*/ 1387929 h 1804308"/>
              <a:gd name="connsiteX57" fmla="*/ 2596243 w 3314700"/>
              <a:gd name="connsiteY57" fmla="*/ 1428750 h 1804308"/>
              <a:gd name="connsiteX58" fmla="*/ 2628900 w 3314700"/>
              <a:gd name="connsiteY58" fmla="*/ 1445079 h 1804308"/>
              <a:gd name="connsiteX59" fmla="*/ 2677886 w 3314700"/>
              <a:gd name="connsiteY59" fmla="*/ 1485900 h 1804308"/>
              <a:gd name="connsiteX60" fmla="*/ 2759529 w 3314700"/>
              <a:gd name="connsiteY60" fmla="*/ 1510393 h 1804308"/>
              <a:gd name="connsiteX61" fmla="*/ 2824843 w 3314700"/>
              <a:gd name="connsiteY61" fmla="*/ 1534886 h 1804308"/>
              <a:gd name="connsiteX62" fmla="*/ 2849336 w 3314700"/>
              <a:gd name="connsiteY62" fmla="*/ 1551215 h 1804308"/>
              <a:gd name="connsiteX63" fmla="*/ 2873829 w 3314700"/>
              <a:gd name="connsiteY63" fmla="*/ 1559379 h 1804308"/>
              <a:gd name="connsiteX64" fmla="*/ 2939143 w 3314700"/>
              <a:gd name="connsiteY64" fmla="*/ 1592036 h 1804308"/>
              <a:gd name="connsiteX65" fmla="*/ 3012622 w 3314700"/>
              <a:gd name="connsiteY65" fmla="*/ 1641022 h 1804308"/>
              <a:gd name="connsiteX66" fmla="*/ 3061608 w 3314700"/>
              <a:gd name="connsiteY66" fmla="*/ 1673679 h 1804308"/>
              <a:gd name="connsiteX67" fmla="*/ 3094265 w 3314700"/>
              <a:gd name="connsiteY67" fmla="*/ 1681843 h 1804308"/>
              <a:gd name="connsiteX68" fmla="*/ 3118758 w 3314700"/>
              <a:gd name="connsiteY68" fmla="*/ 1690008 h 1804308"/>
              <a:gd name="connsiteX69" fmla="*/ 3167743 w 3314700"/>
              <a:gd name="connsiteY69" fmla="*/ 1714500 h 1804308"/>
              <a:gd name="connsiteX70" fmla="*/ 3241222 w 3314700"/>
              <a:gd name="connsiteY70" fmla="*/ 1771650 h 1804308"/>
              <a:gd name="connsiteX71" fmla="*/ 3265715 w 3314700"/>
              <a:gd name="connsiteY71" fmla="*/ 1779815 h 1804308"/>
              <a:gd name="connsiteX72" fmla="*/ 3290208 w 3314700"/>
              <a:gd name="connsiteY72" fmla="*/ 1796143 h 1804308"/>
              <a:gd name="connsiteX73" fmla="*/ 3314700 w 3314700"/>
              <a:gd name="connsiteY73" fmla="*/ 1804308 h 180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314700" h="1804308">
                <a:moveTo>
                  <a:pt x="0" y="106136"/>
                </a:moveTo>
                <a:cubicBezTo>
                  <a:pt x="13607" y="103415"/>
                  <a:pt x="28189" y="103714"/>
                  <a:pt x="40822" y="97972"/>
                </a:cubicBezTo>
                <a:cubicBezTo>
                  <a:pt x="40835" y="97966"/>
                  <a:pt x="102048" y="57155"/>
                  <a:pt x="114300" y="48986"/>
                </a:cubicBezTo>
                <a:cubicBezTo>
                  <a:pt x="128621" y="39438"/>
                  <a:pt x="146957" y="38101"/>
                  <a:pt x="163286" y="32658"/>
                </a:cubicBezTo>
                <a:lnTo>
                  <a:pt x="187779" y="24493"/>
                </a:lnTo>
                <a:cubicBezTo>
                  <a:pt x="343812" y="36497"/>
                  <a:pt x="349240" y="40751"/>
                  <a:pt x="555172" y="24493"/>
                </a:cubicBezTo>
                <a:cubicBezTo>
                  <a:pt x="572330" y="23138"/>
                  <a:pt x="587829" y="13608"/>
                  <a:pt x="604158" y="8165"/>
                </a:cubicBezTo>
                <a:lnTo>
                  <a:pt x="628650" y="0"/>
                </a:lnTo>
                <a:cubicBezTo>
                  <a:pt x="651157" y="2814"/>
                  <a:pt x="693290" y="3745"/>
                  <a:pt x="718458" y="16329"/>
                </a:cubicBezTo>
                <a:cubicBezTo>
                  <a:pt x="727234" y="20717"/>
                  <a:pt x="734786" y="27215"/>
                  <a:pt x="742950" y="32658"/>
                </a:cubicBezTo>
                <a:cubicBezTo>
                  <a:pt x="748393" y="40822"/>
                  <a:pt x="752997" y="49612"/>
                  <a:pt x="759279" y="57150"/>
                </a:cubicBezTo>
                <a:cubicBezTo>
                  <a:pt x="781851" y="84235"/>
                  <a:pt x="784897" y="75729"/>
                  <a:pt x="800100" y="106136"/>
                </a:cubicBezTo>
                <a:cubicBezTo>
                  <a:pt x="803949" y="113833"/>
                  <a:pt x="804416" y="122932"/>
                  <a:pt x="808265" y="130629"/>
                </a:cubicBezTo>
                <a:cubicBezTo>
                  <a:pt x="812653" y="139405"/>
                  <a:pt x="820608" y="146155"/>
                  <a:pt x="824593" y="155122"/>
                </a:cubicBezTo>
                <a:cubicBezTo>
                  <a:pt x="842361" y="195100"/>
                  <a:pt x="838123" y="200222"/>
                  <a:pt x="849086" y="236765"/>
                </a:cubicBezTo>
                <a:cubicBezTo>
                  <a:pt x="854032" y="253251"/>
                  <a:pt x="859972" y="269422"/>
                  <a:pt x="865415" y="285750"/>
                </a:cubicBezTo>
                <a:lnTo>
                  <a:pt x="889908" y="359229"/>
                </a:lnTo>
                <a:cubicBezTo>
                  <a:pt x="919685" y="448557"/>
                  <a:pt x="872194" y="313252"/>
                  <a:pt x="914400" y="408215"/>
                </a:cubicBezTo>
                <a:cubicBezTo>
                  <a:pt x="921390" y="423943"/>
                  <a:pt x="925286" y="440872"/>
                  <a:pt x="930729" y="457200"/>
                </a:cubicBezTo>
                <a:lnTo>
                  <a:pt x="947058" y="506186"/>
                </a:lnTo>
                <a:cubicBezTo>
                  <a:pt x="951447" y="519351"/>
                  <a:pt x="952212" y="533462"/>
                  <a:pt x="955222" y="547008"/>
                </a:cubicBezTo>
                <a:cubicBezTo>
                  <a:pt x="957314" y="556423"/>
                  <a:pt x="966096" y="593249"/>
                  <a:pt x="971550" y="604158"/>
                </a:cubicBezTo>
                <a:cubicBezTo>
                  <a:pt x="986117" y="633292"/>
                  <a:pt x="1015234" y="656005"/>
                  <a:pt x="1036865" y="677636"/>
                </a:cubicBezTo>
                <a:cubicBezTo>
                  <a:pt x="1075235" y="716006"/>
                  <a:pt x="1051751" y="695724"/>
                  <a:pt x="1110343" y="734786"/>
                </a:cubicBezTo>
                <a:cubicBezTo>
                  <a:pt x="1118507" y="740229"/>
                  <a:pt x="1125527" y="748012"/>
                  <a:pt x="1134836" y="751115"/>
                </a:cubicBezTo>
                <a:lnTo>
                  <a:pt x="1183822" y="767443"/>
                </a:lnTo>
                <a:cubicBezTo>
                  <a:pt x="1200151" y="778329"/>
                  <a:pt x="1218932" y="786223"/>
                  <a:pt x="1232808" y="800100"/>
                </a:cubicBezTo>
                <a:cubicBezTo>
                  <a:pt x="1264238" y="831532"/>
                  <a:pt x="1247693" y="818188"/>
                  <a:pt x="1281793" y="840922"/>
                </a:cubicBezTo>
                <a:cubicBezTo>
                  <a:pt x="1287236" y="849086"/>
                  <a:pt x="1290584" y="859133"/>
                  <a:pt x="1298122" y="865415"/>
                </a:cubicBezTo>
                <a:cubicBezTo>
                  <a:pt x="1307472" y="873206"/>
                  <a:pt x="1320212" y="875705"/>
                  <a:pt x="1330779" y="881743"/>
                </a:cubicBezTo>
                <a:cubicBezTo>
                  <a:pt x="1374633" y="906802"/>
                  <a:pt x="1334289" y="892826"/>
                  <a:pt x="1387929" y="906236"/>
                </a:cubicBezTo>
                <a:cubicBezTo>
                  <a:pt x="1396093" y="911679"/>
                  <a:pt x="1403403" y="918700"/>
                  <a:pt x="1412422" y="922565"/>
                </a:cubicBezTo>
                <a:cubicBezTo>
                  <a:pt x="1422735" y="926985"/>
                  <a:pt x="1434290" y="927647"/>
                  <a:pt x="1445079" y="930729"/>
                </a:cubicBezTo>
                <a:cubicBezTo>
                  <a:pt x="1453354" y="933093"/>
                  <a:pt x="1461408" y="936172"/>
                  <a:pt x="1469572" y="938893"/>
                </a:cubicBezTo>
                <a:cubicBezTo>
                  <a:pt x="1508387" y="964770"/>
                  <a:pt x="1484754" y="952118"/>
                  <a:pt x="1543050" y="971550"/>
                </a:cubicBezTo>
                <a:lnTo>
                  <a:pt x="1567543" y="979715"/>
                </a:lnTo>
                <a:lnTo>
                  <a:pt x="1592036" y="987879"/>
                </a:lnTo>
                <a:cubicBezTo>
                  <a:pt x="1600200" y="993322"/>
                  <a:pt x="1607510" y="1000343"/>
                  <a:pt x="1616529" y="1004208"/>
                </a:cubicBezTo>
                <a:cubicBezTo>
                  <a:pt x="1643550" y="1015788"/>
                  <a:pt x="1716434" y="1019097"/>
                  <a:pt x="1730829" y="1020536"/>
                </a:cubicBezTo>
                <a:cubicBezTo>
                  <a:pt x="1755378" y="1028719"/>
                  <a:pt x="1758712" y="1027443"/>
                  <a:pt x="1779815" y="1045029"/>
                </a:cubicBezTo>
                <a:cubicBezTo>
                  <a:pt x="1788685" y="1052421"/>
                  <a:pt x="1795194" y="1062433"/>
                  <a:pt x="1804308" y="1069522"/>
                </a:cubicBezTo>
                <a:cubicBezTo>
                  <a:pt x="1819798" y="1081570"/>
                  <a:pt x="1836965" y="1091293"/>
                  <a:pt x="1853293" y="1102179"/>
                </a:cubicBezTo>
                <a:cubicBezTo>
                  <a:pt x="1867614" y="1111727"/>
                  <a:pt x="1885950" y="1113065"/>
                  <a:pt x="1902279" y="1118508"/>
                </a:cubicBezTo>
                <a:lnTo>
                  <a:pt x="1926772" y="1126672"/>
                </a:lnTo>
                <a:cubicBezTo>
                  <a:pt x="1934936" y="1134836"/>
                  <a:pt x="1941172" y="1145558"/>
                  <a:pt x="1951265" y="1151165"/>
                </a:cubicBezTo>
                <a:cubicBezTo>
                  <a:pt x="1966311" y="1159524"/>
                  <a:pt x="1983922" y="1162050"/>
                  <a:pt x="2000250" y="1167493"/>
                </a:cubicBezTo>
                <a:lnTo>
                  <a:pt x="2024743" y="1175658"/>
                </a:lnTo>
                <a:lnTo>
                  <a:pt x="2098222" y="1200150"/>
                </a:lnTo>
                <a:lnTo>
                  <a:pt x="2147208" y="1216479"/>
                </a:lnTo>
                <a:lnTo>
                  <a:pt x="2179865" y="1224643"/>
                </a:lnTo>
                <a:cubicBezTo>
                  <a:pt x="2209017" y="1244078"/>
                  <a:pt x="2261019" y="1281672"/>
                  <a:pt x="2294165" y="1289958"/>
                </a:cubicBezTo>
                <a:lnTo>
                  <a:pt x="2326822" y="1298122"/>
                </a:lnTo>
                <a:cubicBezTo>
                  <a:pt x="2351417" y="1314518"/>
                  <a:pt x="2354973" y="1318351"/>
                  <a:pt x="2383972" y="1330779"/>
                </a:cubicBezTo>
                <a:cubicBezTo>
                  <a:pt x="2391882" y="1334169"/>
                  <a:pt x="2400555" y="1335553"/>
                  <a:pt x="2408465" y="1338943"/>
                </a:cubicBezTo>
                <a:cubicBezTo>
                  <a:pt x="2419652" y="1343737"/>
                  <a:pt x="2430000" y="1350329"/>
                  <a:pt x="2441122" y="1355272"/>
                </a:cubicBezTo>
                <a:cubicBezTo>
                  <a:pt x="2454514" y="1361224"/>
                  <a:pt x="2468835" y="1365046"/>
                  <a:pt x="2481943" y="1371600"/>
                </a:cubicBezTo>
                <a:cubicBezTo>
                  <a:pt x="2490719" y="1375988"/>
                  <a:pt x="2497917" y="1383061"/>
                  <a:pt x="2506436" y="1387929"/>
                </a:cubicBezTo>
                <a:cubicBezTo>
                  <a:pt x="2535270" y="1404406"/>
                  <a:pt x="2565985" y="1414996"/>
                  <a:pt x="2596243" y="1428750"/>
                </a:cubicBezTo>
                <a:cubicBezTo>
                  <a:pt x="2607323" y="1433786"/>
                  <a:pt x="2618996" y="1438005"/>
                  <a:pt x="2628900" y="1445079"/>
                </a:cubicBezTo>
                <a:cubicBezTo>
                  <a:pt x="2660569" y="1467700"/>
                  <a:pt x="2643584" y="1470655"/>
                  <a:pt x="2677886" y="1485900"/>
                </a:cubicBezTo>
                <a:cubicBezTo>
                  <a:pt x="2712819" y="1501426"/>
                  <a:pt x="2726275" y="1500891"/>
                  <a:pt x="2759529" y="1510393"/>
                </a:cubicBezTo>
                <a:cubicBezTo>
                  <a:pt x="2776010" y="1515102"/>
                  <a:pt x="2813350" y="1529139"/>
                  <a:pt x="2824843" y="1534886"/>
                </a:cubicBezTo>
                <a:cubicBezTo>
                  <a:pt x="2833619" y="1539274"/>
                  <a:pt x="2840560" y="1546827"/>
                  <a:pt x="2849336" y="1551215"/>
                </a:cubicBezTo>
                <a:cubicBezTo>
                  <a:pt x="2857033" y="1555064"/>
                  <a:pt x="2865994" y="1555818"/>
                  <a:pt x="2873829" y="1559379"/>
                </a:cubicBezTo>
                <a:cubicBezTo>
                  <a:pt x="2895988" y="1569451"/>
                  <a:pt x="2917372" y="1581150"/>
                  <a:pt x="2939143" y="1592036"/>
                </a:cubicBezTo>
                <a:cubicBezTo>
                  <a:pt x="2965472" y="1605201"/>
                  <a:pt x="2988129" y="1624693"/>
                  <a:pt x="3012622" y="1641022"/>
                </a:cubicBezTo>
                <a:lnTo>
                  <a:pt x="3061608" y="1673679"/>
                </a:lnTo>
                <a:cubicBezTo>
                  <a:pt x="3070944" y="1679903"/>
                  <a:pt x="3083476" y="1678760"/>
                  <a:pt x="3094265" y="1681843"/>
                </a:cubicBezTo>
                <a:cubicBezTo>
                  <a:pt x="3102540" y="1684207"/>
                  <a:pt x="3111061" y="1686159"/>
                  <a:pt x="3118758" y="1690008"/>
                </a:cubicBezTo>
                <a:cubicBezTo>
                  <a:pt x="3182057" y="1721658"/>
                  <a:pt x="3106185" y="1693982"/>
                  <a:pt x="3167743" y="1714500"/>
                </a:cubicBezTo>
                <a:cubicBezTo>
                  <a:pt x="3206113" y="1752870"/>
                  <a:pt x="3182629" y="1732588"/>
                  <a:pt x="3241222" y="1771650"/>
                </a:cubicBezTo>
                <a:cubicBezTo>
                  <a:pt x="3248383" y="1776424"/>
                  <a:pt x="3258018" y="1775966"/>
                  <a:pt x="3265715" y="1779815"/>
                </a:cubicBezTo>
                <a:cubicBezTo>
                  <a:pt x="3274491" y="1784203"/>
                  <a:pt x="3281432" y="1791755"/>
                  <a:pt x="3290208" y="1796143"/>
                </a:cubicBezTo>
                <a:cubicBezTo>
                  <a:pt x="3297905" y="1799992"/>
                  <a:pt x="3314700" y="1804308"/>
                  <a:pt x="3314700" y="1804308"/>
                </a:cubicBezTo>
              </a:path>
            </a:pathLst>
          </a:custGeom>
          <a:noFill/>
          <a:ln w="25400">
            <a:solidFill>
              <a:srgbClr val="088AB8"/>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1050"/>
          </a:p>
        </p:txBody>
      </p:sp>
      <p:sp>
        <p:nvSpPr>
          <p:cNvPr id="48" name="Rounded Rectangular Callout 47"/>
          <p:cNvSpPr/>
          <p:nvPr/>
        </p:nvSpPr>
        <p:spPr>
          <a:xfrm>
            <a:off x="6229351" y="4564711"/>
            <a:ext cx="599759" cy="202552"/>
          </a:xfrm>
          <a:prstGeom prst="wedgeRoundRectCallout">
            <a:avLst>
              <a:gd name="adj1" fmla="val -63449"/>
              <a:gd name="adj2" fmla="val 57513"/>
              <a:gd name="adj3" fmla="val 16667"/>
            </a:avLst>
          </a:prstGeom>
          <a:gradFill>
            <a:gsLst>
              <a:gs pos="100000">
                <a:srgbClr val="0070C0"/>
              </a:gs>
              <a:gs pos="100000">
                <a:schemeClr val="accent1">
                  <a:tint val="50000"/>
                  <a:shade val="100000"/>
                  <a:satMod val="35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750" b="1" dirty="0"/>
              <a:t>Stevin </a:t>
            </a:r>
            <a:r>
              <a:rPr lang="nl-BE" sz="750" b="1" dirty="0" err="1"/>
              <a:t>cable</a:t>
            </a:r>
            <a:endParaRPr lang="nl-BE" sz="750" b="1" dirty="0"/>
          </a:p>
        </p:txBody>
      </p:sp>
      <p:sp>
        <p:nvSpPr>
          <p:cNvPr id="49" name="Rounded Rectangular Callout 48"/>
          <p:cNvSpPr/>
          <p:nvPr/>
        </p:nvSpPr>
        <p:spPr>
          <a:xfrm>
            <a:off x="5286985" y="3788569"/>
            <a:ext cx="682992" cy="171161"/>
          </a:xfrm>
          <a:prstGeom prst="wedgeRoundRectCallout">
            <a:avLst>
              <a:gd name="adj1" fmla="val -107742"/>
              <a:gd name="adj2" fmla="val -35501"/>
              <a:gd name="adj3" fmla="val 16667"/>
            </a:avLst>
          </a:prstGeom>
          <a:gradFill>
            <a:gsLst>
              <a:gs pos="100000">
                <a:srgbClr val="0070C0"/>
              </a:gs>
              <a:gs pos="100000">
                <a:schemeClr val="accent1">
                  <a:tint val="50000"/>
                  <a:shade val="100000"/>
                  <a:satMod val="35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600" b="1" dirty="0"/>
              <a:t>Stevin tunnel</a:t>
            </a:r>
          </a:p>
        </p:txBody>
      </p:sp>
    </p:spTree>
    <p:extLst>
      <p:ext uri="{BB962C8B-B14F-4D97-AF65-F5344CB8AC3E}">
        <p14:creationId xmlns:p14="http://schemas.microsoft.com/office/powerpoint/2010/main" val="38889597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849810" y="1180998"/>
            <a:ext cx="7862191" cy="2293540"/>
          </a:xfrm>
        </p:spPr>
        <p:txBody>
          <a:bodyPr/>
          <a:lstStyle/>
          <a:p>
            <a:endParaRPr lang="en-US" sz="3800" dirty="0"/>
          </a:p>
          <a:p>
            <a:endParaRPr lang="en-US" sz="3800" dirty="0"/>
          </a:p>
          <a:p>
            <a:r>
              <a:rPr lang="en-US" sz="3800" dirty="0" smtClean="0"/>
              <a:t>	</a:t>
            </a:r>
            <a:endParaRPr lang="en-US" sz="3800" dirty="0"/>
          </a:p>
        </p:txBody>
      </p:sp>
      <p:sp>
        <p:nvSpPr>
          <p:cNvPr id="2" name="Title 1"/>
          <p:cNvSpPr>
            <a:spLocks noGrp="1"/>
          </p:cNvSpPr>
          <p:nvPr>
            <p:ph type="title"/>
          </p:nvPr>
        </p:nvSpPr>
        <p:spPr/>
        <p:txBody>
          <a:bodyPr/>
          <a:lstStyle/>
          <a:p>
            <a:r>
              <a:rPr lang="en-US" sz="3200" dirty="0"/>
              <a:t>Morning Program</a:t>
            </a:r>
            <a:r>
              <a:rPr lang="en-US" dirty="0"/>
              <a:t/>
            </a:r>
            <a:br>
              <a:rPr lang="en-US" dirty="0"/>
            </a:br>
            <a:endParaRPr lang="nl-BE" dirty="0"/>
          </a:p>
        </p:txBody>
      </p:sp>
      <p:sp>
        <p:nvSpPr>
          <p:cNvPr id="6" name="Text Placeholder 1"/>
          <p:cNvSpPr txBox="1">
            <a:spLocks/>
          </p:cNvSpPr>
          <p:nvPr/>
        </p:nvSpPr>
        <p:spPr>
          <a:xfrm>
            <a:off x="885826" y="1123950"/>
            <a:ext cx="8059158" cy="3448051"/>
          </a:xfrm>
          <a:prstGeom prst="rect">
            <a:avLst/>
          </a:prstGeom>
        </p:spPr>
        <p:txBody>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US" sz="2800" dirty="0" smtClean="0">
                <a:solidFill>
                  <a:schemeClr val="bg1"/>
                </a:solidFill>
                <a:latin typeface="Helvetica Light"/>
              </a:rPr>
              <a:t>Nemo Link - Part I</a:t>
            </a:r>
            <a:br>
              <a:rPr lang="en-US" sz="2800" dirty="0" smtClean="0">
                <a:solidFill>
                  <a:schemeClr val="bg1"/>
                </a:solidFill>
                <a:latin typeface="Helvetica Light"/>
              </a:rPr>
            </a:br>
            <a:r>
              <a:rPr lang="en-US" sz="2800" dirty="0" smtClean="0">
                <a:solidFill>
                  <a:schemeClr val="bg1"/>
                </a:solidFill>
                <a:latin typeface="Helvetica Light"/>
              </a:rPr>
              <a:t>   </a:t>
            </a:r>
            <a:r>
              <a:rPr lang="en-US" sz="1600" dirty="0" smtClean="0">
                <a:solidFill>
                  <a:schemeClr val="bg1"/>
                </a:solidFill>
                <a:latin typeface="Helvetica Light"/>
              </a:rPr>
              <a:t>	- </a:t>
            </a:r>
            <a:r>
              <a:rPr lang="en-US" sz="1600" dirty="0">
                <a:solidFill>
                  <a:schemeClr val="bg1"/>
                </a:solidFill>
                <a:latin typeface="Helvetica Light"/>
              </a:rPr>
              <a:t>Introduction : allocation and nomination process on current borders</a:t>
            </a:r>
            <a:endParaRPr lang="en-US" sz="1600" dirty="0" smtClean="0">
              <a:solidFill>
                <a:schemeClr val="bg1"/>
              </a:solidFill>
              <a:latin typeface="Helvetica Light"/>
            </a:endParaRPr>
          </a:p>
          <a:p>
            <a:pPr marL="0" indent="0">
              <a:buNone/>
            </a:pPr>
            <a:r>
              <a:rPr lang="en-US" sz="1600" dirty="0" smtClean="0">
                <a:solidFill>
                  <a:schemeClr val="bg1"/>
                </a:solidFill>
                <a:latin typeface="Helvetica Light"/>
              </a:rPr>
              <a:t>      - </a:t>
            </a:r>
            <a:r>
              <a:rPr lang="en-US" sz="1600" dirty="0">
                <a:solidFill>
                  <a:schemeClr val="bg1"/>
                </a:solidFill>
                <a:latin typeface="Helvetica Light"/>
              </a:rPr>
              <a:t>Nemo Link : presentation of the project, timeline and technology</a:t>
            </a:r>
            <a:endParaRPr lang="en-US" sz="1600" dirty="0" smtClean="0">
              <a:solidFill>
                <a:schemeClr val="bg1"/>
              </a:solidFill>
              <a:latin typeface="Helvetica Light"/>
            </a:endParaRPr>
          </a:p>
          <a:p>
            <a:pPr marL="0" indent="0">
              <a:buNone/>
            </a:pPr>
            <a:r>
              <a:rPr lang="en-US" sz="1600" dirty="0">
                <a:solidFill>
                  <a:schemeClr val="bg1"/>
                </a:solidFill>
                <a:latin typeface="Helvetica Light"/>
              </a:rPr>
              <a:t> </a:t>
            </a:r>
            <a:r>
              <a:rPr lang="en-US" sz="1600" dirty="0" smtClean="0">
                <a:solidFill>
                  <a:schemeClr val="bg1"/>
                </a:solidFill>
                <a:latin typeface="Helvetica Light"/>
              </a:rPr>
              <a:t>     - Questions &amp; answers</a:t>
            </a:r>
            <a:endParaRPr lang="en-US" sz="2800" dirty="0">
              <a:solidFill>
                <a:schemeClr val="bg1"/>
              </a:solidFill>
              <a:latin typeface="Helvetica Light"/>
            </a:endParaRPr>
          </a:p>
          <a:p>
            <a:pPr marL="0" indent="0">
              <a:buNone/>
            </a:pPr>
            <a:r>
              <a:rPr lang="en-US" sz="2800" dirty="0" smtClean="0">
                <a:solidFill>
                  <a:schemeClr val="bg1"/>
                </a:solidFill>
                <a:latin typeface="Helvetica Light"/>
              </a:rPr>
              <a:t>Nemo Link - Part </a:t>
            </a:r>
            <a:r>
              <a:rPr lang="en-US" sz="2800" dirty="0">
                <a:solidFill>
                  <a:schemeClr val="bg1"/>
                </a:solidFill>
                <a:latin typeface="Helvetica Light"/>
              </a:rPr>
              <a:t>II</a:t>
            </a:r>
            <a:r>
              <a:rPr lang="en-US" dirty="0"/>
              <a:t/>
            </a:r>
            <a:br>
              <a:rPr lang="en-US" dirty="0"/>
            </a:br>
            <a:r>
              <a:rPr lang="en-US" sz="1600" dirty="0">
                <a:solidFill>
                  <a:schemeClr val="bg1"/>
                </a:solidFill>
                <a:latin typeface="Helvetica Light"/>
              </a:rPr>
              <a:t>	- Nemo Link : trading framework, products, contractual and system framework</a:t>
            </a:r>
          </a:p>
          <a:p>
            <a:pPr marL="0" lvl="1" indent="0">
              <a:buNone/>
            </a:pPr>
            <a:r>
              <a:rPr lang="en-US" sz="1600" dirty="0" smtClean="0">
                <a:solidFill>
                  <a:schemeClr val="bg1"/>
                </a:solidFill>
                <a:latin typeface="Helvetica Light"/>
              </a:rPr>
              <a:t>      - Integration of Nemo Link : impact </a:t>
            </a:r>
            <a:r>
              <a:rPr lang="en-US" sz="1600" dirty="0">
                <a:solidFill>
                  <a:schemeClr val="bg1"/>
                </a:solidFill>
                <a:latin typeface="Helvetica Light"/>
              </a:rPr>
              <a:t>on Elia </a:t>
            </a:r>
            <a:r>
              <a:rPr lang="en-US" sz="1600" dirty="0" smtClean="0">
                <a:solidFill>
                  <a:schemeClr val="bg1"/>
                </a:solidFill>
                <a:latin typeface="Helvetica Light"/>
              </a:rPr>
              <a:t>systems</a:t>
            </a:r>
          </a:p>
          <a:p>
            <a:pPr marL="0" lvl="1" indent="0">
              <a:buNone/>
            </a:pPr>
            <a:r>
              <a:rPr lang="en-US" sz="1600" dirty="0">
                <a:solidFill>
                  <a:schemeClr val="bg1"/>
                </a:solidFill>
                <a:latin typeface="Helvetica Light"/>
              </a:rPr>
              <a:t> </a:t>
            </a:r>
            <a:r>
              <a:rPr lang="en-US" sz="1600" dirty="0" smtClean="0">
                <a:solidFill>
                  <a:schemeClr val="bg1"/>
                </a:solidFill>
                <a:latin typeface="Helvetica Light"/>
              </a:rPr>
              <a:t>     - Changes in the ARP contract</a:t>
            </a:r>
          </a:p>
          <a:p>
            <a:pPr marL="0" lvl="1" indent="0">
              <a:buNone/>
            </a:pPr>
            <a:r>
              <a:rPr lang="en-US" sz="1600" dirty="0">
                <a:solidFill>
                  <a:schemeClr val="bg1"/>
                </a:solidFill>
                <a:latin typeface="Helvetica Light"/>
              </a:rPr>
              <a:t> </a:t>
            </a:r>
            <a:r>
              <a:rPr lang="en-US" sz="1600" dirty="0" smtClean="0">
                <a:solidFill>
                  <a:schemeClr val="bg1"/>
                </a:solidFill>
                <a:latin typeface="Helvetica Light"/>
              </a:rPr>
              <a:t>     - Questions &amp; answers </a:t>
            </a:r>
            <a:endParaRPr lang="en-US" sz="1600" dirty="0">
              <a:solidFill>
                <a:schemeClr val="bg1"/>
              </a:solidFill>
              <a:latin typeface="Helvetica Light"/>
            </a:endParaRPr>
          </a:p>
          <a:p>
            <a:pPr lvl="1">
              <a:buFontTx/>
              <a:buChar char="-"/>
            </a:pPr>
            <a:endParaRPr lang="en-US" sz="1600" dirty="0" smtClean="0">
              <a:solidFill>
                <a:schemeClr val="bg1"/>
              </a:solidFill>
              <a:latin typeface="Helvetica Light"/>
            </a:endParaRPr>
          </a:p>
          <a:p>
            <a:pPr marL="342900" lvl="1" indent="0">
              <a:buNone/>
            </a:pPr>
            <a:endParaRPr lang="en-US" sz="1600" dirty="0" smtClean="0">
              <a:solidFill>
                <a:schemeClr val="bg1"/>
              </a:solidFill>
              <a:latin typeface="Helvetica Light"/>
            </a:endParaRPr>
          </a:p>
          <a:p>
            <a:pPr marL="342900" lvl="1" indent="0">
              <a:buNone/>
            </a:pPr>
            <a:endParaRPr lang="en-US" sz="1600" dirty="0">
              <a:solidFill>
                <a:schemeClr val="bg1"/>
              </a:solidFill>
              <a:latin typeface="Helvetica Light"/>
            </a:endParaRPr>
          </a:p>
          <a:p>
            <a:pPr lvl="1">
              <a:buFontTx/>
              <a:buChar char="-"/>
            </a:pPr>
            <a:endParaRPr lang="en-US" sz="1300" dirty="0">
              <a:solidFill>
                <a:schemeClr val="bg1"/>
              </a:solidFill>
              <a:latin typeface="Helvetica Light"/>
            </a:endParaRPr>
          </a:p>
          <a:p>
            <a:pPr marL="0" indent="0">
              <a:buNone/>
            </a:pPr>
            <a:endParaRPr lang="nl-BE" dirty="0"/>
          </a:p>
        </p:txBody>
      </p:sp>
    </p:spTree>
    <p:extLst>
      <p:ext uri="{BB962C8B-B14F-4D97-AF65-F5344CB8AC3E}">
        <p14:creationId xmlns:p14="http://schemas.microsoft.com/office/powerpoint/2010/main" val="35819449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1"/>
          <p:cNvSpPr>
            <a:spLocks noGrp="1"/>
          </p:cNvSpPr>
          <p:nvPr>
            <p:ph type="sldNum" sz="quarter" idx="4294967295"/>
          </p:nvPr>
        </p:nvSpPr>
        <p:spPr>
          <a:xfrm>
            <a:off x="1223963" y="4839891"/>
            <a:ext cx="620316" cy="270272"/>
          </a:xfrm>
          <a:prstGeom prst="rect">
            <a:avLst/>
          </a:prstGeom>
        </p:spPr>
        <p:txBody>
          <a:bodyPr/>
          <a:lstStyle/>
          <a:p>
            <a:fld id="{F4B8E7C4-23FC-4F0D-B533-E4BABE2B2E31}" type="slidenum">
              <a:rPr lang="en-GB"/>
              <a:pPr/>
              <a:t>30</a:t>
            </a:fld>
            <a:endParaRPr lang="en-GB"/>
          </a:p>
        </p:txBody>
      </p:sp>
      <p:sp>
        <p:nvSpPr>
          <p:cNvPr id="21" name="Slide Number Placeholder 1"/>
          <p:cNvSpPr txBox="1">
            <a:spLocks noGrp="1"/>
          </p:cNvSpPr>
          <p:nvPr/>
        </p:nvSpPr>
        <p:spPr bwMode="auto">
          <a:xfrm>
            <a:off x="1223963" y="4839891"/>
            <a:ext cx="620316" cy="27027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defRPr/>
            </a:pPr>
            <a:fld id="{8106A4A5-6A0C-4E8E-9F2A-51D0F3621011}" type="slidenum">
              <a:rPr lang="en-GB" sz="900" b="1">
                <a:solidFill>
                  <a:schemeClr val="accent2"/>
                </a:solidFill>
                <a:effectLst>
                  <a:outerShdw blurRad="38100" dist="38100" dir="2700000" algn="tl">
                    <a:srgbClr val="C0C0C0"/>
                  </a:outerShdw>
                </a:effectLst>
              </a:rPr>
              <a:pPr>
                <a:defRPr/>
              </a:pPr>
              <a:t>30</a:t>
            </a:fld>
            <a:endParaRPr lang="en-GB" sz="900" b="1">
              <a:solidFill>
                <a:schemeClr val="accent2"/>
              </a:solidFill>
              <a:effectLst>
                <a:outerShdw blurRad="38100" dist="38100" dir="2700000" algn="tl">
                  <a:srgbClr val="C0C0C0"/>
                </a:outerShdw>
              </a:effectLst>
            </a:endParaRPr>
          </a:p>
        </p:txBody>
      </p:sp>
      <p:sp>
        <p:nvSpPr>
          <p:cNvPr id="2" name="Slide Number Placeholder 1"/>
          <p:cNvSpPr txBox="1">
            <a:spLocks noGrp="1"/>
          </p:cNvSpPr>
          <p:nvPr/>
        </p:nvSpPr>
        <p:spPr bwMode="auto">
          <a:xfrm>
            <a:off x="1223963" y="4839891"/>
            <a:ext cx="620316" cy="270272"/>
          </a:xfrm>
          <a:prstGeom prst="rect">
            <a:avLst/>
          </a:prstGeom>
          <a:noFill/>
          <a:extLst/>
        </p:spPr>
        <p:txBody>
          <a:bodyPr anchor="b"/>
          <a:lstStyle/>
          <a:p>
            <a:pPr>
              <a:defRPr/>
            </a:pPr>
            <a:fld id="{ABB29BC5-D9D7-4F6B-86A7-C4213B6C8649}" type="slidenum">
              <a:rPr lang="en-GB" sz="1050" b="1">
                <a:solidFill>
                  <a:schemeClr val="accent2"/>
                </a:solidFill>
                <a:effectLst>
                  <a:outerShdw blurRad="38100" dist="38100" dir="2700000" algn="tl">
                    <a:srgbClr val="C0C0C0"/>
                  </a:outerShdw>
                </a:effectLst>
                <a:latin typeface="Calibri" pitchFamily="34" charset="0"/>
                <a:cs typeface="Calibri" pitchFamily="34" charset="0"/>
              </a:rPr>
              <a:pPr>
                <a:defRPr/>
              </a:pPr>
              <a:t>30</a:t>
            </a:fld>
            <a:endParaRPr lang="en-GB" sz="1050" b="1">
              <a:solidFill>
                <a:schemeClr val="accent2"/>
              </a:solidFill>
              <a:effectLst>
                <a:outerShdw blurRad="38100" dist="38100" dir="2700000" algn="tl">
                  <a:srgbClr val="C0C0C0"/>
                </a:outerShdw>
              </a:effectLst>
              <a:latin typeface="Calibri" pitchFamily="34" charset="0"/>
              <a:cs typeface="Calibri" pitchFamily="34" charset="0"/>
            </a:endParaRPr>
          </a:p>
        </p:txBody>
      </p:sp>
      <p:pic>
        <p:nvPicPr>
          <p:cNvPr id="249860"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3000" y="0"/>
            <a:ext cx="6858000" cy="5143500"/>
          </a:xfrm>
          <a:prstGeom prst="rect">
            <a:avLst/>
          </a:prstGeom>
          <a:noFill/>
          <a:ln w="9525" algn="ctr">
            <a:solidFill>
              <a:srgbClr val="4D4D4D"/>
            </a:solidFill>
            <a:miter lim="800000"/>
            <a:headEnd/>
            <a:tailEnd/>
          </a:ln>
          <a:extLst>
            <a:ext uri="{909E8E84-426E-40DD-AFC4-6F175D3DCCD1}">
              <a14:hiddenFill xmlns:a14="http://schemas.microsoft.com/office/drawing/2010/main">
                <a:solidFill>
                  <a:srgbClr val="FFFFFF"/>
                </a:solidFill>
              </a14:hiddenFill>
            </a:ext>
          </a:extLst>
        </p:spPr>
      </p:pic>
      <p:pic>
        <p:nvPicPr>
          <p:cNvPr id="249861"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32836" y="3219450"/>
            <a:ext cx="2402681" cy="1872854"/>
          </a:xfrm>
          <a:prstGeom prst="rect">
            <a:avLst/>
          </a:prstGeom>
          <a:noFill/>
          <a:ln w="9525" algn="ctr">
            <a:solidFill>
              <a:srgbClr val="4D4D4D"/>
            </a:solidFill>
            <a:miter lim="800000"/>
            <a:headEnd/>
            <a:tailEnd/>
          </a:ln>
          <a:extLst>
            <a:ext uri="{909E8E84-426E-40DD-AFC4-6F175D3DCCD1}">
              <a14:hiddenFill xmlns:a14="http://schemas.microsoft.com/office/drawing/2010/main">
                <a:solidFill>
                  <a:srgbClr val="FFFFFF"/>
                </a:solidFill>
              </a14:hiddenFill>
            </a:ext>
          </a:extLst>
        </p:spPr>
      </p:pic>
      <p:sp>
        <p:nvSpPr>
          <p:cNvPr id="249862" name="Oval 7"/>
          <p:cNvSpPr>
            <a:spLocks noChangeArrowheads="1"/>
          </p:cNvSpPr>
          <p:nvPr/>
        </p:nvSpPr>
        <p:spPr bwMode="auto">
          <a:xfrm>
            <a:off x="7218760" y="3738318"/>
            <a:ext cx="259766" cy="421972"/>
          </a:xfrm>
          <a:prstGeom prst="ellipse">
            <a:avLst/>
          </a:prstGeom>
          <a:noFill/>
          <a:ln w="19050" algn="ctr">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nl-BE" sz="1350"/>
          </a:p>
        </p:txBody>
      </p:sp>
      <p:sp>
        <p:nvSpPr>
          <p:cNvPr id="6" name="AutoShape 8"/>
          <p:cNvSpPr>
            <a:spLocks noChangeArrowheads="1"/>
          </p:cNvSpPr>
          <p:nvPr/>
        </p:nvSpPr>
        <p:spPr bwMode="auto">
          <a:xfrm>
            <a:off x="3545682" y="3274219"/>
            <a:ext cx="1188244" cy="377429"/>
          </a:xfrm>
          <a:prstGeom prst="wedgeRoundRectCallout">
            <a:avLst>
              <a:gd name="adj1" fmla="val -99398"/>
              <a:gd name="adj2" fmla="val -100157"/>
              <a:gd name="adj3" fmla="val 16667"/>
            </a:avLst>
          </a:prstGeom>
          <a:gradFill>
            <a:gsLst>
              <a:gs pos="100000">
                <a:srgbClr val="0070C0"/>
              </a:gs>
              <a:gs pos="100000">
                <a:schemeClr val="accent1">
                  <a:tint val="50000"/>
                  <a:shade val="100000"/>
                  <a:satMod val="350000"/>
                </a:schemeClr>
              </a:gs>
            </a:gsLst>
          </a:gradFill>
          <a:ln>
            <a:headEnd/>
            <a:tailEnd/>
          </a:ln>
          <a:extLst/>
        </p:spPr>
        <p:style>
          <a:lnRef idx="0">
            <a:schemeClr val="accent1"/>
          </a:lnRef>
          <a:fillRef idx="3">
            <a:schemeClr val="accent1"/>
          </a:fillRef>
          <a:effectRef idx="3">
            <a:schemeClr val="accent1"/>
          </a:effectRef>
          <a:fontRef idx="minor">
            <a:schemeClr val="lt1"/>
          </a:fontRef>
        </p:style>
        <p:txBody>
          <a:bodyPr anchor="ctr" anchorCtr="1"/>
          <a:lstStyle/>
          <a:p>
            <a:pPr algn="ctr" eaLnBrk="0" hangingPunct="0">
              <a:tabLst>
                <a:tab pos="4848225" algn="l"/>
              </a:tabLst>
              <a:defRPr/>
            </a:pPr>
            <a:r>
              <a:rPr lang="en-GB" sz="900" b="1">
                <a:solidFill>
                  <a:schemeClr val="bg1"/>
                </a:solidFill>
                <a:latin typeface="+mj-lt"/>
              </a:rPr>
              <a:t>River Stour</a:t>
            </a:r>
          </a:p>
        </p:txBody>
      </p:sp>
      <p:sp>
        <p:nvSpPr>
          <p:cNvPr id="7" name="AutoShape 9"/>
          <p:cNvSpPr>
            <a:spLocks noChangeArrowheads="1"/>
          </p:cNvSpPr>
          <p:nvPr/>
        </p:nvSpPr>
        <p:spPr bwMode="auto">
          <a:xfrm>
            <a:off x="4301728" y="1437085"/>
            <a:ext cx="1403747" cy="485775"/>
          </a:xfrm>
          <a:prstGeom prst="wedgeRoundRectCallout">
            <a:avLst>
              <a:gd name="adj1" fmla="val -87148"/>
              <a:gd name="adj2" fmla="val -24264"/>
              <a:gd name="adj3" fmla="val 16667"/>
            </a:avLst>
          </a:prstGeom>
          <a:gradFill>
            <a:gsLst>
              <a:gs pos="100000">
                <a:srgbClr val="0070C0"/>
              </a:gs>
              <a:gs pos="100000">
                <a:schemeClr val="accent1">
                  <a:tint val="50000"/>
                  <a:shade val="100000"/>
                  <a:satMod val="350000"/>
                </a:schemeClr>
              </a:gs>
            </a:gsLst>
          </a:gradFill>
          <a:ln>
            <a:headEnd/>
            <a:tailEnd/>
          </a:ln>
          <a:extLst/>
        </p:spPr>
        <p:style>
          <a:lnRef idx="0">
            <a:schemeClr val="accent1"/>
          </a:lnRef>
          <a:fillRef idx="3">
            <a:schemeClr val="accent1"/>
          </a:fillRef>
          <a:effectRef idx="3">
            <a:schemeClr val="accent1"/>
          </a:effectRef>
          <a:fontRef idx="minor">
            <a:schemeClr val="lt1"/>
          </a:fontRef>
        </p:style>
        <p:txBody>
          <a:bodyPr anchor="ctr" anchorCtr="1"/>
          <a:lstStyle>
            <a:lvl1pPr>
              <a:tabLst>
                <a:tab pos="6464300" algn="l"/>
              </a:tabLst>
              <a:defRPr>
                <a:solidFill>
                  <a:schemeClr val="tx1"/>
                </a:solidFill>
                <a:latin typeface="Arial" charset="0"/>
              </a:defRPr>
            </a:lvl1pPr>
            <a:lvl2pPr marL="742950" indent="-285750">
              <a:tabLst>
                <a:tab pos="6464300" algn="l"/>
              </a:tabLst>
              <a:defRPr>
                <a:solidFill>
                  <a:schemeClr val="tx1"/>
                </a:solidFill>
                <a:latin typeface="Arial" charset="0"/>
              </a:defRPr>
            </a:lvl2pPr>
            <a:lvl3pPr marL="1143000" indent="-228600">
              <a:tabLst>
                <a:tab pos="6464300" algn="l"/>
              </a:tabLst>
              <a:defRPr>
                <a:solidFill>
                  <a:schemeClr val="tx1"/>
                </a:solidFill>
                <a:latin typeface="Arial" charset="0"/>
              </a:defRPr>
            </a:lvl3pPr>
            <a:lvl4pPr marL="1600200" indent="-228600">
              <a:tabLst>
                <a:tab pos="6464300" algn="l"/>
              </a:tabLst>
              <a:defRPr>
                <a:solidFill>
                  <a:schemeClr val="tx1"/>
                </a:solidFill>
                <a:latin typeface="Arial" charset="0"/>
              </a:defRPr>
            </a:lvl4pPr>
            <a:lvl5pPr marL="2057400" indent="-228600">
              <a:tabLst>
                <a:tab pos="6464300" algn="l"/>
              </a:tabLst>
              <a:defRPr>
                <a:solidFill>
                  <a:schemeClr val="tx1"/>
                </a:solidFill>
                <a:latin typeface="Arial" charset="0"/>
              </a:defRPr>
            </a:lvl5pPr>
            <a:lvl6pPr marL="2514600" indent="-228600" fontAlgn="base">
              <a:spcBef>
                <a:spcPct val="0"/>
              </a:spcBef>
              <a:spcAft>
                <a:spcPct val="0"/>
              </a:spcAft>
              <a:tabLst>
                <a:tab pos="6464300" algn="l"/>
              </a:tabLst>
              <a:defRPr>
                <a:solidFill>
                  <a:schemeClr val="tx1"/>
                </a:solidFill>
                <a:latin typeface="Arial" charset="0"/>
              </a:defRPr>
            </a:lvl6pPr>
            <a:lvl7pPr marL="2971800" indent="-228600" fontAlgn="base">
              <a:spcBef>
                <a:spcPct val="0"/>
              </a:spcBef>
              <a:spcAft>
                <a:spcPct val="0"/>
              </a:spcAft>
              <a:tabLst>
                <a:tab pos="6464300" algn="l"/>
              </a:tabLst>
              <a:defRPr>
                <a:solidFill>
                  <a:schemeClr val="tx1"/>
                </a:solidFill>
                <a:latin typeface="Arial" charset="0"/>
              </a:defRPr>
            </a:lvl7pPr>
            <a:lvl8pPr marL="3429000" indent="-228600" fontAlgn="base">
              <a:spcBef>
                <a:spcPct val="0"/>
              </a:spcBef>
              <a:spcAft>
                <a:spcPct val="0"/>
              </a:spcAft>
              <a:tabLst>
                <a:tab pos="6464300" algn="l"/>
              </a:tabLst>
              <a:defRPr>
                <a:solidFill>
                  <a:schemeClr val="tx1"/>
                </a:solidFill>
                <a:latin typeface="Arial" charset="0"/>
              </a:defRPr>
            </a:lvl8pPr>
            <a:lvl9pPr marL="3886200" indent="-228600" fontAlgn="base">
              <a:spcBef>
                <a:spcPct val="0"/>
              </a:spcBef>
              <a:spcAft>
                <a:spcPct val="0"/>
              </a:spcAft>
              <a:tabLst>
                <a:tab pos="6464300" algn="l"/>
              </a:tabLst>
              <a:defRPr>
                <a:solidFill>
                  <a:schemeClr val="tx1"/>
                </a:solidFill>
                <a:latin typeface="Arial" charset="0"/>
              </a:defRPr>
            </a:lvl9pPr>
          </a:lstStyle>
          <a:p>
            <a:pPr algn="ctr" eaLnBrk="0" hangingPunct="0">
              <a:lnSpc>
                <a:spcPct val="100000"/>
              </a:lnSpc>
            </a:pPr>
            <a:r>
              <a:rPr lang="en-GB" sz="900" b="1" dirty="0" err="1">
                <a:solidFill>
                  <a:schemeClr val="bg1"/>
                </a:solidFill>
              </a:rPr>
              <a:t>Pegwell</a:t>
            </a:r>
            <a:r>
              <a:rPr lang="en-GB" sz="900" b="1" dirty="0">
                <a:solidFill>
                  <a:schemeClr val="bg1"/>
                </a:solidFill>
              </a:rPr>
              <a:t> Bay (nature reserve)</a:t>
            </a:r>
          </a:p>
        </p:txBody>
      </p:sp>
      <p:sp>
        <p:nvSpPr>
          <p:cNvPr id="8" name="AutoShape 10"/>
          <p:cNvSpPr>
            <a:spLocks noChangeArrowheads="1"/>
          </p:cNvSpPr>
          <p:nvPr/>
        </p:nvSpPr>
        <p:spPr bwMode="auto">
          <a:xfrm>
            <a:off x="2141935" y="3921921"/>
            <a:ext cx="1188244" cy="483394"/>
          </a:xfrm>
          <a:prstGeom prst="wedgeRoundRectCallout">
            <a:avLst>
              <a:gd name="adj1" fmla="val -99296"/>
              <a:gd name="adj2" fmla="val -94583"/>
              <a:gd name="adj3" fmla="val 16667"/>
            </a:avLst>
          </a:prstGeom>
          <a:gradFill>
            <a:gsLst>
              <a:gs pos="100000">
                <a:srgbClr val="0070C0"/>
              </a:gs>
              <a:gs pos="100000">
                <a:schemeClr val="accent1">
                  <a:tint val="50000"/>
                  <a:shade val="100000"/>
                  <a:satMod val="350000"/>
                </a:schemeClr>
              </a:gs>
            </a:gsLst>
          </a:gradFill>
          <a:ln>
            <a:headEnd/>
            <a:tailEnd/>
          </a:ln>
          <a:extLst/>
        </p:spPr>
        <p:style>
          <a:lnRef idx="0">
            <a:schemeClr val="accent1"/>
          </a:lnRef>
          <a:fillRef idx="3">
            <a:schemeClr val="accent1"/>
          </a:fillRef>
          <a:effectRef idx="3">
            <a:schemeClr val="accent1"/>
          </a:effectRef>
          <a:fontRef idx="minor">
            <a:schemeClr val="lt1"/>
          </a:fontRef>
        </p:style>
        <p:txBody>
          <a:bodyPr anchor="ctr" anchorCtr="1"/>
          <a:lstStyle>
            <a:lvl1pPr>
              <a:tabLst>
                <a:tab pos="6464300" algn="l"/>
              </a:tabLst>
              <a:defRPr>
                <a:solidFill>
                  <a:schemeClr val="tx1"/>
                </a:solidFill>
                <a:latin typeface="Arial" charset="0"/>
              </a:defRPr>
            </a:lvl1pPr>
            <a:lvl2pPr marL="742950" indent="-285750">
              <a:tabLst>
                <a:tab pos="6464300" algn="l"/>
              </a:tabLst>
              <a:defRPr>
                <a:solidFill>
                  <a:schemeClr val="tx1"/>
                </a:solidFill>
                <a:latin typeface="Arial" charset="0"/>
              </a:defRPr>
            </a:lvl2pPr>
            <a:lvl3pPr marL="1143000" indent="-228600">
              <a:tabLst>
                <a:tab pos="6464300" algn="l"/>
              </a:tabLst>
              <a:defRPr>
                <a:solidFill>
                  <a:schemeClr val="tx1"/>
                </a:solidFill>
                <a:latin typeface="Arial" charset="0"/>
              </a:defRPr>
            </a:lvl3pPr>
            <a:lvl4pPr marL="1600200" indent="-228600">
              <a:tabLst>
                <a:tab pos="6464300" algn="l"/>
              </a:tabLst>
              <a:defRPr>
                <a:solidFill>
                  <a:schemeClr val="tx1"/>
                </a:solidFill>
                <a:latin typeface="Arial" charset="0"/>
              </a:defRPr>
            </a:lvl4pPr>
            <a:lvl5pPr marL="2057400" indent="-228600">
              <a:tabLst>
                <a:tab pos="6464300" algn="l"/>
              </a:tabLst>
              <a:defRPr>
                <a:solidFill>
                  <a:schemeClr val="tx1"/>
                </a:solidFill>
                <a:latin typeface="Arial" charset="0"/>
              </a:defRPr>
            </a:lvl5pPr>
            <a:lvl6pPr marL="2514600" indent="-228600" fontAlgn="base">
              <a:spcBef>
                <a:spcPct val="0"/>
              </a:spcBef>
              <a:spcAft>
                <a:spcPct val="0"/>
              </a:spcAft>
              <a:tabLst>
                <a:tab pos="6464300" algn="l"/>
              </a:tabLst>
              <a:defRPr>
                <a:solidFill>
                  <a:schemeClr val="tx1"/>
                </a:solidFill>
                <a:latin typeface="Arial" charset="0"/>
              </a:defRPr>
            </a:lvl6pPr>
            <a:lvl7pPr marL="2971800" indent="-228600" fontAlgn="base">
              <a:spcBef>
                <a:spcPct val="0"/>
              </a:spcBef>
              <a:spcAft>
                <a:spcPct val="0"/>
              </a:spcAft>
              <a:tabLst>
                <a:tab pos="6464300" algn="l"/>
              </a:tabLst>
              <a:defRPr>
                <a:solidFill>
                  <a:schemeClr val="tx1"/>
                </a:solidFill>
                <a:latin typeface="Arial" charset="0"/>
              </a:defRPr>
            </a:lvl7pPr>
            <a:lvl8pPr marL="3429000" indent="-228600" fontAlgn="base">
              <a:spcBef>
                <a:spcPct val="0"/>
              </a:spcBef>
              <a:spcAft>
                <a:spcPct val="0"/>
              </a:spcAft>
              <a:tabLst>
                <a:tab pos="6464300" algn="l"/>
              </a:tabLst>
              <a:defRPr>
                <a:solidFill>
                  <a:schemeClr val="tx1"/>
                </a:solidFill>
                <a:latin typeface="Arial" charset="0"/>
              </a:defRPr>
            </a:lvl8pPr>
            <a:lvl9pPr marL="3886200" indent="-228600" fontAlgn="base">
              <a:spcBef>
                <a:spcPct val="0"/>
              </a:spcBef>
              <a:spcAft>
                <a:spcPct val="0"/>
              </a:spcAft>
              <a:tabLst>
                <a:tab pos="6464300" algn="l"/>
              </a:tabLst>
              <a:defRPr>
                <a:solidFill>
                  <a:schemeClr val="tx1"/>
                </a:solidFill>
                <a:latin typeface="Arial" charset="0"/>
              </a:defRPr>
            </a:lvl9pPr>
          </a:lstStyle>
          <a:p>
            <a:pPr algn="ctr" eaLnBrk="0" hangingPunct="0">
              <a:lnSpc>
                <a:spcPct val="100000"/>
              </a:lnSpc>
            </a:pPr>
            <a:r>
              <a:rPr lang="en-GB" sz="900" b="1">
                <a:solidFill>
                  <a:schemeClr val="bg1"/>
                </a:solidFill>
              </a:rPr>
              <a:t>Former Richborough </a:t>
            </a:r>
          </a:p>
          <a:p>
            <a:pPr algn="ctr" eaLnBrk="0" hangingPunct="0">
              <a:lnSpc>
                <a:spcPct val="100000"/>
              </a:lnSpc>
            </a:pPr>
            <a:r>
              <a:rPr lang="en-GB" sz="900" b="1">
                <a:solidFill>
                  <a:schemeClr val="bg1"/>
                </a:solidFill>
              </a:rPr>
              <a:t>power station</a:t>
            </a:r>
          </a:p>
        </p:txBody>
      </p:sp>
      <p:sp>
        <p:nvSpPr>
          <p:cNvPr id="249878" name="Line 14"/>
          <p:cNvSpPr>
            <a:spLocks noChangeShapeType="1"/>
          </p:cNvSpPr>
          <p:nvPr/>
        </p:nvSpPr>
        <p:spPr bwMode="auto">
          <a:xfrm>
            <a:off x="3006329" y="1491853"/>
            <a:ext cx="4751784" cy="1727597"/>
          </a:xfrm>
          <a:prstGeom prst="line">
            <a:avLst/>
          </a:prstGeom>
          <a:noFill/>
          <a:ln w="28575">
            <a:solidFill>
              <a:srgbClr val="66FF33"/>
            </a:solidFill>
            <a:round/>
            <a:headEnd/>
            <a:tailEnd/>
          </a:ln>
          <a:extLst>
            <a:ext uri="{909E8E84-426E-40DD-AFC4-6F175D3DCCD1}">
              <a14:hiddenFill xmlns:a14="http://schemas.microsoft.com/office/drawing/2010/main">
                <a:noFill/>
              </a14:hiddenFill>
            </a:ext>
          </a:extLst>
        </p:spPr>
        <p:txBody>
          <a:bodyPr/>
          <a:lstStyle/>
          <a:p>
            <a:endParaRPr lang="nl-BE" sz="1050"/>
          </a:p>
        </p:txBody>
      </p:sp>
      <p:sp>
        <p:nvSpPr>
          <p:cNvPr id="12" name="AutoShape 15"/>
          <p:cNvSpPr>
            <a:spLocks noChangeArrowheads="1"/>
          </p:cNvSpPr>
          <p:nvPr/>
        </p:nvSpPr>
        <p:spPr bwMode="auto">
          <a:xfrm>
            <a:off x="3437335" y="2409827"/>
            <a:ext cx="1040454" cy="269081"/>
          </a:xfrm>
          <a:prstGeom prst="wedgeRoundRectCallout">
            <a:avLst>
              <a:gd name="adj1" fmla="val -48699"/>
              <a:gd name="adj2" fmla="val -326991"/>
              <a:gd name="adj3" fmla="val 16667"/>
            </a:avLst>
          </a:prstGeom>
          <a:gradFill>
            <a:gsLst>
              <a:gs pos="100000">
                <a:srgbClr val="0070C0"/>
              </a:gs>
              <a:gs pos="100000">
                <a:schemeClr val="accent1">
                  <a:tint val="50000"/>
                  <a:shade val="100000"/>
                  <a:satMod val="350000"/>
                </a:schemeClr>
              </a:gs>
            </a:gsLst>
          </a:gradFill>
          <a:ln>
            <a:headEnd/>
            <a:tailEnd/>
          </a:ln>
          <a:extLst/>
        </p:spPr>
        <p:style>
          <a:lnRef idx="0">
            <a:schemeClr val="accent1"/>
          </a:lnRef>
          <a:fillRef idx="3">
            <a:schemeClr val="accent1"/>
          </a:fillRef>
          <a:effectRef idx="3">
            <a:schemeClr val="accent1"/>
          </a:effectRef>
          <a:fontRef idx="minor">
            <a:schemeClr val="lt1"/>
          </a:fontRef>
        </p:style>
        <p:txBody>
          <a:bodyPr anchor="ctr" anchorCtr="1"/>
          <a:lstStyle/>
          <a:p>
            <a:pPr algn="ctr" eaLnBrk="0" hangingPunct="0">
              <a:tabLst>
                <a:tab pos="4848225" algn="l"/>
              </a:tabLst>
              <a:defRPr/>
            </a:pPr>
            <a:r>
              <a:rPr lang="en-GB" sz="900" b="1" dirty="0">
                <a:solidFill>
                  <a:schemeClr val="bg1"/>
                </a:solidFill>
                <a:latin typeface="+mj-lt"/>
              </a:rPr>
              <a:t>Nemo offshore cable route</a:t>
            </a:r>
          </a:p>
        </p:txBody>
      </p:sp>
      <p:sp>
        <p:nvSpPr>
          <p:cNvPr id="249882" name="Line 16"/>
          <p:cNvSpPr>
            <a:spLocks noChangeShapeType="1"/>
          </p:cNvSpPr>
          <p:nvPr/>
        </p:nvSpPr>
        <p:spPr bwMode="auto">
          <a:xfrm flipV="1">
            <a:off x="2681288" y="1491855"/>
            <a:ext cx="325041" cy="431006"/>
          </a:xfrm>
          <a:prstGeom prst="line">
            <a:avLst/>
          </a:prstGeom>
          <a:noFill/>
          <a:ln w="28575">
            <a:solidFill>
              <a:srgbClr val="66FF33"/>
            </a:solidFill>
            <a:prstDash val="sysDot"/>
            <a:round/>
            <a:headEnd/>
            <a:tailEnd/>
          </a:ln>
          <a:extLst>
            <a:ext uri="{909E8E84-426E-40DD-AFC4-6F175D3DCCD1}">
              <a14:hiddenFill xmlns:a14="http://schemas.microsoft.com/office/drawing/2010/main">
                <a:noFill/>
              </a14:hiddenFill>
            </a:ext>
          </a:extLst>
        </p:spPr>
        <p:txBody>
          <a:bodyPr/>
          <a:lstStyle/>
          <a:p>
            <a:endParaRPr lang="nl-BE" sz="1050"/>
          </a:p>
        </p:txBody>
      </p:sp>
      <p:sp>
        <p:nvSpPr>
          <p:cNvPr id="249883" name="Line 17"/>
          <p:cNvSpPr>
            <a:spLocks noChangeShapeType="1"/>
          </p:cNvSpPr>
          <p:nvPr/>
        </p:nvSpPr>
        <p:spPr bwMode="auto">
          <a:xfrm flipV="1">
            <a:off x="2357438" y="1922862"/>
            <a:ext cx="323850" cy="378619"/>
          </a:xfrm>
          <a:prstGeom prst="line">
            <a:avLst/>
          </a:prstGeom>
          <a:noFill/>
          <a:ln w="28575">
            <a:solidFill>
              <a:srgbClr val="66FF33"/>
            </a:solidFill>
            <a:prstDash val="sysDot"/>
            <a:round/>
            <a:headEnd/>
            <a:tailEnd/>
          </a:ln>
          <a:extLst>
            <a:ext uri="{909E8E84-426E-40DD-AFC4-6F175D3DCCD1}">
              <a14:hiddenFill xmlns:a14="http://schemas.microsoft.com/office/drawing/2010/main">
                <a:noFill/>
              </a14:hiddenFill>
            </a:ext>
          </a:extLst>
        </p:spPr>
        <p:txBody>
          <a:bodyPr/>
          <a:lstStyle/>
          <a:p>
            <a:endParaRPr lang="nl-BE" sz="1050"/>
          </a:p>
        </p:txBody>
      </p:sp>
      <p:sp>
        <p:nvSpPr>
          <p:cNvPr id="249884" name="Line 18"/>
          <p:cNvSpPr>
            <a:spLocks noChangeShapeType="1"/>
          </p:cNvSpPr>
          <p:nvPr/>
        </p:nvSpPr>
        <p:spPr bwMode="auto">
          <a:xfrm flipV="1">
            <a:off x="2033588" y="2301479"/>
            <a:ext cx="323850" cy="485775"/>
          </a:xfrm>
          <a:prstGeom prst="line">
            <a:avLst/>
          </a:prstGeom>
          <a:noFill/>
          <a:ln w="28575">
            <a:solidFill>
              <a:srgbClr val="66FF33"/>
            </a:solidFill>
            <a:prstDash val="sysDot"/>
            <a:round/>
            <a:headEnd/>
            <a:tailEnd/>
          </a:ln>
          <a:extLst>
            <a:ext uri="{909E8E84-426E-40DD-AFC4-6F175D3DCCD1}">
              <a14:hiddenFill xmlns:a14="http://schemas.microsoft.com/office/drawing/2010/main">
                <a:noFill/>
              </a14:hiddenFill>
            </a:ext>
          </a:extLst>
        </p:spPr>
        <p:txBody>
          <a:bodyPr/>
          <a:lstStyle/>
          <a:p>
            <a:endParaRPr lang="nl-BE" sz="1050"/>
          </a:p>
        </p:txBody>
      </p:sp>
      <p:sp>
        <p:nvSpPr>
          <p:cNvPr id="249885" name="Line 19"/>
          <p:cNvSpPr>
            <a:spLocks noChangeShapeType="1"/>
          </p:cNvSpPr>
          <p:nvPr/>
        </p:nvSpPr>
        <p:spPr bwMode="auto">
          <a:xfrm flipV="1">
            <a:off x="1871663" y="2787253"/>
            <a:ext cx="161925" cy="432197"/>
          </a:xfrm>
          <a:prstGeom prst="line">
            <a:avLst/>
          </a:prstGeom>
          <a:noFill/>
          <a:ln w="28575">
            <a:solidFill>
              <a:srgbClr val="66FF33"/>
            </a:solidFill>
            <a:prstDash val="sysDot"/>
            <a:round/>
            <a:headEnd/>
            <a:tailEnd/>
          </a:ln>
          <a:extLst>
            <a:ext uri="{909E8E84-426E-40DD-AFC4-6F175D3DCCD1}">
              <a14:hiddenFill xmlns:a14="http://schemas.microsoft.com/office/drawing/2010/main">
                <a:noFill/>
              </a14:hiddenFill>
            </a:ext>
          </a:extLst>
        </p:spPr>
        <p:txBody>
          <a:bodyPr/>
          <a:lstStyle/>
          <a:p>
            <a:endParaRPr lang="nl-BE" sz="1050"/>
          </a:p>
        </p:txBody>
      </p:sp>
      <p:sp>
        <p:nvSpPr>
          <p:cNvPr id="249886" name="Line 20"/>
          <p:cNvSpPr>
            <a:spLocks noChangeShapeType="1"/>
          </p:cNvSpPr>
          <p:nvPr/>
        </p:nvSpPr>
        <p:spPr bwMode="auto">
          <a:xfrm flipV="1">
            <a:off x="1547813" y="3219450"/>
            <a:ext cx="323850" cy="244079"/>
          </a:xfrm>
          <a:prstGeom prst="line">
            <a:avLst/>
          </a:prstGeom>
          <a:noFill/>
          <a:ln w="28575">
            <a:solidFill>
              <a:srgbClr val="66FF33"/>
            </a:solidFill>
            <a:prstDash val="sysDot"/>
            <a:round/>
            <a:headEnd/>
            <a:tailEnd/>
          </a:ln>
          <a:extLst>
            <a:ext uri="{909E8E84-426E-40DD-AFC4-6F175D3DCCD1}">
              <a14:hiddenFill xmlns:a14="http://schemas.microsoft.com/office/drawing/2010/main">
                <a:noFill/>
              </a14:hiddenFill>
            </a:ext>
          </a:extLst>
        </p:spPr>
        <p:txBody>
          <a:bodyPr/>
          <a:lstStyle/>
          <a:p>
            <a:endParaRPr lang="nl-BE" sz="1050"/>
          </a:p>
        </p:txBody>
      </p:sp>
      <p:sp>
        <p:nvSpPr>
          <p:cNvPr id="18" name="AutoShape 38"/>
          <p:cNvSpPr>
            <a:spLocks noChangeArrowheads="1"/>
          </p:cNvSpPr>
          <p:nvPr/>
        </p:nvSpPr>
        <p:spPr bwMode="auto">
          <a:xfrm>
            <a:off x="1385887" y="421481"/>
            <a:ext cx="1052513" cy="528638"/>
          </a:xfrm>
          <a:prstGeom prst="wedgeRoundRectCallout">
            <a:avLst>
              <a:gd name="adj1" fmla="val 51296"/>
              <a:gd name="adj2" fmla="val 271658"/>
              <a:gd name="adj3" fmla="val 16667"/>
            </a:avLst>
          </a:prstGeom>
          <a:gradFill>
            <a:gsLst>
              <a:gs pos="100000">
                <a:srgbClr val="0070C0"/>
              </a:gs>
              <a:gs pos="100000">
                <a:schemeClr val="accent1">
                  <a:tint val="50000"/>
                  <a:shade val="100000"/>
                  <a:satMod val="350000"/>
                </a:schemeClr>
              </a:gs>
            </a:gsLst>
          </a:gradFill>
          <a:ln>
            <a:headEnd/>
            <a:tailEnd/>
          </a:ln>
          <a:extLst/>
        </p:spPr>
        <p:style>
          <a:lnRef idx="0">
            <a:schemeClr val="accent1"/>
          </a:lnRef>
          <a:fillRef idx="3">
            <a:schemeClr val="accent1"/>
          </a:fillRef>
          <a:effectRef idx="3">
            <a:schemeClr val="accent1"/>
          </a:effectRef>
          <a:fontRef idx="minor">
            <a:schemeClr val="lt1"/>
          </a:fontRef>
        </p:style>
        <p:txBody>
          <a:bodyPr anchor="ctr" anchorCtr="1"/>
          <a:lstStyle/>
          <a:p>
            <a:pPr algn="ctr" eaLnBrk="0" hangingPunct="0">
              <a:tabLst>
                <a:tab pos="4848225" algn="l"/>
              </a:tabLst>
              <a:defRPr/>
            </a:pPr>
            <a:r>
              <a:rPr lang="en-GB" sz="900" b="1" dirty="0">
                <a:solidFill>
                  <a:schemeClr val="bg1"/>
                </a:solidFill>
                <a:latin typeface="+mj-lt"/>
              </a:rPr>
              <a:t>Nemo onshore cable route </a:t>
            </a:r>
          </a:p>
          <a:p>
            <a:pPr algn="ctr" eaLnBrk="0" hangingPunct="0">
              <a:tabLst>
                <a:tab pos="4848225" algn="l"/>
              </a:tabLst>
              <a:defRPr/>
            </a:pPr>
            <a:r>
              <a:rPr lang="en-GB" sz="900" b="1" dirty="0">
                <a:solidFill>
                  <a:schemeClr val="bg1"/>
                </a:solidFill>
                <a:latin typeface="+mj-lt"/>
              </a:rPr>
              <a:t>(</a:t>
            </a:r>
            <a:r>
              <a:rPr lang="en-GB" sz="900" b="1" dirty="0" err="1">
                <a:solidFill>
                  <a:schemeClr val="bg1"/>
                </a:solidFill>
                <a:latin typeface="+mj-lt"/>
              </a:rPr>
              <a:t>approx</a:t>
            </a:r>
            <a:r>
              <a:rPr lang="en-GB" sz="900" b="1" dirty="0">
                <a:solidFill>
                  <a:schemeClr val="bg1"/>
                </a:solidFill>
                <a:latin typeface="+mj-lt"/>
              </a:rPr>
              <a:t> 2km)</a:t>
            </a:r>
          </a:p>
        </p:txBody>
      </p:sp>
      <p:sp>
        <p:nvSpPr>
          <p:cNvPr id="22" name="Title 1"/>
          <p:cNvSpPr txBox="1">
            <a:spLocks/>
          </p:cNvSpPr>
          <p:nvPr/>
        </p:nvSpPr>
        <p:spPr>
          <a:xfrm>
            <a:off x="4651697" y="243156"/>
            <a:ext cx="3349303" cy="351232"/>
          </a:xfrm>
          <a:prstGeom prst="rect">
            <a:avLst/>
          </a:prstGeom>
        </p:spPr>
        <p:txBody>
          <a:bodyPr>
            <a:noAutofit/>
          </a:bodyPr>
          <a:lstStyle>
            <a:lvl1pPr algn="ctr" defTabSz="478912" rtl="0" eaLnBrk="1" latinLnBrk="0" hangingPunct="1">
              <a:spcBef>
                <a:spcPct val="0"/>
              </a:spcBef>
              <a:buNone/>
              <a:defRPr sz="2900" b="1" kern="1200">
                <a:solidFill>
                  <a:schemeClr val="accent6">
                    <a:lumMod val="75000"/>
                  </a:schemeClr>
                </a:solidFill>
                <a:latin typeface="+mj-lt"/>
                <a:ea typeface="+mj-ea"/>
                <a:cs typeface="+mj-cs"/>
              </a:defRPr>
            </a:lvl1pPr>
          </a:lstStyle>
          <a:p>
            <a:pPr algn="l"/>
            <a:r>
              <a:rPr lang="nl-BE" sz="1800" dirty="0" err="1">
                <a:solidFill>
                  <a:schemeClr val="bg1"/>
                </a:solidFill>
              </a:rPr>
              <a:t>Geographical</a:t>
            </a:r>
            <a:r>
              <a:rPr lang="nl-BE" sz="1800" dirty="0">
                <a:solidFill>
                  <a:schemeClr val="bg1"/>
                </a:solidFill>
              </a:rPr>
              <a:t> </a:t>
            </a:r>
            <a:r>
              <a:rPr lang="nl-BE" sz="1800" dirty="0" err="1">
                <a:solidFill>
                  <a:schemeClr val="bg1"/>
                </a:solidFill>
              </a:rPr>
              <a:t>overview</a:t>
            </a:r>
            <a:r>
              <a:rPr lang="nl-BE" sz="1800" dirty="0">
                <a:solidFill>
                  <a:schemeClr val="bg1"/>
                </a:solidFill>
              </a:rPr>
              <a:t> in UK</a:t>
            </a:r>
          </a:p>
        </p:txBody>
      </p:sp>
    </p:spTree>
    <p:extLst>
      <p:ext uri="{BB962C8B-B14F-4D97-AF65-F5344CB8AC3E}">
        <p14:creationId xmlns:p14="http://schemas.microsoft.com/office/powerpoint/2010/main" val="27257157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endParaRPr lang="en-US" dirty="0"/>
          </a:p>
        </p:txBody>
      </p:sp>
      <p:pic>
        <p:nvPicPr>
          <p:cNvPr id="2" name="Picture 2" descr="C:\Users\schyvent\AppData\Local\Microsoft\Windows\Temporary Internet Files\Content.Outlook\5CZY0Q64\Nemo Rendering 300dpi Grass ins Yard.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90" r="10871"/>
          <a:stretch/>
        </p:blipFill>
        <p:spPr bwMode="auto">
          <a:xfrm>
            <a:off x="1143001" y="3"/>
            <a:ext cx="6858000" cy="514349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Line Callout 1 5"/>
          <p:cNvSpPr/>
          <p:nvPr/>
        </p:nvSpPr>
        <p:spPr>
          <a:xfrm>
            <a:off x="1266792" y="1390919"/>
            <a:ext cx="1361885" cy="508727"/>
          </a:xfrm>
          <a:prstGeom prst="borderCallout1">
            <a:avLst>
              <a:gd name="adj1" fmla="val 113541"/>
              <a:gd name="adj2" fmla="val 45610"/>
              <a:gd name="adj3" fmla="val 260343"/>
              <a:gd name="adj4" fmla="val 48770"/>
            </a:avLst>
          </a:prstGeom>
          <a:noFill/>
          <a:ln w="190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050" b="1" dirty="0">
                <a:solidFill>
                  <a:srgbClr val="FFFFFF"/>
                </a:solidFill>
              </a:rPr>
              <a:t>Cooling ventilator banks</a:t>
            </a:r>
          </a:p>
        </p:txBody>
      </p:sp>
      <p:sp>
        <p:nvSpPr>
          <p:cNvPr id="8" name="Line Callout 1 7"/>
          <p:cNvSpPr/>
          <p:nvPr/>
        </p:nvSpPr>
        <p:spPr>
          <a:xfrm>
            <a:off x="6496459" y="4660807"/>
            <a:ext cx="1361885" cy="398440"/>
          </a:xfrm>
          <a:prstGeom prst="borderCallout1">
            <a:avLst>
              <a:gd name="adj1" fmla="val -24641"/>
              <a:gd name="adj2" fmla="val 38409"/>
              <a:gd name="adj3" fmla="val -188143"/>
              <a:gd name="adj4" fmla="val -17353"/>
            </a:avLst>
          </a:prstGeom>
          <a:noFill/>
          <a:ln w="190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050" b="1" dirty="0">
                <a:solidFill>
                  <a:srgbClr val="FFFFFF"/>
                </a:solidFill>
              </a:rPr>
              <a:t>Spare Parts Building</a:t>
            </a:r>
          </a:p>
        </p:txBody>
      </p:sp>
      <p:sp>
        <p:nvSpPr>
          <p:cNvPr id="11" name="Freeform 10"/>
          <p:cNvSpPr/>
          <p:nvPr/>
        </p:nvSpPr>
        <p:spPr>
          <a:xfrm>
            <a:off x="2647216" y="1565129"/>
            <a:ext cx="5353785" cy="415461"/>
          </a:xfrm>
          <a:custGeom>
            <a:avLst/>
            <a:gdLst>
              <a:gd name="connsiteX0" fmla="*/ 0 w 7148945"/>
              <a:gd name="connsiteY0" fmla="*/ 13854 h 955964"/>
              <a:gd name="connsiteX1" fmla="*/ 997527 w 7148945"/>
              <a:gd name="connsiteY1" fmla="*/ 0 h 955964"/>
              <a:gd name="connsiteX2" fmla="*/ 7121236 w 7148945"/>
              <a:gd name="connsiteY2" fmla="*/ 360218 h 955964"/>
              <a:gd name="connsiteX3" fmla="*/ 7148945 w 7148945"/>
              <a:gd name="connsiteY3" fmla="*/ 955964 h 955964"/>
              <a:gd name="connsiteX4" fmla="*/ 0 w 7148945"/>
              <a:gd name="connsiteY4" fmla="*/ 13854 h 955964"/>
              <a:gd name="connsiteX0" fmla="*/ 0 w 7204688"/>
              <a:gd name="connsiteY0" fmla="*/ 13854 h 955964"/>
              <a:gd name="connsiteX1" fmla="*/ 997527 w 7204688"/>
              <a:gd name="connsiteY1" fmla="*/ 0 h 955964"/>
              <a:gd name="connsiteX2" fmla="*/ 7204688 w 7204688"/>
              <a:gd name="connsiteY2" fmla="*/ 519780 h 955964"/>
              <a:gd name="connsiteX3" fmla="*/ 7148945 w 7204688"/>
              <a:gd name="connsiteY3" fmla="*/ 955964 h 955964"/>
              <a:gd name="connsiteX4" fmla="*/ 0 w 7204688"/>
              <a:gd name="connsiteY4" fmla="*/ 13854 h 955964"/>
              <a:gd name="connsiteX0" fmla="*/ 0 w 7204688"/>
              <a:gd name="connsiteY0" fmla="*/ 0 h 942110"/>
              <a:gd name="connsiteX1" fmla="*/ 1150520 w 7204688"/>
              <a:gd name="connsiteY1" fmla="*/ 3874 h 942110"/>
              <a:gd name="connsiteX2" fmla="*/ 7204688 w 7204688"/>
              <a:gd name="connsiteY2" fmla="*/ 505926 h 942110"/>
              <a:gd name="connsiteX3" fmla="*/ 7148945 w 7204688"/>
              <a:gd name="connsiteY3" fmla="*/ 942110 h 942110"/>
              <a:gd name="connsiteX4" fmla="*/ 0 w 7204688"/>
              <a:gd name="connsiteY4" fmla="*/ 0 h 942110"/>
              <a:gd name="connsiteX0" fmla="*/ 0 w 7162962"/>
              <a:gd name="connsiteY0" fmla="*/ 0 h 942110"/>
              <a:gd name="connsiteX1" fmla="*/ 1150520 w 7162962"/>
              <a:gd name="connsiteY1" fmla="*/ 3874 h 942110"/>
              <a:gd name="connsiteX2" fmla="*/ 7162962 w 7162962"/>
              <a:gd name="connsiteY2" fmla="*/ 488198 h 942110"/>
              <a:gd name="connsiteX3" fmla="*/ 7148945 w 7162962"/>
              <a:gd name="connsiteY3" fmla="*/ 942110 h 942110"/>
              <a:gd name="connsiteX4" fmla="*/ 0 w 7162962"/>
              <a:gd name="connsiteY4" fmla="*/ 0 h 942110"/>
              <a:gd name="connsiteX0" fmla="*/ 0 w 7162962"/>
              <a:gd name="connsiteY0" fmla="*/ 0 h 853464"/>
              <a:gd name="connsiteX1" fmla="*/ 1150520 w 7162962"/>
              <a:gd name="connsiteY1" fmla="*/ 3874 h 853464"/>
              <a:gd name="connsiteX2" fmla="*/ 7162962 w 7162962"/>
              <a:gd name="connsiteY2" fmla="*/ 488198 h 853464"/>
              <a:gd name="connsiteX3" fmla="*/ 7162854 w 7162962"/>
              <a:gd name="connsiteY3" fmla="*/ 853464 h 853464"/>
              <a:gd name="connsiteX4" fmla="*/ 0 w 7162962"/>
              <a:gd name="connsiteY4" fmla="*/ 0 h 853464"/>
              <a:gd name="connsiteX0" fmla="*/ 0 w 7162962"/>
              <a:gd name="connsiteY0" fmla="*/ 13855 h 867319"/>
              <a:gd name="connsiteX1" fmla="*/ 2221471 w 7162962"/>
              <a:gd name="connsiteY1" fmla="*/ 0 h 867319"/>
              <a:gd name="connsiteX2" fmla="*/ 7162962 w 7162962"/>
              <a:gd name="connsiteY2" fmla="*/ 502053 h 867319"/>
              <a:gd name="connsiteX3" fmla="*/ 7162854 w 7162962"/>
              <a:gd name="connsiteY3" fmla="*/ 867319 h 867319"/>
              <a:gd name="connsiteX4" fmla="*/ 0 w 7162962"/>
              <a:gd name="connsiteY4" fmla="*/ 13855 h 867319"/>
              <a:gd name="connsiteX0" fmla="*/ 0 w 7190779"/>
              <a:gd name="connsiteY0" fmla="*/ 13855 h 867319"/>
              <a:gd name="connsiteX1" fmla="*/ 2221471 w 7190779"/>
              <a:gd name="connsiteY1" fmla="*/ 0 h 867319"/>
              <a:gd name="connsiteX2" fmla="*/ 7190779 w 7190779"/>
              <a:gd name="connsiteY2" fmla="*/ 324761 h 867319"/>
              <a:gd name="connsiteX3" fmla="*/ 7162854 w 7190779"/>
              <a:gd name="connsiteY3" fmla="*/ 867319 h 867319"/>
              <a:gd name="connsiteX4" fmla="*/ 0 w 7190779"/>
              <a:gd name="connsiteY4" fmla="*/ 13855 h 867319"/>
              <a:gd name="connsiteX0" fmla="*/ 0 w 7190779"/>
              <a:gd name="connsiteY0" fmla="*/ 13855 h 867319"/>
              <a:gd name="connsiteX1" fmla="*/ 1720768 w 7190779"/>
              <a:gd name="connsiteY1" fmla="*/ 0 h 867319"/>
              <a:gd name="connsiteX2" fmla="*/ 7190779 w 7190779"/>
              <a:gd name="connsiteY2" fmla="*/ 324761 h 867319"/>
              <a:gd name="connsiteX3" fmla="*/ 7162854 w 7190779"/>
              <a:gd name="connsiteY3" fmla="*/ 867319 h 867319"/>
              <a:gd name="connsiteX4" fmla="*/ 0 w 7190779"/>
              <a:gd name="connsiteY4" fmla="*/ 13855 h 867319"/>
              <a:gd name="connsiteX0" fmla="*/ 0 w 7162854"/>
              <a:gd name="connsiteY0" fmla="*/ 13855 h 867319"/>
              <a:gd name="connsiteX1" fmla="*/ 1720768 w 7162854"/>
              <a:gd name="connsiteY1" fmla="*/ 0 h 867319"/>
              <a:gd name="connsiteX2" fmla="*/ 7135144 w 7162854"/>
              <a:gd name="connsiteY2" fmla="*/ 395677 h 867319"/>
              <a:gd name="connsiteX3" fmla="*/ 7162854 w 7162854"/>
              <a:gd name="connsiteY3" fmla="*/ 867319 h 867319"/>
              <a:gd name="connsiteX4" fmla="*/ 0 w 7162854"/>
              <a:gd name="connsiteY4" fmla="*/ 13855 h 867319"/>
              <a:gd name="connsiteX0" fmla="*/ 0 w 7172198"/>
              <a:gd name="connsiteY0" fmla="*/ 0 h 885967"/>
              <a:gd name="connsiteX1" fmla="*/ 1730112 w 7172198"/>
              <a:gd name="connsiteY1" fmla="*/ 18648 h 885967"/>
              <a:gd name="connsiteX2" fmla="*/ 7144488 w 7172198"/>
              <a:gd name="connsiteY2" fmla="*/ 414325 h 885967"/>
              <a:gd name="connsiteX3" fmla="*/ 7172198 w 7172198"/>
              <a:gd name="connsiteY3" fmla="*/ 885967 h 885967"/>
              <a:gd name="connsiteX4" fmla="*/ 0 w 7172198"/>
              <a:gd name="connsiteY4" fmla="*/ 0 h 885967"/>
              <a:gd name="connsiteX0" fmla="*/ 0 w 7172198"/>
              <a:gd name="connsiteY0" fmla="*/ 9792 h 895759"/>
              <a:gd name="connsiteX1" fmla="*/ 1726997 w 7172198"/>
              <a:gd name="connsiteY1" fmla="*/ 0 h 895759"/>
              <a:gd name="connsiteX2" fmla="*/ 7144488 w 7172198"/>
              <a:gd name="connsiteY2" fmla="*/ 424117 h 895759"/>
              <a:gd name="connsiteX3" fmla="*/ 7172198 w 7172198"/>
              <a:gd name="connsiteY3" fmla="*/ 895759 h 895759"/>
              <a:gd name="connsiteX4" fmla="*/ 0 w 7172198"/>
              <a:gd name="connsiteY4" fmla="*/ 9792 h 895759"/>
              <a:gd name="connsiteX0" fmla="*/ 0 w 7172198"/>
              <a:gd name="connsiteY0" fmla="*/ 0 h 885967"/>
              <a:gd name="connsiteX1" fmla="*/ 1736341 w 7172198"/>
              <a:gd name="connsiteY1" fmla="*/ 10523 h 885967"/>
              <a:gd name="connsiteX2" fmla="*/ 7144488 w 7172198"/>
              <a:gd name="connsiteY2" fmla="*/ 414325 h 885967"/>
              <a:gd name="connsiteX3" fmla="*/ 7172198 w 7172198"/>
              <a:gd name="connsiteY3" fmla="*/ 885967 h 885967"/>
              <a:gd name="connsiteX4" fmla="*/ 0 w 7172198"/>
              <a:gd name="connsiteY4" fmla="*/ 0 h 885967"/>
              <a:gd name="connsiteX0" fmla="*/ 0 w 7172198"/>
              <a:gd name="connsiteY0" fmla="*/ 5729 h 891696"/>
              <a:gd name="connsiteX1" fmla="*/ 1733227 w 7172198"/>
              <a:gd name="connsiteY1" fmla="*/ 0 h 891696"/>
              <a:gd name="connsiteX2" fmla="*/ 7144488 w 7172198"/>
              <a:gd name="connsiteY2" fmla="*/ 420054 h 891696"/>
              <a:gd name="connsiteX3" fmla="*/ 7172198 w 7172198"/>
              <a:gd name="connsiteY3" fmla="*/ 891696 h 891696"/>
              <a:gd name="connsiteX4" fmla="*/ 0 w 7172198"/>
              <a:gd name="connsiteY4" fmla="*/ 5729 h 891696"/>
              <a:gd name="connsiteX0" fmla="*/ 0 w 7172198"/>
              <a:gd name="connsiteY0" fmla="*/ 5729 h 891696"/>
              <a:gd name="connsiteX1" fmla="*/ 1733227 w 7172198"/>
              <a:gd name="connsiteY1" fmla="*/ 0 h 891696"/>
              <a:gd name="connsiteX2" fmla="*/ 6994988 w 7172198"/>
              <a:gd name="connsiteY2" fmla="*/ 244536 h 891696"/>
              <a:gd name="connsiteX3" fmla="*/ 7172198 w 7172198"/>
              <a:gd name="connsiteY3" fmla="*/ 891696 h 891696"/>
              <a:gd name="connsiteX4" fmla="*/ 0 w 7172198"/>
              <a:gd name="connsiteY4" fmla="*/ 5729 h 891696"/>
              <a:gd name="connsiteX0" fmla="*/ 0 w 6994988"/>
              <a:gd name="connsiteY0" fmla="*/ 5729 h 696676"/>
              <a:gd name="connsiteX1" fmla="*/ 1733227 w 6994988"/>
              <a:gd name="connsiteY1" fmla="*/ 0 h 696676"/>
              <a:gd name="connsiteX2" fmla="*/ 6994988 w 6994988"/>
              <a:gd name="connsiteY2" fmla="*/ 244536 h 696676"/>
              <a:gd name="connsiteX3" fmla="*/ 6985322 w 6994988"/>
              <a:gd name="connsiteY3" fmla="*/ 696676 h 696676"/>
              <a:gd name="connsiteX4" fmla="*/ 0 w 6994988"/>
              <a:gd name="connsiteY4" fmla="*/ 5729 h 696676"/>
              <a:gd name="connsiteX0" fmla="*/ 0 w 7376215"/>
              <a:gd name="connsiteY0" fmla="*/ 15480 h 696676"/>
              <a:gd name="connsiteX1" fmla="*/ 2114454 w 7376215"/>
              <a:gd name="connsiteY1" fmla="*/ 0 h 696676"/>
              <a:gd name="connsiteX2" fmla="*/ 7376215 w 7376215"/>
              <a:gd name="connsiteY2" fmla="*/ 244536 h 696676"/>
              <a:gd name="connsiteX3" fmla="*/ 7366549 w 7376215"/>
              <a:gd name="connsiteY3" fmla="*/ 696676 h 696676"/>
              <a:gd name="connsiteX4" fmla="*/ 0 w 7376215"/>
              <a:gd name="connsiteY4" fmla="*/ 15480 h 696676"/>
              <a:gd name="connsiteX0" fmla="*/ 0 w 7002463"/>
              <a:gd name="connsiteY0" fmla="*/ 27669 h 696676"/>
              <a:gd name="connsiteX1" fmla="*/ 1740702 w 7002463"/>
              <a:gd name="connsiteY1" fmla="*/ 0 h 696676"/>
              <a:gd name="connsiteX2" fmla="*/ 7002463 w 7002463"/>
              <a:gd name="connsiteY2" fmla="*/ 244536 h 696676"/>
              <a:gd name="connsiteX3" fmla="*/ 6992797 w 7002463"/>
              <a:gd name="connsiteY3" fmla="*/ 696676 h 696676"/>
              <a:gd name="connsiteX4" fmla="*/ 0 w 7002463"/>
              <a:gd name="connsiteY4" fmla="*/ 27669 h 696676"/>
              <a:gd name="connsiteX0" fmla="*/ 0 w 7039838"/>
              <a:gd name="connsiteY0" fmla="*/ 27669 h 696676"/>
              <a:gd name="connsiteX1" fmla="*/ 1740702 w 7039838"/>
              <a:gd name="connsiteY1" fmla="*/ 0 h 696676"/>
              <a:gd name="connsiteX2" fmla="*/ 7039838 w 7039838"/>
              <a:gd name="connsiteY2" fmla="*/ 159215 h 696676"/>
              <a:gd name="connsiteX3" fmla="*/ 6992797 w 7039838"/>
              <a:gd name="connsiteY3" fmla="*/ 696676 h 696676"/>
              <a:gd name="connsiteX4" fmla="*/ 0 w 7039838"/>
              <a:gd name="connsiteY4" fmla="*/ 27669 h 696676"/>
              <a:gd name="connsiteX0" fmla="*/ 0 w 7048860"/>
              <a:gd name="connsiteY0" fmla="*/ 27669 h 672298"/>
              <a:gd name="connsiteX1" fmla="*/ 1740702 w 7048860"/>
              <a:gd name="connsiteY1" fmla="*/ 0 h 672298"/>
              <a:gd name="connsiteX2" fmla="*/ 7039838 w 7048860"/>
              <a:gd name="connsiteY2" fmla="*/ 159215 h 672298"/>
              <a:gd name="connsiteX3" fmla="*/ 7048860 w 7048860"/>
              <a:gd name="connsiteY3" fmla="*/ 672298 h 672298"/>
              <a:gd name="connsiteX4" fmla="*/ 0 w 7048860"/>
              <a:gd name="connsiteY4" fmla="*/ 27669 h 672298"/>
              <a:gd name="connsiteX0" fmla="*/ 0 w 7049183"/>
              <a:gd name="connsiteY0" fmla="*/ 27669 h 672298"/>
              <a:gd name="connsiteX1" fmla="*/ 1740702 w 7049183"/>
              <a:gd name="connsiteY1" fmla="*/ 0 h 672298"/>
              <a:gd name="connsiteX2" fmla="*/ 7049183 w 7049183"/>
              <a:gd name="connsiteY2" fmla="*/ 220159 h 672298"/>
              <a:gd name="connsiteX3" fmla="*/ 7048860 w 7049183"/>
              <a:gd name="connsiteY3" fmla="*/ 672298 h 672298"/>
              <a:gd name="connsiteX4" fmla="*/ 0 w 7049183"/>
              <a:gd name="connsiteY4" fmla="*/ 27669 h 672298"/>
              <a:gd name="connsiteX0" fmla="*/ 0 w 7049183"/>
              <a:gd name="connsiteY0" fmla="*/ 27669 h 708864"/>
              <a:gd name="connsiteX1" fmla="*/ 1740702 w 7049183"/>
              <a:gd name="connsiteY1" fmla="*/ 0 h 708864"/>
              <a:gd name="connsiteX2" fmla="*/ 7049183 w 7049183"/>
              <a:gd name="connsiteY2" fmla="*/ 220159 h 708864"/>
              <a:gd name="connsiteX3" fmla="*/ 7039516 w 7049183"/>
              <a:gd name="connsiteY3" fmla="*/ 708864 h 708864"/>
              <a:gd name="connsiteX4" fmla="*/ 0 w 7049183"/>
              <a:gd name="connsiteY4" fmla="*/ 27669 h 708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183" h="708864">
                <a:moveTo>
                  <a:pt x="0" y="27669"/>
                </a:moveTo>
                <a:lnTo>
                  <a:pt x="1740702" y="0"/>
                </a:lnTo>
                <a:lnTo>
                  <a:pt x="7049183" y="220159"/>
                </a:lnTo>
                <a:cubicBezTo>
                  <a:pt x="7049075" y="370872"/>
                  <a:pt x="7039624" y="558151"/>
                  <a:pt x="7039516" y="708864"/>
                </a:cubicBezTo>
                <a:lnTo>
                  <a:pt x="0" y="27669"/>
                </a:lnTo>
                <a:close/>
              </a:path>
            </a:pathLst>
          </a:cu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0" name="Line Callout 1 9"/>
          <p:cNvSpPr/>
          <p:nvPr/>
        </p:nvSpPr>
        <p:spPr>
          <a:xfrm>
            <a:off x="3850189" y="4459041"/>
            <a:ext cx="1361885" cy="398440"/>
          </a:xfrm>
          <a:prstGeom prst="borderCallout1">
            <a:avLst>
              <a:gd name="adj1" fmla="val -19792"/>
              <a:gd name="adj2" fmla="val 38408"/>
              <a:gd name="adj3" fmla="val -200264"/>
              <a:gd name="adj4" fmla="val -53362"/>
            </a:avLst>
          </a:prstGeom>
          <a:noFill/>
          <a:ln w="190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050" b="1" dirty="0">
                <a:solidFill>
                  <a:srgbClr val="FFFFFF"/>
                </a:solidFill>
              </a:rPr>
              <a:t>Utilities Building</a:t>
            </a:r>
            <a:endParaRPr lang="en-US" sz="1200" b="1" dirty="0">
              <a:solidFill>
                <a:srgbClr val="FFFFFF"/>
              </a:solidFill>
            </a:endParaRPr>
          </a:p>
        </p:txBody>
      </p:sp>
      <p:sp>
        <p:nvSpPr>
          <p:cNvPr id="3" name="Line Callout 1 2"/>
          <p:cNvSpPr/>
          <p:nvPr/>
        </p:nvSpPr>
        <p:spPr>
          <a:xfrm>
            <a:off x="6287673" y="1166691"/>
            <a:ext cx="1615733" cy="398440"/>
          </a:xfrm>
          <a:prstGeom prst="borderCallout1">
            <a:avLst>
              <a:gd name="adj1" fmla="val 123519"/>
              <a:gd name="adj2" fmla="val 45610"/>
              <a:gd name="adj3" fmla="val 283375"/>
              <a:gd name="adj4" fmla="val 6189"/>
            </a:avLst>
          </a:prstGeom>
          <a:noFill/>
          <a:ln w="190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050" b="1" dirty="0">
                <a:solidFill>
                  <a:schemeClr val="bg1"/>
                </a:solidFill>
              </a:rPr>
              <a:t>Converter building</a:t>
            </a:r>
          </a:p>
        </p:txBody>
      </p:sp>
      <p:sp>
        <p:nvSpPr>
          <p:cNvPr id="5" name="Line Callout 1 4"/>
          <p:cNvSpPr/>
          <p:nvPr/>
        </p:nvSpPr>
        <p:spPr>
          <a:xfrm>
            <a:off x="4803659" y="600495"/>
            <a:ext cx="1361885" cy="398440"/>
          </a:xfrm>
          <a:prstGeom prst="borderCallout1">
            <a:avLst>
              <a:gd name="adj1" fmla="val 113541"/>
              <a:gd name="adj2" fmla="val 45610"/>
              <a:gd name="adj3" fmla="val 541556"/>
              <a:gd name="adj4" fmla="val -14080"/>
            </a:avLst>
          </a:prstGeom>
          <a:noFill/>
          <a:ln w="190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050" b="1" dirty="0">
                <a:solidFill>
                  <a:srgbClr val="FFFFFF"/>
                </a:solidFill>
              </a:rPr>
              <a:t>Transformers</a:t>
            </a:r>
          </a:p>
        </p:txBody>
      </p:sp>
      <p:sp>
        <p:nvSpPr>
          <p:cNvPr id="7" name="Line Callout 1 6"/>
          <p:cNvSpPr/>
          <p:nvPr/>
        </p:nvSpPr>
        <p:spPr>
          <a:xfrm>
            <a:off x="2488304" y="677347"/>
            <a:ext cx="1361885" cy="398440"/>
          </a:xfrm>
          <a:prstGeom prst="borderCallout1">
            <a:avLst>
              <a:gd name="adj1" fmla="val 113541"/>
              <a:gd name="adj2" fmla="val 45610"/>
              <a:gd name="adj3" fmla="val 437313"/>
              <a:gd name="adj4" fmla="val 51389"/>
            </a:avLst>
          </a:prstGeom>
          <a:noFill/>
          <a:ln w="190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050" b="1" dirty="0">
                <a:solidFill>
                  <a:srgbClr val="FFFFFF"/>
                </a:solidFill>
              </a:rPr>
              <a:t>Control Building</a:t>
            </a:r>
          </a:p>
        </p:txBody>
      </p:sp>
      <p:pic>
        <p:nvPicPr>
          <p:cNvPr id="1030" name="Picture 6" descr="Wind, Turbine, Electricity, Windmill, Energy, Renewa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993567" y="195486"/>
            <a:ext cx="810090" cy="1620180"/>
          </a:xfrm>
          <a:prstGeom prst="rect">
            <a:avLst/>
          </a:prstGeom>
          <a:noFill/>
          <a:extLst>
            <a:ext uri="{909E8E84-426E-40DD-AFC4-6F175D3DCCD1}">
              <a14:hiddenFill xmlns:a14="http://schemas.microsoft.com/office/drawing/2010/main">
                <a:solidFill>
                  <a:srgbClr val="FFFFFF"/>
                </a:solidFill>
              </a14:hiddenFill>
            </a:ext>
          </a:extLst>
        </p:spPr>
      </p:pic>
      <p:sp>
        <p:nvSpPr>
          <p:cNvPr id="13" name="Isosceles Triangle 12"/>
          <p:cNvSpPr/>
          <p:nvPr/>
        </p:nvSpPr>
        <p:spPr>
          <a:xfrm>
            <a:off x="1128712" y="4069631"/>
            <a:ext cx="1200188" cy="1107207"/>
          </a:xfrm>
          <a:custGeom>
            <a:avLst/>
            <a:gdLst>
              <a:gd name="connsiteX0" fmla="*/ 0 w 971600"/>
              <a:gd name="connsiteY0" fmla="*/ 1412776 h 1412776"/>
              <a:gd name="connsiteX1" fmla="*/ 0 w 971600"/>
              <a:gd name="connsiteY1" fmla="*/ 0 h 1412776"/>
              <a:gd name="connsiteX2" fmla="*/ 971600 w 971600"/>
              <a:gd name="connsiteY2" fmla="*/ 1412776 h 1412776"/>
              <a:gd name="connsiteX3" fmla="*/ 0 w 971600"/>
              <a:gd name="connsiteY3" fmla="*/ 1412776 h 1412776"/>
              <a:gd name="connsiteX0" fmla="*/ 0 w 1581200"/>
              <a:gd name="connsiteY0" fmla="*/ 1412776 h 1412776"/>
              <a:gd name="connsiteX1" fmla="*/ 0 w 1581200"/>
              <a:gd name="connsiteY1" fmla="*/ 0 h 1412776"/>
              <a:gd name="connsiteX2" fmla="*/ 1581200 w 1581200"/>
              <a:gd name="connsiteY2" fmla="*/ 1400076 h 1412776"/>
              <a:gd name="connsiteX3" fmla="*/ 0 w 1581200"/>
              <a:gd name="connsiteY3" fmla="*/ 1412776 h 1412776"/>
              <a:gd name="connsiteX0" fmla="*/ 0 w 1593900"/>
              <a:gd name="connsiteY0" fmla="*/ 1412776 h 1438176"/>
              <a:gd name="connsiteX1" fmla="*/ 0 w 1593900"/>
              <a:gd name="connsiteY1" fmla="*/ 0 h 1438176"/>
              <a:gd name="connsiteX2" fmla="*/ 1593900 w 1593900"/>
              <a:gd name="connsiteY2" fmla="*/ 1438176 h 1438176"/>
              <a:gd name="connsiteX3" fmla="*/ 0 w 1593900"/>
              <a:gd name="connsiteY3" fmla="*/ 1412776 h 1438176"/>
              <a:gd name="connsiteX0" fmla="*/ 0 w 1581200"/>
              <a:gd name="connsiteY0" fmla="*/ 1412776 h 1425476"/>
              <a:gd name="connsiteX1" fmla="*/ 0 w 1581200"/>
              <a:gd name="connsiteY1" fmla="*/ 0 h 1425476"/>
              <a:gd name="connsiteX2" fmla="*/ 1581200 w 1581200"/>
              <a:gd name="connsiteY2" fmla="*/ 1425476 h 1425476"/>
              <a:gd name="connsiteX3" fmla="*/ 0 w 1581200"/>
              <a:gd name="connsiteY3" fmla="*/ 1412776 h 1425476"/>
              <a:gd name="connsiteX0" fmla="*/ 0 w 1581200"/>
              <a:gd name="connsiteY0" fmla="*/ 1412776 h 1457226"/>
              <a:gd name="connsiteX1" fmla="*/ 0 w 1581200"/>
              <a:gd name="connsiteY1" fmla="*/ 0 h 1457226"/>
              <a:gd name="connsiteX2" fmla="*/ 1581200 w 1581200"/>
              <a:gd name="connsiteY2" fmla="*/ 1457226 h 1457226"/>
              <a:gd name="connsiteX3" fmla="*/ 0 w 1581200"/>
              <a:gd name="connsiteY3" fmla="*/ 1412776 h 1457226"/>
              <a:gd name="connsiteX0" fmla="*/ 0 w 1593900"/>
              <a:gd name="connsiteY0" fmla="*/ 1444526 h 1457226"/>
              <a:gd name="connsiteX1" fmla="*/ 12700 w 1593900"/>
              <a:gd name="connsiteY1" fmla="*/ 0 h 1457226"/>
              <a:gd name="connsiteX2" fmla="*/ 1593900 w 1593900"/>
              <a:gd name="connsiteY2" fmla="*/ 1457226 h 1457226"/>
              <a:gd name="connsiteX3" fmla="*/ 0 w 1593900"/>
              <a:gd name="connsiteY3" fmla="*/ 1444526 h 1457226"/>
              <a:gd name="connsiteX0" fmla="*/ 6350 w 1600250"/>
              <a:gd name="connsiteY0" fmla="*/ 1463576 h 1476276"/>
              <a:gd name="connsiteX1" fmla="*/ 0 w 1600250"/>
              <a:gd name="connsiteY1" fmla="*/ 0 h 1476276"/>
              <a:gd name="connsiteX2" fmla="*/ 1600250 w 1600250"/>
              <a:gd name="connsiteY2" fmla="*/ 1476276 h 1476276"/>
              <a:gd name="connsiteX3" fmla="*/ 6350 w 1600250"/>
              <a:gd name="connsiteY3" fmla="*/ 1463576 h 1476276"/>
            </a:gdLst>
            <a:ahLst/>
            <a:cxnLst>
              <a:cxn ang="0">
                <a:pos x="connsiteX0" y="connsiteY0"/>
              </a:cxn>
              <a:cxn ang="0">
                <a:pos x="connsiteX1" y="connsiteY1"/>
              </a:cxn>
              <a:cxn ang="0">
                <a:pos x="connsiteX2" y="connsiteY2"/>
              </a:cxn>
              <a:cxn ang="0">
                <a:pos x="connsiteX3" y="connsiteY3"/>
              </a:cxn>
            </a:cxnLst>
            <a:rect l="l" t="t" r="r" b="b"/>
            <a:pathLst>
              <a:path w="1600250" h="1476276">
                <a:moveTo>
                  <a:pt x="6350" y="1463576"/>
                </a:moveTo>
                <a:cubicBezTo>
                  <a:pt x="4233" y="975717"/>
                  <a:pt x="2117" y="487859"/>
                  <a:pt x="0" y="0"/>
                </a:cubicBezTo>
                <a:lnTo>
                  <a:pt x="1600250" y="1476276"/>
                </a:lnTo>
                <a:lnTo>
                  <a:pt x="6350" y="1463576"/>
                </a:lnTo>
                <a:close/>
              </a:path>
            </a:pathLst>
          </a:custGeom>
          <a:solidFill>
            <a:schemeClr val="bg1">
              <a:lumMod val="7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9" name="Line Callout 1 8"/>
          <p:cNvSpPr/>
          <p:nvPr/>
        </p:nvSpPr>
        <p:spPr>
          <a:xfrm>
            <a:off x="1266792" y="4445761"/>
            <a:ext cx="1487491" cy="475373"/>
          </a:xfrm>
          <a:prstGeom prst="borderCallout1">
            <a:avLst>
              <a:gd name="adj1" fmla="val -34338"/>
              <a:gd name="adj2" fmla="val 61323"/>
              <a:gd name="adj3" fmla="val -238110"/>
              <a:gd name="adj4" fmla="val 81425"/>
            </a:avLst>
          </a:prstGeom>
          <a:noFill/>
          <a:ln w="190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050" b="1" dirty="0">
                <a:solidFill>
                  <a:srgbClr val="FFFFFF"/>
                </a:solidFill>
              </a:rPr>
              <a:t>GIS building </a:t>
            </a:r>
            <a:r>
              <a:rPr lang="en-US" sz="700" b="1" dirty="0">
                <a:solidFill>
                  <a:srgbClr val="FFFFFF"/>
                </a:solidFill>
              </a:rPr>
              <a:t>(connection bay to </a:t>
            </a:r>
            <a:r>
              <a:rPr lang="en-US" sz="700" b="1" dirty="0" err="1">
                <a:solidFill>
                  <a:srgbClr val="FFFFFF"/>
                </a:solidFill>
              </a:rPr>
              <a:t>Gezelle</a:t>
            </a:r>
            <a:endParaRPr lang="en-US" sz="700" b="1" dirty="0">
              <a:solidFill>
                <a:srgbClr val="FFFFFF"/>
              </a:solidFill>
            </a:endParaRPr>
          </a:p>
          <a:p>
            <a:pPr algn="ctr"/>
            <a:r>
              <a:rPr lang="en-US" sz="700" b="1" dirty="0">
                <a:solidFill>
                  <a:srgbClr val="FFFFFF"/>
                </a:solidFill>
              </a:rPr>
              <a:t>in Belgium, and </a:t>
            </a:r>
            <a:r>
              <a:rPr lang="en-US" sz="700" b="1" dirty="0" err="1">
                <a:solidFill>
                  <a:srgbClr val="FFFFFF"/>
                </a:solidFill>
              </a:rPr>
              <a:t>Richborough</a:t>
            </a:r>
            <a:r>
              <a:rPr lang="en-US" sz="700" b="1" dirty="0">
                <a:solidFill>
                  <a:srgbClr val="FFFFFF"/>
                </a:solidFill>
              </a:rPr>
              <a:t> in GB)</a:t>
            </a:r>
          </a:p>
        </p:txBody>
      </p:sp>
      <p:sp>
        <p:nvSpPr>
          <p:cNvPr id="16" name="Title 1"/>
          <p:cNvSpPr txBox="1">
            <a:spLocks/>
          </p:cNvSpPr>
          <p:nvPr/>
        </p:nvSpPr>
        <p:spPr>
          <a:xfrm>
            <a:off x="1219087" y="83567"/>
            <a:ext cx="3171899" cy="351232"/>
          </a:xfrm>
          <a:prstGeom prst="rect">
            <a:avLst/>
          </a:prstGeom>
        </p:spPr>
        <p:txBody>
          <a:bodyPr>
            <a:normAutofit fontScale="90000" lnSpcReduction="20000"/>
          </a:bodyPr>
          <a:lstStyle>
            <a:lvl1pPr algn="ctr" defTabSz="478912" rtl="0" eaLnBrk="1" latinLnBrk="0" hangingPunct="1">
              <a:spcBef>
                <a:spcPct val="0"/>
              </a:spcBef>
              <a:buNone/>
              <a:defRPr sz="2900" b="1" kern="1200">
                <a:solidFill>
                  <a:schemeClr val="accent6">
                    <a:lumMod val="75000"/>
                  </a:schemeClr>
                </a:solidFill>
                <a:latin typeface="+mj-lt"/>
                <a:ea typeface="+mj-ea"/>
                <a:cs typeface="+mj-cs"/>
              </a:defRPr>
            </a:lvl1pPr>
          </a:lstStyle>
          <a:p>
            <a:pPr algn="l"/>
            <a:r>
              <a:rPr lang="en-US" sz="2175" dirty="0">
                <a:solidFill>
                  <a:schemeClr val="bg1"/>
                </a:solidFill>
              </a:rPr>
              <a:t>Converter Stations</a:t>
            </a:r>
          </a:p>
        </p:txBody>
      </p:sp>
    </p:spTree>
    <p:extLst>
      <p:ext uri="{BB962C8B-B14F-4D97-AF65-F5344CB8AC3E}">
        <p14:creationId xmlns:p14="http://schemas.microsoft.com/office/powerpoint/2010/main" val="12388484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elgrid.net\Org\LIP\30 Nemo\20 Permits &amp; Consents\onshore\plan B - 2014_haven\Simulatie EBL\Arcadis_spie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3904" y="0"/>
            <a:ext cx="7121396"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6"/>
          <p:cNvSpPr/>
          <p:nvPr/>
        </p:nvSpPr>
        <p:spPr>
          <a:xfrm>
            <a:off x="5117188" y="2989490"/>
            <a:ext cx="1180650" cy="561294"/>
          </a:xfrm>
          <a:custGeom>
            <a:avLst/>
            <a:gdLst>
              <a:gd name="connsiteX0" fmla="*/ 333828 w 1712685"/>
              <a:gd name="connsiteY0" fmla="*/ 0 h 754742"/>
              <a:gd name="connsiteX1" fmla="*/ 333828 w 1712685"/>
              <a:gd name="connsiteY1" fmla="*/ 0 h 754742"/>
              <a:gd name="connsiteX2" fmla="*/ 1712685 w 1712685"/>
              <a:gd name="connsiteY2" fmla="*/ 0 h 754742"/>
              <a:gd name="connsiteX3" fmla="*/ 1349828 w 1712685"/>
              <a:gd name="connsiteY3" fmla="*/ 754742 h 754742"/>
              <a:gd name="connsiteX4" fmla="*/ 0 w 1712685"/>
              <a:gd name="connsiteY4" fmla="*/ 754742 h 754742"/>
              <a:gd name="connsiteX5" fmla="*/ 333828 w 1712685"/>
              <a:gd name="connsiteY5" fmla="*/ 0 h 754742"/>
              <a:gd name="connsiteX0" fmla="*/ 333828 w 1712685"/>
              <a:gd name="connsiteY0" fmla="*/ 0 h 1275442"/>
              <a:gd name="connsiteX1" fmla="*/ 333828 w 1712685"/>
              <a:gd name="connsiteY1" fmla="*/ 0 h 1275442"/>
              <a:gd name="connsiteX2" fmla="*/ 1712685 w 1712685"/>
              <a:gd name="connsiteY2" fmla="*/ 0 h 1275442"/>
              <a:gd name="connsiteX3" fmla="*/ 1489528 w 1712685"/>
              <a:gd name="connsiteY3" fmla="*/ 1275442 h 1275442"/>
              <a:gd name="connsiteX4" fmla="*/ 0 w 1712685"/>
              <a:gd name="connsiteY4" fmla="*/ 754742 h 1275442"/>
              <a:gd name="connsiteX5" fmla="*/ 333828 w 1712685"/>
              <a:gd name="connsiteY5" fmla="*/ 0 h 1275442"/>
              <a:gd name="connsiteX0" fmla="*/ 333828 w 2398485"/>
              <a:gd name="connsiteY0" fmla="*/ 0 h 1275442"/>
              <a:gd name="connsiteX1" fmla="*/ 333828 w 2398485"/>
              <a:gd name="connsiteY1" fmla="*/ 0 h 1275442"/>
              <a:gd name="connsiteX2" fmla="*/ 2398485 w 2398485"/>
              <a:gd name="connsiteY2" fmla="*/ 355600 h 1275442"/>
              <a:gd name="connsiteX3" fmla="*/ 1489528 w 2398485"/>
              <a:gd name="connsiteY3" fmla="*/ 1275442 h 1275442"/>
              <a:gd name="connsiteX4" fmla="*/ 0 w 2398485"/>
              <a:gd name="connsiteY4" fmla="*/ 754742 h 1275442"/>
              <a:gd name="connsiteX5" fmla="*/ 333828 w 2398485"/>
              <a:gd name="connsiteY5" fmla="*/ 0 h 1275442"/>
              <a:gd name="connsiteX0" fmla="*/ 975178 w 2398485"/>
              <a:gd name="connsiteY0" fmla="*/ 438693 h 1275985"/>
              <a:gd name="connsiteX1" fmla="*/ 333828 w 2398485"/>
              <a:gd name="connsiteY1" fmla="*/ 543 h 1275985"/>
              <a:gd name="connsiteX2" fmla="*/ 2398485 w 2398485"/>
              <a:gd name="connsiteY2" fmla="*/ 356143 h 1275985"/>
              <a:gd name="connsiteX3" fmla="*/ 1489528 w 2398485"/>
              <a:gd name="connsiteY3" fmla="*/ 1275985 h 1275985"/>
              <a:gd name="connsiteX4" fmla="*/ 0 w 2398485"/>
              <a:gd name="connsiteY4" fmla="*/ 755285 h 1275985"/>
              <a:gd name="connsiteX5" fmla="*/ 975178 w 2398485"/>
              <a:gd name="connsiteY5" fmla="*/ 438693 h 1275985"/>
              <a:gd name="connsiteX0" fmla="*/ 975178 w 2398485"/>
              <a:gd name="connsiteY0" fmla="*/ 432358 h 1269650"/>
              <a:gd name="connsiteX1" fmla="*/ 1076778 w 2398485"/>
              <a:gd name="connsiteY1" fmla="*/ 558 h 1269650"/>
              <a:gd name="connsiteX2" fmla="*/ 2398485 w 2398485"/>
              <a:gd name="connsiteY2" fmla="*/ 349808 h 1269650"/>
              <a:gd name="connsiteX3" fmla="*/ 1489528 w 2398485"/>
              <a:gd name="connsiteY3" fmla="*/ 1269650 h 1269650"/>
              <a:gd name="connsiteX4" fmla="*/ 0 w 2398485"/>
              <a:gd name="connsiteY4" fmla="*/ 748950 h 1269650"/>
              <a:gd name="connsiteX5" fmla="*/ 975178 w 2398485"/>
              <a:gd name="connsiteY5" fmla="*/ 432358 h 1269650"/>
              <a:gd name="connsiteX0" fmla="*/ 975178 w 2398485"/>
              <a:gd name="connsiteY0" fmla="*/ 442659 h 1279951"/>
              <a:gd name="connsiteX1" fmla="*/ 902607 w 2398485"/>
              <a:gd name="connsiteY1" fmla="*/ 120622 h 1279951"/>
              <a:gd name="connsiteX2" fmla="*/ 1076778 w 2398485"/>
              <a:gd name="connsiteY2" fmla="*/ 10859 h 1279951"/>
              <a:gd name="connsiteX3" fmla="*/ 2398485 w 2398485"/>
              <a:gd name="connsiteY3" fmla="*/ 360109 h 1279951"/>
              <a:gd name="connsiteX4" fmla="*/ 1489528 w 2398485"/>
              <a:gd name="connsiteY4" fmla="*/ 1279951 h 1279951"/>
              <a:gd name="connsiteX5" fmla="*/ 0 w 2398485"/>
              <a:gd name="connsiteY5" fmla="*/ 759251 h 1279951"/>
              <a:gd name="connsiteX6" fmla="*/ 975178 w 2398485"/>
              <a:gd name="connsiteY6" fmla="*/ 442659 h 1279951"/>
              <a:gd name="connsiteX0" fmla="*/ 883738 w 2307045"/>
              <a:gd name="connsiteY0" fmla="*/ 442659 h 1279951"/>
              <a:gd name="connsiteX1" fmla="*/ 811167 w 2307045"/>
              <a:gd name="connsiteY1" fmla="*/ 120622 h 1279951"/>
              <a:gd name="connsiteX2" fmla="*/ 985338 w 2307045"/>
              <a:gd name="connsiteY2" fmla="*/ 10859 h 1279951"/>
              <a:gd name="connsiteX3" fmla="*/ 2307045 w 2307045"/>
              <a:gd name="connsiteY3" fmla="*/ 360109 h 1279951"/>
              <a:gd name="connsiteX4" fmla="*/ 1398088 w 2307045"/>
              <a:gd name="connsiteY4" fmla="*/ 1279951 h 1279951"/>
              <a:gd name="connsiteX5" fmla="*/ 0 w 2307045"/>
              <a:gd name="connsiteY5" fmla="*/ 850691 h 1279951"/>
              <a:gd name="connsiteX0" fmla="*/ 883738 w 2307045"/>
              <a:gd name="connsiteY0" fmla="*/ 432358 h 1269650"/>
              <a:gd name="connsiteX1" fmla="*/ 985338 w 2307045"/>
              <a:gd name="connsiteY1" fmla="*/ 558 h 1269650"/>
              <a:gd name="connsiteX2" fmla="*/ 2307045 w 2307045"/>
              <a:gd name="connsiteY2" fmla="*/ 349808 h 1269650"/>
              <a:gd name="connsiteX3" fmla="*/ 1398088 w 2307045"/>
              <a:gd name="connsiteY3" fmla="*/ 1269650 h 1269650"/>
              <a:gd name="connsiteX4" fmla="*/ 0 w 2307045"/>
              <a:gd name="connsiteY4" fmla="*/ 840390 h 1269650"/>
              <a:gd name="connsiteX0" fmla="*/ 883738 w 2307045"/>
              <a:gd name="connsiteY0" fmla="*/ 432358 h 1269650"/>
              <a:gd name="connsiteX1" fmla="*/ 985338 w 2307045"/>
              <a:gd name="connsiteY1" fmla="*/ 558 h 1269650"/>
              <a:gd name="connsiteX2" fmla="*/ 2307045 w 2307045"/>
              <a:gd name="connsiteY2" fmla="*/ 349808 h 1269650"/>
              <a:gd name="connsiteX3" fmla="*/ 1398088 w 2307045"/>
              <a:gd name="connsiteY3" fmla="*/ 1269650 h 1269650"/>
              <a:gd name="connsiteX4" fmla="*/ 0 w 2307045"/>
              <a:gd name="connsiteY4" fmla="*/ 840390 h 1269650"/>
              <a:gd name="connsiteX5" fmla="*/ 883738 w 2307045"/>
              <a:gd name="connsiteY5" fmla="*/ 432358 h 1269650"/>
              <a:gd name="connsiteX0" fmla="*/ 724988 w 2307045"/>
              <a:gd name="connsiteY0" fmla="*/ 273639 h 1269681"/>
              <a:gd name="connsiteX1" fmla="*/ 985338 w 2307045"/>
              <a:gd name="connsiteY1" fmla="*/ 589 h 1269681"/>
              <a:gd name="connsiteX2" fmla="*/ 2307045 w 2307045"/>
              <a:gd name="connsiteY2" fmla="*/ 349839 h 1269681"/>
              <a:gd name="connsiteX3" fmla="*/ 1398088 w 2307045"/>
              <a:gd name="connsiteY3" fmla="*/ 1269681 h 1269681"/>
              <a:gd name="connsiteX4" fmla="*/ 0 w 2307045"/>
              <a:gd name="connsiteY4" fmla="*/ 840421 h 1269681"/>
              <a:gd name="connsiteX5" fmla="*/ 724988 w 2307045"/>
              <a:gd name="connsiteY5" fmla="*/ 273639 h 1269681"/>
              <a:gd name="connsiteX0" fmla="*/ 724988 w 2307045"/>
              <a:gd name="connsiteY0" fmla="*/ 56606 h 1052648"/>
              <a:gd name="connsiteX1" fmla="*/ 2307045 w 2307045"/>
              <a:gd name="connsiteY1" fmla="*/ 132806 h 1052648"/>
              <a:gd name="connsiteX2" fmla="*/ 1398088 w 2307045"/>
              <a:gd name="connsiteY2" fmla="*/ 1052648 h 1052648"/>
              <a:gd name="connsiteX3" fmla="*/ 0 w 2307045"/>
              <a:gd name="connsiteY3" fmla="*/ 623388 h 1052648"/>
              <a:gd name="connsiteX4" fmla="*/ 724988 w 2307045"/>
              <a:gd name="connsiteY4" fmla="*/ 56606 h 1052648"/>
              <a:gd name="connsiteX0" fmla="*/ 1099638 w 2307045"/>
              <a:gd name="connsiteY0" fmla="*/ 16869 h 1254211"/>
              <a:gd name="connsiteX1" fmla="*/ 2307045 w 2307045"/>
              <a:gd name="connsiteY1" fmla="*/ 334369 h 1254211"/>
              <a:gd name="connsiteX2" fmla="*/ 1398088 w 2307045"/>
              <a:gd name="connsiteY2" fmla="*/ 1254211 h 1254211"/>
              <a:gd name="connsiteX3" fmla="*/ 0 w 2307045"/>
              <a:gd name="connsiteY3" fmla="*/ 824951 h 1254211"/>
              <a:gd name="connsiteX4" fmla="*/ 1099638 w 2307045"/>
              <a:gd name="connsiteY4" fmla="*/ 16869 h 1254211"/>
              <a:gd name="connsiteX0" fmla="*/ 1099638 w 2307045"/>
              <a:gd name="connsiteY0" fmla="*/ 0 h 1237342"/>
              <a:gd name="connsiteX1" fmla="*/ 2307045 w 2307045"/>
              <a:gd name="connsiteY1" fmla="*/ 317500 h 1237342"/>
              <a:gd name="connsiteX2" fmla="*/ 1398088 w 2307045"/>
              <a:gd name="connsiteY2" fmla="*/ 1237342 h 1237342"/>
              <a:gd name="connsiteX3" fmla="*/ 0 w 2307045"/>
              <a:gd name="connsiteY3" fmla="*/ 808082 h 1237342"/>
              <a:gd name="connsiteX4" fmla="*/ 1099638 w 2307045"/>
              <a:gd name="connsiteY4" fmla="*/ 0 h 1237342"/>
              <a:gd name="connsiteX0" fmla="*/ 940888 w 2148295"/>
              <a:gd name="connsiteY0" fmla="*/ 0 h 1237342"/>
              <a:gd name="connsiteX1" fmla="*/ 2148295 w 2148295"/>
              <a:gd name="connsiteY1" fmla="*/ 317500 h 1237342"/>
              <a:gd name="connsiteX2" fmla="*/ 1239338 w 2148295"/>
              <a:gd name="connsiteY2" fmla="*/ 1237342 h 1237342"/>
              <a:gd name="connsiteX3" fmla="*/ 0 w 2148295"/>
              <a:gd name="connsiteY3" fmla="*/ 700132 h 1237342"/>
              <a:gd name="connsiteX4" fmla="*/ 940888 w 2148295"/>
              <a:gd name="connsiteY4" fmla="*/ 0 h 1237342"/>
              <a:gd name="connsiteX0" fmla="*/ 509088 w 1716495"/>
              <a:gd name="connsiteY0" fmla="*/ 0 h 1237342"/>
              <a:gd name="connsiteX1" fmla="*/ 1716495 w 1716495"/>
              <a:gd name="connsiteY1" fmla="*/ 317500 h 1237342"/>
              <a:gd name="connsiteX2" fmla="*/ 807538 w 1716495"/>
              <a:gd name="connsiteY2" fmla="*/ 1237342 h 1237342"/>
              <a:gd name="connsiteX3" fmla="*/ 0 w 1716495"/>
              <a:gd name="connsiteY3" fmla="*/ 528682 h 1237342"/>
              <a:gd name="connsiteX4" fmla="*/ 509088 w 1716495"/>
              <a:gd name="connsiteY4" fmla="*/ 0 h 1237342"/>
              <a:gd name="connsiteX0" fmla="*/ 1099638 w 2307045"/>
              <a:gd name="connsiteY0" fmla="*/ 0 h 1237342"/>
              <a:gd name="connsiteX1" fmla="*/ 2307045 w 2307045"/>
              <a:gd name="connsiteY1" fmla="*/ 317500 h 1237342"/>
              <a:gd name="connsiteX2" fmla="*/ 1398088 w 2307045"/>
              <a:gd name="connsiteY2" fmla="*/ 1237342 h 1237342"/>
              <a:gd name="connsiteX3" fmla="*/ 0 w 2307045"/>
              <a:gd name="connsiteY3" fmla="*/ 681082 h 1237342"/>
              <a:gd name="connsiteX4" fmla="*/ 1099638 w 2307045"/>
              <a:gd name="connsiteY4" fmla="*/ 0 h 1237342"/>
              <a:gd name="connsiteX0" fmla="*/ 1099638 w 2307045"/>
              <a:gd name="connsiteY0" fmla="*/ 0 h 1256392"/>
              <a:gd name="connsiteX1" fmla="*/ 2307045 w 2307045"/>
              <a:gd name="connsiteY1" fmla="*/ 317500 h 1256392"/>
              <a:gd name="connsiteX2" fmla="*/ 1633038 w 2307045"/>
              <a:gd name="connsiteY2" fmla="*/ 1256392 h 1256392"/>
              <a:gd name="connsiteX3" fmla="*/ 0 w 2307045"/>
              <a:gd name="connsiteY3" fmla="*/ 681082 h 1256392"/>
              <a:gd name="connsiteX4" fmla="*/ 1099638 w 2307045"/>
              <a:gd name="connsiteY4" fmla="*/ 0 h 1256392"/>
              <a:gd name="connsiteX0" fmla="*/ 1099638 w 2491195"/>
              <a:gd name="connsiteY0" fmla="*/ 0 h 1256392"/>
              <a:gd name="connsiteX1" fmla="*/ 2491195 w 2491195"/>
              <a:gd name="connsiteY1" fmla="*/ 374650 h 1256392"/>
              <a:gd name="connsiteX2" fmla="*/ 1633038 w 2491195"/>
              <a:gd name="connsiteY2" fmla="*/ 1256392 h 1256392"/>
              <a:gd name="connsiteX3" fmla="*/ 0 w 2491195"/>
              <a:gd name="connsiteY3" fmla="*/ 681082 h 1256392"/>
              <a:gd name="connsiteX4" fmla="*/ 1099638 w 2491195"/>
              <a:gd name="connsiteY4" fmla="*/ 0 h 1256392"/>
              <a:gd name="connsiteX0" fmla="*/ 1150438 w 2491195"/>
              <a:gd name="connsiteY0" fmla="*/ 0 h 1078592"/>
              <a:gd name="connsiteX1" fmla="*/ 2491195 w 2491195"/>
              <a:gd name="connsiteY1" fmla="*/ 196850 h 1078592"/>
              <a:gd name="connsiteX2" fmla="*/ 1633038 w 2491195"/>
              <a:gd name="connsiteY2" fmla="*/ 1078592 h 1078592"/>
              <a:gd name="connsiteX3" fmla="*/ 0 w 2491195"/>
              <a:gd name="connsiteY3" fmla="*/ 503282 h 1078592"/>
              <a:gd name="connsiteX4" fmla="*/ 1150438 w 2491195"/>
              <a:gd name="connsiteY4" fmla="*/ 0 h 1078592"/>
              <a:gd name="connsiteX0" fmla="*/ 1125038 w 2491195"/>
              <a:gd name="connsiteY0" fmla="*/ 0 h 1230992"/>
              <a:gd name="connsiteX1" fmla="*/ 2491195 w 2491195"/>
              <a:gd name="connsiteY1" fmla="*/ 349250 h 1230992"/>
              <a:gd name="connsiteX2" fmla="*/ 1633038 w 2491195"/>
              <a:gd name="connsiteY2" fmla="*/ 1230992 h 1230992"/>
              <a:gd name="connsiteX3" fmla="*/ 0 w 2491195"/>
              <a:gd name="connsiteY3" fmla="*/ 655682 h 1230992"/>
              <a:gd name="connsiteX4" fmla="*/ 1125038 w 2491195"/>
              <a:gd name="connsiteY4" fmla="*/ 0 h 1230992"/>
              <a:gd name="connsiteX0" fmla="*/ 1125038 w 2491195"/>
              <a:gd name="connsiteY0" fmla="*/ 0 h 1205592"/>
              <a:gd name="connsiteX1" fmla="*/ 2491195 w 2491195"/>
              <a:gd name="connsiteY1" fmla="*/ 349250 h 1205592"/>
              <a:gd name="connsiteX2" fmla="*/ 1601288 w 2491195"/>
              <a:gd name="connsiteY2" fmla="*/ 1205592 h 1205592"/>
              <a:gd name="connsiteX3" fmla="*/ 0 w 2491195"/>
              <a:gd name="connsiteY3" fmla="*/ 655682 h 1205592"/>
              <a:gd name="connsiteX4" fmla="*/ 1125038 w 2491195"/>
              <a:gd name="connsiteY4" fmla="*/ 0 h 1205592"/>
              <a:gd name="connsiteX0" fmla="*/ 1105988 w 2472145"/>
              <a:gd name="connsiteY0" fmla="*/ 0 h 1205592"/>
              <a:gd name="connsiteX1" fmla="*/ 2472145 w 2472145"/>
              <a:gd name="connsiteY1" fmla="*/ 349250 h 1205592"/>
              <a:gd name="connsiteX2" fmla="*/ 1582238 w 2472145"/>
              <a:gd name="connsiteY2" fmla="*/ 1205592 h 1205592"/>
              <a:gd name="connsiteX3" fmla="*/ 0 w 2472145"/>
              <a:gd name="connsiteY3" fmla="*/ 655682 h 1205592"/>
              <a:gd name="connsiteX4" fmla="*/ 1105988 w 2472145"/>
              <a:gd name="connsiteY4" fmla="*/ 0 h 1205592"/>
              <a:gd name="connsiteX0" fmla="*/ 1105988 w 2472145"/>
              <a:gd name="connsiteY0" fmla="*/ 0 h 1018267"/>
              <a:gd name="connsiteX1" fmla="*/ 2472145 w 2472145"/>
              <a:gd name="connsiteY1" fmla="*/ 349250 h 1018267"/>
              <a:gd name="connsiteX2" fmla="*/ 1779088 w 2472145"/>
              <a:gd name="connsiteY2" fmla="*/ 1018267 h 1018267"/>
              <a:gd name="connsiteX3" fmla="*/ 0 w 2472145"/>
              <a:gd name="connsiteY3" fmla="*/ 655682 h 1018267"/>
              <a:gd name="connsiteX4" fmla="*/ 1105988 w 2472145"/>
              <a:gd name="connsiteY4" fmla="*/ 0 h 1018267"/>
              <a:gd name="connsiteX0" fmla="*/ 658313 w 2024470"/>
              <a:gd name="connsiteY0" fmla="*/ 0 h 1018267"/>
              <a:gd name="connsiteX1" fmla="*/ 2024470 w 2024470"/>
              <a:gd name="connsiteY1" fmla="*/ 349250 h 1018267"/>
              <a:gd name="connsiteX2" fmla="*/ 1331413 w 2024470"/>
              <a:gd name="connsiteY2" fmla="*/ 1018267 h 1018267"/>
              <a:gd name="connsiteX3" fmla="*/ 0 w 2024470"/>
              <a:gd name="connsiteY3" fmla="*/ 576307 h 1018267"/>
              <a:gd name="connsiteX4" fmla="*/ 658313 w 2024470"/>
              <a:gd name="connsiteY4" fmla="*/ 0 h 1018267"/>
              <a:gd name="connsiteX0" fmla="*/ 804363 w 2024470"/>
              <a:gd name="connsiteY0" fmla="*/ 0 h 973817"/>
              <a:gd name="connsiteX1" fmla="*/ 2024470 w 2024470"/>
              <a:gd name="connsiteY1" fmla="*/ 304800 h 973817"/>
              <a:gd name="connsiteX2" fmla="*/ 1331413 w 2024470"/>
              <a:gd name="connsiteY2" fmla="*/ 973817 h 973817"/>
              <a:gd name="connsiteX3" fmla="*/ 0 w 2024470"/>
              <a:gd name="connsiteY3" fmla="*/ 531857 h 973817"/>
              <a:gd name="connsiteX4" fmla="*/ 804363 w 2024470"/>
              <a:gd name="connsiteY4" fmla="*/ 0 h 973817"/>
              <a:gd name="connsiteX0" fmla="*/ 782138 w 2024470"/>
              <a:gd name="connsiteY0" fmla="*/ 0 h 996042"/>
              <a:gd name="connsiteX1" fmla="*/ 2024470 w 2024470"/>
              <a:gd name="connsiteY1" fmla="*/ 327025 h 996042"/>
              <a:gd name="connsiteX2" fmla="*/ 1331413 w 2024470"/>
              <a:gd name="connsiteY2" fmla="*/ 996042 h 996042"/>
              <a:gd name="connsiteX3" fmla="*/ 0 w 2024470"/>
              <a:gd name="connsiteY3" fmla="*/ 554082 h 996042"/>
              <a:gd name="connsiteX4" fmla="*/ 782138 w 2024470"/>
              <a:gd name="connsiteY4" fmla="*/ 0 h 996042"/>
              <a:gd name="connsiteX0" fmla="*/ 458288 w 1700620"/>
              <a:gd name="connsiteY0" fmla="*/ 0 h 996042"/>
              <a:gd name="connsiteX1" fmla="*/ 1700620 w 1700620"/>
              <a:gd name="connsiteY1" fmla="*/ 327025 h 996042"/>
              <a:gd name="connsiteX2" fmla="*/ 1007563 w 1700620"/>
              <a:gd name="connsiteY2" fmla="*/ 996042 h 996042"/>
              <a:gd name="connsiteX3" fmla="*/ 0 w 1700620"/>
              <a:gd name="connsiteY3" fmla="*/ 373107 h 996042"/>
              <a:gd name="connsiteX4" fmla="*/ 458288 w 1700620"/>
              <a:gd name="connsiteY4" fmla="*/ 0 h 996042"/>
              <a:gd name="connsiteX0" fmla="*/ 458288 w 1700620"/>
              <a:gd name="connsiteY0" fmla="*/ 0 h 803161"/>
              <a:gd name="connsiteX1" fmla="*/ 1700620 w 1700620"/>
              <a:gd name="connsiteY1" fmla="*/ 327025 h 803161"/>
              <a:gd name="connsiteX2" fmla="*/ 1231401 w 1700620"/>
              <a:gd name="connsiteY2" fmla="*/ 803161 h 803161"/>
              <a:gd name="connsiteX3" fmla="*/ 0 w 1700620"/>
              <a:gd name="connsiteY3" fmla="*/ 373107 h 803161"/>
              <a:gd name="connsiteX4" fmla="*/ 458288 w 1700620"/>
              <a:gd name="connsiteY4" fmla="*/ 0 h 803161"/>
              <a:gd name="connsiteX0" fmla="*/ 458288 w 1700620"/>
              <a:gd name="connsiteY0" fmla="*/ 0 h 786492"/>
              <a:gd name="connsiteX1" fmla="*/ 1700620 w 1700620"/>
              <a:gd name="connsiteY1" fmla="*/ 327025 h 786492"/>
              <a:gd name="connsiteX2" fmla="*/ 1240926 w 1700620"/>
              <a:gd name="connsiteY2" fmla="*/ 786492 h 786492"/>
              <a:gd name="connsiteX3" fmla="*/ 0 w 1700620"/>
              <a:gd name="connsiteY3" fmla="*/ 373107 h 786492"/>
              <a:gd name="connsiteX4" fmla="*/ 458288 w 1700620"/>
              <a:gd name="connsiteY4" fmla="*/ 0 h 786492"/>
              <a:gd name="connsiteX0" fmla="*/ 458288 w 1700620"/>
              <a:gd name="connsiteY0" fmla="*/ 0 h 791255"/>
              <a:gd name="connsiteX1" fmla="*/ 1700620 w 1700620"/>
              <a:gd name="connsiteY1" fmla="*/ 327025 h 791255"/>
              <a:gd name="connsiteX2" fmla="*/ 1240926 w 1700620"/>
              <a:gd name="connsiteY2" fmla="*/ 791255 h 791255"/>
              <a:gd name="connsiteX3" fmla="*/ 0 w 1700620"/>
              <a:gd name="connsiteY3" fmla="*/ 373107 h 791255"/>
              <a:gd name="connsiteX4" fmla="*/ 458288 w 1700620"/>
              <a:gd name="connsiteY4" fmla="*/ 0 h 791255"/>
              <a:gd name="connsiteX0" fmla="*/ 463051 w 1705383"/>
              <a:gd name="connsiteY0" fmla="*/ 0 h 791255"/>
              <a:gd name="connsiteX1" fmla="*/ 1705383 w 1705383"/>
              <a:gd name="connsiteY1" fmla="*/ 327025 h 791255"/>
              <a:gd name="connsiteX2" fmla="*/ 1245689 w 1705383"/>
              <a:gd name="connsiteY2" fmla="*/ 791255 h 791255"/>
              <a:gd name="connsiteX3" fmla="*/ 0 w 1705383"/>
              <a:gd name="connsiteY3" fmla="*/ 351676 h 791255"/>
              <a:gd name="connsiteX4" fmla="*/ 463051 w 1705383"/>
              <a:gd name="connsiteY4" fmla="*/ 0 h 791255"/>
              <a:gd name="connsiteX0" fmla="*/ 477339 w 1705383"/>
              <a:gd name="connsiteY0" fmla="*/ 0 h 788873"/>
              <a:gd name="connsiteX1" fmla="*/ 1705383 w 1705383"/>
              <a:gd name="connsiteY1" fmla="*/ 324643 h 788873"/>
              <a:gd name="connsiteX2" fmla="*/ 1245689 w 1705383"/>
              <a:gd name="connsiteY2" fmla="*/ 788873 h 788873"/>
              <a:gd name="connsiteX3" fmla="*/ 0 w 1705383"/>
              <a:gd name="connsiteY3" fmla="*/ 349294 h 788873"/>
              <a:gd name="connsiteX4" fmla="*/ 477339 w 1705383"/>
              <a:gd name="connsiteY4" fmla="*/ 0 h 788873"/>
              <a:gd name="connsiteX0" fmla="*/ 486864 w 1705383"/>
              <a:gd name="connsiteY0" fmla="*/ 0 h 781730"/>
              <a:gd name="connsiteX1" fmla="*/ 1705383 w 1705383"/>
              <a:gd name="connsiteY1" fmla="*/ 317500 h 781730"/>
              <a:gd name="connsiteX2" fmla="*/ 1245689 w 1705383"/>
              <a:gd name="connsiteY2" fmla="*/ 781730 h 781730"/>
              <a:gd name="connsiteX3" fmla="*/ 0 w 1705383"/>
              <a:gd name="connsiteY3" fmla="*/ 342151 h 781730"/>
              <a:gd name="connsiteX4" fmla="*/ 486864 w 1705383"/>
              <a:gd name="connsiteY4" fmla="*/ 0 h 781730"/>
              <a:gd name="connsiteX0" fmla="*/ 486864 w 1705383"/>
              <a:gd name="connsiteY0" fmla="*/ 0 h 781730"/>
              <a:gd name="connsiteX1" fmla="*/ 1705383 w 1705383"/>
              <a:gd name="connsiteY1" fmla="*/ 317500 h 781730"/>
              <a:gd name="connsiteX2" fmla="*/ 1299819 w 1705383"/>
              <a:gd name="connsiteY2" fmla="*/ 732064 h 781730"/>
              <a:gd name="connsiteX3" fmla="*/ 1245689 w 1705383"/>
              <a:gd name="connsiteY3" fmla="*/ 781730 h 781730"/>
              <a:gd name="connsiteX4" fmla="*/ 0 w 1705383"/>
              <a:gd name="connsiteY4" fmla="*/ 342151 h 781730"/>
              <a:gd name="connsiteX5" fmla="*/ 486864 w 1705383"/>
              <a:gd name="connsiteY5" fmla="*/ 0 h 781730"/>
              <a:gd name="connsiteX0" fmla="*/ 486864 w 1705383"/>
              <a:gd name="connsiteY0" fmla="*/ 0 h 781730"/>
              <a:gd name="connsiteX1" fmla="*/ 1705383 w 1705383"/>
              <a:gd name="connsiteY1" fmla="*/ 317500 h 781730"/>
              <a:gd name="connsiteX2" fmla="*/ 1245689 w 1705383"/>
              <a:gd name="connsiteY2" fmla="*/ 781730 h 781730"/>
              <a:gd name="connsiteX3" fmla="*/ 0 w 1705383"/>
              <a:gd name="connsiteY3" fmla="*/ 342151 h 781730"/>
              <a:gd name="connsiteX4" fmla="*/ 486864 w 1705383"/>
              <a:gd name="connsiteY4" fmla="*/ 0 h 781730"/>
              <a:gd name="connsiteX0" fmla="*/ 486864 w 1705383"/>
              <a:gd name="connsiteY0" fmla="*/ 0 h 748392"/>
              <a:gd name="connsiteX1" fmla="*/ 1705383 w 1705383"/>
              <a:gd name="connsiteY1" fmla="*/ 317500 h 748392"/>
              <a:gd name="connsiteX2" fmla="*/ 1290933 w 1705383"/>
              <a:gd name="connsiteY2" fmla="*/ 748392 h 748392"/>
              <a:gd name="connsiteX3" fmla="*/ 0 w 1705383"/>
              <a:gd name="connsiteY3" fmla="*/ 342151 h 748392"/>
              <a:gd name="connsiteX4" fmla="*/ 486864 w 1705383"/>
              <a:gd name="connsiteY4" fmla="*/ 0 h 748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383" h="748392">
                <a:moveTo>
                  <a:pt x="486864" y="0"/>
                </a:moveTo>
                <a:lnTo>
                  <a:pt x="1705383" y="317500"/>
                </a:lnTo>
                <a:lnTo>
                  <a:pt x="1290933" y="748392"/>
                </a:lnTo>
                <a:lnTo>
                  <a:pt x="0" y="342151"/>
                </a:lnTo>
                <a:lnTo>
                  <a:pt x="486864" y="0"/>
                </a:lnTo>
                <a:close/>
              </a:path>
            </a:pathLst>
          </a:custGeom>
          <a:solidFill>
            <a:srgbClr val="FF6600">
              <a:alpha val="40000"/>
            </a:srgbClr>
          </a:solidFill>
          <a:ln>
            <a:solidFill>
              <a:schemeClr val="accent4"/>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sz="1050" dirty="0"/>
          </a:p>
        </p:txBody>
      </p:sp>
      <p:sp>
        <p:nvSpPr>
          <p:cNvPr id="8" name="Freeform 7"/>
          <p:cNvSpPr/>
          <p:nvPr/>
        </p:nvSpPr>
        <p:spPr>
          <a:xfrm>
            <a:off x="4950686" y="3248450"/>
            <a:ext cx="1063601" cy="470467"/>
          </a:xfrm>
          <a:custGeom>
            <a:avLst/>
            <a:gdLst>
              <a:gd name="connsiteX0" fmla="*/ 333828 w 1712685"/>
              <a:gd name="connsiteY0" fmla="*/ 0 h 754742"/>
              <a:gd name="connsiteX1" fmla="*/ 333828 w 1712685"/>
              <a:gd name="connsiteY1" fmla="*/ 0 h 754742"/>
              <a:gd name="connsiteX2" fmla="*/ 1712685 w 1712685"/>
              <a:gd name="connsiteY2" fmla="*/ 0 h 754742"/>
              <a:gd name="connsiteX3" fmla="*/ 1349828 w 1712685"/>
              <a:gd name="connsiteY3" fmla="*/ 754742 h 754742"/>
              <a:gd name="connsiteX4" fmla="*/ 0 w 1712685"/>
              <a:gd name="connsiteY4" fmla="*/ 754742 h 754742"/>
              <a:gd name="connsiteX5" fmla="*/ 333828 w 1712685"/>
              <a:gd name="connsiteY5" fmla="*/ 0 h 754742"/>
              <a:gd name="connsiteX0" fmla="*/ 333828 w 1712685"/>
              <a:gd name="connsiteY0" fmla="*/ 0 h 1275442"/>
              <a:gd name="connsiteX1" fmla="*/ 333828 w 1712685"/>
              <a:gd name="connsiteY1" fmla="*/ 0 h 1275442"/>
              <a:gd name="connsiteX2" fmla="*/ 1712685 w 1712685"/>
              <a:gd name="connsiteY2" fmla="*/ 0 h 1275442"/>
              <a:gd name="connsiteX3" fmla="*/ 1489528 w 1712685"/>
              <a:gd name="connsiteY3" fmla="*/ 1275442 h 1275442"/>
              <a:gd name="connsiteX4" fmla="*/ 0 w 1712685"/>
              <a:gd name="connsiteY4" fmla="*/ 754742 h 1275442"/>
              <a:gd name="connsiteX5" fmla="*/ 333828 w 1712685"/>
              <a:gd name="connsiteY5" fmla="*/ 0 h 1275442"/>
              <a:gd name="connsiteX0" fmla="*/ 333828 w 2398485"/>
              <a:gd name="connsiteY0" fmla="*/ 0 h 1275442"/>
              <a:gd name="connsiteX1" fmla="*/ 333828 w 2398485"/>
              <a:gd name="connsiteY1" fmla="*/ 0 h 1275442"/>
              <a:gd name="connsiteX2" fmla="*/ 2398485 w 2398485"/>
              <a:gd name="connsiteY2" fmla="*/ 355600 h 1275442"/>
              <a:gd name="connsiteX3" fmla="*/ 1489528 w 2398485"/>
              <a:gd name="connsiteY3" fmla="*/ 1275442 h 1275442"/>
              <a:gd name="connsiteX4" fmla="*/ 0 w 2398485"/>
              <a:gd name="connsiteY4" fmla="*/ 754742 h 1275442"/>
              <a:gd name="connsiteX5" fmla="*/ 333828 w 2398485"/>
              <a:gd name="connsiteY5" fmla="*/ 0 h 1275442"/>
              <a:gd name="connsiteX0" fmla="*/ 975178 w 2398485"/>
              <a:gd name="connsiteY0" fmla="*/ 438693 h 1275985"/>
              <a:gd name="connsiteX1" fmla="*/ 333828 w 2398485"/>
              <a:gd name="connsiteY1" fmla="*/ 543 h 1275985"/>
              <a:gd name="connsiteX2" fmla="*/ 2398485 w 2398485"/>
              <a:gd name="connsiteY2" fmla="*/ 356143 h 1275985"/>
              <a:gd name="connsiteX3" fmla="*/ 1489528 w 2398485"/>
              <a:gd name="connsiteY3" fmla="*/ 1275985 h 1275985"/>
              <a:gd name="connsiteX4" fmla="*/ 0 w 2398485"/>
              <a:gd name="connsiteY4" fmla="*/ 755285 h 1275985"/>
              <a:gd name="connsiteX5" fmla="*/ 975178 w 2398485"/>
              <a:gd name="connsiteY5" fmla="*/ 438693 h 1275985"/>
              <a:gd name="connsiteX0" fmla="*/ 975178 w 2398485"/>
              <a:gd name="connsiteY0" fmla="*/ 432358 h 1269650"/>
              <a:gd name="connsiteX1" fmla="*/ 1076778 w 2398485"/>
              <a:gd name="connsiteY1" fmla="*/ 558 h 1269650"/>
              <a:gd name="connsiteX2" fmla="*/ 2398485 w 2398485"/>
              <a:gd name="connsiteY2" fmla="*/ 349808 h 1269650"/>
              <a:gd name="connsiteX3" fmla="*/ 1489528 w 2398485"/>
              <a:gd name="connsiteY3" fmla="*/ 1269650 h 1269650"/>
              <a:gd name="connsiteX4" fmla="*/ 0 w 2398485"/>
              <a:gd name="connsiteY4" fmla="*/ 748950 h 1269650"/>
              <a:gd name="connsiteX5" fmla="*/ 975178 w 2398485"/>
              <a:gd name="connsiteY5" fmla="*/ 432358 h 1269650"/>
              <a:gd name="connsiteX0" fmla="*/ 975178 w 2398485"/>
              <a:gd name="connsiteY0" fmla="*/ 442659 h 1279951"/>
              <a:gd name="connsiteX1" fmla="*/ 902607 w 2398485"/>
              <a:gd name="connsiteY1" fmla="*/ 120622 h 1279951"/>
              <a:gd name="connsiteX2" fmla="*/ 1076778 w 2398485"/>
              <a:gd name="connsiteY2" fmla="*/ 10859 h 1279951"/>
              <a:gd name="connsiteX3" fmla="*/ 2398485 w 2398485"/>
              <a:gd name="connsiteY3" fmla="*/ 360109 h 1279951"/>
              <a:gd name="connsiteX4" fmla="*/ 1489528 w 2398485"/>
              <a:gd name="connsiteY4" fmla="*/ 1279951 h 1279951"/>
              <a:gd name="connsiteX5" fmla="*/ 0 w 2398485"/>
              <a:gd name="connsiteY5" fmla="*/ 759251 h 1279951"/>
              <a:gd name="connsiteX6" fmla="*/ 975178 w 2398485"/>
              <a:gd name="connsiteY6" fmla="*/ 442659 h 1279951"/>
              <a:gd name="connsiteX0" fmla="*/ 883738 w 2307045"/>
              <a:gd name="connsiteY0" fmla="*/ 442659 h 1279951"/>
              <a:gd name="connsiteX1" fmla="*/ 811167 w 2307045"/>
              <a:gd name="connsiteY1" fmla="*/ 120622 h 1279951"/>
              <a:gd name="connsiteX2" fmla="*/ 985338 w 2307045"/>
              <a:gd name="connsiteY2" fmla="*/ 10859 h 1279951"/>
              <a:gd name="connsiteX3" fmla="*/ 2307045 w 2307045"/>
              <a:gd name="connsiteY3" fmla="*/ 360109 h 1279951"/>
              <a:gd name="connsiteX4" fmla="*/ 1398088 w 2307045"/>
              <a:gd name="connsiteY4" fmla="*/ 1279951 h 1279951"/>
              <a:gd name="connsiteX5" fmla="*/ 0 w 2307045"/>
              <a:gd name="connsiteY5" fmla="*/ 850691 h 1279951"/>
              <a:gd name="connsiteX0" fmla="*/ 883738 w 2307045"/>
              <a:gd name="connsiteY0" fmla="*/ 432358 h 1269650"/>
              <a:gd name="connsiteX1" fmla="*/ 985338 w 2307045"/>
              <a:gd name="connsiteY1" fmla="*/ 558 h 1269650"/>
              <a:gd name="connsiteX2" fmla="*/ 2307045 w 2307045"/>
              <a:gd name="connsiteY2" fmla="*/ 349808 h 1269650"/>
              <a:gd name="connsiteX3" fmla="*/ 1398088 w 2307045"/>
              <a:gd name="connsiteY3" fmla="*/ 1269650 h 1269650"/>
              <a:gd name="connsiteX4" fmla="*/ 0 w 2307045"/>
              <a:gd name="connsiteY4" fmla="*/ 840390 h 1269650"/>
              <a:gd name="connsiteX0" fmla="*/ 883738 w 2307045"/>
              <a:gd name="connsiteY0" fmla="*/ 432358 h 1269650"/>
              <a:gd name="connsiteX1" fmla="*/ 985338 w 2307045"/>
              <a:gd name="connsiteY1" fmla="*/ 558 h 1269650"/>
              <a:gd name="connsiteX2" fmla="*/ 2307045 w 2307045"/>
              <a:gd name="connsiteY2" fmla="*/ 349808 h 1269650"/>
              <a:gd name="connsiteX3" fmla="*/ 1398088 w 2307045"/>
              <a:gd name="connsiteY3" fmla="*/ 1269650 h 1269650"/>
              <a:gd name="connsiteX4" fmla="*/ 0 w 2307045"/>
              <a:gd name="connsiteY4" fmla="*/ 840390 h 1269650"/>
              <a:gd name="connsiteX5" fmla="*/ 883738 w 2307045"/>
              <a:gd name="connsiteY5" fmla="*/ 432358 h 1269650"/>
              <a:gd name="connsiteX0" fmla="*/ 724988 w 2307045"/>
              <a:gd name="connsiteY0" fmla="*/ 273639 h 1269681"/>
              <a:gd name="connsiteX1" fmla="*/ 985338 w 2307045"/>
              <a:gd name="connsiteY1" fmla="*/ 589 h 1269681"/>
              <a:gd name="connsiteX2" fmla="*/ 2307045 w 2307045"/>
              <a:gd name="connsiteY2" fmla="*/ 349839 h 1269681"/>
              <a:gd name="connsiteX3" fmla="*/ 1398088 w 2307045"/>
              <a:gd name="connsiteY3" fmla="*/ 1269681 h 1269681"/>
              <a:gd name="connsiteX4" fmla="*/ 0 w 2307045"/>
              <a:gd name="connsiteY4" fmla="*/ 840421 h 1269681"/>
              <a:gd name="connsiteX5" fmla="*/ 724988 w 2307045"/>
              <a:gd name="connsiteY5" fmla="*/ 273639 h 1269681"/>
              <a:gd name="connsiteX0" fmla="*/ 724988 w 2307045"/>
              <a:gd name="connsiteY0" fmla="*/ 56606 h 1052648"/>
              <a:gd name="connsiteX1" fmla="*/ 2307045 w 2307045"/>
              <a:gd name="connsiteY1" fmla="*/ 132806 h 1052648"/>
              <a:gd name="connsiteX2" fmla="*/ 1398088 w 2307045"/>
              <a:gd name="connsiteY2" fmla="*/ 1052648 h 1052648"/>
              <a:gd name="connsiteX3" fmla="*/ 0 w 2307045"/>
              <a:gd name="connsiteY3" fmla="*/ 623388 h 1052648"/>
              <a:gd name="connsiteX4" fmla="*/ 724988 w 2307045"/>
              <a:gd name="connsiteY4" fmla="*/ 56606 h 1052648"/>
              <a:gd name="connsiteX0" fmla="*/ 1099638 w 2307045"/>
              <a:gd name="connsiteY0" fmla="*/ 16869 h 1254211"/>
              <a:gd name="connsiteX1" fmla="*/ 2307045 w 2307045"/>
              <a:gd name="connsiteY1" fmla="*/ 334369 h 1254211"/>
              <a:gd name="connsiteX2" fmla="*/ 1398088 w 2307045"/>
              <a:gd name="connsiteY2" fmla="*/ 1254211 h 1254211"/>
              <a:gd name="connsiteX3" fmla="*/ 0 w 2307045"/>
              <a:gd name="connsiteY3" fmla="*/ 824951 h 1254211"/>
              <a:gd name="connsiteX4" fmla="*/ 1099638 w 2307045"/>
              <a:gd name="connsiteY4" fmla="*/ 16869 h 1254211"/>
              <a:gd name="connsiteX0" fmla="*/ 1099638 w 2307045"/>
              <a:gd name="connsiteY0" fmla="*/ 0 h 1237342"/>
              <a:gd name="connsiteX1" fmla="*/ 2307045 w 2307045"/>
              <a:gd name="connsiteY1" fmla="*/ 317500 h 1237342"/>
              <a:gd name="connsiteX2" fmla="*/ 1398088 w 2307045"/>
              <a:gd name="connsiteY2" fmla="*/ 1237342 h 1237342"/>
              <a:gd name="connsiteX3" fmla="*/ 0 w 2307045"/>
              <a:gd name="connsiteY3" fmla="*/ 808082 h 1237342"/>
              <a:gd name="connsiteX4" fmla="*/ 1099638 w 2307045"/>
              <a:gd name="connsiteY4" fmla="*/ 0 h 1237342"/>
              <a:gd name="connsiteX0" fmla="*/ 940888 w 2148295"/>
              <a:gd name="connsiteY0" fmla="*/ 0 h 1237342"/>
              <a:gd name="connsiteX1" fmla="*/ 2148295 w 2148295"/>
              <a:gd name="connsiteY1" fmla="*/ 317500 h 1237342"/>
              <a:gd name="connsiteX2" fmla="*/ 1239338 w 2148295"/>
              <a:gd name="connsiteY2" fmla="*/ 1237342 h 1237342"/>
              <a:gd name="connsiteX3" fmla="*/ 0 w 2148295"/>
              <a:gd name="connsiteY3" fmla="*/ 700132 h 1237342"/>
              <a:gd name="connsiteX4" fmla="*/ 940888 w 2148295"/>
              <a:gd name="connsiteY4" fmla="*/ 0 h 1237342"/>
              <a:gd name="connsiteX0" fmla="*/ 509088 w 1716495"/>
              <a:gd name="connsiteY0" fmla="*/ 0 h 1237342"/>
              <a:gd name="connsiteX1" fmla="*/ 1716495 w 1716495"/>
              <a:gd name="connsiteY1" fmla="*/ 317500 h 1237342"/>
              <a:gd name="connsiteX2" fmla="*/ 807538 w 1716495"/>
              <a:gd name="connsiteY2" fmla="*/ 1237342 h 1237342"/>
              <a:gd name="connsiteX3" fmla="*/ 0 w 1716495"/>
              <a:gd name="connsiteY3" fmla="*/ 528682 h 1237342"/>
              <a:gd name="connsiteX4" fmla="*/ 509088 w 1716495"/>
              <a:gd name="connsiteY4" fmla="*/ 0 h 1237342"/>
              <a:gd name="connsiteX0" fmla="*/ 1099638 w 2307045"/>
              <a:gd name="connsiteY0" fmla="*/ 0 h 1237342"/>
              <a:gd name="connsiteX1" fmla="*/ 2307045 w 2307045"/>
              <a:gd name="connsiteY1" fmla="*/ 317500 h 1237342"/>
              <a:gd name="connsiteX2" fmla="*/ 1398088 w 2307045"/>
              <a:gd name="connsiteY2" fmla="*/ 1237342 h 1237342"/>
              <a:gd name="connsiteX3" fmla="*/ 0 w 2307045"/>
              <a:gd name="connsiteY3" fmla="*/ 681082 h 1237342"/>
              <a:gd name="connsiteX4" fmla="*/ 1099638 w 2307045"/>
              <a:gd name="connsiteY4" fmla="*/ 0 h 1237342"/>
              <a:gd name="connsiteX0" fmla="*/ 1099638 w 2307045"/>
              <a:gd name="connsiteY0" fmla="*/ 0 h 1256392"/>
              <a:gd name="connsiteX1" fmla="*/ 2307045 w 2307045"/>
              <a:gd name="connsiteY1" fmla="*/ 317500 h 1256392"/>
              <a:gd name="connsiteX2" fmla="*/ 1633038 w 2307045"/>
              <a:gd name="connsiteY2" fmla="*/ 1256392 h 1256392"/>
              <a:gd name="connsiteX3" fmla="*/ 0 w 2307045"/>
              <a:gd name="connsiteY3" fmla="*/ 681082 h 1256392"/>
              <a:gd name="connsiteX4" fmla="*/ 1099638 w 2307045"/>
              <a:gd name="connsiteY4" fmla="*/ 0 h 1256392"/>
              <a:gd name="connsiteX0" fmla="*/ 1099638 w 2491195"/>
              <a:gd name="connsiteY0" fmla="*/ 0 h 1256392"/>
              <a:gd name="connsiteX1" fmla="*/ 2491195 w 2491195"/>
              <a:gd name="connsiteY1" fmla="*/ 374650 h 1256392"/>
              <a:gd name="connsiteX2" fmla="*/ 1633038 w 2491195"/>
              <a:gd name="connsiteY2" fmla="*/ 1256392 h 1256392"/>
              <a:gd name="connsiteX3" fmla="*/ 0 w 2491195"/>
              <a:gd name="connsiteY3" fmla="*/ 681082 h 1256392"/>
              <a:gd name="connsiteX4" fmla="*/ 1099638 w 2491195"/>
              <a:gd name="connsiteY4" fmla="*/ 0 h 1256392"/>
              <a:gd name="connsiteX0" fmla="*/ 1150438 w 2491195"/>
              <a:gd name="connsiteY0" fmla="*/ 0 h 1078592"/>
              <a:gd name="connsiteX1" fmla="*/ 2491195 w 2491195"/>
              <a:gd name="connsiteY1" fmla="*/ 196850 h 1078592"/>
              <a:gd name="connsiteX2" fmla="*/ 1633038 w 2491195"/>
              <a:gd name="connsiteY2" fmla="*/ 1078592 h 1078592"/>
              <a:gd name="connsiteX3" fmla="*/ 0 w 2491195"/>
              <a:gd name="connsiteY3" fmla="*/ 503282 h 1078592"/>
              <a:gd name="connsiteX4" fmla="*/ 1150438 w 2491195"/>
              <a:gd name="connsiteY4" fmla="*/ 0 h 1078592"/>
              <a:gd name="connsiteX0" fmla="*/ 1125038 w 2491195"/>
              <a:gd name="connsiteY0" fmla="*/ 0 h 1230992"/>
              <a:gd name="connsiteX1" fmla="*/ 2491195 w 2491195"/>
              <a:gd name="connsiteY1" fmla="*/ 349250 h 1230992"/>
              <a:gd name="connsiteX2" fmla="*/ 1633038 w 2491195"/>
              <a:gd name="connsiteY2" fmla="*/ 1230992 h 1230992"/>
              <a:gd name="connsiteX3" fmla="*/ 0 w 2491195"/>
              <a:gd name="connsiteY3" fmla="*/ 655682 h 1230992"/>
              <a:gd name="connsiteX4" fmla="*/ 1125038 w 2491195"/>
              <a:gd name="connsiteY4" fmla="*/ 0 h 1230992"/>
              <a:gd name="connsiteX0" fmla="*/ 1125038 w 2491195"/>
              <a:gd name="connsiteY0" fmla="*/ 0 h 1205592"/>
              <a:gd name="connsiteX1" fmla="*/ 2491195 w 2491195"/>
              <a:gd name="connsiteY1" fmla="*/ 349250 h 1205592"/>
              <a:gd name="connsiteX2" fmla="*/ 1601288 w 2491195"/>
              <a:gd name="connsiteY2" fmla="*/ 1205592 h 1205592"/>
              <a:gd name="connsiteX3" fmla="*/ 0 w 2491195"/>
              <a:gd name="connsiteY3" fmla="*/ 655682 h 1205592"/>
              <a:gd name="connsiteX4" fmla="*/ 1125038 w 2491195"/>
              <a:gd name="connsiteY4" fmla="*/ 0 h 1205592"/>
              <a:gd name="connsiteX0" fmla="*/ 1105988 w 2472145"/>
              <a:gd name="connsiteY0" fmla="*/ 0 h 1205592"/>
              <a:gd name="connsiteX1" fmla="*/ 2472145 w 2472145"/>
              <a:gd name="connsiteY1" fmla="*/ 349250 h 1205592"/>
              <a:gd name="connsiteX2" fmla="*/ 1582238 w 2472145"/>
              <a:gd name="connsiteY2" fmla="*/ 1205592 h 1205592"/>
              <a:gd name="connsiteX3" fmla="*/ 0 w 2472145"/>
              <a:gd name="connsiteY3" fmla="*/ 655682 h 1205592"/>
              <a:gd name="connsiteX4" fmla="*/ 1105988 w 2472145"/>
              <a:gd name="connsiteY4" fmla="*/ 0 h 1205592"/>
              <a:gd name="connsiteX0" fmla="*/ 1105988 w 2472145"/>
              <a:gd name="connsiteY0" fmla="*/ 0 h 1018267"/>
              <a:gd name="connsiteX1" fmla="*/ 2472145 w 2472145"/>
              <a:gd name="connsiteY1" fmla="*/ 349250 h 1018267"/>
              <a:gd name="connsiteX2" fmla="*/ 1779088 w 2472145"/>
              <a:gd name="connsiteY2" fmla="*/ 1018267 h 1018267"/>
              <a:gd name="connsiteX3" fmla="*/ 0 w 2472145"/>
              <a:gd name="connsiteY3" fmla="*/ 655682 h 1018267"/>
              <a:gd name="connsiteX4" fmla="*/ 1105988 w 2472145"/>
              <a:gd name="connsiteY4" fmla="*/ 0 h 1018267"/>
              <a:gd name="connsiteX0" fmla="*/ 658313 w 2024470"/>
              <a:gd name="connsiteY0" fmla="*/ 0 h 1018267"/>
              <a:gd name="connsiteX1" fmla="*/ 2024470 w 2024470"/>
              <a:gd name="connsiteY1" fmla="*/ 349250 h 1018267"/>
              <a:gd name="connsiteX2" fmla="*/ 1331413 w 2024470"/>
              <a:gd name="connsiteY2" fmla="*/ 1018267 h 1018267"/>
              <a:gd name="connsiteX3" fmla="*/ 0 w 2024470"/>
              <a:gd name="connsiteY3" fmla="*/ 576307 h 1018267"/>
              <a:gd name="connsiteX4" fmla="*/ 658313 w 2024470"/>
              <a:gd name="connsiteY4" fmla="*/ 0 h 1018267"/>
              <a:gd name="connsiteX0" fmla="*/ 804363 w 2024470"/>
              <a:gd name="connsiteY0" fmla="*/ 0 h 973817"/>
              <a:gd name="connsiteX1" fmla="*/ 2024470 w 2024470"/>
              <a:gd name="connsiteY1" fmla="*/ 304800 h 973817"/>
              <a:gd name="connsiteX2" fmla="*/ 1331413 w 2024470"/>
              <a:gd name="connsiteY2" fmla="*/ 973817 h 973817"/>
              <a:gd name="connsiteX3" fmla="*/ 0 w 2024470"/>
              <a:gd name="connsiteY3" fmla="*/ 531857 h 973817"/>
              <a:gd name="connsiteX4" fmla="*/ 804363 w 2024470"/>
              <a:gd name="connsiteY4" fmla="*/ 0 h 973817"/>
              <a:gd name="connsiteX0" fmla="*/ 782138 w 2024470"/>
              <a:gd name="connsiteY0" fmla="*/ 0 h 996042"/>
              <a:gd name="connsiteX1" fmla="*/ 2024470 w 2024470"/>
              <a:gd name="connsiteY1" fmla="*/ 327025 h 996042"/>
              <a:gd name="connsiteX2" fmla="*/ 1331413 w 2024470"/>
              <a:gd name="connsiteY2" fmla="*/ 996042 h 996042"/>
              <a:gd name="connsiteX3" fmla="*/ 0 w 2024470"/>
              <a:gd name="connsiteY3" fmla="*/ 554082 h 996042"/>
              <a:gd name="connsiteX4" fmla="*/ 782138 w 2024470"/>
              <a:gd name="connsiteY4" fmla="*/ 0 h 996042"/>
              <a:gd name="connsiteX0" fmla="*/ 458288 w 1700620"/>
              <a:gd name="connsiteY0" fmla="*/ 0 h 996042"/>
              <a:gd name="connsiteX1" fmla="*/ 1700620 w 1700620"/>
              <a:gd name="connsiteY1" fmla="*/ 327025 h 996042"/>
              <a:gd name="connsiteX2" fmla="*/ 1007563 w 1700620"/>
              <a:gd name="connsiteY2" fmla="*/ 996042 h 996042"/>
              <a:gd name="connsiteX3" fmla="*/ 0 w 1700620"/>
              <a:gd name="connsiteY3" fmla="*/ 373107 h 996042"/>
              <a:gd name="connsiteX4" fmla="*/ 458288 w 1700620"/>
              <a:gd name="connsiteY4" fmla="*/ 0 h 996042"/>
              <a:gd name="connsiteX0" fmla="*/ 458288 w 1700620"/>
              <a:gd name="connsiteY0" fmla="*/ 0 h 803161"/>
              <a:gd name="connsiteX1" fmla="*/ 1700620 w 1700620"/>
              <a:gd name="connsiteY1" fmla="*/ 327025 h 803161"/>
              <a:gd name="connsiteX2" fmla="*/ 1231401 w 1700620"/>
              <a:gd name="connsiteY2" fmla="*/ 803161 h 803161"/>
              <a:gd name="connsiteX3" fmla="*/ 0 w 1700620"/>
              <a:gd name="connsiteY3" fmla="*/ 373107 h 803161"/>
              <a:gd name="connsiteX4" fmla="*/ 458288 w 1700620"/>
              <a:gd name="connsiteY4" fmla="*/ 0 h 803161"/>
              <a:gd name="connsiteX0" fmla="*/ 458288 w 1700620"/>
              <a:gd name="connsiteY0" fmla="*/ 0 h 786492"/>
              <a:gd name="connsiteX1" fmla="*/ 1700620 w 1700620"/>
              <a:gd name="connsiteY1" fmla="*/ 327025 h 786492"/>
              <a:gd name="connsiteX2" fmla="*/ 1240926 w 1700620"/>
              <a:gd name="connsiteY2" fmla="*/ 786492 h 786492"/>
              <a:gd name="connsiteX3" fmla="*/ 0 w 1700620"/>
              <a:gd name="connsiteY3" fmla="*/ 373107 h 786492"/>
              <a:gd name="connsiteX4" fmla="*/ 458288 w 1700620"/>
              <a:gd name="connsiteY4" fmla="*/ 0 h 786492"/>
              <a:gd name="connsiteX0" fmla="*/ 458288 w 1700620"/>
              <a:gd name="connsiteY0" fmla="*/ 0 h 791255"/>
              <a:gd name="connsiteX1" fmla="*/ 1700620 w 1700620"/>
              <a:gd name="connsiteY1" fmla="*/ 327025 h 791255"/>
              <a:gd name="connsiteX2" fmla="*/ 1240926 w 1700620"/>
              <a:gd name="connsiteY2" fmla="*/ 791255 h 791255"/>
              <a:gd name="connsiteX3" fmla="*/ 0 w 1700620"/>
              <a:gd name="connsiteY3" fmla="*/ 373107 h 791255"/>
              <a:gd name="connsiteX4" fmla="*/ 458288 w 1700620"/>
              <a:gd name="connsiteY4" fmla="*/ 0 h 791255"/>
              <a:gd name="connsiteX0" fmla="*/ 455907 w 1700620"/>
              <a:gd name="connsiteY0" fmla="*/ 0 h 876980"/>
              <a:gd name="connsiteX1" fmla="*/ 1700620 w 1700620"/>
              <a:gd name="connsiteY1" fmla="*/ 412750 h 876980"/>
              <a:gd name="connsiteX2" fmla="*/ 1240926 w 1700620"/>
              <a:gd name="connsiteY2" fmla="*/ 876980 h 876980"/>
              <a:gd name="connsiteX3" fmla="*/ 0 w 1700620"/>
              <a:gd name="connsiteY3" fmla="*/ 458832 h 876980"/>
              <a:gd name="connsiteX4" fmla="*/ 455907 w 1700620"/>
              <a:gd name="connsiteY4" fmla="*/ 0 h 876980"/>
              <a:gd name="connsiteX0" fmla="*/ 251119 w 1495832"/>
              <a:gd name="connsiteY0" fmla="*/ 0 h 876980"/>
              <a:gd name="connsiteX1" fmla="*/ 1495832 w 1495832"/>
              <a:gd name="connsiteY1" fmla="*/ 412750 h 876980"/>
              <a:gd name="connsiteX2" fmla="*/ 1036138 w 1495832"/>
              <a:gd name="connsiteY2" fmla="*/ 876980 h 876980"/>
              <a:gd name="connsiteX3" fmla="*/ 0 w 1495832"/>
              <a:gd name="connsiteY3" fmla="*/ 194513 h 876980"/>
              <a:gd name="connsiteX4" fmla="*/ 251119 w 1495832"/>
              <a:gd name="connsiteY4" fmla="*/ 0 h 876980"/>
              <a:gd name="connsiteX0" fmla="*/ 251119 w 1495832"/>
              <a:gd name="connsiteY0" fmla="*/ 0 h 876980"/>
              <a:gd name="connsiteX1" fmla="*/ 1495832 w 1495832"/>
              <a:gd name="connsiteY1" fmla="*/ 412750 h 876980"/>
              <a:gd name="connsiteX2" fmla="*/ 1036138 w 1495832"/>
              <a:gd name="connsiteY2" fmla="*/ 876980 h 876980"/>
              <a:gd name="connsiteX3" fmla="*/ 1266479 w 1495832"/>
              <a:gd name="connsiteY3" fmla="*/ 672533 h 876980"/>
              <a:gd name="connsiteX4" fmla="*/ 0 w 1495832"/>
              <a:gd name="connsiteY4" fmla="*/ 194513 h 876980"/>
              <a:gd name="connsiteX5" fmla="*/ 251119 w 1495832"/>
              <a:gd name="connsiteY5" fmla="*/ 0 h 876980"/>
              <a:gd name="connsiteX0" fmla="*/ 248738 w 1495832"/>
              <a:gd name="connsiteY0" fmla="*/ 0 h 898411"/>
              <a:gd name="connsiteX1" fmla="*/ 1495832 w 1495832"/>
              <a:gd name="connsiteY1" fmla="*/ 434181 h 898411"/>
              <a:gd name="connsiteX2" fmla="*/ 1036138 w 1495832"/>
              <a:gd name="connsiteY2" fmla="*/ 898411 h 898411"/>
              <a:gd name="connsiteX3" fmla="*/ 1266479 w 1495832"/>
              <a:gd name="connsiteY3" fmla="*/ 693964 h 898411"/>
              <a:gd name="connsiteX4" fmla="*/ 0 w 1495832"/>
              <a:gd name="connsiteY4" fmla="*/ 215944 h 898411"/>
              <a:gd name="connsiteX5" fmla="*/ 248738 w 1495832"/>
              <a:gd name="connsiteY5" fmla="*/ 0 h 898411"/>
              <a:gd name="connsiteX0" fmla="*/ 248738 w 1495832"/>
              <a:gd name="connsiteY0" fmla="*/ 0 h 898411"/>
              <a:gd name="connsiteX1" fmla="*/ 1495832 w 1495832"/>
              <a:gd name="connsiteY1" fmla="*/ 434181 h 898411"/>
              <a:gd name="connsiteX2" fmla="*/ 1036138 w 1495832"/>
              <a:gd name="connsiteY2" fmla="*/ 898411 h 898411"/>
              <a:gd name="connsiteX3" fmla="*/ 1266479 w 1495832"/>
              <a:gd name="connsiteY3" fmla="*/ 693964 h 898411"/>
              <a:gd name="connsiteX4" fmla="*/ 0 w 1495832"/>
              <a:gd name="connsiteY4" fmla="*/ 170700 h 898411"/>
              <a:gd name="connsiteX5" fmla="*/ 248738 w 1495832"/>
              <a:gd name="connsiteY5" fmla="*/ 0 h 898411"/>
              <a:gd name="connsiteX0" fmla="*/ 255882 w 1502976"/>
              <a:gd name="connsiteY0" fmla="*/ 0 h 898411"/>
              <a:gd name="connsiteX1" fmla="*/ 1502976 w 1502976"/>
              <a:gd name="connsiteY1" fmla="*/ 434181 h 898411"/>
              <a:gd name="connsiteX2" fmla="*/ 1043282 w 1502976"/>
              <a:gd name="connsiteY2" fmla="*/ 898411 h 898411"/>
              <a:gd name="connsiteX3" fmla="*/ 1273623 w 1502976"/>
              <a:gd name="connsiteY3" fmla="*/ 693964 h 898411"/>
              <a:gd name="connsiteX4" fmla="*/ 0 w 1502976"/>
              <a:gd name="connsiteY4" fmla="*/ 182607 h 898411"/>
              <a:gd name="connsiteX5" fmla="*/ 255882 w 1502976"/>
              <a:gd name="connsiteY5" fmla="*/ 0 h 898411"/>
              <a:gd name="connsiteX0" fmla="*/ 251119 w 1498213"/>
              <a:gd name="connsiteY0" fmla="*/ 0 h 898411"/>
              <a:gd name="connsiteX1" fmla="*/ 1498213 w 1498213"/>
              <a:gd name="connsiteY1" fmla="*/ 434181 h 898411"/>
              <a:gd name="connsiteX2" fmla="*/ 1038519 w 1498213"/>
              <a:gd name="connsiteY2" fmla="*/ 898411 h 898411"/>
              <a:gd name="connsiteX3" fmla="*/ 1268860 w 1498213"/>
              <a:gd name="connsiteY3" fmla="*/ 693964 h 898411"/>
              <a:gd name="connsiteX4" fmla="*/ 0 w 1498213"/>
              <a:gd name="connsiteY4" fmla="*/ 192132 h 898411"/>
              <a:gd name="connsiteX5" fmla="*/ 251119 w 1498213"/>
              <a:gd name="connsiteY5" fmla="*/ 0 h 898411"/>
              <a:gd name="connsiteX0" fmla="*/ 253500 w 1500594"/>
              <a:gd name="connsiteY0" fmla="*/ 0 h 898411"/>
              <a:gd name="connsiteX1" fmla="*/ 1500594 w 1500594"/>
              <a:gd name="connsiteY1" fmla="*/ 434181 h 898411"/>
              <a:gd name="connsiteX2" fmla="*/ 1040900 w 1500594"/>
              <a:gd name="connsiteY2" fmla="*/ 898411 h 898411"/>
              <a:gd name="connsiteX3" fmla="*/ 1271241 w 1500594"/>
              <a:gd name="connsiteY3" fmla="*/ 693964 h 898411"/>
              <a:gd name="connsiteX4" fmla="*/ 0 w 1500594"/>
              <a:gd name="connsiteY4" fmla="*/ 182607 h 898411"/>
              <a:gd name="connsiteX5" fmla="*/ 253500 w 1500594"/>
              <a:gd name="connsiteY5" fmla="*/ 0 h 898411"/>
              <a:gd name="connsiteX0" fmla="*/ 253500 w 1500594"/>
              <a:gd name="connsiteY0" fmla="*/ 0 h 693964"/>
              <a:gd name="connsiteX1" fmla="*/ 1500594 w 1500594"/>
              <a:gd name="connsiteY1" fmla="*/ 434181 h 693964"/>
              <a:gd name="connsiteX2" fmla="*/ 1271241 w 1500594"/>
              <a:gd name="connsiteY2" fmla="*/ 693964 h 693964"/>
              <a:gd name="connsiteX3" fmla="*/ 0 w 1500594"/>
              <a:gd name="connsiteY3" fmla="*/ 182607 h 693964"/>
              <a:gd name="connsiteX4" fmla="*/ 253500 w 1500594"/>
              <a:gd name="connsiteY4" fmla="*/ 0 h 693964"/>
              <a:gd name="connsiteX0" fmla="*/ 253500 w 1500594"/>
              <a:gd name="connsiteY0" fmla="*/ 0 h 679677"/>
              <a:gd name="connsiteX1" fmla="*/ 1500594 w 1500594"/>
              <a:gd name="connsiteY1" fmla="*/ 434181 h 679677"/>
              <a:gd name="connsiteX2" fmla="*/ 1273622 w 1500594"/>
              <a:gd name="connsiteY2" fmla="*/ 679677 h 679677"/>
              <a:gd name="connsiteX3" fmla="*/ 0 w 1500594"/>
              <a:gd name="connsiteY3" fmla="*/ 182607 h 679677"/>
              <a:gd name="connsiteX4" fmla="*/ 253500 w 1500594"/>
              <a:gd name="connsiteY4" fmla="*/ 0 h 679677"/>
              <a:gd name="connsiteX0" fmla="*/ 253500 w 1548219"/>
              <a:gd name="connsiteY0" fmla="*/ 0 h 679677"/>
              <a:gd name="connsiteX1" fmla="*/ 1548219 w 1548219"/>
              <a:gd name="connsiteY1" fmla="*/ 407987 h 679677"/>
              <a:gd name="connsiteX2" fmla="*/ 1273622 w 1548219"/>
              <a:gd name="connsiteY2" fmla="*/ 679677 h 679677"/>
              <a:gd name="connsiteX3" fmla="*/ 0 w 1548219"/>
              <a:gd name="connsiteY3" fmla="*/ 182607 h 679677"/>
              <a:gd name="connsiteX4" fmla="*/ 253500 w 1548219"/>
              <a:gd name="connsiteY4" fmla="*/ 0 h 679677"/>
              <a:gd name="connsiteX0" fmla="*/ 253500 w 1548219"/>
              <a:gd name="connsiteY0" fmla="*/ 0 h 622527"/>
              <a:gd name="connsiteX1" fmla="*/ 1548219 w 1548219"/>
              <a:gd name="connsiteY1" fmla="*/ 407987 h 622527"/>
              <a:gd name="connsiteX2" fmla="*/ 1328391 w 1548219"/>
              <a:gd name="connsiteY2" fmla="*/ 622527 h 622527"/>
              <a:gd name="connsiteX3" fmla="*/ 0 w 1548219"/>
              <a:gd name="connsiteY3" fmla="*/ 182607 h 622527"/>
              <a:gd name="connsiteX4" fmla="*/ 253500 w 1548219"/>
              <a:gd name="connsiteY4" fmla="*/ 0 h 622527"/>
              <a:gd name="connsiteX0" fmla="*/ 253500 w 1548219"/>
              <a:gd name="connsiteY0" fmla="*/ 0 h 627289"/>
              <a:gd name="connsiteX1" fmla="*/ 1548219 w 1548219"/>
              <a:gd name="connsiteY1" fmla="*/ 407987 h 627289"/>
              <a:gd name="connsiteX2" fmla="*/ 1321247 w 1548219"/>
              <a:gd name="connsiteY2" fmla="*/ 627289 h 627289"/>
              <a:gd name="connsiteX3" fmla="*/ 0 w 1548219"/>
              <a:gd name="connsiteY3" fmla="*/ 182607 h 627289"/>
              <a:gd name="connsiteX4" fmla="*/ 253500 w 1548219"/>
              <a:gd name="connsiteY4" fmla="*/ 0 h 627289"/>
              <a:gd name="connsiteX0" fmla="*/ 241593 w 1536312"/>
              <a:gd name="connsiteY0" fmla="*/ 0 h 627289"/>
              <a:gd name="connsiteX1" fmla="*/ 1536312 w 1536312"/>
              <a:gd name="connsiteY1" fmla="*/ 407987 h 627289"/>
              <a:gd name="connsiteX2" fmla="*/ 1309340 w 1536312"/>
              <a:gd name="connsiteY2" fmla="*/ 627289 h 627289"/>
              <a:gd name="connsiteX3" fmla="*/ 0 w 1536312"/>
              <a:gd name="connsiteY3" fmla="*/ 177844 h 627289"/>
              <a:gd name="connsiteX4" fmla="*/ 241593 w 1536312"/>
              <a:gd name="connsiteY4" fmla="*/ 0 h 627289"/>
              <a:gd name="connsiteX0" fmla="*/ 241593 w 1536312"/>
              <a:gd name="connsiteY0" fmla="*/ 0 h 627289"/>
              <a:gd name="connsiteX1" fmla="*/ 1536312 w 1536312"/>
              <a:gd name="connsiteY1" fmla="*/ 407987 h 627289"/>
              <a:gd name="connsiteX2" fmla="*/ 1309340 w 1536312"/>
              <a:gd name="connsiteY2" fmla="*/ 627289 h 627289"/>
              <a:gd name="connsiteX3" fmla="*/ 0 w 1536312"/>
              <a:gd name="connsiteY3" fmla="*/ 184987 h 627289"/>
              <a:gd name="connsiteX4" fmla="*/ 241593 w 1536312"/>
              <a:gd name="connsiteY4" fmla="*/ 0 h 627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312" h="627289">
                <a:moveTo>
                  <a:pt x="241593" y="0"/>
                </a:moveTo>
                <a:lnTo>
                  <a:pt x="1536312" y="407987"/>
                </a:lnTo>
                <a:lnTo>
                  <a:pt x="1309340" y="627289"/>
                </a:lnTo>
                <a:lnTo>
                  <a:pt x="0" y="184987"/>
                </a:lnTo>
                <a:lnTo>
                  <a:pt x="241593" y="0"/>
                </a:lnTo>
                <a:close/>
              </a:path>
            </a:pathLst>
          </a:custGeom>
          <a:solidFill>
            <a:srgbClr val="FFFF00">
              <a:alpha val="40000"/>
            </a:srgbClr>
          </a:solidFill>
          <a:ln>
            <a:solidFill>
              <a:schemeClr val="tx2">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sz="1050" dirty="0"/>
          </a:p>
        </p:txBody>
      </p:sp>
      <p:sp>
        <p:nvSpPr>
          <p:cNvPr id="6" name="Rounded Rectangular Callout 5"/>
          <p:cNvSpPr/>
          <p:nvPr/>
        </p:nvSpPr>
        <p:spPr>
          <a:xfrm>
            <a:off x="6130810" y="4241121"/>
            <a:ext cx="1921452" cy="544876"/>
          </a:xfrm>
          <a:prstGeom prst="wedgeRoundRectCallout">
            <a:avLst>
              <a:gd name="adj1" fmla="val -62990"/>
              <a:gd name="adj2" fmla="val -198135"/>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buNone/>
            </a:pPr>
            <a:r>
              <a:rPr lang="en-GB" sz="1200" b="1" dirty="0">
                <a:solidFill>
                  <a:srgbClr val="000000"/>
                </a:solidFill>
              </a:rPr>
              <a:t>Nemo Converter station &amp; laydown area</a:t>
            </a:r>
          </a:p>
        </p:txBody>
      </p:sp>
      <p:sp>
        <p:nvSpPr>
          <p:cNvPr id="11" name="Title 1"/>
          <p:cNvSpPr>
            <a:spLocks noGrp="1"/>
          </p:cNvSpPr>
          <p:nvPr>
            <p:ph type="title"/>
          </p:nvPr>
        </p:nvSpPr>
        <p:spPr>
          <a:xfrm>
            <a:off x="993904" y="0"/>
            <a:ext cx="6172200" cy="605388"/>
          </a:xfrm>
        </p:spPr>
        <p:txBody>
          <a:bodyPr>
            <a:normAutofit fontScale="90000"/>
          </a:bodyPr>
          <a:lstStyle/>
          <a:p>
            <a:pPr algn="l"/>
            <a:r>
              <a:rPr lang="en-GB" dirty="0">
                <a:solidFill>
                  <a:schemeClr val="accent6"/>
                </a:solidFill>
              </a:rPr>
              <a:t>Belgian converter station site: Herdersbrug</a:t>
            </a:r>
          </a:p>
        </p:txBody>
      </p:sp>
      <p:sp>
        <p:nvSpPr>
          <p:cNvPr id="14" name="Slide Number Placeholder 4"/>
          <p:cNvSpPr>
            <a:spLocks noGrp="1"/>
          </p:cNvSpPr>
          <p:nvPr>
            <p:ph type="sldNum" sz="quarter" idx="12"/>
          </p:nvPr>
        </p:nvSpPr>
        <p:spPr>
          <a:xfrm>
            <a:off x="6057901" y="4844200"/>
            <a:ext cx="915509" cy="273844"/>
          </a:xfrm>
        </p:spPr>
        <p:txBody>
          <a:bodyPr/>
          <a:lstStyle/>
          <a:p>
            <a:fld id="{987B50A0-A41B-7549-8AC1-AC731C172891}" type="slidenum">
              <a:rPr lang="en-GB" smtClean="0"/>
              <a:t>32</a:t>
            </a:fld>
            <a:endParaRPr lang="en-GB" dirty="0"/>
          </a:p>
        </p:txBody>
      </p:sp>
    </p:spTree>
    <p:extLst>
      <p:ext uri="{BB962C8B-B14F-4D97-AF65-F5344CB8AC3E}">
        <p14:creationId xmlns:p14="http://schemas.microsoft.com/office/powerpoint/2010/main" val="2496070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Isofile15\nemo\Photo's\2012.03.11 Demolition Richborough\Tom\DSC05099.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22666" y="3"/>
            <a:ext cx="4421442" cy="2820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belgrid.net\Org\LIP\30 Nemo\99 OLD FOLDER\Photo's\2012.03.11 Demolition Richborough\Tim\DSC03551.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544108" y="0"/>
            <a:ext cx="2456892" cy="282044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7"/>
          <p:cNvSpPr>
            <a:spLocks noChangeArrowheads="1"/>
          </p:cNvSpPr>
          <p:nvPr/>
        </p:nvSpPr>
        <p:spPr bwMode="auto">
          <a:xfrm>
            <a:off x="1122666" y="165007"/>
            <a:ext cx="6534734" cy="544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spcBef>
                <a:spcPct val="0"/>
              </a:spcBef>
            </a:pPr>
            <a:r>
              <a:rPr lang="en-GB" sz="3000" dirty="0">
                <a:solidFill>
                  <a:schemeClr val="accent6"/>
                </a:solidFill>
                <a:latin typeface="+mj-lt"/>
                <a:ea typeface="+mj-ea"/>
                <a:cs typeface="+mj-cs"/>
              </a:rPr>
              <a:t>UK converter station site:</a:t>
            </a:r>
          </a:p>
          <a:p>
            <a:pPr>
              <a:spcBef>
                <a:spcPct val="0"/>
              </a:spcBef>
            </a:pPr>
            <a:r>
              <a:rPr lang="en-GB" sz="3000" dirty="0" err="1">
                <a:solidFill>
                  <a:schemeClr val="accent6"/>
                </a:solidFill>
                <a:latin typeface="+mj-lt"/>
                <a:ea typeface="+mj-ea"/>
                <a:cs typeface="+mj-cs"/>
              </a:rPr>
              <a:t>Richborough</a:t>
            </a:r>
            <a:endParaRPr lang="en-GB" sz="3000" dirty="0">
              <a:solidFill>
                <a:schemeClr val="accent6"/>
              </a:solidFill>
              <a:latin typeface="+mj-lt"/>
              <a:ea typeface="+mj-ea"/>
              <a:cs typeface="+mj-cs"/>
            </a:endParaRPr>
          </a:p>
        </p:txBody>
      </p:sp>
      <p:pic>
        <p:nvPicPr>
          <p:cNvPr id="2052" name="Picture 4" descr="29FDE4B307E5884D966E94276A14BBBA@eurprd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43001" y="2820447"/>
            <a:ext cx="3812189" cy="2323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C:\Users\schyvent\Desktop\DSC_0717.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188811" y="2820446"/>
            <a:ext cx="3812189" cy="2323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5125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8871" y="4831678"/>
            <a:ext cx="1384377" cy="276875"/>
          </a:xfrm>
          <a:prstGeom prst="rect">
            <a:avLst/>
          </a:prstGeom>
        </p:spPr>
      </p:pic>
      <p:sp>
        <p:nvSpPr>
          <p:cNvPr id="9" name="TextBox 8"/>
          <p:cNvSpPr txBox="1"/>
          <p:nvPr/>
        </p:nvSpPr>
        <p:spPr>
          <a:xfrm>
            <a:off x="1182889" y="200834"/>
            <a:ext cx="4968552" cy="461665"/>
          </a:xfrm>
          <a:prstGeom prst="rect">
            <a:avLst/>
          </a:prstGeom>
          <a:noFill/>
        </p:spPr>
        <p:txBody>
          <a:bodyPr wrap="square" rtlCol="0">
            <a:spAutoFit/>
          </a:bodyPr>
          <a:lstStyle/>
          <a:p>
            <a:r>
              <a:rPr lang="en-US" sz="2400" b="1" dirty="0">
                <a:solidFill>
                  <a:schemeClr val="accent6"/>
                </a:solidFill>
              </a:rPr>
              <a:t>Project Timeline</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15290"/>
          <a:stretch/>
        </p:blipFill>
        <p:spPr>
          <a:xfrm>
            <a:off x="436563" y="146529"/>
            <a:ext cx="673213" cy="570277"/>
          </a:xfrm>
          <a:prstGeom prst="rect">
            <a:avLst/>
          </a:prstGeom>
        </p:spPr>
      </p:pic>
      <p:pic>
        <p:nvPicPr>
          <p:cNvPr id="2" name="Picture 1"/>
          <p:cNvPicPr>
            <a:picLocks noChangeAspect="1"/>
          </p:cNvPicPr>
          <p:nvPr/>
        </p:nvPicPr>
        <p:blipFill>
          <a:blip r:embed="rId5"/>
          <a:stretch>
            <a:fillRect/>
          </a:stretch>
        </p:blipFill>
        <p:spPr>
          <a:xfrm>
            <a:off x="1223628" y="1110030"/>
            <a:ext cx="6629620" cy="2923440"/>
          </a:xfrm>
          <a:prstGeom prst="rect">
            <a:avLst/>
          </a:prstGeom>
        </p:spPr>
      </p:pic>
      <p:sp>
        <p:nvSpPr>
          <p:cNvPr id="3" name="Rectangle: Rounded Corners 2"/>
          <p:cNvSpPr/>
          <p:nvPr/>
        </p:nvSpPr>
        <p:spPr>
          <a:xfrm>
            <a:off x="6528263" y="357504"/>
            <a:ext cx="1069570" cy="540060"/>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dirty="0">
                <a:solidFill>
                  <a:schemeClr val="tx2">
                    <a:lumMod val="50000"/>
                  </a:schemeClr>
                </a:solidFill>
              </a:rPr>
              <a:t>Go-Live</a:t>
            </a:r>
          </a:p>
        </p:txBody>
      </p:sp>
      <p:cxnSp>
        <p:nvCxnSpPr>
          <p:cNvPr id="7" name="Straight Arrow Connector 6"/>
          <p:cNvCxnSpPr>
            <a:stCxn id="3" idx="2"/>
          </p:cNvCxnSpPr>
          <p:nvPr/>
        </p:nvCxnSpPr>
        <p:spPr>
          <a:xfrm>
            <a:off x="7056276" y="897564"/>
            <a:ext cx="0" cy="2916324"/>
          </a:xfrm>
          <a:prstGeom prst="straightConnector1">
            <a:avLst/>
          </a:prstGeom>
          <a:ln w="28575">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95524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8871" y="4831678"/>
            <a:ext cx="1384377" cy="276875"/>
          </a:xfrm>
          <a:prstGeom prst="rect">
            <a:avLst/>
          </a:prstGeom>
        </p:spPr>
      </p:pic>
      <p:sp>
        <p:nvSpPr>
          <p:cNvPr id="9" name="TextBox 8"/>
          <p:cNvSpPr txBox="1"/>
          <p:nvPr/>
        </p:nvSpPr>
        <p:spPr>
          <a:xfrm>
            <a:off x="1105014" y="201727"/>
            <a:ext cx="5819758" cy="461665"/>
          </a:xfrm>
          <a:prstGeom prst="rect">
            <a:avLst/>
          </a:prstGeom>
          <a:noFill/>
        </p:spPr>
        <p:txBody>
          <a:bodyPr wrap="square" rtlCol="0">
            <a:spAutoFit/>
          </a:bodyPr>
          <a:lstStyle/>
          <a:p>
            <a:r>
              <a:rPr lang="en-US" sz="2400" b="1" dirty="0">
                <a:solidFill>
                  <a:schemeClr val="accent6"/>
                </a:solidFill>
              </a:rPr>
              <a:t>Some of the Construction Challenges</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15290"/>
          <a:stretch/>
        </p:blipFill>
        <p:spPr>
          <a:xfrm>
            <a:off x="436563" y="119459"/>
            <a:ext cx="673213" cy="570277"/>
          </a:xfrm>
          <a:prstGeom prst="rect">
            <a:avLst/>
          </a:prstGeom>
        </p:spPr>
      </p:pic>
      <p:sp>
        <p:nvSpPr>
          <p:cNvPr id="2" name="TextBox 1"/>
          <p:cNvSpPr txBox="1"/>
          <p:nvPr/>
        </p:nvSpPr>
        <p:spPr>
          <a:xfrm>
            <a:off x="2195736" y="898953"/>
            <a:ext cx="1480542" cy="253916"/>
          </a:xfrm>
          <a:prstGeom prst="rect">
            <a:avLst/>
          </a:prstGeom>
          <a:ln w="19050">
            <a:solidFill>
              <a:schemeClr val="tx2"/>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050" b="1" dirty="0">
                <a:solidFill>
                  <a:schemeClr val="accent6"/>
                </a:solidFill>
              </a:rPr>
              <a:t>Seabed Conditions</a:t>
            </a:r>
          </a:p>
        </p:txBody>
      </p:sp>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7054" y="1236088"/>
            <a:ext cx="1957839" cy="166649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5018955" y="872952"/>
            <a:ext cx="2540043" cy="253916"/>
          </a:xfrm>
          <a:prstGeom prst="rect">
            <a:avLst/>
          </a:prstGeom>
          <a:ln w="19050">
            <a:solidFill>
              <a:schemeClr val="tx2"/>
            </a:solid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nl-BE"/>
            </a:defPPr>
            <a:lvl1pPr algn="ctr">
              <a:defRPr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1050" dirty="0">
                <a:solidFill>
                  <a:schemeClr val="accent6"/>
                </a:solidFill>
              </a:rPr>
              <a:t>The offshore weather challenge</a:t>
            </a:r>
          </a:p>
        </p:txBody>
      </p:sp>
      <p:sp>
        <p:nvSpPr>
          <p:cNvPr id="11" name="TextBox 10"/>
          <p:cNvSpPr txBox="1"/>
          <p:nvPr/>
        </p:nvSpPr>
        <p:spPr>
          <a:xfrm>
            <a:off x="1871700" y="3024578"/>
            <a:ext cx="2328546" cy="253916"/>
          </a:xfrm>
          <a:prstGeom prst="rect">
            <a:avLst/>
          </a:prstGeom>
          <a:ln w="19050">
            <a:solidFill>
              <a:schemeClr val="tx2"/>
            </a:solid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nl-BE"/>
            </a:defPPr>
            <a:lvl1pPr algn="ctr">
              <a:defRPr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1050" dirty="0">
                <a:solidFill>
                  <a:schemeClr val="accent6"/>
                </a:solidFill>
              </a:rPr>
              <a:t>Unexploded Ordnances (UXOs)</a:t>
            </a:r>
          </a:p>
        </p:txBody>
      </p:sp>
      <p:pic>
        <p:nvPicPr>
          <p:cNvPr id="512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7445"/>
          <a:stretch/>
        </p:blipFill>
        <p:spPr bwMode="auto">
          <a:xfrm>
            <a:off x="1282723" y="3445530"/>
            <a:ext cx="1527761" cy="140415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5454" y="3443409"/>
            <a:ext cx="2163501" cy="140627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230452" y="3005262"/>
            <a:ext cx="2328546" cy="253916"/>
          </a:xfrm>
          <a:prstGeom prst="rect">
            <a:avLst/>
          </a:prstGeom>
          <a:ln w="19050">
            <a:solidFill>
              <a:schemeClr val="tx2"/>
            </a:solidFill>
          </a:ln>
        </p:spPr>
        <p:style>
          <a:lnRef idx="2">
            <a:schemeClr val="accent6"/>
          </a:lnRef>
          <a:fillRef idx="1">
            <a:schemeClr val="lt1"/>
          </a:fillRef>
          <a:effectRef idx="0">
            <a:schemeClr val="accent6"/>
          </a:effectRef>
          <a:fontRef idx="minor">
            <a:schemeClr val="dk1"/>
          </a:fontRef>
        </p:style>
        <p:txBody>
          <a:bodyPr wrap="square" rtlCol="0">
            <a:spAutoFit/>
          </a:bodyPr>
          <a:lstStyle>
            <a:defPPr>
              <a:defRPr lang="nl-BE"/>
            </a:defPPr>
            <a:lvl1pPr algn="ctr">
              <a:defRPr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1050" dirty="0">
                <a:solidFill>
                  <a:schemeClr val="accent6"/>
                </a:solidFill>
              </a:rPr>
              <a:t>Permits/authorizations</a:t>
            </a:r>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6252" y="1236088"/>
            <a:ext cx="2143125" cy="160734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16252" y="3494739"/>
            <a:ext cx="2318599" cy="128402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16258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emo_PPT cover.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8959"/>
            <a:ext cx="9144000" cy="5202459"/>
          </a:xfrm>
          <a:prstGeom prst="rect">
            <a:avLst/>
          </a:prstGeom>
        </p:spPr>
      </p:pic>
      <p:sp>
        <p:nvSpPr>
          <p:cNvPr id="2" name="TextBox 1"/>
          <p:cNvSpPr txBox="1"/>
          <p:nvPr/>
        </p:nvSpPr>
        <p:spPr>
          <a:xfrm>
            <a:off x="2492587" y="1042956"/>
            <a:ext cx="4158825" cy="3393233"/>
          </a:xfrm>
          <a:prstGeom prst="rect">
            <a:avLst/>
          </a:prstGeom>
          <a:noFill/>
        </p:spPr>
        <p:txBody>
          <a:bodyPr wrap="none" lIns="68577" tIns="34288" rIns="68577" bIns="34288" rtlCol="0">
            <a:spAutoFit/>
          </a:bodyPr>
          <a:lstStyle/>
          <a:p>
            <a:r>
              <a:rPr lang="en-GB" sz="4950" b="1" dirty="0">
                <a:solidFill>
                  <a:schemeClr val="bg1"/>
                </a:solidFill>
              </a:rPr>
              <a:t/>
            </a:r>
            <a:br>
              <a:rPr lang="en-GB" sz="4950" b="1" dirty="0">
                <a:solidFill>
                  <a:schemeClr val="bg1"/>
                </a:solidFill>
              </a:rPr>
            </a:br>
            <a:r>
              <a:rPr lang="en-GB" sz="4950" b="1" dirty="0">
                <a:solidFill>
                  <a:schemeClr val="bg1"/>
                </a:solidFill>
              </a:rPr>
              <a:t>End of part 1</a:t>
            </a:r>
          </a:p>
          <a:p>
            <a:endParaRPr lang="en-GB" sz="4950" b="1" dirty="0">
              <a:solidFill>
                <a:schemeClr val="bg1"/>
              </a:solidFill>
            </a:endParaRPr>
          </a:p>
          <a:p>
            <a:r>
              <a:rPr lang="en-GB" sz="4950" b="1" dirty="0">
                <a:solidFill>
                  <a:schemeClr val="bg1"/>
                </a:solidFill>
              </a:rPr>
              <a:t>Questions ?  </a:t>
            </a:r>
          </a:p>
          <a:p>
            <a:endParaRPr lang="en-GB" sz="1800" dirty="0">
              <a:solidFill>
                <a:schemeClr val="bg1"/>
              </a:solidFill>
            </a:endParaRPr>
          </a:p>
        </p:txBody>
      </p:sp>
    </p:spTree>
    <p:extLst>
      <p:ext uri="{BB962C8B-B14F-4D97-AF65-F5344CB8AC3E}">
        <p14:creationId xmlns:p14="http://schemas.microsoft.com/office/powerpoint/2010/main" val="24345398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8871" y="4831678"/>
            <a:ext cx="1384377" cy="276875"/>
          </a:xfrm>
          <a:prstGeom prst="rect">
            <a:avLst/>
          </a:prstGeom>
        </p:spPr>
      </p:pic>
      <p:sp>
        <p:nvSpPr>
          <p:cNvPr id="9" name="TextBox 8"/>
          <p:cNvSpPr txBox="1"/>
          <p:nvPr/>
        </p:nvSpPr>
        <p:spPr>
          <a:xfrm>
            <a:off x="1099761" y="166430"/>
            <a:ext cx="4968552" cy="461665"/>
          </a:xfrm>
          <a:prstGeom prst="rect">
            <a:avLst/>
          </a:prstGeom>
          <a:noFill/>
        </p:spPr>
        <p:txBody>
          <a:bodyPr wrap="square" rtlCol="0">
            <a:spAutoFit/>
          </a:bodyPr>
          <a:lstStyle/>
          <a:p>
            <a:r>
              <a:rPr lang="en-US" sz="2400" b="1" dirty="0">
                <a:solidFill>
                  <a:schemeClr val="accent6"/>
                </a:solidFill>
              </a:rPr>
              <a:t>Trading Framework</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15290"/>
          <a:stretch/>
        </p:blipFill>
        <p:spPr>
          <a:xfrm>
            <a:off x="329228" y="116806"/>
            <a:ext cx="673213" cy="570277"/>
          </a:xfrm>
          <a:prstGeom prst="rect">
            <a:avLst/>
          </a:prstGeom>
        </p:spPr>
      </p:pic>
      <p:sp>
        <p:nvSpPr>
          <p:cNvPr id="6" name="Arrow: Pentagon 5"/>
          <p:cNvSpPr/>
          <p:nvPr/>
        </p:nvSpPr>
        <p:spPr>
          <a:xfrm>
            <a:off x="1871700" y="4083918"/>
            <a:ext cx="2430270" cy="540060"/>
          </a:xfrm>
          <a:prstGeom prst="homePlate">
            <a:avLst/>
          </a:prstGeom>
          <a:solidFill>
            <a:srgbClr val="B1DCEB"/>
          </a:solidFill>
          <a:ln w="19050">
            <a:solidFill>
              <a:srgbClr val="175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Long Term</a:t>
            </a:r>
          </a:p>
          <a:p>
            <a:pPr algn="ctr"/>
            <a:r>
              <a:rPr lang="en-GB" sz="1050" dirty="0"/>
              <a:t>Capacity</a:t>
            </a:r>
          </a:p>
        </p:txBody>
      </p:sp>
      <p:sp>
        <p:nvSpPr>
          <p:cNvPr id="7" name="Arrow: Chevron 6"/>
          <p:cNvSpPr/>
          <p:nvPr/>
        </p:nvSpPr>
        <p:spPr>
          <a:xfrm>
            <a:off x="4031940" y="4083918"/>
            <a:ext cx="1890210" cy="540060"/>
          </a:xfrm>
          <a:prstGeom prst="chevron">
            <a:avLst/>
          </a:prstGeom>
          <a:solidFill>
            <a:srgbClr val="B1DCEB"/>
          </a:solidFill>
          <a:ln w="19050">
            <a:solidFill>
              <a:srgbClr val="175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bg1"/>
                </a:solidFill>
              </a:rPr>
              <a:t>Day Ahead</a:t>
            </a:r>
          </a:p>
          <a:p>
            <a:pPr algn="ctr"/>
            <a:r>
              <a:rPr lang="en-GB" sz="1050" dirty="0">
                <a:solidFill>
                  <a:schemeClr val="bg1"/>
                </a:solidFill>
              </a:rPr>
              <a:t>MRC</a:t>
            </a:r>
          </a:p>
        </p:txBody>
      </p:sp>
      <p:sp>
        <p:nvSpPr>
          <p:cNvPr id="11" name="Arrow: Chevron 10"/>
          <p:cNvSpPr/>
          <p:nvPr/>
        </p:nvSpPr>
        <p:spPr>
          <a:xfrm>
            <a:off x="5652120" y="4083918"/>
            <a:ext cx="1620180" cy="540060"/>
          </a:xfrm>
          <a:prstGeom prst="chevron">
            <a:avLst/>
          </a:prstGeom>
          <a:solidFill>
            <a:srgbClr val="B1DCEB"/>
          </a:solidFill>
          <a:ln w="19050">
            <a:solidFill>
              <a:srgbClr val="175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bg1"/>
                </a:solidFill>
              </a:rPr>
              <a:t>Intraday</a:t>
            </a:r>
          </a:p>
          <a:p>
            <a:pPr algn="ctr"/>
            <a:r>
              <a:rPr lang="en-GB" sz="1050" dirty="0">
                <a:solidFill>
                  <a:schemeClr val="bg1"/>
                </a:solidFill>
              </a:rPr>
              <a:t>XBID</a:t>
            </a:r>
          </a:p>
        </p:txBody>
      </p:sp>
      <p:sp>
        <p:nvSpPr>
          <p:cNvPr id="8" name="TextBox 7"/>
          <p:cNvSpPr txBox="1"/>
          <p:nvPr/>
        </p:nvSpPr>
        <p:spPr>
          <a:xfrm>
            <a:off x="878263" y="683375"/>
            <a:ext cx="7451090" cy="2631490"/>
          </a:xfrm>
          <a:prstGeom prst="rect">
            <a:avLst/>
          </a:prstGeom>
          <a:noFill/>
        </p:spPr>
        <p:txBody>
          <a:bodyPr wrap="square" rtlCol="0">
            <a:spAutoFit/>
          </a:bodyPr>
          <a:lstStyle/>
          <a:p>
            <a:pPr marL="214313" indent="-214313">
              <a:buFont typeface="Arial" panose="020B0604020202020204" pitchFamily="34" charset="0"/>
              <a:buChar char="•"/>
            </a:pPr>
            <a:r>
              <a:rPr lang="en-GB" sz="1500" dirty="0">
                <a:solidFill>
                  <a:schemeClr val="accent6"/>
                </a:solidFill>
              </a:rPr>
              <a:t>JAO will be selling Physical Long Term Transmission Rights (PTRs) in explicit auctions consistent with the FCA Guidelines</a:t>
            </a:r>
          </a:p>
          <a:p>
            <a:pPr marL="557213" lvl="1" indent="-214313">
              <a:buFont typeface="Arial" panose="020B0604020202020204" pitchFamily="34" charset="0"/>
              <a:buChar char="•"/>
            </a:pPr>
            <a:r>
              <a:rPr lang="en-GB" sz="1500" dirty="0">
                <a:solidFill>
                  <a:schemeClr val="accent6"/>
                </a:solidFill>
              </a:rPr>
              <a:t>The LTTR design has been consulted on and approved by </a:t>
            </a:r>
            <a:r>
              <a:rPr lang="en-GB" sz="1500" dirty="0" smtClean="0">
                <a:solidFill>
                  <a:schemeClr val="accent6"/>
                </a:solidFill>
              </a:rPr>
              <a:t>regulators</a:t>
            </a:r>
          </a:p>
          <a:p>
            <a:pPr lvl="1"/>
            <a:endParaRPr lang="en-GB" sz="1500" dirty="0">
              <a:solidFill>
                <a:schemeClr val="accent6"/>
              </a:solidFill>
            </a:endParaRPr>
          </a:p>
          <a:p>
            <a:pPr marL="214313" indent="-214313">
              <a:buFont typeface="Arial" panose="020B0604020202020204" pitchFamily="34" charset="0"/>
              <a:buChar char="•"/>
            </a:pPr>
            <a:r>
              <a:rPr lang="en-GB" sz="1500" dirty="0">
                <a:solidFill>
                  <a:schemeClr val="accent6"/>
                </a:solidFill>
              </a:rPr>
              <a:t>PTRs give customers the right to nominate physical flow on the </a:t>
            </a:r>
            <a:r>
              <a:rPr lang="en-GB" sz="1500" dirty="0" smtClean="0">
                <a:solidFill>
                  <a:schemeClr val="accent6"/>
                </a:solidFill>
              </a:rPr>
              <a:t>interconnector</a:t>
            </a:r>
          </a:p>
          <a:p>
            <a:pPr marL="214313" indent="-214313">
              <a:buFont typeface="Arial" panose="020B0604020202020204" pitchFamily="34" charset="0"/>
              <a:buChar char="•"/>
            </a:pPr>
            <a:endParaRPr lang="en-GB" sz="1500" dirty="0">
              <a:solidFill>
                <a:schemeClr val="accent6"/>
              </a:solidFill>
            </a:endParaRPr>
          </a:p>
          <a:p>
            <a:pPr marL="214313" indent="-214313">
              <a:buFont typeface="Arial" panose="020B0604020202020204" pitchFamily="34" charset="0"/>
              <a:buChar char="•"/>
            </a:pPr>
            <a:r>
              <a:rPr lang="en-GB" sz="1500" dirty="0">
                <a:solidFill>
                  <a:schemeClr val="accent6"/>
                </a:solidFill>
              </a:rPr>
              <a:t>Customers do not have to nominate capacity purchased in explicit auctions and can be remunerated at Loss Adjusted Day Ahead Market Spread under Use-it-or-sell-it (UIOSI) </a:t>
            </a:r>
            <a:r>
              <a:rPr lang="en-GB" sz="1500" dirty="0" smtClean="0">
                <a:solidFill>
                  <a:schemeClr val="accent6"/>
                </a:solidFill>
              </a:rPr>
              <a:t>rules</a:t>
            </a:r>
          </a:p>
          <a:p>
            <a:pPr marL="214313" indent="-214313">
              <a:buFont typeface="Arial" panose="020B0604020202020204" pitchFamily="34" charset="0"/>
              <a:buChar char="•"/>
            </a:pPr>
            <a:endParaRPr lang="en-GB" sz="1500" dirty="0">
              <a:solidFill>
                <a:schemeClr val="accent6"/>
              </a:solidFill>
            </a:endParaRPr>
          </a:p>
          <a:p>
            <a:pPr marL="214313" indent="-214313">
              <a:buFont typeface="Arial" panose="020B0604020202020204" pitchFamily="34" charset="0"/>
              <a:buChar char="•"/>
            </a:pPr>
            <a:r>
              <a:rPr lang="en-GB" sz="1500" dirty="0">
                <a:solidFill>
                  <a:schemeClr val="accent6"/>
                </a:solidFill>
              </a:rPr>
              <a:t>Market parties may also benefit from capacity through cross border market coupling</a:t>
            </a:r>
          </a:p>
        </p:txBody>
      </p:sp>
      <p:sp>
        <p:nvSpPr>
          <p:cNvPr id="18" name="TextBox 17"/>
          <p:cNvSpPr txBox="1"/>
          <p:nvPr/>
        </p:nvSpPr>
        <p:spPr>
          <a:xfrm>
            <a:off x="2527242" y="4615913"/>
            <a:ext cx="1099981" cy="415498"/>
          </a:xfrm>
          <a:prstGeom prst="rect">
            <a:avLst/>
          </a:prstGeom>
          <a:noFill/>
        </p:spPr>
        <p:txBody>
          <a:bodyPr wrap="none" rtlCol="0">
            <a:spAutoFit/>
          </a:bodyPr>
          <a:lstStyle/>
          <a:p>
            <a:pPr algn="ctr"/>
            <a:r>
              <a:rPr lang="en-GB" sz="1050" dirty="0"/>
              <a:t>Explicit Auction</a:t>
            </a:r>
          </a:p>
          <a:p>
            <a:pPr algn="ctr"/>
            <a:r>
              <a:rPr lang="en-GB" sz="1050" dirty="0"/>
              <a:t>(only capacity)</a:t>
            </a:r>
          </a:p>
        </p:txBody>
      </p:sp>
      <p:sp>
        <p:nvSpPr>
          <p:cNvPr id="19" name="TextBox 18"/>
          <p:cNvSpPr txBox="1"/>
          <p:nvPr/>
        </p:nvSpPr>
        <p:spPr>
          <a:xfrm>
            <a:off x="4193813" y="4625284"/>
            <a:ext cx="1483098" cy="415498"/>
          </a:xfrm>
          <a:prstGeom prst="rect">
            <a:avLst/>
          </a:prstGeom>
          <a:noFill/>
        </p:spPr>
        <p:txBody>
          <a:bodyPr wrap="none" rtlCol="0">
            <a:spAutoFit/>
          </a:bodyPr>
          <a:lstStyle/>
          <a:p>
            <a:pPr algn="ctr"/>
            <a:r>
              <a:rPr lang="en-GB" sz="1050" dirty="0"/>
              <a:t>Implicit Auction</a:t>
            </a:r>
          </a:p>
          <a:p>
            <a:pPr algn="ctr"/>
            <a:r>
              <a:rPr lang="en-GB" sz="1050" dirty="0"/>
              <a:t>(capacity and energy)</a:t>
            </a:r>
          </a:p>
        </p:txBody>
      </p:sp>
      <p:sp>
        <p:nvSpPr>
          <p:cNvPr id="21" name="TextBox 20"/>
          <p:cNvSpPr txBox="1"/>
          <p:nvPr/>
        </p:nvSpPr>
        <p:spPr>
          <a:xfrm>
            <a:off x="4618461" y="3428877"/>
            <a:ext cx="1622560" cy="253916"/>
          </a:xfrm>
          <a:prstGeom prst="rect">
            <a:avLst/>
          </a:prstGeom>
          <a:noFill/>
        </p:spPr>
        <p:txBody>
          <a:bodyPr wrap="none" rtlCol="0">
            <a:spAutoFit/>
          </a:bodyPr>
          <a:lstStyle/>
          <a:p>
            <a:r>
              <a:rPr lang="en-GB" sz="1050" b="1" dirty="0"/>
              <a:t>NEMO </a:t>
            </a:r>
            <a:r>
              <a:rPr lang="en-GB" sz="1050" dirty="0"/>
              <a:t>( not Nemo Link)</a:t>
            </a:r>
          </a:p>
        </p:txBody>
      </p:sp>
      <p:sp>
        <p:nvSpPr>
          <p:cNvPr id="22" name="TextBox 21"/>
          <p:cNvSpPr txBox="1"/>
          <p:nvPr/>
        </p:nvSpPr>
        <p:spPr>
          <a:xfrm>
            <a:off x="2573779" y="3428877"/>
            <a:ext cx="813043" cy="253916"/>
          </a:xfrm>
          <a:prstGeom prst="rect">
            <a:avLst/>
          </a:prstGeom>
          <a:noFill/>
        </p:spPr>
        <p:txBody>
          <a:bodyPr wrap="none" rtlCol="0">
            <a:spAutoFit/>
          </a:bodyPr>
          <a:lstStyle/>
          <a:p>
            <a:r>
              <a:rPr lang="en-GB" sz="1050" b="1" dirty="0"/>
              <a:t>JAO/ SAP</a:t>
            </a:r>
          </a:p>
        </p:txBody>
      </p:sp>
      <p:sp>
        <p:nvSpPr>
          <p:cNvPr id="23" name="Left Brace 22"/>
          <p:cNvSpPr/>
          <p:nvPr/>
        </p:nvSpPr>
        <p:spPr>
          <a:xfrm rot="5400000">
            <a:off x="2767484" y="2819462"/>
            <a:ext cx="378042" cy="2150870"/>
          </a:xfrm>
          <a:prstGeom prst="leftBrace">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050"/>
          </a:p>
        </p:txBody>
      </p:sp>
      <p:sp>
        <p:nvSpPr>
          <p:cNvPr id="24" name="Left Brace 23"/>
          <p:cNvSpPr/>
          <p:nvPr/>
        </p:nvSpPr>
        <p:spPr>
          <a:xfrm rot="5400000">
            <a:off x="5328084" y="2409732"/>
            <a:ext cx="378042" cy="2970330"/>
          </a:xfrm>
          <a:prstGeom prst="leftBrace">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050"/>
          </a:p>
        </p:txBody>
      </p:sp>
    </p:spTree>
    <p:extLst>
      <p:ext uri="{BB962C8B-B14F-4D97-AF65-F5344CB8AC3E}">
        <p14:creationId xmlns:p14="http://schemas.microsoft.com/office/powerpoint/2010/main" val="21363286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25000" lnSpcReduction="20000"/>
          </a:bodyPr>
          <a:lstStyle/>
          <a:p>
            <a:endParaRPr lang="en-GB" sz="2100" dirty="0" smtClean="0"/>
          </a:p>
          <a:p>
            <a:endParaRPr lang="en-GB" sz="2100" dirty="0"/>
          </a:p>
          <a:p>
            <a:endParaRPr lang="en-GB" sz="2100" dirty="0" smtClean="0"/>
          </a:p>
          <a:p>
            <a:endParaRPr lang="en-GB" sz="2100" dirty="0"/>
          </a:p>
          <a:p>
            <a:endParaRPr lang="en-GB" sz="2100" dirty="0" smtClean="0"/>
          </a:p>
          <a:p>
            <a:endParaRPr lang="en-GB" sz="2100" dirty="0"/>
          </a:p>
          <a:p>
            <a:endParaRPr lang="en-GB" sz="2100" dirty="0" smtClean="0"/>
          </a:p>
          <a:p>
            <a:endParaRPr lang="en-GB" sz="2100" dirty="0"/>
          </a:p>
          <a:p>
            <a:endParaRPr lang="en-GB" sz="2100" dirty="0" smtClean="0"/>
          </a:p>
          <a:p>
            <a:endParaRPr lang="en-GB" sz="2100" dirty="0"/>
          </a:p>
          <a:p>
            <a:endParaRPr lang="en-GB" sz="2100" dirty="0" smtClean="0"/>
          </a:p>
          <a:p>
            <a:pPr marL="255588" indent="-255588"/>
            <a:endParaRPr lang="en-GB" sz="2100" dirty="0"/>
          </a:p>
          <a:p>
            <a:endParaRPr lang="en-GB" sz="2100" dirty="0" smtClean="0"/>
          </a:p>
          <a:p>
            <a:endParaRPr lang="en-GB" sz="2100" dirty="0"/>
          </a:p>
          <a:p>
            <a:endParaRPr lang="en-GB" sz="2100" dirty="0" smtClean="0"/>
          </a:p>
          <a:p>
            <a:endParaRPr lang="en-GB" sz="21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5290"/>
          <a:stretch/>
        </p:blipFill>
        <p:spPr>
          <a:xfrm>
            <a:off x="359810" y="144323"/>
            <a:ext cx="673213" cy="57027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8871" y="4831678"/>
            <a:ext cx="1384377" cy="276875"/>
          </a:xfrm>
          <a:prstGeom prst="rect">
            <a:avLst/>
          </a:prstGeom>
        </p:spPr>
      </p:pic>
      <p:sp>
        <p:nvSpPr>
          <p:cNvPr id="7" name="TextBox 6"/>
          <p:cNvSpPr txBox="1"/>
          <p:nvPr/>
        </p:nvSpPr>
        <p:spPr>
          <a:xfrm>
            <a:off x="637102" y="198628"/>
            <a:ext cx="5765523" cy="461665"/>
          </a:xfrm>
          <a:prstGeom prst="rect">
            <a:avLst/>
          </a:prstGeom>
          <a:noFill/>
        </p:spPr>
        <p:txBody>
          <a:bodyPr wrap="square" rtlCol="0">
            <a:spAutoFit/>
          </a:bodyPr>
          <a:lstStyle/>
          <a:p>
            <a:pPr lvl="1"/>
            <a:r>
              <a:rPr lang="en-US" sz="2400" b="1" dirty="0">
                <a:solidFill>
                  <a:schemeClr val="accent6"/>
                </a:solidFill>
              </a:rPr>
              <a:t>Treatment of Interconnector Losses</a:t>
            </a:r>
          </a:p>
        </p:txBody>
      </p:sp>
      <p:sp>
        <p:nvSpPr>
          <p:cNvPr id="8" name="Content Placeholder 2"/>
          <p:cNvSpPr txBox="1">
            <a:spLocks/>
          </p:cNvSpPr>
          <p:nvPr/>
        </p:nvSpPr>
        <p:spPr>
          <a:xfrm>
            <a:off x="485422" y="725311"/>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smtClean="0">
                <a:ln>
                  <a:noFill/>
                </a:ln>
                <a:solidFill>
                  <a:sysClr val="windowText" lastClr="000000"/>
                </a:solidFill>
                <a:effectLst/>
                <a:uLnTx/>
                <a:uFillTx/>
                <a:latin typeface="Calibri"/>
                <a:ea typeface="+mn-ea"/>
                <a:cs typeface="+mn-cs"/>
              </a:rPr>
              <a:t>Capacity is defined at the mid-interconnector point</a:t>
            </a:r>
            <a:br>
              <a:rPr kumimoji="0" lang="en-GB" sz="2200" b="0" i="0" u="none" strike="noStrike" kern="1200" cap="none" spc="0" normalizeH="0" baseline="0" noProof="0" dirty="0" smtClean="0">
                <a:ln>
                  <a:noFill/>
                </a:ln>
                <a:solidFill>
                  <a:sysClr val="windowText" lastClr="000000"/>
                </a:solidFill>
                <a:effectLst/>
                <a:uLnTx/>
                <a:uFillTx/>
                <a:latin typeface="Calibri"/>
                <a:ea typeface="+mn-ea"/>
                <a:cs typeface="+mn-cs"/>
              </a:rPr>
            </a:br>
            <a:endParaRPr kumimoji="0" lang="en-GB" sz="22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smtClean="0">
                <a:ln>
                  <a:noFill/>
                </a:ln>
                <a:solidFill>
                  <a:sysClr val="windowText" lastClr="000000"/>
                </a:solidFill>
                <a:effectLst/>
                <a:uLnTx/>
                <a:uFillTx/>
                <a:latin typeface="Calibri"/>
                <a:ea typeface="+mn-ea"/>
                <a:cs typeface="+mn-cs"/>
              </a:rPr>
              <a:t>When nominating, customers will have to provide a bit more on exporting and will receive a bit less on importing</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smtClean="0">
                <a:ln>
                  <a:noFill/>
                </a:ln>
                <a:solidFill>
                  <a:sysClr val="windowText" lastClr="000000"/>
                </a:solidFill>
                <a:effectLst/>
                <a:uLnTx/>
                <a:uFillTx/>
                <a:latin typeface="Calibri"/>
                <a:ea typeface="+mn-ea"/>
                <a:cs typeface="+mn-cs"/>
              </a:rPr>
              <a:t>This is defined in the Long Term Nomination Rules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smtClean="0">
                <a:ln>
                  <a:noFill/>
                </a:ln>
                <a:solidFill>
                  <a:sysClr val="windowText" lastClr="000000"/>
                </a:solidFill>
                <a:effectLst/>
                <a:uLnTx/>
                <a:uFillTx/>
                <a:latin typeface="Calibri"/>
                <a:ea typeface="+mn-ea"/>
                <a:cs typeface="+mn-cs"/>
              </a:rPr>
              <a:t>If customers choose not to nominate they are compensated at the Loss Adjusted Day Ahead Market Spread</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smtClean="0">
                <a:ln>
                  <a:noFill/>
                </a:ln>
                <a:solidFill>
                  <a:sysClr val="windowText" lastClr="000000"/>
                </a:solidFill>
                <a:effectLst/>
                <a:uLnTx/>
                <a:uFillTx/>
                <a:latin typeface="Calibri"/>
                <a:ea typeface="+mn-ea"/>
                <a:cs typeface="+mn-cs"/>
              </a:rPr>
              <a:t>This is defined in the GB-BE Border Specific Annex of the Harmonised Allocation Rules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smtClean="0">
                <a:ln>
                  <a:noFill/>
                </a:ln>
                <a:solidFill>
                  <a:sysClr val="windowText" lastClr="000000"/>
                </a:solidFill>
                <a:effectLst/>
                <a:uLnTx/>
                <a:uFillTx/>
                <a:latin typeface="Calibri"/>
                <a:ea typeface="+mn-ea"/>
                <a:cs typeface="+mn-cs"/>
              </a:rPr>
              <a:t>The Nemo Link Loss Factor is expected to be ~2.6% and will be confirmed following commissioning</a:t>
            </a:r>
            <a:endParaRPr kumimoji="0" lang="en-GB" sz="2200" b="0" i="0" u="none" strike="noStrike" kern="120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2432077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8871" y="4831678"/>
            <a:ext cx="1384377" cy="276875"/>
          </a:xfrm>
          <a:prstGeom prst="rect">
            <a:avLst/>
          </a:prstGeom>
        </p:spPr>
      </p:pic>
      <p:sp>
        <p:nvSpPr>
          <p:cNvPr id="9" name="TextBox 8"/>
          <p:cNvSpPr txBox="1"/>
          <p:nvPr/>
        </p:nvSpPr>
        <p:spPr>
          <a:xfrm>
            <a:off x="982133" y="198628"/>
            <a:ext cx="6458597" cy="461665"/>
          </a:xfrm>
          <a:prstGeom prst="rect">
            <a:avLst/>
          </a:prstGeom>
          <a:noFill/>
        </p:spPr>
        <p:txBody>
          <a:bodyPr wrap="square" rtlCol="0">
            <a:spAutoFit/>
          </a:bodyPr>
          <a:lstStyle/>
          <a:p>
            <a:r>
              <a:rPr lang="en-US" sz="2400" b="1" dirty="0">
                <a:solidFill>
                  <a:schemeClr val="accent6"/>
                </a:solidFill>
              </a:rPr>
              <a:t>Current Auction Product Uncertainties</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15290"/>
          <a:stretch/>
        </p:blipFill>
        <p:spPr>
          <a:xfrm>
            <a:off x="359810" y="144323"/>
            <a:ext cx="673213" cy="570277"/>
          </a:xfrm>
          <a:prstGeom prst="rect">
            <a:avLst/>
          </a:prstGeom>
        </p:spPr>
      </p:pic>
      <p:sp>
        <p:nvSpPr>
          <p:cNvPr id="8" name="TextBox 7"/>
          <p:cNvSpPr txBox="1"/>
          <p:nvPr/>
        </p:nvSpPr>
        <p:spPr>
          <a:xfrm>
            <a:off x="857955" y="933047"/>
            <a:ext cx="8054622" cy="3554819"/>
          </a:xfrm>
          <a:prstGeom prst="rect">
            <a:avLst/>
          </a:prstGeom>
          <a:noFill/>
        </p:spPr>
        <p:txBody>
          <a:bodyPr wrap="square" rtlCol="0">
            <a:spAutoFit/>
          </a:bodyPr>
          <a:lstStyle/>
          <a:p>
            <a:pPr marL="214313" indent="-214313">
              <a:buFont typeface="Arial" panose="020B0604020202020204" pitchFamily="34" charset="0"/>
              <a:buChar char="•"/>
            </a:pPr>
            <a:r>
              <a:rPr lang="en-GB" sz="2100" dirty="0">
                <a:solidFill>
                  <a:schemeClr val="accent6"/>
                </a:solidFill>
              </a:rPr>
              <a:t>There are two areas currently in development through industry work-groups that will impact auctions:</a:t>
            </a:r>
          </a:p>
          <a:p>
            <a:pPr marL="214313" indent="-214313">
              <a:buFont typeface="Arial" panose="020B0604020202020204" pitchFamily="34" charset="0"/>
              <a:buChar char="•"/>
            </a:pPr>
            <a:endParaRPr lang="en-GB" sz="2100" dirty="0">
              <a:solidFill>
                <a:schemeClr val="accent6"/>
              </a:solidFill>
            </a:endParaRPr>
          </a:p>
          <a:p>
            <a:pPr marL="685800" lvl="1" indent="-342900">
              <a:buFont typeface="Wingdings" panose="05000000000000000000" pitchFamily="2" charset="2"/>
              <a:buChar char="Ø"/>
            </a:pPr>
            <a:r>
              <a:rPr lang="en-GB" sz="1800" dirty="0">
                <a:solidFill>
                  <a:schemeClr val="accent6"/>
                </a:solidFill>
              </a:rPr>
              <a:t>Market Splitting Rules</a:t>
            </a:r>
          </a:p>
          <a:p>
            <a:pPr marL="1028700" lvl="2" indent="-342900">
              <a:buFont typeface="Wingdings" panose="05000000000000000000" pitchFamily="2" charset="2"/>
              <a:buChar char="§"/>
            </a:pPr>
            <a:r>
              <a:rPr lang="en-GB" sz="1500" dirty="0">
                <a:solidFill>
                  <a:schemeClr val="accent6"/>
                </a:solidFill>
              </a:rPr>
              <a:t>Will determine the percentage of interconnector capacity reserved for different products (e.g. Annual/ Monthly/ Day Ahead)</a:t>
            </a:r>
          </a:p>
          <a:p>
            <a:pPr marL="1028700" lvl="2" indent="-342900">
              <a:buFont typeface="Wingdings" panose="05000000000000000000" pitchFamily="2" charset="2"/>
              <a:buChar char="§"/>
            </a:pPr>
            <a:r>
              <a:rPr lang="en-GB" sz="1500" dirty="0">
                <a:solidFill>
                  <a:schemeClr val="accent6"/>
                </a:solidFill>
              </a:rPr>
              <a:t>Another  chance for market parties to input preferences on product suite during public </a:t>
            </a:r>
            <a:r>
              <a:rPr lang="en-GB" sz="1500" dirty="0" smtClean="0">
                <a:solidFill>
                  <a:schemeClr val="accent6"/>
                </a:solidFill>
              </a:rPr>
              <a:t>consultation</a:t>
            </a:r>
          </a:p>
          <a:p>
            <a:pPr lvl="2"/>
            <a:endParaRPr lang="en-GB" sz="1500" dirty="0">
              <a:solidFill>
                <a:schemeClr val="accent6"/>
              </a:solidFill>
            </a:endParaRPr>
          </a:p>
          <a:p>
            <a:pPr marL="685800" lvl="1" indent="-342900">
              <a:buFont typeface="Wingdings" panose="05000000000000000000" pitchFamily="2" charset="2"/>
              <a:buChar char="Ø"/>
            </a:pPr>
            <a:r>
              <a:rPr lang="en-GB" sz="1800" dirty="0">
                <a:solidFill>
                  <a:schemeClr val="accent6"/>
                </a:solidFill>
              </a:rPr>
              <a:t>Long Term Capacity Calculation</a:t>
            </a:r>
          </a:p>
          <a:p>
            <a:pPr marL="1028700" lvl="2" indent="-342900">
              <a:buFont typeface="Wingdings" panose="05000000000000000000" pitchFamily="2" charset="2"/>
              <a:buChar char="§"/>
            </a:pPr>
            <a:r>
              <a:rPr lang="en-GB" sz="1500" dirty="0">
                <a:solidFill>
                  <a:schemeClr val="accent6"/>
                </a:solidFill>
              </a:rPr>
              <a:t>Will determine the amount of interconnector capacity available to be sold in long term timescales</a:t>
            </a:r>
          </a:p>
          <a:p>
            <a:pPr marL="557213" lvl="1" indent="-214313">
              <a:buFont typeface="Arial" panose="020B0604020202020204" pitchFamily="34" charset="0"/>
              <a:buChar char="•"/>
            </a:pPr>
            <a:endParaRPr lang="en-GB" sz="2100" dirty="0"/>
          </a:p>
        </p:txBody>
      </p:sp>
    </p:spTree>
    <p:extLst>
      <p:ext uri="{BB962C8B-B14F-4D97-AF65-F5344CB8AC3E}">
        <p14:creationId xmlns:p14="http://schemas.microsoft.com/office/powerpoint/2010/main" val="26100182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p:cNvSpPr>
            <a:spLocks noGrp="1"/>
          </p:cNvSpPr>
          <p:nvPr>
            <p:ph type="ctrTitle"/>
          </p:nvPr>
        </p:nvSpPr>
        <p:spPr>
          <a:xfrm>
            <a:off x="775083" y="1011358"/>
            <a:ext cx="7525956" cy="904109"/>
          </a:xfrm>
        </p:spPr>
        <p:txBody>
          <a:bodyPr>
            <a:normAutofit fontScale="90000"/>
          </a:bodyPr>
          <a:lstStyle/>
          <a:p>
            <a:pPr lvl="0"/>
            <a:r>
              <a:rPr lang="en-US" sz="2300" b="1" dirty="0" smtClean="0"/>
              <a:t>Introduction</a:t>
            </a:r>
            <a:r>
              <a:rPr lang="en-US" sz="2300" b="1" dirty="0"/>
              <a:t>:</a:t>
            </a:r>
            <a:br>
              <a:rPr lang="en-US" sz="2300" b="1" dirty="0"/>
            </a:br>
            <a:r>
              <a:rPr lang="en-US" sz="2300" b="1" dirty="0"/>
              <a:t>Allocation and Nominations processes on current borders (</a:t>
            </a:r>
            <a:r>
              <a:rPr lang="en-US" sz="2400" b="1" dirty="0"/>
              <a:t>BE-NL and BE-FR )</a:t>
            </a:r>
            <a:r>
              <a:rPr lang="en-GB" sz="2400" b="1" dirty="0"/>
              <a:t/>
            </a:r>
            <a:br>
              <a:rPr lang="en-GB" sz="2400" b="1" dirty="0"/>
            </a:br>
            <a:r>
              <a:rPr lang="en-GB" sz="2300" b="1" dirty="0"/>
              <a:t/>
            </a:r>
            <a:br>
              <a:rPr lang="en-GB" sz="2300" b="1" dirty="0"/>
            </a:br>
            <a:endParaRPr lang="de-DE" sz="2300" b="1" dirty="0"/>
          </a:p>
        </p:txBody>
      </p:sp>
      <p:sp>
        <p:nvSpPr>
          <p:cNvPr id="3" name="Etikett" hidden="1"/>
          <p:cNvSpPr txBox="1"/>
          <p:nvPr/>
        </p:nvSpPr>
        <p:spPr>
          <a:xfrm>
            <a:off x="-12094" y="67885"/>
            <a:ext cx="899999" cy="231448"/>
          </a:xfrm>
          <a:prstGeom prst="rect">
            <a:avLst/>
          </a:prstGeom>
          <a:solidFill>
            <a:schemeClr val="tx1"/>
          </a:solidFill>
        </p:spPr>
        <p:txBody>
          <a:bodyPr wrap="square" lIns="76812" tIns="38405" rIns="76812" bIns="38405" rtlCol="0" anchor="ctr">
            <a:spAutoFit/>
          </a:bodyPr>
          <a:lstStyle/>
          <a:p>
            <a:pPr algn="ctr"/>
            <a:r>
              <a:rPr lang="de-DE" sz="1000">
                <a:solidFill>
                  <a:schemeClr val="bg1"/>
                </a:solidFill>
              </a:rPr>
              <a:t>Arbeitsstand</a:t>
            </a:r>
          </a:p>
        </p:txBody>
      </p:sp>
      <p:sp>
        <p:nvSpPr>
          <p:cNvPr id="4" name="Titel"/>
          <p:cNvSpPr txBox="1">
            <a:spLocks/>
          </p:cNvSpPr>
          <p:nvPr/>
        </p:nvSpPr>
        <p:spPr>
          <a:xfrm>
            <a:off x="421103" y="2510951"/>
            <a:ext cx="8280000" cy="1082255"/>
          </a:xfrm>
          <a:prstGeom prst="rect">
            <a:avLst/>
          </a:prstGeom>
        </p:spPr>
        <p:txBody>
          <a:bodyPr vert="horz" lIns="151163" tIns="0" rIns="151163" bIns="0" rtlCol="0" anchor="ctr" anchorCtr="0">
            <a:normAutofit/>
          </a:bodyPr>
          <a:lstStyle>
            <a:lvl1pPr algn="l" defTabSz="457200" rtl="0" eaLnBrk="1" latinLnBrk="0" hangingPunct="1">
              <a:lnSpc>
                <a:spcPct val="120000"/>
              </a:lnSpc>
              <a:spcBef>
                <a:spcPct val="0"/>
              </a:spcBef>
              <a:buNone/>
              <a:defRPr sz="3200" kern="1200">
                <a:solidFill>
                  <a:schemeClr val="lt1"/>
                </a:solidFill>
                <a:latin typeface="+mj-lt"/>
                <a:ea typeface="+mj-ea"/>
                <a:cs typeface="+mj-cs"/>
              </a:defRPr>
            </a:lvl1pPr>
          </a:lstStyle>
          <a:p>
            <a:pPr algn="r"/>
            <a:endParaRPr lang="de-DE" i="1" dirty="0">
              <a:latin typeface="Helvetica Light"/>
            </a:endParaRPr>
          </a:p>
        </p:txBody>
      </p:sp>
      <p:sp>
        <p:nvSpPr>
          <p:cNvPr id="5" name="TextBox 4"/>
          <p:cNvSpPr txBox="1"/>
          <p:nvPr/>
        </p:nvSpPr>
        <p:spPr>
          <a:xfrm>
            <a:off x="790575" y="3593204"/>
            <a:ext cx="5931695" cy="369332"/>
          </a:xfrm>
          <a:prstGeom prst="rect">
            <a:avLst/>
          </a:prstGeom>
          <a:noFill/>
        </p:spPr>
        <p:txBody>
          <a:bodyPr wrap="square" rtlCol="0">
            <a:spAutoFit/>
          </a:bodyPr>
          <a:lstStyle/>
          <a:p>
            <a:r>
              <a:rPr lang="nl-BE" sz="1800" dirty="0">
                <a:solidFill>
                  <a:schemeClr val="bg1"/>
                </a:solidFill>
                <a:latin typeface="Helvetica Light"/>
              </a:rPr>
              <a:t>Jean-Michel Reghem – Product Manager EU Market</a:t>
            </a:r>
          </a:p>
        </p:txBody>
      </p:sp>
      <p:sp>
        <p:nvSpPr>
          <p:cNvPr id="6" name="TextBox 5"/>
          <p:cNvSpPr txBox="1"/>
          <p:nvPr/>
        </p:nvSpPr>
        <p:spPr>
          <a:xfrm>
            <a:off x="790575" y="4029076"/>
            <a:ext cx="3486151" cy="276999"/>
          </a:xfrm>
          <a:prstGeom prst="rect">
            <a:avLst/>
          </a:prstGeom>
          <a:noFill/>
        </p:spPr>
        <p:txBody>
          <a:bodyPr wrap="square" rtlCol="0">
            <a:spAutoFit/>
          </a:bodyPr>
          <a:lstStyle/>
          <a:p>
            <a:r>
              <a:rPr lang="nl-BE" sz="1200" dirty="0">
                <a:solidFill>
                  <a:schemeClr val="bg1"/>
                </a:solidFill>
              </a:rPr>
              <a:t>ARP-Day, 17/04/2018, Brussels</a:t>
            </a:r>
          </a:p>
        </p:txBody>
      </p:sp>
    </p:spTree>
    <p:extLst>
      <p:ext uri="{BB962C8B-B14F-4D97-AF65-F5344CB8AC3E}">
        <p14:creationId xmlns:p14="http://schemas.microsoft.com/office/powerpoint/2010/main" val="335119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8871" y="4831678"/>
            <a:ext cx="1384377" cy="276875"/>
          </a:xfrm>
          <a:prstGeom prst="rect">
            <a:avLst/>
          </a:prstGeom>
        </p:spPr>
      </p:pic>
      <p:sp>
        <p:nvSpPr>
          <p:cNvPr id="9" name="TextBox 8"/>
          <p:cNvSpPr txBox="1"/>
          <p:nvPr/>
        </p:nvSpPr>
        <p:spPr>
          <a:xfrm>
            <a:off x="980601" y="144322"/>
            <a:ext cx="5184576" cy="784830"/>
          </a:xfrm>
          <a:prstGeom prst="rect">
            <a:avLst/>
          </a:prstGeom>
          <a:noFill/>
        </p:spPr>
        <p:txBody>
          <a:bodyPr wrap="square" rtlCol="0">
            <a:spAutoFit/>
          </a:bodyPr>
          <a:lstStyle/>
          <a:p>
            <a:r>
              <a:rPr lang="en-US" sz="2400" b="1" dirty="0">
                <a:solidFill>
                  <a:schemeClr val="accent6"/>
                </a:solidFill>
              </a:rPr>
              <a:t>Anticipated Initial Products*</a:t>
            </a:r>
          </a:p>
          <a:p>
            <a:r>
              <a:rPr lang="en-US" sz="2100" dirty="0">
                <a:solidFill>
                  <a:schemeClr val="accent6"/>
                </a:solidFill>
              </a:rPr>
              <a:t>*Subject to change</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15290"/>
          <a:stretch/>
        </p:blipFill>
        <p:spPr>
          <a:xfrm>
            <a:off x="325944" y="144322"/>
            <a:ext cx="673213" cy="570277"/>
          </a:xfrm>
          <a:prstGeom prst="rect">
            <a:avLst/>
          </a:prstGeom>
        </p:spPr>
      </p:pic>
      <p:sp>
        <p:nvSpPr>
          <p:cNvPr id="6" name="Arrow: Pentagon 5"/>
          <p:cNvSpPr/>
          <p:nvPr/>
        </p:nvSpPr>
        <p:spPr>
          <a:xfrm>
            <a:off x="1169622" y="1383618"/>
            <a:ext cx="1944216" cy="1404156"/>
          </a:xfrm>
          <a:prstGeom prst="homePlate">
            <a:avLst/>
          </a:prstGeom>
          <a:solidFill>
            <a:srgbClr val="1285AE">
              <a:alpha val="45000"/>
            </a:srgbClr>
          </a:solidFill>
          <a:ln w="19050">
            <a:solidFill>
              <a:srgbClr val="175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Q1 2019</a:t>
            </a:r>
          </a:p>
          <a:p>
            <a:pPr algn="ctr"/>
            <a:r>
              <a:rPr lang="en-GB" sz="1050" dirty="0"/>
              <a:t>Day Ahead</a:t>
            </a:r>
          </a:p>
          <a:p>
            <a:pPr algn="ctr"/>
            <a:r>
              <a:rPr lang="en-GB" sz="1050" dirty="0"/>
              <a:t>Only</a:t>
            </a:r>
          </a:p>
        </p:txBody>
      </p:sp>
      <p:sp>
        <p:nvSpPr>
          <p:cNvPr id="7" name="Arrow: Chevron 6"/>
          <p:cNvSpPr/>
          <p:nvPr/>
        </p:nvSpPr>
        <p:spPr>
          <a:xfrm>
            <a:off x="2411760" y="1383618"/>
            <a:ext cx="2322258" cy="1404156"/>
          </a:xfrm>
          <a:prstGeom prst="chevron">
            <a:avLst/>
          </a:prstGeom>
          <a:solidFill>
            <a:srgbClr val="1285AE">
              <a:alpha val="45000"/>
            </a:srgbClr>
          </a:solidFill>
          <a:ln w="19050">
            <a:solidFill>
              <a:srgbClr val="175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bg1"/>
                </a:solidFill>
              </a:rPr>
              <a:t>Q2 2019</a:t>
            </a:r>
          </a:p>
          <a:p>
            <a:pPr algn="ctr"/>
            <a:r>
              <a:rPr lang="en-GB" sz="1050" dirty="0">
                <a:solidFill>
                  <a:schemeClr val="bg1"/>
                </a:solidFill>
              </a:rPr>
              <a:t>Rolling</a:t>
            </a:r>
          </a:p>
          <a:p>
            <a:pPr algn="ctr"/>
            <a:r>
              <a:rPr lang="en-GB" sz="1050" dirty="0">
                <a:solidFill>
                  <a:schemeClr val="bg1"/>
                </a:solidFill>
              </a:rPr>
              <a:t>Month Ahead</a:t>
            </a:r>
          </a:p>
        </p:txBody>
      </p:sp>
      <p:sp>
        <p:nvSpPr>
          <p:cNvPr id="10" name="Arrow: Chevron 9"/>
          <p:cNvSpPr/>
          <p:nvPr/>
        </p:nvSpPr>
        <p:spPr>
          <a:xfrm>
            <a:off x="1169622" y="3057804"/>
            <a:ext cx="6804756" cy="1404156"/>
          </a:xfrm>
          <a:prstGeom prst="chevron">
            <a:avLst/>
          </a:prstGeom>
          <a:solidFill>
            <a:schemeClr val="bg1">
              <a:lumMod val="75000"/>
            </a:schemeClr>
          </a:solidFill>
          <a:ln w="19050">
            <a:solidFill>
              <a:srgbClr val="175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bg1"/>
                </a:solidFill>
              </a:rPr>
              <a:t>2020</a:t>
            </a:r>
          </a:p>
          <a:p>
            <a:pPr algn="ctr"/>
            <a:r>
              <a:rPr lang="en-GB" sz="1050" dirty="0">
                <a:solidFill>
                  <a:schemeClr val="bg1"/>
                </a:solidFill>
              </a:rPr>
              <a:t>Intraday</a:t>
            </a:r>
          </a:p>
          <a:p>
            <a:pPr algn="ctr"/>
            <a:r>
              <a:rPr lang="en-GB" sz="1050" dirty="0">
                <a:solidFill>
                  <a:schemeClr val="bg1"/>
                </a:solidFill>
              </a:rPr>
              <a:t>(Wave 3 XBID)</a:t>
            </a:r>
          </a:p>
        </p:txBody>
      </p:sp>
      <p:sp>
        <p:nvSpPr>
          <p:cNvPr id="11" name="Arrow: Chevron 10"/>
          <p:cNvSpPr/>
          <p:nvPr/>
        </p:nvSpPr>
        <p:spPr>
          <a:xfrm>
            <a:off x="4031940" y="1383618"/>
            <a:ext cx="2322258" cy="1404156"/>
          </a:xfrm>
          <a:prstGeom prst="chevron">
            <a:avLst/>
          </a:prstGeom>
          <a:solidFill>
            <a:srgbClr val="1285AE">
              <a:alpha val="45000"/>
            </a:srgbClr>
          </a:solidFill>
          <a:ln w="19050">
            <a:solidFill>
              <a:srgbClr val="175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bg1"/>
                </a:solidFill>
              </a:rPr>
              <a:t>Q3 2019</a:t>
            </a:r>
          </a:p>
          <a:p>
            <a:pPr algn="ctr"/>
            <a:r>
              <a:rPr lang="en-GB" sz="1050" dirty="0">
                <a:solidFill>
                  <a:schemeClr val="bg1"/>
                </a:solidFill>
              </a:rPr>
              <a:t>Quarterly Product for Q4 2019</a:t>
            </a:r>
          </a:p>
        </p:txBody>
      </p:sp>
      <p:sp>
        <p:nvSpPr>
          <p:cNvPr id="12" name="Arrow: Chevron 11"/>
          <p:cNvSpPr/>
          <p:nvPr/>
        </p:nvSpPr>
        <p:spPr>
          <a:xfrm>
            <a:off x="5652120" y="1383618"/>
            <a:ext cx="2322258" cy="1404156"/>
          </a:xfrm>
          <a:prstGeom prst="chevron">
            <a:avLst/>
          </a:prstGeom>
          <a:solidFill>
            <a:srgbClr val="1285AE">
              <a:alpha val="45000"/>
            </a:srgbClr>
          </a:solidFill>
          <a:ln w="19050">
            <a:solidFill>
              <a:srgbClr val="175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bg1"/>
                </a:solidFill>
              </a:rPr>
              <a:t>Q4 2019</a:t>
            </a:r>
          </a:p>
          <a:p>
            <a:pPr algn="ctr"/>
            <a:r>
              <a:rPr lang="en-GB" sz="1050" dirty="0">
                <a:solidFill>
                  <a:schemeClr val="bg1"/>
                </a:solidFill>
              </a:rPr>
              <a:t>Annual Product for 2020</a:t>
            </a:r>
          </a:p>
        </p:txBody>
      </p:sp>
    </p:spTree>
    <p:extLst>
      <p:ext uri="{BB962C8B-B14F-4D97-AF65-F5344CB8AC3E}">
        <p14:creationId xmlns:p14="http://schemas.microsoft.com/office/powerpoint/2010/main" val="32508905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4071" y="4812948"/>
            <a:ext cx="1384377" cy="276875"/>
          </a:xfrm>
          <a:prstGeom prst="rect">
            <a:avLst/>
          </a:prstGeom>
        </p:spPr>
      </p:pic>
      <p:sp>
        <p:nvSpPr>
          <p:cNvPr id="9" name="TextBox 8"/>
          <p:cNvSpPr txBox="1"/>
          <p:nvPr/>
        </p:nvSpPr>
        <p:spPr>
          <a:xfrm>
            <a:off x="1007604" y="180774"/>
            <a:ext cx="4968552" cy="461665"/>
          </a:xfrm>
          <a:prstGeom prst="rect">
            <a:avLst/>
          </a:prstGeom>
          <a:noFill/>
        </p:spPr>
        <p:txBody>
          <a:bodyPr wrap="square" rtlCol="0">
            <a:spAutoFit/>
          </a:bodyPr>
          <a:lstStyle/>
          <a:p>
            <a:r>
              <a:rPr lang="en-US" sz="2400" b="1" dirty="0">
                <a:solidFill>
                  <a:schemeClr val="accent6"/>
                </a:solidFill>
              </a:rPr>
              <a:t>Contractual Framework</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15290"/>
          <a:stretch/>
        </p:blipFill>
        <p:spPr>
          <a:xfrm>
            <a:off x="362654" y="131067"/>
            <a:ext cx="673213" cy="570277"/>
          </a:xfrm>
          <a:prstGeom prst="rect">
            <a:avLst/>
          </a:prstGeom>
        </p:spPr>
      </p:pic>
      <p:cxnSp>
        <p:nvCxnSpPr>
          <p:cNvPr id="8" name="Straight Connector 7"/>
          <p:cNvCxnSpPr/>
          <p:nvPr/>
        </p:nvCxnSpPr>
        <p:spPr>
          <a:xfrm>
            <a:off x="1140178" y="2555153"/>
            <a:ext cx="6456158" cy="12878"/>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655677" y="2121875"/>
            <a:ext cx="769763" cy="253916"/>
          </a:xfrm>
          <a:prstGeom prst="rect">
            <a:avLst/>
          </a:prstGeom>
          <a:noFill/>
        </p:spPr>
        <p:txBody>
          <a:bodyPr wrap="none" rtlCol="0">
            <a:spAutoFit/>
          </a:bodyPr>
          <a:lstStyle/>
          <a:p>
            <a:r>
              <a:rPr lang="en-GB" sz="1050" dirty="0"/>
              <a:t>Customer</a:t>
            </a:r>
          </a:p>
        </p:txBody>
      </p:sp>
      <p:sp>
        <p:nvSpPr>
          <p:cNvPr id="16" name="TextBox 15"/>
          <p:cNvSpPr txBox="1"/>
          <p:nvPr/>
        </p:nvSpPr>
        <p:spPr>
          <a:xfrm>
            <a:off x="7110282" y="2126186"/>
            <a:ext cx="445956" cy="253916"/>
          </a:xfrm>
          <a:prstGeom prst="rect">
            <a:avLst/>
          </a:prstGeom>
          <a:noFill/>
        </p:spPr>
        <p:txBody>
          <a:bodyPr wrap="none" rtlCol="0">
            <a:spAutoFit/>
          </a:bodyPr>
          <a:lstStyle/>
          <a:p>
            <a:r>
              <a:rPr lang="en-GB" sz="1050" dirty="0"/>
              <a:t>JAO</a:t>
            </a:r>
          </a:p>
        </p:txBody>
      </p:sp>
      <p:sp>
        <p:nvSpPr>
          <p:cNvPr id="19" name="TextBox 18"/>
          <p:cNvSpPr txBox="1"/>
          <p:nvPr/>
        </p:nvSpPr>
        <p:spPr>
          <a:xfrm>
            <a:off x="7036942" y="4077385"/>
            <a:ext cx="655673" cy="461665"/>
          </a:xfrm>
          <a:prstGeom prst="rect">
            <a:avLst/>
          </a:prstGeom>
          <a:noFill/>
        </p:spPr>
        <p:txBody>
          <a:bodyPr wrap="square" rtlCol="0">
            <a:spAutoFit/>
          </a:bodyPr>
          <a:lstStyle/>
          <a:p>
            <a:pPr algn="ctr"/>
            <a:r>
              <a:rPr lang="en-GB" sz="1200" dirty="0"/>
              <a:t>Nemo Link</a:t>
            </a:r>
          </a:p>
        </p:txBody>
      </p:sp>
      <p:sp>
        <p:nvSpPr>
          <p:cNvPr id="20" name="TextBox 19"/>
          <p:cNvSpPr txBox="1"/>
          <p:nvPr/>
        </p:nvSpPr>
        <p:spPr>
          <a:xfrm>
            <a:off x="206710" y="2755763"/>
            <a:ext cx="1277915" cy="646331"/>
          </a:xfrm>
          <a:prstGeom prst="rect">
            <a:avLst/>
          </a:prstGeom>
          <a:noFill/>
        </p:spPr>
        <p:txBody>
          <a:bodyPr wrap="none" rtlCol="0">
            <a:spAutoFit/>
          </a:bodyPr>
          <a:lstStyle/>
          <a:p>
            <a:pPr algn="ctr"/>
            <a:r>
              <a:rPr lang="en-GB" sz="1200" b="1" dirty="0">
                <a:solidFill>
                  <a:schemeClr val="tx2"/>
                </a:solidFill>
              </a:rPr>
              <a:t>For Customers</a:t>
            </a:r>
          </a:p>
          <a:p>
            <a:pPr algn="ctr"/>
            <a:r>
              <a:rPr lang="en-GB" sz="1200" b="1" dirty="0">
                <a:solidFill>
                  <a:schemeClr val="tx2"/>
                </a:solidFill>
              </a:rPr>
              <a:t>wishing to</a:t>
            </a:r>
          </a:p>
          <a:p>
            <a:pPr algn="ctr"/>
            <a:r>
              <a:rPr lang="en-GB" sz="1200" b="1" dirty="0">
                <a:solidFill>
                  <a:schemeClr val="tx2"/>
                </a:solidFill>
              </a:rPr>
              <a:t>Nominate</a:t>
            </a:r>
          </a:p>
        </p:txBody>
      </p:sp>
      <p:sp>
        <p:nvSpPr>
          <p:cNvPr id="21" name="Arrow: Down 20"/>
          <p:cNvSpPr/>
          <p:nvPr/>
        </p:nvSpPr>
        <p:spPr>
          <a:xfrm>
            <a:off x="702797" y="2555153"/>
            <a:ext cx="333070" cy="216129"/>
          </a:xfrm>
          <a:prstGeom prst="down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6" name="Rounded Rectangle 38"/>
          <p:cNvSpPr/>
          <p:nvPr/>
        </p:nvSpPr>
        <p:spPr>
          <a:xfrm>
            <a:off x="1722783" y="2786360"/>
            <a:ext cx="2996643" cy="976951"/>
          </a:xfrm>
          <a:prstGeom prst="roundRect">
            <a:avLst/>
          </a:prstGeom>
          <a:solidFill>
            <a:srgbClr val="088AB8"/>
          </a:solidFill>
          <a:ln w="19050">
            <a:solidFill>
              <a:srgbClr val="1752A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050" dirty="0"/>
              <a:t>Channel LT Nomination Rules</a:t>
            </a:r>
          </a:p>
          <a:p>
            <a:pPr algn="ctr"/>
            <a:r>
              <a:rPr lang="en-GB" sz="1050" i="1" dirty="0">
                <a:solidFill>
                  <a:schemeClr val="bg1">
                    <a:lumMod val="85000"/>
                  </a:schemeClr>
                </a:solidFill>
              </a:rPr>
              <a:t>Nomination of LT capacity</a:t>
            </a:r>
          </a:p>
        </p:txBody>
      </p:sp>
      <p:sp>
        <p:nvSpPr>
          <p:cNvPr id="27" name="Rounded Rectangle 20"/>
          <p:cNvSpPr/>
          <p:nvPr/>
        </p:nvSpPr>
        <p:spPr>
          <a:xfrm>
            <a:off x="2859260" y="3311546"/>
            <a:ext cx="795167" cy="403202"/>
          </a:xfrm>
          <a:prstGeom prst="roundRect">
            <a:avLst/>
          </a:prstGeom>
          <a:solidFill>
            <a:srgbClr val="088AB8"/>
          </a:solidFill>
          <a:ln w="19050">
            <a:solidFill>
              <a:srgbClr val="175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err="1"/>
              <a:t>Nemo</a:t>
            </a:r>
            <a:endParaRPr lang="en-GB" sz="1200" dirty="0"/>
          </a:p>
          <a:p>
            <a:pPr algn="ctr"/>
            <a:r>
              <a:rPr lang="en-GB" sz="1200" dirty="0"/>
              <a:t>Annex</a:t>
            </a:r>
          </a:p>
        </p:txBody>
      </p:sp>
      <p:sp>
        <p:nvSpPr>
          <p:cNvPr id="28" name="TextBox 25"/>
          <p:cNvSpPr txBox="1"/>
          <p:nvPr/>
        </p:nvSpPr>
        <p:spPr>
          <a:xfrm>
            <a:off x="1591584" y="4160279"/>
            <a:ext cx="769763" cy="253916"/>
          </a:xfrm>
          <a:prstGeom prst="rect">
            <a:avLst/>
          </a:prstGeom>
          <a:noFill/>
        </p:spPr>
        <p:txBody>
          <a:bodyPr wrap="none" rtlCol="0">
            <a:spAutoFit/>
          </a:bodyPr>
          <a:lstStyle/>
          <a:p>
            <a:r>
              <a:rPr lang="en-GB" sz="1050" dirty="0"/>
              <a:t>Customer</a:t>
            </a:r>
          </a:p>
        </p:txBody>
      </p:sp>
      <p:sp>
        <p:nvSpPr>
          <p:cNvPr id="29" name="Rounded Rectangle 32"/>
          <p:cNvSpPr/>
          <p:nvPr/>
        </p:nvSpPr>
        <p:spPr>
          <a:xfrm>
            <a:off x="2735797" y="4070402"/>
            <a:ext cx="3967259" cy="420883"/>
          </a:xfrm>
          <a:prstGeom prst="roundRect">
            <a:avLst/>
          </a:prstGeom>
          <a:solidFill>
            <a:srgbClr val="088AB8"/>
          </a:solidFill>
          <a:ln w="19050">
            <a:solidFill>
              <a:srgbClr val="175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t>Nomination Participation Agreement</a:t>
            </a:r>
          </a:p>
        </p:txBody>
      </p:sp>
      <p:sp>
        <p:nvSpPr>
          <p:cNvPr id="30" name="Right Arrow 27"/>
          <p:cNvSpPr/>
          <p:nvPr/>
        </p:nvSpPr>
        <p:spPr>
          <a:xfrm flipH="1">
            <a:off x="6799235" y="4160279"/>
            <a:ext cx="270030" cy="276999"/>
          </a:xfrm>
          <a:prstGeom prst="rightArrow">
            <a:avLst/>
          </a:prstGeom>
          <a:solidFill>
            <a:srgbClr val="0996B7"/>
          </a:solidFill>
          <a:ln w="19050">
            <a:solidFill>
              <a:srgbClr val="175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31" name="Rounded Rectangle 38"/>
          <p:cNvSpPr/>
          <p:nvPr/>
        </p:nvSpPr>
        <p:spPr>
          <a:xfrm>
            <a:off x="4769556" y="2773039"/>
            <a:ext cx="2786681" cy="966382"/>
          </a:xfrm>
          <a:prstGeom prst="roundRect">
            <a:avLst/>
          </a:prstGeom>
          <a:solidFill>
            <a:srgbClr val="088AB8"/>
          </a:solidFill>
          <a:ln w="19050">
            <a:solidFill>
              <a:srgbClr val="1752A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050" dirty="0" smtClean="0"/>
              <a:t/>
            </a:r>
            <a:br>
              <a:rPr lang="en-GB" sz="1050" dirty="0" smtClean="0"/>
            </a:br>
            <a:r>
              <a:rPr lang="en-GB" sz="1050" dirty="0" smtClean="0"/>
              <a:t>Nemo </a:t>
            </a:r>
            <a:r>
              <a:rPr lang="en-GB" sz="1050" dirty="0"/>
              <a:t>DA Nomination Rules</a:t>
            </a:r>
          </a:p>
          <a:p>
            <a:pPr algn="ctr"/>
            <a:r>
              <a:rPr lang="en-GB" sz="1050" i="1" dirty="0">
                <a:solidFill>
                  <a:schemeClr val="bg1">
                    <a:lumMod val="85000"/>
                  </a:schemeClr>
                </a:solidFill>
              </a:rPr>
              <a:t>Nomination of DA capacity</a:t>
            </a:r>
          </a:p>
        </p:txBody>
      </p:sp>
      <p:cxnSp>
        <p:nvCxnSpPr>
          <p:cNvPr id="32" name="Straight Arrow Connector 21"/>
          <p:cNvCxnSpPr>
            <a:cxnSpLocks/>
            <a:stCxn id="29" idx="0"/>
          </p:cNvCxnSpPr>
          <p:nvPr/>
        </p:nvCxnSpPr>
        <p:spPr>
          <a:xfrm flipV="1">
            <a:off x="4719427" y="3797229"/>
            <a:ext cx="1376573" cy="273173"/>
          </a:xfrm>
          <a:prstGeom prst="straightConnector1">
            <a:avLst/>
          </a:prstGeom>
          <a:ln>
            <a:solidFill>
              <a:srgbClr val="1752A9"/>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21"/>
          <p:cNvCxnSpPr>
            <a:cxnSpLocks/>
            <a:stCxn id="29" idx="0"/>
          </p:cNvCxnSpPr>
          <p:nvPr/>
        </p:nvCxnSpPr>
        <p:spPr>
          <a:xfrm flipH="1" flipV="1">
            <a:off x="3409244" y="3821119"/>
            <a:ext cx="1310183" cy="249283"/>
          </a:xfrm>
          <a:prstGeom prst="straightConnector1">
            <a:avLst/>
          </a:prstGeom>
          <a:ln>
            <a:solidFill>
              <a:srgbClr val="1752A9"/>
            </a:solidFill>
            <a:tailEnd type="arrow"/>
          </a:ln>
        </p:spPr>
        <p:style>
          <a:lnRef idx="1">
            <a:schemeClr val="accent1"/>
          </a:lnRef>
          <a:fillRef idx="0">
            <a:schemeClr val="accent1"/>
          </a:fillRef>
          <a:effectRef idx="0">
            <a:schemeClr val="accent1"/>
          </a:effectRef>
          <a:fontRef idx="minor">
            <a:schemeClr val="tx1"/>
          </a:fontRef>
        </p:style>
      </p:cxnSp>
      <p:sp>
        <p:nvSpPr>
          <p:cNvPr id="34" name="Right Arrow 42"/>
          <p:cNvSpPr/>
          <p:nvPr/>
        </p:nvSpPr>
        <p:spPr>
          <a:xfrm>
            <a:off x="2411760" y="4160279"/>
            <a:ext cx="270030" cy="276999"/>
          </a:xfrm>
          <a:prstGeom prst="rightArrow">
            <a:avLst/>
          </a:prstGeom>
          <a:solidFill>
            <a:srgbClr val="0996B7"/>
          </a:solidFill>
          <a:ln w="19050">
            <a:solidFill>
              <a:srgbClr val="175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6" name="TextBox 5"/>
          <p:cNvSpPr txBox="1"/>
          <p:nvPr/>
        </p:nvSpPr>
        <p:spPr>
          <a:xfrm>
            <a:off x="-37559" y="4696875"/>
            <a:ext cx="5546711" cy="415498"/>
          </a:xfrm>
          <a:prstGeom prst="rect">
            <a:avLst/>
          </a:prstGeom>
          <a:noFill/>
        </p:spPr>
        <p:txBody>
          <a:bodyPr wrap="none" rtlCol="0">
            <a:spAutoFit/>
          </a:bodyPr>
          <a:lstStyle/>
          <a:p>
            <a:r>
              <a:rPr lang="en-GB" sz="2100" b="1" dirty="0">
                <a:solidFill>
                  <a:schemeClr val="accent6"/>
                </a:solidFill>
                <a:highlight>
                  <a:srgbClr val="FFFF00"/>
                </a:highlight>
              </a:rPr>
              <a:t>Look out for the Consultation in May 2018</a:t>
            </a:r>
          </a:p>
        </p:txBody>
      </p:sp>
      <p:sp>
        <p:nvSpPr>
          <p:cNvPr id="35" name="Rounded Rectangle 24"/>
          <p:cNvSpPr/>
          <p:nvPr/>
        </p:nvSpPr>
        <p:spPr>
          <a:xfrm>
            <a:off x="2735796" y="2012592"/>
            <a:ext cx="3967259" cy="432048"/>
          </a:xfrm>
          <a:prstGeom prst="roundRect">
            <a:avLst/>
          </a:prstGeom>
          <a:solidFill>
            <a:srgbClr val="088AB8"/>
          </a:solidFill>
          <a:ln w="19050">
            <a:solidFill>
              <a:srgbClr val="175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t>JAO Participation Agreement</a:t>
            </a:r>
          </a:p>
        </p:txBody>
      </p:sp>
      <p:sp>
        <p:nvSpPr>
          <p:cNvPr id="36" name="Right Arrow 26"/>
          <p:cNvSpPr/>
          <p:nvPr/>
        </p:nvSpPr>
        <p:spPr>
          <a:xfrm>
            <a:off x="2411760" y="2139872"/>
            <a:ext cx="270030" cy="276999"/>
          </a:xfrm>
          <a:prstGeom prst="rightArrow">
            <a:avLst/>
          </a:prstGeom>
          <a:solidFill>
            <a:srgbClr val="0996B7"/>
          </a:solidFill>
          <a:ln w="19050">
            <a:solidFill>
              <a:srgbClr val="175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37" name="Right Arrow 27"/>
          <p:cNvSpPr/>
          <p:nvPr/>
        </p:nvSpPr>
        <p:spPr>
          <a:xfrm flipH="1">
            <a:off x="6858312" y="2102228"/>
            <a:ext cx="270030" cy="276999"/>
          </a:xfrm>
          <a:prstGeom prst="rightArrow">
            <a:avLst/>
          </a:prstGeom>
          <a:solidFill>
            <a:srgbClr val="0996B7"/>
          </a:solidFill>
          <a:ln w="19050">
            <a:solidFill>
              <a:srgbClr val="175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38" name="Rounded Rectangle 38"/>
          <p:cNvSpPr/>
          <p:nvPr/>
        </p:nvSpPr>
        <p:spPr>
          <a:xfrm>
            <a:off x="1722783" y="674935"/>
            <a:ext cx="2862318" cy="1044054"/>
          </a:xfrm>
          <a:prstGeom prst="roundRect">
            <a:avLst/>
          </a:prstGeom>
          <a:solidFill>
            <a:srgbClr val="088AB8"/>
          </a:solidFill>
          <a:ln w="19050">
            <a:solidFill>
              <a:srgbClr val="1752A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050" dirty="0"/>
              <a:t>Harmonised Allocation Rules (HAR)</a:t>
            </a:r>
          </a:p>
          <a:p>
            <a:pPr algn="ctr"/>
            <a:r>
              <a:rPr lang="en-GB" sz="1050" i="1" dirty="0">
                <a:solidFill>
                  <a:schemeClr val="bg1">
                    <a:lumMod val="85000"/>
                  </a:schemeClr>
                </a:solidFill>
              </a:rPr>
              <a:t>Selling of capacity and billing</a:t>
            </a:r>
          </a:p>
        </p:txBody>
      </p:sp>
      <p:sp>
        <p:nvSpPr>
          <p:cNvPr id="39" name="Rounded Rectangle 38"/>
          <p:cNvSpPr/>
          <p:nvPr/>
        </p:nvSpPr>
        <p:spPr>
          <a:xfrm>
            <a:off x="4616031" y="674606"/>
            <a:ext cx="2818040" cy="1017669"/>
          </a:xfrm>
          <a:prstGeom prst="roundRect">
            <a:avLst/>
          </a:prstGeom>
          <a:solidFill>
            <a:srgbClr val="088AB8"/>
          </a:solidFill>
          <a:ln w="19050">
            <a:solidFill>
              <a:srgbClr val="1752A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050" dirty="0" smtClean="0"/>
              <a:t>Harmonised </a:t>
            </a:r>
            <a:r>
              <a:rPr lang="en-GB" sz="1050" dirty="0"/>
              <a:t>Shadow Allocation Rules</a:t>
            </a:r>
          </a:p>
          <a:p>
            <a:pPr algn="ctr"/>
            <a:r>
              <a:rPr lang="en-GB" sz="1050" i="1" dirty="0">
                <a:solidFill>
                  <a:schemeClr val="bg1">
                    <a:lumMod val="85000"/>
                  </a:schemeClr>
                </a:solidFill>
              </a:rPr>
              <a:t>Selling of capacity and billing where there is system failure or markets have de-coupled</a:t>
            </a:r>
          </a:p>
        </p:txBody>
      </p:sp>
      <p:cxnSp>
        <p:nvCxnSpPr>
          <p:cNvPr id="11" name="Straight Arrow Connector 10"/>
          <p:cNvCxnSpPr/>
          <p:nvPr/>
        </p:nvCxnSpPr>
        <p:spPr>
          <a:xfrm flipH="1" flipV="1">
            <a:off x="3256844" y="1779732"/>
            <a:ext cx="1462584" cy="238443"/>
          </a:xfrm>
          <a:prstGeom prst="straightConnector1">
            <a:avLst/>
          </a:prstGeom>
          <a:ln>
            <a:solidFill>
              <a:srgbClr val="1752A9"/>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1"/>
          <p:cNvCxnSpPr/>
          <p:nvPr/>
        </p:nvCxnSpPr>
        <p:spPr>
          <a:xfrm flipV="1">
            <a:off x="4719427" y="1756761"/>
            <a:ext cx="1256729" cy="261413"/>
          </a:xfrm>
          <a:prstGeom prst="straightConnector1">
            <a:avLst/>
          </a:prstGeom>
          <a:ln>
            <a:solidFill>
              <a:srgbClr val="1752A9"/>
            </a:solidFill>
            <a:tailEnd type="arrow"/>
          </a:ln>
        </p:spPr>
        <p:style>
          <a:lnRef idx="1">
            <a:schemeClr val="accent1"/>
          </a:lnRef>
          <a:fillRef idx="0">
            <a:schemeClr val="accent1"/>
          </a:fillRef>
          <a:effectRef idx="0">
            <a:schemeClr val="accent1"/>
          </a:effectRef>
          <a:fontRef idx="minor">
            <a:schemeClr val="tx1"/>
          </a:fontRef>
        </p:style>
      </p:cxnSp>
      <p:sp>
        <p:nvSpPr>
          <p:cNvPr id="22" name="Rounded Rectangle 20"/>
          <p:cNvSpPr/>
          <p:nvPr/>
        </p:nvSpPr>
        <p:spPr>
          <a:xfrm>
            <a:off x="2735796" y="1184290"/>
            <a:ext cx="795167" cy="403202"/>
          </a:xfrm>
          <a:prstGeom prst="roundRect">
            <a:avLst/>
          </a:prstGeom>
          <a:solidFill>
            <a:srgbClr val="088AB8"/>
          </a:solidFill>
          <a:ln w="19050">
            <a:solidFill>
              <a:srgbClr val="175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err="1"/>
              <a:t>Nemo</a:t>
            </a:r>
            <a:endParaRPr lang="en-GB" sz="1200" dirty="0"/>
          </a:p>
          <a:p>
            <a:pPr algn="ctr"/>
            <a:r>
              <a:rPr lang="en-GB" sz="1200" dirty="0"/>
              <a:t>BSA</a:t>
            </a:r>
          </a:p>
        </p:txBody>
      </p:sp>
    </p:spTree>
    <p:extLst>
      <p:ext uri="{BB962C8B-B14F-4D97-AF65-F5344CB8AC3E}">
        <p14:creationId xmlns:p14="http://schemas.microsoft.com/office/powerpoint/2010/main" val="16974309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9623" y="4866625"/>
            <a:ext cx="1384377" cy="276875"/>
          </a:xfrm>
          <a:prstGeom prst="rect">
            <a:avLst/>
          </a:prstGeom>
        </p:spPr>
      </p:pic>
      <p:sp>
        <p:nvSpPr>
          <p:cNvPr id="9" name="TextBox 8"/>
          <p:cNvSpPr txBox="1"/>
          <p:nvPr/>
        </p:nvSpPr>
        <p:spPr>
          <a:xfrm>
            <a:off x="901488" y="198628"/>
            <a:ext cx="4968552" cy="461665"/>
          </a:xfrm>
          <a:prstGeom prst="rect">
            <a:avLst/>
          </a:prstGeom>
          <a:noFill/>
        </p:spPr>
        <p:txBody>
          <a:bodyPr wrap="square" rtlCol="0">
            <a:spAutoFit/>
          </a:bodyPr>
          <a:lstStyle/>
          <a:p>
            <a:r>
              <a:rPr lang="en-US" sz="2400" b="1" dirty="0">
                <a:solidFill>
                  <a:schemeClr val="accent6"/>
                </a:solidFill>
              </a:rPr>
              <a:t>Nominating Capacity</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15290"/>
          <a:stretch/>
        </p:blipFill>
        <p:spPr>
          <a:xfrm>
            <a:off x="337233" y="144323"/>
            <a:ext cx="673213" cy="570277"/>
          </a:xfrm>
          <a:prstGeom prst="rect">
            <a:avLst/>
          </a:prstGeom>
        </p:spPr>
      </p:pic>
      <p:sp>
        <p:nvSpPr>
          <p:cNvPr id="8" name="TextBox 7"/>
          <p:cNvSpPr txBox="1"/>
          <p:nvPr/>
        </p:nvSpPr>
        <p:spPr>
          <a:xfrm>
            <a:off x="901488" y="718557"/>
            <a:ext cx="7711934" cy="553998"/>
          </a:xfrm>
          <a:prstGeom prst="rect">
            <a:avLst/>
          </a:prstGeom>
          <a:noFill/>
        </p:spPr>
        <p:txBody>
          <a:bodyPr wrap="square" rtlCol="0">
            <a:spAutoFit/>
          </a:bodyPr>
          <a:lstStyle/>
          <a:p>
            <a:pPr marL="214313" indent="-214313">
              <a:buFont typeface="Arial" panose="020B0604020202020204" pitchFamily="34" charset="0"/>
              <a:buChar char="•"/>
            </a:pPr>
            <a:r>
              <a:rPr lang="en-GB" sz="1500" dirty="0">
                <a:solidFill>
                  <a:schemeClr val="accent6"/>
                </a:solidFill>
              </a:rPr>
              <a:t>In addition to the Nomination Participation Agreement, customers wishing to nominate capacity require additional agreements to be in place</a:t>
            </a:r>
          </a:p>
        </p:txBody>
      </p:sp>
      <p:graphicFrame>
        <p:nvGraphicFramePr>
          <p:cNvPr id="2" name="Table 1"/>
          <p:cNvGraphicFramePr>
            <a:graphicFrameLocks noGrp="1"/>
          </p:cNvGraphicFramePr>
          <p:nvPr>
            <p:extLst>
              <p:ext uri="{D42A27DB-BD31-4B8C-83A1-F6EECF244321}">
                <p14:modId xmlns:p14="http://schemas.microsoft.com/office/powerpoint/2010/main" val="50446524"/>
              </p:ext>
            </p:extLst>
          </p:nvPr>
        </p:nvGraphicFramePr>
        <p:xfrm>
          <a:off x="1878787" y="1353185"/>
          <a:ext cx="5757336" cy="3432810"/>
        </p:xfrm>
        <a:graphic>
          <a:graphicData uri="http://schemas.openxmlformats.org/drawingml/2006/table">
            <a:tbl>
              <a:tblPr firstRow="1" bandRow="1">
                <a:tableStyleId>{5C22544A-7EE6-4342-B048-85BDC9FD1C3A}</a:tableStyleId>
              </a:tblPr>
              <a:tblGrid>
                <a:gridCol w="2878668">
                  <a:extLst>
                    <a:ext uri="{9D8B030D-6E8A-4147-A177-3AD203B41FA5}">
                      <a16:colId xmlns:a16="http://schemas.microsoft.com/office/drawing/2014/main" val="1187733360"/>
                    </a:ext>
                  </a:extLst>
                </a:gridCol>
                <a:gridCol w="2878668">
                  <a:extLst>
                    <a:ext uri="{9D8B030D-6E8A-4147-A177-3AD203B41FA5}">
                      <a16:colId xmlns:a16="http://schemas.microsoft.com/office/drawing/2014/main" val="1131370491"/>
                    </a:ext>
                  </a:extLst>
                </a:gridCol>
              </a:tblGrid>
              <a:tr h="278130">
                <a:tc>
                  <a:txBody>
                    <a:bodyPr/>
                    <a:lstStyle/>
                    <a:p>
                      <a:pPr algn="ctr"/>
                      <a:r>
                        <a:rPr lang="en-GB" sz="1100" dirty="0">
                          <a:solidFill>
                            <a:schemeClr val="bg1"/>
                          </a:solidFill>
                        </a:rPr>
                        <a:t>GB</a:t>
                      </a:r>
                    </a:p>
                  </a:txBody>
                  <a:tcPr marL="68580" marR="68580" marT="34290" marB="34290">
                    <a:solidFill>
                      <a:srgbClr val="0875B8"/>
                    </a:solidFill>
                  </a:tcPr>
                </a:tc>
                <a:tc>
                  <a:txBody>
                    <a:bodyPr/>
                    <a:lstStyle/>
                    <a:p>
                      <a:pPr algn="ctr"/>
                      <a:r>
                        <a:rPr lang="en-GB" sz="1100" dirty="0" smtClean="0">
                          <a:solidFill>
                            <a:schemeClr val="bg1"/>
                          </a:solidFill>
                        </a:rPr>
                        <a:t>BE</a:t>
                      </a:r>
                      <a:endParaRPr lang="en-GB" sz="1100" dirty="0">
                        <a:solidFill>
                          <a:schemeClr val="bg1"/>
                        </a:solidFill>
                      </a:endParaRPr>
                    </a:p>
                  </a:txBody>
                  <a:tcPr marL="68580" marR="68580" marT="34290" marB="34290">
                    <a:solidFill>
                      <a:srgbClr val="0875B8"/>
                    </a:solidFill>
                  </a:tcPr>
                </a:tc>
                <a:extLst>
                  <a:ext uri="{0D108BD9-81ED-4DB2-BD59-A6C34878D82A}">
                    <a16:rowId xmlns:a16="http://schemas.microsoft.com/office/drawing/2014/main" val="906662025"/>
                  </a:ext>
                </a:extLst>
              </a:tr>
              <a:tr h="3154680">
                <a:tc>
                  <a:txBody>
                    <a:bodyPr/>
                    <a:lstStyle/>
                    <a:p>
                      <a:pPr marL="342900" indent="-342900">
                        <a:buFont typeface="+mj-lt"/>
                        <a:buAutoNum type="arabicPeriod"/>
                      </a:pPr>
                      <a:r>
                        <a:rPr lang="en-US" sz="1400" b="0" i="0" u="none" strike="noStrike" kern="1200" baseline="0" dirty="0">
                          <a:solidFill>
                            <a:schemeClr val="accent6"/>
                          </a:solidFill>
                          <a:latin typeface="+mn-lt"/>
                          <a:ea typeface="+mn-ea"/>
                          <a:cs typeface="+mn-cs"/>
                        </a:rPr>
                        <a:t>Use of System Interconnector Agreement with National Grid </a:t>
                      </a:r>
                      <a:endParaRPr lang="en-US" sz="1400" b="0" i="0" u="none" strike="noStrike" kern="1200" baseline="0" dirty="0" smtClean="0">
                        <a:solidFill>
                          <a:schemeClr val="accent6"/>
                        </a:solidFill>
                        <a:latin typeface="+mn-lt"/>
                        <a:ea typeface="+mn-ea"/>
                        <a:cs typeface="+mn-cs"/>
                      </a:endParaRPr>
                    </a:p>
                    <a:p>
                      <a:pPr marL="342900" indent="-342900">
                        <a:buFont typeface="+mj-lt"/>
                        <a:buAutoNum type="arabicPeriod"/>
                      </a:pPr>
                      <a:endParaRPr lang="en-US" sz="1400" b="0" i="0" u="none" strike="noStrike" kern="1200" baseline="0" dirty="0">
                        <a:solidFill>
                          <a:schemeClr val="accent6"/>
                        </a:solidFill>
                        <a:latin typeface="+mn-lt"/>
                        <a:ea typeface="+mn-ea"/>
                        <a:cs typeface="+mn-cs"/>
                      </a:endParaRPr>
                    </a:p>
                    <a:p>
                      <a:pPr marL="342900" indent="-342900">
                        <a:buFont typeface="+mj-lt"/>
                        <a:buAutoNum type="arabicPeriod"/>
                      </a:pPr>
                      <a:r>
                        <a:rPr lang="en-US" sz="1400" b="0" i="0" u="none" strike="noStrike" kern="1200" baseline="0" dirty="0">
                          <a:solidFill>
                            <a:schemeClr val="accent6"/>
                          </a:solidFill>
                          <a:latin typeface="+mn-lt"/>
                          <a:ea typeface="+mn-ea"/>
                          <a:cs typeface="+mn-cs"/>
                        </a:rPr>
                        <a:t>Framework Agreement under the CUSC with National Grid </a:t>
                      </a:r>
                      <a:endParaRPr lang="en-US" sz="1400" b="0" i="0" u="none" strike="noStrike" kern="1200" baseline="0" dirty="0" smtClean="0">
                        <a:solidFill>
                          <a:schemeClr val="accent6"/>
                        </a:solidFill>
                        <a:latin typeface="+mn-lt"/>
                        <a:ea typeface="+mn-ea"/>
                        <a:cs typeface="+mn-cs"/>
                      </a:endParaRPr>
                    </a:p>
                    <a:p>
                      <a:pPr marL="342900" indent="-342900">
                        <a:buFont typeface="+mj-lt"/>
                        <a:buAutoNum type="arabicPeriod"/>
                      </a:pPr>
                      <a:endParaRPr lang="en-US" sz="1400" b="0" i="0" u="none" strike="noStrike" kern="1200" baseline="0" dirty="0">
                        <a:solidFill>
                          <a:schemeClr val="accent6"/>
                        </a:solidFill>
                        <a:latin typeface="+mn-lt"/>
                        <a:ea typeface="+mn-ea"/>
                        <a:cs typeface="+mn-cs"/>
                      </a:endParaRPr>
                    </a:p>
                    <a:p>
                      <a:pPr marL="342900" indent="-342900">
                        <a:buFont typeface="+mj-lt"/>
                        <a:buAutoNum type="arabicPeriod"/>
                      </a:pPr>
                      <a:r>
                        <a:rPr lang="en-US" sz="1400" b="0" i="0" u="none" strike="noStrike" kern="1200" baseline="0" dirty="0">
                          <a:solidFill>
                            <a:schemeClr val="accent6"/>
                          </a:solidFill>
                          <a:latin typeface="+mn-lt"/>
                          <a:ea typeface="+mn-ea"/>
                          <a:cs typeface="+mn-cs"/>
                        </a:rPr>
                        <a:t>Accession to the Framework Agreement under the BSC with </a:t>
                      </a:r>
                      <a:r>
                        <a:rPr lang="en-US" sz="1400" b="0" i="0" u="none" strike="noStrike" kern="1200" baseline="0" dirty="0" err="1">
                          <a:solidFill>
                            <a:schemeClr val="accent6"/>
                          </a:solidFill>
                          <a:latin typeface="+mn-lt"/>
                          <a:ea typeface="+mn-ea"/>
                          <a:cs typeface="+mn-cs"/>
                        </a:rPr>
                        <a:t>Elexon</a:t>
                      </a:r>
                      <a:r>
                        <a:rPr lang="en-US" sz="1400" b="0" i="0" u="none" strike="noStrike" kern="1200" baseline="0" dirty="0">
                          <a:solidFill>
                            <a:schemeClr val="accent6"/>
                          </a:solidFill>
                          <a:latin typeface="+mn-lt"/>
                          <a:ea typeface="+mn-ea"/>
                          <a:cs typeface="+mn-cs"/>
                        </a:rPr>
                        <a:t> </a:t>
                      </a:r>
                      <a:endParaRPr lang="en-US" sz="1400" b="0" i="0" u="none" strike="noStrike" kern="1200" baseline="0" dirty="0" smtClean="0">
                        <a:solidFill>
                          <a:schemeClr val="accent6"/>
                        </a:solidFill>
                        <a:latin typeface="+mn-lt"/>
                        <a:ea typeface="+mn-ea"/>
                        <a:cs typeface="+mn-cs"/>
                      </a:endParaRPr>
                    </a:p>
                    <a:p>
                      <a:pPr marL="342900" indent="-342900">
                        <a:buFont typeface="+mj-lt"/>
                        <a:buAutoNum type="arabicPeriod"/>
                      </a:pPr>
                      <a:endParaRPr lang="en-US" sz="1400" b="0" i="0" u="none" strike="noStrike" kern="1200" baseline="0" dirty="0">
                        <a:solidFill>
                          <a:schemeClr val="accent6"/>
                        </a:solidFill>
                        <a:latin typeface="+mn-lt"/>
                        <a:ea typeface="+mn-ea"/>
                        <a:cs typeface="+mn-cs"/>
                      </a:endParaRPr>
                    </a:p>
                    <a:p>
                      <a:pPr marL="342900" indent="-342900">
                        <a:buFont typeface="+mj-lt"/>
                        <a:buAutoNum type="arabicPeriod"/>
                      </a:pPr>
                      <a:r>
                        <a:rPr lang="en-US" sz="1400" b="0" i="0" u="none" strike="noStrike" kern="1200" baseline="0" dirty="0">
                          <a:solidFill>
                            <a:schemeClr val="accent6"/>
                          </a:solidFill>
                          <a:latin typeface="+mn-lt"/>
                          <a:ea typeface="+mn-ea"/>
                          <a:cs typeface="+mn-cs"/>
                        </a:rPr>
                        <a:t>Details of Production and Consumption Interconnector BMUs under the BSC. 	</a:t>
                      </a:r>
                    </a:p>
                  </a:txBody>
                  <a:tcPr marL="68580" marR="68580" marT="34290" marB="34290">
                    <a:solidFill>
                      <a:srgbClr val="1752A9">
                        <a:alpha val="19000"/>
                      </a:srgbClr>
                    </a:solidFill>
                  </a:tcPr>
                </a:tc>
                <a:tc>
                  <a:txBody>
                    <a:bodyPr/>
                    <a:lstStyle/>
                    <a:p>
                      <a:pPr algn="ctr"/>
                      <a:r>
                        <a:rPr lang="en-GB" sz="1400" dirty="0">
                          <a:solidFill>
                            <a:schemeClr val="accent6"/>
                          </a:solidFill>
                        </a:rPr>
                        <a:t>ARP Contract</a:t>
                      </a:r>
                    </a:p>
                  </a:txBody>
                  <a:tcPr marL="68580" marR="68580" marT="34290" marB="34290">
                    <a:solidFill>
                      <a:srgbClr val="1752A9">
                        <a:alpha val="19000"/>
                      </a:srgbClr>
                    </a:solidFill>
                  </a:tcPr>
                </a:tc>
                <a:extLst>
                  <a:ext uri="{0D108BD9-81ED-4DB2-BD59-A6C34878D82A}">
                    <a16:rowId xmlns:a16="http://schemas.microsoft.com/office/drawing/2014/main" val="3535411307"/>
                  </a:ext>
                </a:extLst>
              </a:tr>
            </a:tbl>
          </a:graphicData>
        </a:graphic>
      </p:graphicFrame>
    </p:spTree>
    <p:extLst>
      <p:ext uri="{BB962C8B-B14F-4D97-AF65-F5344CB8AC3E}">
        <p14:creationId xmlns:p14="http://schemas.microsoft.com/office/powerpoint/2010/main" val="23175382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14"/>
          <p:cNvSpPr/>
          <p:nvPr/>
        </p:nvSpPr>
        <p:spPr bwMode="gray">
          <a:xfrm>
            <a:off x="3488531" y="1378062"/>
            <a:ext cx="2166938" cy="1082279"/>
          </a:xfrm>
          <a:custGeom>
            <a:avLst/>
            <a:gdLst>
              <a:gd name="connsiteX0" fmla="*/ 2873065 w 2887902"/>
              <a:gd name="connsiteY0" fmla="*/ 0 h 1639958"/>
              <a:gd name="connsiteX1" fmla="*/ 2887902 w 2887902"/>
              <a:gd name="connsiteY1" fmla="*/ 196007 h 1639958"/>
              <a:gd name="connsiteX2" fmla="*/ 1443951 w 2887902"/>
              <a:gd name="connsiteY2" fmla="*/ 1639958 h 1639958"/>
              <a:gd name="connsiteX3" fmla="*/ 0 w 2887902"/>
              <a:gd name="connsiteY3" fmla="*/ 196007 h 1639958"/>
              <a:gd name="connsiteX4" fmla="*/ 106277 w 2887902"/>
              <a:gd name="connsiteY4" fmla="*/ 91440 h 1639958"/>
              <a:gd name="connsiteX0" fmla="*/ 2873065 w 2887902"/>
              <a:gd name="connsiteY0" fmla="*/ 0 h 1639958"/>
              <a:gd name="connsiteX1" fmla="*/ 2887902 w 2887902"/>
              <a:gd name="connsiteY1" fmla="*/ 196007 h 1639958"/>
              <a:gd name="connsiteX2" fmla="*/ 1443951 w 2887902"/>
              <a:gd name="connsiteY2" fmla="*/ 1639958 h 1639958"/>
              <a:gd name="connsiteX3" fmla="*/ 0 w 2887902"/>
              <a:gd name="connsiteY3" fmla="*/ 196007 h 1639958"/>
              <a:gd name="connsiteX0" fmla="*/ 2887902 w 2887902"/>
              <a:gd name="connsiteY0" fmla="*/ 0 h 1443951"/>
              <a:gd name="connsiteX1" fmla="*/ 1443951 w 2887902"/>
              <a:gd name="connsiteY1" fmla="*/ 1443951 h 1443951"/>
              <a:gd name="connsiteX2" fmla="*/ 0 w 2887902"/>
              <a:gd name="connsiteY2" fmla="*/ 0 h 1443951"/>
            </a:gdLst>
            <a:ahLst/>
            <a:cxnLst>
              <a:cxn ang="0">
                <a:pos x="connsiteX0" y="connsiteY0"/>
              </a:cxn>
              <a:cxn ang="0">
                <a:pos x="connsiteX1" y="connsiteY1"/>
              </a:cxn>
              <a:cxn ang="0">
                <a:pos x="connsiteX2" y="connsiteY2"/>
              </a:cxn>
            </a:cxnLst>
            <a:rect l="l" t="t" r="r" b="b"/>
            <a:pathLst>
              <a:path w="2887902" h="1443951">
                <a:moveTo>
                  <a:pt x="2887902" y="0"/>
                </a:moveTo>
                <a:cubicBezTo>
                  <a:pt x="2887902" y="797472"/>
                  <a:pt x="2241423" y="1443951"/>
                  <a:pt x="1443951" y="1443951"/>
                </a:cubicBezTo>
                <a:cubicBezTo>
                  <a:pt x="646479" y="1443951"/>
                  <a:pt x="0" y="797472"/>
                  <a:pt x="0" y="0"/>
                </a:cubicBezTo>
              </a:path>
            </a:pathLst>
          </a:custGeom>
          <a:ln w="44450">
            <a:solidFill>
              <a:srgbClr val="0875B8"/>
            </a:solidFill>
            <a:headEnd type="oval" w="sm" len="sm"/>
            <a:tailEnd type="oval" w="sm" len="sm"/>
          </a:ln>
          <a:ex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050" dirty="0"/>
          </a:p>
        </p:txBody>
      </p:sp>
      <p:sp>
        <p:nvSpPr>
          <p:cNvPr id="7" name="Text Placeholder 14"/>
          <p:cNvSpPr txBox="1">
            <a:spLocks/>
          </p:cNvSpPr>
          <p:nvPr/>
        </p:nvSpPr>
        <p:spPr>
          <a:xfrm>
            <a:off x="852311" y="1174466"/>
            <a:ext cx="2483951" cy="1196202"/>
          </a:xfrm>
          <a:prstGeom prst="rect">
            <a:avLst/>
          </a:prstGeom>
          <a:solidFill>
            <a:srgbClr val="0875B8"/>
          </a:solidFill>
        </p:spPr>
        <p:txBody>
          <a:bodyPr lIns="0" tIns="0" rIns="0" bIns="0" spcCol="228600"/>
          <a:lstStyle>
            <a:lvl1pPr marL="58738" marR="0" indent="-58738" algn="l" defTabSz="914400" rtl="0" eaLnBrk="1" fontAlgn="auto" latinLnBrk="0" hangingPunct="1">
              <a:lnSpc>
                <a:spcPct val="120000"/>
              </a:lnSpc>
              <a:spcBef>
                <a:spcPts val="0"/>
              </a:spcBef>
              <a:spcAft>
                <a:spcPts val="1200"/>
              </a:spcAft>
              <a:buClrTx/>
              <a:buSzTx/>
              <a:buFontTx/>
              <a:buChar char=" "/>
              <a:tabLst/>
              <a:defRPr lang="en-US" sz="1500" i="1" kern="1200" baseline="0" dirty="0" smtClean="0">
                <a:solidFill>
                  <a:schemeClr val="accent3"/>
                </a:solidFill>
                <a:latin typeface="Georgia" panose="02040502050405020303" pitchFamily="18" charset="0"/>
                <a:ea typeface="+mn-ea"/>
                <a:cs typeface="+mn-cs"/>
              </a:defRPr>
            </a:lvl1pPr>
            <a:lvl2pPr marL="58738" indent="-58738" algn="l" defTabSz="914400" rtl="0" eaLnBrk="1" latinLnBrk="0" hangingPunct="1">
              <a:lnSpc>
                <a:spcPct val="100000"/>
              </a:lnSpc>
              <a:spcBef>
                <a:spcPts val="0"/>
              </a:spcBef>
              <a:spcAft>
                <a:spcPts val="600"/>
              </a:spcAft>
              <a:buSzPct val="100000"/>
              <a:buFontTx/>
              <a:buChar char=" "/>
              <a:defRPr lang="en-US" sz="1500" i="1" kern="1200" baseline="0" dirty="0" smtClean="0">
                <a:solidFill>
                  <a:schemeClr val="tx2"/>
                </a:solidFill>
                <a:latin typeface="+mn-lt"/>
                <a:ea typeface="+mn-ea"/>
                <a:cs typeface="+mn-cs"/>
              </a:defRPr>
            </a:lvl2pPr>
            <a:lvl3pPr marL="58738" indent="-58738" algn="l" defTabSz="914400" rtl="0" eaLnBrk="1" latinLnBrk="0" hangingPunct="1">
              <a:lnSpc>
                <a:spcPct val="120000"/>
              </a:lnSpc>
              <a:spcBef>
                <a:spcPts val="0"/>
              </a:spcBef>
              <a:spcAft>
                <a:spcPts val="600"/>
              </a:spcAft>
              <a:buFont typeface="Arial" panose="020B0604020202020204" pitchFamily="34" charset="0"/>
              <a:buChar char=" "/>
              <a:defRPr lang="en-US" sz="1100" i="0" kern="1200" baseline="0" dirty="0" smtClean="0">
                <a:solidFill>
                  <a:schemeClr val="tx2"/>
                </a:solidFill>
                <a:latin typeface="+mj-lt"/>
                <a:ea typeface="+mn-ea"/>
                <a:cs typeface="+mn-cs"/>
              </a:defRPr>
            </a:lvl3pPr>
            <a:lvl4pPr marL="58738" indent="-58738" algn="l" defTabSz="914400" rtl="0" eaLnBrk="1" latinLnBrk="0" hangingPunct="1">
              <a:lnSpc>
                <a:spcPct val="110000"/>
              </a:lnSpc>
              <a:spcBef>
                <a:spcPts val="0"/>
              </a:spcBef>
              <a:spcAft>
                <a:spcPts val="0"/>
              </a:spcAft>
              <a:buFontTx/>
              <a:buChar char=" "/>
              <a:defRPr lang="en-US" sz="1100" i="1" kern="1200" baseline="0" dirty="0" smtClean="0">
                <a:solidFill>
                  <a:schemeClr val="accent2"/>
                </a:solidFill>
                <a:latin typeface="Georgia" panose="02040502050405020303" pitchFamily="18" charset="0"/>
                <a:ea typeface="+mn-ea"/>
                <a:cs typeface="+mn-cs"/>
              </a:defRPr>
            </a:lvl4pPr>
            <a:lvl5pPr marL="58738" indent="-58738" algn="l" defTabSz="914400" rtl="0" eaLnBrk="1" latinLnBrk="0" hangingPunct="1">
              <a:lnSpc>
                <a:spcPct val="150000"/>
              </a:lnSpc>
              <a:spcBef>
                <a:spcPts val="0"/>
              </a:spcBef>
              <a:spcAft>
                <a:spcPts val="0"/>
              </a:spcAft>
              <a:buFontTx/>
              <a:buChar char=" "/>
              <a:defRPr lang="en-US" sz="850" kern="1200" cap="all" spc="50" baseline="0" dirty="0">
                <a:solidFill>
                  <a:schemeClr val="tx2"/>
                </a:solidFill>
                <a:effectLst/>
                <a:latin typeface="+mj-lt"/>
                <a:ea typeface="+mn-ea"/>
                <a:cs typeface="+mn-cs"/>
              </a:defRPr>
            </a:lvl5pPr>
            <a:lvl6pPr marL="57150" indent="-57150" algn="l" defTabSz="914400" rtl="0" eaLnBrk="1" latinLnBrk="0" hangingPunct="1">
              <a:lnSpc>
                <a:spcPct val="100000"/>
              </a:lnSpc>
              <a:spcBef>
                <a:spcPts val="0"/>
              </a:spcBef>
              <a:buFont typeface="Georgia" panose="02040502050405020303" pitchFamily="18" charset="0"/>
              <a:buChar char=" "/>
              <a:defRPr lang="en-US" sz="950" kern="1200" spc="40" baseline="0" dirty="0" smtClean="0">
                <a:solidFill>
                  <a:schemeClr val="tx2"/>
                </a:solidFill>
                <a:latin typeface="+mj-lt"/>
                <a:ea typeface="+mn-ea"/>
                <a:cs typeface="+mn-cs"/>
              </a:defRPr>
            </a:lvl6pPr>
            <a:lvl7pPr marL="57150" indent="-57150" algn="l" defTabSz="914400" rtl="0" eaLnBrk="1" latinLnBrk="0" hangingPunct="1">
              <a:lnSpc>
                <a:spcPts val="1800"/>
              </a:lnSpc>
              <a:spcBef>
                <a:spcPts val="600"/>
              </a:spcBef>
              <a:spcAft>
                <a:spcPts val="200"/>
              </a:spcAft>
              <a:buFont typeface="Georgia" panose="02040502050405020303" pitchFamily="18" charset="0"/>
              <a:buChar char=" "/>
              <a:defRPr sz="1600" kern="1200">
                <a:solidFill>
                  <a:schemeClr val="tx2"/>
                </a:solidFill>
                <a:latin typeface="+mj-lt"/>
                <a:ea typeface="+mn-ea"/>
                <a:cs typeface="+mn-cs"/>
              </a:defRPr>
            </a:lvl7pPr>
            <a:lvl8pPr marL="57150" indent="-57150" algn="l" defTabSz="914400" rtl="0" eaLnBrk="1" latinLnBrk="0" hangingPunct="1">
              <a:lnSpc>
                <a:spcPts val="1200"/>
              </a:lnSpc>
              <a:spcBef>
                <a:spcPts val="0"/>
              </a:spcBef>
              <a:spcAft>
                <a:spcPts val="200"/>
              </a:spcAft>
              <a:buFont typeface="Georgia" panose="02040502050405020303" pitchFamily="18" charset="0"/>
              <a:buChar char=" "/>
              <a:defRPr sz="1150" kern="1200" spc="20" baseline="0">
                <a:solidFill>
                  <a:schemeClr val="tx2"/>
                </a:solidFill>
                <a:latin typeface="+mj-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algn="ctr">
              <a:lnSpc>
                <a:spcPct val="85000"/>
              </a:lnSpc>
              <a:defRPr/>
            </a:pPr>
            <a:endParaRPr sz="1125" i="1" dirty="0">
              <a:solidFill>
                <a:schemeClr val="bg1"/>
              </a:solidFill>
              <a:latin typeface="Georgia" panose="02040502050405020303" pitchFamily="18" charset="0"/>
            </a:endParaRPr>
          </a:p>
          <a:p>
            <a:pPr marL="0" lvl="2" algn="ctr">
              <a:lnSpc>
                <a:spcPct val="85000"/>
              </a:lnSpc>
              <a:defRPr/>
            </a:pPr>
            <a:r>
              <a:rPr sz="1125" i="1" u="sng" dirty="0">
                <a:solidFill>
                  <a:schemeClr val="bg1"/>
                </a:solidFill>
                <a:latin typeface="Georgia" panose="02040502050405020303" pitchFamily="18" charset="0"/>
              </a:rPr>
              <a:t>Forward Capacity Allocation (FCA)</a:t>
            </a:r>
          </a:p>
          <a:p>
            <a:pPr lvl="2" algn="ctr">
              <a:defRPr/>
            </a:pPr>
            <a:r>
              <a:rPr lang="en-GB" sz="1050" dirty="0">
                <a:solidFill>
                  <a:schemeClr val="bg1"/>
                </a:solidFill>
                <a:latin typeface="Arial" panose="020B0604020202020204" pitchFamily="34" charset="0"/>
                <a:cs typeface="Arial" panose="020B0604020202020204" pitchFamily="34" charset="0"/>
              </a:rPr>
              <a:t>All TSOs must follow FCA guidelines for standardised allocation rules</a:t>
            </a:r>
            <a:r>
              <a:rPr lang="en-GB" sz="900" dirty="0">
                <a:solidFill>
                  <a:schemeClr val="bg1"/>
                </a:solidFill>
                <a:latin typeface="Arial" panose="020B0604020202020204" pitchFamily="34" charset="0"/>
                <a:cs typeface="Arial" panose="020B0604020202020204" pitchFamily="34" charset="0"/>
              </a:rPr>
              <a:t>.</a:t>
            </a:r>
            <a:endParaRPr sz="900" dirty="0">
              <a:solidFill>
                <a:schemeClr val="bg1"/>
              </a:solidFill>
              <a:latin typeface="Arial" panose="020B0604020202020204" pitchFamily="34" charset="0"/>
              <a:cs typeface="Arial" panose="020B0604020202020204" pitchFamily="34" charset="0"/>
            </a:endParaRPr>
          </a:p>
        </p:txBody>
      </p:sp>
      <p:sp>
        <p:nvSpPr>
          <p:cNvPr id="24582" name="Text Placeholder 14"/>
          <p:cNvSpPr txBox="1">
            <a:spLocks/>
          </p:cNvSpPr>
          <p:nvPr/>
        </p:nvSpPr>
        <p:spPr bwMode="auto">
          <a:xfrm>
            <a:off x="5760132" y="1174465"/>
            <a:ext cx="2881512" cy="1196202"/>
          </a:xfrm>
          <a:prstGeom prst="rect">
            <a:avLst/>
          </a:prstGeom>
          <a:solidFill>
            <a:srgbClr val="0875B8"/>
          </a:solidFill>
          <a:ln>
            <a:noFill/>
          </a:ln>
        </p:spPr>
        <p:txBody>
          <a:bodyPr lIns="0" tIns="0" rIns="0" bIns="0"/>
          <a:lstStyle>
            <a:lvl1pPr marL="58738" indent="-58738" eaLnBrk="0" hangingPunct="0">
              <a:spcAft>
                <a:spcPct val="50000"/>
              </a:spcAft>
              <a:buClr>
                <a:srgbClr val="0079C1"/>
              </a:buClr>
              <a:buFont typeface="Wingdings 2" panose="05020102010507070707" pitchFamily="18" charset="2"/>
              <a:buChar char="¾"/>
              <a:defRPr sz="2400">
                <a:solidFill>
                  <a:schemeClr val="tx2"/>
                </a:solidFill>
                <a:latin typeface="Arial" panose="020B0604020202020204" pitchFamily="34" charset="0"/>
                <a:ea typeface="ＭＳ Ｐゴシック" panose="020B0600070205080204" pitchFamily="34" charset="-128"/>
              </a:defRPr>
            </a:lvl1pPr>
            <a:lvl2pPr marL="58738" indent="-58738" eaLnBrk="0" hangingPunct="0">
              <a:spcAft>
                <a:spcPct val="50000"/>
              </a:spcAft>
              <a:buClr>
                <a:srgbClr val="0079C1"/>
              </a:buClr>
              <a:buFont typeface="Wingdings 2" panose="05020102010507070707" pitchFamily="18" charset="2"/>
              <a:buChar char="¾"/>
              <a:defRPr sz="2200">
                <a:solidFill>
                  <a:schemeClr val="tx2"/>
                </a:solidFill>
                <a:latin typeface="Arial" panose="020B0604020202020204" pitchFamily="34" charset="0"/>
                <a:ea typeface="ＭＳ Ｐゴシック" panose="020B0600070205080204" pitchFamily="34" charset="-128"/>
              </a:defRPr>
            </a:lvl2pPr>
            <a:lvl3pPr eaLnBrk="0" hangingPunct="0">
              <a:spcAft>
                <a:spcPct val="50000"/>
              </a:spcAft>
              <a:buClr>
                <a:srgbClr val="0079C1"/>
              </a:buClr>
              <a:buFont typeface="Wingdings 2" panose="05020102010507070707" pitchFamily="18" charset="2"/>
              <a:buChar char="¾"/>
              <a:defRPr sz="2000">
                <a:solidFill>
                  <a:schemeClr val="tx2"/>
                </a:solidFill>
                <a:latin typeface="Arial" panose="020B0604020202020204" pitchFamily="34" charset="0"/>
                <a:ea typeface="ＭＳ Ｐゴシック" panose="020B0600070205080204" pitchFamily="34" charset="-128"/>
              </a:defRPr>
            </a:lvl3pPr>
            <a:lvl4pPr marL="58738" indent="-58738" eaLnBrk="0" hangingPunct="0">
              <a:spcAft>
                <a:spcPct val="50000"/>
              </a:spcAft>
              <a:buClr>
                <a:srgbClr val="0079C1"/>
              </a:buClr>
              <a:buFont typeface="Wingdings 2" panose="05020102010507070707" pitchFamily="18" charset="2"/>
              <a:buChar char="¾"/>
              <a:defRPr>
                <a:solidFill>
                  <a:schemeClr val="tx2"/>
                </a:solidFill>
                <a:latin typeface="Arial" panose="020B0604020202020204" pitchFamily="34" charset="0"/>
                <a:ea typeface="ＭＳ Ｐゴシック" panose="020B0600070205080204" pitchFamily="34" charset="-128"/>
              </a:defRPr>
            </a:lvl4pPr>
            <a:lvl5pPr marL="58738" indent="-58738" eaLnBrk="0" hangingPunct="0">
              <a:spcAft>
                <a:spcPct val="50000"/>
              </a:spcAft>
              <a:buClr>
                <a:srgbClr val="0079C1"/>
              </a:buClr>
              <a:buFont typeface="Wingdings 2" panose="05020102010507070707" pitchFamily="18" charset="2"/>
              <a:buChar char="¾"/>
              <a:defRPr sz="1600">
                <a:solidFill>
                  <a:schemeClr val="tx2"/>
                </a:solidFill>
                <a:latin typeface="Arial" panose="020B0604020202020204" pitchFamily="34" charset="0"/>
                <a:ea typeface="ＭＳ Ｐゴシック" panose="020B0600070205080204" pitchFamily="34" charset="-128"/>
              </a:defRPr>
            </a:lvl5pPr>
            <a:lvl6pPr marL="515938" indent="-58738" eaLnBrk="0" fontAlgn="base" hangingPunct="0">
              <a:spcBef>
                <a:spcPct val="0"/>
              </a:spcBef>
              <a:spcAft>
                <a:spcPct val="50000"/>
              </a:spcAft>
              <a:buClr>
                <a:srgbClr val="0079C1"/>
              </a:buClr>
              <a:buFont typeface="Wingdings 2" panose="05020102010507070707" pitchFamily="18" charset="2"/>
              <a:buChar char="¾"/>
              <a:defRPr sz="1600">
                <a:solidFill>
                  <a:schemeClr val="tx2"/>
                </a:solidFill>
                <a:latin typeface="Arial" panose="020B0604020202020204" pitchFamily="34" charset="0"/>
                <a:ea typeface="ＭＳ Ｐゴシック" panose="020B0600070205080204" pitchFamily="34" charset="-128"/>
              </a:defRPr>
            </a:lvl6pPr>
            <a:lvl7pPr marL="973138" indent="-58738" eaLnBrk="0" fontAlgn="base" hangingPunct="0">
              <a:spcBef>
                <a:spcPct val="0"/>
              </a:spcBef>
              <a:spcAft>
                <a:spcPct val="50000"/>
              </a:spcAft>
              <a:buClr>
                <a:srgbClr val="0079C1"/>
              </a:buClr>
              <a:buFont typeface="Wingdings 2" panose="05020102010507070707" pitchFamily="18" charset="2"/>
              <a:buChar char="¾"/>
              <a:defRPr sz="1600">
                <a:solidFill>
                  <a:schemeClr val="tx2"/>
                </a:solidFill>
                <a:latin typeface="Arial" panose="020B0604020202020204" pitchFamily="34" charset="0"/>
                <a:ea typeface="ＭＳ Ｐゴシック" panose="020B0600070205080204" pitchFamily="34" charset="-128"/>
              </a:defRPr>
            </a:lvl7pPr>
            <a:lvl8pPr marL="1430338" indent="-58738" eaLnBrk="0" fontAlgn="base" hangingPunct="0">
              <a:spcBef>
                <a:spcPct val="0"/>
              </a:spcBef>
              <a:spcAft>
                <a:spcPct val="50000"/>
              </a:spcAft>
              <a:buClr>
                <a:srgbClr val="0079C1"/>
              </a:buClr>
              <a:buFont typeface="Wingdings 2" panose="05020102010507070707" pitchFamily="18" charset="2"/>
              <a:buChar char="¾"/>
              <a:defRPr sz="1600">
                <a:solidFill>
                  <a:schemeClr val="tx2"/>
                </a:solidFill>
                <a:latin typeface="Arial" panose="020B0604020202020204" pitchFamily="34" charset="0"/>
                <a:ea typeface="ＭＳ Ｐゴシック" panose="020B0600070205080204" pitchFamily="34" charset="-128"/>
              </a:defRPr>
            </a:lvl8pPr>
            <a:lvl9pPr marL="1887538" indent="-58738" eaLnBrk="0" fontAlgn="base" hangingPunct="0">
              <a:spcBef>
                <a:spcPct val="0"/>
              </a:spcBef>
              <a:spcAft>
                <a:spcPct val="50000"/>
              </a:spcAft>
              <a:buClr>
                <a:srgbClr val="0079C1"/>
              </a:buClr>
              <a:buFont typeface="Wingdings 2" panose="05020102010507070707" pitchFamily="18" charset="2"/>
              <a:buChar char="¾"/>
              <a:defRPr sz="1600">
                <a:solidFill>
                  <a:schemeClr val="tx2"/>
                </a:solidFill>
                <a:latin typeface="Arial" panose="020B0604020202020204" pitchFamily="34" charset="0"/>
                <a:ea typeface="ＭＳ Ｐゴシック" panose="020B0600070205080204" pitchFamily="34" charset="-128"/>
              </a:defRPr>
            </a:lvl9pPr>
          </a:lstStyle>
          <a:p>
            <a:pPr marL="0" lvl="2" algn="ctr" eaLnBrk="1" hangingPunct="1">
              <a:lnSpc>
                <a:spcPct val="85000"/>
              </a:lnSpc>
              <a:spcAft>
                <a:spcPts val="450"/>
              </a:spcAft>
              <a:buClrTx/>
              <a:buNone/>
            </a:pPr>
            <a:endParaRPr lang="en-US" altLang="en-US" sz="1125" i="1" dirty="0">
              <a:solidFill>
                <a:schemeClr val="bg2"/>
              </a:solidFill>
              <a:latin typeface="Georgia" panose="02040502050405020303" pitchFamily="18" charset="0"/>
              <a:cs typeface="Arial" panose="020B0604020202020204" pitchFamily="34" charset="0"/>
            </a:endParaRPr>
          </a:p>
          <a:p>
            <a:pPr marL="0" lvl="2" algn="ctr" eaLnBrk="1" hangingPunct="1">
              <a:lnSpc>
                <a:spcPct val="85000"/>
              </a:lnSpc>
              <a:spcAft>
                <a:spcPts val="450"/>
              </a:spcAft>
              <a:buClrTx/>
              <a:buNone/>
            </a:pPr>
            <a:r>
              <a:rPr lang="en-US" altLang="en-US" sz="1125" i="1" u="sng" dirty="0">
                <a:solidFill>
                  <a:schemeClr val="bg1"/>
                </a:solidFill>
                <a:latin typeface="Georgia" panose="02040502050405020303" pitchFamily="18" charset="0"/>
                <a:cs typeface="Arial" panose="020B0604020202020204" pitchFamily="34" charset="0"/>
              </a:rPr>
              <a:t>Regional Nomination Platform (RNP)</a:t>
            </a:r>
          </a:p>
          <a:p>
            <a:pPr marL="0" lvl="2" algn="ctr" eaLnBrk="1" hangingPunct="1">
              <a:lnSpc>
                <a:spcPct val="120000"/>
              </a:lnSpc>
              <a:spcAft>
                <a:spcPts val="450"/>
              </a:spcAft>
              <a:buClrTx/>
              <a:buNone/>
            </a:pPr>
            <a:r>
              <a:rPr lang="en-GB" altLang="en-US" sz="1050" dirty="0">
                <a:solidFill>
                  <a:schemeClr val="bg1"/>
                </a:solidFill>
                <a:cs typeface="Arial" panose="020B0604020202020204" pitchFamily="34" charset="0"/>
              </a:rPr>
              <a:t>Channel Interconnector TSOs will provide a Platform to provide nomination and capacity management services</a:t>
            </a:r>
          </a:p>
          <a:p>
            <a:pPr marL="0" lvl="2" algn="ctr" eaLnBrk="1" hangingPunct="1">
              <a:lnSpc>
                <a:spcPct val="120000"/>
              </a:lnSpc>
              <a:spcAft>
                <a:spcPts val="450"/>
              </a:spcAft>
              <a:buClrTx/>
              <a:buNone/>
            </a:pPr>
            <a:endParaRPr lang="en-US" altLang="en-US" sz="825" dirty="0">
              <a:solidFill>
                <a:schemeClr val="bg2"/>
              </a:solidFill>
              <a:cs typeface="Arial" panose="020B0604020202020204" pitchFamily="34" charset="0"/>
            </a:endParaRPr>
          </a:p>
        </p:txBody>
      </p:sp>
      <p:sp>
        <p:nvSpPr>
          <p:cNvPr id="24583" name="Text Placeholder 14"/>
          <p:cNvSpPr txBox="1">
            <a:spLocks/>
          </p:cNvSpPr>
          <p:nvPr/>
        </p:nvSpPr>
        <p:spPr bwMode="auto">
          <a:xfrm>
            <a:off x="1546578" y="2728606"/>
            <a:ext cx="2806920" cy="1330920"/>
          </a:xfrm>
          <a:prstGeom prst="rect">
            <a:avLst/>
          </a:prstGeom>
          <a:solidFill>
            <a:srgbClr val="0875B8"/>
          </a:solidFill>
          <a:ln>
            <a:noFill/>
          </a:ln>
        </p:spPr>
        <p:txBody>
          <a:bodyPr lIns="0" tIns="0" rIns="0" bIns="0"/>
          <a:lstStyle>
            <a:lvl1pPr marL="58738" indent="-58738" eaLnBrk="0" hangingPunct="0">
              <a:spcAft>
                <a:spcPct val="50000"/>
              </a:spcAft>
              <a:buClr>
                <a:srgbClr val="0079C1"/>
              </a:buClr>
              <a:buFont typeface="Wingdings 2" panose="05020102010507070707" pitchFamily="18" charset="2"/>
              <a:buChar char="¾"/>
              <a:defRPr sz="2400">
                <a:solidFill>
                  <a:schemeClr val="tx2"/>
                </a:solidFill>
                <a:latin typeface="Arial" panose="020B0604020202020204" pitchFamily="34" charset="0"/>
                <a:ea typeface="ＭＳ Ｐゴシック" panose="020B0600070205080204" pitchFamily="34" charset="-128"/>
              </a:defRPr>
            </a:lvl1pPr>
            <a:lvl2pPr marL="58738" indent="-58738" eaLnBrk="0" hangingPunct="0">
              <a:spcAft>
                <a:spcPct val="50000"/>
              </a:spcAft>
              <a:buClr>
                <a:srgbClr val="0079C1"/>
              </a:buClr>
              <a:buFont typeface="Wingdings 2" panose="05020102010507070707" pitchFamily="18" charset="2"/>
              <a:buChar char="¾"/>
              <a:defRPr sz="2200">
                <a:solidFill>
                  <a:schemeClr val="tx2"/>
                </a:solidFill>
                <a:latin typeface="Arial" panose="020B0604020202020204" pitchFamily="34" charset="0"/>
                <a:ea typeface="ＭＳ Ｐゴシック" panose="020B0600070205080204" pitchFamily="34" charset="-128"/>
              </a:defRPr>
            </a:lvl2pPr>
            <a:lvl3pPr eaLnBrk="0" hangingPunct="0">
              <a:spcAft>
                <a:spcPct val="50000"/>
              </a:spcAft>
              <a:buClr>
                <a:srgbClr val="0079C1"/>
              </a:buClr>
              <a:buFont typeface="Wingdings 2" panose="05020102010507070707" pitchFamily="18" charset="2"/>
              <a:buChar char="¾"/>
              <a:defRPr sz="2000">
                <a:solidFill>
                  <a:schemeClr val="tx2"/>
                </a:solidFill>
                <a:latin typeface="Arial" panose="020B0604020202020204" pitchFamily="34" charset="0"/>
                <a:ea typeface="ＭＳ Ｐゴシック" panose="020B0600070205080204" pitchFamily="34" charset="-128"/>
              </a:defRPr>
            </a:lvl3pPr>
            <a:lvl4pPr marL="58738" indent="-58738" eaLnBrk="0" hangingPunct="0">
              <a:spcAft>
                <a:spcPct val="50000"/>
              </a:spcAft>
              <a:buClr>
                <a:srgbClr val="0079C1"/>
              </a:buClr>
              <a:buFont typeface="Wingdings 2" panose="05020102010507070707" pitchFamily="18" charset="2"/>
              <a:buChar char="¾"/>
              <a:defRPr>
                <a:solidFill>
                  <a:schemeClr val="tx2"/>
                </a:solidFill>
                <a:latin typeface="Arial" panose="020B0604020202020204" pitchFamily="34" charset="0"/>
                <a:ea typeface="ＭＳ Ｐゴシック" panose="020B0600070205080204" pitchFamily="34" charset="-128"/>
              </a:defRPr>
            </a:lvl4pPr>
            <a:lvl5pPr marL="58738" indent="-58738" eaLnBrk="0" hangingPunct="0">
              <a:spcAft>
                <a:spcPct val="50000"/>
              </a:spcAft>
              <a:buClr>
                <a:srgbClr val="0079C1"/>
              </a:buClr>
              <a:buFont typeface="Wingdings 2" panose="05020102010507070707" pitchFamily="18" charset="2"/>
              <a:buChar char="¾"/>
              <a:defRPr sz="1600">
                <a:solidFill>
                  <a:schemeClr val="tx2"/>
                </a:solidFill>
                <a:latin typeface="Arial" panose="020B0604020202020204" pitchFamily="34" charset="0"/>
                <a:ea typeface="ＭＳ Ｐゴシック" panose="020B0600070205080204" pitchFamily="34" charset="-128"/>
              </a:defRPr>
            </a:lvl5pPr>
            <a:lvl6pPr marL="515938" indent="-58738" eaLnBrk="0" fontAlgn="base" hangingPunct="0">
              <a:spcBef>
                <a:spcPct val="0"/>
              </a:spcBef>
              <a:spcAft>
                <a:spcPct val="50000"/>
              </a:spcAft>
              <a:buClr>
                <a:srgbClr val="0079C1"/>
              </a:buClr>
              <a:buFont typeface="Wingdings 2" panose="05020102010507070707" pitchFamily="18" charset="2"/>
              <a:buChar char="¾"/>
              <a:defRPr sz="1600">
                <a:solidFill>
                  <a:schemeClr val="tx2"/>
                </a:solidFill>
                <a:latin typeface="Arial" panose="020B0604020202020204" pitchFamily="34" charset="0"/>
                <a:ea typeface="ＭＳ Ｐゴシック" panose="020B0600070205080204" pitchFamily="34" charset="-128"/>
              </a:defRPr>
            </a:lvl6pPr>
            <a:lvl7pPr marL="973138" indent="-58738" eaLnBrk="0" fontAlgn="base" hangingPunct="0">
              <a:spcBef>
                <a:spcPct val="0"/>
              </a:spcBef>
              <a:spcAft>
                <a:spcPct val="50000"/>
              </a:spcAft>
              <a:buClr>
                <a:srgbClr val="0079C1"/>
              </a:buClr>
              <a:buFont typeface="Wingdings 2" panose="05020102010507070707" pitchFamily="18" charset="2"/>
              <a:buChar char="¾"/>
              <a:defRPr sz="1600">
                <a:solidFill>
                  <a:schemeClr val="tx2"/>
                </a:solidFill>
                <a:latin typeface="Arial" panose="020B0604020202020204" pitchFamily="34" charset="0"/>
                <a:ea typeface="ＭＳ Ｐゴシック" panose="020B0600070205080204" pitchFamily="34" charset="-128"/>
              </a:defRPr>
            </a:lvl7pPr>
            <a:lvl8pPr marL="1430338" indent="-58738" eaLnBrk="0" fontAlgn="base" hangingPunct="0">
              <a:spcBef>
                <a:spcPct val="0"/>
              </a:spcBef>
              <a:spcAft>
                <a:spcPct val="50000"/>
              </a:spcAft>
              <a:buClr>
                <a:srgbClr val="0079C1"/>
              </a:buClr>
              <a:buFont typeface="Wingdings 2" panose="05020102010507070707" pitchFamily="18" charset="2"/>
              <a:buChar char="¾"/>
              <a:defRPr sz="1600">
                <a:solidFill>
                  <a:schemeClr val="tx2"/>
                </a:solidFill>
                <a:latin typeface="Arial" panose="020B0604020202020204" pitchFamily="34" charset="0"/>
                <a:ea typeface="ＭＳ Ｐゴシック" panose="020B0600070205080204" pitchFamily="34" charset="-128"/>
              </a:defRPr>
            </a:lvl8pPr>
            <a:lvl9pPr marL="1887538" indent="-58738" eaLnBrk="0" fontAlgn="base" hangingPunct="0">
              <a:spcBef>
                <a:spcPct val="0"/>
              </a:spcBef>
              <a:spcAft>
                <a:spcPct val="50000"/>
              </a:spcAft>
              <a:buClr>
                <a:srgbClr val="0079C1"/>
              </a:buClr>
              <a:buFont typeface="Wingdings 2" panose="05020102010507070707" pitchFamily="18" charset="2"/>
              <a:buChar char="¾"/>
              <a:defRPr sz="1600">
                <a:solidFill>
                  <a:schemeClr val="tx2"/>
                </a:solidFill>
                <a:latin typeface="Arial" panose="020B0604020202020204" pitchFamily="34" charset="0"/>
                <a:ea typeface="ＭＳ Ｐゴシック" panose="020B0600070205080204" pitchFamily="34" charset="-128"/>
              </a:defRPr>
            </a:lvl9pPr>
          </a:lstStyle>
          <a:p>
            <a:pPr marL="0" lvl="2" algn="ctr" eaLnBrk="1" hangingPunct="1">
              <a:lnSpc>
                <a:spcPct val="85000"/>
              </a:lnSpc>
              <a:spcAft>
                <a:spcPts val="450"/>
              </a:spcAft>
              <a:buClrTx/>
              <a:buNone/>
            </a:pPr>
            <a:endParaRPr lang="en-US" altLang="en-US" sz="1125" i="1" u="sng" dirty="0" smtClean="0">
              <a:solidFill>
                <a:schemeClr val="bg2"/>
              </a:solidFill>
              <a:latin typeface="Georgia" panose="02040502050405020303" pitchFamily="18" charset="0"/>
              <a:cs typeface="Arial" panose="020B0604020202020204" pitchFamily="34" charset="0"/>
            </a:endParaRPr>
          </a:p>
          <a:p>
            <a:pPr marL="0" lvl="2" algn="ctr" eaLnBrk="1" hangingPunct="1">
              <a:lnSpc>
                <a:spcPct val="85000"/>
              </a:lnSpc>
              <a:spcAft>
                <a:spcPts val="450"/>
              </a:spcAft>
              <a:buClrTx/>
              <a:buNone/>
            </a:pPr>
            <a:r>
              <a:rPr lang="en-US" altLang="en-US" sz="1125" i="1" u="sng" dirty="0" smtClean="0">
                <a:solidFill>
                  <a:schemeClr val="bg1"/>
                </a:solidFill>
                <a:latin typeface="Georgia" panose="02040502050405020303" pitchFamily="18" charset="0"/>
                <a:cs typeface="Arial" panose="020B0604020202020204" pitchFamily="34" charset="0"/>
              </a:rPr>
              <a:t>Single </a:t>
            </a:r>
            <a:r>
              <a:rPr lang="en-US" altLang="en-US" sz="1125" i="1" u="sng" dirty="0">
                <a:solidFill>
                  <a:schemeClr val="bg1"/>
                </a:solidFill>
                <a:latin typeface="Georgia" panose="02040502050405020303" pitchFamily="18" charset="0"/>
                <a:cs typeface="Arial" panose="020B0604020202020204" pitchFamily="34" charset="0"/>
              </a:rPr>
              <a:t>Allocation Platform (SAP)</a:t>
            </a:r>
          </a:p>
          <a:p>
            <a:pPr marL="0" lvl="2" algn="ctr" eaLnBrk="1" hangingPunct="1">
              <a:lnSpc>
                <a:spcPct val="120000"/>
              </a:lnSpc>
              <a:spcAft>
                <a:spcPts val="450"/>
              </a:spcAft>
              <a:buClrTx/>
              <a:buNone/>
            </a:pPr>
            <a:r>
              <a:rPr lang="en-GB" altLang="en-US" sz="1050" dirty="0">
                <a:solidFill>
                  <a:schemeClr val="bg1"/>
                </a:solidFill>
                <a:cs typeface="Arial" panose="020B0604020202020204" pitchFamily="34" charset="0"/>
              </a:rPr>
              <a:t>European cross border capacity allocation, curtailment, settlement, invoicing and credit cover managed by SAP and operated by The Joint Allocation Office (JAO)</a:t>
            </a:r>
            <a:endParaRPr lang="en-US" altLang="en-US" sz="1050" dirty="0">
              <a:solidFill>
                <a:schemeClr val="bg1"/>
              </a:solidFill>
              <a:cs typeface="Arial" panose="020B0604020202020204" pitchFamily="34" charset="0"/>
            </a:endParaRPr>
          </a:p>
        </p:txBody>
      </p:sp>
      <p:sp>
        <p:nvSpPr>
          <p:cNvPr id="10" name="Text Placeholder 14"/>
          <p:cNvSpPr txBox="1">
            <a:spLocks/>
          </p:cNvSpPr>
          <p:nvPr/>
        </p:nvSpPr>
        <p:spPr>
          <a:xfrm>
            <a:off x="4816539" y="2727436"/>
            <a:ext cx="3036710" cy="1330921"/>
          </a:xfrm>
          <a:prstGeom prst="rect">
            <a:avLst/>
          </a:prstGeom>
          <a:solidFill>
            <a:srgbClr val="0875B8"/>
          </a:solidFill>
        </p:spPr>
        <p:txBody>
          <a:bodyPr lIns="0" tIns="0" rIns="0" bIns="0" spcCol="228600"/>
          <a:lstStyle>
            <a:lvl1pPr marL="58738" marR="0" indent="-58738" algn="l" defTabSz="914400" rtl="0" eaLnBrk="1" fontAlgn="auto" latinLnBrk="0" hangingPunct="1">
              <a:lnSpc>
                <a:spcPct val="120000"/>
              </a:lnSpc>
              <a:spcBef>
                <a:spcPts val="0"/>
              </a:spcBef>
              <a:spcAft>
                <a:spcPts val="1200"/>
              </a:spcAft>
              <a:buClrTx/>
              <a:buSzTx/>
              <a:buFontTx/>
              <a:buChar char=" "/>
              <a:tabLst/>
              <a:defRPr lang="en-US" sz="1500" i="1" kern="1200" baseline="0" dirty="0" smtClean="0">
                <a:solidFill>
                  <a:schemeClr val="accent3"/>
                </a:solidFill>
                <a:latin typeface="Georgia" panose="02040502050405020303" pitchFamily="18" charset="0"/>
                <a:ea typeface="+mn-ea"/>
                <a:cs typeface="+mn-cs"/>
              </a:defRPr>
            </a:lvl1pPr>
            <a:lvl2pPr marL="58738" indent="-58738" algn="l" defTabSz="914400" rtl="0" eaLnBrk="1" latinLnBrk="0" hangingPunct="1">
              <a:lnSpc>
                <a:spcPct val="100000"/>
              </a:lnSpc>
              <a:spcBef>
                <a:spcPts val="0"/>
              </a:spcBef>
              <a:spcAft>
                <a:spcPts val="600"/>
              </a:spcAft>
              <a:buSzPct val="100000"/>
              <a:buFontTx/>
              <a:buChar char=" "/>
              <a:defRPr lang="en-US" sz="1500" i="1" kern="1200" baseline="0" dirty="0" smtClean="0">
                <a:solidFill>
                  <a:schemeClr val="tx2"/>
                </a:solidFill>
                <a:latin typeface="+mn-lt"/>
                <a:ea typeface="+mn-ea"/>
                <a:cs typeface="+mn-cs"/>
              </a:defRPr>
            </a:lvl2pPr>
            <a:lvl3pPr marL="58738" indent="-58738" algn="l" defTabSz="914400" rtl="0" eaLnBrk="1" latinLnBrk="0" hangingPunct="1">
              <a:lnSpc>
                <a:spcPct val="120000"/>
              </a:lnSpc>
              <a:spcBef>
                <a:spcPts val="0"/>
              </a:spcBef>
              <a:spcAft>
                <a:spcPts val="600"/>
              </a:spcAft>
              <a:buFont typeface="Arial" panose="020B0604020202020204" pitchFamily="34" charset="0"/>
              <a:buChar char=" "/>
              <a:defRPr lang="en-US" sz="1100" i="0" kern="1200" baseline="0" dirty="0" smtClean="0">
                <a:solidFill>
                  <a:schemeClr val="tx2"/>
                </a:solidFill>
                <a:latin typeface="+mj-lt"/>
                <a:ea typeface="+mn-ea"/>
                <a:cs typeface="+mn-cs"/>
              </a:defRPr>
            </a:lvl3pPr>
            <a:lvl4pPr marL="58738" indent="-58738" algn="l" defTabSz="914400" rtl="0" eaLnBrk="1" latinLnBrk="0" hangingPunct="1">
              <a:lnSpc>
                <a:spcPct val="110000"/>
              </a:lnSpc>
              <a:spcBef>
                <a:spcPts val="0"/>
              </a:spcBef>
              <a:spcAft>
                <a:spcPts val="0"/>
              </a:spcAft>
              <a:buFontTx/>
              <a:buChar char=" "/>
              <a:defRPr lang="en-US" sz="1100" i="1" kern="1200" baseline="0" dirty="0" smtClean="0">
                <a:solidFill>
                  <a:schemeClr val="accent2"/>
                </a:solidFill>
                <a:latin typeface="Georgia" panose="02040502050405020303" pitchFamily="18" charset="0"/>
                <a:ea typeface="+mn-ea"/>
                <a:cs typeface="+mn-cs"/>
              </a:defRPr>
            </a:lvl4pPr>
            <a:lvl5pPr marL="58738" indent="-58738" algn="l" defTabSz="914400" rtl="0" eaLnBrk="1" latinLnBrk="0" hangingPunct="1">
              <a:lnSpc>
                <a:spcPct val="150000"/>
              </a:lnSpc>
              <a:spcBef>
                <a:spcPts val="0"/>
              </a:spcBef>
              <a:spcAft>
                <a:spcPts val="0"/>
              </a:spcAft>
              <a:buFontTx/>
              <a:buChar char=" "/>
              <a:defRPr lang="en-US" sz="850" kern="1200" cap="all" spc="50" baseline="0" dirty="0">
                <a:solidFill>
                  <a:schemeClr val="tx2"/>
                </a:solidFill>
                <a:effectLst/>
                <a:latin typeface="+mj-lt"/>
                <a:ea typeface="+mn-ea"/>
                <a:cs typeface="+mn-cs"/>
              </a:defRPr>
            </a:lvl5pPr>
            <a:lvl6pPr marL="57150" indent="-57150" algn="l" defTabSz="914400" rtl="0" eaLnBrk="1" latinLnBrk="0" hangingPunct="1">
              <a:lnSpc>
                <a:spcPct val="100000"/>
              </a:lnSpc>
              <a:spcBef>
                <a:spcPts val="0"/>
              </a:spcBef>
              <a:buFont typeface="Georgia" panose="02040502050405020303" pitchFamily="18" charset="0"/>
              <a:buChar char=" "/>
              <a:defRPr lang="en-US" sz="950" kern="1200" spc="40" baseline="0" dirty="0" smtClean="0">
                <a:solidFill>
                  <a:schemeClr val="tx2"/>
                </a:solidFill>
                <a:latin typeface="+mj-lt"/>
                <a:ea typeface="+mn-ea"/>
                <a:cs typeface="+mn-cs"/>
              </a:defRPr>
            </a:lvl6pPr>
            <a:lvl7pPr marL="57150" indent="-57150" algn="l" defTabSz="914400" rtl="0" eaLnBrk="1" latinLnBrk="0" hangingPunct="1">
              <a:lnSpc>
                <a:spcPts val="1800"/>
              </a:lnSpc>
              <a:spcBef>
                <a:spcPts val="600"/>
              </a:spcBef>
              <a:spcAft>
                <a:spcPts val="200"/>
              </a:spcAft>
              <a:buFont typeface="Georgia" panose="02040502050405020303" pitchFamily="18" charset="0"/>
              <a:buChar char=" "/>
              <a:defRPr sz="1600" kern="1200">
                <a:solidFill>
                  <a:schemeClr val="tx2"/>
                </a:solidFill>
                <a:latin typeface="+mj-lt"/>
                <a:ea typeface="+mn-ea"/>
                <a:cs typeface="+mn-cs"/>
              </a:defRPr>
            </a:lvl7pPr>
            <a:lvl8pPr marL="57150" indent="-57150" algn="l" defTabSz="914400" rtl="0" eaLnBrk="1" latinLnBrk="0" hangingPunct="1">
              <a:lnSpc>
                <a:spcPts val="1200"/>
              </a:lnSpc>
              <a:spcBef>
                <a:spcPts val="0"/>
              </a:spcBef>
              <a:spcAft>
                <a:spcPts val="200"/>
              </a:spcAft>
              <a:buFont typeface="Georgia" panose="02040502050405020303" pitchFamily="18" charset="0"/>
              <a:buChar char=" "/>
              <a:defRPr sz="1150" kern="1200" spc="20" baseline="0">
                <a:solidFill>
                  <a:schemeClr val="tx2"/>
                </a:solidFill>
                <a:latin typeface="+mj-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0" algn="ctr">
              <a:lnSpc>
                <a:spcPct val="85000"/>
              </a:lnSpc>
              <a:buNone/>
              <a:defRPr/>
            </a:pPr>
            <a:endParaRPr sz="1125" i="1" u="sng" dirty="0">
              <a:solidFill>
                <a:schemeClr val="bg2"/>
              </a:solidFill>
              <a:latin typeface="Georgia" panose="02040502050405020303" pitchFamily="18" charset="0"/>
            </a:endParaRPr>
          </a:p>
          <a:p>
            <a:pPr marL="0" lvl="2" indent="0" algn="ctr">
              <a:lnSpc>
                <a:spcPct val="85000"/>
              </a:lnSpc>
              <a:buNone/>
              <a:defRPr/>
            </a:pPr>
            <a:r>
              <a:rPr sz="1125" i="1" u="sng" dirty="0">
                <a:solidFill>
                  <a:schemeClr val="bg1"/>
                </a:solidFill>
                <a:latin typeface="Georgia" panose="02040502050405020303" pitchFamily="18" charset="0"/>
              </a:rPr>
              <a:t>Physical Transmission Rights</a:t>
            </a:r>
          </a:p>
          <a:p>
            <a:pPr algn="ctr">
              <a:defRPr/>
            </a:pPr>
            <a:r>
              <a:rPr lang="en-GB" sz="1050" i="0" dirty="0">
                <a:solidFill>
                  <a:schemeClr val="bg1"/>
                </a:solidFill>
                <a:latin typeface="Arial" panose="020B0604020202020204" pitchFamily="34" charset="0"/>
                <a:cs typeface="Arial" panose="020B0604020202020204" pitchFamily="34" charset="0"/>
              </a:rPr>
              <a:t>But SAP does not support nomination services and capacity management which are a vital component of the Physical Transmission Right</a:t>
            </a:r>
            <a:r>
              <a:rPr lang="en-GB" sz="1050" i="0" dirty="0">
                <a:solidFill>
                  <a:schemeClr val="bg2"/>
                </a:solidFill>
                <a:latin typeface="Arial" panose="020B0604020202020204" pitchFamily="34" charset="0"/>
                <a:cs typeface="Arial" panose="020B0604020202020204" pitchFamily="34" charset="0"/>
              </a:rPr>
              <a:t>. </a:t>
            </a:r>
          </a:p>
        </p:txBody>
      </p:sp>
      <p:sp>
        <p:nvSpPr>
          <p:cNvPr id="13" name="Oval 12"/>
          <p:cNvSpPr/>
          <p:nvPr/>
        </p:nvSpPr>
        <p:spPr>
          <a:xfrm>
            <a:off x="3455194" y="1343535"/>
            <a:ext cx="69056" cy="69056"/>
          </a:xfrm>
          <a:prstGeom prst="ellipse">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050" dirty="0"/>
          </a:p>
        </p:txBody>
      </p:sp>
      <p:sp>
        <p:nvSpPr>
          <p:cNvPr id="14" name="Oval 13"/>
          <p:cNvSpPr/>
          <p:nvPr/>
        </p:nvSpPr>
        <p:spPr>
          <a:xfrm>
            <a:off x="5620942" y="1343535"/>
            <a:ext cx="67865" cy="69056"/>
          </a:xfrm>
          <a:prstGeom prst="ellipse">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050" dirty="0"/>
          </a:p>
        </p:txBody>
      </p:sp>
      <p:sp>
        <p:nvSpPr>
          <p:cNvPr id="24587" name="Isosceles Triangle 17"/>
          <p:cNvSpPr>
            <a:spLocks noChangeArrowheads="1"/>
          </p:cNvSpPr>
          <p:nvPr/>
        </p:nvSpPr>
        <p:spPr bwMode="auto">
          <a:xfrm rot="6980051">
            <a:off x="3899457" y="2175275"/>
            <a:ext cx="264614" cy="278492"/>
          </a:xfrm>
          <a:prstGeom prst="triangle">
            <a:avLst>
              <a:gd name="adj" fmla="val 50000"/>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wrap="square" anchor="ctr">
            <a:spAutoFit/>
          </a:bodyPr>
          <a:lstStyle>
            <a:lvl1pPr eaLnBrk="0" hangingPunct="0">
              <a:spcAft>
                <a:spcPct val="50000"/>
              </a:spcAft>
              <a:buClr>
                <a:srgbClr val="0079C1"/>
              </a:buClr>
              <a:buFont typeface="Wingdings 2" panose="05020102010507070707" pitchFamily="18" charset="2"/>
              <a:buChar char="¾"/>
              <a:defRPr sz="2400">
                <a:solidFill>
                  <a:schemeClr val="tx2"/>
                </a:solidFill>
                <a:latin typeface="Arial" panose="020B0604020202020204" pitchFamily="34" charset="0"/>
                <a:ea typeface="ＭＳ Ｐゴシック" panose="020B0600070205080204" pitchFamily="34" charset="-128"/>
              </a:defRPr>
            </a:lvl1pPr>
            <a:lvl2pPr marL="742950" indent="-285750" eaLnBrk="0" hangingPunct="0">
              <a:spcAft>
                <a:spcPct val="50000"/>
              </a:spcAft>
              <a:buClr>
                <a:srgbClr val="0079C1"/>
              </a:buClr>
              <a:buFont typeface="Wingdings 2" panose="05020102010507070707" pitchFamily="18" charset="2"/>
              <a:buChar char="¾"/>
              <a:defRPr sz="2200">
                <a:solidFill>
                  <a:schemeClr val="tx2"/>
                </a:solidFill>
                <a:latin typeface="Arial" panose="020B0604020202020204" pitchFamily="34" charset="0"/>
                <a:ea typeface="ＭＳ Ｐゴシック" panose="020B0600070205080204" pitchFamily="34" charset="-128"/>
              </a:defRPr>
            </a:lvl2pPr>
            <a:lvl3pPr marL="1143000" indent="-228600" eaLnBrk="0" hangingPunct="0">
              <a:spcAft>
                <a:spcPct val="50000"/>
              </a:spcAft>
              <a:buClr>
                <a:srgbClr val="0079C1"/>
              </a:buClr>
              <a:buFont typeface="Wingdings 2" panose="05020102010507070707" pitchFamily="18" charset="2"/>
              <a:buChar char="¾"/>
              <a:defRPr sz="2000">
                <a:solidFill>
                  <a:schemeClr val="tx2"/>
                </a:solidFill>
                <a:latin typeface="Arial" panose="020B0604020202020204" pitchFamily="34" charset="0"/>
                <a:ea typeface="ＭＳ Ｐゴシック" panose="020B0600070205080204" pitchFamily="34" charset="-128"/>
              </a:defRPr>
            </a:lvl3pPr>
            <a:lvl4pPr marL="1600200" indent="-228600" eaLnBrk="0" hangingPunct="0">
              <a:spcAft>
                <a:spcPct val="50000"/>
              </a:spcAft>
              <a:buClr>
                <a:srgbClr val="0079C1"/>
              </a:buClr>
              <a:buFont typeface="Wingdings 2" panose="05020102010507070707" pitchFamily="18" charset="2"/>
              <a:buChar char="¾"/>
              <a:defRPr>
                <a:solidFill>
                  <a:schemeClr val="tx2"/>
                </a:solidFill>
                <a:latin typeface="Arial" panose="020B0604020202020204" pitchFamily="34" charset="0"/>
                <a:ea typeface="ＭＳ Ｐゴシック" panose="020B0600070205080204" pitchFamily="34" charset="-128"/>
              </a:defRPr>
            </a:lvl4pPr>
            <a:lvl5pPr marL="2057400" indent="-228600" eaLnBrk="0" hangingPunct="0">
              <a:spcAft>
                <a:spcPct val="50000"/>
              </a:spcAft>
              <a:buClr>
                <a:srgbClr val="0079C1"/>
              </a:buClr>
              <a:buFont typeface="Wingdings 2" panose="05020102010507070707" pitchFamily="18" charset="2"/>
              <a:buChar char="¾"/>
              <a:defRPr sz="1600">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50000"/>
              </a:spcAft>
              <a:buClr>
                <a:srgbClr val="0079C1"/>
              </a:buClr>
              <a:buFont typeface="Wingdings 2" panose="05020102010507070707" pitchFamily="18" charset="2"/>
              <a:buChar char="¾"/>
              <a:defRPr sz="1600">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50000"/>
              </a:spcAft>
              <a:buClr>
                <a:srgbClr val="0079C1"/>
              </a:buClr>
              <a:buFont typeface="Wingdings 2" panose="05020102010507070707" pitchFamily="18" charset="2"/>
              <a:buChar char="¾"/>
              <a:defRPr sz="1600">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50000"/>
              </a:spcAft>
              <a:buClr>
                <a:srgbClr val="0079C1"/>
              </a:buClr>
              <a:buFont typeface="Wingdings 2" panose="05020102010507070707" pitchFamily="18" charset="2"/>
              <a:buChar char="¾"/>
              <a:defRPr sz="1600">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50000"/>
              </a:spcAft>
              <a:buClr>
                <a:srgbClr val="0079C1"/>
              </a:buClr>
              <a:buFont typeface="Wingdings 2" panose="05020102010507070707" pitchFamily="18" charset="2"/>
              <a:buChar char="¾"/>
              <a:defRPr sz="1600">
                <a:solidFill>
                  <a:schemeClr val="tx2"/>
                </a:solidFill>
                <a:latin typeface="Arial" panose="020B0604020202020204" pitchFamily="34" charset="0"/>
                <a:ea typeface="ＭＳ Ｐゴシック" panose="020B0600070205080204" pitchFamily="34" charset="-128"/>
              </a:defRPr>
            </a:lvl9pPr>
          </a:lstStyle>
          <a:p>
            <a:pPr algn="ctr" eaLnBrk="1" hangingPunct="1">
              <a:spcBef>
                <a:spcPct val="30000"/>
              </a:spcBef>
              <a:spcAft>
                <a:spcPct val="0"/>
              </a:spcAft>
              <a:buClrTx/>
              <a:buFontTx/>
              <a:buNone/>
            </a:pPr>
            <a:endParaRPr lang="en-US" altLang="en-US" sz="675">
              <a:solidFill>
                <a:schemeClr val="tx1"/>
              </a:solidFill>
              <a:cs typeface="Arial" panose="020B0604020202020204" pitchFamily="34" charset="0"/>
            </a:endParaRPr>
          </a:p>
        </p:txBody>
      </p:sp>
      <p:sp>
        <p:nvSpPr>
          <p:cNvPr id="24588" name="Isosceles Triangle 18"/>
          <p:cNvSpPr>
            <a:spLocks noChangeArrowheads="1"/>
          </p:cNvSpPr>
          <p:nvPr/>
        </p:nvSpPr>
        <p:spPr bwMode="auto">
          <a:xfrm rot="3889931">
            <a:off x="5052456" y="2111980"/>
            <a:ext cx="233085" cy="274772"/>
          </a:xfrm>
          <a:prstGeom prst="triangle">
            <a:avLst>
              <a:gd name="adj" fmla="val 50000"/>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wrap="square" anchor="ctr">
            <a:spAutoFit/>
          </a:bodyPr>
          <a:lstStyle>
            <a:lvl1pPr eaLnBrk="0" hangingPunct="0">
              <a:spcAft>
                <a:spcPct val="50000"/>
              </a:spcAft>
              <a:buClr>
                <a:srgbClr val="0079C1"/>
              </a:buClr>
              <a:buFont typeface="Wingdings 2" panose="05020102010507070707" pitchFamily="18" charset="2"/>
              <a:buChar char="¾"/>
              <a:defRPr sz="2400">
                <a:solidFill>
                  <a:schemeClr val="tx2"/>
                </a:solidFill>
                <a:latin typeface="Arial" panose="020B0604020202020204" pitchFamily="34" charset="0"/>
                <a:ea typeface="ＭＳ Ｐゴシック" panose="020B0600070205080204" pitchFamily="34" charset="-128"/>
              </a:defRPr>
            </a:lvl1pPr>
            <a:lvl2pPr marL="742950" indent="-285750" eaLnBrk="0" hangingPunct="0">
              <a:spcAft>
                <a:spcPct val="50000"/>
              </a:spcAft>
              <a:buClr>
                <a:srgbClr val="0079C1"/>
              </a:buClr>
              <a:buFont typeface="Wingdings 2" panose="05020102010507070707" pitchFamily="18" charset="2"/>
              <a:buChar char="¾"/>
              <a:defRPr sz="2200">
                <a:solidFill>
                  <a:schemeClr val="tx2"/>
                </a:solidFill>
                <a:latin typeface="Arial" panose="020B0604020202020204" pitchFamily="34" charset="0"/>
                <a:ea typeface="ＭＳ Ｐゴシック" panose="020B0600070205080204" pitchFamily="34" charset="-128"/>
              </a:defRPr>
            </a:lvl2pPr>
            <a:lvl3pPr marL="1143000" indent="-228600" eaLnBrk="0" hangingPunct="0">
              <a:spcAft>
                <a:spcPct val="50000"/>
              </a:spcAft>
              <a:buClr>
                <a:srgbClr val="0079C1"/>
              </a:buClr>
              <a:buFont typeface="Wingdings 2" panose="05020102010507070707" pitchFamily="18" charset="2"/>
              <a:buChar char="¾"/>
              <a:defRPr sz="2000">
                <a:solidFill>
                  <a:schemeClr val="tx2"/>
                </a:solidFill>
                <a:latin typeface="Arial" panose="020B0604020202020204" pitchFamily="34" charset="0"/>
                <a:ea typeface="ＭＳ Ｐゴシック" panose="020B0600070205080204" pitchFamily="34" charset="-128"/>
              </a:defRPr>
            </a:lvl3pPr>
            <a:lvl4pPr marL="1600200" indent="-228600" eaLnBrk="0" hangingPunct="0">
              <a:spcAft>
                <a:spcPct val="50000"/>
              </a:spcAft>
              <a:buClr>
                <a:srgbClr val="0079C1"/>
              </a:buClr>
              <a:buFont typeface="Wingdings 2" panose="05020102010507070707" pitchFamily="18" charset="2"/>
              <a:buChar char="¾"/>
              <a:defRPr>
                <a:solidFill>
                  <a:schemeClr val="tx2"/>
                </a:solidFill>
                <a:latin typeface="Arial" panose="020B0604020202020204" pitchFamily="34" charset="0"/>
                <a:ea typeface="ＭＳ Ｐゴシック" panose="020B0600070205080204" pitchFamily="34" charset="-128"/>
              </a:defRPr>
            </a:lvl4pPr>
            <a:lvl5pPr marL="2057400" indent="-228600" eaLnBrk="0" hangingPunct="0">
              <a:spcAft>
                <a:spcPct val="50000"/>
              </a:spcAft>
              <a:buClr>
                <a:srgbClr val="0079C1"/>
              </a:buClr>
              <a:buFont typeface="Wingdings 2" panose="05020102010507070707" pitchFamily="18" charset="2"/>
              <a:buChar char="¾"/>
              <a:defRPr sz="1600">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50000"/>
              </a:spcAft>
              <a:buClr>
                <a:srgbClr val="0079C1"/>
              </a:buClr>
              <a:buFont typeface="Wingdings 2" panose="05020102010507070707" pitchFamily="18" charset="2"/>
              <a:buChar char="¾"/>
              <a:defRPr sz="1600">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50000"/>
              </a:spcAft>
              <a:buClr>
                <a:srgbClr val="0079C1"/>
              </a:buClr>
              <a:buFont typeface="Wingdings 2" panose="05020102010507070707" pitchFamily="18" charset="2"/>
              <a:buChar char="¾"/>
              <a:defRPr sz="1600">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50000"/>
              </a:spcAft>
              <a:buClr>
                <a:srgbClr val="0079C1"/>
              </a:buClr>
              <a:buFont typeface="Wingdings 2" panose="05020102010507070707" pitchFamily="18" charset="2"/>
              <a:buChar char="¾"/>
              <a:defRPr sz="1600">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50000"/>
              </a:spcAft>
              <a:buClr>
                <a:srgbClr val="0079C1"/>
              </a:buClr>
              <a:buFont typeface="Wingdings 2" panose="05020102010507070707" pitchFamily="18" charset="2"/>
              <a:buChar char="¾"/>
              <a:defRPr sz="1600">
                <a:solidFill>
                  <a:schemeClr val="tx2"/>
                </a:solidFill>
                <a:latin typeface="Arial" panose="020B0604020202020204" pitchFamily="34" charset="0"/>
                <a:ea typeface="ＭＳ Ｐゴシック" panose="020B0600070205080204" pitchFamily="34" charset="-128"/>
              </a:defRPr>
            </a:lvl9pPr>
          </a:lstStyle>
          <a:p>
            <a:pPr algn="ctr" eaLnBrk="1" hangingPunct="1">
              <a:spcBef>
                <a:spcPct val="30000"/>
              </a:spcBef>
              <a:spcAft>
                <a:spcPct val="0"/>
              </a:spcAft>
              <a:buClrTx/>
              <a:buFontTx/>
              <a:buNone/>
            </a:pPr>
            <a:endParaRPr lang="en-US" altLang="en-US" sz="675">
              <a:solidFill>
                <a:schemeClr val="tx1"/>
              </a:solidFill>
              <a:cs typeface="Arial" panose="020B0604020202020204" pitchFamily="34" charset="0"/>
            </a:endParaRPr>
          </a:p>
        </p:txBody>
      </p:sp>
      <p:pic>
        <p:nvPicPr>
          <p:cNvPr id="24589" name="Picture 1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69922" y="897564"/>
            <a:ext cx="1403565" cy="1402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1049956" y="195650"/>
            <a:ext cx="4968552" cy="461665"/>
          </a:xfrm>
          <a:prstGeom prst="rect">
            <a:avLst/>
          </a:prstGeom>
          <a:noFill/>
        </p:spPr>
        <p:txBody>
          <a:bodyPr wrap="square" rtlCol="0">
            <a:spAutoFit/>
          </a:bodyPr>
          <a:lstStyle/>
          <a:p>
            <a:r>
              <a:rPr lang="en-US" sz="2400" b="1" dirty="0"/>
              <a:t>Systems Framework</a:t>
            </a:r>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b="15290"/>
          <a:stretch/>
        </p:blipFill>
        <p:spPr>
          <a:xfrm>
            <a:off x="376743" y="144323"/>
            <a:ext cx="673213" cy="570277"/>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8871" y="4831678"/>
            <a:ext cx="1384377" cy="276875"/>
          </a:xfrm>
          <a:prstGeom prst="rect">
            <a:avLst/>
          </a:prstGeom>
        </p:spPr>
      </p:pic>
    </p:spTree>
    <p:extLst>
      <p:ext uri="{BB962C8B-B14F-4D97-AF65-F5344CB8AC3E}">
        <p14:creationId xmlns:p14="http://schemas.microsoft.com/office/powerpoint/2010/main" val="2206534169"/>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007604" y="186133"/>
            <a:ext cx="4968552" cy="461665"/>
          </a:xfrm>
          <a:prstGeom prst="rect">
            <a:avLst/>
          </a:prstGeom>
          <a:noFill/>
        </p:spPr>
        <p:txBody>
          <a:bodyPr wrap="square" rtlCol="0">
            <a:spAutoFit/>
          </a:bodyPr>
          <a:lstStyle/>
          <a:p>
            <a:r>
              <a:rPr lang="en-US" sz="2400" b="1" dirty="0">
                <a:solidFill>
                  <a:schemeClr val="accent6"/>
                </a:solidFill>
              </a:rPr>
              <a:t>Systems Framework (2)</a:t>
            </a:r>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b="15290"/>
          <a:stretch/>
        </p:blipFill>
        <p:spPr>
          <a:xfrm>
            <a:off x="388033" y="144323"/>
            <a:ext cx="673213" cy="570277"/>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8871" y="4831678"/>
            <a:ext cx="1384377" cy="276875"/>
          </a:xfrm>
          <a:prstGeom prst="rect">
            <a:avLst/>
          </a:prstGeom>
        </p:spPr>
      </p:pic>
      <p:sp>
        <p:nvSpPr>
          <p:cNvPr id="3" name="Rectangle: Rounded Corners 2"/>
          <p:cNvSpPr/>
          <p:nvPr/>
        </p:nvSpPr>
        <p:spPr>
          <a:xfrm>
            <a:off x="3491880" y="951570"/>
            <a:ext cx="1728192" cy="972108"/>
          </a:xfrm>
          <a:prstGeom prst="roundRect">
            <a:avLst/>
          </a:prstGeom>
          <a:solidFill>
            <a:srgbClr val="088AB8"/>
          </a:solidFill>
          <a:ln w="19050">
            <a:solidFill>
              <a:srgbClr val="0875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bg1"/>
                </a:solidFill>
              </a:rPr>
              <a:t>SAP</a:t>
            </a:r>
          </a:p>
        </p:txBody>
      </p:sp>
      <p:sp>
        <p:nvSpPr>
          <p:cNvPr id="15" name="Rectangle: Rounded Corners 14"/>
          <p:cNvSpPr/>
          <p:nvPr/>
        </p:nvSpPr>
        <p:spPr>
          <a:xfrm>
            <a:off x="3499973" y="2184332"/>
            <a:ext cx="1728192" cy="972108"/>
          </a:xfrm>
          <a:prstGeom prst="roundRect">
            <a:avLst/>
          </a:prstGeom>
          <a:solidFill>
            <a:srgbClr val="088AB8"/>
          </a:solidFill>
          <a:ln w="19050">
            <a:solidFill>
              <a:srgbClr val="0875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bg1"/>
                </a:solidFill>
              </a:rPr>
              <a:t>RNP</a:t>
            </a:r>
          </a:p>
        </p:txBody>
      </p:sp>
      <p:sp>
        <p:nvSpPr>
          <p:cNvPr id="16" name="Rectangle: Rounded Corners 15"/>
          <p:cNvSpPr/>
          <p:nvPr/>
        </p:nvSpPr>
        <p:spPr>
          <a:xfrm>
            <a:off x="3491880" y="3435846"/>
            <a:ext cx="1728192" cy="972108"/>
          </a:xfrm>
          <a:prstGeom prst="roundRect">
            <a:avLst/>
          </a:prstGeom>
          <a:solidFill>
            <a:srgbClr val="088AB8"/>
          </a:solidFill>
          <a:ln w="19050">
            <a:solidFill>
              <a:srgbClr val="0875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700" dirty="0">
                <a:solidFill>
                  <a:schemeClr val="bg1"/>
                </a:solidFill>
              </a:rPr>
              <a:t>NDS</a:t>
            </a:r>
          </a:p>
        </p:txBody>
      </p:sp>
      <p:sp>
        <p:nvSpPr>
          <p:cNvPr id="4" name="TextBox 3"/>
          <p:cNvSpPr txBox="1"/>
          <p:nvPr/>
        </p:nvSpPr>
        <p:spPr>
          <a:xfrm>
            <a:off x="1156554" y="1283735"/>
            <a:ext cx="2217017" cy="307777"/>
          </a:xfrm>
          <a:prstGeom prst="rect">
            <a:avLst/>
          </a:prstGeom>
          <a:noFill/>
        </p:spPr>
        <p:txBody>
          <a:bodyPr wrap="none" rtlCol="0">
            <a:spAutoFit/>
          </a:bodyPr>
          <a:lstStyle/>
          <a:p>
            <a:r>
              <a:rPr lang="en-GB" dirty="0">
                <a:solidFill>
                  <a:schemeClr val="accent6"/>
                </a:solidFill>
              </a:rPr>
              <a:t>Single Allocation Platform</a:t>
            </a:r>
          </a:p>
        </p:txBody>
      </p:sp>
      <p:sp>
        <p:nvSpPr>
          <p:cNvPr id="18" name="TextBox 17"/>
          <p:cNvSpPr txBox="1"/>
          <p:nvPr/>
        </p:nvSpPr>
        <p:spPr>
          <a:xfrm>
            <a:off x="983301" y="2516497"/>
            <a:ext cx="2563522" cy="307777"/>
          </a:xfrm>
          <a:prstGeom prst="rect">
            <a:avLst/>
          </a:prstGeom>
          <a:noFill/>
        </p:spPr>
        <p:txBody>
          <a:bodyPr wrap="none" rtlCol="0">
            <a:spAutoFit/>
          </a:bodyPr>
          <a:lstStyle/>
          <a:p>
            <a:r>
              <a:rPr lang="en-GB" dirty="0">
                <a:solidFill>
                  <a:schemeClr val="accent6"/>
                </a:solidFill>
              </a:rPr>
              <a:t>Regional Nomination Platform</a:t>
            </a:r>
          </a:p>
        </p:txBody>
      </p:sp>
      <p:sp>
        <p:nvSpPr>
          <p:cNvPr id="19" name="TextBox 18"/>
          <p:cNvSpPr txBox="1"/>
          <p:nvPr/>
        </p:nvSpPr>
        <p:spPr>
          <a:xfrm>
            <a:off x="983301" y="3768011"/>
            <a:ext cx="2494594" cy="307777"/>
          </a:xfrm>
          <a:prstGeom prst="rect">
            <a:avLst/>
          </a:prstGeom>
          <a:noFill/>
        </p:spPr>
        <p:txBody>
          <a:bodyPr wrap="none" rtlCol="0">
            <a:spAutoFit/>
          </a:bodyPr>
          <a:lstStyle/>
          <a:p>
            <a:r>
              <a:rPr lang="en-GB" dirty="0">
                <a:solidFill>
                  <a:schemeClr val="accent6"/>
                </a:solidFill>
              </a:rPr>
              <a:t>Nemo Link Despatch System</a:t>
            </a:r>
          </a:p>
        </p:txBody>
      </p:sp>
      <p:sp>
        <p:nvSpPr>
          <p:cNvPr id="5" name="TextBox 4"/>
          <p:cNvSpPr txBox="1"/>
          <p:nvPr/>
        </p:nvSpPr>
        <p:spPr>
          <a:xfrm>
            <a:off x="5338381" y="1167594"/>
            <a:ext cx="2677656" cy="461665"/>
          </a:xfrm>
          <a:prstGeom prst="rect">
            <a:avLst/>
          </a:prstGeom>
          <a:noFill/>
        </p:spPr>
        <p:txBody>
          <a:bodyPr wrap="none" rtlCol="0">
            <a:spAutoFit/>
          </a:bodyPr>
          <a:lstStyle/>
          <a:p>
            <a:pPr marL="214313" indent="-214313">
              <a:buFont typeface="Arial" panose="020B0604020202020204" pitchFamily="34" charset="0"/>
              <a:buChar char="•"/>
            </a:pPr>
            <a:r>
              <a:rPr lang="en-GB" sz="1200" dirty="0">
                <a:solidFill>
                  <a:schemeClr val="accent6"/>
                </a:solidFill>
              </a:rPr>
              <a:t>Pan-European cross border trade</a:t>
            </a:r>
          </a:p>
          <a:p>
            <a:pPr marL="214313" indent="-214313">
              <a:buFont typeface="Arial" panose="020B0604020202020204" pitchFamily="34" charset="0"/>
              <a:buChar char="•"/>
            </a:pPr>
            <a:r>
              <a:rPr lang="en-GB" sz="1200" dirty="0">
                <a:solidFill>
                  <a:schemeClr val="accent6"/>
                </a:solidFill>
              </a:rPr>
              <a:t>Operated by JAO</a:t>
            </a:r>
          </a:p>
        </p:txBody>
      </p:sp>
      <p:sp>
        <p:nvSpPr>
          <p:cNvPr id="21" name="TextBox 20"/>
          <p:cNvSpPr txBox="1"/>
          <p:nvPr/>
        </p:nvSpPr>
        <p:spPr>
          <a:xfrm>
            <a:off x="5332206" y="2355726"/>
            <a:ext cx="2452386" cy="646331"/>
          </a:xfrm>
          <a:prstGeom prst="rect">
            <a:avLst/>
          </a:prstGeom>
          <a:noFill/>
        </p:spPr>
        <p:txBody>
          <a:bodyPr wrap="square" rtlCol="0">
            <a:spAutoFit/>
          </a:bodyPr>
          <a:lstStyle/>
          <a:p>
            <a:pPr marL="214313" indent="-214313">
              <a:buFont typeface="Arial" panose="020B0604020202020204" pitchFamily="34" charset="0"/>
              <a:buChar char="•"/>
            </a:pPr>
            <a:r>
              <a:rPr lang="en-GB" sz="1200" dirty="0">
                <a:solidFill>
                  <a:schemeClr val="accent6"/>
                </a:solidFill>
              </a:rPr>
              <a:t>Manages nominations</a:t>
            </a:r>
          </a:p>
          <a:p>
            <a:pPr marL="214313" indent="-214313">
              <a:buFont typeface="Arial" panose="020B0604020202020204" pitchFamily="34" charset="0"/>
              <a:buChar char="•"/>
            </a:pPr>
            <a:r>
              <a:rPr lang="en-GB" sz="1200" dirty="0">
                <a:solidFill>
                  <a:schemeClr val="accent6"/>
                </a:solidFill>
              </a:rPr>
              <a:t>Nemo Link/ </a:t>
            </a:r>
            <a:r>
              <a:rPr lang="en-GB" sz="1200" dirty="0" err="1">
                <a:solidFill>
                  <a:schemeClr val="accent6"/>
                </a:solidFill>
              </a:rPr>
              <a:t>Britned</a:t>
            </a:r>
            <a:r>
              <a:rPr lang="en-GB" sz="1200" dirty="0">
                <a:solidFill>
                  <a:schemeClr val="accent6"/>
                </a:solidFill>
              </a:rPr>
              <a:t>/ IFA</a:t>
            </a:r>
          </a:p>
          <a:p>
            <a:pPr marL="214313" indent="-214313">
              <a:buFont typeface="Arial" panose="020B0604020202020204" pitchFamily="34" charset="0"/>
              <a:buChar char="•"/>
            </a:pPr>
            <a:r>
              <a:rPr lang="en-GB" sz="1200" dirty="0">
                <a:solidFill>
                  <a:schemeClr val="accent6"/>
                </a:solidFill>
              </a:rPr>
              <a:t>Operated by Unicorn</a:t>
            </a:r>
          </a:p>
        </p:txBody>
      </p:sp>
      <p:sp>
        <p:nvSpPr>
          <p:cNvPr id="22" name="TextBox 21"/>
          <p:cNvSpPr txBox="1"/>
          <p:nvPr/>
        </p:nvSpPr>
        <p:spPr>
          <a:xfrm>
            <a:off x="5328085" y="3653176"/>
            <a:ext cx="2803979" cy="461665"/>
          </a:xfrm>
          <a:prstGeom prst="rect">
            <a:avLst/>
          </a:prstGeom>
          <a:noFill/>
        </p:spPr>
        <p:txBody>
          <a:bodyPr wrap="square" rtlCol="0">
            <a:spAutoFit/>
          </a:bodyPr>
          <a:lstStyle/>
          <a:p>
            <a:pPr marL="214313" indent="-214313">
              <a:buFont typeface="Arial" panose="020B0604020202020204" pitchFamily="34" charset="0"/>
              <a:buChar char="•"/>
            </a:pPr>
            <a:r>
              <a:rPr lang="en-GB" sz="1200" dirty="0">
                <a:solidFill>
                  <a:schemeClr val="accent6"/>
                </a:solidFill>
              </a:rPr>
              <a:t>Manages the interconnector</a:t>
            </a:r>
          </a:p>
          <a:p>
            <a:pPr marL="214313" indent="-214313">
              <a:buFont typeface="Arial" panose="020B0604020202020204" pitchFamily="34" charset="0"/>
              <a:buChar char="•"/>
            </a:pPr>
            <a:r>
              <a:rPr lang="en-GB" sz="1200" dirty="0">
                <a:solidFill>
                  <a:schemeClr val="accent6"/>
                </a:solidFill>
              </a:rPr>
              <a:t>Operated by Nemo Link</a:t>
            </a:r>
          </a:p>
        </p:txBody>
      </p:sp>
    </p:spTree>
    <p:extLst>
      <p:ext uri="{BB962C8B-B14F-4D97-AF65-F5344CB8AC3E}">
        <p14:creationId xmlns:p14="http://schemas.microsoft.com/office/powerpoint/2010/main" val="4145658479"/>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1144" y="988814"/>
            <a:ext cx="7710311" cy="3394472"/>
          </a:xfrm>
        </p:spPr>
        <p:txBody>
          <a:bodyPr>
            <a:normAutofit/>
          </a:bodyPr>
          <a:lstStyle/>
          <a:p>
            <a:endParaRPr lang="en-GB" sz="2100" dirty="0">
              <a:solidFill>
                <a:schemeClr val="accent6"/>
              </a:solidFill>
            </a:endParaRPr>
          </a:p>
          <a:p>
            <a:r>
              <a:rPr lang="en-GB" sz="2100" dirty="0">
                <a:solidFill>
                  <a:schemeClr val="accent6"/>
                </a:solidFill>
              </a:rPr>
              <a:t>Brexit remains a big unknown</a:t>
            </a:r>
          </a:p>
          <a:p>
            <a:r>
              <a:rPr lang="en-GB" sz="2100" dirty="0">
                <a:solidFill>
                  <a:schemeClr val="accent6"/>
                </a:solidFill>
              </a:rPr>
              <a:t>GB trying to remain within the Internal Energy Market and compliant with CACM and FCA</a:t>
            </a:r>
          </a:p>
          <a:p>
            <a:r>
              <a:rPr lang="en-GB" sz="2100" dirty="0">
                <a:solidFill>
                  <a:schemeClr val="accent6"/>
                </a:solidFill>
              </a:rPr>
              <a:t>There may be political outcomes leading to GB no longer being part of the IEM</a:t>
            </a:r>
          </a:p>
          <a:p>
            <a:r>
              <a:rPr lang="en-GB" sz="2100" dirty="0">
                <a:solidFill>
                  <a:schemeClr val="accent6"/>
                </a:solidFill>
              </a:rPr>
              <a:t>In this event, there may be a need to submit new allocation rules which will outline explicit auction processes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8871" y="4831678"/>
            <a:ext cx="1384377" cy="276875"/>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15290"/>
          <a:stretch/>
        </p:blipFill>
        <p:spPr>
          <a:xfrm>
            <a:off x="388033" y="134087"/>
            <a:ext cx="673213" cy="570277"/>
          </a:xfrm>
          <a:prstGeom prst="rect">
            <a:avLst/>
          </a:prstGeom>
        </p:spPr>
      </p:pic>
      <p:sp>
        <p:nvSpPr>
          <p:cNvPr id="6" name="AutoShape 2" descr="Image result for european union flag"/>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sz="1050">
              <a:solidFill>
                <a:schemeClr val="accent6"/>
              </a:solidFill>
            </a:endParaRPr>
          </a:p>
        </p:txBody>
      </p:sp>
      <p:sp>
        <p:nvSpPr>
          <p:cNvPr id="8" name="TextBox 7"/>
          <p:cNvSpPr txBox="1"/>
          <p:nvPr/>
        </p:nvSpPr>
        <p:spPr>
          <a:xfrm>
            <a:off x="1061246" y="188392"/>
            <a:ext cx="4968552" cy="461665"/>
          </a:xfrm>
          <a:prstGeom prst="rect">
            <a:avLst/>
          </a:prstGeom>
          <a:noFill/>
        </p:spPr>
        <p:txBody>
          <a:bodyPr wrap="square" rtlCol="0">
            <a:spAutoFit/>
          </a:bodyPr>
          <a:lstStyle/>
          <a:p>
            <a:r>
              <a:rPr lang="en-US" sz="2400" b="1" dirty="0">
                <a:solidFill>
                  <a:schemeClr val="accent6"/>
                </a:solidFill>
              </a:rPr>
              <a:t>Brexit Impacts</a:t>
            </a:r>
          </a:p>
        </p:txBody>
      </p:sp>
      <p:pic>
        <p:nvPicPr>
          <p:cNvPr id="10" name="Picture 9"/>
          <p:cNvPicPr>
            <a:picLocks noChangeAspect="1"/>
          </p:cNvPicPr>
          <p:nvPr/>
        </p:nvPicPr>
        <p:blipFill>
          <a:blip r:embed="rId4"/>
          <a:stretch>
            <a:fillRect/>
          </a:stretch>
        </p:blipFill>
        <p:spPr>
          <a:xfrm>
            <a:off x="6854428" y="0"/>
            <a:ext cx="1607344" cy="1607344"/>
          </a:xfrm>
          <a:prstGeom prst="rect">
            <a:avLst/>
          </a:prstGeom>
        </p:spPr>
      </p:pic>
    </p:spTree>
    <p:extLst>
      <p:ext uri="{BB962C8B-B14F-4D97-AF65-F5344CB8AC3E}">
        <p14:creationId xmlns:p14="http://schemas.microsoft.com/office/powerpoint/2010/main" val="197612282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5290"/>
          <a:stretch/>
        </p:blipFill>
        <p:spPr>
          <a:xfrm>
            <a:off x="354679" y="144323"/>
            <a:ext cx="673213" cy="57027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8871" y="4831678"/>
            <a:ext cx="1384377" cy="276875"/>
          </a:xfrm>
          <a:prstGeom prst="rect">
            <a:avLst/>
          </a:prstGeom>
        </p:spPr>
      </p:pic>
      <p:sp>
        <p:nvSpPr>
          <p:cNvPr id="6" name="TextBox 5"/>
          <p:cNvSpPr txBox="1"/>
          <p:nvPr/>
        </p:nvSpPr>
        <p:spPr>
          <a:xfrm>
            <a:off x="1027892" y="198628"/>
            <a:ext cx="4968552" cy="461665"/>
          </a:xfrm>
          <a:prstGeom prst="rect">
            <a:avLst/>
          </a:prstGeom>
          <a:noFill/>
        </p:spPr>
        <p:txBody>
          <a:bodyPr wrap="square" rtlCol="0">
            <a:spAutoFit/>
          </a:bodyPr>
          <a:lstStyle/>
          <a:p>
            <a:r>
              <a:rPr lang="en-US" sz="2400" b="1" dirty="0">
                <a:solidFill>
                  <a:schemeClr val="accent6"/>
                </a:solidFill>
              </a:rPr>
              <a:t>Historical Price Spreads (1)</a:t>
            </a:r>
          </a:p>
        </p:txBody>
      </p:sp>
      <p:pic>
        <p:nvPicPr>
          <p:cNvPr id="7" name="Picture 6"/>
          <p:cNvPicPr>
            <a:picLocks noChangeAspect="1"/>
          </p:cNvPicPr>
          <p:nvPr/>
        </p:nvPicPr>
        <p:blipFill>
          <a:blip r:embed="rId4"/>
          <a:stretch>
            <a:fillRect/>
          </a:stretch>
        </p:blipFill>
        <p:spPr>
          <a:xfrm>
            <a:off x="980902" y="627534"/>
            <a:ext cx="7237614" cy="4050450"/>
          </a:xfrm>
          <a:prstGeom prst="rect">
            <a:avLst/>
          </a:prstGeom>
        </p:spPr>
      </p:pic>
    </p:spTree>
    <p:extLst>
      <p:ext uri="{BB962C8B-B14F-4D97-AF65-F5344CB8AC3E}">
        <p14:creationId xmlns:p14="http://schemas.microsoft.com/office/powerpoint/2010/main" val="14104094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5290"/>
          <a:stretch/>
        </p:blipFill>
        <p:spPr>
          <a:xfrm>
            <a:off x="371304" y="144323"/>
            <a:ext cx="673213" cy="57027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8871" y="4831678"/>
            <a:ext cx="1384377" cy="276875"/>
          </a:xfrm>
          <a:prstGeom prst="rect">
            <a:avLst/>
          </a:prstGeom>
        </p:spPr>
      </p:pic>
      <p:sp>
        <p:nvSpPr>
          <p:cNvPr id="6" name="TextBox 5"/>
          <p:cNvSpPr txBox="1"/>
          <p:nvPr/>
        </p:nvSpPr>
        <p:spPr>
          <a:xfrm>
            <a:off x="1044517" y="198628"/>
            <a:ext cx="4968552" cy="461665"/>
          </a:xfrm>
          <a:prstGeom prst="rect">
            <a:avLst/>
          </a:prstGeom>
          <a:noFill/>
        </p:spPr>
        <p:txBody>
          <a:bodyPr wrap="square" rtlCol="0">
            <a:spAutoFit/>
          </a:bodyPr>
          <a:lstStyle/>
          <a:p>
            <a:r>
              <a:rPr lang="en-US" sz="2400" b="1" dirty="0">
                <a:solidFill>
                  <a:schemeClr val="accent6"/>
                </a:solidFill>
              </a:rPr>
              <a:t>Historical Price Spreads (2)</a:t>
            </a:r>
          </a:p>
        </p:txBody>
      </p:sp>
      <p:pic>
        <p:nvPicPr>
          <p:cNvPr id="2" name="Picture 1"/>
          <p:cNvPicPr>
            <a:picLocks noChangeAspect="1"/>
          </p:cNvPicPr>
          <p:nvPr/>
        </p:nvPicPr>
        <p:blipFill>
          <a:blip r:embed="rId5"/>
          <a:stretch>
            <a:fillRect/>
          </a:stretch>
        </p:blipFill>
        <p:spPr>
          <a:xfrm>
            <a:off x="995247" y="660293"/>
            <a:ext cx="7020143" cy="4116754"/>
          </a:xfrm>
          <a:prstGeom prst="rect">
            <a:avLst/>
          </a:prstGeom>
        </p:spPr>
      </p:pic>
    </p:spTree>
    <p:extLst>
      <p:ext uri="{BB962C8B-B14F-4D97-AF65-F5344CB8AC3E}">
        <p14:creationId xmlns:p14="http://schemas.microsoft.com/office/powerpoint/2010/main" val="27631172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3081" y="205338"/>
            <a:ext cx="3726414" cy="461665"/>
          </a:xfrm>
          <a:prstGeom prst="rect">
            <a:avLst/>
          </a:prstGeom>
          <a:noFill/>
        </p:spPr>
        <p:txBody>
          <a:bodyPr wrap="square" rtlCol="0">
            <a:spAutoFit/>
          </a:bodyPr>
          <a:lstStyle/>
          <a:p>
            <a:r>
              <a:rPr lang="en-US" sz="2400" b="1" dirty="0">
                <a:solidFill>
                  <a:prstClr val="black"/>
                </a:solidFill>
                <a:latin typeface="Calibri"/>
              </a:rPr>
              <a:t>European Market Outlook</a:t>
            </a:r>
          </a:p>
        </p:txBody>
      </p:sp>
      <p:pic>
        <p:nvPicPr>
          <p:cNvPr id="113" name="Picture 112"/>
          <p:cNvPicPr>
            <a:picLocks noChangeAspect="1"/>
          </p:cNvPicPr>
          <p:nvPr/>
        </p:nvPicPr>
        <p:blipFill>
          <a:blip r:embed="rId2"/>
          <a:stretch>
            <a:fillRect/>
          </a:stretch>
        </p:blipFill>
        <p:spPr>
          <a:xfrm>
            <a:off x="1630903" y="1714810"/>
            <a:ext cx="3678584" cy="1753139"/>
          </a:xfrm>
          <a:prstGeom prst="rect">
            <a:avLst/>
          </a:prstGeom>
        </p:spPr>
      </p:pic>
      <p:sp>
        <p:nvSpPr>
          <p:cNvPr id="114" name="TextBox 113"/>
          <p:cNvSpPr txBox="1"/>
          <p:nvPr/>
        </p:nvSpPr>
        <p:spPr>
          <a:xfrm>
            <a:off x="5173449" y="2663586"/>
            <a:ext cx="911013" cy="219291"/>
          </a:xfrm>
          <a:prstGeom prst="rect">
            <a:avLst/>
          </a:prstGeom>
          <a:noFill/>
        </p:spPr>
        <p:txBody>
          <a:bodyPr wrap="square" rtlCol="0">
            <a:spAutoFit/>
          </a:bodyPr>
          <a:lstStyle/>
          <a:p>
            <a:pPr algn="ctr">
              <a:defRPr/>
            </a:pPr>
            <a:r>
              <a:rPr lang="en-US" sz="825" b="1" dirty="0">
                <a:solidFill>
                  <a:srgbClr val="0070C0"/>
                </a:solidFill>
                <a:latin typeface="Arial"/>
              </a:rPr>
              <a:t>Base Case</a:t>
            </a:r>
            <a:endParaRPr lang="nl-BE" sz="825" b="1" dirty="0">
              <a:solidFill>
                <a:srgbClr val="0070C0"/>
              </a:solidFill>
              <a:latin typeface="Arial"/>
            </a:endParaRPr>
          </a:p>
        </p:txBody>
      </p:sp>
      <p:sp>
        <p:nvSpPr>
          <p:cNvPr id="115" name="TextBox 114"/>
          <p:cNvSpPr txBox="1"/>
          <p:nvPr/>
        </p:nvSpPr>
        <p:spPr>
          <a:xfrm>
            <a:off x="5112060" y="2165613"/>
            <a:ext cx="1033791" cy="219291"/>
          </a:xfrm>
          <a:prstGeom prst="rect">
            <a:avLst/>
          </a:prstGeom>
          <a:noFill/>
        </p:spPr>
        <p:txBody>
          <a:bodyPr wrap="square" rtlCol="0">
            <a:spAutoFit/>
          </a:bodyPr>
          <a:lstStyle/>
          <a:p>
            <a:pPr algn="ctr">
              <a:defRPr/>
            </a:pPr>
            <a:r>
              <a:rPr lang="en-US" sz="825" b="1" dirty="0">
                <a:solidFill>
                  <a:srgbClr val="E75420"/>
                </a:solidFill>
                <a:latin typeface="Arial"/>
              </a:rPr>
              <a:t>Decentral</a:t>
            </a:r>
            <a:endParaRPr lang="nl-BE" sz="825" b="1" dirty="0">
              <a:solidFill>
                <a:srgbClr val="E75420"/>
              </a:solidFill>
              <a:latin typeface="Arial"/>
            </a:endParaRPr>
          </a:p>
        </p:txBody>
      </p:sp>
      <p:sp>
        <p:nvSpPr>
          <p:cNvPr id="116" name="TextBox 115"/>
          <p:cNvSpPr txBox="1"/>
          <p:nvPr/>
        </p:nvSpPr>
        <p:spPr>
          <a:xfrm>
            <a:off x="5267695" y="3112353"/>
            <a:ext cx="722524" cy="346249"/>
          </a:xfrm>
          <a:prstGeom prst="rect">
            <a:avLst/>
          </a:prstGeom>
          <a:noFill/>
        </p:spPr>
        <p:txBody>
          <a:bodyPr wrap="square" rtlCol="0">
            <a:spAutoFit/>
          </a:bodyPr>
          <a:lstStyle/>
          <a:p>
            <a:pPr algn="ctr">
              <a:defRPr/>
            </a:pPr>
            <a:r>
              <a:rPr lang="en-US" sz="825" b="1" dirty="0">
                <a:solidFill>
                  <a:srgbClr val="00B050"/>
                </a:solidFill>
                <a:latin typeface="Arial"/>
              </a:rPr>
              <a:t>Large Scale RES</a:t>
            </a:r>
            <a:endParaRPr lang="nl-BE" sz="825" b="1" dirty="0">
              <a:solidFill>
                <a:srgbClr val="00B050"/>
              </a:solidFill>
              <a:latin typeface="Arial"/>
            </a:endParaRPr>
          </a:p>
        </p:txBody>
      </p:sp>
      <p:sp>
        <p:nvSpPr>
          <p:cNvPr id="120" name="Rectangle 119"/>
          <p:cNvSpPr/>
          <p:nvPr/>
        </p:nvSpPr>
        <p:spPr>
          <a:xfrm>
            <a:off x="853440" y="4350504"/>
            <a:ext cx="6834667" cy="369332"/>
          </a:xfrm>
          <a:prstGeom prst="rect">
            <a:avLst/>
          </a:prstGeom>
        </p:spPr>
        <p:txBody>
          <a:bodyPr wrap="square">
            <a:spAutoFit/>
          </a:bodyPr>
          <a:lstStyle/>
          <a:p>
            <a:r>
              <a:rPr lang="nl-BE" sz="1800" b="1" dirty="0">
                <a:solidFill>
                  <a:srgbClr val="F79646">
                    <a:lumMod val="75000"/>
                  </a:srgbClr>
                </a:solidFill>
                <a:latin typeface="Calibri"/>
              </a:rPr>
              <a:t>3</a:t>
            </a:r>
            <a:r>
              <a:rPr lang="nl-BE" sz="1200" dirty="0">
                <a:solidFill>
                  <a:srgbClr val="46535B"/>
                </a:solidFill>
                <a:latin typeface="Calibri"/>
              </a:rPr>
              <a:t> </a:t>
            </a:r>
            <a:r>
              <a:rPr lang="nl-BE" sz="1200" b="1" dirty="0" err="1">
                <a:solidFill>
                  <a:srgbClr val="F79646">
                    <a:lumMod val="75000"/>
                  </a:srgbClr>
                </a:solidFill>
                <a:latin typeface="Calibri"/>
              </a:rPr>
              <a:t>scenarios</a:t>
            </a:r>
            <a:r>
              <a:rPr lang="nl-BE" sz="1200" dirty="0">
                <a:solidFill>
                  <a:srgbClr val="46535B"/>
                </a:solidFill>
                <a:latin typeface="Calibri"/>
              </a:rPr>
              <a:t> are </a:t>
            </a:r>
            <a:r>
              <a:rPr lang="nl-BE" sz="1200" dirty="0" err="1">
                <a:solidFill>
                  <a:srgbClr val="46535B"/>
                </a:solidFill>
                <a:latin typeface="Calibri"/>
              </a:rPr>
              <a:t>considered</a:t>
            </a:r>
            <a:r>
              <a:rPr lang="nl-BE" sz="1200" dirty="0">
                <a:solidFill>
                  <a:srgbClr val="46535B"/>
                </a:solidFill>
                <a:latin typeface="Calibri"/>
              </a:rPr>
              <a:t> </a:t>
            </a:r>
            <a:r>
              <a:rPr lang="nl-BE" sz="1200" dirty="0" err="1">
                <a:solidFill>
                  <a:srgbClr val="46535B"/>
                </a:solidFill>
                <a:latin typeface="Calibri"/>
              </a:rPr>
              <a:t>for</a:t>
            </a:r>
            <a:r>
              <a:rPr lang="nl-BE" sz="1200" dirty="0">
                <a:solidFill>
                  <a:srgbClr val="46535B"/>
                </a:solidFill>
                <a:latin typeface="Calibri"/>
              </a:rPr>
              <a:t> </a:t>
            </a:r>
            <a:r>
              <a:rPr lang="nl-BE" sz="1200" dirty="0" err="1">
                <a:solidFill>
                  <a:srgbClr val="46535B"/>
                </a:solidFill>
                <a:latin typeface="Calibri"/>
              </a:rPr>
              <a:t>the</a:t>
            </a:r>
            <a:r>
              <a:rPr lang="nl-BE" sz="1200" dirty="0">
                <a:solidFill>
                  <a:srgbClr val="46535B"/>
                </a:solidFill>
                <a:latin typeface="Calibri"/>
              </a:rPr>
              <a:t> European </a:t>
            </a:r>
            <a:r>
              <a:rPr lang="nl-BE" sz="1200" dirty="0" err="1">
                <a:solidFill>
                  <a:srgbClr val="46535B"/>
                </a:solidFill>
                <a:latin typeface="Calibri"/>
              </a:rPr>
              <a:t>electricity</a:t>
            </a:r>
            <a:r>
              <a:rPr lang="nl-BE" sz="1200" dirty="0">
                <a:solidFill>
                  <a:srgbClr val="46535B"/>
                </a:solidFill>
                <a:latin typeface="Calibri"/>
              </a:rPr>
              <a:t> system </a:t>
            </a:r>
            <a:r>
              <a:rPr lang="nl-BE" sz="1200" b="1" dirty="0" err="1">
                <a:solidFill>
                  <a:srgbClr val="F79646">
                    <a:lumMod val="75000"/>
                  </a:srgbClr>
                </a:solidFill>
                <a:latin typeface="Calibri"/>
              </a:rPr>
              <a:t>after</a:t>
            </a:r>
            <a:r>
              <a:rPr lang="nl-BE" sz="1200" b="1" dirty="0">
                <a:solidFill>
                  <a:srgbClr val="F79646">
                    <a:lumMod val="75000"/>
                  </a:srgbClr>
                </a:solidFill>
                <a:latin typeface="Calibri"/>
              </a:rPr>
              <a:t> 2025</a:t>
            </a:r>
            <a:endParaRPr lang="nl-BE" sz="1200" dirty="0">
              <a:solidFill>
                <a:prstClr val="black"/>
              </a:solidFill>
              <a:latin typeface="Calibri"/>
            </a:endParaRPr>
          </a:p>
        </p:txBody>
      </p:sp>
      <p:sp>
        <p:nvSpPr>
          <p:cNvPr id="121" name="Rectangle 120"/>
          <p:cNvSpPr/>
          <p:nvPr/>
        </p:nvSpPr>
        <p:spPr>
          <a:xfrm>
            <a:off x="853440" y="3921900"/>
            <a:ext cx="7531331" cy="553998"/>
          </a:xfrm>
          <a:prstGeom prst="rect">
            <a:avLst/>
          </a:prstGeom>
        </p:spPr>
        <p:txBody>
          <a:bodyPr wrap="square">
            <a:spAutoFit/>
          </a:bodyPr>
          <a:lstStyle/>
          <a:p>
            <a:r>
              <a:rPr lang="nl-BE" sz="1800" b="1" dirty="0">
                <a:solidFill>
                  <a:srgbClr val="F79646">
                    <a:lumMod val="75000"/>
                  </a:srgbClr>
                </a:solidFill>
                <a:latin typeface="Calibri"/>
              </a:rPr>
              <a:t>1 </a:t>
            </a:r>
            <a:r>
              <a:rPr lang="nl-BE" sz="1200" b="1" dirty="0">
                <a:solidFill>
                  <a:srgbClr val="F79646">
                    <a:lumMod val="75000"/>
                  </a:srgbClr>
                </a:solidFill>
                <a:latin typeface="Calibri"/>
              </a:rPr>
              <a:t>’best-</a:t>
            </a:r>
            <a:r>
              <a:rPr lang="nl-BE" sz="1200" b="1" dirty="0" err="1">
                <a:solidFill>
                  <a:srgbClr val="F79646">
                    <a:lumMod val="75000"/>
                  </a:srgbClr>
                </a:solidFill>
                <a:latin typeface="Calibri"/>
              </a:rPr>
              <a:t>estimate</a:t>
            </a:r>
            <a:r>
              <a:rPr lang="nl-BE" sz="1200" b="1" dirty="0">
                <a:solidFill>
                  <a:srgbClr val="F79646">
                    <a:lumMod val="75000"/>
                  </a:srgbClr>
                </a:solidFill>
                <a:latin typeface="Calibri"/>
              </a:rPr>
              <a:t>’ scenario </a:t>
            </a:r>
            <a:r>
              <a:rPr lang="nl-BE" sz="1200" dirty="0">
                <a:solidFill>
                  <a:srgbClr val="46535B"/>
                </a:solidFill>
                <a:latin typeface="Calibri"/>
              </a:rPr>
              <a:t>is </a:t>
            </a:r>
            <a:r>
              <a:rPr lang="nl-BE" sz="1200" dirty="0" err="1">
                <a:solidFill>
                  <a:srgbClr val="46535B"/>
                </a:solidFill>
                <a:latin typeface="Calibri"/>
              </a:rPr>
              <a:t>considered</a:t>
            </a:r>
            <a:r>
              <a:rPr lang="nl-BE" sz="1200" dirty="0">
                <a:solidFill>
                  <a:srgbClr val="46535B"/>
                </a:solidFill>
                <a:latin typeface="Calibri"/>
              </a:rPr>
              <a:t> </a:t>
            </a:r>
            <a:r>
              <a:rPr lang="nl-BE" sz="1200" dirty="0" err="1">
                <a:solidFill>
                  <a:srgbClr val="46535B"/>
                </a:solidFill>
                <a:latin typeface="Calibri"/>
              </a:rPr>
              <a:t>for</a:t>
            </a:r>
            <a:r>
              <a:rPr lang="nl-BE" sz="1200" dirty="0">
                <a:solidFill>
                  <a:srgbClr val="46535B"/>
                </a:solidFill>
                <a:latin typeface="Calibri"/>
              </a:rPr>
              <a:t> </a:t>
            </a:r>
            <a:r>
              <a:rPr lang="nl-BE" sz="1200" dirty="0" err="1">
                <a:solidFill>
                  <a:srgbClr val="46535B"/>
                </a:solidFill>
                <a:latin typeface="Calibri"/>
              </a:rPr>
              <a:t>the</a:t>
            </a:r>
            <a:r>
              <a:rPr lang="nl-BE" sz="1200" dirty="0">
                <a:solidFill>
                  <a:srgbClr val="46535B"/>
                </a:solidFill>
                <a:latin typeface="Calibri"/>
              </a:rPr>
              <a:t> European </a:t>
            </a:r>
            <a:r>
              <a:rPr lang="nl-BE" sz="1200" dirty="0" err="1">
                <a:solidFill>
                  <a:srgbClr val="46535B"/>
                </a:solidFill>
                <a:latin typeface="Calibri"/>
              </a:rPr>
              <a:t>electricity</a:t>
            </a:r>
            <a:r>
              <a:rPr lang="nl-BE" sz="1200" dirty="0">
                <a:solidFill>
                  <a:srgbClr val="46535B"/>
                </a:solidFill>
                <a:latin typeface="Calibri"/>
              </a:rPr>
              <a:t> system </a:t>
            </a:r>
            <a:r>
              <a:rPr lang="nl-BE" sz="1200" b="1" dirty="0" err="1">
                <a:solidFill>
                  <a:srgbClr val="F79646">
                    <a:lumMod val="75000"/>
                  </a:srgbClr>
                </a:solidFill>
                <a:latin typeface="Calibri"/>
              </a:rPr>
              <a:t>before</a:t>
            </a:r>
            <a:r>
              <a:rPr lang="nl-BE" sz="1200" b="1" dirty="0">
                <a:solidFill>
                  <a:srgbClr val="F79646">
                    <a:lumMod val="75000"/>
                  </a:srgbClr>
                </a:solidFill>
                <a:latin typeface="Calibri"/>
              </a:rPr>
              <a:t> 2025 </a:t>
            </a:r>
            <a:r>
              <a:rPr lang="nl-BE" sz="1200" dirty="0" err="1">
                <a:solidFill>
                  <a:srgbClr val="46535B"/>
                </a:solidFill>
                <a:latin typeface="Calibri"/>
              </a:rPr>
              <a:t>with</a:t>
            </a:r>
            <a:r>
              <a:rPr lang="nl-BE" sz="1200" dirty="0">
                <a:solidFill>
                  <a:srgbClr val="46535B"/>
                </a:solidFill>
                <a:latin typeface="Calibri"/>
              </a:rPr>
              <a:t> </a:t>
            </a:r>
            <a:r>
              <a:rPr lang="nl-BE" sz="1200" dirty="0" err="1">
                <a:solidFill>
                  <a:srgbClr val="46535B"/>
                </a:solidFill>
                <a:latin typeface="Calibri"/>
              </a:rPr>
              <a:t>the</a:t>
            </a:r>
            <a:r>
              <a:rPr lang="nl-BE" sz="1200" dirty="0">
                <a:solidFill>
                  <a:srgbClr val="46535B"/>
                </a:solidFill>
                <a:latin typeface="Calibri"/>
              </a:rPr>
              <a:t> </a:t>
            </a:r>
            <a:r>
              <a:rPr lang="nl-BE" sz="1200" dirty="0" err="1">
                <a:solidFill>
                  <a:srgbClr val="46535B"/>
                </a:solidFill>
                <a:latin typeface="Calibri"/>
              </a:rPr>
              <a:t>latest</a:t>
            </a:r>
            <a:r>
              <a:rPr lang="nl-BE" sz="1200" dirty="0">
                <a:solidFill>
                  <a:srgbClr val="46535B"/>
                </a:solidFill>
                <a:latin typeface="Calibri"/>
              </a:rPr>
              <a:t> </a:t>
            </a:r>
            <a:r>
              <a:rPr lang="nl-BE" sz="1200" dirty="0" err="1">
                <a:solidFill>
                  <a:srgbClr val="46535B"/>
                </a:solidFill>
                <a:latin typeface="Calibri"/>
              </a:rPr>
              <a:t>forecasts</a:t>
            </a:r>
            <a:r>
              <a:rPr lang="nl-BE" sz="1200" dirty="0">
                <a:solidFill>
                  <a:srgbClr val="46535B"/>
                </a:solidFill>
                <a:latin typeface="Calibri"/>
              </a:rPr>
              <a:t> </a:t>
            </a:r>
            <a:r>
              <a:rPr lang="nl-BE" sz="1200" dirty="0" err="1">
                <a:solidFill>
                  <a:srgbClr val="46535B"/>
                </a:solidFill>
                <a:latin typeface="Calibri"/>
              </a:rPr>
              <a:t>from</a:t>
            </a:r>
            <a:r>
              <a:rPr lang="nl-BE" sz="1200" dirty="0">
                <a:solidFill>
                  <a:srgbClr val="46535B"/>
                </a:solidFill>
                <a:latin typeface="Calibri"/>
              </a:rPr>
              <a:t> </a:t>
            </a:r>
            <a:r>
              <a:rPr lang="nl-BE" sz="1200" dirty="0" err="1">
                <a:solidFill>
                  <a:srgbClr val="46535B"/>
                </a:solidFill>
                <a:latin typeface="Calibri"/>
              </a:rPr>
              <a:t>all</a:t>
            </a:r>
            <a:r>
              <a:rPr lang="nl-BE" sz="1200" dirty="0">
                <a:solidFill>
                  <a:srgbClr val="46535B"/>
                </a:solidFill>
                <a:latin typeface="Calibri"/>
              </a:rPr>
              <a:t> </a:t>
            </a:r>
            <a:r>
              <a:rPr lang="nl-BE" sz="1200" dirty="0" err="1">
                <a:solidFill>
                  <a:srgbClr val="46535B"/>
                </a:solidFill>
                <a:latin typeface="Calibri"/>
              </a:rPr>
              <a:t>TSOs</a:t>
            </a:r>
            <a:endParaRPr lang="nl-BE" sz="1200" dirty="0">
              <a:solidFill>
                <a:prstClr val="black"/>
              </a:solidFill>
              <a:latin typeface="Calibri"/>
            </a:endParaRPr>
          </a:p>
        </p:txBody>
      </p:sp>
      <p:sp>
        <p:nvSpPr>
          <p:cNvPr id="122" name="TextBox 121"/>
          <p:cNvSpPr txBox="1"/>
          <p:nvPr/>
        </p:nvSpPr>
        <p:spPr>
          <a:xfrm>
            <a:off x="6107095" y="2101609"/>
            <a:ext cx="1381229" cy="553998"/>
          </a:xfrm>
          <a:prstGeom prst="rect">
            <a:avLst/>
          </a:prstGeom>
          <a:noFill/>
        </p:spPr>
        <p:txBody>
          <a:bodyPr wrap="square" rtlCol="0">
            <a:spAutoFit/>
          </a:bodyPr>
          <a:lstStyle/>
          <a:p>
            <a:pPr algn="ctr">
              <a:defRPr/>
            </a:pPr>
            <a:r>
              <a:rPr lang="en-US" sz="750" dirty="0">
                <a:solidFill>
                  <a:srgbClr val="E75420"/>
                </a:solidFill>
                <a:latin typeface="Arial"/>
              </a:rPr>
              <a:t>Energy Transition lead by decentral RES development and driven by prosumers and high electrification</a:t>
            </a:r>
            <a:endParaRPr lang="nl-BE" sz="750" dirty="0">
              <a:solidFill>
                <a:srgbClr val="E75420"/>
              </a:solidFill>
              <a:latin typeface="Arial"/>
            </a:endParaRPr>
          </a:p>
        </p:txBody>
      </p:sp>
      <p:sp>
        <p:nvSpPr>
          <p:cNvPr id="123" name="Rectangle 122"/>
          <p:cNvSpPr/>
          <p:nvPr/>
        </p:nvSpPr>
        <p:spPr>
          <a:xfrm>
            <a:off x="5856214" y="2151744"/>
            <a:ext cx="300082" cy="253916"/>
          </a:xfrm>
          <a:prstGeom prst="rect">
            <a:avLst/>
          </a:prstGeom>
        </p:spPr>
        <p:txBody>
          <a:bodyPr wrap="none">
            <a:spAutoFit/>
          </a:bodyPr>
          <a:lstStyle/>
          <a:p>
            <a:r>
              <a:rPr lang="en-US" sz="1050" b="1" dirty="0">
                <a:solidFill>
                  <a:srgbClr val="E75420"/>
                </a:solidFill>
                <a:latin typeface="Arial"/>
              </a:rPr>
              <a:t>= </a:t>
            </a:r>
            <a:endParaRPr lang="nl-BE" sz="1050" dirty="0">
              <a:solidFill>
                <a:prstClr val="black"/>
              </a:solidFill>
              <a:latin typeface="Calibri"/>
            </a:endParaRPr>
          </a:p>
        </p:txBody>
      </p:sp>
      <p:sp>
        <p:nvSpPr>
          <p:cNvPr id="124" name="TextBox 123"/>
          <p:cNvSpPr txBox="1"/>
          <p:nvPr/>
        </p:nvSpPr>
        <p:spPr>
          <a:xfrm>
            <a:off x="6107095" y="2638718"/>
            <a:ext cx="1381229" cy="438582"/>
          </a:xfrm>
          <a:prstGeom prst="rect">
            <a:avLst/>
          </a:prstGeom>
          <a:noFill/>
        </p:spPr>
        <p:txBody>
          <a:bodyPr wrap="square" rtlCol="0">
            <a:spAutoFit/>
          </a:bodyPr>
          <a:lstStyle/>
          <a:p>
            <a:pPr algn="ctr">
              <a:defRPr/>
            </a:pPr>
            <a:r>
              <a:rPr lang="en-US" sz="750" dirty="0">
                <a:solidFill>
                  <a:srgbClr val="0070C0"/>
                </a:solidFill>
                <a:latin typeface="Arial"/>
              </a:rPr>
              <a:t>Current trends &amp; national policies reaching the 2030 RES targets</a:t>
            </a:r>
            <a:endParaRPr lang="nl-BE" sz="750" dirty="0">
              <a:solidFill>
                <a:srgbClr val="0070C0"/>
              </a:solidFill>
              <a:latin typeface="Arial"/>
            </a:endParaRPr>
          </a:p>
        </p:txBody>
      </p:sp>
      <p:sp>
        <p:nvSpPr>
          <p:cNvPr id="125" name="Rectangle 124"/>
          <p:cNvSpPr/>
          <p:nvPr/>
        </p:nvSpPr>
        <p:spPr>
          <a:xfrm>
            <a:off x="5856214" y="2661303"/>
            <a:ext cx="300082" cy="253916"/>
          </a:xfrm>
          <a:prstGeom prst="rect">
            <a:avLst/>
          </a:prstGeom>
        </p:spPr>
        <p:txBody>
          <a:bodyPr wrap="none">
            <a:spAutoFit/>
          </a:bodyPr>
          <a:lstStyle/>
          <a:p>
            <a:r>
              <a:rPr lang="en-US" sz="1050" b="1" dirty="0">
                <a:solidFill>
                  <a:srgbClr val="0070C0"/>
                </a:solidFill>
                <a:latin typeface="Arial"/>
              </a:rPr>
              <a:t>= </a:t>
            </a:r>
            <a:endParaRPr lang="nl-BE" sz="1050" dirty="0">
              <a:solidFill>
                <a:srgbClr val="0070C0"/>
              </a:solidFill>
              <a:latin typeface="Calibri"/>
            </a:endParaRPr>
          </a:p>
        </p:txBody>
      </p:sp>
      <p:sp>
        <p:nvSpPr>
          <p:cNvPr id="126" name="TextBox 125"/>
          <p:cNvSpPr txBox="1"/>
          <p:nvPr/>
        </p:nvSpPr>
        <p:spPr>
          <a:xfrm>
            <a:off x="6107095" y="3097738"/>
            <a:ext cx="1381229" cy="669414"/>
          </a:xfrm>
          <a:prstGeom prst="rect">
            <a:avLst/>
          </a:prstGeom>
          <a:noFill/>
        </p:spPr>
        <p:txBody>
          <a:bodyPr wrap="square" rtlCol="0">
            <a:spAutoFit/>
          </a:bodyPr>
          <a:lstStyle/>
          <a:p>
            <a:pPr algn="ctr">
              <a:defRPr/>
            </a:pPr>
            <a:r>
              <a:rPr lang="en-US" sz="750" dirty="0">
                <a:solidFill>
                  <a:srgbClr val="00B050"/>
                </a:solidFill>
                <a:latin typeface="Arial"/>
              </a:rPr>
              <a:t>Large Scale RES development path and driven by global climate policies and European cooperation</a:t>
            </a:r>
            <a:endParaRPr lang="nl-BE" sz="750" dirty="0">
              <a:solidFill>
                <a:srgbClr val="00B050"/>
              </a:solidFill>
              <a:latin typeface="Arial"/>
            </a:endParaRPr>
          </a:p>
        </p:txBody>
      </p:sp>
      <p:sp>
        <p:nvSpPr>
          <p:cNvPr id="127" name="Rectangle 126"/>
          <p:cNvSpPr/>
          <p:nvPr/>
        </p:nvSpPr>
        <p:spPr>
          <a:xfrm>
            <a:off x="5856214" y="3119378"/>
            <a:ext cx="300082" cy="253916"/>
          </a:xfrm>
          <a:prstGeom prst="rect">
            <a:avLst/>
          </a:prstGeom>
        </p:spPr>
        <p:txBody>
          <a:bodyPr wrap="none">
            <a:spAutoFit/>
          </a:bodyPr>
          <a:lstStyle/>
          <a:p>
            <a:r>
              <a:rPr lang="en-US" sz="1050" b="1" dirty="0">
                <a:solidFill>
                  <a:srgbClr val="00B050"/>
                </a:solidFill>
                <a:latin typeface="Arial"/>
              </a:rPr>
              <a:t>= </a:t>
            </a:r>
            <a:endParaRPr lang="nl-BE" sz="1050" dirty="0">
              <a:solidFill>
                <a:srgbClr val="00B050"/>
              </a:solidFill>
              <a:latin typeface="Calibri"/>
            </a:endParaRPr>
          </a:p>
        </p:txBody>
      </p:sp>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b="15290"/>
          <a:stretch/>
        </p:blipFill>
        <p:spPr>
          <a:xfrm>
            <a:off x="436563" y="127949"/>
            <a:ext cx="673213" cy="570277"/>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8871" y="4831678"/>
            <a:ext cx="1384377" cy="276875"/>
          </a:xfrm>
          <a:prstGeom prst="rect">
            <a:avLst/>
          </a:prstGeom>
        </p:spPr>
      </p:pic>
      <p:sp>
        <p:nvSpPr>
          <p:cNvPr id="2" name="TextBox 1"/>
          <p:cNvSpPr txBox="1"/>
          <p:nvPr/>
        </p:nvSpPr>
        <p:spPr>
          <a:xfrm>
            <a:off x="543098" y="735547"/>
            <a:ext cx="7841673" cy="646331"/>
          </a:xfrm>
          <a:prstGeom prst="rect">
            <a:avLst/>
          </a:prstGeom>
          <a:noFill/>
        </p:spPr>
        <p:txBody>
          <a:bodyPr wrap="square" rtlCol="0">
            <a:spAutoFit/>
          </a:bodyPr>
          <a:lstStyle/>
          <a:p>
            <a:pPr marL="214313" indent="-214313" algn="just">
              <a:buFont typeface="Arial" panose="020B0604020202020204" pitchFamily="34" charset="0"/>
              <a:buChar char="•"/>
            </a:pPr>
            <a:r>
              <a:rPr lang="en-GB" sz="1800" dirty="0">
                <a:solidFill>
                  <a:schemeClr val="accent6"/>
                </a:solidFill>
              </a:rPr>
              <a:t>Future evolution of the European electricity system can be characterized using a set of scenarios based on European and national studies</a:t>
            </a:r>
          </a:p>
        </p:txBody>
      </p:sp>
    </p:spTree>
    <p:extLst>
      <p:ext uri="{BB962C8B-B14F-4D97-AF65-F5344CB8AC3E}">
        <p14:creationId xmlns:p14="http://schemas.microsoft.com/office/powerpoint/2010/main" val="40495338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irc_mi" descr="Afbeeldingsresultaat voor drapeau angleter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367" y="1002029"/>
            <a:ext cx="320878" cy="210278"/>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151"/>
          <p:cNvPicPr>
            <a:picLocks noChangeAspect="1"/>
          </p:cNvPicPr>
          <p:nvPr/>
        </p:nvPicPr>
        <p:blipFill>
          <a:blip r:embed="rId4"/>
          <a:stretch>
            <a:fillRect/>
          </a:stretch>
        </p:blipFill>
        <p:spPr>
          <a:xfrm>
            <a:off x="1246909" y="853183"/>
            <a:ext cx="3258517" cy="521141"/>
          </a:xfrm>
          <a:prstGeom prst="rect">
            <a:avLst/>
          </a:prstGeom>
        </p:spPr>
      </p:pic>
      <p:pic>
        <p:nvPicPr>
          <p:cNvPr id="39" name="Picture 38"/>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261" y="1482366"/>
            <a:ext cx="4780906" cy="2780656"/>
          </a:xfrm>
          <a:prstGeom prst="rect">
            <a:avLst/>
          </a:prstGeom>
          <a:noFill/>
        </p:spPr>
      </p:pic>
      <p:sp>
        <p:nvSpPr>
          <p:cNvPr id="7" name="TextBox 6"/>
          <p:cNvSpPr txBox="1"/>
          <p:nvPr/>
        </p:nvSpPr>
        <p:spPr>
          <a:xfrm>
            <a:off x="1012960" y="202470"/>
            <a:ext cx="3726414" cy="461665"/>
          </a:xfrm>
          <a:prstGeom prst="rect">
            <a:avLst/>
          </a:prstGeom>
          <a:noFill/>
        </p:spPr>
        <p:txBody>
          <a:bodyPr wrap="square" rtlCol="0">
            <a:spAutoFit/>
          </a:bodyPr>
          <a:lstStyle/>
          <a:p>
            <a:r>
              <a:rPr lang="en-US" sz="2400" b="1" dirty="0">
                <a:solidFill>
                  <a:prstClr val="black"/>
                </a:solidFill>
                <a:latin typeface="Calibri"/>
              </a:rPr>
              <a:t>GB Market Outlook</a:t>
            </a:r>
          </a:p>
        </p:txBody>
      </p:sp>
      <p:sp>
        <p:nvSpPr>
          <p:cNvPr id="9" name="Rounded Rectangle 8"/>
          <p:cNvSpPr/>
          <p:nvPr/>
        </p:nvSpPr>
        <p:spPr>
          <a:xfrm>
            <a:off x="1123157" y="4454282"/>
            <a:ext cx="4201010" cy="324036"/>
          </a:xfrm>
          <a:prstGeom prst="roundRect">
            <a:avLst/>
          </a:prstGeom>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r>
              <a:rPr lang="fr-BE" sz="788" b="1" dirty="0"/>
              <a:t>The </a:t>
            </a:r>
            <a:r>
              <a:rPr lang="fr-BE" sz="788" b="1" dirty="0" err="1"/>
              <a:t>assumption</a:t>
            </a:r>
            <a:r>
              <a:rPr lang="fr-BE" sz="788" b="1" dirty="0"/>
              <a:t> for GB market outlook are based on the latest ‘Future Energy Scenarios’ </a:t>
            </a:r>
            <a:r>
              <a:rPr lang="fr-BE" sz="788" b="1" dirty="0" err="1"/>
              <a:t>published</a:t>
            </a:r>
            <a:r>
              <a:rPr lang="fr-BE" sz="788" b="1" dirty="0"/>
              <a:t> </a:t>
            </a:r>
            <a:r>
              <a:rPr lang="fr-BE" sz="788" b="1" dirty="0" err="1"/>
              <a:t>each</a:t>
            </a:r>
            <a:r>
              <a:rPr lang="fr-BE" sz="788" b="1" dirty="0"/>
              <a:t> </a:t>
            </a:r>
            <a:r>
              <a:rPr lang="fr-BE" sz="788" b="1" dirty="0" err="1"/>
              <a:t>year</a:t>
            </a:r>
            <a:r>
              <a:rPr lang="fr-BE" sz="788" b="1" dirty="0"/>
              <a:t> by National </a:t>
            </a:r>
            <a:r>
              <a:rPr lang="fr-BE" sz="788" b="1" dirty="0" err="1"/>
              <a:t>Grid</a:t>
            </a:r>
            <a:endParaRPr lang="nl-BE" sz="788" b="1" dirty="0"/>
          </a:p>
        </p:txBody>
      </p:sp>
      <p:pic>
        <p:nvPicPr>
          <p:cNvPr id="10" name="Picture 21" descr="Afbeeldingsresultaat voor attention icon">
            <a:hlinkClick r:id="rId6"/>
          </p:cNvPr>
          <p:cNvPicPr>
            <a:picLocks noChangeAspect="1" noChangeArrowheads="1"/>
          </p:cNvPicPr>
          <p:nvPr/>
        </p:nvPicPr>
        <p:blipFill rotWithShape="1">
          <a:blip r:embed="rId7" cstate="print">
            <a:duotone>
              <a:srgbClr val="990035">
                <a:shade val="45000"/>
                <a:satMod val="135000"/>
              </a:srgbClr>
              <a:prstClr val="white"/>
            </a:duotone>
            <a:extLst>
              <a:ext uri="{28A0092B-C50C-407E-A947-70E740481C1C}">
                <a14:useLocalDpi xmlns:a14="http://schemas.microsoft.com/office/drawing/2010/main" val="0"/>
              </a:ext>
            </a:extLst>
          </a:blip>
          <a:srcRect l="5249" t="6997" r="7220" b="6419"/>
          <a:stretch/>
        </p:blipFill>
        <p:spPr bwMode="auto">
          <a:xfrm>
            <a:off x="760806" y="4483889"/>
            <a:ext cx="225976" cy="223529"/>
          </a:xfrm>
          <a:prstGeom prst="rect">
            <a:avLst/>
          </a:prstGeom>
          <a:solidFill>
            <a:sysClr val="window" lastClr="FFFFFF"/>
          </a:solidFill>
        </p:spPr>
      </p:pic>
      <p:pic>
        <p:nvPicPr>
          <p:cNvPr id="11" name="Picture 10"/>
          <p:cNvPicPr>
            <a:picLocks noChangeAspect="1"/>
          </p:cNvPicPr>
          <p:nvPr/>
        </p:nvPicPr>
        <p:blipFill>
          <a:blip r:embed="rId8"/>
          <a:stretch>
            <a:fillRect/>
          </a:stretch>
        </p:blipFill>
        <p:spPr>
          <a:xfrm>
            <a:off x="5324167" y="2666564"/>
            <a:ext cx="3409738" cy="1953662"/>
          </a:xfrm>
          <a:prstGeom prst="rect">
            <a:avLst/>
          </a:prstGeom>
        </p:spPr>
      </p:pic>
      <p:pic>
        <p:nvPicPr>
          <p:cNvPr id="12" name="Picture 11"/>
          <p:cNvPicPr>
            <a:picLocks noChangeAspect="1"/>
          </p:cNvPicPr>
          <p:nvPr/>
        </p:nvPicPr>
        <p:blipFill>
          <a:blip r:embed="rId9"/>
          <a:stretch>
            <a:fillRect/>
          </a:stretch>
        </p:blipFill>
        <p:spPr>
          <a:xfrm>
            <a:off x="5386501" y="598057"/>
            <a:ext cx="3356075" cy="1962781"/>
          </a:xfrm>
          <a:prstGeom prst="rect">
            <a:avLst/>
          </a:prstGeom>
        </p:spPr>
      </p:pic>
      <p:sp>
        <p:nvSpPr>
          <p:cNvPr id="13" name="TextBox 12"/>
          <p:cNvSpPr txBox="1"/>
          <p:nvPr/>
        </p:nvSpPr>
        <p:spPr>
          <a:xfrm>
            <a:off x="6072640" y="476067"/>
            <a:ext cx="2018415" cy="196208"/>
          </a:xfrm>
          <a:prstGeom prst="rect">
            <a:avLst/>
          </a:prstGeom>
          <a:noFill/>
        </p:spPr>
        <p:txBody>
          <a:bodyPr wrap="square" rtlCol="0">
            <a:spAutoFit/>
          </a:bodyPr>
          <a:lstStyle/>
          <a:p>
            <a:pPr algn="ctr" defTabSz="514350">
              <a:defRPr/>
            </a:pPr>
            <a:r>
              <a:rPr lang="en-US" sz="675" b="1" dirty="0">
                <a:solidFill>
                  <a:srgbClr val="0070C0"/>
                </a:solidFill>
                <a:latin typeface="Arial"/>
              </a:rPr>
              <a:t>Base Case</a:t>
            </a:r>
            <a:endParaRPr lang="nl-BE" sz="675" b="1" dirty="0">
              <a:solidFill>
                <a:srgbClr val="0070C0"/>
              </a:solidFill>
              <a:latin typeface="Arial"/>
            </a:endParaRPr>
          </a:p>
        </p:txBody>
      </p:sp>
      <p:sp>
        <p:nvSpPr>
          <p:cNvPr id="14" name="Rounded Rectangle 13"/>
          <p:cNvSpPr/>
          <p:nvPr/>
        </p:nvSpPr>
        <p:spPr>
          <a:xfrm rot="5400000">
            <a:off x="6961160" y="-618334"/>
            <a:ext cx="206759" cy="2374460"/>
          </a:xfrm>
          <a:prstGeom prst="roundRect">
            <a:avLst/>
          </a:prstGeom>
          <a:noFill/>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l-BE" sz="1013"/>
          </a:p>
        </p:txBody>
      </p:sp>
      <p:pic>
        <p:nvPicPr>
          <p:cNvPr id="15" name="Picture 14"/>
          <p:cNvPicPr>
            <a:picLocks noChangeAspect="1"/>
          </p:cNvPicPr>
          <p:nvPr/>
        </p:nvPicPr>
        <p:blipFill rotWithShape="1">
          <a:blip r:embed="rId10">
            <a:extLst>
              <a:ext uri="{28A0092B-C50C-407E-A947-70E740481C1C}">
                <a14:useLocalDpi xmlns:a14="http://schemas.microsoft.com/office/drawing/2010/main" val="0"/>
              </a:ext>
            </a:extLst>
          </a:blip>
          <a:srcRect b="15290"/>
          <a:stretch/>
        </p:blipFill>
        <p:spPr>
          <a:xfrm>
            <a:off x="424199" y="101998"/>
            <a:ext cx="673213" cy="570277"/>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68871" y="4831678"/>
            <a:ext cx="1384377" cy="276875"/>
          </a:xfrm>
          <a:prstGeom prst="rect">
            <a:avLst/>
          </a:prstGeom>
        </p:spPr>
      </p:pic>
    </p:spTree>
    <p:extLst>
      <p:ext uri="{BB962C8B-B14F-4D97-AF65-F5344CB8AC3E}">
        <p14:creationId xmlns:p14="http://schemas.microsoft.com/office/powerpoint/2010/main" val="347079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Reminder: Belgian Local Hub</a:t>
            </a:r>
            <a:endParaRPr lang="fr-BE" dirty="0"/>
          </a:p>
        </p:txBody>
      </p:sp>
      <p:sp>
        <p:nvSpPr>
          <p:cNvPr id="4" name="Footer Placeholder 3"/>
          <p:cNvSpPr>
            <a:spLocks noGrp="1"/>
          </p:cNvSpPr>
          <p:nvPr>
            <p:ph type="ftr" sz="quarter" idx="3"/>
          </p:nvPr>
        </p:nvSpPr>
        <p:spPr/>
        <p:txBody>
          <a:bodyPr/>
          <a:lstStyle/>
          <a:p>
            <a:r>
              <a:rPr lang="en-US" dirty="0"/>
              <a:t>ARP-Day / Brussels, 17.04.2017 </a:t>
            </a:r>
          </a:p>
        </p:txBody>
      </p:sp>
      <p:sp>
        <p:nvSpPr>
          <p:cNvPr id="5" name="Slide Number Placeholder 4"/>
          <p:cNvSpPr>
            <a:spLocks noGrp="1"/>
          </p:cNvSpPr>
          <p:nvPr>
            <p:ph type="sldNum" sz="quarter" idx="4"/>
          </p:nvPr>
        </p:nvSpPr>
        <p:spPr/>
        <p:txBody>
          <a:bodyPr/>
          <a:lstStyle/>
          <a:p>
            <a:fld id="{BDFC70C9-4207-E249-BC2E-DCC217AE1BF1}" type="slidenum">
              <a:rPr lang="en-US" smtClean="0"/>
              <a:t>5</a:t>
            </a:fld>
            <a:endParaRPr lang="en-US"/>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524" y="935219"/>
            <a:ext cx="4606504" cy="3338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Placeholder 3"/>
          <p:cNvSpPr>
            <a:spLocks noGrp="1"/>
          </p:cNvSpPr>
          <p:nvPr>
            <p:ph type="body" sz="quarter" idx="10"/>
          </p:nvPr>
        </p:nvSpPr>
        <p:spPr>
          <a:xfrm>
            <a:off x="5084924" y="935219"/>
            <a:ext cx="3538215" cy="1779327"/>
          </a:xfrm>
        </p:spPr>
        <p:txBody>
          <a:bodyPr/>
          <a:lstStyle/>
          <a:p>
            <a:pPr marL="290250" indent="-285750">
              <a:buFont typeface="Arial" panose="020B0604020202020204" pitchFamily="34" charset="0"/>
              <a:buChar char="•"/>
            </a:pPr>
            <a:r>
              <a:rPr lang="fr-BE" dirty="0" smtClean="0"/>
              <a:t>BRP (ARP) </a:t>
            </a:r>
            <a:r>
              <a:rPr lang="fr-BE" dirty="0" err="1" smtClean="0"/>
              <a:t>Contract</a:t>
            </a:r>
            <a:r>
              <a:rPr lang="fr-BE" dirty="0" smtClean="0"/>
              <a:t/>
            </a:r>
            <a:br>
              <a:rPr lang="fr-BE" dirty="0" smtClean="0"/>
            </a:br>
            <a:r>
              <a:rPr lang="fr-BE" dirty="0" smtClean="0">
                <a:sym typeface="Wingdings" panose="05000000000000000000" pitchFamily="2" charset="2"/>
              </a:rPr>
              <a:t> </a:t>
            </a:r>
            <a:r>
              <a:rPr lang="fr-BE" dirty="0" smtClean="0">
                <a:solidFill>
                  <a:schemeClr val="tx2"/>
                </a:solidFill>
                <a:sym typeface="Wingdings" panose="05000000000000000000" pitchFamily="2" charset="2"/>
              </a:rPr>
              <a:t>Balance</a:t>
            </a:r>
            <a:r>
              <a:rPr lang="fr-BE" dirty="0" smtClean="0">
                <a:sym typeface="Wingdings" panose="05000000000000000000" pitchFamily="2" charset="2"/>
              </a:rPr>
              <a:t> </a:t>
            </a:r>
            <a:r>
              <a:rPr lang="fr-BE" dirty="0" err="1" smtClean="0">
                <a:sym typeface="Wingdings" panose="05000000000000000000" pitchFamily="2" charset="2"/>
              </a:rPr>
              <a:t>Responsible</a:t>
            </a:r>
            <a:r>
              <a:rPr lang="fr-BE" dirty="0" smtClean="0">
                <a:sym typeface="Wingdings" panose="05000000000000000000" pitchFamily="2" charset="2"/>
              </a:rPr>
              <a:t> Party</a:t>
            </a:r>
            <a:endParaRPr lang="fr-BE" dirty="0" smtClean="0"/>
          </a:p>
          <a:p>
            <a:r>
              <a:rPr lang="fr-BE" dirty="0">
                <a:sym typeface="Wingdings" panose="05000000000000000000" pitchFamily="2" charset="2"/>
              </a:rPr>
              <a:t> </a:t>
            </a:r>
            <a:r>
              <a:rPr lang="fr-BE" dirty="0" smtClean="0">
                <a:sym typeface="Wingdings" panose="05000000000000000000" pitchFamily="2" charset="2"/>
              </a:rPr>
              <a:t>    BRP </a:t>
            </a:r>
            <a:r>
              <a:rPr lang="fr-BE" dirty="0" err="1" smtClean="0">
                <a:sym typeface="Wingdings" panose="05000000000000000000" pitchFamily="2" charset="2"/>
              </a:rPr>
              <a:t>porfolio</a:t>
            </a:r>
            <a:r>
              <a:rPr lang="fr-BE" dirty="0" smtClean="0">
                <a:sym typeface="Wingdings" panose="05000000000000000000" pitchFamily="2" charset="2"/>
              </a:rPr>
              <a:t> </a:t>
            </a:r>
            <a:r>
              <a:rPr lang="fr-BE" dirty="0" err="1" smtClean="0">
                <a:sym typeface="Wingdings" panose="05000000000000000000" pitchFamily="2" charset="2"/>
              </a:rPr>
              <a:t>balanced</a:t>
            </a:r>
            <a:r>
              <a:rPr lang="fr-BE" dirty="0" smtClean="0">
                <a:sym typeface="Wingdings" panose="05000000000000000000" pitchFamily="2" charset="2"/>
              </a:rPr>
              <a:t> in D-1</a:t>
            </a:r>
          </a:p>
          <a:p>
            <a:r>
              <a:rPr lang="fr-BE" dirty="0">
                <a:sym typeface="Wingdings" panose="05000000000000000000" pitchFamily="2" charset="2"/>
              </a:rPr>
              <a:t> </a:t>
            </a:r>
            <a:r>
              <a:rPr lang="fr-BE" dirty="0" smtClean="0">
                <a:sym typeface="Wingdings" panose="05000000000000000000" pitchFamily="2" charset="2"/>
              </a:rPr>
              <a:t>    </a:t>
            </a:r>
            <a:r>
              <a:rPr lang="fr-BE" dirty="0" err="1" smtClean="0">
                <a:sym typeface="Wingdings" panose="05000000000000000000" pitchFamily="2" charset="2"/>
              </a:rPr>
              <a:t>Balanced</a:t>
            </a:r>
            <a:r>
              <a:rPr lang="fr-BE" dirty="0" smtClean="0">
                <a:sym typeface="Wingdings" panose="05000000000000000000" pitchFamily="2" charset="2"/>
              </a:rPr>
              <a:t> </a:t>
            </a:r>
            <a:r>
              <a:rPr lang="fr-BE" dirty="0" err="1" smtClean="0">
                <a:sym typeface="Wingdings" panose="05000000000000000000" pitchFamily="2" charset="2"/>
              </a:rPr>
              <a:t>after</a:t>
            </a:r>
            <a:r>
              <a:rPr lang="fr-BE" dirty="0" smtClean="0">
                <a:sym typeface="Wingdings" panose="05000000000000000000" pitchFamily="2" charset="2"/>
              </a:rPr>
              <a:t> RT </a:t>
            </a:r>
            <a:r>
              <a:rPr lang="fr-BE" dirty="0" err="1" smtClean="0">
                <a:sym typeface="Wingdings" panose="05000000000000000000" pitchFamily="2" charset="2"/>
              </a:rPr>
              <a:t>measurement</a:t>
            </a:r>
            <a:r>
              <a:rPr lang="fr-BE" dirty="0" smtClean="0">
                <a:sym typeface="Wingdings" panose="05000000000000000000" pitchFamily="2" charset="2"/>
              </a:rPr>
              <a:t> </a:t>
            </a:r>
            <a:br>
              <a:rPr lang="fr-BE" dirty="0" smtClean="0">
                <a:sym typeface="Wingdings" panose="05000000000000000000" pitchFamily="2" charset="2"/>
              </a:rPr>
            </a:br>
            <a:r>
              <a:rPr lang="fr-BE" dirty="0" smtClean="0">
                <a:sym typeface="Wingdings" panose="05000000000000000000" pitchFamily="2" charset="2"/>
              </a:rPr>
              <a:t>         (ex-post D+1)</a:t>
            </a:r>
          </a:p>
          <a:p>
            <a:r>
              <a:rPr lang="fr-BE" dirty="0" smtClean="0"/>
              <a:t> </a:t>
            </a:r>
          </a:p>
          <a:p>
            <a:r>
              <a:rPr lang="fr-BE" u="sng" dirty="0" smtClean="0"/>
              <a:t>All </a:t>
            </a:r>
            <a:r>
              <a:rPr lang="fr-BE" u="sng" dirty="0"/>
              <a:t>Injections = All Off-</a:t>
            </a:r>
            <a:r>
              <a:rPr lang="fr-BE" u="sng" dirty="0" err="1"/>
              <a:t>takes</a:t>
            </a:r>
            <a:endParaRPr lang="fr-BE" u="sng" dirty="0" smtClean="0">
              <a:sym typeface="Wingdings" panose="05000000000000000000" pitchFamily="2" charset="2"/>
            </a:endParaRPr>
          </a:p>
          <a:p>
            <a:r>
              <a:rPr lang="fr-BE" dirty="0">
                <a:sym typeface="Wingdings" panose="05000000000000000000" pitchFamily="2" charset="2"/>
              </a:rPr>
              <a:t> </a:t>
            </a:r>
            <a:r>
              <a:rPr lang="fr-BE" dirty="0" smtClean="0">
                <a:sym typeface="Wingdings" panose="05000000000000000000" pitchFamily="2" charset="2"/>
              </a:rPr>
              <a:t>    </a:t>
            </a:r>
            <a:endParaRPr lang="en-GB" dirty="0"/>
          </a:p>
        </p:txBody>
      </p:sp>
      <p:pic>
        <p:nvPicPr>
          <p:cNvPr id="29" name="Picture 28"/>
          <p:cNvPicPr>
            <a:picLocks noChangeAspect="1"/>
          </p:cNvPicPr>
          <p:nvPr/>
        </p:nvPicPr>
        <p:blipFill>
          <a:blip r:embed="rId3"/>
          <a:stretch>
            <a:fillRect/>
          </a:stretch>
        </p:blipFill>
        <p:spPr>
          <a:xfrm>
            <a:off x="4653023" y="3343300"/>
            <a:ext cx="3540897" cy="1080537"/>
          </a:xfrm>
          <a:prstGeom prst="rect">
            <a:avLst/>
          </a:prstGeom>
        </p:spPr>
      </p:pic>
      <p:sp>
        <p:nvSpPr>
          <p:cNvPr id="30" name="Oval 29"/>
          <p:cNvSpPr/>
          <p:nvPr/>
        </p:nvSpPr>
        <p:spPr>
          <a:xfrm>
            <a:off x="432000" y="1554866"/>
            <a:ext cx="1142157" cy="1095737"/>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31" name="Oval 30"/>
          <p:cNvSpPr/>
          <p:nvPr/>
        </p:nvSpPr>
        <p:spPr>
          <a:xfrm>
            <a:off x="3904063" y="1554866"/>
            <a:ext cx="1142157" cy="1095737"/>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32" name="Oval 31"/>
          <p:cNvSpPr/>
          <p:nvPr/>
        </p:nvSpPr>
        <p:spPr>
          <a:xfrm>
            <a:off x="4475141" y="4073148"/>
            <a:ext cx="1142157" cy="413354"/>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33" name="Oval 32"/>
          <p:cNvSpPr/>
          <p:nvPr/>
        </p:nvSpPr>
        <p:spPr>
          <a:xfrm>
            <a:off x="6776574" y="4066689"/>
            <a:ext cx="1142157" cy="413354"/>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34" name="Rectangle 33"/>
          <p:cNvSpPr/>
          <p:nvPr/>
        </p:nvSpPr>
        <p:spPr>
          <a:xfrm>
            <a:off x="2306938" y="3946934"/>
            <a:ext cx="2017854" cy="72137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Focus on allocation and nomination on existing BE borders</a:t>
            </a:r>
            <a:endParaRPr lang="fr-BE" dirty="0"/>
          </a:p>
        </p:txBody>
      </p:sp>
    </p:spTree>
    <p:extLst>
      <p:ext uri="{BB962C8B-B14F-4D97-AF65-F5344CB8AC3E}">
        <p14:creationId xmlns:p14="http://schemas.microsoft.com/office/powerpoint/2010/main" val="1730939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433" y="948710"/>
            <a:ext cx="332720" cy="182927"/>
          </a:xfrm>
          <a:prstGeom prst="rect">
            <a:avLst/>
          </a:prstGeom>
          <a:noFill/>
        </p:spPr>
      </p:pic>
      <p:pic>
        <p:nvPicPr>
          <p:cNvPr id="4" name="Picture 3"/>
          <p:cNvPicPr>
            <a:picLocks noChangeAspect="1"/>
          </p:cNvPicPr>
          <p:nvPr/>
        </p:nvPicPr>
        <p:blipFill>
          <a:blip r:embed="rId4"/>
          <a:stretch>
            <a:fillRect/>
          </a:stretch>
        </p:blipFill>
        <p:spPr>
          <a:xfrm>
            <a:off x="509847" y="1431596"/>
            <a:ext cx="4775875" cy="2868346"/>
          </a:xfrm>
          <a:prstGeom prst="rect">
            <a:avLst/>
          </a:prstGeom>
        </p:spPr>
      </p:pic>
      <p:pic>
        <p:nvPicPr>
          <p:cNvPr id="10" name="Picture 9"/>
          <p:cNvPicPr>
            <a:picLocks noChangeAspect="1"/>
          </p:cNvPicPr>
          <p:nvPr/>
        </p:nvPicPr>
        <p:blipFill>
          <a:blip r:embed="rId5"/>
          <a:stretch>
            <a:fillRect/>
          </a:stretch>
        </p:blipFill>
        <p:spPr>
          <a:xfrm>
            <a:off x="1152935" y="791856"/>
            <a:ext cx="2997434" cy="524239"/>
          </a:xfrm>
          <a:prstGeom prst="rect">
            <a:avLst/>
          </a:prstGeom>
        </p:spPr>
      </p:pic>
      <p:sp>
        <p:nvSpPr>
          <p:cNvPr id="13" name="TextBox 12"/>
          <p:cNvSpPr txBox="1"/>
          <p:nvPr/>
        </p:nvSpPr>
        <p:spPr>
          <a:xfrm>
            <a:off x="996580" y="239890"/>
            <a:ext cx="3726414" cy="461665"/>
          </a:xfrm>
          <a:prstGeom prst="rect">
            <a:avLst/>
          </a:prstGeom>
          <a:noFill/>
        </p:spPr>
        <p:txBody>
          <a:bodyPr wrap="square" rtlCol="0">
            <a:spAutoFit/>
          </a:bodyPr>
          <a:lstStyle/>
          <a:p>
            <a:r>
              <a:rPr lang="en-US" sz="2400" b="1" dirty="0">
                <a:solidFill>
                  <a:prstClr val="black"/>
                </a:solidFill>
                <a:latin typeface="Calibri"/>
              </a:rPr>
              <a:t>BE Market Outlook</a:t>
            </a:r>
          </a:p>
        </p:txBody>
      </p:sp>
      <p:sp>
        <p:nvSpPr>
          <p:cNvPr id="15" name="Rounded Rectangle 14"/>
          <p:cNvSpPr/>
          <p:nvPr/>
        </p:nvSpPr>
        <p:spPr>
          <a:xfrm>
            <a:off x="1104870" y="4515966"/>
            <a:ext cx="4180852" cy="324036"/>
          </a:xfrm>
          <a:prstGeom prst="roundRect">
            <a:avLst/>
          </a:prstGeom>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r>
              <a:rPr lang="fr-BE" sz="788" b="1" dirty="0"/>
              <a:t>The </a:t>
            </a:r>
            <a:r>
              <a:rPr lang="fr-BE" sz="788" b="1" dirty="0" err="1"/>
              <a:t>assumption</a:t>
            </a:r>
            <a:r>
              <a:rPr lang="fr-BE" sz="788" b="1" dirty="0"/>
              <a:t> for BE market outlook are based on 3 main scenarios after 2025. See latest national study ‘Electricity Scenarios for Belgium Towards 2050’</a:t>
            </a:r>
            <a:endParaRPr lang="nl-BE" sz="788" b="1" dirty="0"/>
          </a:p>
        </p:txBody>
      </p:sp>
      <p:pic>
        <p:nvPicPr>
          <p:cNvPr id="16" name="Picture 21" descr="Afbeeldingsresultaat voor attention icon">
            <a:hlinkClick r:id="rId6"/>
          </p:cNvPr>
          <p:cNvPicPr>
            <a:picLocks noChangeAspect="1" noChangeArrowheads="1"/>
          </p:cNvPicPr>
          <p:nvPr/>
        </p:nvPicPr>
        <p:blipFill rotWithShape="1">
          <a:blip r:embed="rId7" cstate="print">
            <a:duotone>
              <a:srgbClr val="990035">
                <a:shade val="45000"/>
                <a:satMod val="135000"/>
              </a:srgbClr>
              <a:prstClr val="white"/>
            </a:duotone>
            <a:extLst>
              <a:ext uri="{28A0092B-C50C-407E-A947-70E740481C1C}">
                <a14:useLocalDpi xmlns:a14="http://schemas.microsoft.com/office/drawing/2010/main" val="0"/>
              </a:ext>
            </a:extLst>
          </a:blip>
          <a:srcRect l="5249" t="6997" r="7220" b="6419"/>
          <a:stretch/>
        </p:blipFill>
        <p:spPr bwMode="auto">
          <a:xfrm>
            <a:off x="691177" y="4566220"/>
            <a:ext cx="225976" cy="223529"/>
          </a:xfrm>
          <a:prstGeom prst="rect">
            <a:avLst/>
          </a:prstGeom>
          <a:solidFill>
            <a:sysClr val="window" lastClr="FFFFFF"/>
          </a:solidFill>
        </p:spPr>
      </p:pic>
      <p:pic>
        <p:nvPicPr>
          <p:cNvPr id="9" name="Picture 8"/>
          <p:cNvPicPr>
            <a:picLocks noChangeAspect="1"/>
          </p:cNvPicPr>
          <p:nvPr/>
        </p:nvPicPr>
        <p:blipFill>
          <a:blip r:embed="rId8"/>
          <a:stretch>
            <a:fillRect/>
          </a:stretch>
        </p:blipFill>
        <p:spPr>
          <a:xfrm>
            <a:off x="5477692" y="2727224"/>
            <a:ext cx="3599806" cy="1838996"/>
          </a:xfrm>
          <a:prstGeom prst="rect">
            <a:avLst/>
          </a:prstGeom>
        </p:spPr>
      </p:pic>
      <p:pic>
        <p:nvPicPr>
          <p:cNvPr id="11" name="Picture 10"/>
          <p:cNvPicPr>
            <a:picLocks noChangeAspect="1"/>
          </p:cNvPicPr>
          <p:nvPr/>
        </p:nvPicPr>
        <p:blipFill>
          <a:blip r:embed="rId9"/>
          <a:stretch>
            <a:fillRect/>
          </a:stretch>
        </p:blipFill>
        <p:spPr>
          <a:xfrm>
            <a:off x="5521503" y="843559"/>
            <a:ext cx="3301071" cy="1743005"/>
          </a:xfrm>
          <a:prstGeom prst="rect">
            <a:avLst/>
          </a:prstGeom>
        </p:spPr>
      </p:pic>
      <p:sp>
        <p:nvSpPr>
          <p:cNvPr id="12" name="TextBox 11"/>
          <p:cNvSpPr txBox="1"/>
          <p:nvPr/>
        </p:nvSpPr>
        <p:spPr>
          <a:xfrm>
            <a:off x="6215923" y="627534"/>
            <a:ext cx="2002593" cy="196208"/>
          </a:xfrm>
          <a:prstGeom prst="rect">
            <a:avLst/>
          </a:prstGeom>
          <a:noFill/>
        </p:spPr>
        <p:txBody>
          <a:bodyPr wrap="square" rtlCol="0">
            <a:spAutoFit/>
          </a:bodyPr>
          <a:lstStyle/>
          <a:p>
            <a:pPr algn="ctr" defTabSz="514350">
              <a:defRPr/>
            </a:pPr>
            <a:r>
              <a:rPr lang="en-US" sz="675" b="1" dirty="0">
                <a:solidFill>
                  <a:srgbClr val="0070C0"/>
                </a:solidFill>
                <a:latin typeface="Arial"/>
              </a:rPr>
              <a:t>Base Case</a:t>
            </a:r>
            <a:endParaRPr lang="nl-BE" sz="675" b="1" dirty="0">
              <a:solidFill>
                <a:srgbClr val="0070C0"/>
              </a:solidFill>
              <a:latin typeface="Arial"/>
            </a:endParaRPr>
          </a:p>
        </p:txBody>
      </p:sp>
      <p:sp>
        <p:nvSpPr>
          <p:cNvPr id="18" name="Rounded Rectangle 17"/>
          <p:cNvSpPr/>
          <p:nvPr/>
        </p:nvSpPr>
        <p:spPr>
          <a:xfrm rot="5400000">
            <a:off x="7120447" y="-462749"/>
            <a:ext cx="196209" cy="2376778"/>
          </a:xfrm>
          <a:prstGeom prst="roundRect">
            <a:avLst/>
          </a:prstGeom>
          <a:noFill/>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l-BE" sz="1013"/>
          </a:p>
        </p:txBody>
      </p:sp>
      <p:pic>
        <p:nvPicPr>
          <p:cNvPr id="19" name="Picture 18"/>
          <p:cNvPicPr>
            <a:picLocks noChangeAspect="1"/>
          </p:cNvPicPr>
          <p:nvPr/>
        </p:nvPicPr>
        <p:blipFill rotWithShape="1">
          <a:blip r:embed="rId10">
            <a:extLst>
              <a:ext uri="{28A0092B-C50C-407E-A947-70E740481C1C}">
                <a14:useLocalDpi xmlns:a14="http://schemas.microsoft.com/office/drawing/2010/main" val="0"/>
              </a:ext>
            </a:extLst>
          </a:blip>
          <a:srcRect b="15290"/>
          <a:stretch/>
        </p:blipFill>
        <p:spPr>
          <a:xfrm>
            <a:off x="404345" y="139418"/>
            <a:ext cx="673213" cy="570277"/>
          </a:xfrm>
          <a:prstGeom prst="rect">
            <a:avLst/>
          </a:prstGeom>
        </p:spPr>
      </p:pic>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68871" y="4831678"/>
            <a:ext cx="1384377" cy="276875"/>
          </a:xfrm>
          <a:prstGeom prst="rect">
            <a:avLst/>
          </a:prstGeom>
        </p:spPr>
      </p:pic>
    </p:spTree>
    <p:extLst>
      <p:ext uri="{BB962C8B-B14F-4D97-AF65-F5344CB8AC3E}">
        <p14:creationId xmlns:p14="http://schemas.microsoft.com/office/powerpoint/2010/main" val="248919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2233" y="951571"/>
            <a:ext cx="7980218" cy="3394472"/>
          </a:xfrm>
        </p:spPr>
        <p:txBody>
          <a:bodyPr>
            <a:normAutofit/>
          </a:bodyPr>
          <a:lstStyle/>
          <a:p>
            <a:r>
              <a:rPr lang="en-GB" sz="2100" dirty="0">
                <a:solidFill>
                  <a:schemeClr val="accent6"/>
                </a:solidFill>
              </a:rPr>
              <a:t>Both Belgian and GB wholesale prices expected to rise in the near to medium term, driven by:</a:t>
            </a:r>
          </a:p>
          <a:p>
            <a:pPr lvl="1"/>
            <a:r>
              <a:rPr lang="en-GB" sz="1800" dirty="0">
                <a:solidFill>
                  <a:schemeClr val="accent6"/>
                </a:solidFill>
              </a:rPr>
              <a:t>Increasing commodity prices (gas, coal and carbon) and</a:t>
            </a:r>
          </a:p>
          <a:p>
            <a:pPr lvl="1"/>
            <a:r>
              <a:rPr lang="en-GB" sz="1800" dirty="0">
                <a:solidFill>
                  <a:schemeClr val="accent6"/>
                </a:solidFill>
              </a:rPr>
              <a:t>Increasing market tightness due to retirement of existing thermal and nuclear </a:t>
            </a:r>
            <a:r>
              <a:rPr lang="en-GB" sz="1800" dirty="0" smtClean="0">
                <a:solidFill>
                  <a:schemeClr val="accent6"/>
                </a:solidFill>
              </a:rPr>
              <a:t>capacity</a:t>
            </a:r>
          </a:p>
          <a:p>
            <a:pPr lvl="1"/>
            <a:endParaRPr lang="en-GB" sz="1800" dirty="0">
              <a:solidFill>
                <a:schemeClr val="accent6"/>
              </a:solidFill>
            </a:endParaRPr>
          </a:p>
          <a:p>
            <a:r>
              <a:rPr lang="en-GB" sz="2100" dirty="0">
                <a:solidFill>
                  <a:schemeClr val="accent6"/>
                </a:solidFill>
              </a:rPr>
              <a:t>Prices in GB stay at a premium compared to Belgian prices mainly due to the existence of the Carbon Price Support</a:t>
            </a:r>
          </a:p>
          <a:p>
            <a:pPr lvl="1"/>
            <a:r>
              <a:rPr lang="en-GB" sz="1800" dirty="0">
                <a:solidFill>
                  <a:schemeClr val="accent6"/>
                </a:solidFill>
              </a:rPr>
              <a:t>SRMC of GB gas plant high relative to SRMC of continental thermal</a:t>
            </a:r>
          </a:p>
          <a:p>
            <a:pPr lvl="1"/>
            <a:r>
              <a:rPr lang="en-GB" sz="1800" dirty="0">
                <a:solidFill>
                  <a:schemeClr val="accent6"/>
                </a:solidFill>
              </a:rPr>
              <a:t>Last Budget statement indicated CPS would end when coal plant retire</a:t>
            </a:r>
          </a:p>
          <a:p>
            <a:endParaRPr lang="en-GB" sz="2100" dirty="0">
              <a:solidFill>
                <a:schemeClr val="accent6"/>
              </a:solidFill>
            </a:endParaRPr>
          </a:p>
        </p:txBody>
      </p:sp>
      <p:sp>
        <p:nvSpPr>
          <p:cNvPr id="4" name="TextBox 3"/>
          <p:cNvSpPr txBox="1"/>
          <p:nvPr/>
        </p:nvSpPr>
        <p:spPr>
          <a:xfrm>
            <a:off x="1127447" y="210825"/>
            <a:ext cx="6963607" cy="461665"/>
          </a:xfrm>
          <a:prstGeom prst="rect">
            <a:avLst/>
          </a:prstGeom>
          <a:noFill/>
        </p:spPr>
        <p:txBody>
          <a:bodyPr wrap="square" rtlCol="0">
            <a:spAutoFit/>
          </a:bodyPr>
          <a:lstStyle/>
          <a:p>
            <a:r>
              <a:rPr lang="en-US" sz="2400" b="1" dirty="0">
                <a:solidFill>
                  <a:schemeClr val="accent6"/>
                </a:solidFill>
              </a:rPr>
              <a:t>Wholesale prices GB + BE (Baringa)</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5290"/>
          <a:stretch/>
        </p:blipFill>
        <p:spPr>
          <a:xfrm>
            <a:off x="436563" y="144323"/>
            <a:ext cx="673213" cy="57027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8871" y="4831678"/>
            <a:ext cx="1384377" cy="276875"/>
          </a:xfrm>
          <a:prstGeom prst="rect">
            <a:avLst/>
          </a:prstGeom>
        </p:spPr>
      </p:pic>
    </p:spTree>
    <p:extLst>
      <p:ext uri="{BB962C8B-B14F-4D97-AF65-F5344CB8AC3E}">
        <p14:creationId xmlns:p14="http://schemas.microsoft.com/office/powerpoint/2010/main" val="294131655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18009" y="248400"/>
            <a:ext cx="7560726" cy="461665"/>
          </a:xfrm>
          <a:prstGeom prst="rect">
            <a:avLst/>
          </a:prstGeom>
          <a:noFill/>
        </p:spPr>
        <p:txBody>
          <a:bodyPr wrap="square" rtlCol="0">
            <a:spAutoFit/>
          </a:bodyPr>
          <a:lstStyle/>
          <a:p>
            <a:r>
              <a:rPr lang="en-US" sz="2400" b="1" dirty="0">
                <a:solidFill>
                  <a:schemeClr val="accent6"/>
                </a:solidFill>
              </a:rPr>
              <a:t>Belgium: Cross Border Traders’ Sweet Spot</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5290"/>
          <a:stretch/>
        </p:blipFill>
        <p:spPr>
          <a:xfrm>
            <a:off x="436563" y="144323"/>
            <a:ext cx="673213" cy="57027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8871" y="4831678"/>
            <a:ext cx="1384377" cy="276875"/>
          </a:xfrm>
          <a:prstGeom prst="rect">
            <a:avLst/>
          </a:prstGeom>
        </p:spPr>
      </p:pic>
      <p:pic>
        <p:nvPicPr>
          <p:cNvPr id="7" name="Picture 7" descr="C:\Users\martin.croucher\AppData\Local\Microsoft\Windows\Temporary Internet Files\Content.IE5\UN47R5HT\europe_map[1].gif"/>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25678" t="41271" r="44334" b="35427"/>
          <a:stretch/>
        </p:blipFill>
        <p:spPr bwMode="auto">
          <a:xfrm>
            <a:off x="2001598" y="906760"/>
            <a:ext cx="5324708" cy="3825230"/>
          </a:xfrm>
          <a:prstGeom prst="rect">
            <a:avLst/>
          </a:prstGeom>
          <a:noFill/>
          <a:ln>
            <a:solidFill>
              <a:schemeClr val="accent6">
                <a:lumMod val="40000"/>
                <a:lumOff val="60000"/>
              </a:schemeClr>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735796" y="4083918"/>
            <a:ext cx="1319592" cy="253916"/>
          </a:xfrm>
          <a:prstGeom prst="rect">
            <a:avLst/>
          </a:prstGeom>
          <a:noFill/>
        </p:spPr>
        <p:txBody>
          <a:bodyPr wrap="none" rtlCol="0">
            <a:spAutoFit/>
          </a:bodyPr>
          <a:lstStyle/>
          <a:p>
            <a:r>
              <a:rPr lang="en-GB" sz="1050" b="1" dirty="0">
                <a:solidFill>
                  <a:schemeClr val="tx2"/>
                </a:solidFill>
              </a:rPr>
              <a:t>Nuclear and Wind</a:t>
            </a:r>
          </a:p>
        </p:txBody>
      </p:sp>
      <p:sp>
        <p:nvSpPr>
          <p:cNvPr id="9" name="TextBox 8"/>
          <p:cNvSpPr txBox="1"/>
          <p:nvPr/>
        </p:nvSpPr>
        <p:spPr>
          <a:xfrm>
            <a:off x="2500499" y="2221981"/>
            <a:ext cx="1079142" cy="253916"/>
          </a:xfrm>
          <a:prstGeom prst="rect">
            <a:avLst/>
          </a:prstGeom>
          <a:noFill/>
        </p:spPr>
        <p:txBody>
          <a:bodyPr wrap="none" rtlCol="0">
            <a:spAutoFit/>
          </a:bodyPr>
          <a:lstStyle/>
          <a:p>
            <a:r>
              <a:rPr lang="en-GB" sz="1050" b="1" dirty="0">
                <a:solidFill>
                  <a:schemeClr val="tx2"/>
                </a:solidFill>
              </a:rPr>
              <a:t>Gas and Wind</a:t>
            </a:r>
          </a:p>
        </p:txBody>
      </p:sp>
      <p:sp>
        <p:nvSpPr>
          <p:cNvPr id="10" name="TextBox 9"/>
          <p:cNvSpPr txBox="1"/>
          <p:nvPr/>
        </p:nvSpPr>
        <p:spPr>
          <a:xfrm>
            <a:off x="5768061" y="2895786"/>
            <a:ext cx="1125629" cy="253916"/>
          </a:xfrm>
          <a:prstGeom prst="rect">
            <a:avLst/>
          </a:prstGeom>
          <a:noFill/>
        </p:spPr>
        <p:txBody>
          <a:bodyPr wrap="none" rtlCol="0">
            <a:spAutoFit/>
          </a:bodyPr>
          <a:lstStyle/>
          <a:p>
            <a:r>
              <a:rPr lang="en-GB" sz="1050" b="1" dirty="0">
                <a:solidFill>
                  <a:schemeClr val="tx2"/>
                </a:solidFill>
              </a:rPr>
              <a:t>Coal and Solar</a:t>
            </a:r>
          </a:p>
        </p:txBody>
      </p:sp>
      <p:sp>
        <p:nvSpPr>
          <p:cNvPr id="11" name="TextBox 10"/>
          <p:cNvSpPr txBox="1"/>
          <p:nvPr/>
        </p:nvSpPr>
        <p:spPr>
          <a:xfrm>
            <a:off x="5274078" y="2213742"/>
            <a:ext cx="439544" cy="253916"/>
          </a:xfrm>
          <a:prstGeom prst="rect">
            <a:avLst/>
          </a:prstGeom>
          <a:noFill/>
        </p:spPr>
        <p:txBody>
          <a:bodyPr wrap="none" rtlCol="0">
            <a:spAutoFit/>
          </a:bodyPr>
          <a:lstStyle/>
          <a:p>
            <a:r>
              <a:rPr lang="en-GB" sz="1050" b="1" dirty="0">
                <a:solidFill>
                  <a:schemeClr val="tx2"/>
                </a:solidFill>
              </a:rPr>
              <a:t>Gas</a:t>
            </a:r>
          </a:p>
        </p:txBody>
      </p:sp>
      <p:sp>
        <p:nvSpPr>
          <p:cNvPr id="12" name="TextBox 11"/>
          <p:cNvSpPr txBox="1"/>
          <p:nvPr/>
        </p:nvSpPr>
        <p:spPr>
          <a:xfrm>
            <a:off x="3900771" y="3273828"/>
            <a:ext cx="1247457" cy="253916"/>
          </a:xfrm>
          <a:prstGeom prst="rect">
            <a:avLst/>
          </a:prstGeom>
          <a:noFill/>
        </p:spPr>
        <p:txBody>
          <a:bodyPr wrap="none" rtlCol="0">
            <a:spAutoFit/>
          </a:bodyPr>
          <a:lstStyle/>
          <a:p>
            <a:r>
              <a:rPr lang="en-GB" sz="1050" b="1" dirty="0">
                <a:solidFill>
                  <a:schemeClr val="tx2"/>
                </a:solidFill>
              </a:rPr>
              <a:t>Gas and Nuclear</a:t>
            </a:r>
          </a:p>
        </p:txBody>
      </p:sp>
    </p:spTree>
    <p:extLst>
      <p:ext uri="{BB962C8B-B14F-4D97-AF65-F5344CB8AC3E}">
        <p14:creationId xmlns:p14="http://schemas.microsoft.com/office/powerpoint/2010/main" val="31423743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2355" y="897564"/>
            <a:ext cx="8013469" cy="4042125"/>
          </a:xfrm>
        </p:spPr>
        <p:txBody>
          <a:bodyPr>
            <a:normAutofit fontScale="77500" lnSpcReduction="20000"/>
          </a:bodyPr>
          <a:lstStyle/>
          <a:p>
            <a:r>
              <a:rPr lang="en-GB" sz="2100" dirty="0">
                <a:solidFill>
                  <a:schemeClr val="accent6"/>
                </a:solidFill>
              </a:rPr>
              <a:t>Further communications to follow</a:t>
            </a:r>
          </a:p>
          <a:p>
            <a:pPr lvl="1"/>
            <a:r>
              <a:rPr lang="en-GB" sz="1800" dirty="0">
                <a:solidFill>
                  <a:schemeClr val="accent6"/>
                </a:solidFill>
              </a:rPr>
              <a:t>Register for the newsletter</a:t>
            </a:r>
          </a:p>
          <a:p>
            <a:endParaRPr lang="en-GB" sz="2100" dirty="0">
              <a:solidFill>
                <a:schemeClr val="accent6"/>
              </a:solidFill>
            </a:endParaRPr>
          </a:p>
          <a:p>
            <a:r>
              <a:rPr lang="en-GB" sz="2100" dirty="0">
                <a:solidFill>
                  <a:schemeClr val="accent6"/>
                </a:solidFill>
              </a:rPr>
              <a:t>Public consultation in May on*:</a:t>
            </a:r>
          </a:p>
          <a:p>
            <a:pPr lvl="1"/>
            <a:r>
              <a:rPr lang="en-GB" sz="1800" dirty="0">
                <a:solidFill>
                  <a:schemeClr val="accent6"/>
                </a:solidFill>
              </a:rPr>
              <a:t>HAR Border Specific Annex BE-GB</a:t>
            </a:r>
          </a:p>
          <a:p>
            <a:pPr lvl="1"/>
            <a:r>
              <a:rPr lang="en-GB" sz="1800" dirty="0">
                <a:solidFill>
                  <a:schemeClr val="accent6"/>
                </a:solidFill>
              </a:rPr>
              <a:t>DA Nomination Rules</a:t>
            </a:r>
          </a:p>
          <a:p>
            <a:pPr lvl="1"/>
            <a:r>
              <a:rPr lang="en-GB" sz="1800" dirty="0">
                <a:solidFill>
                  <a:schemeClr val="accent6"/>
                </a:solidFill>
              </a:rPr>
              <a:t>Nominations Participation Agreement</a:t>
            </a:r>
          </a:p>
          <a:p>
            <a:pPr marL="0" indent="0">
              <a:buNone/>
            </a:pPr>
            <a:endParaRPr lang="en-GB" sz="2100" dirty="0">
              <a:solidFill>
                <a:schemeClr val="accent6"/>
              </a:solidFill>
            </a:endParaRPr>
          </a:p>
          <a:p>
            <a:r>
              <a:rPr lang="en-GB" sz="2100" dirty="0">
                <a:solidFill>
                  <a:schemeClr val="accent6"/>
                </a:solidFill>
              </a:rPr>
              <a:t>If you are interested in trading Nemo Link </a:t>
            </a:r>
          </a:p>
          <a:p>
            <a:pPr lvl="1"/>
            <a:r>
              <a:rPr lang="en-GB" sz="1800" dirty="0">
                <a:solidFill>
                  <a:schemeClr val="accent6"/>
                </a:solidFill>
              </a:rPr>
              <a:t>Contact us and/or your Key Account Manager to arrange a meeting</a:t>
            </a:r>
          </a:p>
          <a:p>
            <a:pPr lvl="1"/>
            <a:endParaRPr lang="en-GB" sz="1800" dirty="0">
              <a:solidFill>
                <a:schemeClr val="accent6"/>
              </a:solidFill>
            </a:endParaRPr>
          </a:p>
          <a:p>
            <a:r>
              <a:rPr lang="en-GB" sz="2100" dirty="0">
                <a:solidFill>
                  <a:schemeClr val="accent6"/>
                </a:solidFill>
              </a:rPr>
              <a:t>Systems testing in the summer/autumn</a:t>
            </a:r>
          </a:p>
          <a:p>
            <a:pPr lvl="1"/>
            <a:r>
              <a:rPr lang="en-GB" sz="1800" dirty="0">
                <a:solidFill>
                  <a:schemeClr val="accent6"/>
                </a:solidFill>
              </a:rPr>
              <a:t>Please contact Nemo Link if you wish to be involved</a:t>
            </a:r>
          </a:p>
          <a:p>
            <a:pPr marL="342900" lvl="1" indent="0">
              <a:buNone/>
            </a:pPr>
            <a:endParaRPr lang="en-GB" sz="1800" dirty="0">
              <a:solidFill>
                <a:schemeClr val="accent6"/>
              </a:solidFill>
            </a:endParaRPr>
          </a:p>
          <a:p>
            <a:pPr marL="205979" indent="-163116">
              <a:buNone/>
            </a:pPr>
            <a:r>
              <a:rPr lang="en-GB" sz="1950" dirty="0">
                <a:solidFill>
                  <a:schemeClr val="accent6"/>
                </a:solidFill>
              </a:rPr>
              <a:t>* 	</a:t>
            </a:r>
            <a:r>
              <a:rPr lang="en-GB" sz="1725" i="1" dirty="0">
                <a:solidFill>
                  <a:schemeClr val="accent6"/>
                </a:solidFill>
              </a:rPr>
              <a:t>In accordance with its GB Interconnector License Nemo Link Ltd shall consult in May on its entire Access Rules that include these 3 documents as well as documents already approved or consulted on (i.e. DA </a:t>
            </a:r>
            <a:r>
              <a:rPr lang="en-GB" sz="1725" i="1" dirty="0" err="1">
                <a:solidFill>
                  <a:schemeClr val="accent6"/>
                </a:solidFill>
              </a:rPr>
              <a:t>Fallback</a:t>
            </a:r>
            <a:r>
              <a:rPr lang="en-GB" sz="1725" i="1" dirty="0">
                <a:solidFill>
                  <a:schemeClr val="accent6"/>
                </a:solidFill>
              </a:rPr>
              <a:t> Allocation Rules, JAO Participation Agreement, LT Nomination Rules)</a:t>
            </a:r>
            <a:endParaRPr lang="en-GB" dirty="0">
              <a:solidFill>
                <a:schemeClr val="accent6"/>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8871" y="4831678"/>
            <a:ext cx="1384377" cy="276875"/>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15290"/>
          <a:stretch/>
        </p:blipFill>
        <p:spPr>
          <a:xfrm>
            <a:off x="393471" y="134646"/>
            <a:ext cx="673213" cy="570277"/>
          </a:xfrm>
          <a:prstGeom prst="rect">
            <a:avLst/>
          </a:prstGeom>
        </p:spPr>
      </p:pic>
      <p:sp>
        <p:nvSpPr>
          <p:cNvPr id="6" name="AutoShape 2" descr="Image result for european union flag"/>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sz="1050"/>
          </a:p>
        </p:txBody>
      </p:sp>
      <p:sp>
        <p:nvSpPr>
          <p:cNvPr id="8" name="TextBox 7"/>
          <p:cNvSpPr txBox="1"/>
          <p:nvPr/>
        </p:nvSpPr>
        <p:spPr>
          <a:xfrm>
            <a:off x="1016634" y="188951"/>
            <a:ext cx="4968552" cy="461665"/>
          </a:xfrm>
          <a:prstGeom prst="rect">
            <a:avLst/>
          </a:prstGeom>
          <a:noFill/>
        </p:spPr>
        <p:txBody>
          <a:bodyPr wrap="square" rtlCol="0">
            <a:spAutoFit/>
          </a:bodyPr>
          <a:lstStyle/>
          <a:p>
            <a:r>
              <a:rPr lang="en-US" sz="2400" b="1" dirty="0">
                <a:solidFill>
                  <a:schemeClr val="accent6"/>
                </a:solidFill>
              </a:rPr>
              <a:t>Next Steps</a:t>
            </a:r>
          </a:p>
        </p:txBody>
      </p:sp>
    </p:spTree>
    <p:extLst>
      <p:ext uri="{BB962C8B-B14F-4D97-AF65-F5344CB8AC3E}">
        <p14:creationId xmlns:p14="http://schemas.microsoft.com/office/powerpoint/2010/main" val="34383169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emo_PPT cover.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extBox 1"/>
          <p:cNvSpPr txBox="1"/>
          <p:nvPr/>
        </p:nvSpPr>
        <p:spPr>
          <a:xfrm>
            <a:off x="1385646" y="1653649"/>
            <a:ext cx="4024172" cy="3116234"/>
          </a:xfrm>
          <a:prstGeom prst="rect">
            <a:avLst/>
          </a:prstGeom>
          <a:noFill/>
        </p:spPr>
        <p:txBody>
          <a:bodyPr wrap="none" lIns="68577" tIns="34288" rIns="68577" bIns="34288" rtlCol="0">
            <a:spAutoFit/>
          </a:bodyPr>
          <a:lstStyle/>
          <a:p>
            <a:r>
              <a:rPr lang="en-GB" sz="1800" b="1" dirty="0">
                <a:solidFill>
                  <a:schemeClr val="bg1"/>
                </a:solidFill>
              </a:rPr>
              <a:t>Contact us</a:t>
            </a:r>
          </a:p>
          <a:p>
            <a:endParaRPr lang="en-GB" sz="1200" dirty="0">
              <a:solidFill>
                <a:schemeClr val="bg1"/>
              </a:solidFill>
            </a:endParaRPr>
          </a:p>
          <a:p>
            <a:r>
              <a:rPr lang="en-GB" sz="1200" dirty="0">
                <a:solidFill>
                  <a:schemeClr val="bg1"/>
                </a:solidFill>
              </a:rPr>
              <a:t>For more information and general enquiries please email:</a:t>
            </a:r>
          </a:p>
          <a:p>
            <a:r>
              <a:rPr lang="en-GB" sz="1200" dirty="0">
                <a:solidFill>
                  <a:schemeClr val="bg1"/>
                </a:solidFill>
                <a:hlinkClick r:id="rId4"/>
              </a:rPr>
              <a:t>info@nemolink.co.uk</a:t>
            </a:r>
            <a:endParaRPr lang="en-GB" sz="1200" dirty="0">
              <a:solidFill>
                <a:schemeClr val="bg1"/>
              </a:solidFill>
            </a:endParaRPr>
          </a:p>
          <a:p>
            <a:endParaRPr lang="en-GB" sz="1200" dirty="0">
              <a:solidFill>
                <a:schemeClr val="bg1"/>
              </a:solidFill>
            </a:endParaRPr>
          </a:p>
          <a:p>
            <a:r>
              <a:rPr lang="en-GB" sz="1200" dirty="0">
                <a:solidFill>
                  <a:schemeClr val="bg1"/>
                </a:solidFill>
              </a:rPr>
              <a:t>Write to us at:</a:t>
            </a:r>
          </a:p>
          <a:p>
            <a:endParaRPr lang="en-GB" sz="1200" dirty="0">
              <a:solidFill>
                <a:schemeClr val="bg1"/>
              </a:solidFill>
            </a:endParaRPr>
          </a:p>
          <a:p>
            <a:r>
              <a:rPr lang="en-GB" sz="1200" b="1" dirty="0">
                <a:solidFill>
                  <a:schemeClr val="bg1"/>
                </a:solidFill>
              </a:rPr>
              <a:t>Nemo Link Limited</a:t>
            </a:r>
          </a:p>
          <a:p>
            <a:r>
              <a:rPr lang="en-GB" sz="1200" b="1" dirty="0">
                <a:solidFill>
                  <a:schemeClr val="bg1"/>
                </a:solidFill>
              </a:rPr>
              <a:t>Rue Joseph Stevens 7</a:t>
            </a:r>
          </a:p>
          <a:p>
            <a:r>
              <a:rPr lang="en-GB" sz="1200" b="1" dirty="0">
                <a:solidFill>
                  <a:schemeClr val="bg1"/>
                </a:solidFill>
              </a:rPr>
              <a:t>1000 Brussels, Belgium</a:t>
            </a:r>
          </a:p>
          <a:p>
            <a:endParaRPr lang="en-GB" sz="1200" dirty="0">
              <a:solidFill>
                <a:schemeClr val="bg1"/>
              </a:solidFill>
            </a:endParaRPr>
          </a:p>
          <a:p>
            <a:r>
              <a:rPr lang="en-GB" sz="1200" dirty="0">
                <a:solidFill>
                  <a:schemeClr val="bg1"/>
                </a:solidFill>
              </a:rPr>
              <a:t>Or call us on:</a:t>
            </a:r>
          </a:p>
          <a:p>
            <a:r>
              <a:rPr lang="en-GB" sz="1200" b="1" dirty="0">
                <a:solidFill>
                  <a:schemeClr val="bg1"/>
                </a:solidFill>
              </a:rPr>
              <a:t>0800 083 3149 </a:t>
            </a:r>
            <a:r>
              <a:rPr lang="en-GB" sz="1200" dirty="0">
                <a:solidFill>
                  <a:schemeClr val="bg1"/>
                </a:solidFill>
              </a:rPr>
              <a:t>9am – 5pm, Monday to Friday</a:t>
            </a:r>
          </a:p>
          <a:p>
            <a:endParaRPr lang="en-GB" sz="1200" dirty="0">
              <a:solidFill>
                <a:schemeClr val="bg1"/>
              </a:solidFill>
            </a:endParaRPr>
          </a:p>
          <a:p>
            <a:r>
              <a:rPr lang="en-GB" sz="1200" dirty="0">
                <a:solidFill>
                  <a:schemeClr val="bg1"/>
                </a:solidFill>
              </a:rPr>
              <a:t>Find out more at:</a:t>
            </a:r>
          </a:p>
          <a:p>
            <a:r>
              <a:rPr lang="en-GB" sz="1200" b="1" dirty="0">
                <a:solidFill>
                  <a:schemeClr val="bg1"/>
                </a:solidFill>
              </a:rPr>
              <a:t>www.nemo-link.com</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3131" y="1737961"/>
            <a:ext cx="1677182" cy="2345957"/>
          </a:xfrm>
          <a:prstGeom prst="rect">
            <a:avLst/>
          </a:prstGeom>
        </p:spPr>
      </p:pic>
      <p:sp>
        <p:nvSpPr>
          <p:cNvPr id="8" name="TextBox 7"/>
          <p:cNvSpPr txBox="1"/>
          <p:nvPr/>
        </p:nvSpPr>
        <p:spPr>
          <a:xfrm>
            <a:off x="5643767" y="4093499"/>
            <a:ext cx="2047355" cy="577081"/>
          </a:xfrm>
          <a:prstGeom prst="rect">
            <a:avLst/>
          </a:prstGeom>
          <a:noFill/>
        </p:spPr>
        <p:txBody>
          <a:bodyPr wrap="none" rtlCol="0">
            <a:spAutoFit/>
          </a:bodyPr>
          <a:lstStyle/>
          <a:p>
            <a:r>
              <a:rPr lang="en-GB" sz="1050" b="1" dirty="0">
                <a:solidFill>
                  <a:schemeClr val="bg1"/>
                </a:solidFill>
              </a:rPr>
              <a:t>Nick </a:t>
            </a:r>
            <a:r>
              <a:rPr lang="en-GB" sz="1050" b="1" dirty="0" err="1">
                <a:solidFill>
                  <a:schemeClr val="bg1"/>
                </a:solidFill>
              </a:rPr>
              <a:t>Pittarello</a:t>
            </a:r>
            <a:endParaRPr lang="en-GB" sz="1050" b="1" dirty="0">
              <a:solidFill>
                <a:schemeClr val="bg1"/>
              </a:solidFill>
            </a:endParaRPr>
          </a:p>
          <a:p>
            <a:r>
              <a:rPr lang="en-GB" sz="1050" i="1" dirty="0">
                <a:solidFill>
                  <a:schemeClr val="bg1"/>
                </a:solidFill>
              </a:rPr>
              <a:t>Client Relationship Manager</a:t>
            </a:r>
          </a:p>
          <a:p>
            <a:r>
              <a:rPr lang="en-GB" sz="1050" i="1" dirty="0">
                <a:solidFill>
                  <a:schemeClr val="bg1"/>
                </a:solidFill>
              </a:rPr>
              <a:t>Nick.Pittarello@nemolink.co.uk</a:t>
            </a:r>
          </a:p>
        </p:txBody>
      </p:sp>
    </p:spTree>
    <p:extLst>
      <p:ext uri="{BB962C8B-B14F-4D97-AF65-F5344CB8AC3E}">
        <p14:creationId xmlns:p14="http://schemas.microsoft.com/office/powerpoint/2010/main" val="262587315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emo_PPT cover.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8959"/>
            <a:ext cx="9144000" cy="5202459"/>
          </a:xfrm>
          <a:prstGeom prst="rect">
            <a:avLst/>
          </a:prstGeom>
        </p:spPr>
      </p:pic>
      <p:sp>
        <p:nvSpPr>
          <p:cNvPr id="2" name="TextBox 1"/>
          <p:cNvSpPr txBox="1"/>
          <p:nvPr/>
        </p:nvSpPr>
        <p:spPr>
          <a:xfrm>
            <a:off x="2492587" y="1042956"/>
            <a:ext cx="4158825" cy="1869739"/>
          </a:xfrm>
          <a:prstGeom prst="rect">
            <a:avLst/>
          </a:prstGeom>
          <a:noFill/>
        </p:spPr>
        <p:txBody>
          <a:bodyPr wrap="none" lIns="68577" tIns="34288" rIns="68577" bIns="34288" rtlCol="0">
            <a:spAutoFit/>
          </a:bodyPr>
          <a:lstStyle/>
          <a:p>
            <a:r>
              <a:rPr lang="en-GB" sz="4950" b="1" dirty="0">
                <a:solidFill>
                  <a:schemeClr val="bg1"/>
                </a:solidFill>
              </a:rPr>
              <a:t/>
            </a:r>
            <a:br>
              <a:rPr lang="en-GB" sz="4950" b="1" dirty="0">
                <a:solidFill>
                  <a:schemeClr val="bg1"/>
                </a:solidFill>
              </a:rPr>
            </a:br>
            <a:r>
              <a:rPr lang="en-GB" sz="4950" b="1" dirty="0" smtClean="0">
                <a:solidFill>
                  <a:schemeClr val="bg1"/>
                </a:solidFill>
              </a:rPr>
              <a:t>Questions </a:t>
            </a:r>
            <a:r>
              <a:rPr lang="en-GB" sz="4950" b="1" dirty="0">
                <a:solidFill>
                  <a:schemeClr val="bg1"/>
                </a:solidFill>
              </a:rPr>
              <a:t>?  </a:t>
            </a:r>
          </a:p>
          <a:p>
            <a:endParaRPr lang="en-GB" sz="1800" dirty="0">
              <a:solidFill>
                <a:schemeClr val="bg1"/>
              </a:solidFill>
            </a:endParaRPr>
          </a:p>
        </p:txBody>
      </p:sp>
    </p:spTree>
    <p:extLst>
      <p:ext uri="{BB962C8B-B14F-4D97-AF65-F5344CB8AC3E}">
        <p14:creationId xmlns:p14="http://schemas.microsoft.com/office/powerpoint/2010/main" val="43855103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p:cNvSpPr>
            <a:spLocks noGrp="1"/>
          </p:cNvSpPr>
          <p:nvPr>
            <p:ph type="ctrTitle"/>
          </p:nvPr>
        </p:nvSpPr>
        <p:spPr>
          <a:xfrm>
            <a:off x="775083" y="1011358"/>
            <a:ext cx="7525956" cy="904109"/>
          </a:xfrm>
        </p:spPr>
        <p:txBody>
          <a:bodyPr>
            <a:normAutofit fontScale="90000"/>
          </a:bodyPr>
          <a:lstStyle/>
          <a:p>
            <a:pPr lvl="0"/>
            <a:r>
              <a:rPr lang="en-US" sz="2300" b="1" dirty="0" smtClean="0"/>
              <a:t>Integration </a:t>
            </a:r>
            <a:r>
              <a:rPr lang="en-US" sz="2300" b="1" dirty="0"/>
              <a:t>of </a:t>
            </a:r>
            <a:r>
              <a:rPr lang="en-US" sz="2300" b="1" dirty="0" smtClean="0"/>
              <a:t>Nemo: </a:t>
            </a:r>
            <a:r>
              <a:rPr lang="en-US" sz="2300" b="1" dirty="0"/>
              <a:t>Impact </a:t>
            </a:r>
            <a:r>
              <a:rPr lang="en-US" sz="2300" b="1" dirty="0" smtClean="0"/>
              <a:t>on Elia </a:t>
            </a:r>
            <a:r>
              <a:rPr lang="en-US" sz="2300" b="1" dirty="0"/>
              <a:t>Systems </a:t>
            </a:r>
            <a:br>
              <a:rPr lang="en-US" sz="2300" b="1" dirty="0"/>
            </a:br>
            <a:r>
              <a:rPr lang="en-US" sz="2300" b="1" dirty="0"/>
              <a:t>	</a:t>
            </a:r>
            <a:r>
              <a:rPr lang="en-GB" sz="2300" b="1" dirty="0"/>
              <a:t/>
            </a:r>
            <a:br>
              <a:rPr lang="en-GB" sz="2300" b="1" dirty="0"/>
            </a:br>
            <a:endParaRPr lang="de-DE" sz="2300" b="1" dirty="0"/>
          </a:p>
        </p:txBody>
      </p:sp>
      <p:sp>
        <p:nvSpPr>
          <p:cNvPr id="3" name="Etikett" hidden="1"/>
          <p:cNvSpPr txBox="1"/>
          <p:nvPr/>
        </p:nvSpPr>
        <p:spPr>
          <a:xfrm>
            <a:off x="-12094" y="67885"/>
            <a:ext cx="899999" cy="231448"/>
          </a:xfrm>
          <a:prstGeom prst="rect">
            <a:avLst/>
          </a:prstGeom>
          <a:solidFill>
            <a:schemeClr val="tx1"/>
          </a:solidFill>
        </p:spPr>
        <p:txBody>
          <a:bodyPr wrap="square" lIns="76812" tIns="38405" rIns="76812" bIns="38405" rtlCol="0" anchor="ctr">
            <a:spAutoFit/>
          </a:bodyPr>
          <a:lstStyle/>
          <a:p>
            <a:pPr algn="ctr"/>
            <a:r>
              <a:rPr lang="de-DE" sz="1000">
                <a:solidFill>
                  <a:schemeClr val="bg1"/>
                </a:solidFill>
              </a:rPr>
              <a:t>Arbeitsstand</a:t>
            </a:r>
          </a:p>
        </p:txBody>
      </p:sp>
      <p:sp>
        <p:nvSpPr>
          <p:cNvPr id="4" name="Titel"/>
          <p:cNvSpPr txBox="1">
            <a:spLocks/>
          </p:cNvSpPr>
          <p:nvPr/>
        </p:nvSpPr>
        <p:spPr>
          <a:xfrm>
            <a:off x="421103" y="2510951"/>
            <a:ext cx="8280000" cy="1082255"/>
          </a:xfrm>
          <a:prstGeom prst="rect">
            <a:avLst/>
          </a:prstGeom>
        </p:spPr>
        <p:txBody>
          <a:bodyPr vert="horz" lIns="151163" tIns="0" rIns="151163" bIns="0" rtlCol="0" anchor="ctr" anchorCtr="0">
            <a:normAutofit/>
          </a:bodyPr>
          <a:lstStyle>
            <a:lvl1pPr algn="l" defTabSz="457200" rtl="0" eaLnBrk="1" latinLnBrk="0" hangingPunct="1">
              <a:lnSpc>
                <a:spcPct val="120000"/>
              </a:lnSpc>
              <a:spcBef>
                <a:spcPct val="0"/>
              </a:spcBef>
              <a:buNone/>
              <a:defRPr sz="3200" kern="1200">
                <a:solidFill>
                  <a:schemeClr val="lt1"/>
                </a:solidFill>
                <a:latin typeface="+mj-lt"/>
                <a:ea typeface="+mj-ea"/>
                <a:cs typeface="+mj-cs"/>
              </a:defRPr>
            </a:lvl1pPr>
          </a:lstStyle>
          <a:p>
            <a:pPr algn="r"/>
            <a:endParaRPr lang="de-DE" i="1" dirty="0">
              <a:latin typeface="Helvetica Light"/>
            </a:endParaRPr>
          </a:p>
        </p:txBody>
      </p:sp>
      <p:sp>
        <p:nvSpPr>
          <p:cNvPr id="6" name="TextBox 5"/>
          <p:cNvSpPr txBox="1"/>
          <p:nvPr/>
        </p:nvSpPr>
        <p:spPr>
          <a:xfrm>
            <a:off x="790575" y="4029076"/>
            <a:ext cx="3486151" cy="276999"/>
          </a:xfrm>
          <a:prstGeom prst="rect">
            <a:avLst/>
          </a:prstGeom>
          <a:noFill/>
        </p:spPr>
        <p:txBody>
          <a:bodyPr wrap="square" rtlCol="0">
            <a:spAutoFit/>
          </a:bodyPr>
          <a:lstStyle/>
          <a:p>
            <a:r>
              <a:rPr lang="nl-BE" sz="1200" dirty="0">
                <a:solidFill>
                  <a:schemeClr val="bg1"/>
                </a:solidFill>
              </a:rPr>
              <a:t>ARP-Day, 17/04/2018, Brussels</a:t>
            </a:r>
          </a:p>
        </p:txBody>
      </p:sp>
      <p:sp>
        <p:nvSpPr>
          <p:cNvPr id="7" name="TextBox 6"/>
          <p:cNvSpPr txBox="1"/>
          <p:nvPr/>
        </p:nvSpPr>
        <p:spPr>
          <a:xfrm>
            <a:off x="790575" y="3593204"/>
            <a:ext cx="5931695" cy="369332"/>
          </a:xfrm>
          <a:prstGeom prst="rect">
            <a:avLst/>
          </a:prstGeom>
          <a:noFill/>
        </p:spPr>
        <p:txBody>
          <a:bodyPr wrap="square" rtlCol="0">
            <a:spAutoFit/>
          </a:bodyPr>
          <a:lstStyle/>
          <a:p>
            <a:r>
              <a:rPr lang="nl-BE" sz="1800" dirty="0">
                <a:solidFill>
                  <a:schemeClr val="bg1"/>
                </a:solidFill>
                <a:latin typeface="Helvetica Light"/>
              </a:rPr>
              <a:t>Jean-Michel Reghem – Product Manager EU Market</a:t>
            </a:r>
          </a:p>
        </p:txBody>
      </p:sp>
    </p:spTree>
    <p:extLst>
      <p:ext uri="{BB962C8B-B14F-4D97-AF65-F5344CB8AC3E}">
        <p14:creationId xmlns:p14="http://schemas.microsoft.com/office/powerpoint/2010/main" val="139522124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2000" y="70442"/>
            <a:ext cx="8280000" cy="645109"/>
          </a:xfrm>
        </p:spPr>
        <p:txBody>
          <a:bodyPr/>
          <a:lstStyle/>
          <a:p>
            <a:pPr algn="l"/>
            <a:r>
              <a:rPr lang="nl-BE" dirty="0" smtClean="0"/>
              <a:t>Long Term on Nemo Link</a:t>
            </a:r>
            <a:endParaRPr lang="nl-BE" dirty="0"/>
          </a:p>
        </p:txBody>
      </p:sp>
      <p:sp>
        <p:nvSpPr>
          <p:cNvPr id="4" name="Footer Placeholder 3"/>
          <p:cNvSpPr>
            <a:spLocks noGrp="1"/>
          </p:cNvSpPr>
          <p:nvPr>
            <p:ph type="ftr" sz="quarter" idx="3"/>
          </p:nvPr>
        </p:nvSpPr>
        <p:spPr/>
        <p:txBody>
          <a:bodyPr/>
          <a:lstStyle/>
          <a:p>
            <a:r>
              <a:rPr lang="en-US" dirty="0" smtClean="0"/>
              <a:t>ARP-Day / Brussels, 17.04.2017 </a:t>
            </a:r>
            <a:endParaRPr lang="en-US" dirty="0"/>
          </a:p>
        </p:txBody>
      </p:sp>
      <p:pic>
        <p:nvPicPr>
          <p:cNvPr id="6" name="Picture 2" descr="Afbeeldingsresultaat voor elia 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9977" y="147341"/>
            <a:ext cx="820107" cy="28128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flipV="1">
            <a:off x="361950" y="4772025"/>
            <a:ext cx="8334375" cy="36000"/>
          </a:xfrm>
          <a:prstGeom prst="line">
            <a:avLst/>
          </a:prstGeom>
        </p:spPr>
        <p:style>
          <a:lnRef idx="2">
            <a:schemeClr val="accent1"/>
          </a:lnRef>
          <a:fillRef idx="0">
            <a:schemeClr val="accent1"/>
          </a:fillRef>
          <a:effectRef idx="1">
            <a:schemeClr val="accent1"/>
          </a:effectRef>
          <a:fontRef idx="minor">
            <a:schemeClr val="tx1"/>
          </a:fontRef>
        </p:style>
      </p:cxnSp>
      <p:sp>
        <p:nvSpPr>
          <p:cNvPr id="27" name="Rectangle 3"/>
          <p:cNvSpPr>
            <a:spLocks noGrp="1"/>
          </p:cNvSpPr>
          <p:nvPr>
            <p:ph type="body" idx="4294967295"/>
          </p:nvPr>
        </p:nvSpPr>
        <p:spPr>
          <a:xfrm>
            <a:off x="349809" y="672471"/>
            <a:ext cx="7775575" cy="3459163"/>
          </a:xfrm>
          <a:prstGeom prst="rect">
            <a:avLst/>
          </a:prstGeom>
        </p:spPr>
        <p:txBody>
          <a:bodyPr/>
          <a:lstStyle/>
          <a:p>
            <a:pPr marL="380990" indent="-380990" defTabSz="888978">
              <a:buNone/>
            </a:pPr>
            <a:endParaRPr lang="en-US" sz="1400" dirty="0"/>
          </a:p>
          <a:p>
            <a:pPr marL="380990" indent="-380990" defTabSz="888978">
              <a:buNone/>
            </a:pPr>
            <a:endParaRPr lang="en-US" sz="1400" dirty="0"/>
          </a:p>
          <a:p>
            <a:pPr marL="380990" indent="-380990" defTabSz="888978">
              <a:buNone/>
            </a:pPr>
            <a:r>
              <a:rPr lang="en-US" sz="1400" dirty="0"/>
              <a:t>	  </a:t>
            </a:r>
          </a:p>
        </p:txBody>
      </p:sp>
      <p:sp>
        <p:nvSpPr>
          <p:cNvPr id="38" name="Rectangle 37"/>
          <p:cNvSpPr/>
          <p:nvPr/>
        </p:nvSpPr>
        <p:spPr>
          <a:xfrm>
            <a:off x="2420999" y="877089"/>
            <a:ext cx="862479" cy="504056"/>
          </a:xfrm>
          <a:prstGeom prst="rect">
            <a:avLst/>
          </a:prstGeom>
          <a:solidFill>
            <a:srgbClr val="FFC000"/>
          </a:solidFill>
          <a:ln w="25400" cap="flat" cmpd="sng" algn="ctr">
            <a:noFill/>
            <a:prstDash val="solid"/>
          </a:ln>
          <a:effectLst/>
        </p:spPr>
        <p:txBody>
          <a:bodyPr rtlCol="0" anchor="ctr"/>
          <a:lstStyle/>
          <a:p>
            <a:pPr defTabSz="914377">
              <a:defRPr/>
            </a:pPr>
            <a:r>
              <a:rPr lang="nl-BE" sz="1200" kern="0" dirty="0">
                <a:solidFill>
                  <a:prstClr val="white"/>
                </a:solidFill>
                <a:latin typeface="Calibri"/>
              </a:rPr>
              <a:t>RNP</a:t>
            </a:r>
          </a:p>
        </p:txBody>
      </p:sp>
      <p:cxnSp>
        <p:nvCxnSpPr>
          <p:cNvPr id="39" name="Straight Arrow Connector 38"/>
          <p:cNvCxnSpPr/>
          <p:nvPr/>
        </p:nvCxnSpPr>
        <p:spPr>
          <a:xfrm>
            <a:off x="1483276" y="1885201"/>
            <a:ext cx="7344816" cy="0"/>
          </a:xfrm>
          <a:prstGeom prst="straightConnector1">
            <a:avLst/>
          </a:prstGeom>
          <a:noFill/>
          <a:ln w="9525" cap="flat" cmpd="sng" algn="ctr">
            <a:solidFill>
              <a:srgbClr val="4F81BD">
                <a:shade val="95000"/>
                <a:satMod val="105000"/>
              </a:srgbClr>
            </a:solidFill>
            <a:prstDash val="solid"/>
            <a:tailEnd type="arrow"/>
          </a:ln>
          <a:effectLst/>
        </p:spPr>
      </p:cxnSp>
      <p:sp>
        <p:nvSpPr>
          <p:cNvPr id="40" name="Can 39"/>
          <p:cNvSpPr/>
          <p:nvPr/>
        </p:nvSpPr>
        <p:spPr>
          <a:xfrm>
            <a:off x="2883107" y="910558"/>
            <a:ext cx="360040" cy="432048"/>
          </a:xfrm>
          <a:prstGeom prst="can">
            <a:avLst/>
          </a:prstGeom>
          <a:solidFill>
            <a:srgbClr val="4F81BD"/>
          </a:solidFill>
          <a:ln w="25400" cap="flat" cmpd="sng" algn="ctr">
            <a:solidFill>
              <a:srgbClr val="4F81BD">
                <a:shade val="50000"/>
              </a:srgbClr>
            </a:solidFill>
            <a:prstDash val="solid"/>
          </a:ln>
          <a:effectLst/>
        </p:spPr>
        <p:txBody>
          <a:bodyPr rtlCol="0" anchor="ctr"/>
          <a:lstStyle/>
          <a:p>
            <a:pPr algn="ctr" defTabSz="914377">
              <a:defRPr/>
            </a:pPr>
            <a:r>
              <a:rPr lang="fr-BE" sz="1200" kern="0" dirty="0">
                <a:solidFill>
                  <a:prstClr val="white"/>
                </a:solidFill>
                <a:latin typeface="Calibri"/>
              </a:rPr>
              <a:t>DB</a:t>
            </a:r>
            <a:endParaRPr lang="en-GB" sz="1200" kern="0" dirty="0">
              <a:solidFill>
                <a:prstClr val="white"/>
              </a:solidFill>
              <a:latin typeface="Calibri"/>
            </a:endParaRPr>
          </a:p>
        </p:txBody>
      </p:sp>
      <p:cxnSp>
        <p:nvCxnSpPr>
          <p:cNvPr id="41" name="Straight Connector 40"/>
          <p:cNvCxnSpPr/>
          <p:nvPr/>
        </p:nvCxnSpPr>
        <p:spPr>
          <a:xfrm>
            <a:off x="6523836" y="1813193"/>
            <a:ext cx="0" cy="144016"/>
          </a:xfrm>
          <a:prstGeom prst="line">
            <a:avLst/>
          </a:prstGeom>
          <a:noFill/>
          <a:ln w="9525" cap="flat" cmpd="sng" algn="ctr">
            <a:solidFill>
              <a:srgbClr val="4F81BD">
                <a:shade val="95000"/>
                <a:satMod val="105000"/>
              </a:srgbClr>
            </a:solidFill>
            <a:prstDash val="solid"/>
          </a:ln>
          <a:effectLst/>
        </p:spPr>
      </p:cxnSp>
      <p:cxnSp>
        <p:nvCxnSpPr>
          <p:cNvPr id="42" name="Straight Connector 41"/>
          <p:cNvCxnSpPr/>
          <p:nvPr/>
        </p:nvCxnSpPr>
        <p:spPr>
          <a:xfrm>
            <a:off x="8108012" y="1813193"/>
            <a:ext cx="0" cy="144016"/>
          </a:xfrm>
          <a:prstGeom prst="line">
            <a:avLst/>
          </a:prstGeom>
          <a:noFill/>
          <a:ln w="9525" cap="flat" cmpd="sng" algn="ctr">
            <a:solidFill>
              <a:srgbClr val="4F81BD">
                <a:shade val="95000"/>
                <a:satMod val="105000"/>
              </a:srgbClr>
            </a:solidFill>
            <a:prstDash val="solid"/>
          </a:ln>
          <a:effectLst/>
        </p:spPr>
      </p:cxnSp>
      <p:sp>
        <p:nvSpPr>
          <p:cNvPr id="43" name="TextBox 42"/>
          <p:cNvSpPr txBox="1"/>
          <p:nvPr/>
        </p:nvSpPr>
        <p:spPr>
          <a:xfrm>
            <a:off x="7171909" y="1957207"/>
            <a:ext cx="360040" cy="369332"/>
          </a:xfrm>
          <a:prstGeom prst="rect">
            <a:avLst/>
          </a:prstGeom>
          <a:noFill/>
        </p:spPr>
        <p:txBody>
          <a:bodyPr wrap="square" rtlCol="0">
            <a:spAutoFit/>
          </a:bodyPr>
          <a:lstStyle/>
          <a:p>
            <a:pPr defTabSz="914377"/>
            <a:r>
              <a:rPr lang="fr-BE" sz="1800" dirty="0">
                <a:solidFill>
                  <a:srgbClr val="FF0000"/>
                </a:solidFill>
                <a:latin typeface="Calibri"/>
              </a:rPr>
              <a:t>D</a:t>
            </a:r>
            <a:endParaRPr lang="en-GB" sz="1800" dirty="0">
              <a:solidFill>
                <a:srgbClr val="FF0000"/>
              </a:solidFill>
              <a:latin typeface="Calibri"/>
            </a:endParaRPr>
          </a:p>
        </p:txBody>
      </p:sp>
      <p:cxnSp>
        <p:nvCxnSpPr>
          <p:cNvPr id="44" name="Straight Connector 43"/>
          <p:cNvCxnSpPr/>
          <p:nvPr/>
        </p:nvCxnSpPr>
        <p:spPr>
          <a:xfrm>
            <a:off x="6523836" y="1885201"/>
            <a:ext cx="1584176" cy="0"/>
          </a:xfrm>
          <a:prstGeom prst="line">
            <a:avLst/>
          </a:prstGeom>
          <a:noFill/>
          <a:ln w="57150" cap="flat" cmpd="sng" algn="ctr">
            <a:solidFill>
              <a:srgbClr val="FF0000"/>
            </a:solidFill>
            <a:prstDash val="solid"/>
          </a:ln>
          <a:effectLst/>
        </p:spPr>
      </p:cxnSp>
      <p:sp>
        <p:nvSpPr>
          <p:cNvPr id="45" name="Rectangle 44"/>
          <p:cNvSpPr/>
          <p:nvPr/>
        </p:nvSpPr>
        <p:spPr>
          <a:xfrm>
            <a:off x="715869" y="901553"/>
            <a:ext cx="432048" cy="450060"/>
          </a:xfrm>
          <a:prstGeom prst="rect">
            <a:avLst/>
          </a:prstGeom>
          <a:solidFill>
            <a:srgbClr val="9BBB59"/>
          </a:solidFill>
          <a:ln w="25400" cap="flat" cmpd="sng" algn="ctr">
            <a:solidFill>
              <a:srgbClr val="9BBB59">
                <a:shade val="50000"/>
              </a:srgbClr>
            </a:solidFill>
            <a:prstDash val="solid"/>
          </a:ln>
          <a:effectLst/>
        </p:spPr>
        <p:txBody>
          <a:bodyPr rtlCol="0" anchor="ctr"/>
          <a:lstStyle/>
          <a:p>
            <a:pPr algn="ctr" defTabSz="914377">
              <a:defRPr/>
            </a:pPr>
            <a:r>
              <a:rPr lang="fr-BE" sz="1200" b="1" kern="0" dirty="0">
                <a:solidFill>
                  <a:prstClr val="white"/>
                </a:solidFill>
                <a:latin typeface="Calibri"/>
              </a:rPr>
              <a:t>SAP</a:t>
            </a:r>
            <a:endParaRPr lang="en-GB" sz="1200" b="1" kern="0" dirty="0">
              <a:solidFill>
                <a:prstClr val="white"/>
              </a:solidFill>
              <a:latin typeface="Calibri"/>
            </a:endParaRPr>
          </a:p>
        </p:txBody>
      </p:sp>
      <p:cxnSp>
        <p:nvCxnSpPr>
          <p:cNvPr id="46" name="Straight Arrow Connector 45"/>
          <p:cNvCxnSpPr>
            <a:stCxn id="45" idx="3"/>
            <a:endCxn id="38" idx="1"/>
          </p:cNvCxnSpPr>
          <p:nvPr/>
        </p:nvCxnSpPr>
        <p:spPr>
          <a:xfrm>
            <a:off x="1147920" y="1126583"/>
            <a:ext cx="1273081" cy="2535"/>
          </a:xfrm>
          <a:prstGeom prst="straightConnector1">
            <a:avLst/>
          </a:prstGeom>
          <a:noFill/>
          <a:ln w="28575" cap="flat" cmpd="sng" algn="ctr">
            <a:solidFill>
              <a:srgbClr val="4F81BD">
                <a:shade val="95000"/>
                <a:satMod val="105000"/>
              </a:srgbClr>
            </a:solidFill>
            <a:prstDash val="solid"/>
            <a:tailEnd type="arrow"/>
          </a:ln>
          <a:effectLst/>
        </p:spPr>
      </p:cxnSp>
      <p:sp>
        <p:nvSpPr>
          <p:cNvPr id="47" name="TextBox 46"/>
          <p:cNvSpPr txBox="1"/>
          <p:nvPr/>
        </p:nvSpPr>
        <p:spPr>
          <a:xfrm>
            <a:off x="1201432" y="1137736"/>
            <a:ext cx="1559496" cy="646331"/>
          </a:xfrm>
          <a:prstGeom prst="rect">
            <a:avLst/>
          </a:prstGeom>
          <a:noFill/>
        </p:spPr>
        <p:txBody>
          <a:bodyPr wrap="square" rtlCol="0">
            <a:spAutoFit/>
          </a:bodyPr>
          <a:lstStyle/>
          <a:p>
            <a:pPr defTabSz="914377"/>
            <a:r>
              <a:rPr lang="fr-BE" sz="1200" b="1" dirty="0" err="1">
                <a:solidFill>
                  <a:srgbClr val="9BBB59"/>
                </a:solidFill>
                <a:latin typeface="Calibri"/>
              </a:rPr>
              <a:t>PTRs</a:t>
            </a:r>
            <a:r>
              <a:rPr lang="fr-BE" sz="1200" b="1" dirty="0">
                <a:solidFill>
                  <a:srgbClr val="9BBB59"/>
                </a:solidFill>
                <a:latin typeface="Calibri"/>
              </a:rPr>
              <a:t> for MP</a:t>
            </a:r>
          </a:p>
          <a:p>
            <a:pPr defTabSz="914377"/>
            <a:r>
              <a:rPr lang="fr-BE" sz="1200" b="1" dirty="0">
                <a:solidFill>
                  <a:srgbClr val="9BBB59"/>
                </a:solidFill>
                <a:latin typeface="Calibri"/>
              </a:rPr>
              <a:t>(new, update, …) </a:t>
            </a:r>
          </a:p>
          <a:p>
            <a:pPr defTabSz="914377"/>
            <a:r>
              <a:rPr lang="fr-BE" sz="1200" b="1" dirty="0">
                <a:solidFill>
                  <a:srgbClr val="9BBB59"/>
                </a:solidFill>
                <a:latin typeface="Calibri"/>
              </a:rPr>
              <a:t>All </a:t>
            </a:r>
            <a:r>
              <a:rPr lang="fr-BE" sz="1200" b="1" dirty="0" err="1">
                <a:solidFill>
                  <a:srgbClr val="9BBB59"/>
                </a:solidFill>
                <a:latin typeface="Calibri"/>
              </a:rPr>
              <a:t>products</a:t>
            </a:r>
            <a:endParaRPr lang="en-GB" sz="1200" b="1" dirty="0">
              <a:solidFill>
                <a:srgbClr val="9BBB59"/>
              </a:solidFill>
              <a:latin typeface="Calibri"/>
            </a:endParaRPr>
          </a:p>
        </p:txBody>
      </p:sp>
      <p:cxnSp>
        <p:nvCxnSpPr>
          <p:cNvPr id="48" name="Straight Connector 47"/>
          <p:cNvCxnSpPr/>
          <p:nvPr/>
        </p:nvCxnSpPr>
        <p:spPr>
          <a:xfrm>
            <a:off x="4873541" y="1824837"/>
            <a:ext cx="0" cy="144016"/>
          </a:xfrm>
          <a:prstGeom prst="line">
            <a:avLst/>
          </a:prstGeom>
          <a:noFill/>
          <a:ln w="9525" cap="flat" cmpd="sng" algn="ctr">
            <a:solidFill>
              <a:srgbClr val="4F81BD">
                <a:shade val="95000"/>
                <a:satMod val="105000"/>
              </a:srgbClr>
            </a:solidFill>
            <a:prstDash val="solid"/>
          </a:ln>
          <a:effectLst/>
        </p:spPr>
      </p:cxnSp>
      <p:cxnSp>
        <p:nvCxnSpPr>
          <p:cNvPr id="49" name="Straight Connector 48"/>
          <p:cNvCxnSpPr/>
          <p:nvPr/>
        </p:nvCxnSpPr>
        <p:spPr>
          <a:xfrm>
            <a:off x="3100913" y="1824837"/>
            <a:ext cx="0" cy="144016"/>
          </a:xfrm>
          <a:prstGeom prst="line">
            <a:avLst/>
          </a:prstGeom>
          <a:noFill/>
          <a:ln w="9525" cap="flat" cmpd="sng" algn="ctr">
            <a:solidFill>
              <a:srgbClr val="4F81BD">
                <a:shade val="95000"/>
                <a:satMod val="105000"/>
              </a:srgbClr>
            </a:solidFill>
            <a:prstDash val="solid"/>
          </a:ln>
          <a:effectLst/>
        </p:spPr>
      </p:cxnSp>
      <p:sp>
        <p:nvSpPr>
          <p:cNvPr id="50" name="TextBox 49"/>
          <p:cNvSpPr txBox="1"/>
          <p:nvPr/>
        </p:nvSpPr>
        <p:spPr>
          <a:xfrm>
            <a:off x="5011668" y="1885205"/>
            <a:ext cx="864096" cy="307777"/>
          </a:xfrm>
          <a:prstGeom prst="rect">
            <a:avLst/>
          </a:prstGeom>
          <a:noFill/>
        </p:spPr>
        <p:txBody>
          <a:bodyPr wrap="square" rtlCol="0">
            <a:spAutoFit/>
          </a:bodyPr>
          <a:lstStyle/>
          <a:p>
            <a:pPr defTabSz="914377"/>
            <a:r>
              <a:rPr lang="fr-BE" dirty="0">
                <a:solidFill>
                  <a:prstClr val="black"/>
                </a:solidFill>
                <a:latin typeface="Calibri"/>
              </a:rPr>
              <a:t>D-1 9:30  </a:t>
            </a:r>
            <a:endParaRPr lang="en-GB" dirty="0">
              <a:solidFill>
                <a:prstClr val="black"/>
              </a:solidFill>
              <a:latin typeface="Calibri"/>
            </a:endParaRPr>
          </a:p>
        </p:txBody>
      </p:sp>
      <p:sp>
        <p:nvSpPr>
          <p:cNvPr id="51" name="TextBox 50"/>
          <p:cNvSpPr txBox="1"/>
          <p:nvPr/>
        </p:nvSpPr>
        <p:spPr>
          <a:xfrm>
            <a:off x="2767558" y="1897350"/>
            <a:ext cx="1240047" cy="307777"/>
          </a:xfrm>
          <a:prstGeom prst="rect">
            <a:avLst/>
          </a:prstGeom>
          <a:noFill/>
        </p:spPr>
        <p:txBody>
          <a:bodyPr wrap="square" rtlCol="0">
            <a:spAutoFit/>
          </a:bodyPr>
          <a:lstStyle/>
          <a:p>
            <a:pPr defTabSz="914377"/>
            <a:r>
              <a:rPr lang="fr-BE" dirty="0">
                <a:solidFill>
                  <a:prstClr val="black"/>
                </a:solidFill>
                <a:latin typeface="Calibri"/>
              </a:rPr>
              <a:t>D-2 16:30 CET</a:t>
            </a:r>
            <a:endParaRPr lang="en-GB" dirty="0">
              <a:solidFill>
                <a:prstClr val="black"/>
              </a:solidFill>
              <a:latin typeface="Calibri"/>
            </a:endParaRPr>
          </a:p>
        </p:txBody>
      </p:sp>
      <p:cxnSp>
        <p:nvCxnSpPr>
          <p:cNvPr id="52" name="Straight Connector 51"/>
          <p:cNvCxnSpPr/>
          <p:nvPr/>
        </p:nvCxnSpPr>
        <p:spPr>
          <a:xfrm>
            <a:off x="5429197" y="1825338"/>
            <a:ext cx="0" cy="144016"/>
          </a:xfrm>
          <a:prstGeom prst="line">
            <a:avLst/>
          </a:prstGeom>
          <a:noFill/>
          <a:ln w="9525" cap="flat" cmpd="sng" algn="ctr">
            <a:solidFill>
              <a:srgbClr val="4F81BD">
                <a:shade val="95000"/>
                <a:satMod val="105000"/>
              </a:srgbClr>
            </a:solidFill>
            <a:prstDash val="solid"/>
          </a:ln>
          <a:effectLst/>
        </p:spPr>
      </p:cxnSp>
      <p:cxnSp>
        <p:nvCxnSpPr>
          <p:cNvPr id="53" name="Straight Connector 52"/>
          <p:cNvCxnSpPr/>
          <p:nvPr/>
        </p:nvCxnSpPr>
        <p:spPr>
          <a:xfrm flipV="1">
            <a:off x="3100915" y="1885199"/>
            <a:ext cx="2328284" cy="12147"/>
          </a:xfrm>
          <a:prstGeom prst="line">
            <a:avLst/>
          </a:prstGeom>
          <a:noFill/>
          <a:ln w="38100" cap="flat" cmpd="sng" algn="ctr">
            <a:solidFill>
              <a:srgbClr val="00B050"/>
            </a:solidFill>
            <a:prstDash val="solid"/>
          </a:ln>
          <a:effectLst/>
        </p:spPr>
      </p:cxnSp>
      <p:sp>
        <p:nvSpPr>
          <p:cNvPr id="54" name="TextBox 53"/>
          <p:cNvSpPr txBox="1"/>
          <p:nvPr/>
        </p:nvSpPr>
        <p:spPr>
          <a:xfrm>
            <a:off x="3283477" y="1453157"/>
            <a:ext cx="1590064" cy="461665"/>
          </a:xfrm>
          <a:prstGeom prst="rect">
            <a:avLst/>
          </a:prstGeom>
          <a:noFill/>
        </p:spPr>
        <p:txBody>
          <a:bodyPr wrap="square" rtlCol="0">
            <a:spAutoFit/>
          </a:bodyPr>
          <a:lstStyle/>
          <a:p>
            <a:pPr defTabSz="914377"/>
            <a:r>
              <a:rPr lang="fr-BE" sz="1200" dirty="0">
                <a:solidFill>
                  <a:srgbClr val="00B050"/>
                </a:solidFill>
                <a:latin typeface="Calibri"/>
              </a:rPr>
              <a:t>Nomination </a:t>
            </a:r>
            <a:r>
              <a:rPr lang="fr-BE" sz="1200" dirty="0" err="1">
                <a:solidFill>
                  <a:srgbClr val="00B050"/>
                </a:solidFill>
                <a:latin typeface="Calibri"/>
              </a:rPr>
              <a:t>window</a:t>
            </a:r>
            <a:r>
              <a:rPr lang="fr-BE" sz="1200" dirty="0">
                <a:solidFill>
                  <a:srgbClr val="00B050"/>
                </a:solidFill>
                <a:latin typeface="Calibri"/>
              </a:rPr>
              <a:t> </a:t>
            </a:r>
          </a:p>
          <a:p>
            <a:pPr defTabSz="914377"/>
            <a:r>
              <a:rPr lang="fr-BE" sz="1200" dirty="0">
                <a:solidFill>
                  <a:srgbClr val="00B050"/>
                </a:solidFill>
                <a:latin typeface="Calibri"/>
              </a:rPr>
              <a:t>for Day D</a:t>
            </a:r>
            <a:endParaRPr lang="en-GB" sz="1200" dirty="0">
              <a:solidFill>
                <a:srgbClr val="00B050"/>
              </a:solidFill>
              <a:latin typeface="Calibri"/>
            </a:endParaRPr>
          </a:p>
        </p:txBody>
      </p:sp>
      <p:cxnSp>
        <p:nvCxnSpPr>
          <p:cNvPr id="55" name="Elbow Connector 54"/>
          <p:cNvCxnSpPr>
            <a:stCxn id="38" idx="3"/>
            <a:endCxn id="54" idx="0"/>
          </p:cNvCxnSpPr>
          <p:nvPr/>
        </p:nvCxnSpPr>
        <p:spPr>
          <a:xfrm>
            <a:off x="3283478" y="1129117"/>
            <a:ext cx="795031" cy="324040"/>
          </a:xfrm>
          <a:prstGeom prst="bentConnector2">
            <a:avLst/>
          </a:prstGeom>
          <a:noFill/>
          <a:ln w="28575" cap="flat" cmpd="sng" algn="ctr">
            <a:solidFill>
              <a:srgbClr val="4F81BD">
                <a:shade val="95000"/>
                <a:satMod val="105000"/>
              </a:srgbClr>
            </a:solidFill>
            <a:prstDash val="solid"/>
            <a:tailEnd type="arrow"/>
          </a:ln>
          <a:effectLst/>
        </p:spPr>
      </p:cxnSp>
      <p:sp>
        <p:nvSpPr>
          <p:cNvPr id="56" name="TextBox 55"/>
          <p:cNvSpPr txBox="1"/>
          <p:nvPr/>
        </p:nvSpPr>
        <p:spPr>
          <a:xfrm>
            <a:off x="3446853" y="862747"/>
            <a:ext cx="2160240" cy="307777"/>
          </a:xfrm>
          <a:prstGeom prst="rect">
            <a:avLst/>
          </a:prstGeom>
          <a:noFill/>
        </p:spPr>
        <p:txBody>
          <a:bodyPr wrap="square" rtlCol="0">
            <a:spAutoFit/>
          </a:bodyPr>
          <a:lstStyle/>
          <a:p>
            <a:pPr defTabSz="914377"/>
            <a:r>
              <a:rPr lang="fr-BE" dirty="0" err="1">
                <a:solidFill>
                  <a:srgbClr val="0070C0"/>
                </a:solidFill>
                <a:latin typeface="Calibri"/>
              </a:rPr>
              <a:t>Rights</a:t>
            </a:r>
            <a:r>
              <a:rPr lang="fr-BE" dirty="0">
                <a:solidFill>
                  <a:srgbClr val="0070C0"/>
                </a:solidFill>
                <a:latin typeface="Calibri"/>
              </a:rPr>
              <a:t> info/MP for D</a:t>
            </a:r>
            <a:endParaRPr lang="en-GB" dirty="0">
              <a:solidFill>
                <a:srgbClr val="0070C0"/>
              </a:solidFill>
              <a:latin typeface="Calibri"/>
            </a:endParaRPr>
          </a:p>
        </p:txBody>
      </p:sp>
      <p:pic>
        <p:nvPicPr>
          <p:cNvPr id="5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8583" y="1123030"/>
            <a:ext cx="649188" cy="426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8" name="Straight Arrow Connector 57"/>
          <p:cNvCxnSpPr>
            <a:stCxn id="57" idx="2"/>
          </p:cNvCxnSpPr>
          <p:nvPr/>
        </p:nvCxnSpPr>
        <p:spPr>
          <a:xfrm>
            <a:off x="5003176" y="1549807"/>
            <a:ext cx="0" cy="324360"/>
          </a:xfrm>
          <a:prstGeom prst="straightConnector1">
            <a:avLst/>
          </a:prstGeom>
          <a:noFill/>
          <a:ln w="28575" cap="flat" cmpd="sng" algn="ctr">
            <a:solidFill>
              <a:srgbClr val="FF0000"/>
            </a:solidFill>
            <a:prstDash val="solid"/>
            <a:tailEnd type="arrow"/>
          </a:ln>
          <a:effectLst/>
        </p:spPr>
      </p:cxnSp>
      <p:cxnSp>
        <p:nvCxnSpPr>
          <p:cNvPr id="59" name="Straight Connector 58"/>
          <p:cNvCxnSpPr/>
          <p:nvPr/>
        </p:nvCxnSpPr>
        <p:spPr>
          <a:xfrm>
            <a:off x="5839760" y="613625"/>
            <a:ext cx="0" cy="1554573"/>
          </a:xfrm>
          <a:prstGeom prst="line">
            <a:avLst/>
          </a:prstGeom>
          <a:noFill/>
          <a:ln w="9525" cap="flat" cmpd="sng" algn="ctr">
            <a:solidFill>
              <a:srgbClr val="00B050"/>
            </a:solidFill>
            <a:prstDash val="solid"/>
          </a:ln>
          <a:effectLst/>
        </p:spPr>
      </p:cxnSp>
      <p:cxnSp>
        <p:nvCxnSpPr>
          <p:cNvPr id="60" name="Straight Arrow Connector 59"/>
          <p:cNvCxnSpPr/>
          <p:nvPr/>
        </p:nvCxnSpPr>
        <p:spPr>
          <a:xfrm flipV="1">
            <a:off x="5502956" y="1291135"/>
            <a:ext cx="372811" cy="600140"/>
          </a:xfrm>
          <a:prstGeom prst="straightConnector1">
            <a:avLst/>
          </a:prstGeom>
          <a:noFill/>
          <a:ln w="31750" cap="flat" cmpd="sng" algn="ctr">
            <a:solidFill>
              <a:srgbClr val="FFC000"/>
            </a:solidFill>
            <a:prstDash val="solid"/>
            <a:tailEnd type="arrow"/>
          </a:ln>
          <a:effectLst/>
        </p:spPr>
      </p:cxnSp>
      <p:sp>
        <p:nvSpPr>
          <p:cNvPr id="61" name="Rectangle 60"/>
          <p:cNvSpPr/>
          <p:nvPr/>
        </p:nvSpPr>
        <p:spPr>
          <a:xfrm>
            <a:off x="5874161" y="757636"/>
            <a:ext cx="706353" cy="517991"/>
          </a:xfrm>
          <a:prstGeom prst="rect">
            <a:avLst/>
          </a:prstGeom>
          <a:solidFill>
            <a:srgbClr val="C00000"/>
          </a:solidFill>
          <a:ln w="25400" cap="flat" cmpd="sng" algn="ctr">
            <a:noFill/>
            <a:prstDash val="solid"/>
          </a:ln>
          <a:effectLst/>
        </p:spPr>
        <p:txBody>
          <a:bodyPr rtlCol="0" anchor="ctr"/>
          <a:lstStyle/>
          <a:p>
            <a:pPr algn="ctr" defTabSz="914377">
              <a:defRPr/>
            </a:pPr>
            <a:r>
              <a:rPr lang="nl-BE" sz="1800" kern="0" dirty="0">
                <a:solidFill>
                  <a:prstClr val="white"/>
                </a:solidFill>
                <a:latin typeface="Calibri"/>
              </a:rPr>
              <a:t>Elia</a:t>
            </a:r>
          </a:p>
        </p:txBody>
      </p:sp>
      <p:sp>
        <p:nvSpPr>
          <p:cNvPr id="62" name="TextBox 61"/>
          <p:cNvSpPr txBox="1"/>
          <p:nvPr/>
        </p:nvSpPr>
        <p:spPr>
          <a:xfrm>
            <a:off x="5863889" y="1275630"/>
            <a:ext cx="2196443" cy="423321"/>
          </a:xfrm>
          <a:prstGeom prst="rect">
            <a:avLst/>
          </a:prstGeom>
          <a:noFill/>
        </p:spPr>
        <p:txBody>
          <a:bodyPr wrap="square" rtlCol="0">
            <a:spAutoFit/>
          </a:bodyPr>
          <a:lstStyle/>
          <a:p>
            <a:pPr defTabSz="914377"/>
            <a:r>
              <a:rPr lang="nl-BE" sz="1100" b="1" u="sng" dirty="0">
                <a:solidFill>
                  <a:schemeClr val="accent1"/>
                </a:solidFill>
                <a:latin typeface="Calibri"/>
              </a:rPr>
              <a:t>Notification</a:t>
            </a:r>
            <a:r>
              <a:rPr lang="nl-BE" sz="1100" b="1" dirty="0">
                <a:solidFill>
                  <a:schemeClr val="accent1"/>
                </a:solidFill>
                <a:latin typeface="Calibri"/>
              </a:rPr>
              <a:t> </a:t>
            </a:r>
            <a:r>
              <a:rPr lang="nl-BE" sz="1051" b="1" dirty="0">
                <a:solidFill>
                  <a:schemeClr val="accent1"/>
                </a:solidFill>
                <a:latin typeface="Calibri"/>
              </a:rPr>
              <a:t>of LT XB </a:t>
            </a:r>
            <a:r>
              <a:rPr lang="nl-BE" sz="1051" b="1" dirty="0" err="1">
                <a:solidFill>
                  <a:schemeClr val="accent1"/>
                </a:solidFill>
                <a:latin typeface="Calibri"/>
              </a:rPr>
              <a:t>Nominated</a:t>
            </a:r>
            <a:r>
              <a:rPr lang="nl-BE" sz="1051" b="1" dirty="0">
                <a:solidFill>
                  <a:schemeClr val="accent1"/>
                </a:solidFill>
                <a:latin typeface="Calibri"/>
              </a:rPr>
              <a:t> </a:t>
            </a:r>
            <a:r>
              <a:rPr lang="nl-BE" sz="1051" b="1" dirty="0" err="1">
                <a:solidFill>
                  <a:schemeClr val="accent1"/>
                </a:solidFill>
                <a:latin typeface="Calibri"/>
              </a:rPr>
              <a:t>Capacity</a:t>
            </a:r>
            <a:r>
              <a:rPr lang="nl-BE" sz="1051" b="1" dirty="0">
                <a:solidFill>
                  <a:schemeClr val="accent1"/>
                </a:solidFill>
                <a:latin typeface="Calibri"/>
              </a:rPr>
              <a:t> per MP </a:t>
            </a:r>
            <a:r>
              <a:rPr lang="nl-BE" sz="1051" b="1" dirty="0" err="1">
                <a:solidFill>
                  <a:schemeClr val="accent1"/>
                </a:solidFill>
                <a:latin typeface="Calibri"/>
              </a:rPr>
              <a:t>for</a:t>
            </a:r>
            <a:r>
              <a:rPr lang="nl-BE" sz="1051" b="1" dirty="0">
                <a:solidFill>
                  <a:schemeClr val="accent1"/>
                </a:solidFill>
                <a:latin typeface="Calibri"/>
              </a:rPr>
              <a:t> </a:t>
            </a:r>
            <a:r>
              <a:rPr lang="nl-BE" sz="1051" b="1" dirty="0" err="1">
                <a:solidFill>
                  <a:schemeClr val="accent1"/>
                </a:solidFill>
                <a:latin typeface="Calibri"/>
              </a:rPr>
              <a:t>day</a:t>
            </a:r>
            <a:r>
              <a:rPr lang="nl-BE" sz="1051" b="1" dirty="0">
                <a:solidFill>
                  <a:schemeClr val="accent1"/>
                </a:solidFill>
                <a:latin typeface="Calibri"/>
              </a:rPr>
              <a:t> D</a:t>
            </a:r>
          </a:p>
        </p:txBody>
      </p:sp>
      <p:sp>
        <p:nvSpPr>
          <p:cNvPr id="63" name="TextBox 62"/>
          <p:cNvSpPr txBox="1"/>
          <p:nvPr/>
        </p:nvSpPr>
        <p:spPr>
          <a:xfrm>
            <a:off x="5607093" y="2125794"/>
            <a:ext cx="1224136" cy="307777"/>
          </a:xfrm>
          <a:prstGeom prst="rect">
            <a:avLst/>
          </a:prstGeom>
          <a:noFill/>
        </p:spPr>
        <p:txBody>
          <a:bodyPr wrap="square" rtlCol="0">
            <a:spAutoFit/>
          </a:bodyPr>
          <a:lstStyle/>
          <a:p>
            <a:pPr defTabSz="914377"/>
            <a:r>
              <a:rPr lang="fr-BE" dirty="0">
                <a:solidFill>
                  <a:srgbClr val="00B050"/>
                </a:solidFill>
                <a:latin typeface="Calibri"/>
              </a:rPr>
              <a:t>D-1 11:00</a:t>
            </a:r>
            <a:endParaRPr lang="en-GB" dirty="0">
              <a:solidFill>
                <a:srgbClr val="00B050"/>
              </a:solidFill>
              <a:latin typeface="Calibri"/>
            </a:endParaRPr>
          </a:p>
        </p:txBody>
      </p:sp>
      <p:sp>
        <p:nvSpPr>
          <p:cNvPr id="64" name="TextBox 63"/>
          <p:cNvSpPr txBox="1"/>
          <p:nvPr/>
        </p:nvSpPr>
        <p:spPr>
          <a:xfrm>
            <a:off x="5797868" y="1909770"/>
            <a:ext cx="1590064" cy="307777"/>
          </a:xfrm>
          <a:prstGeom prst="rect">
            <a:avLst/>
          </a:prstGeom>
          <a:noFill/>
        </p:spPr>
        <p:txBody>
          <a:bodyPr wrap="square" rtlCol="0">
            <a:spAutoFit/>
          </a:bodyPr>
          <a:lstStyle/>
          <a:p>
            <a:pPr defTabSz="914377"/>
            <a:r>
              <a:rPr lang="fr-BE" dirty="0">
                <a:solidFill>
                  <a:srgbClr val="00B050"/>
                </a:solidFill>
                <a:latin typeface="Calibri"/>
              </a:rPr>
              <a:t>DAFD</a:t>
            </a:r>
            <a:endParaRPr lang="en-GB" dirty="0">
              <a:solidFill>
                <a:srgbClr val="00B050"/>
              </a:solidFill>
              <a:latin typeface="Calibri"/>
            </a:endParaRPr>
          </a:p>
        </p:txBody>
      </p:sp>
      <p:sp>
        <p:nvSpPr>
          <p:cNvPr id="7" name="TextBox 6"/>
          <p:cNvSpPr txBox="1"/>
          <p:nvPr/>
        </p:nvSpPr>
        <p:spPr>
          <a:xfrm>
            <a:off x="432001" y="2448283"/>
            <a:ext cx="7764780" cy="1384995"/>
          </a:xfrm>
          <a:prstGeom prst="rect">
            <a:avLst/>
          </a:prstGeom>
          <a:noFill/>
        </p:spPr>
        <p:txBody>
          <a:bodyPr wrap="square" rtlCol="0">
            <a:spAutoFit/>
          </a:bodyPr>
          <a:lstStyle/>
          <a:p>
            <a:r>
              <a:rPr lang="en-US" dirty="0"/>
              <a:t>1/ ARP acquires PTRs on JAO Single Allocation Platform for LT Products</a:t>
            </a:r>
          </a:p>
          <a:p>
            <a:r>
              <a:rPr lang="en-US" dirty="0"/>
              <a:t>2/ ARP nominates (no obligation) in RNP (Mid-sea nomination)</a:t>
            </a:r>
          </a:p>
          <a:p>
            <a:r>
              <a:rPr lang="en-US" dirty="0"/>
              <a:t>	</a:t>
            </a:r>
            <a:r>
              <a:rPr lang="en-US" dirty="0">
                <a:solidFill>
                  <a:schemeClr val="accent1"/>
                </a:solidFill>
                <a:sym typeface="Wingdings" panose="05000000000000000000" pitchFamily="2" charset="2"/>
              </a:rPr>
              <a:t> Single Side Nomination</a:t>
            </a:r>
            <a:r>
              <a:rPr lang="en-US" dirty="0">
                <a:sym typeface="Wingdings" panose="05000000000000000000" pitchFamily="2" charset="2"/>
              </a:rPr>
              <a:t>: No need to nominate also in Elia systems</a:t>
            </a:r>
          </a:p>
          <a:p>
            <a:r>
              <a:rPr lang="en-US" dirty="0">
                <a:sym typeface="Wingdings" panose="05000000000000000000" pitchFamily="2" charset="2"/>
              </a:rPr>
              <a:t>3/ Elia is updated by RNP with ARP nominations (Losses applied – Belgian side)</a:t>
            </a:r>
          </a:p>
          <a:p>
            <a:r>
              <a:rPr lang="en-US" dirty="0">
                <a:sym typeface="Wingdings" panose="05000000000000000000" pitchFamily="2" charset="2"/>
              </a:rPr>
              <a:t>       </a:t>
            </a:r>
            <a:r>
              <a:rPr lang="en-US" dirty="0">
                <a:solidFill>
                  <a:schemeClr val="accent1"/>
                </a:solidFill>
                <a:sym typeface="Wingdings" panose="05000000000000000000" pitchFamily="2" charset="2"/>
              </a:rPr>
              <a:t> Nominated XB energy (BE value) added automatically to ARP DA balance perimeter</a:t>
            </a:r>
            <a:endParaRPr lang="en-US" dirty="0">
              <a:solidFill>
                <a:schemeClr val="accent1"/>
              </a:solidFill>
            </a:endParaRPr>
          </a:p>
          <a:p>
            <a:endParaRPr lang="fr-BE" dirty="0"/>
          </a:p>
        </p:txBody>
      </p:sp>
      <p:sp>
        <p:nvSpPr>
          <p:cNvPr id="65" name="Double Bracket 64"/>
          <p:cNvSpPr/>
          <p:nvPr/>
        </p:nvSpPr>
        <p:spPr>
          <a:xfrm>
            <a:off x="2748040" y="3693962"/>
            <a:ext cx="2941320" cy="853440"/>
          </a:xfrm>
          <a:prstGeom prst="bracketPair">
            <a:avLst>
              <a:gd name="adj" fmla="val 6846"/>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BE"/>
          </a:p>
        </p:txBody>
      </p:sp>
      <p:sp>
        <p:nvSpPr>
          <p:cNvPr id="66" name="TextBox 65"/>
          <p:cNvSpPr txBox="1"/>
          <p:nvPr/>
        </p:nvSpPr>
        <p:spPr>
          <a:xfrm>
            <a:off x="5890071" y="3978058"/>
            <a:ext cx="678200" cy="307777"/>
          </a:xfrm>
          <a:prstGeom prst="rect">
            <a:avLst/>
          </a:prstGeom>
          <a:noFill/>
        </p:spPr>
        <p:txBody>
          <a:bodyPr wrap="square" rtlCol="0">
            <a:spAutoFit/>
          </a:bodyPr>
          <a:lstStyle/>
          <a:p>
            <a:r>
              <a:rPr lang="en-US" dirty="0"/>
              <a:t>BE</a:t>
            </a:r>
            <a:endParaRPr lang="fr-BE" dirty="0"/>
          </a:p>
        </p:txBody>
      </p:sp>
      <p:sp>
        <p:nvSpPr>
          <p:cNvPr id="67" name="TextBox 66"/>
          <p:cNvSpPr txBox="1"/>
          <p:nvPr/>
        </p:nvSpPr>
        <p:spPr>
          <a:xfrm>
            <a:off x="2133580" y="3978058"/>
            <a:ext cx="678200" cy="307777"/>
          </a:xfrm>
          <a:prstGeom prst="rect">
            <a:avLst/>
          </a:prstGeom>
          <a:noFill/>
        </p:spPr>
        <p:txBody>
          <a:bodyPr wrap="square" rtlCol="0">
            <a:spAutoFit/>
          </a:bodyPr>
          <a:lstStyle/>
          <a:p>
            <a:r>
              <a:rPr lang="en-US" dirty="0"/>
              <a:t>GB</a:t>
            </a:r>
            <a:endParaRPr lang="fr-BE" dirty="0"/>
          </a:p>
        </p:txBody>
      </p:sp>
      <p:cxnSp>
        <p:nvCxnSpPr>
          <p:cNvPr id="69" name="Straight Connector 68"/>
          <p:cNvCxnSpPr>
            <a:endCxn id="66" idx="1"/>
          </p:cNvCxnSpPr>
          <p:nvPr/>
        </p:nvCxnSpPr>
        <p:spPr>
          <a:xfrm>
            <a:off x="2547330" y="4120684"/>
            <a:ext cx="3342741" cy="11263"/>
          </a:xfrm>
          <a:prstGeom prst="line">
            <a:avLst/>
          </a:prstGeom>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4237595" y="3973014"/>
            <a:ext cx="0" cy="264547"/>
          </a:xfrm>
          <a:prstGeom prst="line">
            <a:avLst/>
          </a:prstGeom>
        </p:spPr>
        <p:style>
          <a:lnRef idx="2">
            <a:schemeClr val="accent1"/>
          </a:lnRef>
          <a:fillRef idx="0">
            <a:schemeClr val="accent1"/>
          </a:fillRef>
          <a:effectRef idx="1">
            <a:schemeClr val="accent1"/>
          </a:effectRef>
          <a:fontRef idx="minor">
            <a:schemeClr val="tx1"/>
          </a:fontRef>
        </p:style>
      </p:cxnSp>
      <p:sp>
        <p:nvSpPr>
          <p:cNvPr id="75" name="TextBox 74"/>
          <p:cNvSpPr txBox="1"/>
          <p:nvPr/>
        </p:nvSpPr>
        <p:spPr>
          <a:xfrm>
            <a:off x="3794761" y="3693962"/>
            <a:ext cx="906683" cy="307777"/>
          </a:xfrm>
          <a:prstGeom prst="rect">
            <a:avLst/>
          </a:prstGeom>
          <a:noFill/>
        </p:spPr>
        <p:txBody>
          <a:bodyPr wrap="square" rtlCol="0">
            <a:spAutoFit/>
          </a:bodyPr>
          <a:lstStyle/>
          <a:p>
            <a:r>
              <a:rPr lang="en-US" dirty="0"/>
              <a:t>100 MW</a:t>
            </a:r>
            <a:endParaRPr lang="fr-BE" dirty="0"/>
          </a:p>
        </p:txBody>
      </p:sp>
      <p:sp>
        <p:nvSpPr>
          <p:cNvPr id="76" name="TextBox 75"/>
          <p:cNvSpPr txBox="1"/>
          <p:nvPr/>
        </p:nvSpPr>
        <p:spPr>
          <a:xfrm>
            <a:off x="3446854" y="4220337"/>
            <a:ext cx="1426687" cy="523220"/>
          </a:xfrm>
          <a:prstGeom prst="rect">
            <a:avLst/>
          </a:prstGeom>
          <a:noFill/>
        </p:spPr>
        <p:txBody>
          <a:bodyPr wrap="square" rtlCol="0">
            <a:spAutoFit/>
          </a:bodyPr>
          <a:lstStyle/>
          <a:p>
            <a:pPr algn="ctr"/>
            <a:r>
              <a:rPr lang="en-US" dirty="0"/>
              <a:t>Mid-interconnector</a:t>
            </a:r>
            <a:endParaRPr lang="fr-BE" dirty="0"/>
          </a:p>
        </p:txBody>
      </p:sp>
      <p:cxnSp>
        <p:nvCxnSpPr>
          <p:cNvPr id="78" name="Straight Arrow Connector 77"/>
          <p:cNvCxnSpPr/>
          <p:nvPr/>
        </p:nvCxnSpPr>
        <p:spPr>
          <a:xfrm>
            <a:off x="3726181" y="3973013"/>
            <a:ext cx="104394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a:off x="5757942" y="3706961"/>
            <a:ext cx="1115111" cy="307777"/>
          </a:xfrm>
          <a:prstGeom prst="rect">
            <a:avLst/>
          </a:prstGeom>
          <a:noFill/>
        </p:spPr>
        <p:txBody>
          <a:bodyPr wrap="square" rtlCol="0">
            <a:spAutoFit/>
          </a:bodyPr>
          <a:lstStyle/>
          <a:p>
            <a:r>
              <a:rPr lang="en-US" dirty="0"/>
              <a:t>98,7 MW</a:t>
            </a:r>
            <a:endParaRPr lang="fr-BE" dirty="0"/>
          </a:p>
        </p:txBody>
      </p:sp>
      <p:sp>
        <p:nvSpPr>
          <p:cNvPr id="80" name="TextBox 79"/>
          <p:cNvSpPr txBox="1"/>
          <p:nvPr/>
        </p:nvSpPr>
        <p:spPr>
          <a:xfrm>
            <a:off x="1801572" y="3691011"/>
            <a:ext cx="1007693" cy="307777"/>
          </a:xfrm>
          <a:prstGeom prst="rect">
            <a:avLst/>
          </a:prstGeom>
          <a:noFill/>
        </p:spPr>
        <p:txBody>
          <a:bodyPr wrap="square" rtlCol="0">
            <a:spAutoFit/>
          </a:bodyPr>
          <a:lstStyle/>
          <a:p>
            <a:r>
              <a:rPr lang="en-US" dirty="0"/>
              <a:t>101,3 MW</a:t>
            </a:r>
            <a:endParaRPr lang="fr-BE" dirty="0"/>
          </a:p>
        </p:txBody>
      </p:sp>
      <p:sp>
        <p:nvSpPr>
          <p:cNvPr id="81" name="TextBox 80"/>
          <p:cNvSpPr txBox="1"/>
          <p:nvPr/>
        </p:nvSpPr>
        <p:spPr>
          <a:xfrm>
            <a:off x="432001" y="3859861"/>
            <a:ext cx="1437129" cy="307777"/>
          </a:xfrm>
          <a:prstGeom prst="rect">
            <a:avLst/>
          </a:prstGeom>
          <a:noFill/>
        </p:spPr>
        <p:txBody>
          <a:bodyPr wrap="square" rtlCol="0">
            <a:spAutoFit/>
          </a:bodyPr>
          <a:lstStyle/>
          <a:p>
            <a:r>
              <a:rPr lang="en-US" dirty="0"/>
              <a:t>Losses ~2,6%</a:t>
            </a:r>
            <a:endParaRPr lang="fr-BE" dirty="0"/>
          </a:p>
        </p:txBody>
      </p:sp>
    </p:spTree>
    <p:extLst>
      <p:ext uri="{BB962C8B-B14F-4D97-AF65-F5344CB8AC3E}">
        <p14:creationId xmlns:p14="http://schemas.microsoft.com/office/powerpoint/2010/main" val="22128901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2000" y="70442"/>
            <a:ext cx="8280000" cy="645109"/>
          </a:xfrm>
        </p:spPr>
        <p:txBody>
          <a:bodyPr/>
          <a:lstStyle/>
          <a:p>
            <a:pPr algn="l"/>
            <a:r>
              <a:rPr lang="nl-BE" dirty="0" smtClean="0"/>
              <a:t>Day-</a:t>
            </a:r>
            <a:r>
              <a:rPr lang="nl-BE" dirty="0" err="1" smtClean="0"/>
              <a:t>ahead</a:t>
            </a:r>
            <a:r>
              <a:rPr lang="nl-BE" dirty="0" smtClean="0"/>
              <a:t> on Nemo Link</a:t>
            </a:r>
            <a:endParaRPr lang="nl-BE" dirty="0"/>
          </a:p>
        </p:txBody>
      </p:sp>
      <p:sp>
        <p:nvSpPr>
          <p:cNvPr id="4" name="Footer Placeholder 3"/>
          <p:cNvSpPr>
            <a:spLocks noGrp="1"/>
          </p:cNvSpPr>
          <p:nvPr>
            <p:ph type="ftr" sz="quarter" idx="3"/>
          </p:nvPr>
        </p:nvSpPr>
        <p:spPr/>
        <p:txBody>
          <a:bodyPr/>
          <a:lstStyle/>
          <a:p>
            <a:r>
              <a:rPr lang="en-US" dirty="0" smtClean="0"/>
              <a:t>ARP-Day / Brussels, 17.04.2017 </a:t>
            </a:r>
            <a:endParaRPr lang="en-US" dirty="0"/>
          </a:p>
        </p:txBody>
      </p:sp>
      <p:pic>
        <p:nvPicPr>
          <p:cNvPr id="6" name="Picture 2" descr="Afbeeldingsresultaat voor elia 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9977" y="147341"/>
            <a:ext cx="820107" cy="28128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flipV="1">
            <a:off x="361950" y="4772025"/>
            <a:ext cx="8334375" cy="36000"/>
          </a:xfrm>
          <a:prstGeom prst="line">
            <a:avLst/>
          </a:prstGeom>
        </p:spPr>
        <p:style>
          <a:lnRef idx="2">
            <a:schemeClr val="accent1"/>
          </a:lnRef>
          <a:fillRef idx="0">
            <a:schemeClr val="accent1"/>
          </a:fillRef>
          <a:effectRef idx="1">
            <a:schemeClr val="accent1"/>
          </a:effectRef>
          <a:fontRef idx="minor">
            <a:schemeClr val="tx1"/>
          </a:fontRef>
        </p:style>
      </p:cxnSp>
      <p:sp>
        <p:nvSpPr>
          <p:cNvPr id="27" name="Rectangle 3"/>
          <p:cNvSpPr>
            <a:spLocks noGrp="1"/>
          </p:cNvSpPr>
          <p:nvPr>
            <p:ph type="body" idx="4294967295"/>
          </p:nvPr>
        </p:nvSpPr>
        <p:spPr>
          <a:xfrm>
            <a:off x="349809" y="672471"/>
            <a:ext cx="7775575" cy="3459163"/>
          </a:xfrm>
          <a:prstGeom prst="rect">
            <a:avLst/>
          </a:prstGeom>
        </p:spPr>
        <p:txBody>
          <a:bodyPr/>
          <a:lstStyle/>
          <a:p>
            <a:pPr marL="380990" indent="-380990" defTabSz="888978">
              <a:buNone/>
            </a:pPr>
            <a:endParaRPr lang="en-US" sz="1400" dirty="0"/>
          </a:p>
          <a:p>
            <a:pPr marL="380990" indent="-380990" defTabSz="888978">
              <a:buNone/>
            </a:pPr>
            <a:endParaRPr lang="en-US" sz="1400" dirty="0"/>
          </a:p>
          <a:p>
            <a:pPr marL="380990" indent="-380990" defTabSz="888978">
              <a:buNone/>
            </a:pPr>
            <a:r>
              <a:rPr lang="en-US" sz="1400" dirty="0"/>
              <a:t>	  </a:t>
            </a:r>
          </a:p>
        </p:txBody>
      </p:sp>
      <p:pic>
        <p:nvPicPr>
          <p:cNvPr id="2" name="Picture 1"/>
          <p:cNvPicPr>
            <a:picLocks noChangeAspect="1"/>
          </p:cNvPicPr>
          <p:nvPr/>
        </p:nvPicPr>
        <p:blipFill rotWithShape="1">
          <a:blip r:embed="rId5"/>
          <a:srcRect l="51171" t="59385" r="6506"/>
          <a:stretch/>
        </p:blipFill>
        <p:spPr>
          <a:xfrm>
            <a:off x="4434841" y="1031957"/>
            <a:ext cx="3528059" cy="2408735"/>
          </a:xfrm>
          <a:prstGeom prst="rect">
            <a:avLst/>
          </a:prstGeom>
        </p:spPr>
      </p:pic>
      <p:sp>
        <p:nvSpPr>
          <p:cNvPr id="54" name="Rectangle 53"/>
          <p:cNvSpPr/>
          <p:nvPr/>
        </p:nvSpPr>
        <p:spPr>
          <a:xfrm>
            <a:off x="327660" y="1100868"/>
            <a:ext cx="3962400" cy="221742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891" indent="-342891">
              <a:buFont typeface="+mj-lt"/>
              <a:buAutoNum type="arabicPeriod"/>
            </a:pPr>
            <a:r>
              <a:rPr lang="en-US" dirty="0">
                <a:solidFill>
                  <a:schemeClr val="tx1"/>
                </a:solidFill>
              </a:rPr>
              <a:t>ARP: Sell/Buy bids on NP/</a:t>
            </a:r>
            <a:r>
              <a:rPr lang="en-US" dirty="0" err="1">
                <a:solidFill>
                  <a:schemeClr val="tx1"/>
                </a:solidFill>
              </a:rPr>
              <a:t>Epex</a:t>
            </a:r>
            <a:r>
              <a:rPr lang="en-US" dirty="0">
                <a:solidFill>
                  <a:schemeClr val="tx1"/>
                </a:solidFill>
              </a:rPr>
              <a:t> </a:t>
            </a:r>
            <a:r>
              <a:rPr lang="en-US" dirty="0" err="1">
                <a:solidFill>
                  <a:schemeClr val="tx1"/>
                </a:solidFill>
              </a:rPr>
              <a:t>platfoms</a:t>
            </a:r>
            <a:endParaRPr lang="en-US" dirty="0">
              <a:solidFill>
                <a:schemeClr val="tx1"/>
              </a:solidFill>
            </a:endParaRPr>
          </a:p>
          <a:p>
            <a:pPr marL="342891" indent="-342891">
              <a:buFont typeface="+mj-lt"/>
              <a:buAutoNum type="arabicPeriod"/>
            </a:pPr>
            <a:endParaRPr lang="en-US" dirty="0">
              <a:solidFill>
                <a:schemeClr val="tx1"/>
              </a:solidFill>
            </a:endParaRPr>
          </a:p>
          <a:p>
            <a:pPr marL="342891" indent="-342891">
              <a:buFont typeface="+mj-lt"/>
              <a:buAutoNum type="arabicPeriod"/>
            </a:pPr>
            <a:r>
              <a:rPr lang="en-US" dirty="0">
                <a:solidFill>
                  <a:schemeClr val="tx1"/>
                </a:solidFill>
              </a:rPr>
              <a:t>Market Coupling DA allocation: Single Side Nomination on RNP for Shipper </a:t>
            </a:r>
          </a:p>
          <a:p>
            <a:pPr marL="342891" indent="-342891">
              <a:buFont typeface="+mj-lt"/>
              <a:buAutoNum type="arabicPeriod"/>
            </a:pPr>
            <a:endParaRPr lang="en-US" dirty="0">
              <a:solidFill>
                <a:schemeClr val="tx1"/>
              </a:solidFill>
            </a:endParaRPr>
          </a:p>
          <a:p>
            <a:pPr marL="342891" indent="-342891">
              <a:buFont typeface="+mj-lt"/>
              <a:buAutoNum type="arabicPeriod"/>
            </a:pPr>
            <a:r>
              <a:rPr lang="en-US" dirty="0">
                <a:solidFill>
                  <a:schemeClr val="tx1"/>
                </a:solidFill>
              </a:rPr>
              <a:t>As for BE-FR and BE-NL, ARP nominates sold or bought energy on local Hub to PX (Elia e-nomination) before D-1 14h </a:t>
            </a:r>
            <a:endParaRPr lang="fr-BE" dirty="0">
              <a:solidFill>
                <a:schemeClr val="tx1"/>
              </a:solidFill>
            </a:endParaRPr>
          </a:p>
        </p:txBody>
      </p:sp>
    </p:spTree>
    <p:extLst>
      <p:ext uri="{BB962C8B-B14F-4D97-AF65-F5344CB8AC3E}">
        <p14:creationId xmlns:p14="http://schemas.microsoft.com/office/powerpoint/2010/main" val="11492757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2000" y="70442"/>
            <a:ext cx="8280000" cy="645109"/>
          </a:xfrm>
        </p:spPr>
        <p:txBody>
          <a:bodyPr/>
          <a:lstStyle/>
          <a:p>
            <a:pPr algn="l"/>
            <a:r>
              <a:rPr lang="nl-BE" dirty="0" smtClean="0"/>
              <a:t>Day-</a:t>
            </a:r>
            <a:r>
              <a:rPr lang="nl-BE" dirty="0" err="1" smtClean="0"/>
              <a:t>ahead</a:t>
            </a:r>
            <a:r>
              <a:rPr lang="nl-BE" dirty="0" smtClean="0"/>
              <a:t> </a:t>
            </a:r>
            <a:r>
              <a:rPr lang="nl-BE" dirty="0" err="1" smtClean="0"/>
              <a:t>shadow</a:t>
            </a:r>
            <a:r>
              <a:rPr lang="nl-BE" dirty="0" smtClean="0"/>
              <a:t> </a:t>
            </a:r>
            <a:r>
              <a:rPr lang="nl-BE" dirty="0" err="1" smtClean="0"/>
              <a:t>auction</a:t>
            </a:r>
            <a:r>
              <a:rPr lang="nl-BE" dirty="0" smtClean="0"/>
              <a:t> on Nemo Link</a:t>
            </a:r>
            <a:endParaRPr lang="nl-BE" dirty="0"/>
          </a:p>
        </p:txBody>
      </p:sp>
      <p:sp>
        <p:nvSpPr>
          <p:cNvPr id="4" name="Footer Placeholder 3"/>
          <p:cNvSpPr>
            <a:spLocks noGrp="1"/>
          </p:cNvSpPr>
          <p:nvPr>
            <p:ph type="ftr" sz="quarter" idx="3"/>
          </p:nvPr>
        </p:nvSpPr>
        <p:spPr/>
        <p:txBody>
          <a:bodyPr/>
          <a:lstStyle/>
          <a:p>
            <a:r>
              <a:rPr lang="en-US" dirty="0" smtClean="0"/>
              <a:t>ARP-Day / Brussels, 17.04.2017 </a:t>
            </a:r>
            <a:endParaRPr lang="en-US" dirty="0"/>
          </a:p>
        </p:txBody>
      </p:sp>
      <p:pic>
        <p:nvPicPr>
          <p:cNvPr id="6" name="Picture 2" descr="Afbeeldingsresultaat voor elia 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9977" y="147341"/>
            <a:ext cx="820107" cy="28128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flipV="1">
            <a:off x="361950" y="4772025"/>
            <a:ext cx="8334375" cy="36000"/>
          </a:xfrm>
          <a:prstGeom prst="line">
            <a:avLst/>
          </a:prstGeom>
        </p:spPr>
        <p:style>
          <a:lnRef idx="2">
            <a:schemeClr val="accent1"/>
          </a:lnRef>
          <a:fillRef idx="0">
            <a:schemeClr val="accent1"/>
          </a:fillRef>
          <a:effectRef idx="1">
            <a:schemeClr val="accent1"/>
          </a:effectRef>
          <a:fontRef idx="minor">
            <a:schemeClr val="tx1"/>
          </a:fontRef>
        </p:style>
      </p:cxnSp>
      <p:sp>
        <p:nvSpPr>
          <p:cNvPr id="27" name="Rectangle 3"/>
          <p:cNvSpPr>
            <a:spLocks noGrp="1"/>
          </p:cNvSpPr>
          <p:nvPr>
            <p:ph type="body" idx="4294967295"/>
          </p:nvPr>
        </p:nvSpPr>
        <p:spPr>
          <a:xfrm>
            <a:off x="349808" y="672471"/>
            <a:ext cx="8542733" cy="3459163"/>
          </a:xfrm>
          <a:prstGeom prst="rect">
            <a:avLst/>
          </a:prstGeom>
        </p:spPr>
        <p:txBody>
          <a:bodyPr/>
          <a:lstStyle/>
          <a:p>
            <a:pPr marL="380990" indent="-380990" defTabSz="888978">
              <a:buNone/>
            </a:pPr>
            <a:endParaRPr lang="en-US" sz="1400" dirty="0"/>
          </a:p>
          <a:p>
            <a:pPr marL="380990" indent="-380990" defTabSz="888978">
              <a:buNone/>
            </a:pPr>
            <a:r>
              <a:rPr lang="en-US" sz="1400" dirty="0"/>
              <a:t>In case of issue (decoupling …) with the DA Market Coupling, explicit fallback allocation will take place</a:t>
            </a:r>
          </a:p>
          <a:p>
            <a:pPr marL="380990" indent="-380990" defTabSz="888978">
              <a:buNone/>
            </a:pPr>
            <a:endParaRPr lang="en-US" sz="1400" dirty="0"/>
          </a:p>
          <a:p>
            <a:pPr defTabSz="888978">
              <a:buFont typeface="Wingdings" panose="05000000000000000000" pitchFamily="2" charset="2"/>
              <a:buChar char="à"/>
            </a:pPr>
            <a:r>
              <a:rPr lang="en-US" sz="1400" dirty="0">
                <a:sym typeface="Wingdings" panose="05000000000000000000" pitchFamily="2" charset="2"/>
              </a:rPr>
              <a:t>Shadow auction: explicit allocation of Nemo Link Day-ahead capacity on JAO Single Allocation Platform</a:t>
            </a:r>
          </a:p>
          <a:p>
            <a:pPr marL="0" indent="0" defTabSz="888978">
              <a:buNone/>
            </a:pPr>
            <a:r>
              <a:rPr lang="en-US" sz="1400" dirty="0">
                <a:sym typeface="Wingdings" panose="05000000000000000000" pitchFamily="2" charset="2"/>
              </a:rPr>
              <a:t>1/ ARP </a:t>
            </a:r>
            <a:r>
              <a:rPr lang="en-US" sz="1400" dirty="0"/>
              <a:t>acquires DA PTRs on JAO Single Allocation Platform for DA products</a:t>
            </a:r>
          </a:p>
          <a:p>
            <a:pPr marL="0" indent="0" defTabSz="888978">
              <a:buNone/>
            </a:pPr>
            <a:r>
              <a:rPr lang="en-US" sz="1400" dirty="0"/>
              <a:t>2/ ARP nominates these DA PTRs on RNP (</a:t>
            </a:r>
            <a:r>
              <a:rPr lang="en-US" sz="1400" dirty="0">
                <a:solidFill>
                  <a:schemeClr val="accent1"/>
                </a:solidFill>
              </a:rPr>
              <a:t>Single Side nomination</a:t>
            </a:r>
            <a:r>
              <a:rPr lang="en-US" sz="1400" dirty="0"/>
              <a:t>)</a:t>
            </a:r>
          </a:p>
          <a:p>
            <a:pPr marL="0" indent="0" defTabSz="888978">
              <a:buNone/>
            </a:pPr>
            <a:r>
              <a:rPr lang="en-US" sz="1400" dirty="0"/>
              <a:t>	</a:t>
            </a:r>
            <a:r>
              <a:rPr lang="en-US" sz="1400" dirty="0">
                <a:sym typeface="Wingdings" panose="05000000000000000000" pitchFamily="2" charset="2"/>
              </a:rPr>
              <a:t> Unlike DA Shadow Auctions on BE-FR and BE-NL, no nominations in Elia e-nominations</a:t>
            </a:r>
          </a:p>
          <a:p>
            <a:pPr marL="0" indent="0" defTabSz="888978">
              <a:buNone/>
            </a:pPr>
            <a:r>
              <a:rPr lang="en-US" sz="1400" dirty="0">
                <a:sym typeface="Wingdings" panose="05000000000000000000" pitchFamily="2" charset="2"/>
              </a:rPr>
              <a:t>	 Mid-interconnector nominations: Losses to be applied</a:t>
            </a:r>
          </a:p>
          <a:p>
            <a:pPr marL="0" indent="0" defTabSz="888978">
              <a:buNone/>
            </a:pPr>
            <a:r>
              <a:rPr lang="en-US" sz="1400" dirty="0">
                <a:sym typeface="Wingdings" panose="05000000000000000000" pitchFamily="2" charset="2"/>
              </a:rPr>
              <a:t>3/ RNP notifies DA explicit nominations to Elia Systems</a:t>
            </a:r>
          </a:p>
          <a:p>
            <a:pPr marL="0" indent="0" defTabSz="888978">
              <a:buNone/>
            </a:pPr>
            <a:r>
              <a:rPr lang="en-US" sz="1400" dirty="0">
                <a:sym typeface="Wingdings" panose="05000000000000000000" pitchFamily="2" charset="2"/>
              </a:rPr>
              <a:t>	 </a:t>
            </a:r>
            <a:r>
              <a:rPr lang="en-US" sz="1400" dirty="0">
                <a:solidFill>
                  <a:schemeClr val="accent1"/>
                </a:solidFill>
                <a:sym typeface="Wingdings" panose="05000000000000000000" pitchFamily="2" charset="2"/>
              </a:rPr>
              <a:t>Nominated XB energy (</a:t>
            </a:r>
            <a:r>
              <a:rPr lang="en-US" sz="1400" u="sng" dirty="0">
                <a:solidFill>
                  <a:schemeClr val="accent1"/>
                </a:solidFill>
                <a:sym typeface="Wingdings" panose="05000000000000000000" pitchFamily="2" charset="2"/>
              </a:rPr>
              <a:t>BE value</a:t>
            </a:r>
            <a:r>
              <a:rPr lang="en-US" sz="1400" dirty="0">
                <a:solidFill>
                  <a:schemeClr val="accent1"/>
                </a:solidFill>
                <a:sym typeface="Wingdings" panose="05000000000000000000" pitchFamily="2" charset="2"/>
              </a:rPr>
              <a:t>) added automatically to ARP DA balance perimeter</a:t>
            </a:r>
            <a:endParaRPr lang="en-US" sz="1400" dirty="0"/>
          </a:p>
          <a:p>
            <a:pPr marL="0" indent="0" defTabSz="888978">
              <a:buNone/>
            </a:pPr>
            <a:endParaRPr lang="en-US" sz="1400" dirty="0"/>
          </a:p>
          <a:p>
            <a:pPr marL="380990" indent="-380990" defTabSz="888978">
              <a:buNone/>
            </a:pPr>
            <a:r>
              <a:rPr lang="en-US" sz="1400" dirty="0"/>
              <a:t>	  </a:t>
            </a:r>
          </a:p>
        </p:txBody>
      </p:sp>
      <p:sp>
        <p:nvSpPr>
          <p:cNvPr id="54" name="Rectangle 53"/>
          <p:cNvSpPr/>
          <p:nvPr/>
        </p:nvSpPr>
        <p:spPr>
          <a:xfrm>
            <a:off x="327660" y="1100868"/>
            <a:ext cx="7208520" cy="221742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891" indent="-342891">
              <a:buFont typeface="+mj-lt"/>
              <a:buAutoNum type="arabicPeriod"/>
            </a:pPr>
            <a:endParaRPr lang="fr-BE" dirty="0">
              <a:solidFill>
                <a:schemeClr val="tx1"/>
              </a:solidFill>
            </a:endParaRPr>
          </a:p>
        </p:txBody>
      </p:sp>
    </p:spTree>
    <p:extLst>
      <p:ext uri="{BB962C8B-B14F-4D97-AF65-F5344CB8AC3E}">
        <p14:creationId xmlns:p14="http://schemas.microsoft.com/office/powerpoint/2010/main" val="36595339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nl-BE" dirty="0" err="1" smtClean="0"/>
              <a:t>Allocations</a:t>
            </a:r>
            <a:r>
              <a:rPr lang="nl-BE" dirty="0" smtClean="0"/>
              <a:t> </a:t>
            </a:r>
            <a:r>
              <a:rPr lang="nl-BE" dirty="0" err="1" smtClean="0"/>
              <a:t>and</a:t>
            </a:r>
            <a:r>
              <a:rPr lang="nl-BE" dirty="0" smtClean="0"/>
              <a:t> </a:t>
            </a:r>
            <a:r>
              <a:rPr lang="nl-BE" dirty="0" err="1" smtClean="0"/>
              <a:t>Nominations</a:t>
            </a:r>
            <a:r>
              <a:rPr lang="nl-BE" dirty="0" smtClean="0"/>
              <a:t> on </a:t>
            </a:r>
            <a:r>
              <a:rPr lang="nl-BE" dirty="0" err="1" smtClean="0"/>
              <a:t>existing</a:t>
            </a:r>
            <a:r>
              <a:rPr lang="nl-BE" dirty="0" smtClean="0"/>
              <a:t> borders</a:t>
            </a:r>
            <a:endParaRPr lang="nl-BE" dirty="0"/>
          </a:p>
        </p:txBody>
      </p:sp>
      <p:sp>
        <p:nvSpPr>
          <p:cNvPr id="4" name="Footer Placeholder 3"/>
          <p:cNvSpPr>
            <a:spLocks noGrp="1"/>
          </p:cNvSpPr>
          <p:nvPr>
            <p:ph type="ftr" sz="quarter" idx="3"/>
          </p:nvPr>
        </p:nvSpPr>
        <p:spPr/>
        <p:txBody>
          <a:bodyPr/>
          <a:lstStyle/>
          <a:p>
            <a:r>
              <a:rPr lang="en-US" dirty="0" smtClean="0"/>
              <a:t>ARP-Day / Brussels, 17.04.2017 </a:t>
            </a:r>
            <a:endParaRPr lang="en-US" dirty="0"/>
          </a:p>
        </p:txBody>
      </p:sp>
      <p:sp>
        <p:nvSpPr>
          <p:cNvPr id="5" name="Slide Number Placeholder 4"/>
          <p:cNvSpPr>
            <a:spLocks noGrp="1"/>
          </p:cNvSpPr>
          <p:nvPr>
            <p:ph type="sldNum" sz="quarter" idx="4"/>
          </p:nvPr>
        </p:nvSpPr>
        <p:spPr>
          <a:xfrm>
            <a:off x="7073247" y="4850110"/>
            <a:ext cx="2133878" cy="166910"/>
          </a:xfrm>
        </p:spPr>
        <p:txBody>
          <a:bodyPr/>
          <a:lstStyle/>
          <a:p>
            <a:fld id="{BDFC70C9-4207-E249-BC2E-DCC217AE1BF1}" type="slidenum">
              <a:rPr lang="en-US" smtClean="0"/>
              <a:t>6</a:t>
            </a:fld>
            <a:endParaRPr lang="en-US"/>
          </a:p>
        </p:txBody>
      </p:sp>
      <p:pic>
        <p:nvPicPr>
          <p:cNvPr id="6" name="Picture 2" descr="Afbeeldingsresultaat voor elia 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9978" y="147341"/>
            <a:ext cx="820106" cy="28128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flipV="1">
            <a:off x="361949" y="4772025"/>
            <a:ext cx="8334375" cy="36000"/>
          </a:xfrm>
          <a:prstGeom prst="line">
            <a:avLst/>
          </a:prstGeom>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5"/>
          <a:stretch>
            <a:fillRect/>
          </a:stretch>
        </p:blipFill>
        <p:spPr>
          <a:xfrm>
            <a:off x="3275978" y="1461600"/>
            <a:ext cx="5748401" cy="2993869"/>
          </a:xfrm>
          <a:prstGeom prst="rect">
            <a:avLst/>
          </a:prstGeom>
        </p:spPr>
      </p:pic>
      <p:cxnSp>
        <p:nvCxnSpPr>
          <p:cNvPr id="16" name="Straight Connector 15"/>
          <p:cNvCxnSpPr/>
          <p:nvPr/>
        </p:nvCxnSpPr>
        <p:spPr>
          <a:xfrm>
            <a:off x="4493422" y="2457450"/>
            <a:ext cx="864395" cy="64294"/>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429004" y="3464719"/>
            <a:ext cx="928688" cy="307777"/>
          </a:xfrm>
          <a:prstGeom prst="rect">
            <a:avLst/>
          </a:prstGeom>
          <a:noFill/>
        </p:spPr>
        <p:txBody>
          <a:bodyPr wrap="square" rtlCol="0">
            <a:spAutoFit/>
          </a:bodyPr>
          <a:lstStyle/>
          <a:p>
            <a:r>
              <a:rPr lang="en-US" dirty="0" smtClean="0">
                <a:solidFill>
                  <a:srgbClr val="0070C0"/>
                </a:solidFill>
              </a:rPr>
              <a:t>BE-FR</a:t>
            </a:r>
            <a:endParaRPr lang="fr-BE" dirty="0">
              <a:solidFill>
                <a:srgbClr val="0070C0"/>
              </a:solidFill>
            </a:endParaRPr>
          </a:p>
        </p:txBody>
      </p:sp>
      <p:sp>
        <p:nvSpPr>
          <p:cNvPr id="18" name="TextBox 17"/>
          <p:cNvSpPr txBox="1"/>
          <p:nvPr/>
        </p:nvSpPr>
        <p:spPr>
          <a:xfrm>
            <a:off x="8038541" y="3152778"/>
            <a:ext cx="928688" cy="307777"/>
          </a:xfrm>
          <a:prstGeom prst="rect">
            <a:avLst/>
          </a:prstGeom>
          <a:noFill/>
        </p:spPr>
        <p:txBody>
          <a:bodyPr wrap="square" rtlCol="0">
            <a:spAutoFit/>
          </a:bodyPr>
          <a:lstStyle/>
          <a:p>
            <a:r>
              <a:rPr lang="en-US" dirty="0" smtClean="0">
                <a:solidFill>
                  <a:srgbClr val="30F030"/>
                </a:solidFill>
              </a:rPr>
              <a:t>BE-NL</a:t>
            </a:r>
            <a:endParaRPr lang="fr-BE" dirty="0">
              <a:solidFill>
                <a:srgbClr val="30F030"/>
              </a:solidFill>
            </a:endParaRPr>
          </a:p>
        </p:txBody>
      </p:sp>
      <p:cxnSp>
        <p:nvCxnSpPr>
          <p:cNvPr id="20" name="Straight Connector 19"/>
          <p:cNvCxnSpPr/>
          <p:nvPr/>
        </p:nvCxnSpPr>
        <p:spPr>
          <a:xfrm flipH="1" flipV="1">
            <a:off x="5357817" y="2521744"/>
            <a:ext cx="178594" cy="85725"/>
          </a:xfrm>
          <a:prstGeom prst="line">
            <a:avLst/>
          </a:prstGeom>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432000" y="1185863"/>
            <a:ext cx="2632669" cy="1384995"/>
          </a:xfrm>
          <a:prstGeom prst="rect">
            <a:avLst/>
          </a:prstGeom>
          <a:noFill/>
        </p:spPr>
        <p:txBody>
          <a:bodyPr wrap="square" rtlCol="0">
            <a:spAutoFit/>
          </a:bodyPr>
          <a:lstStyle/>
          <a:p>
            <a:r>
              <a:rPr lang="en-US" dirty="0" smtClean="0"/>
              <a:t>Before Nemo</a:t>
            </a:r>
          </a:p>
          <a:p>
            <a:pPr marL="285750" indent="-285750">
              <a:buFont typeface="Arial" panose="020B0604020202020204" pitchFamily="34" charset="0"/>
              <a:buChar char="•"/>
            </a:pPr>
            <a:r>
              <a:rPr lang="en-US" dirty="0" smtClean="0"/>
              <a:t>2 borders BE-FR &amp; BE-NL</a:t>
            </a:r>
          </a:p>
          <a:p>
            <a:pPr marL="285750" indent="-285750">
              <a:buFont typeface="Arial" panose="020B0604020202020204" pitchFamily="34" charset="0"/>
              <a:buChar char="•"/>
            </a:pPr>
            <a:r>
              <a:rPr lang="en-US" dirty="0" smtClean="0"/>
              <a:t>3 market time frames:</a:t>
            </a:r>
          </a:p>
          <a:p>
            <a:pPr marL="628650" lvl="1" indent="-285750">
              <a:buFont typeface="Arial" panose="020B0604020202020204" pitchFamily="34" charset="0"/>
              <a:buChar char="•"/>
            </a:pPr>
            <a:r>
              <a:rPr lang="en-US" dirty="0" smtClean="0"/>
              <a:t>Long term</a:t>
            </a:r>
          </a:p>
          <a:p>
            <a:pPr marL="628650" lvl="1" indent="-285750">
              <a:buFont typeface="Arial" panose="020B0604020202020204" pitchFamily="34" charset="0"/>
              <a:buChar char="•"/>
            </a:pPr>
            <a:r>
              <a:rPr lang="en-US" dirty="0" smtClean="0"/>
              <a:t>Day-ahead</a:t>
            </a:r>
          </a:p>
          <a:p>
            <a:pPr marL="628650" lvl="1" indent="-285750">
              <a:buFont typeface="Arial" panose="020B0604020202020204" pitchFamily="34" charset="0"/>
              <a:buChar char="•"/>
            </a:pPr>
            <a:r>
              <a:rPr lang="en-US" dirty="0" smtClean="0"/>
              <a:t>Intraday</a:t>
            </a:r>
            <a:endParaRPr lang="fr-BE" dirty="0"/>
          </a:p>
        </p:txBody>
      </p:sp>
      <p:pic>
        <p:nvPicPr>
          <p:cNvPr id="26" name="Picture 25"/>
          <p:cNvPicPr>
            <a:picLocks noChangeAspect="1"/>
          </p:cNvPicPr>
          <p:nvPr/>
        </p:nvPicPr>
        <p:blipFill>
          <a:blip r:embed="rId6"/>
          <a:stretch>
            <a:fillRect/>
          </a:stretch>
        </p:blipFill>
        <p:spPr>
          <a:xfrm>
            <a:off x="272223" y="2721011"/>
            <a:ext cx="2632714" cy="897596"/>
          </a:xfrm>
          <a:prstGeom prst="rect">
            <a:avLst/>
          </a:prstGeom>
        </p:spPr>
      </p:pic>
    </p:spTree>
    <p:extLst>
      <p:ext uri="{BB962C8B-B14F-4D97-AF65-F5344CB8AC3E}">
        <p14:creationId xmlns:p14="http://schemas.microsoft.com/office/powerpoint/2010/main" val="30834272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p:cNvSpPr>
            <a:spLocks noGrp="1"/>
          </p:cNvSpPr>
          <p:nvPr>
            <p:ph type="ctrTitle"/>
          </p:nvPr>
        </p:nvSpPr>
        <p:spPr>
          <a:xfrm>
            <a:off x="775083" y="1011358"/>
            <a:ext cx="7525956" cy="904109"/>
          </a:xfrm>
        </p:spPr>
        <p:txBody>
          <a:bodyPr>
            <a:normAutofit/>
          </a:bodyPr>
          <a:lstStyle/>
          <a:p>
            <a:pPr lvl="0"/>
            <a:r>
              <a:rPr lang="en-US" sz="2300" b="1" dirty="0" smtClean="0"/>
              <a:t>Changes </a:t>
            </a:r>
            <a:r>
              <a:rPr lang="en-US" sz="2300" b="1" dirty="0"/>
              <a:t>in ARP contract</a:t>
            </a:r>
            <a:endParaRPr lang="de-DE" sz="2300" b="1" dirty="0"/>
          </a:p>
        </p:txBody>
      </p:sp>
      <p:sp>
        <p:nvSpPr>
          <p:cNvPr id="3" name="Etikett" hidden="1"/>
          <p:cNvSpPr txBox="1"/>
          <p:nvPr/>
        </p:nvSpPr>
        <p:spPr>
          <a:xfrm>
            <a:off x="-12094" y="67885"/>
            <a:ext cx="899999" cy="231448"/>
          </a:xfrm>
          <a:prstGeom prst="rect">
            <a:avLst/>
          </a:prstGeom>
          <a:solidFill>
            <a:schemeClr val="tx1"/>
          </a:solidFill>
        </p:spPr>
        <p:txBody>
          <a:bodyPr wrap="square" lIns="76812" tIns="38405" rIns="76812" bIns="38405" rtlCol="0" anchor="ctr">
            <a:spAutoFit/>
          </a:bodyPr>
          <a:lstStyle/>
          <a:p>
            <a:pPr algn="ctr"/>
            <a:r>
              <a:rPr lang="de-DE" sz="1000">
                <a:solidFill>
                  <a:schemeClr val="bg1"/>
                </a:solidFill>
              </a:rPr>
              <a:t>Arbeitsstand</a:t>
            </a:r>
          </a:p>
        </p:txBody>
      </p:sp>
      <p:sp>
        <p:nvSpPr>
          <p:cNvPr id="4" name="Titel"/>
          <p:cNvSpPr txBox="1">
            <a:spLocks/>
          </p:cNvSpPr>
          <p:nvPr/>
        </p:nvSpPr>
        <p:spPr>
          <a:xfrm>
            <a:off x="421103" y="2510951"/>
            <a:ext cx="8280000" cy="1082255"/>
          </a:xfrm>
          <a:prstGeom prst="rect">
            <a:avLst/>
          </a:prstGeom>
        </p:spPr>
        <p:txBody>
          <a:bodyPr vert="horz" lIns="151163" tIns="0" rIns="151163" bIns="0" rtlCol="0" anchor="ctr" anchorCtr="0">
            <a:normAutofit/>
          </a:bodyPr>
          <a:lstStyle>
            <a:lvl1pPr algn="l" defTabSz="457200" rtl="0" eaLnBrk="1" latinLnBrk="0" hangingPunct="1">
              <a:lnSpc>
                <a:spcPct val="120000"/>
              </a:lnSpc>
              <a:spcBef>
                <a:spcPct val="0"/>
              </a:spcBef>
              <a:buNone/>
              <a:defRPr sz="3200" kern="1200">
                <a:solidFill>
                  <a:schemeClr val="lt1"/>
                </a:solidFill>
                <a:latin typeface="+mj-lt"/>
                <a:ea typeface="+mj-ea"/>
                <a:cs typeface="+mj-cs"/>
              </a:defRPr>
            </a:lvl1pPr>
          </a:lstStyle>
          <a:p>
            <a:pPr algn="r"/>
            <a:endParaRPr lang="de-DE" i="1" dirty="0">
              <a:latin typeface="Helvetica Light"/>
            </a:endParaRPr>
          </a:p>
        </p:txBody>
      </p:sp>
      <p:sp>
        <p:nvSpPr>
          <p:cNvPr id="6" name="TextBox 5"/>
          <p:cNvSpPr txBox="1"/>
          <p:nvPr/>
        </p:nvSpPr>
        <p:spPr>
          <a:xfrm>
            <a:off x="790575" y="4029076"/>
            <a:ext cx="3486151" cy="276999"/>
          </a:xfrm>
          <a:prstGeom prst="rect">
            <a:avLst/>
          </a:prstGeom>
          <a:noFill/>
        </p:spPr>
        <p:txBody>
          <a:bodyPr wrap="square" rtlCol="0">
            <a:spAutoFit/>
          </a:bodyPr>
          <a:lstStyle/>
          <a:p>
            <a:r>
              <a:rPr lang="nl-BE" sz="1200" dirty="0">
                <a:solidFill>
                  <a:schemeClr val="bg1"/>
                </a:solidFill>
              </a:rPr>
              <a:t>ARP-Day, 17/04/2018, Brussels</a:t>
            </a:r>
          </a:p>
        </p:txBody>
      </p:sp>
      <p:sp>
        <p:nvSpPr>
          <p:cNvPr id="5" name="Rectangle 4"/>
          <p:cNvSpPr/>
          <p:nvPr/>
        </p:nvSpPr>
        <p:spPr>
          <a:xfrm>
            <a:off x="790576" y="3623769"/>
            <a:ext cx="6053773" cy="369332"/>
          </a:xfrm>
          <a:prstGeom prst="rect">
            <a:avLst/>
          </a:prstGeom>
        </p:spPr>
        <p:txBody>
          <a:bodyPr wrap="none">
            <a:spAutoFit/>
          </a:bodyPr>
          <a:lstStyle/>
          <a:p>
            <a:r>
              <a:rPr lang="nl-BE" sz="1800" dirty="0">
                <a:solidFill>
                  <a:schemeClr val="bg1"/>
                </a:solidFill>
                <a:latin typeface="Helvetica Light"/>
              </a:rPr>
              <a:t>Thomas Van Den Broucke – Product Manager EU Market</a:t>
            </a:r>
          </a:p>
        </p:txBody>
      </p:sp>
    </p:spTree>
    <p:extLst>
      <p:ext uri="{BB962C8B-B14F-4D97-AF65-F5344CB8AC3E}">
        <p14:creationId xmlns:p14="http://schemas.microsoft.com/office/powerpoint/2010/main" val="133256282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308" y="144603"/>
            <a:ext cx="8528765" cy="411143"/>
          </a:xfrm>
        </p:spPr>
        <p:txBody>
          <a:bodyPr/>
          <a:lstStyle/>
          <a:p>
            <a:r>
              <a:rPr lang="en-US" dirty="0" smtClean="0"/>
              <a:t>Changes in the ARP contract:</a:t>
            </a:r>
            <a:endParaRPr lang="en-US" dirty="0"/>
          </a:p>
        </p:txBody>
      </p:sp>
      <p:sp>
        <p:nvSpPr>
          <p:cNvPr id="5" name="Text Placeholder 4"/>
          <p:cNvSpPr>
            <a:spLocks noGrp="1"/>
          </p:cNvSpPr>
          <p:nvPr>
            <p:ph type="body" sz="quarter" idx="13"/>
          </p:nvPr>
        </p:nvSpPr>
        <p:spPr>
          <a:xfrm>
            <a:off x="350636" y="673768"/>
            <a:ext cx="8202099" cy="2918519"/>
          </a:xfrm>
        </p:spPr>
        <p:txBody>
          <a:bodyPr/>
          <a:lstStyle/>
          <a:p>
            <a:pPr marL="0" indent="0">
              <a:buNone/>
            </a:pPr>
            <a:r>
              <a:rPr lang="en-US" u="sng" dirty="0" smtClean="0"/>
              <a:t>Implementation </a:t>
            </a:r>
            <a:r>
              <a:rPr lang="en-US" u="sng" dirty="0"/>
              <a:t>of Nemo Link </a:t>
            </a:r>
            <a:r>
              <a:rPr lang="en-US" u="sng" dirty="0" smtClean="0"/>
              <a:t>requires changes in </a:t>
            </a:r>
            <a:r>
              <a:rPr lang="en-US" u="sng" dirty="0"/>
              <a:t>the ARP contract</a:t>
            </a:r>
          </a:p>
          <a:p>
            <a:pPr marL="776581" lvl="1" indent="-385753">
              <a:lnSpc>
                <a:spcPct val="200000"/>
              </a:lnSpc>
              <a:buFont typeface="+mj-lt"/>
              <a:buAutoNum type="arabicPeriod"/>
            </a:pPr>
            <a:endParaRPr lang="en-US" sz="2000" dirty="0"/>
          </a:p>
          <a:p>
            <a:pPr marL="776581" lvl="1" indent="-385753">
              <a:lnSpc>
                <a:spcPct val="200000"/>
              </a:lnSpc>
              <a:buFont typeface="+mj-lt"/>
              <a:buAutoNum type="arabicPeriod"/>
            </a:pPr>
            <a:r>
              <a:rPr lang="en-US" sz="2000" dirty="0"/>
              <a:t>New border BE-GB with its own specificities</a:t>
            </a:r>
          </a:p>
          <a:p>
            <a:pPr marL="776581" lvl="1" indent="-385753">
              <a:lnSpc>
                <a:spcPct val="200000"/>
              </a:lnSpc>
              <a:buFont typeface="+mj-lt"/>
              <a:buAutoNum type="arabicPeriod"/>
            </a:pPr>
            <a:r>
              <a:rPr lang="en-US" sz="2000" dirty="0"/>
              <a:t>A specific ARP status related to an Offshore Interconnector</a:t>
            </a:r>
          </a:p>
        </p:txBody>
      </p:sp>
      <p:sp>
        <p:nvSpPr>
          <p:cNvPr id="6" name="Footer Placeholder 3"/>
          <p:cNvSpPr txBox="1">
            <a:spLocks/>
          </p:cNvSpPr>
          <p:nvPr/>
        </p:nvSpPr>
        <p:spPr>
          <a:xfrm>
            <a:off x="398881" y="4667230"/>
            <a:ext cx="6088253" cy="166910"/>
          </a:xfrm>
          <a:prstGeom prst="rect">
            <a:avLst/>
          </a:prstGeom>
        </p:spPr>
        <p:txBody>
          <a:bodyPr/>
          <a:lstStyle>
            <a:defPPr>
              <a:defRPr lang="de-DE"/>
            </a:defPPr>
            <a:lvl1pPr marL="0" algn="l" defTabSz="342900" rtl="0" eaLnBrk="1" latinLnBrk="0" hangingPunct="1">
              <a:defRPr sz="1400" kern="1200">
                <a:solidFill>
                  <a:schemeClr val="tx1"/>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a:lstStyle>
          <a:p>
            <a:r>
              <a:rPr lang="en-US" dirty="0" smtClean="0"/>
              <a:t>ARP-Day / Brussels, 17.04.2017 </a:t>
            </a:r>
            <a:endParaRPr lang="en-US" dirty="0"/>
          </a:p>
        </p:txBody>
      </p:sp>
    </p:spTree>
    <p:extLst>
      <p:ext uri="{BB962C8B-B14F-4D97-AF65-F5344CB8AC3E}">
        <p14:creationId xmlns:p14="http://schemas.microsoft.com/office/powerpoint/2010/main" val="254818320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337" y="49681"/>
            <a:ext cx="7858067" cy="411143"/>
          </a:xfrm>
        </p:spPr>
        <p:txBody>
          <a:bodyPr/>
          <a:lstStyle/>
          <a:p>
            <a:r>
              <a:rPr lang="en-US" sz="1700"/>
              <a:t>High level overview of the required changes in the ARP contract for Nemo Link</a:t>
            </a:r>
          </a:p>
        </p:txBody>
      </p:sp>
      <p:sp>
        <p:nvSpPr>
          <p:cNvPr id="5" name="Text Placeholder 4"/>
          <p:cNvSpPr>
            <a:spLocks noGrp="1"/>
          </p:cNvSpPr>
          <p:nvPr>
            <p:ph type="body" sz="quarter" idx="13"/>
          </p:nvPr>
        </p:nvSpPr>
        <p:spPr>
          <a:xfrm>
            <a:off x="243458" y="1289533"/>
            <a:ext cx="7857639" cy="2515700"/>
          </a:xfrm>
        </p:spPr>
        <p:txBody>
          <a:bodyPr/>
          <a:lstStyle/>
          <a:p>
            <a:pPr lvl="1"/>
            <a:endParaRPr lang="en-US"/>
          </a:p>
          <a:p>
            <a:pPr lvl="1"/>
            <a:endParaRPr lang="en-US"/>
          </a:p>
          <a:p>
            <a:pPr lvl="1"/>
            <a:endParaRPr lang="en-US"/>
          </a:p>
          <a:p>
            <a:pPr lvl="1"/>
            <a:endParaRPr lang="en-US"/>
          </a:p>
        </p:txBody>
      </p:sp>
      <p:graphicFrame>
        <p:nvGraphicFramePr>
          <p:cNvPr id="7" name="Diagram 6"/>
          <p:cNvGraphicFramePr/>
          <p:nvPr>
            <p:extLst>
              <p:ext uri="{D42A27DB-BD31-4B8C-83A1-F6EECF244321}">
                <p14:modId xmlns:p14="http://schemas.microsoft.com/office/powerpoint/2010/main" val="2171449049"/>
              </p:ext>
            </p:extLst>
          </p:nvPr>
        </p:nvGraphicFramePr>
        <p:xfrm>
          <a:off x="2197055" y="370087"/>
          <a:ext cx="5098719" cy="34351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5745111" y="562235"/>
            <a:ext cx="3396243" cy="705323"/>
          </a:xfrm>
          <a:prstGeom prst="rect">
            <a:avLst/>
          </a:prstGeom>
          <a:noFill/>
        </p:spPr>
        <p:txBody>
          <a:bodyPr wrap="square" lIns="68580" tIns="34291" rIns="68580" bIns="34291" rtlCol="0" anchor="t">
            <a:spAutoFit/>
          </a:bodyPr>
          <a:lstStyle/>
          <a:p>
            <a:pPr marL="168112" indent="-168112" defTabSz="390829">
              <a:spcAft>
                <a:spcPts val="513"/>
              </a:spcAft>
              <a:buFont typeface="Wingdings" panose="05000000000000000000" pitchFamily="2" charset="2"/>
              <a:buChar char="Ø"/>
            </a:pPr>
            <a:r>
              <a:rPr lang="en-US" sz="800" i="1" u="sng">
                <a:solidFill>
                  <a:srgbClr val="2C373C"/>
                </a:solidFill>
                <a:latin typeface="Arial"/>
              </a:rPr>
              <a:t>Nemo Link will become an  ARP Offshore Interconnector (ARP</a:t>
            </a:r>
            <a:r>
              <a:rPr lang="en-US" sz="800" i="1" u="sng" baseline="-25000">
                <a:solidFill>
                  <a:srgbClr val="2C373C"/>
                </a:solidFill>
                <a:latin typeface="Arial"/>
              </a:rPr>
              <a:t>OI</a:t>
            </a:r>
            <a:r>
              <a:rPr lang="en-US" sz="800" i="1" u="sng">
                <a:solidFill>
                  <a:srgbClr val="2C373C"/>
                </a:solidFill>
                <a:latin typeface="Arial"/>
              </a:rPr>
              <a:t>) </a:t>
            </a:r>
            <a:endParaRPr lang="en-US"/>
          </a:p>
          <a:p>
            <a:pPr marL="243834" indent="-91914" defTabSz="390829">
              <a:spcAft>
                <a:spcPts val="513"/>
              </a:spcAft>
              <a:buFont typeface="Wingdings" panose="05000000000000000000" pitchFamily="2" charset="2"/>
              <a:buChar char="§"/>
            </a:pPr>
            <a:r>
              <a:rPr lang="en-US" sz="800" i="1">
                <a:solidFill>
                  <a:srgbClr val="2C373C"/>
                </a:solidFill>
                <a:latin typeface="Arial"/>
              </a:rPr>
              <a:t>A new ARP status for which specific provisions related to an Offshore Interconnector will be included in the ARP Contract</a:t>
            </a:r>
            <a:endParaRPr lang="en-US" sz="800" i="1">
              <a:solidFill>
                <a:srgbClr val="2C373C"/>
              </a:solidFill>
              <a:latin typeface="Arial"/>
              <a:cs typeface="Arial"/>
            </a:endParaRPr>
          </a:p>
          <a:p>
            <a:pPr marL="243834" indent="-243834" defTabSz="390829">
              <a:buFont typeface="Wingdings" panose="05000000000000000000" pitchFamily="2" charset="2"/>
              <a:buChar char="Ø"/>
            </a:pPr>
            <a:endParaRPr lang="en-US" sz="900" i="1">
              <a:solidFill>
                <a:srgbClr val="2C373C"/>
              </a:solidFill>
              <a:latin typeface="Arial"/>
              <a:cs typeface="Arial"/>
            </a:endParaRPr>
          </a:p>
        </p:txBody>
      </p:sp>
      <p:sp>
        <p:nvSpPr>
          <p:cNvPr id="9" name="TextBox 8"/>
          <p:cNvSpPr txBox="1"/>
          <p:nvPr/>
        </p:nvSpPr>
        <p:spPr>
          <a:xfrm>
            <a:off x="5812408" y="2620135"/>
            <a:ext cx="3327905" cy="1754328"/>
          </a:xfrm>
          <a:prstGeom prst="rect">
            <a:avLst/>
          </a:prstGeom>
          <a:noFill/>
        </p:spPr>
        <p:txBody>
          <a:bodyPr wrap="square" lIns="68580" tIns="34291" rIns="68580" bIns="34291" rtlCol="0" anchor="t">
            <a:spAutoFit/>
          </a:bodyPr>
          <a:lstStyle/>
          <a:p>
            <a:pPr marL="243834" indent="-243834" defTabSz="390829">
              <a:buFont typeface="Wingdings" panose="05000000000000000000" pitchFamily="2" charset="2"/>
              <a:buChar char="Ø"/>
            </a:pPr>
            <a:r>
              <a:rPr lang="en-US" sz="900" i="1" u="sng">
                <a:solidFill>
                  <a:srgbClr val="2C373C"/>
                </a:solidFill>
                <a:latin typeface="Arial"/>
              </a:rPr>
              <a:t>Nemo Link, as ARP</a:t>
            </a:r>
            <a:r>
              <a:rPr lang="en-US" sz="500" i="1" u="sng">
                <a:solidFill>
                  <a:srgbClr val="2C373C"/>
                </a:solidFill>
                <a:latin typeface="Arial"/>
              </a:rPr>
              <a:t>OI</a:t>
            </a:r>
            <a:r>
              <a:rPr lang="en-US" sz="900" i="1" u="sng">
                <a:solidFill>
                  <a:srgbClr val="2C373C"/>
                </a:solidFill>
                <a:latin typeface="Arial"/>
              </a:rPr>
              <a:t>, has to ensure the balance between: </a:t>
            </a:r>
            <a:endParaRPr lang="en-US">
              <a:cs typeface="Arial"/>
            </a:endParaRPr>
          </a:p>
          <a:p>
            <a:pPr marL="227642" defTabSz="390829"/>
            <a:endParaRPr lang="en-US" sz="400" i="1">
              <a:solidFill>
                <a:srgbClr val="2C373C"/>
              </a:solidFill>
              <a:latin typeface="Arial"/>
              <a:cs typeface="Arial"/>
            </a:endParaRPr>
          </a:p>
          <a:p>
            <a:pPr marL="423376" indent="-195258" defTabSz="390829">
              <a:buFont typeface="+mj-lt"/>
              <a:buAutoNum type="arabicPeriod"/>
            </a:pPr>
            <a:r>
              <a:rPr lang="en-US" sz="800" i="1">
                <a:solidFill>
                  <a:srgbClr val="2C373C"/>
                </a:solidFill>
                <a:latin typeface="Arial"/>
              </a:rPr>
              <a:t>Measured flow on the Offshore Interconnector on BE side</a:t>
            </a:r>
            <a:endParaRPr lang="en-US" sz="800" i="1">
              <a:solidFill>
                <a:srgbClr val="2C373C"/>
              </a:solidFill>
              <a:latin typeface="Arial"/>
              <a:cs typeface="Arial"/>
            </a:endParaRPr>
          </a:p>
          <a:p>
            <a:pPr marL="423376" indent="-195258" defTabSz="390829">
              <a:buFont typeface="+mj-lt"/>
              <a:buAutoNum type="arabicPeriod"/>
            </a:pPr>
            <a:r>
              <a:rPr lang="en-US" sz="800" i="1">
                <a:solidFill>
                  <a:srgbClr val="2C373C"/>
                </a:solidFill>
                <a:latin typeface="Arial"/>
              </a:rPr>
              <a:t>Programmed Import/Export flow as result of the market exchanges (on BE side)</a:t>
            </a:r>
            <a:endParaRPr lang="en-US" sz="800" i="1">
              <a:solidFill>
                <a:srgbClr val="2C373C"/>
              </a:solidFill>
              <a:latin typeface="Arial"/>
              <a:cs typeface="Arial"/>
            </a:endParaRPr>
          </a:p>
          <a:p>
            <a:pPr marL="229070" indent="-229070" defTabSz="390829">
              <a:spcAft>
                <a:spcPts val="513"/>
              </a:spcAft>
              <a:buFont typeface="Wingdings" panose="05000000000000000000" pitchFamily="2" charset="2"/>
              <a:buChar char="Ø"/>
            </a:pPr>
            <a:endParaRPr lang="en-US" sz="900" i="1" u="sng">
              <a:solidFill>
                <a:srgbClr val="2C373C"/>
              </a:solidFill>
              <a:latin typeface="Arial"/>
              <a:cs typeface="Arial"/>
            </a:endParaRPr>
          </a:p>
          <a:p>
            <a:pPr marL="229070" indent="-229070" defTabSz="390829">
              <a:spcAft>
                <a:spcPts val="513"/>
              </a:spcAft>
              <a:buFont typeface="Wingdings" panose="05000000000000000000" pitchFamily="2" charset="2"/>
              <a:buChar char="Ø"/>
            </a:pPr>
            <a:r>
              <a:rPr lang="en-US" sz="900" i="1" u="sng">
                <a:solidFill>
                  <a:srgbClr val="2C373C"/>
                </a:solidFill>
                <a:latin typeface="Arial"/>
                <a:sym typeface="Wingdings" panose="05000000000000000000" pitchFamily="2" charset="2"/>
              </a:rPr>
              <a:t>Nemo Link will, as every other ARP</a:t>
            </a:r>
            <a:endParaRPr lang="en-US" sz="900" i="1" u="sng">
              <a:solidFill>
                <a:srgbClr val="2C373C"/>
              </a:solidFill>
              <a:latin typeface="Arial"/>
              <a:cs typeface="Arial"/>
            </a:endParaRPr>
          </a:p>
          <a:p>
            <a:pPr marL="374324" indent="-146206" defTabSz="390829">
              <a:spcAft>
                <a:spcPts val="513"/>
              </a:spcAft>
              <a:buFont typeface="Wingdings"/>
              <a:buChar char="è"/>
            </a:pPr>
            <a:r>
              <a:rPr lang="en-US" sz="800" i="1">
                <a:solidFill>
                  <a:srgbClr val="2C373C"/>
                </a:solidFill>
                <a:latin typeface="Arial"/>
                <a:sym typeface="Wingdings" panose="05000000000000000000" pitchFamily="2" charset="2"/>
              </a:rPr>
              <a:t>be able to access the local hub or market to restore its unbalanced position</a:t>
            </a:r>
            <a:endParaRPr lang="en-US" sz="800" i="1">
              <a:solidFill>
                <a:srgbClr val="2C373C"/>
              </a:solidFill>
              <a:latin typeface="Arial"/>
              <a:cs typeface="Arial"/>
            </a:endParaRPr>
          </a:p>
          <a:p>
            <a:pPr marL="374324" indent="-146206" defTabSz="390829">
              <a:buFont typeface="Wingdings"/>
              <a:buChar char="è"/>
            </a:pPr>
            <a:r>
              <a:rPr lang="en-US" sz="800" i="1">
                <a:solidFill>
                  <a:srgbClr val="2C373C"/>
                </a:solidFill>
                <a:latin typeface="Arial"/>
                <a:sym typeface="Wingdings" panose="05000000000000000000" pitchFamily="2" charset="2"/>
              </a:rPr>
              <a:t>be charged with regulated imbalance tariff </a:t>
            </a:r>
            <a:endParaRPr lang="en-US" sz="800" i="1">
              <a:solidFill>
                <a:srgbClr val="2C373C"/>
              </a:solidFill>
              <a:latin typeface="Arial"/>
              <a:cs typeface="Arial"/>
            </a:endParaRPr>
          </a:p>
          <a:p>
            <a:pPr marL="374324" indent="-146206" defTabSz="390829">
              <a:buFont typeface="Wingdings"/>
              <a:buChar char="è"/>
            </a:pPr>
            <a:endParaRPr lang="en-US" sz="900" i="1">
              <a:solidFill>
                <a:srgbClr val="2C373C"/>
              </a:solidFill>
              <a:latin typeface="Arial"/>
              <a:cs typeface="Arial"/>
            </a:endParaRPr>
          </a:p>
        </p:txBody>
      </p:sp>
      <p:sp>
        <p:nvSpPr>
          <p:cNvPr id="12" name="TextBox 11"/>
          <p:cNvSpPr txBox="1"/>
          <p:nvPr/>
        </p:nvSpPr>
        <p:spPr>
          <a:xfrm>
            <a:off x="32229" y="1344701"/>
            <a:ext cx="2876243" cy="1849226"/>
          </a:xfrm>
          <a:prstGeom prst="rect">
            <a:avLst/>
          </a:prstGeom>
          <a:noFill/>
        </p:spPr>
        <p:txBody>
          <a:bodyPr wrap="square" lIns="68580" tIns="34291" rIns="68580" bIns="34291" rtlCol="0">
            <a:spAutoFit/>
          </a:bodyPr>
          <a:lstStyle/>
          <a:p>
            <a:pPr marL="146560" indent="-146560" defTabSz="390829">
              <a:spcAft>
                <a:spcPts val="513"/>
              </a:spcAft>
              <a:buFont typeface="Wingdings" panose="05000000000000000000" pitchFamily="2" charset="2"/>
              <a:buChar char="Ø"/>
            </a:pPr>
            <a:r>
              <a:rPr lang="en-US" sz="900" i="1" u="sng">
                <a:solidFill>
                  <a:srgbClr val="2C373C"/>
                </a:solidFill>
                <a:latin typeface="Arial"/>
              </a:rPr>
              <a:t>Import/Export nominations on the BE-GB border</a:t>
            </a:r>
          </a:p>
          <a:p>
            <a:pPr marL="244269" indent="-92279" defTabSz="390829">
              <a:spcAft>
                <a:spcPts val="513"/>
              </a:spcAft>
              <a:buFont typeface="Wingdings" panose="05000000000000000000" pitchFamily="2" charset="2"/>
              <a:buChar char="§"/>
            </a:pPr>
            <a:r>
              <a:rPr lang="en-US" sz="900" i="1">
                <a:solidFill>
                  <a:srgbClr val="2C373C"/>
                </a:solidFill>
                <a:latin typeface="Arial"/>
              </a:rPr>
              <a:t>Nominations for PTRs with UIOSI* on Nemo Link </a:t>
            </a:r>
            <a:r>
              <a:rPr lang="en-US" sz="900" i="1">
                <a:solidFill>
                  <a:srgbClr val="2C373C"/>
                </a:solidFill>
                <a:latin typeface="Arial"/>
                <a:sym typeface="Wingdings" panose="05000000000000000000" pitchFamily="2" charset="2"/>
              </a:rPr>
              <a:t> </a:t>
            </a:r>
            <a:r>
              <a:rPr lang="en-US" sz="900" i="1">
                <a:solidFill>
                  <a:srgbClr val="2C373C"/>
                </a:solidFill>
                <a:latin typeface="Arial"/>
              </a:rPr>
              <a:t>by the ARPs on the Regional Nomination Platform (RNP)</a:t>
            </a:r>
          </a:p>
          <a:p>
            <a:pPr marL="244269" indent="-92279" defTabSz="390829">
              <a:spcAft>
                <a:spcPts val="513"/>
              </a:spcAft>
              <a:buFont typeface="Wingdings" panose="05000000000000000000" pitchFamily="2" charset="2"/>
              <a:buChar char="§"/>
            </a:pPr>
            <a:r>
              <a:rPr lang="en-US" sz="900" i="1">
                <a:solidFill>
                  <a:srgbClr val="2C373C"/>
                </a:solidFill>
                <a:latin typeface="Arial"/>
              </a:rPr>
              <a:t>The RNP is a nomination tool shared in Channel Region by Nemo Link, </a:t>
            </a:r>
            <a:r>
              <a:rPr lang="en-US" sz="900" i="1" err="1">
                <a:solidFill>
                  <a:srgbClr val="2C373C"/>
                </a:solidFill>
                <a:latin typeface="Arial"/>
              </a:rPr>
              <a:t>BritNed</a:t>
            </a:r>
            <a:r>
              <a:rPr lang="en-US" sz="900" i="1">
                <a:solidFill>
                  <a:srgbClr val="2C373C"/>
                </a:solidFill>
                <a:latin typeface="Arial"/>
              </a:rPr>
              <a:t> and IFA</a:t>
            </a:r>
          </a:p>
          <a:p>
            <a:pPr marL="244269" indent="-92279" defTabSz="390829">
              <a:spcAft>
                <a:spcPts val="513"/>
              </a:spcAft>
              <a:buFont typeface="Wingdings" panose="05000000000000000000" pitchFamily="2" charset="2"/>
              <a:buChar char="§"/>
            </a:pPr>
            <a:r>
              <a:rPr lang="en-US" sz="900" i="1">
                <a:solidFill>
                  <a:srgbClr val="2C373C"/>
                </a:solidFill>
                <a:latin typeface="Arial"/>
              </a:rPr>
              <a:t>ARPs must perform LT nominations directly in the RNP (not in the Elia system)</a:t>
            </a:r>
          </a:p>
          <a:p>
            <a:pPr marL="244269" indent="-92279" defTabSz="390829">
              <a:spcAft>
                <a:spcPts val="513"/>
              </a:spcAft>
              <a:buFont typeface="Wingdings" panose="05000000000000000000" pitchFamily="2" charset="2"/>
              <a:buChar char="§"/>
            </a:pPr>
            <a:r>
              <a:rPr lang="en-US" sz="900" i="1">
                <a:solidFill>
                  <a:srgbClr val="2C373C"/>
                </a:solidFill>
                <a:latin typeface="Arial"/>
              </a:rPr>
              <a:t>The nominated values in the RNP will directly be transferred by Elia into the balance perimeter of the ARP in Belgium</a:t>
            </a:r>
          </a:p>
        </p:txBody>
      </p:sp>
      <p:sp>
        <p:nvSpPr>
          <p:cNvPr id="16" name="Rounded Rectangle 15"/>
          <p:cNvSpPr/>
          <p:nvPr/>
        </p:nvSpPr>
        <p:spPr>
          <a:xfrm>
            <a:off x="243457" y="750480"/>
            <a:ext cx="1357395" cy="215431"/>
          </a:xfrm>
          <a:prstGeom prst="roundRect">
            <a:avLst/>
          </a:prstGeom>
          <a:solidFill>
            <a:srgbClr val="3399FF"/>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68580" tIns="34291" rIns="68580" bIns="34291" rtlCol="0" anchor="ctr"/>
          <a:lstStyle/>
          <a:p>
            <a:pPr algn="ctr" defTabSz="390829"/>
            <a:r>
              <a:rPr lang="en-US" sz="900">
                <a:solidFill>
                  <a:prstClr val="white"/>
                </a:solidFill>
                <a:latin typeface="Arial"/>
              </a:rPr>
              <a:t>Nemo Link as ARP</a:t>
            </a:r>
            <a:r>
              <a:rPr lang="en-US" sz="900" baseline="-25000">
                <a:solidFill>
                  <a:prstClr val="white"/>
                </a:solidFill>
                <a:latin typeface="Arial"/>
              </a:rPr>
              <a:t>OI</a:t>
            </a:r>
            <a:endParaRPr lang="en-US" sz="900">
              <a:solidFill>
                <a:prstClr val="white"/>
              </a:solidFill>
              <a:latin typeface="Arial"/>
            </a:endParaRPr>
          </a:p>
        </p:txBody>
      </p:sp>
      <p:sp>
        <p:nvSpPr>
          <p:cNvPr id="17" name="Rounded Rectangle 16"/>
          <p:cNvSpPr/>
          <p:nvPr/>
        </p:nvSpPr>
        <p:spPr>
          <a:xfrm>
            <a:off x="243457" y="469781"/>
            <a:ext cx="1357393" cy="215431"/>
          </a:xfrm>
          <a:prstGeom prst="round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68580" tIns="34291" rIns="68580" bIns="34291" rtlCol="0" anchor="ctr"/>
          <a:lstStyle/>
          <a:p>
            <a:pPr algn="ctr" defTabSz="390829"/>
            <a:r>
              <a:rPr lang="en-US" sz="900">
                <a:solidFill>
                  <a:prstClr val="white"/>
                </a:solidFill>
                <a:latin typeface="Arial"/>
              </a:rPr>
              <a:t>New GB-BE border</a:t>
            </a:r>
          </a:p>
        </p:txBody>
      </p:sp>
      <p:sp>
        <p:nvSpPr>
          <p:cNvPr id="6" name="Rectangle 5"/>
          <p:cNvSpPr/>
          <p:nvPr/>
        </p:nvSpPr>
        <p:spPr>
          <a:xfrm>
            <a:off x="1883595" y="3563975"/>
            <a:ext cx="3439997" cy="1154164"/>
          </a:xfrm>
          <a:prstGeom prst="rect">
            <a:avLst/>
          </a:prstGeom>
        </p:spPr>
        <p:txBody>
          <a:bodyPr wrap="square" lIns="68580" tIns="34291" rIns="68580" bIns="34291" anchor="t">
            <a:spAutoFit/>
          </a:bodyPr>
          <a:lstStyle/>
          <a:p>
            <a:pPr marL="243834" indent="-243834" defTabSz="390829">
              <a:spcAft>
                <a:spcPts val="513"/>
              </a:spcAft>
              <a:buFont typeface="Wingdings" panose="05000000000000000000" pitchFamily="2" charset="2"/>
              <a:buChar char="Ø"/>
            </a:pPr>
            <a:r>
              <a:rPr lang="en-US" sz="900" i="1" u="sng" dirty="0">
                <a:latin typeface="Arial"/>
              </a:rPr>
              <a:t>Nomination procedures for PTRs:</a:t>
            </a:r>
            <a:endParaRPr lang="en-US" sz="900" u="sng" dirty="0"/>
          </a:p>
          <a:p>
            <a:pPr marL="243834" indent="-91914" defTabSz="390829">
              <a:spcAft>
                <a:spcPts val="513"/>
              </a:spcAft>
              <a:buFont typeface="Wingdings" panose="05000000000000000000" pitchFamily="2" charset="2"/>
              <a:buChar char="§"/>
            </a:pPr>
            <a:r>
              <a:rPr lang="en-US" sz="800" i="1" dirty="0">
                <a:latin typeface="Arial"/>
              </a:rPr>
              <a:t>LT nomination rules for Nemo Link were consulted on and now under approval by the regulator</a:t>
            </a:r>
            <a:endParaRPr lang="en-US" sz="800" i="1" dirty="0">
              <a:latin typeface="Arial"/>
              <a:cs typeface="Arial"/>
            </a:endParaRPr>
          </a:p>
          <a:p>
            <a:pPr marL="243834" indent="-91914" defTabSz="390829">
              <a:spcAft>
                <a:spcPts val="513"/>
              </a:spcAft>
              <a:buFont typeface="Wingdings" panose="05000000000000000000" pitchFamily="2" charset="2"/>
              <a:buChar char="§"/>
            </a:pPr>
            <a:r>
              <a:rPr lang="en-US" sz="800" i="1" dirty="0">
                <a:latin typeface="Arial"/>
              </a:rPr>
              <a:t>The value introduced in the balance perimeter of the ARP will be adjusted for the losses on the interconnector (described in LT nom rules)</a:t>
            </a:r>
            <a:endParaRPr lang="en-US" sz="800" i="1" dirty="0">
              <a:latin typeface="Arial"/>
              <a:cs typeface="Arial"/>
            </a:endParaRPr>
          </a:p>
          <a:p>
            <a:pPr marL="243834" indent="-91914" defTabSz="390829">
              <a:spcAft>
                <a:spcPts val="513"/>
              </a:spcAft>
              <a:buFont typeface="Wingdings" panose="05000000000000000000" pitchFamily="2" charset="2"/>
              <a:buChar char="§"/>
            </a:pPr>
            <a:endParaRPr lang="en-US" sz="900" i="1" dirty="0">
              <a:solidFill>
                <a:srgbClr val="2C373C"/>
              </a:solidFill>
              <a:latin typeface="Arial"/>
              <a:cs typeface="Arial"/>
            </a:endParaRPr>
          </a:p>
        </p:txBody>
      </p:sp>
      <p:sp>
        <p:nvSpPr>
          <p:cNvPr id="21" name="Rectangle 20"/>
          <p:cNvSpPr/>
          <p:nvPr/>
        </p:nvSpPr>
        <p:spPr>
          <a:xfrm>
            <a:off x="2647" y="3968080"/>
            <a:ext cx="1598203" cy="500139"/>
          </a:xfrm>
          <a:prstGeom prst="rect">
            <a:avLst/>
          </a:prstGeom>
        </p:spPr>
        <p:txBody>
          <a:bodyPr wrap="square" lIns="68580" tIns="34291" rIns="68580" bIns="34291">
            <a:spAutoFit/>
          </a:bodyPr>
          <a:lstStyle/>
          <a:p>
            <a:pPr defTabSz="390829"/>
            <a:r>
              <a:rPr lang="en-US" sz="700" i="1">
                <a:solidFill>
                  <a:srgbClr val="2C373C"/>
                </a:solidFill>
                <a:latin typeface="Arial"/>
              </a:rPr>
              <a:t>* PTR: 	Physical Transmission Right, obtained via auctioning on JAO (Joint Allocation Office)</a:t>
            </a:r>
          </a:p>
          <a:p>
            <a:pPr defTabSz="390829"/>
            <a:r>
              <a:rPr lang="en-US" sz="700" i="1">
                <a:solidFill>
                  <a:srgbClr val="2C373C"/>
                </a:solidFill>
                <a:latin typeface="Arial"/>
              </a:rPr>
              <a:t>* UIOSI: 	use it or sell it</a:t>
            </a:r>
          </a:p>
        </p:txBody>
      </p:sp>
      <p:sp>
        <p:nvSpPr>
          <p:cNvPr id="14" name="Footer Placeholder 4"/>
          <p:cNvSpPr txBox="1">
            <a:spLocks/>
          </p:cNvSpPr>
          <p:nvPr/>
        </p:nvSpPr>
        <p:spPr>
          <a:xfrm>
            <a:off x="371987" y="4850108"/>
            <a:ext cx="6088253" cy="166911"/>
          </a:xfrm>
          <a:prstGeom prst="rect">
            <a:avLst/>
          </a:prstGeom>
        </p:spPr>
        <p:txBody>
          <a:bodyPr lIns="68580" tIns="34291" rIns="68580" bIns="34291"/>
          <a:lstStyle>
            <a:defPPr>
              <a:defRPr lang="nl-NL"/>
            </a:defPPr>
            <a:lvl1pPr marL="0" algn="l" defTabSz="443746" rtl="0" eaLnBrk="1" latinLnBrk="0" hangingPunct="1">
              <a:defRPr sz="1800" kern="1200">
                <a:solidFill>
                  <a:schemeClr val="tx1"/>
                </a:solidFill>
                <a:latin typeface="+mn-lt"/>
                <a:ea typeface="+mn-ea"/>
                <a:cs typeface="+mn-cs"/>
              </a:defRPr>
            </a:lvl1pPr>
            <a:lvl2pPr marL="443746" algn="l" defTabSz="443746" rtl="0" eaLnBrk="1" latinLnBrk="0" hangingPunct="1">
              <a:defRPr sz="1800" kern="1200">
                <a:solidFill>
                  <a:schemeClr val="tx1"/>
                </a:solidFill>
                <a:latin typeface="+mn-lt"/>
                <a:ea typeface="+mn-ea"/>
                <a:cs typeface="+mn-cs"/>
              </a:defRPr>
            </a:lvl2pPr>
            <a:lvl3pPr marL="887461" algn="l" defTabSz="443746" rtl="0" eaLnBrk="1" latinLnBrk="0" hangingPunct="1">
              <a:defRPr sz="1800" kern="1200">
                <a:solidFill>
                  <a:schemeClr val="tx1"/>
                </a:solidFill>
                <a:latin typeface="+mn-lt"/>
                <a:ea typeface="+mn-ea"/>
                <a:cs typeface="+mn-cs"/>
              </a:defRPr>
            </a:lvl3pPr>
            <a:lvl4pPr marL="1331198" algn="l" defTabSz="443746" rtl="0" eaLnBrk="1" latinLnBrk="0" hangingPunct="1">
              <a:defRPr sz="1800" kern="1200">
                <a:solidFill>
                  <a:schemeClr val="tx1"/>
                </a:solidFill>
                <a:latin typeface="+mn-lt"/>
                <a:ea typeface="+mn-ea"/>
                <a:cs typeface="+mn-cs"/>
              </a:defRPr>
            </a:lvl4pPr>
            <a:lvl5pPr marL="1774913" algn="l" defTabSz="443746" rtl="0" eaLnBrk="1" latinLnBrk="0" hangingPunct="1">
              <a:defRPr sz="1800" kern="1200">
                <a:solidFill>
                  <a:schemeClr val="tx1"/>
                </a:solidFill>
                <a:latin typeface="+mn-lt"/>
                <a:ea typeface="+mn-ea"/>
                <a:cs typeface="+mn-cs"/>
              </a:defRPr>
            </a:lvl5pPr>
            <a:lvl6pPr marL="2218644" algn="l" defTabSz="443746" rtl="0" eaLnBrk="1" latinLnBrk="0" hangingPunct="1">
              <a:defRPr sz="1800" kern="1200">
                <a:solidFill>
                  <a:schemeClr val="tx1"/>
                </a:solidFill>
                <a:latin typeface="+mn-lt"/>
                <a:ea typeface="+mn-ea"/>
                <a:cs typeface="+mn-cs"/>
              </a:defRPr>
            </a:lvl6pPr>
            <a:lvl7pPr marL="2662384" algn="l" defTabSz="443746" rtl="0" eaLnBrk="1" latinLnBrk="0" hangingPunct="1">
              <a:defRPr sz="1800" kern="1200">
                <a:solidFill>
                  <a:schemeClr val="tx1"/>
                </a:solidFill>
                <a:latin typeface="+mn-lt"/>
                <a:ea typeface="+mn-ea"/>
                <a:cs typeface="+mn-cs"/>
              </a:defRPr>
            </a:lvl7pPr>
            <a:lvl8pPr marL="3106103" algn="l" defTabSz="443746" rtl="0" eaLnBrk="1" latinLnBrk="0" hangingPunct="1">
              <a:defRPr sz="1800" kern="1200">
                <a:solidFill>
                  <a:schemeClr val="tx1"/>
                </a:solidFill>
                <a:latin typeface="+mn-lt"/>
                <a:ea typeface="+mn-ea"/>
                <a:cs typeface="+mn-cs"/>
              </a:defRPr>
            </a:lvl8pPr>
            <a:lvl9pPr marL="3549834" algn="l" defTabSz="443746" rtl="0" eaLnBrk="1" latinLnBrk="0" hangingPunct="1">
              <a:defRPr sz="1800" kern="1200">
                <a:solidFill>
                  <a:schemeClr val="tx1"/>
                </a:solidFill>
                <a:latin typeface="+mn-lt"/>
                <a:ea typeface="+mn-ea"/>
                <a:cs typeface="+mn-cs"/>
              </a:defRPr>
            </a:lvl9pPr>
          </a:lstStyle>
          <a:p>
            <a:endParaRPr lang="en-US" sz="800" dirty="0">
              <a:solidFill>
                <a:schemeClr val="tx1">
                  <a:lumMod val="60000"/>
                  <a:lumOff val="40000"/>
                </a:schemeClr>
              </a:solidFill>
            </a:endParaRPr>
          </a:p>
        </p:txBody>
      </p:sp>
      <p:sp>
        <p:nvSpPr>
          <p:cNvPr id="15" name="Footer Placeholder 3"/>
          <p:cNvSpPr txBox="1">
            <a:spLocks/>
          </p:cNvSpPr>
          <p:nvPr/>
        </p:nvSpPr>
        <p:spPr>
          <a:xfrm>
            <a:off x="398881" y="4667230"/>
            <a:ext cx="6088253" cy="166910"/>
          </a:xfrm>
          <a:prstGeom prst="rect">
            <a:avLst/>
          </a:prstGeom>
        </p:spPr>
        <p:txBody>
          <a:bodyPr/>
          <a:lstStyle>
            <a:defPPr>
              <a:defRPr lang="de-DE"/>
            </a:defPPr>
            <a:lvl1pPr marL="0" algn="l" defTabSz="342900" rtl="0" eaLnBrk="1" latinLnBrk="0" hangingPunct="1">
              <a:defRPr sz="1400" kern="1200">
                <a:solidFill>
                  <a:schemeClr val="tx1"/>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a:lstStyle>
          <a:p>
            <a:r>
              <a:rPr lang="en-US" dirty="0" smtClean="0"/>
              <a:t>ARP-Day / Brussels, 17.04.2017 </a:t>
            </a:r>
            <a:endParaRPr lang="en-US" dirty="0"/>
          </a:p>
        </p:txBody>
      </p:sp>
    </p:spTree>
    <p:extLst>
      <p:ext uri="{BB962C8B-B14F-4D97-AF65-F5344CB8AC3E}">
        <p14:creationId xmlns:p14="http://schemas.microsoft.com/office/powerpoint/2010/main" val="142570451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211" y="264345"/>
            <a:ext cx="7862619" cy="411143"/>
          </a:xfrm>
        </p:spPr>
        <p:txBody>
          <a:bodyPr/>
          <a:lstStyle/>
          <a:p>
            <a:r>
              <a:rPr lang="en-US" dirty="0" smtClean="0"/>
              <a:t>Timing and next steps on the changes in the ARP contract</a:t>
            </a:r>
            <a:endParaRPr lang="en-US" dirty="0"/>
          </a:p>
        </p:txBody>
      </p:sp>
      <p:sp>
        <p:nvSpPr>
          <p:cNvPr id="5" name="Text Placeholder 4"/>
          <p:cNvSpPr>
            <a:spLocks noGrp="1"/>
          </p:cNvSpPr>
          <p:nvPr>
            <p:ph type="body" sz="quarter" idx="13"/>
          </p:nvPr>
        </p:nvSpPr>
        <p:spPr>
          <a:xfrm>
            <a:off x="383083" y="1120132"/>
            <a:ext cx="8337511" cy="2722527"/>
          </a:xfrm>
        </p:spPr>
        <p:txBody>
          <a:bodyPr/>
          <a:lstStyle/>
          <a:p>
            <a:pPr marL="342891" indent="-342891">
              <a:buFont typeface="Arial" panose="020B0604020202020204" pitchFamily="34" charset="0"/>
              <a:buChar char="•"/>
            </a:pPr>
            <a:endParaRPr lang="en-US" sz="1600" dirty="0"/>
          </a:p>
          <a:p>
            <a:pPr marL="342891" indent="-342891">
              <a:buFont typeface="Arial" panose="020B0604020202020204" pitchFamily="34" charset="0"/>
              <a:buChar char="•"/>
            </a:pPr>
            <a:r>
              <a:rPr lang="en-US" dirty="0" smtClean="0"/>
              <a:t>Information was presented at </a:t>
            </a:r>
            <a:r>
              <a:rPr lang="en-US" dirty="0"/>
              <a:t>WG Balancing of 30/09</a:t>
            </a:r>
          </a:p>
          <a:p>
            <a:pPr marL="342891" indent="-342891">
              <a:buFont typeface="Arial" panose="020B0604020202020204" pitchFamily="34" charset="0"/>
              <a:buChar char="•"/>
            </a:pPr>
            <a:endParaRPr lang="en-US" dirty="0"/>
          </a:p>
          <a:p>
            <a:pPr marL="342891" indent="-342891">
              <a:buFont typeface="Arial" panose="020B0604020202020204" pitchFamily="34" charset="0"/>
              <a:buChar char="•"/>
            </a:pPr>
            <a:r>
              <a:rPr lang="en-US" dirty="0"/>
              <a:t>Start of public consultation of the ARP contract on Friday 20</a:t>
            </a:r>
            <a:r>
              <a:rPr lang="en-US" baseline="30000" dirty="0"/>
              <a:t>th</a:t>
            </a:r>
            <a:r>
              <a:rPr lang="en-US" dirty="0"/>
              <a:t> of April</a:t>
            </a:r>
          </a:p>
          <a:p>
            <a:pPr marL="342891" indent="-342891">
              <a:buFont typeface="Arial" panose="020B0604020202020204" pitchFamily="34" charset="0"/>
              <a:buChar char="•"/>
            </a:pPr>
            <a:endParaRPr lang="en-US" dirty="0"/>
          </a:p>
          <a:p>
            <a:pPr marL="342891" indent="-342891">
              <a:buFont typeface="Arial" panose="020B0604020202020204" pitchFamily="34" charset="0"/>
              <a:buChar char="•"/>
            </a:pPr>
            <a:r>
              <a:rPr lang="en-US" dirty="0"/>
              <a:t>Submission for regulatory approval mid June</a:t>
            </a:r>
          </a:p>
          <a:p>
            <a:pPr marL="342891" indent="-342891">
              <a:buFont typeface="Arial" panose="020B0604020202020204" pitchFamily="34" charset="0"/>
              <a:buChar char="•"/>
            </a:pPr>
            <a:endParaRPr lang="en-US" sz="1600" dirty="0"/>
          </a:p>
        </p:txBody>
      </p:sp>
      <p:sp>
        <p:nvSpPr>
          <p:cNvPr id="6" name="Footer Placeholder 3"/>
          <p:cNvSpPr txBox="1">
            <a:spLocks/>
          </p:cNvSpPr>
          <p:nvPr/>
        </p:nvSpPr>
        <p:spPr>
          <a:xfrm>
            <a:off x="398881" y="4667230"/>
            <a:ext cx="6088253" cy="166910"/>
          </a:xfrm>
          <a:prstGeom prst="rect">
            <a:avLst/>
          </a:prstGeom>
        </p:spPr>
        <p:txBody>
          <a:bodyPr/>
          <a:lstStyle>
            <a:defPPr>
              <a:defRPr lang="de-DE"/>
            </a:defPPr>
            <a:lvl1pPr marL="0" algn="l" defTabSz="342900" rtl="0" eaLnBrk="1" latinLnBrk="0" hangingPunct="1">
              <a:defRPr sz="1400" kern="1200">
                <a:solidFill>
                  <a:schemeClr val="tx1"/>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a:lstStyle>
          <a:p>
            <a:r>
              <a:rPr lang="en-US" dirty="0" smtClean="0"/>
              <a:t>ARP-Day / Brussels, 17.04.2017 </a:t>
            </a:r>
            <a:endParaRPr lang="en-US" dirty="0"/>
          </a:p>
        </p:txBody>
      </p:sp>
    </p:spTree>
    <p:extLst>
      <p:ext uri="{BB962C8B-B14F-4D97-AF65-F5344CB8AC3E}">
        <p14:creationId xmlns:p14="http://schemas.microsoft.com/office/powerpoint/2010/main" val="332942650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sz="5400" dirty="0"/>
              <a:t>Questions?</a:t>
            </a:r>
            <a:endParaRPr lang="fr-BE" sz="5400" dirty="0"/>
          </a:p>
        </p:txBody>
      </p:sp>
      <p:sp>
        <p:nvSpPr>
          <p:cNvPr id="27" name="Rectangle 3"/>
          <p:cNvSpPr>
            <a:spLocks noGrp="1"/>
          </p:cNvSpPr>
          <p:nvPr>
            <p:ph type="subTitle" idx="4294967295"/>
          </p:nvPr>
        </p:nvSpPr>
        <p:spPr>
          <a:xfrm>
            <a:off x="1339850" y="1766889"/>
            <a:ext cx="7804151" cy="292100"/>
          </a:xfrm>
          <a:prstGeom prst="rect">
            <a:avLst/>
          </a:prstGeom>
        </p:spPr>
        <p:txBody>
          <a:bodyPr/>
          <a:lstStyle/>
          <a:p>
            <a:pPr marL="380990" indent="-380990" defTabSz="888978">
              <a:buNone/>
            </a:pPr>
            <a:endParaRPr lang="en-US" sz="1400" dirty="0"/>
          </a:p>
          <a:p>
            <a:pPr marL="380990" indent="-380990" defTabSz="888978">
              <a:buNone/>
            </a:pPr>
            <a:r>
              <a:rPr lang="en-US" sz="1400" dirty="0"/>
              <a:t> </a:t>
            </a:r>
          </a:p>
        </p:txBody>
      </p:sp>
      <p:sp>
        <p:nvSpPr>
          <p:cNvPr id="4" name="Footer Placeholder 3"/>
          <p:cNvSpPr>
            <a:spLocks noGrp="1"/>
          </p:cNvSpPr>
          <p:nvPr>
            <p:ph type="ftr" sz="quarter" idx="4294967295"/>
          </p:nvPr>
        </p:nvSpPr>
        <p:spPr>
          <a:xfrm>
            <a:off x="2" y="4849815"/>
            <a:ext cx="6088063" cy="166687"/>
          </a:xfrm>
          <a:prstGeom prst="rect">
            <a:avLst/>
          </a:prstGeom>
        </p:spPr>
        <p:txBody>
          <a:bodyPr/>
          <a:lstStyle/>
          <a:p>
            <a:r>
              <a:rPr lang="en-US" dirty="0" smtClean="0"/>
              <a:t>ARP-Day / Brussels, 17.04.2017 </a:t>
            </a:r>
            <a:endParaRPr lang="en-US" dirty="0"/>
          </a:p>
        </p:txBody>
      </p:sp>
      <p:sp>
        <p:nvSpPr>
          <p:cNvPr id="5" name="Slide Number Placeholder 4"/>
          <p:cNvSpPr>
            <a:spLocks noGrp="1"/>
          </p:cNvSpPr>
          <p:nvPr>
            <p:ph type="sldNum" sz="quarter" idx="4294967295"/>
          </p:nvPr>
        </p:nvSpPr>
        <p:spPr>
          <a:xfrm>
            <a:off x="7010400" y="4849815"/>
            <a:ext cx="2133600" cy="166687"/>
          </a:xfrm>
          <a:prstGeom prst="rect">
            <a:avLst/>
          </a:prstGeom>
        </p:spPr>
        <p:txBody>
          <a:bodyPr/>
          <a:lstStyle/>
          <a:p>
            <a:fld id="{BDFC70C9-4207-E249-BC2E-DCC217AE1BF1}" type="slidenum">
              <a:rPr lang="en-US" smtClean="0"/>
              <a:t>64</a:t>
            </a:fld>
            <a:endParaRPr lang="en-US"/>
          </a:p>
        </p:txBody>
      </p:sp>
      <p:pic>
        <p:nvPicPr>
          <p:cNvPr id="6" name="Picture 2" descr="Afbeeldingsresultaat voor elia 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9977" y="147341"/>
            <a:ext cx="820107" cy="28128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flipV="1">
            <a:off x="361950" y="4772025"/>
            <a:ext cx="8334375" cy="3600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3884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438369" y="1355746"/>
            <a:ext cx="7862619" cy="411143"/>
          </a:xfrm>
        </p:spPr>
        <p:txBody>
          <a:bodyPr/>
          <a:lstStyle/>
          <a:p>
            <a:r>
              <a:rPr lang="en-US" sz="5400" dirty="0" smtClean="0"/>
              <a:t>Thank you !</a:t>
            </a:r>
            <a:br>
              <a:rPr lang="en-US" sz="5400" dirty="0" smtClean="0"/>
            </a:br>
            <a:r>
              <a:rPr lang="en-US" sz="5400" dirty="0" smtClean="0"/>
              <a:t> </a:t>
            </a:r>
            <a:br>
              <a:rPr lang="en-US" sz="5400" dirty="0" smtClean="0"/>
            </a:br>
            <a:r>
              <a:rPr lang="en-US" sz="5400" dirty="0" smtClean="0"/>
              <a:t> Lunch time  </a:t>
            </a:r>
            <a:endParaRPr lang="fr-BE" sz="5400" dirty="0"/>
          </a:p>
        </p:txBody>
      </p:sp>
      <p:sp>
        <p:nvSpPr>
          <p:cNvPr id="27" name="Rectangle 3"/>
          <p:cNvSpPr>
            <a:spLocks noGrp="1"/>
          </p:cNvSpPr>
          <p:nvPr>
            <p:ph type="subTitle" idx="4294967295"/>
          </p:nvPr>
        </p:nvSpPr>
        <p:spPr>
          <a:xfrm>
            <a:off x="1339850" y="1766889"/>
            <a:ext cx="7804151" cy="292100"/>
          </a:xfrm>
          <a:prstGeom prst="rect">
            <a:avLst/>
          </a:prstGeom>
        </p:spPr>
        <p:txBody>
          <a:bodyPr/>
          <a:lstStyle/>
          <a:p>
            <a:pPr marL="380990" indent="-380990" defTabSz="888978">
              <a:buNone/>
            </a:pPr>
            <a:endParaRPr lang="en-US" sz="1400" dirty="0"/>
          </a:p>
          <a:p>
            <a:pPr marL="380990" indent="-380990" defTabSz="888978">
              <a:buNone/>
            </a:pPr>
            <a:r>
              <a:rPr lang="en-US" sz="1400" dirty="0"/>
              <a:t> </a:t>
            </a:r>
          </a:p>
        </p:txBody>
      </p:sp>
      <p:sp>
        <p:nvSpPr>
          <p:cNvPr id="4" name="Footer Placeholder 3"/>
          <p:cNvSpPr>
            <a:spLocks noGrp="1"/>
          </p:cNvSpPr>
          <p:nvPr>
            <p:ph type="ftr" sz="quarter" idx="4294967295"/>
          </p:nvPr>
        </p:nvSpPr>
        <p:spPr>
          <a:xfrm>
            <a:off x="2" y="4849815"/>
            <a:ext cx="6088063" cy="166687"/>
          </a:xfrm>
          <a:prstGeom prst="rect">
            <a:avLst/>
          </a:prstGeom>
        </p:spPr>
        <p:txBody>
          <a:bodyPr/>
          <a:lstStyle/>
          <a:p>
            <a:r>
              <a:rPr lang="en-US" dirty="0" smtClean="0"/>
              <a:t>ARP-Day / Brussels, 17.04.2017 </a:t>
            </a:r>
            <a:endParaRPr lang="en-US" dirty="0"/>
          </a:p>
        </p:txBody>
      </p:sp>
      <p:sp>
        <p:nvSpPr>
          <p:cNvPr id="5" name="Slide Number Placeholder 4"/>
          <p:cNvSpPr>
            <a:spLocks noGrp="1"/>
          </p:cNvSpPr>
          <p:nvPr>
            <p:ph type="sldNum" sz="quarter" idx="4294967295"/>
          </p:nvPr>
        </p:nvSpPr>
        <p:spPr>
          <a:xfrm>
            <a:off x="7010400" y="4849815"/>
            <a:ext cx="2133600" cy="166687"/>
          </a:xfrm>
          <a:prstGeom prst="rect">
            <a:avLst/>
          </a:prstGeom>
        </p:spPr>
        <p:txBody>
          <a:bodyPr/>
          <a:lstStyle/>
          <a:p>
            <a:fld id="{BDFC70C9-4207-E249-BC2E-DCC217AE1BF1}" type="slidenum">
              <a:rPr lang="en-US" smtClean="0"/>
              <a:t>65</a:t>
            </a:fld>
            <a:endParaRPr lang="en-US"/>
          </a:p>
        </p:txBody>
      </p:sp>
      <p:pic>
        <p:nvPicPr>
          <p:cNvPr id="6" name="Picture 2" descr="Afbeeldingsresultaat voor elia 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9977" y="147341"/>
            <a:ext cx="820107" cy="28128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flipV="1">
            <a:off x="361950" y="4772025"/>
            <a:ext cx="8334375" cy="3600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86827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883891" y="1423044"/>
            <a:ext cx="7862190" cy="2293540"/>
          </a:xfrm>
        </p:spPr>
        <p:txBody>
          <a:bodyPr/>
          <a:lstStyle/>
          <a:p>
            <a:endParaRPr lang="en-US" sz="3800" dirty="0"/>
          </a:p>
          <a:p>
            <a:endParaRPr lang="en-US" sz="3800" dirty="0"/>
          </a:p>
          <a:p>
            <a:endParaRPr lang="en-US" sz="3800" dirty="0"/>
          </a:p>
        </p:txBody>
      </p:sp>
      <p:sp>
        <p:nvSpPr>
          <p:cNvPr id="2" name="Title 1"/>
          <p:cNvSpPr>
            <a:spLocks noGrp="1"/>
          </p:cNvSpPr>
          <p:nvPr>
            <p:ph type="title"/>
          </p:nvPr>
        </p:nvSpPr>
        <p:spPr/>
        <p:txBody>
          <a:bodyPr/>
          <a:lstStyle/>
          <a:p>
            <a:r>
              <a:rPr lang="en-US" sz="3200" dirty="0" smtClean="0"/>
              <a:t>Afternoon Program</a:t>
            </a:r>
            <a:r>
              <a:rPr lang="en-US" dirty="0"/>
              <a:t/>
            </a:r>
            <a:br>
              <a:rPr lang="en-US" dirty="0"/>
            </a:br>
            <a:endParaRPr lang="nl-BE" dirty="0"/>
          </a:p>
        </p:txBody>
      </p:sp>
      <p:sp>
        <p:nvSpPr>
          <p:cNvPr id="6" name="Text Placeholder 1"/>
          <p:cNvSpPr txBox="1">
            <a:spLocks/>
          </p:cNvSpPr>
          <p:nvPr/>
        </p:nvSpPr>
        <p:spPr>
          <a:xfrm>
            <a:off x="885824" y="1123949"/>
            <a:ext cx="7826175" cy="3448051"/>
          </a:xfrm>
          <a:prstGeom prst="rect">
            <a:avLst/>
          </a:prstGeom>
        </p:spPr>
        <p:txBody>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buFontTx/>
              <a:buChar char="-"/>
            </a:pPr>
            <a:r>
              <a:rPr lang="en-US" dirty="0" smtClean="0">
                <a:solidFill>
                  <a:schemeClr val="bg1"/>
                </a:solidFill>
                <a:latin typeface="Helvetica Light"/>
              </a:rPr>
              <a:t>New </a:t>
            </a:r>
            <a:r>
              <a:rPr lang="en-US" dirty="0">
                <a:solidFill>
                  <a:schemeClr val="bg1"/>
                </a:solidFill>
                <a:latin typeface="Helvetica Light"/>
              </a:rPr>
              <a:t>file format B2B nomination between ARP and </a:t>
            </a:r>
            <a:r>
              <a:rPr lang="en-US" dirty="0" smtClean="0">
                <a:solidFill>
                  <a:schemeClr val="bg1"/>
                </a:solidFill>
                <a:latin typeface="Helvetica Light"/>
              </a:rPr>
              <a:t>Elia</a:t>
            </a:r>
          </a:p>
          <a:p>
            <a:pPr>
              <a:buFontTx/>
              <a:buChar char="-"/>
            </a:pPr>
            <a:r>
              <a:rPr lang="en-US" dirty="0" smtClean="0">
                <a:solidFill>
                  <a:schemeClr val="bg1"/>
                </a:solidFill>
                <a:latin typeface="Helvetica Light"/>
              </a:rPr>
              <a:t>From </a:t>
            </a:r>
            <a:r>
              <a:rPr lang="en-US" dirty="0">
                <a:solidFill>
                  <a:schemeClr val="bg1"/>
                </a:solidFill>
                <a:latin typeface="Helvetica Light"/>
              </a:rPr>
              <a:t>ARP to BRP: future changes in roles and responsibilities </a:t>
            </a:r>
            <a:r>
              <a:rPr lang="en-US" dirty="0" smtClean="0">
                <a:solidFill>
                  <a:schemeClr val="bg1"/>
                </a:solidFill>
                <a:latin typeface="Helvetica Light"/>
              </a:rPr>
              <a:t>services</a:t>
            </a:r>
          </a:p>
          <a:p>
            <a:pPr>
              <a:buFontTx/>
              <a:buChar char="-"/>
            </a:pPr>
            <a:r>
              <a:rPr lang="en-US" dirty="0" smtClean="0">
                <a:solidFill>
                  <a:schemeClr val="bg1"/>
                </a:solidFill>
                <a:latin typeface="Helvetica Light"/>
              </a:rPr>
              <a:t>Terms </a:t>
            </a:r>
            <a:r>
              <a:rPr lang="en-US" dirty="0">
                <a:solidFill>
                  <a:schemeClr val="bg1"/>
                </a:solidFill>
                <a:latin typeface="Helvetica Light"/>
              </a:rPr>
              <a:t>&amp; Conditions BRP and </a:t>
            </a:r>
            <a:r>
              <a:rPr lang="en-US" dirty="0" smtClean="0">
                <a:solidFill>
                  <a:schemeClr val="bg1"/>
                </a:solidFill>
                <a:latin typeface="Helvetica Light"/>
              </a:rPr>
              <a:t>BSP</a:t>
            </a:r>
            <a:endParaRPr lang="en-US" dirty="0">
              <a:solidFill>
                <a:schemeClr val="bg1"/>
              </a:solidFill>
              <a:latin typeface="Helvetica Light"/>
            </a:endParaRPr>
          </a:p>
          <a:p>
            <a:pPr>
              <a:buFontTx/>
              <a:buChar char="-"/>
            </a:pPr>
            <a:r>
              <a:rPr lang="en-US" dirty="0" smtClean="0">
                <a:solidFill>
                  <a:schemeClr val="bg1"/>
                </a:solidFill>
                <a:latin typeface="Helvetica Light"/>
              </a:rPr>
              <a:t>Real </a:t>
            </a:r>
            <a:r>
              <a:rPr lang="en-US" dirty="0">
                <a:solidFill>
                  <a:schemeClr val="bg1"/>
                </a:solidFill>
                <a:latin typeface="Helvetica Light"/>
              </a:rPr>
              <a:t>Time Imbalance Volume Calculation</a:t>
            </a:r>
            <a:r>
              <a:rPr lang="en-US" sz="2000" dirty="0">
                <a:solidFill>
                  <a:schemeClr val="bg1"/>
                </a:solidFill>
                <a:latin typeface="Helvetica Light"/>
              </a:rPr>
              <a:t/>
            </a:r>
            <a:br>
              <a:rPr lang="en-US" sz="2000" dirty="0">
                <a:solidFill>
                  <a:schemeClr val="bg1"/>
                </a:solidFill>
                <a:latin typeface="Helvetica Light"/>
              </a:rPr>
            </a:br>
            <a:r>
              <a:rPr lang="en-US" dirty="0" smtClean="0"/>
              <a:t/>
            </a:r>
            <a:br>
              <a:rPr lang="en-US" dirty="0" smtClean="0"/>
            </a:br>
            <a:endParaRPr lang="nl-BE" dirty="0"/>
          </a:p>
        </p:txBody>
      </p:sp>
    </p:spTree>
    <p:extLst>
      <p:ext uri="{BB962C8B-B14F-4D97-AF65-F5344CB8AC3E}">
        <p14:creationId xmlns:p14="http://schemas.microsoft.com/office/powerpoint/2010/main" val="384733382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p:cNvSpPr>
            <a:spLocks noGrp="1"/>
          </p:cNvSpPr>
          <p:nvPr>
            <p:ph type="ctrTitle"/>
          </p:nvPr>
        </p:nvSpPr>
        <p:spPr/>
        <p:txBody>
          <a:bodyPr>
            <a:normAutofit fontScale="90000"/>
          </a:bodyPr>
          <a:lstStyle/>
          <a:p>
            <a:pPr lvl="0"/>
            <a:r>
              <a:rPr lang="nl-BE" sz="2300" b="1" dirty="0" err="1" smtClean="0"/>
              <a:t>From</a:t>
            </a:r>
            <a:r>
              <a:rPr lang="nl-BE" sz="2300" b="1" dirty="0" smtClean="0"/>
              <a:t> Elia </a:t>
            </a:r>
            <a:r>
              <a:rPr lang="nl-BE" sz="2300" b="1" dirty="0" err="1" smtClean="0"/>
              <a:t>propietary</a:t>
            </a:r>
            <a:r>
              <a:rPr lang="nl-BE" sz="2300" b="1" dirty="0" smtClean="0"/>
              <a:t> </a:t>
            </a:r>
            <a:r>
              <a:rPr lang="nl-BE" sz="2300" b="1" dirty="0" err="1" smtClean="0"/>
              <a:t>to</a:t>
            </a:r>
            <a:r>
              <a:rPr lang="nl-BE" sz="2300" b="1" dirty="0" smtClean="0"/>
              <a:t> CIM standard</a:t>
            </a:r>
            <a:br>
              <a:rPr lang="nl-BE" sz="2300" b="1" dirty="0" smtClean="0"/>
            </a:br>
            <a:r>
              <a:rPr lang="nl-BE" sz="2300" b="1" dirty="0"/>
              <a:t>T</a:t>
            </a:r>
            <a:r>
              <a:rPr lang="nl-BE" sz="2300" b="1" dirty="0" smtClean="0"/>
              <a:t>he </a:t>
            </a:r>
            <a:r>
              <a:rPr lang="nl-BE" sz="2300" b="1" dirty="0" err="1" smtClean="0"/>
              <a:t>evolution</a:t>
            </a:r>
            <a:r>
              <a:rPr lang="nl-BE" sz="2300" b="1" dirty="0" smtClean="0"/>
              <a:t> of E-</a:t>
            </a:r>
            <a:r>
              <a:rPr lang="nl-BE" sz="2300" b="1" dirty="0" err="1" smtClean="0"/>
              <a:t>Nomination</a:t>
            </a:r>
            <a:r>
              <a:rPr lang="en-GB" sz="2400" b="1" dirty="0"/>
              <a:t/>
            </a:r>
            <a:br>
              <a:rPr lang="en-GB" sz="2400" b="1" dirty="0"/>
            </a:br>
            <a:r>
              <a:rPr lang="en-GB" sz="2300" b="1" dirty="0"/>
              <a:t/>
            </a:r>
            <a:br>
              <a:rPr lang="en-GB" sz="2300" b="1" dirty="0"/>
            </a:br>
            <a:endParaRPr lang="de-DE" sz="2300" b="1" dirty="0"/>
          </a:p>
        </p:txBody>
      </p:sp>
      <p:sp>
        <p:nvSpPr>
          <p:cNvPr id="3" name="Etikett" hidden="1"/>
          <p:cNvSpPr txBox="1"/>
          <p:nvPr/>
        </p:nvSpPr>
        <p:spPr>
          <a:xfrm>
            <a:off x="-12094" y="67885"/>
            <a:ext cx="899999" cy="231448"/>
          </a:xfrm>
          <a:prstGeom prst="rect">
            <a:avLst/>
          </a:prstGeom>
          <a:solidFill>
            <a:schemeClr val="tx1"/>
          </a:solidFill>
        </p:spPr>
        <p:txBody>
          <a:bodyPr wrap="square" lIns="76812" tIns="38405" rIns="76812" bIns="38405" rtlCol="0" anchor="ctr">
            <a:spAutoFit/>
          </a:bodyPr>
          <a:lstStyle/>
          <a:p>
            <a:pPr algn="ctr"/>
            <a:r>
              <a:rPr lang="de-DE" sz="1000">
                <a:solidFill>
                  <a:schemeClr val="bg1"/>
                </a:solidFill>
              </a:rPr>
              <a:t>Arbeitsstand</a:t>
            </a:r>
          </a:p>
        </p:txBody>
      </p:sp>
      <p:sp>
        <p:nvSpPr>
          <p:cNvPr id="4" name="Titel"/>
          <p:cNvSpPr txBox="1">
            <a:spLocks/>
          </p:cNvSpPr>
          <p:nvPr/>
        </p:nvSpPr>
        <p:spPr>
          <a:xfrm>
            <a:off x="421102" y="2510949"/>
            <a:ext cx="8280000" cy="1082255"/>
          </a:xfrm>
          <a:prstGeom prst="rect">
            <a:avLst/>
          </a:prstGeom>
        </p:spPr>
        <p:txBody>
          <a:bodyPr vert="horz" lIns="151163" tIns="0" rIns="151163" bIns="0" rtlCol="0" anchor="ctr" anchorCtr="0">
            <a:normAutofit/>
          </a:bodyPr>
          <a:lstStyle>
            <a:lvl1pPr algn="l" defTabSz="457200" rtl="0" eaLnBrk="1" latinLnBrk="0" hangingPunct="1">
              <a:lnSpc>
                <a:spcPct val="120000"/>
              </a:lnSpc>
              <a:spcBef>
                <a:spcPct val="0"/>
              </a:spcBef>
              <a:buNone/>
              <a:defRPr sz="3200" kern="1200">
                <a:solidFill>
                  <a:schemeClr val="lt1"/>
                </a:solidFill>
                <a:latin typeface="+mj-lt"/>
                <a:ea typeface="+mj-ea"/>
                <a:cs typeface="+mj-cs"/>
              </a:defRPr>
            </a:lvl1pPr>
          </a:lstStyle>
          <a:p>
            <a:pPr algn="r"/>
            <a:endParaRPr lang="de-DE" i="1" dirty="0">
              <a:latin typeface="Helvetica Light"/>
            </a:endParaRPr>
          </a:p>
        </p:txBody>
      </p:sp>
      <p:sp>
        <p:nvSpPr>
          <p:cNvPr id="5" name="TextBox 4"/>
          <p:cNvSpPr txBox="1"/>
          <p:nvPr/>
        </p:nvSpPr>
        <p:spPr>
          <a:xfrm>
            <a:off x="790575" y="3593204"/>
            <a:ext cx="3200400" cy="369332"/>
          </a:xfrm>
          <a:prstGeom prst="rect">
            <a:avLst/>
          </a:prstGeom>
          <a:noFill/>
        </p:spPr>
        <p:txBody>
          <a:bodyPr wrap="square" rtlCol="0">
            <a:spAutoFit/>
          </a:bodyPr>
          <a:lstStyle/>
          <a:p>
            <a:r>
              <a:rPr lang="en-US" sz="1800" dirty="0" smtClean="0">
                <a:solidFill>
                  <a:schemeClr val="bg1"/>
                </a:solidFill>
                <a:latin typeface="Helvetica Light"/>
              </a:rPr>
              <a:t>François Jacquemin</a:t>
            </a:r>
            <a:endParaRPr lang="nl-BE" sz="1800" dirty="0">
              <a:solidFill>
                <a:schemeClr val="bg1"/>
              </a:solidFill>
              <a:latin typeface="Helvetica Light"/>
            </a:endParaRPr>
          </a:p>
        </p:txBody>
      </p:sp>
      <p:sp>
        <p:nvSpPr>
          <p:cNvPr id="6" name="TextBox 5"/>
          <p:cNvSpPr txBox="1"/>
          <p:nvPr/>
        </p:nvSpPr>
        <p:spPr>
          <a:xfrm>
            <a:off x="790575" y="4029075"/>
            <a:ext cx="3486150" cy="276999"/>
          </a:xfrm>
          <a:prstGeom prst="rect">
            <a:avLst/>
          </a:prstGeom>
          <a:noFill/>
        </p:spPr>
        <p:txBody>
          <a:bodyPr wrap="square" rtlCol="0">
            <a:spAutoFit/>
          </a:bodyPr>
          <a:lstStyle/>
          <a:p>
            <a:r>
              <a:rPr lang="nl-BE" sz="1200" dirty="0" smtClean="0">
                <a:solidFill>
                  <a:schemeClr val="bg1"/>
                </a:solidFill>
              </a:rPr>
              <a:t>ARP-Day, 17/04/2018, Brussels</a:t>
            </a:r>
            <a:endParaRPr lang="nl-BE" sz="1200" dirty="0">
              <a:solidFill>
                <a:schemeClr val="bg1"/>
              </a:solidFill>
            </a:endParaRPr>
          </a:p>
        </p:txBody>
      </p:sp>
    </p:spTree>
    <p:extLst>
      <p:ext uri="{BB962C8B-B14F-4D97-AF65-F5344CB8AC3E}">
        <p14:creationId xmlns:p14="http://schemas.microsoft.com/office/powerpoint/2010/main" val="102301794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32000" y="1123949"/>
            <a:ext cx="8280000" cy="3448051"/>
          </a:xfrm>
        </p:spPr>
        <p:txBody>
          <a:bodyPr/>
          <a:lstStyle/>
          <a:p>
            <a:r>
              <a:rPr lang="en-US" dirty="0"/>
              <a:t>T</a:t>
            </a:r>
            <a:r>
              <a:rPr lang="en-US" dirty="0" smtClean="0"/>
              <a:t>he </a:t>
            </a:r>
            <a:r>
              <a:rPr lang="en-US" dirty="0"/>
              <a:t>electricity </a:t>
            </a:r>
            <a:r>
              <a:rPr lang="en-US" dirty="0" smtClean="0"/>
              <a:t>market imposes </a:t>
            </a:r>
            <a:r>
              <a:rPr lang="en-US" dirty="0"/>
              <a:t>data that must be exchanged between the grid operator and the market players. For planning purposes, schedules for access to the Elia-grid have to be submitted in advance by market players. This could be achieved:</a:t>
            </a:r>
          </a:p>
          <a:p>
            <a:pPr marL="289598" indent="-285750">
              <a:buFont typeface="Arial" panose="020B0604020202020204" pitchFamily="34" charset="0"/>
              <a:buChar char="•"/>
            </a:pPr>
            <a:r>
              <a:rPr lang="en-US" dirty="0"/>
              <a:t>on </a:t>
            </a:r>
            <a:r>
              <a:rPr lang="en-US" dirty="0" smtClean="0"/>
              <a:t>Long Term or Day </a:t>
            </a:r>
            <a:r>
              <a:rPr lang="en-US" dirty="0"/>
              <a:t>ahead Market </a:t>
            </a:r>
            <a:r>
              <a:rPr lang="en-US" dirty="0" smtClean="0"/>
              <a:t>(at least one </a:t>
            </a:r>
            <a:r>
              <a:rPr lang="en-US" dirty="0"/>
              <a:t>day before execution); </a:t>
            </a:r>
          </a:p>
          <a:p>
            <a:pPr marL="289598" indent="-285750">
              <a:buFont typeface="Arial" panose="020B0604020202020204" pitchFamily="34" charset="0"/>
              <a:buChar char="•"/>
            </a:pPr>
            <a:r>
              <a:rPr lang="en-US" dirty="0"/>
              <a:t>on Intraday Market (on day itself, before execution). </a:t>
            </a:r>
          </a:p>
          <a:p>
            <a:r>
              <a:rPr lang="en-US" dirty="0"/>
              <a:t>These schedules allow the grid operator to plan the net security of the grid and to check the balance between injection and off-take. </a:t>
            </a:r>
          </a:p>
          <a:p>
            <a:endParaRPr lang="nl-BE" dirty="0"/>
          </a:p>
        </p:txBody>
      </p:sp>
      <p:sp>
        <p:nvSpPr>
          <p:cNvPr id="3" name="Title 2"/>
          <p:cNvSpPr>
            <a:spLocks noGrp="1"/>
          </p:cNvSpPr>
          <p:nvPr>
            <p:ph type="title"/>
          </p:nvPr>
        </p:nvSpPr>
        <p:spPr/>
        <p:txBody>
          <a:bodyPr/>
          <a:lstStyle/>
          <a:p>
            <a:pPr algn="l"/>
            <a:r>
              <a:rPr lang="en-US" dirty="0" smtClean="0"/>
              <a:t>E-Nomination </a:t>
            </a:r>
            <a:endParaRPr lang="nl-BE" dirty="0"/>
          </a:p>
        </p:txBody>
      </p:sp>
      <p:sp>
        <p:nvSpPr>
          <p:cNvPr id="4" name="Footer Placeholder 3"/>
          <p:cNvSpPr>
            <a:spLocks noGrp="1"/>
          </p:cNvSpPr>
          <p:nvPr>
            <p:ph type="ftr" sz="quarter" idx="3"/>
          </p:nvPr>
        </p:nvSpPr>
        <p:spPr/>
        <p:txBody>
          <a:bodyPr/>
          <a:lstStyle/>
          <a:p>
            <a:r>
              <a:rPr lang="en-US" dirty="0" smtClean="0"/>
              <a:t>ARP-Day / Brussels, 17.04.2017 </a:t>
            </a:r>
            <a:endParaRPr lang="en-US" dirty="0"/>
          </a:p>
        </p:txBody>
      </p:sp>
      <p:pic>
        <p:nvPicPr>
          <p:cNvPr id="6" name="Picture 2" descr="Afbeeldingsresultaat voor elia 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9978" y="147341"/>
            <a:ext cx="820106" cy="281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89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32000" y="1123949"/>
            <a:ext cx="8280000" cy="3448051"/>
          </a:xfrm>
        </p:spPr>
        <p:txBody>
          <a:bodyPr/>
          <a:lstStyle/>
          <a:p>
            <a:r>
              <a:rPr lang="en-US" dirty="0"/>
              <a:t>Elia has </a:t>
            </a:r>
            <a:r>
              <a:rPr lang="en-US" dirty="0" smtClean="0"/>
              <a:t>developed </a:t>
            </a:r>
            <a:r>
              <a:rPr lang="en-US" dirty="0"/>
              <a:t>a scheduling system based on the XML messages. This system allows </a:t>
            </a:r>
            <a:endParaRPr lang="en-US" dirty="0" smtClean="0"/>
          </a:p>
          <a:p>
            <a:pPr marL="289598" indent="-285750">
              <a:buFont typeface="Arial" panose="020B0604020202020204" pitchFamily="34" charset="0"/>
              <a:buChar char="•"/>
            </a:pPr>
            <a:r>
              <a:rPr lang="en-US" dirty="0"/>
              <a:t>D</a:t>
            </a:r>
            <a:r>
              <a:rPr lang="en-US" dirty="0" smtClean="0"/>
              <a:t>irect </a:t>
            </a:r>
            <a:r>
              <a:rPr lang="en-US" dirty="0"/>
              <a:t>connection with Elia's servers for submitting </a:t>
            </a:r>
            <a:r>
              <a:rPr lang="en-US" dirty="0" smtClean="0"/>
              <a:t>schedules</a:t>
            </a:r>
          </a:p>
          <a:p>
            <a:pPr marL="289598" indent="-285750">
              <a:buFont typeface="Arial" panose="020B0604020202020204" pitchFamily="34" charset="0"/>
              <a:buChar char="•"/>
            </a:pPr>
            <a:r>
              <a:rPr lang="en-US" dirty="0" smtClean="0"/>
              <a:t>Consultation of </a:t>
            </a:r>
            <a:r>
              <a:rPr lang="en-US" dirty="0"/>
              <a:t>the status of previously submitted </a:t>
            </a:r>
            <a:r>
              <a:rPr lang="en-US" dirty="0" smtClean="0"/>
              <a:t>schedules</a:t>
            </a:r>
            <a:endParaRPr lang="en-US" dirty="0"/>
          </a:p>
          <a:p>
            <a:pPr marL="289598" indent="-285750">
              <a:buFont typeface="Arial" panose="020B0604020202020204" pitchFamily="34" charset="0"/>
              <a:buChar char="•"/>
            </a:pPr>
            <a:r>
              <a:rPr lang="en-US" dirty="0"/>
              <a:t>S</a:t>
            </a:r>
            <a:r>
              <a:rPr lang="en-US" dirty="0" smtClean="0"/>
              <a:t>afeguarding </a:t>
            </a:r>
            <a:r>
              <a:rPr lang="en-US" dirty="0"/>
              <a:t>confidentiality. </a:t>
            </a:r>
            <a:endParaRPr lang="en-US" dirty="0" smtClean="0"/>
          </a:p>
          <a:p>
            <a:pPr marL="289598" indent="-285750">
              <a:buFont typeface="Arial" panose="020B0604020202020204" pitchFamily="34" charset="0"/>
              <a:buChar char="•"/>
            </a:pPr>
            <a:endParaRPr lang="en-US" dirty="0"/>
          </a:p>
          <a:p>
            <a:r>
              <a:rPr lang="en-US" dirty="0"/>
              <a:t>Schedules can be generated in two different ways:</a:t>
            </a:r>
          </a:p>
          <a:p>
            <a:r>
              <a:rPr lang="en-US" dirty="0"/>
              <a:t>a "Business to Customer" interface (B2C) using a web browser interface (password required); </a:t>
            </a:r>
          </a:p>
          <a:p>
            <a:r>
              <a:rPr lang="en-US" dirty="0"/>
              <a:t>a "</a:t>
            </a:r>
            <a:r>
              <a:rPr lang="en-US" b="1" dirty="0"/>
              <a:t>Business to Business" interface (B2B) </a:t>
            </a:r>
            <a:r>
              <a:rPr lang="en-US" dirty="0"/>
              <a:t>using </a:t>
            </a:r>
            <a:r>
              <a:rPr lang="en-US" b="1" dirty="0"/>
              <a:t>XML message </a:t>
            </a:r>
            <a:r>
              <a:rPr lang="en-US" dirty="0"/>
              <a:t>transfer. </a:t>
            </a:r>
          </a:p>
          <a:p>
            <a:endParaRPr lang="nl-BE" dirty="0"/>
          </a:p>
        </p:txBody>
      </p:sp>
      <p:sp>
        <p:nvSpPr>
          <p:cNvPr id="3" name="Title 2"/>
          <p:cNvSpPr>
            <a:spLocks noGrp="1"/>
          </p:cNvSpPr>
          <p:nvPr>
            <p:ph type="title"/>
          </p:nvPr>
        </p:nvSpPr>
        <p:spPr/>
        <p:txBody>
          <a:bodyPr/>
          <a:lstStyle/>
          <a:p>
            <a:pPr algn="l"/>
            <a:r>
              <a:rPr lang="en-US" dirty="0" smtClean="0"/>
              <a:t>E-Nomination </a:t>
            </a:r>
            <a:endParaRPr lang="nl-BE" dirty="0"/>
          </a:p>
        </p:txBody>
      </p:sp>
      <p:sp>
        <p:nvSpPr>
          <p:cNvPr id="4" name="Footer Placeholder 3"/>
          <p:cNvSpPr>
            <a:spLocks noGrp="1"/>
          </p:cNvSpPr>
          <p:nvPr>
            <p:ph type="ftr" sz="quarter" idx="3"/>
          </p:nvPr>
        </p:nvSpPr>
        <p:spPr/>
        <p:txBody>
          <a:bodyPr/>
          <a:lstStyle/>
          <a:p>
            <a:r>
              <a:rPr lang="en-US" dirty="0" smtClean="0"/>
              <a:t>ARP-Day / Brussels, 17.04.2017 </a:t>
            </a:r>
            <a:endParaRPr lang="en-US" dirty="0"/>
          </a:p>
        </p:txBody>
      </p:sp>
      <p:pic>
        <p:nvPicPr>
          <p:cNvPr id="6" name="Picture 2" descr="Afbeeldingsresultaat voor elia 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9978" y="147341"/>
            <a:ext cx="820106" cy="281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6112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nl-BE" dirty="0" err="1" smtClean="0"/>
              <a:t>Allocations</a:t>
            </a:r>
            <a:r>
              <a:rPr lang="nl-BE" dirty="0" smtClean="0"/>
              <a:t> </a:t>
            </a:r>
            <a:r>
              <a:rPr lang="nl-BE" dirty="0" err="1" smtClean="0"/>
              <a:t>and</a:t>
            </a:r>
            <a:r>
              <a:rPr lang="nl-BE" dirty="0" smtClean="0"/>
              <a:t> </a:t>
            </a:r>
            <a:r>
              <a:rPr lang="nl-BE" dirty="0" err="1" smtClean="0"/>
              <a:t>Nominations</a:t>
            </a:r>
            <a:r>
              <a:rPr lang="nl-BE" dirty="0" smtClean="0"/>
              <a:t> on </a:t>
            </a:r>
            <a:r>
              <a:rPr lang="nl-BE" dirty="0" err="1" smtClean="0"/>
              <a:t>existing</a:t>
            </a:r>
            <a:r>
              <a:rPr lang="nl-BE" dirty="0" smtClean="0"/>
              <a:t> borders</a:t>
            </a:r>
            <a:endParaRPr lang="nl-BE" dirty="0"/>
          </a:p>
        </p:txBody>
      </p:sp>
      <p:sp>
        <p:nvSpPr>
          <p:cNvPr id="4" name="Footer Placeholder 3"/>
          <p:cNvSpPr>
            <a:spLocks noGrp="1"/>
          </p:cNvSpPr>
          <p:nvPr>
            <p:ph type="ftr" sz="quarter" idx="3"/>
          </p:nvPr>
        </p:nvSpPr>
        <p:spPr/>
        <p:txBody>
          <a:bodyPr/>
          <a:lstStyle/>
          <a:p>
            <a:r>
              <a:rPr lang="en-US" dirty="0" smtClean="0"/>
              <a:t>ARP-Day / Brussels, 17.04.2017 </a:t>
            </a:r>
            <a:endParaRPr lang="en-US" dirty="0"/>
          </a:p>
        </p:txBody>
      </p:sp>
      <p:sp>
        <p:nvSpPr>
          <p:cNvPr id="5" name="Slide Number Placeholder 4"/>
          <p:cNvSpPr>
            <a:spLocks noGrp="1"/>
          </p:cNvSpPr>
          <p:nvPr>
            <p:ph type="sldNum" sz="quarter" idx="4"/>
          </p:nvPr>
        </p:nvSpPr>
        <p:spPr>
          <a:xfrm>
            <a:off x="7073247" y="4850110"/>
            <a:ext cx="2133878" cy="166910"/>
          </a:xfrm>
        </p:spPr>
        <p:txBody>
          <a:bodyPr/>
          <a:lstStyle/>
          <a:p>
            <a:fld id="{BDFC70C9-4207-E249-BC2E-DCC217AE1BF1}" type="slidenum">
              <a:rPr lang="en-US" smtClean="0"/>
              <a:t>7</a:t>
            </a:fld>
            <a:endParaRPr lang="en-US"/>
          </a:p>
        </p:txBody>
      </p:sp>
      <p:pic>
        <p:nvPicPr>
          <p:cNvPr id="6" name="Picture 2" descr="Afbeeldingsresultaat voor elia 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9978" y="147341"/>
            <a:ext cx="820106" cy="28128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flipV="1">
            <a:off x="361949" y="4772025"/>
            <a:ext cx="8334375" cy="36000"/>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24" name="Diagram 23"/>
          <p:cNvGraphicFramePr/>
          <p:nvPr>
            <p:extLst/>
          </p:nvPr>
        </p:nvGraphicFramePr>
        <p:xfrm>
          <a:off x="4494478" y="488121"/>
          <a:ext cx="4458413" cy="179769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7" name="Rectangle 3"/>
          <p:cNvSpPr>
            <a:spLocks noGrp="1"/>
          </p:cNvSpPr>
          <p:nvPr>
            <p:ph type="body" idx="4294967295"/>
          </p:nvPr>
        </p:nvSpPr>
        <p:spPr>
          <a:xfrm>
            <a:off x="349807" y="672471"/>
            <a:ext cx="7775575" cy="3459163"/>
          </a:xfrm>
          <a:prstGeom prst="rect">
            <a:avLst/>
          </a:prstGeom>
        </p:spPr>
        <p:txBody>
          <a:bodyPr/>
          <a:lstStyle/>
          <a:p>
            <a:pPr marL="381000" indent="-381000" defTabSz="889000">
              <a:buFont typeface="Arial" pitchFamily="34" charset="0"/>
              <a:buNone/>
            </a:pPr>
            <a:endParaRPr lang="en-US" sz="1400" dirty="0"/>
          </a:p>
          <a:p>
            <a:pPr marL="381000" indent="-381000" defTabSz="889000">
              <a:buFont typeface="Arial" pitchFamily="34" charset="0"/>
              <a:buNone/>
            </a:pPr>
            <a:endParaRPr lang="en-US" sz="1400" dirty="0"/>
          </a:p>
          <a:p>
            <a:pPr marL="381000" indent="-381000" defTabSz="889000">
              <a:buFont typeface="Arial" pitchFamily="34" charset="0"/>
              <a:buNone/>
            </a:pPr>
            <a:r>
              <a:rPr lang="en-US" sz="1400" dirty="0" smtClean="0"/>
              <a:t>Current Products :</a:t>
            </a:r>
            <a:endParaRPr lang="en-US" sz="1400" dirty="0"/>
          </a:p>
          <a:p>
            <a:pPr marL="825500" lvl="1" indent="-381000" defTabSz="889000"/>
            <a:r>
              <a:rPr lang="en-US" sz="1400" dirty="0" smtClean="0"/>
              <a:t>Year: Explicit Auction</a:t>
            </a:r>
            <a:endParaRPr lang="en-US" sz="1400" dirty="0"/>
          </a:p>
          <a:p>
            <a:pPr marL="825500" lvl="1" indent="-381000" defTabSz="889000"/>
            <a:r>
              <a:rPr lang="en-US" sz="1400" dirty="0" smtClean="0"/>
              <a:t>Month: Explicit Auction</a:t>
            </a:r>
            <a:r>
              <a:rPr lang="en-US" sz="1400" dirty="0"/>
              <a:t>	</a:t>
            </a:r>
          </a:p>
          <a:p>
            <a:pPr marL="825500" lvl="1" indent="-381000" defTabSz="889000"/>
            <a:r>
              <a:rPr lang="en-US" sz="1400" dirty="0" smtClean="0"/>
              <a:t>Day: </a:t>
            </a:r>
            <a:r>
              <a:rPr lang="fr-BE" sz="1400" dirty="0" err="1"/>
              <a:t>implicit</a:t>
            </a:r>
            <a:r>
              <a:rPr lang="fr-BE" sz="1400" dirty="0"/>
              <a:t> allocation via </a:t>
            </a:r>
            <a:r>
              <a:rPr lang="fr-BE" sz="1400" dirty="0" smtClean="0"/>
              <a:t>DA </a:t>
            </a:r>
            <a:r>
              <a:rPr lang="fr-BE" sz="1400" dirty="0" err="1" smtClean="0"/>
              <a:t>market</a:t>
            </a:r>
            <a:r>
              <a:rPr lang="fr-BE" sz="1400" dirty="0" smtClean="0"/>
              <a:t> </a:t>
            </a:r>
            <a:r>
              <a:rPr lang="fr-BE" sz="1400" dirty="0" err="1" smtClean="0"/>
              <a:t>coupling</a:t>
            </a:r>
            <a:r>
              <a:rPr lang="fr-BE" sz="1400" dirty="0" smtClean="0"/>
              <a:t> (MRC): Day-</a:t>
            </a:r>
            <a:r>
              <a:rPr lang="fr-BE" sz="1400" dirty="0" err="1" smtClean="0"/>
              <a:t>ahead</a:t>
            </a:r>
            <a:r>
              <a:rPr lang="fr-BE" sz="1400" dirty="0" smtClean="0"/>
              <a:t> </a:t>
            </a:r>
            <a:r>
              <a:rPr lang="fr-BE" sz="1400" u="sng" dirty="0" err="1" smtClean="0"/>
              <a:t>auction</a:t>
            </a:r>
            <a:endParaRPr lang="en-US" sz="1400" u="sng" dirty="0" smtClean="0"/>
          </a:p>
          <a:p>
            <a:pPr marL="825500" lvl="1" indent="-381000" defTabSz="889000"/>
            <a:r>
              <a:rPr lang="en-US" sz="1400" dirty="0" smtClean="0"/>
              <a:t>Intraday: implicit allocation via EPEX Platform: </a:t>
            </a:r>
            <a:r>
              <a:rPr lang="en-US" sz="1400" u="sng" dirty="0" smtClean="0"/>
              <a:t>Continuous</a:t>
            </a:r>
            <a:r>
              <a:rPr lang="en-US" sz="1400" dirty="0" smtClean="0"/>
              <a:t> intraday trading market</a:t>
            </a:r>
            <a:br>
              <a:rPr lang="en-US" sz="1400" dirty="0" smtClean="0"/>
            </a:br>
            <a:r>
              <a:rPr lang="en-US" sz="1400" dirty="0" smtClean="0"/>
              <a:t>	  </a:t>
            </a:r>
            <a:endParaRPr lang="en-US" sz="1400" dirty="0"/>
          </a:p>
        </p:txBody>
      </p:sp>
      <p:sp>
        <p:nvSpPr>
          <p:cNvPr id="9" name="Rectangle 8"/>
          <p:cNvSpPr/>
          <p:nvPr/>
        </p:nvSpPr>
        <p:spPr>
          <a:xfrm>
            <a:off x="1966417" y="2648737"/>
            <a:ext cx="5369267" cy="59486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u="sng" dirty="0"/>
              <a:t>Explicit auctions</a:t>
            </a:r>
          </a:p>
          <a:p>
            <a:r>
              <a:rPr lang="en-US" sz="1200" dirty="0"/>
              <a:t>• Auctioning of transport XB capacity</a:t>
            </a:r>
          </a:p>
          <a:p>
            <a:r>
              <a:rPr lang="en-US" sz="1200" dirty="0"/>
              <a:t>• Traders buy the energy separately on local markets</a:t>
            </a:r>
            <a:endParaRPr lang="fr-BE" sz="1200" dirty="0"/>
          </a:p>
        </p:txBody>
      </p:sp>
      <p:sp>
        <p:nvSpPr>
          <p:cNvPr id="10" name="Rectangle 9"/>
          <p:cNvSpPr/>
          <p:nvPr/>
        </p:nvSpPr>
        <p:spPr>
          <a:xfrm>
            <a:off x="1966417" y="3420723"/>
            <a:ext cx="5369267" cy="10738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u="sng" dirty="0"/>
              <a:t>Implicit auctions</a:t>
            </a:r>
          </a:p>
          <a:p>
            <a:r>
              <a:rPr lang="en-US" sz="1200" dirty="0"/>
              <a:t>• (one step) Auctioning of Energy (at Power Exchange)</a:t>
            </a:r>
          </a:p>
          <a:p>
            <a:r>
              <a:rPr lang="en-US" sz="1200" dirty="0"/>
              <a:t>• No separate auctioning of capacity</a:t>
            </a:r>
          </a:p>
          <a:p>
            <a:r>
              <a:rPr lang="en-US" sz="1200" dirty="0"/>
              <a:t>• Capacity is made </a:t>
            </a:r>
            <a:r>
              <a:rPr lang="en-US" sz="1200" dirty="0">
                <a:solidFill>
                  <a:schemeClr val="tx2"/>
                </a:solidFill>
              </a:rPr>
              <a:t>implicitly</a:t>
            </a:r>
            <a:r>
              <a:rPr lang="en-US" sz="1200" dirty="0"/>
              <a:t> available to the market participants via an organized market/exchanges (together with the energy)</a:t>
            </a:r>
          </a:p>
        </p:txBody>
      </p:sp>
      <p:sp>
        <p:nvSpPr>
          <p:cNvPr id="2" name="Left Brace 1"/>
          <p:cNvSpPr/>
          <p:nvPr/>
        </p:nvSpPr>
        <p:spPr>
          <a:xfrm>
            <a:off x="706582" y="1462284"/>
            <a:ext cx="124691" cy="50254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BE"/>
          </a:p>
        </p:txBody>
      </p:sp>
      <p:cxnSp>
        <p:nvCxnSpPr>
          <p:cNvPr id="11" name="Elbow Connector 10"/>
          <p:cNvCxnSpPr>
            <a:stCxn id="2" idx="1"/>
            <a:endCxn id="9" idx="1"/>
          </p:cNvCxnSpPr>
          <p:nvPr/>
        </p:nvCxnSpPr>
        <p:spPr>
          <a:xfrm rot="10800000" flipH="1" flipV="1">
            <a:off x="706581" y="1713555"/>
            <a:ext cx="1259835" cy="1232612"/>
          </a:xfrm>
          <a:prstGeom prst="bentConnector3">
            <a:avLst>
              <a:gd name="adj1" fmla="val -18145"/>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1966417" y="3420722"/>
            <a:ext cx="5369267" cy="1073837"/>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u="sng" dirty="0"/>
              <a:t>Implicit auctions</a:t>
            </a:r>
          </a:p>
          <a:p>
            <a:r>
              <a:rPr lang="en-US" sz="1200" dirty="0"/>
              <a:t>• (one step) Auctioning of Energy (at Power Exchange)</a:t>
            </a:r>
          </a:p>
          <a:p>
            <a:r>
              <a:rPr lang="en-US" sz="1200" dirty="0"/>
              <a:t>• No separate auctioning of capacity</a:t>
            </a:r>
          </a:p>
          <a:p>
            <a:r>
              <a:rPr lang="en-US" sz="1200" dirty="0"/>
              <a:t>• Capacity is made </a:t>
            </a:r>
            <a:r>
              <a:rPr lang="en-US" sz="1200" dirty="0">
                <a:solidFill>
                  <a:schemeClr val="tx2"/>
                </a:solidFill>
              </a:rPr>
              <a:t>implicitly</a:t>
            </a:r>
            <a:r>
              <a:rPr lang="en-US" sz="1200" dirty="0"/>
              <a:t> available to the market participants via an organized market/exchanges (together with the energy)</a:t>
            </a:r>
          </a:p>
        </p:txBody>
      </p:sp>
    </p:spTree>
    <p:extLst>
      <p:ext uri="{BB962C8B-B14F-4D97-AF65-F5344CB8AC3E}">
        <p14:creationId xmlns:p14="http://schemas.microsoft.com/office/powerpoint/2010/main" val="18303203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1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32000" y="1123949"/>
            <a:ext cx="8280000" cy="3448051"/>
          </a:xfrm>
        </p:spPr>
        <p:txBody>
          <a:bodyPr/>
          <a:lstStyle/>
          <a:p>
            <a:r>
              <a:rPr lang="en-US" dirty="0" smtClean="0"/>
              <a:t>The XML that is currently being used supports a ELIA proprietary format. </a:t>
            </a:r>
          </a:p>
          <a:p>
            <a:r>
              <a:rPr lang="en-US" dirty="0" smtClean="0"/>
              <a:t>In a time of Standardization for increased efficiency in IT services, Elia has decided to switch to  : </a:t>
            </a:r>
          </a:p>
          <a:p>
            <a:r>
              <a:rPr lang="en-US" sz="1600" b="1" dirty="0" smtClean="0"/>
              <a:t>The ENTSO-E CIM XML format. </a:t>
            </a:r>
            <a:r>
              <a:rPr lang="fr-FR" sz="1600" dirty="0"/>
              <a:t>IEC </a:t>
            </a:r>
            <a:r>
              <a:rPr lang="fr-FR" sz="1600" dirty="0" smtClean="0"/>
              <a:t>61970-552</a:t>
            </a:r>
          </a:p>
          <a:p>
            <a:r>
              <a:rPr lang="nl-BE" sz="1600" i="1" dirty="0" smtClean="0"/>
              <a:t>Common </a:t>
            </a:r>
            <a:r>
              <a:rPr lang="nl-BE" sz="1600" i="1" dirty="0"/>
              <a:t>Information Model (CIM) </a:t>
            </a:r>
            <a:r>
              <a:rPr lang="nl-BE" sz="1600" i="1" dirty="0" err="1"/>
              <a:t>for</a:t>
            </a:r>
            <a:r>
              <a:rPr lang="nl-BE" sz="1600" i="1" dirty="0"/>
              <a:t> Grid </a:t>
            </a:r>
            <a:r>
              <a:rPr lang="nl-BE" sz="1600" i="1" dirty="0" err="1"/>
              <a:t>Models</a:t>
            </a:r>
            <a:r>
              <a:rPr lang="nl-BE" sz="1600" i="1" dirty="0"/>
              <a:t> Exchange</a:t>
            </a:r>
          </a:p>
          <a:p>
            <a:r>
              <a:rPr lang="nl-BE" sz="1600" i="1" dirty="0"/>
              <a:t>The CIM </a:t>
            </a:r>
            <a:r>
              <a:rPr lang="nl-BE" sz="1600" i="1" dirty="0" err="1"/>
              <a:t>for</a:t>
            </a:r>
            <a:r>
              <a:rPr lang="nl-BE" sz="1600" i="1" dirty="0"/>
              <a:t> grid model exchange </a:t>
            </a:r>
            <a:r>
              <a:rPr lang="nl-BE" sz="1600" i="1" dirty="0" err="1"/>
              <a:t>enables</a:t>
            </a:r>
            <a:r>
              <a:rPr lang="nl-BE" sz="1600" i="1" dirty="0"/>
              <a:t> exchanges </a:t>
            </a:r>
            <a:r>
              <a:rPr lang="nl-BE" sz="1600" i="1" dirty="0" err="1"/>
              <a:t>for</a:t>
            </a:r>
            <a:r>
              <a:rPr lang="nl-BE" sz="1600" i="1" dirty="0"/>
              <a:t> </a:t>
            </a:r>
            <a:r>
              <a:rPr lang="nl-BE" sz="1600" i="1" dirty="0" err="1"/>
              <a:t>the</a:t>
            </a:r>
            <a:r>
              <a:rPr lang="nl-BE" sz="1600" i="1" dirty="0"/>
              <a:t> data </a:t>
            </a:r>
            <a:r>
              <a:rPr lang="nl-BE" sz="1600" i="1" dirty="0" err="1"/>
              <a:t>necessary</a:t>
            </a:r>
            <a:r>
              <a:rPr lang="nl-BE" sz="1600" i="1" dirty="0"/>
              <a:t> </a:t>
            </a:r>
            <a:r>
              <a:rPr lang="nl-BE" sz="1600" i="1" dirty="0" err="1"/>
              <a:t>for</a:t>
            </a:r>
            <a:r>
              <a:rPr lang="nl-BE" sz="1600" i="1" dirty="0"/>
              <a:t> </a:t>
            </a:r>
            <a:r>
              <a:rPr lang="nl-BE" sz="1600" i="1" dirty="0" err="1"/>
              <a:t>regional</a:t>
            </a:r>
            <a:r>
              <a:rPr lang="nl-BE" sz="1600" i="1" dirty="0"/>
              <a:t> or pan-European grid development studies, </a:t>
            </a:r>
            <a:r>
              <a:rPr lang="nl-BE" sz="1600" i="1" dirty="0" err="1"/>
              <a:t>and</a:t>
            </a:r>
            <a:r>
              <a:rPr lang="nl-BE" sz="1600" i="1" dirty="0"/>
              <a:t> </a:t>
            </a:r>
            <a:r>
              <a:rPr lang="nl-BE" sz="1600" i="1" dirty="0" err="1"/>
              <a:t>for</a:t>
            </a:r>
            <a:r>
              <a:rPr lang="nl-BE" sz="1600" i="1" dirty="0"/>
              <a:t> </a:t>
            </a:r>
            <a:r>
              <a:rPr lang="nl-BE" sz="1600" i="1" dirty="0" err="1"/>
              <a:t>future</a:t>
            </a:r>
            <a:r>
              <a:rPr lang="nl-BE" sz="1600" i="1" dirty="0"/>
              <a:t> </a:t>
            </a:r>
            <a:r>
              <a:rPr lang="nl-BE" sz="1600" i="1" dirty="0" err="1"/>
              <a:t>processes</a:t>
            </a:r>
            <a:r>
              <a:rPr lang="nl-BE" sz="1600" i="1" dirty="0"/>
              <a:t> </a:t>
            </a:r>
            <a:r>
              <a:rPr lang="nl-BE" sz="1600" i="1" dirty="0" err="1"/>
              <a:t>related</a:t>
            </a:r>
            <a:r>
              <a:rPr lang="nl-BE" sz="1600" i="1" dirty="0"/>
              <a:t> </a:t>
            </a:r>
            <a:r>
              <a:rPr lang="nl-BE" sz="1600" i="1" dirty="0" err="1"/>
              <a:t>to</a:t>
            </a:r>
            <a:r>
              <a:rPr lang="nl-BE" sz="1600" i="1" dirty="0"/>
              <a:t> </a:t>
            </a:r>
            <a:r>
              <a:rPr lang="nl-BE" sz="1600" i="1" dirty="0" err="1"/>
              <a:t>network</a:t>
            </a:r>
            <a:r>
              <a:rPr lang="nl-BE" sz="1600" i="1" dirty="0"/>
              <a:t> codes.</a:t>
            </a:r>
          </a:p>
          <a:p>
            <a:r>
              <a:rPr lang="en-US" sz="1600" i="1" dirty="0" smtClean="0"/>
              <a:t>Specific </a:t>
            </a:r>
            <a:r>
              <a:rPr lang="en-US" sz="1600" i="1" dirty="0"/>
              <a:t>ENTSO-E CIM standards have been defined to ensure the suitability of the CIM for ENTSO-E and to reflect the complexity of TSO data exchanges</a:t>
            </a:r>
            <a:r>
              <a:rPr lang="en-US" sz="1600" i="1" dirty="0" smtClean="0"/>
              <a:t>. </a:t>
            </a:r>
          </a:p>
          <a:p>
            <a:endParaRPr lang="nl-BE" dirty="0"/>
          </a:p>
        </p:txBody>
      </p:sp>
      <p:sp>
        <p:nvSpPr>
          <p:cNvPr id="3" name="Title 2"/>
          <p:cNvSpPr>
            <a:spLocks noGrp="1"/>
          </p:cNvSpPr>
          <p:nvPr>
            <p:ph type="title"/>
          </p:nvPr>
        </p:nvSpPr>
        <p:spPr/>
        <p:txBody>
          <a:bodyPr/>
          <a:lstStyle/>
          <a:p>
            <a:pPr algn="l"/>
            <a:r>
              <a:rPr lang="en-US" dirty="0" smtClean="0"/>
              <a:t>E-Nomination –  B2B XML transfer  </a:t>
            </a:r>
            <a:endParaRPr lang="nl-BE" dirty="0"/>
          </a:p>
        </p:txBody>
      </p:sp>
      <p:sp>
        <p:nvSpPr>
          <p:cNvPr id="4" name="Footer Placeholder 3"/>
          <p:cNvSpPr>
            <a:spLocks noGrp="1"/>
          </p:cNvSpPr>
          <p:nvPr>
            <p:ph type="ftr" sz="quarter" idx="3"/>
          </p:nvPr>
        </p:nvSpPr>
        <p:spPr/>
        <p:txBody>
          <a:bodyPr/>
          <a:lstStyle/>
          <a:p>
            <a:r>
              <a:rPr lang="en-US" dirty="0" smtClean="0"/>
              <a:t>ARP-Day / Brussels, 17.04.2017 </a:t>
            </a:r>
            <a:endParaRPr lang="en-US" dirty="0"/>
          </a:p>
        </p:txBody>
      </p:sp>
      <p:pic>
        <p:nvPicPr>
          <p:cNvPr id="6" name="Picture 2" descr="Afbeeldingsresultaat voor elia 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9978" y="147341"/>
            <a:ext cx="820106" cy="281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0058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32000" y="1123949"/>
            <a:ext cx="8280000" cy="3448051"/>
          </a:xfrm>
        </p:spPr>
        <p:txBody>
          <a:bodyPr/>
          <a:lstStyle/>
          <a:p>
            <a:r>
              <a:rPr lang="en-US" dirty="0" smtClean="0"/>
              <a:t>During the months of September and October 2108, Each company  that has a BRP contract with Elia</a:t>
            </a:r>
          </a:p>
          <a:p>
            <a:r>
              <a:rPr lang="en-US" dirty="0" smtClean="0"/>
              <a:t>Each will receive a service package including : </a:t>
            </a:r>
          </a:p>
          <a:p>
            <a:pPr marL="289598" indent="-285750">
              <a:buFont typeface="Arial" panose="020B0604020202020204" pitchFamily="34" charset="0"/>
              <a:buChar char="•"/>
            </a:pPr>
            <a:r>
              <a:rPr lang="en-US" dirty="0" smtClean="0"/>
              <a:t>A full documentation explaining in details the new format, and how it differs from the Current one</a:t>
            </a:r>
          </a:p>
          <a:p>
            <a:pPr marL="289598" indent="-285750">
              <a:buFont typeface="Arial" panose="020B0604020202020204" pitchFamily="34" charset="0"/>
              <a:buChar char="•"/>
            </a:pPr>
            <a:r>
              <a:rPr lang="en-US" dirty="0" smtClean="0"/>
              <a:t> IT support when answers are needed.</a:t>
            </a:r>
          </a:p>
          <a:p>
            <a:pPr marL="289598" indent="-285750">
              <a:buFont typeface="Arial" panose="020B0604020202020204" pitchFamily="34" charset="0"/>
              <a:buChar char="•"/>
            </a:pPr>
            <a:r>
              <a:rPr lang="en-US" dirty="0" smtClean="0"/>
              <a:t>The possibility to mutually agree on a testing period</a:t>
            </a:r>
          </a:p>
          <a:p>
            <a:pPr marL="289598" indent="-285750">
              <a:buFont typeface="Arial" panose="020B0604020202020204" pitchFamily="34" charset="0"/>
              <a:buChar char="•"/>
            </a:pPr>
            <a:r>
              <a:rPr lang="en-US" dirty="0" smtClean="0"/>
              <a:t>A choice in production date </a:t>
            </a:r>
          </a:p>
          <a:p>
            <a:r>
              <a:rPr lang="en-US" dirty="0" smtClean="0"/>
              <a:t>Elia will </a:t>
            </a:r>
            <a:r>
              <a:rPr lang="en-US" smtClean="0"/>
              <a:t>let BRP’s </a:t>
            </a:r>
            <a:r>
              <a:rPr lang="en-US" dirty="0" smtClean="0"/>
              <a:t>choose from several dates to switch to the new format between March 2019 and March 2020.    The current format will be decommissioned on </a:t>
            </a:r>
            <a:r>
              <a:rPr lang="en-US" b="1" dirty="0" smtClean="0"/>
              <a:t>March 30</a:t>
            </a:r>
            <a:r>
              <a:rPr lang="en-US" b="1" baseline="30000" dirty="0" smtClean="0"/>
              <a:t>th</a:t>
            </a:r>
            <a:r>
              <a:rPr lang="en-US" b="1" dirty="0" smtClean="0"/>
              <a:t> 2020</a:t>
            </a:r>
            <a:r>
              <a:rPr lang="en-US" dirty="0" smtClean="0"/>
              <a:t>. </a:t>
            </a:r>
          </a:p>
          <a:p>
            <a:endParaRPr lang="en-US" dirty="0"/>
          </a:p>
          <a:p>
            <a:endParaRPr lang="nl-BE" dirty="0"/>
          </a:p>
        </p:txBody>
      </p:sp>
      <p:sp>
        <p:nvSpPr>
          <p:cNvPr id="3" name="Title 2"/>
          <p:cNvSpPr>
            <a:spLocks noGrp="1"/>
          </p:cNvSpPr>
          <p:nvPr>
            <p:ph type="title"/>
          </p:nvPr>
        </p:nvSpPr>
        <p:spPr/>
        <p:txBody>
          <a:bodyPr/>
          <a:lstStyle/>
          <a:p>
            <a:pPr algn="l"/>
            <a:r>
              <a:rPr lang="en-US" dirty="0" smtClean="0"/>
              <a:t>E-Nomination –  IT agenda  </a:t>
            </a:r>
            <a:endParaRPr lang="nl-BE" dirty="0"/>
          </a:p>
        </p:txBody>
      </p:sp>
      <p:sp>
        <p:nvSpPr>
          <p:cNvPr id="4" name="Footer Placeholder 3"/>
          <p:cNvSpPr>
            <a:spLocks noGrp="1"/>
          </p:cNvSpPr>
          <p:nvPr>
            <p:ph type="ftr" sz="quarter" idx="3"/>
          </p:nvPr>
        </p:nvSpPr>
        <p:spPr/>
        <p:txBody>
          <a:bodyPr/>
          <a:lstStyle/>
          <a:p>
            <a:r>
              <a:rPr lang="en-US" dirty="0" smtClean="0"/>
              <a:t>ARP-Day / Brussels, 17.04.2017 </a:t>
            </a:r>
            <a:endParaRPr lang="en-US" dirty="0"/>
          </a:p>
        </p:txBody>
      </p:sp>
      <p:pic>
        <p:nvPicPr>
          <p:cNvPr id="6" name="Picture 2" descr="Afbeeldingsresultaat voor elia 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9978" y="147341"/>
            <a:ext cx="820106" cy="281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6420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a:xfrm>
            <a:off x="923928" y="1181013"/>
            <a:ext cx="7822581" cy="830997"/>
          </a:xfrm>
        </p:spPr>
        <p:txBody>
          <a:bodyPr/>
          <a:lstStyle/>
          <a:p>
            <a:r>
              <a:rPr lang="en-US" sz="5400" dirty="0"/>
              <a:t>Questions?</a:t>
            </a:r>
            <a:endParaRPr lang="fr-BE" sz="5400" dirty="0"/>
          </a:p>
        </p:txBody>
      </p:sp>
      <p:sp>
        <p:nvSpPr>
          <p:cNvPr id="27" name="Rectangle 3"/>
          <p:cNvSpPr>
            <a:spLocks noGrp="1"/>
          </p:cNvSpPr>
          <p:nvPr>
            <p:ph type="subTitle" idx="4"/>
          </p:nvPr>
        </p:nvSpPr>
        <p:spPr>
          <a:xfrm>
            <a:off x="707492" y="1767287"/>
            <a:ext cx="5853000" cy="473976"/>
          </a:xfrm>
          <a:prstGeom prst="rect">
            <a:avLst/>
          </a:prstGeom>
        </p:spPr>
        <p:txBody>
          <a:bodyPr/>
          <a:lstStyle/>
          <a:p>
            <a:pPr marL="380990" indent="-380990" defTabSz="888978"/>
            <a:endParaRPr lang="en-US" sz="1400" dirty="0"/>
          </a:p>
          <a:p>
            <a:pPr marL="380990" indent="-380990" defTabSz="888978"/>
            <a:r>
              <a:rPr lang="en-US" sz="1400" dirty="0"/>
              <a:t> </a:t>
            </a:r>
          </a:p>
        </p:txBody>
      </p:sp>
      <p:pic>
        <p:nvPicPr>
          <p:cNvPr id="6" name="Picture 2" descr="Afbeeldingsresultaat voor elia 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9977" y="147341"/>
            <a:ext cx="820107" cy="281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908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p:cNvSpPr>
            <a:spLocks noGrp="1"/>
          </p:cNvSpPr>
          <p:nvPr>
            <p:ph type="ctrTitle"/>
          </p:nvPr>
        </p:nvSpPr>
        <p:spPr/>
        <p:txBody>
          <a:bodyPr>
            <a:normAutofit fontScale="90000"/>
          </a:bodyPr>
          <a:lstStyle/>
          <a:p>
            <a:pPr lvl="0"/>
            <a:r>
              <a:rPr lang="nl-BE" sz="2300" b="1" dirty="0"/>
              <a:t>3) </a:t>
            </a:r>
            <a:r>
              <a:rPr lang="en-US" sz="2300" b="1" dirty="0"/>
              <a:t>From ARP to BRP: future changes in roles and 	responsibilities services</a:t>
            </a:r>
            <a:r>
              <a:rPr lang="en-GB" sz="2400" b="1" dirty="0"/>
              <a:t/>
            </a:r>
            <a:br>
              <a:rPr lang="en-GB" sz="2400" b="1" dirty="0"/>
            </a:br>
            <a:r>
              <a:rPr lang="en-GB" sz="2300" b="1" dirty="0"/>
              <a:t/>
            </a:r>
            <a:br>
              <a:rPr lang="en-GB" sz="2300" b="1" dirty="0"/>
            </a:br>
            <a:endParaRPr lang="de-DE" sz="2300" b="1" dirty="0"/>
          </a:p>
        </p:txBody>
      </p:sp>
      <p:sp>
        <p:nvSpPr>
          <p:cNvPr id="3" name="Etikett" hidden="1"/>
          <p:cNvSpPr txBox="1"/>
          <p:nvPr/>
        </p:nvSpPr>
        <p:spPr>
          <a:xfrm>
            <a:off x="-12094" y="67885"/>
            <a:ext cx="899999" cy="231448"/>
          </a:xfrm>
          <a:prstGeom prst="rect">
            <a:avLst/>
          </a:prstGeom>
          <a:solidFill>
            <a:schemeClr val="tx1"/>
          </a:solidFill>
        </p:spPr>
        <p:txBody>
          <a:bodyPr wrap="square" lIns="76812" tIns="38405" rIns="76812" bIns="38405" rtlCol="0" anchor="ctr">
            <a:spAutoFit/>
          </a:bodyPr>
          <a:lstStyle/>
          <a:p>
            <a:pPr algn="ctr"/>
            <a:r>
              <a:rPr lang="de-DE" sz="1000">
                <a:solidFill>
                  <a:schemeClr val="bg1"/>
                </a:solidFill>
              </a:rPr>
              <a:t>Arbeitsstand</a:t>
            </a:r>
          </a:p>
        </p:txBody>
      </p:sp>
      <p:sp>
        <p:nvSpPr>
          <p:cNvPr id="4" name="Titel"/>
          <p:cNvSpPr txBox="1">
            <a:spLocks/>
          </p:cNvSpPr>
          <p:nvPr/>
        </p:nvSpPr>
        <p:spPr>
          <a:xfrm>
            <a:off x="421102" y="2510949"/>
            <a:ext cx="8280000" cy="1082255"/>
          </a:xfrm>
          <a:prstGeom prst="rect">
            <a:avLst/>
          </a:prstGeom>
        </p:spPr>
        <p:txBody>
          <a:bodyPr vert="horz" lIns="151163" tIns="0" rIns="151163" bIns="0" rtlCol="0" anchor="ctr" anchorCtr="0">
            <a:normAutofit/>
          </a:bodyPr>
          <a:lstStyle>
            <a:lvl1pPr algn="l" defTabSz="457200" rtl="0" eaLnBrk="1" latinLnBrk="0" hangingPunct="1">
              <a:lnSpc>
                <a:spcPct val="120000"/>
              </a:lnSpc>
              <a:spcBef>
                <a:spcPct val="0"/>
              </a:spcBef>
              <a:buNone/>
              <a:defRPr sz="3200" kern="1200">
                <a:solidFill>
                  <a:schemeClr val="lt1"/>
                </a:solidFill>
                <a:latin typeface="+mj-lt"/>
                <a:ea typeface="+mj-ea"/>
                <a:cs typeface="+mj-cs"/>
              </a:defRPr>
            </a:lvl1pPr>
          </a:lstStyle>
          <a:p>
            <a:pPr algn="r"/>
            <a:endParaRPr lang="de-DE" i="1" dirty="0">
              <a:latin typeface="Helvetica Light"/>
            </a:endParaRPr>
          </a:p>
        </p:txBody>
      </p:sp>
      <p:sp>
        <p:nvSpPr>
          <p:cNvPr id="5" name="TextBox 4"/>
          <p:cNvSpPr txBox="1"/>
          <p:nvPr/>
        </p:nvSpPr>
        <p:spPr>
          <a:xfrm>
            <a:off x="790575" y="3593204"/>
            <a:ext cx="3200400" cy="369332"/>
          </a:xfrm>
          <a:prstGeom prst="rect">
            <a:avLst/>
          </a:prstGeom>
          <a:noFill/>
        </p:spPr>
        <p:txBody>
          <a:bodyPr wrap="square" rtlCol="0">
            <a:spAutoFit/>
          </a:bodyPr>
          <a:lstStyle/>
          <a:p>
            <a:r>
              <a:rPr lang="nl-BE" sz="1800" dirty="0" smtClean="0">
                <a:solidFill>
                  <a:schemeClr val="bg1"/>
                </a:solidFill>
                <a:latin typeface="Helvetica Light"/>
              </a:rPr>
              <a:t>Sofie Van den Waeyenberg</a:t>
            </a:r>
            <a:endParaRPr lang="nl-BE" sz="1800" dirty="0">
              <a:solidFill>
                <a:schemeClr val="bg1"/>
              </a:solidFill>
              <a:latin typeface="Helvetica Light"/>
            </a:endParaRPr>
          </a:p>
        </p:txBody>
      </p:sp>
      <p:sp>
        <p:nvSpPr>
          <p:cNvPr id="6" name="TextBox 5"/>
          <p:cNvSpPr txBox="1"/>
          <p:nvPr/>
        </p:nvSpPr>
        <p:spPr>
          <a:xfrm>
            <a:off x="790575" y="4029075"/>
            <a:ext cx="3486150" cy="276999"/>
          </a:xfrm>
          <a:prstGeom prst="rect">
            <a:avLst/>
          </a:prstGeom>
          <a:noFill/>
        </p:spPr>
        <p:txBody>
          <a:bodyPr wrap="square" rtlCol="0">
            <a:spAutoFit/>
          </a:bodyPr>
          <a:lstStyle/>
          <a:p>
            <a:r>
              <a:rPr lang="nl-BE" sz="1200" dirty="0" smtClean="0">
                <a:solidFill>
                  <a:schemeClr val="bg1"/>
                </a:solidFill>
              </a:rPr>
              <a:t>ARP-Day, 17/04/2018, Brussels</a:t>
            </a:r>
            <a:endParaRPr lang="nl-BE" sz="1200" dirty="0">
              <a:solidFill>
                <a:schemeClr val="bg1"/>
              </a:solidFill>
            </a:endParaRPr>
          </a:p>
        </p:txBody>
      </p:sp>
    </p:spTree>
    <p:extLst>
      <p:ext uri="{BB962C8B-B14F-4D97-AF65-F5344CB8AC3E}">
        <p14:creationId xmlns:p14="http://schemas.microsoft.com/office/powerpoint/2010/main" val="391631541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Text Placeholder 2"/>
          <p:cNvSpPr>
            <a:spLocks noGrp="1"/>
          </p:cNvSpPr>
          <p:nvPr>
            <p:ph type="body" sz="quarter" idx="10"/>
          </p:nvPr>
        </p:nvSpPr>
        <p:spPr/>
        <p:txBody>
          <a:bodyPr/>
          <a:lstStyle/>
          <a:p>
            <a:r>
              <a:rPr lang="en-US" dirty="0" smtClean="0"/>
              <a:t>Current framework</a:t>
            </a:r>
          </a:p>
          <a:p>
            <a:r>
              <a:rPr lang="en-US" dirty="0" smtClean="0"/>
              <a:t>Changing context</a:t>
            </a:r>
          </a:p>
          <a:p>
            <a:r>
              <a:rPr lang="en-US" dirty="0" smtClean="0"/>
              <a:t>Future framework</a:t>
            </a:r>
          </a:p>
          <a:p>
            <a:r>
              <a:rPr lang="en-US" dirty="0" smtClean="0"/>
              <a:t>Impact on the ARP/BRP</a:t>
            </a:r>
            <a:endParaRPr lang="en-US" dirty="0"/>
          </a:p>
        </p:txBody>
      </p:sp>
      <p:sp>
        <p:nvSpPr>
          <p:cNvPr id="4" name="Footer Placeholder 3"/>
          <p:cNvSpPr>
            <a:spLocks noGrp="1"/>
          </p:cNvSpPr>
          <p:nvPr>
            <p:ph type="ftr" sz="quarter" idx="3"/>
          </p:nvPr>
        </p:nvSpPr>
        <p:spPr/>
        <p:txBody>
          <a:bodyPr/>
          <a:lstStyle/>
          <a:p>
            <a:r>
              <a:rPr lang="en-US" smtClean="0"/>
              <a:t>ARP-Day / Brussels, 17.04.2017 </a:t>
            </a:r>
            <a:endParaRPr lang="en-US" dirty="0"/>
          </a:p>
        </p:txBody>
      </p:sp>
    </p:spTree>
    <p:extLst>
      <p:ext uri="{BB962C8B-B14F-4D97-AF65-F5344CB8AC3E}">
        <p14:creationId xmlns:p14="http://schemas.microsoft.com/office/powerpoint/2010/main" val="343286181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a:t>
            </a:r>
            <a:r>
              <a:rPr lang="en-US" dirty="0" smtClean="0"/>
              <a:t>framework</a:t>
            </a:r>
            <a:endParaRPr lang="en-US" dirty="0"/>
          </a:p>
        </p:txBody>
      </p:sp>
    </p:spTree>
    <p:extLst>
      <p:ext uri="{BB962C8B-B14F-4D97-AF65-F5344CB8AC3E}">
        <p14:creationId xmlns:p14="http://schemas.microsoft.com/office/powerpoint/2010/main" val="32363208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tIns="34287" bIns="34287"/>
          <a:lstStyle/>
          <a:p>
            <a:r>
              <a:rPr lang="en-US" dirty="0" smtClean="0"/>
              <a:t>Current framework: Roles </a:t>
            </a:r>
            <a:r>
              <a:rPr lang="en-US" dirty="0"/>
              <a:t>&amp; responsibilities</a:t>
            </a:r>
          </a:p>
        </p:txBody>
      </p:sp>
      <p:sp>
        <p:nvSpPr>
          <p:cNvPr id="6" name="Rectangle 5"/>
          <p:cNvSpPr/>
          <p:nvPr/>
        </p:nvSpPr>
        <p:spPr>
          <a:xfrm>
            <a:off x="3928311" y="1107999"/>
            <a:ext cx="1174653" cy="452749"/>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73" tIns="34287" rIns="68573" bIns="34287" numCol="1" spcCol="0" rtlCol="0" fromWordArt="0" anchor="ctr" anchorCtr="0" forceAA="0" compatLnSpc="1">
            <a:prstTxWarp prst="textNoShape">
              <a:avLst/>
            </a:prstTxWarp>
            <a:noAutofit/>
          </a:bodyPr>
          <a:lstStyle/>
          <a:p>
            <a:pPr algn="ctr"/>
            <a:r>
              <a:rPr lang="en-US" sz="900" b="1" dirty="0"/>
              <a:t>Access Responsible party (&amp; </a:t>
            </a:r>
            <a:r>
              <a:rPr lang="en-US" sz="900" b="1" dirty="0" err="1"/>
              <a:t>BRP</a:t>
            </a:r>
            <a:r>
              <a:rPr lang="en-US" sz="900" b="1" baseline="-25000" dirty="0" err="1"/>
              <a:t>source</a:t>
            </a:r>
            <a:r>
              <a:rPr lang="en-US" sz="900" b="1" baseline="-25000" dirty="0"/>
              <a:t>)</a:t>
            </a:r>
          </a:p>
        </p:txBody>
      </p:sp>
      <p:sp>
        <p:nvSpPr>
          <p:cNvPr id="9" name="Rectangle 8"/>
          <p:cNvSpPr/>
          <p:nvPr/>
        </p:nvSpPr>
        <p:spPr>
          <a:xfrm>
            <a:off x="595361" y="1172372"/>
            <a:ext cx="1174653" cy="324000"/>
          </a:xfrm>
          <a:prstGeom prst="rect">
            <a:avLst/>
          </a:prstGeom>
          <a:gradFill>
            <a:gsLst>
              <a:gs pos="1000">
                <a:schemeClr val="tx2">
                  <a:lumMod val="75000"/>
                </a:schemeClr>
              </a:gs>
              <a:gs pos="100000">
                <a:schemeClr val="tx2"/>
              </a:gs>
            </a:gsLst>
            <a:lin ang="16200000" scaled="0"/>
          </a:gra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lIns="68573" tIns="34287" rIns="68573" bIns="34287" rtlCol="0" anchor="ctr"/>
          <a:lstStyle/>
          <a:p>
            <a:pPr algn="ctr"/>
            <a:r>
              <a:rPr lang="en-US" sz="900" b="1" dirty="0"/>
              <a:t>Grid User</a:t>
            </a:r>
            <a:endParaRPr lang="en-US" sz="900" b="1" baseline="-25000" dirty="0"/>
          </a:p>
        </p:txBody>
      </p:sp>
      <p:sp>
        <p:nvSpPr>
          <p:cNvPr id="10" name="Rectangle 9"/>
          <p:cNvSpPr/>
          <p:nvPr/>
        </p:nvSpPr>
        <p:spPr>
          <a:xfrm>
            <a:off x="2261836" y="1172372"/>
            <a:ext cx="1174653" cy="324000"/>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73" tIns="34287" rIns="68573" bIns="34287" numCol="1" spcCol="0" rtlCol="0" fromWordArt="0" anchor="ctr" anchorCtr="0" forceAA="0" compatLnSpc="1">
            <a:prstTxWarp prst="textNoShape">
              <a:avLst/>
            </a:prstTxWarp>
            <a:noAutofit/>
          </a:bodyPr>
          <a:lstStyle/>
          <a:p>
            <a:pPr algn="ctr"/>
            <a:r>
              <a:rPr lang="en-US" sz="900" b="1" dirty="0"/>
              <a:t>Access Holder</a:t>
            </a:r>
            <a:endParaRPr lang="en-US" sz="900" b="1" baseline="-25000" dirty="0"/>
          </a:p>
        </p:txBody>
      </p:sp>
      <p:sp>
        <p:nvSpPr>
          <p:cNvPr id="13" name="Rectangle 12"/>
          <p:cNvSpPr/>
          <p:nvPr/>
        </p:nvSpPr>
        <p:spPr>
          <a:xfrm>
            <a:off x="5583646" y="1172372"/>
            <a:ext cx="1174653" cy="324000"/>
          </a:xfrm>
          <a:prstGeom prst="rect">
            <a:avLst/>
          </a:prstGeom>
          <a:gradFill>
            <a:gsLst>
              <a:gs pos="0">
                <a:schemeClr val="bg2">
                  <a:lumMod val="75000"/>
                </a:schemeClr>
              </a:gs>
              <a:gs pos="100000">
                <a:schemeClr val="bg2">
                  <a:lumMod val="40000"/>
                  <a:lumOff val="60000"/>
                </a:schemeClr>
              </a:gs>
            </a:gsLst>
          </a:gra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68573" tIns="34287" rIns="68573" bIns="34287" rtlCol="0" anchor="ctr"/>
          <a:lstStyle/>
          <a:p>
            <a:pPr algn="ctr"/>
            <a:r>
              <a:rPr lang="en-US" sz="900" b="1" dirty="0"/>
              <a:t>Balance</a:t>
            </a:r>
          </a:p>
        </p:txBody>
      </p:sp>
      <p:sp>
        <p:nvSpPr>
          <p:cNvPr id="14" name="Rectangle 13"/>
          <p:cNvSpPr/>
          <p:nvPr/>
        </p:nvSpPr>
        <p:spPr>
          <a:xfrm>
            <a:off x="5583646" y="1631997"/>
            <a:ext cx="1174653" cy="324000"/>
          </a:xfrm>
          <a:prstGeom prst="rect">
            <a:avLst/>
          </a:prstGeom>
          <a:gradFill>
            <a:gsLst>
              <a:gs pos="0">
                <a:schemeClr val="bg2">
                  <a:lumMod val="75000"/>
                </a:schemeClr>
              </a:gs>
              <a:gs pos="100000">
                <a:schemeClr val="bg2">
                  <a:lumMod val="40000"/>
                  <a:lumOff val="60000"/>
                </a:schemeClr>
              </a:gs>
            </a:gsLst>
          </a:gra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68573" tIns="34287" rIns="68573" bIns="34287" rtlCol="0" anchor="ctr"/>
          <a:lstStyle/>
          <a:p>
            <a:pPr algn="ctr"/>
            <a:r>
              <a:rPr lang="en-US" sz="900" b="1" dirty="0"/>
              <a:t>CIPU signatory</a:t>
            </a:r>
          </a:p>
        </p:txBody>
      </p:sp>
      <p:sp>
        <p:nvSpPr>
          <p:cNvPr id="15" name="Rectangle 14"/>
          <p:cNvSpPr/>
          <p:nvPr/>
        </p:nvSpPr>
        <p:spPr>
          <a:xfrm>
            <a:off x="7158805" y="1631997"/>
            <a:ext cx="1174653" cy="324000"/>
          </a:xfrm>
          <a:prstGeom prst="rect">
            <a:avLst/>
          </a:prstGeom>
          <a:gradFill>
            <a:gsLst>
              <a:gs pos="0">
                <a:schemeClr val="bg2">
                  <a:lumMod val="75000"/>
                </a:schemeClr>
              </a:gs>
              <a:gs pos="100000">
                <a:schemeClr val="bg2">
                  <a:lumMod val="40000"/>
                  <a:lumOff val="60000"/>
                </a:schemeClr>
              </a:gs>
            </a:gsLst>
          </a:gra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68573" tIns="34287" rIns="68573" bIns="34287" rtlCol="0" anchor="ctr"/>
          <a:lstStyle/>
          <a:p>
            <a:pPr algn="ctr"/>
            <a:r>
              <a:rPr lang="en-US" sz="900" b="1" dirty="0"/>
              <a:t>AS provision</a:t>
            </a:r>
          </a:p>
        </p:txBody>
      </p:sp>
      <p:cxnSp>
        <p:nvCxnSpPr>
          <p:cNvPr id="17" name="Straight Connector 16"/>
          <p:cNvCxnSpPr>
            <a:stCxn id="9" idx="3"/>
            <a:endCxn id="10" idx="1"/>
          </p:cNvCxnSpPr>
          <p:nvPr/>
        </p:nvCxnSpPr>
        <p:spPr>
          <a:xfrm>
            <a:off x="1770014" y="1334372"/>
            <a:ext cx="491823"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a:stCxn id="10" idx="3"/>
            <a:endCxn id="6" idx="1"/>
          </p:cNvCxnSpPr>
          <p:nvPr/>
        </p:nvCxnSpPr>
        <p:spPr>
          <a:xfrm>
            <a:off x="3436490" y="1334373"/>
            <a:ext cx="491822" cy="1"/>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6" idx="3"/>
            <a:endCxn id="13" idx="1"/>
          </p:cNvCxnSpPr>
          <p:nvPr/>
        </p:nvCxnSpPr>
        <p:spPr>
          <a:xfrm flipV="1">
            <a:off x="5102965" y="1334373"/>
            <a:ext cx="480682" cy="1"/>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endCxn id="14" idx="1"/>
          </p:cNvCxnSpPr>
          <p:nvPr/>
        </p:nvCxnSpPr>
        <p:spPr>
          <a:xfrm>
            <a:off x="5343307" y="1341249"/>
            <a:ext cx="240340" cy="452749"/>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a:stCxn id="14" idx="3"/>
            <a:endCxn id="15" idx="1"/>
          </p:cNvCxnSpPr>
          <p:nvPr/>
        </p:nvCxnSpPr>
        <p:spPr>
          <a:xfrm>
            <a:off x="6758298" y="1793997"/>
            <a:ext cx="400507"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3928311" y="2932344"/>
            <a:ext cx="1174653" cy="324000"/>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73" tIns="34287" rIns="68573" bIns="34287" numCol="1" spcCol="0" rtlCol="0" fromWordArt="0" anchor="ctr" anchorCtr="0" forceAA="0" compatLnSpc="1">
            <a:prstTxWarp prst="textNoShape">
              <a:avLst/>
            </a:prstTxWarp>
            <a:noAutofit/>
          </a:bodyPr>
          <a:lstStyle/>
          <a:p>
            <a:pPr algn="ctr"/>
            <a:r>
              <a:rPr lang="en-US" sz="900" b="1" dirty="0"/>
              <a:t>BRP</a:t>
            </a:r>
            <a:r>
              <a:rPr lang="en-US" sz="900" b="1" baseline="-25000" dirty="0"/>
              <a:t>BSP</a:t>
            </a:r>
            <a:r>
              <a:rPr lang="en-US" sz="900" b="1" dirty="0"/>
              <a:t>*</a:t>
            </a:r>
          </a:p>
        </p:txBody>
      </p:sp>
      <p:sp>
        <p:nvSpPr>
          <p:cNvPr id="23" name="Rectangle 22"/>
          <p:cNvSpPr/>
          <p:nvPr/>
        </p:nvSpPr>
        <p:spPr>
          <a:xfrm>
            <a:off x="3928311" y="3404390"/>
            <a:ext cx="1174653" cy="324000"/>
          </a:xfrm>
          <a:prstGeom prst="rect">
            <a:avLst/>
          </a:prstGeom>
          <a:gradFill>
            <a:gsLst>
              <a:gs pos="0">
                <a:schemeClr val="bg2">
                  <a:lumMod val="75000"/>
                </a:schemeClr>
              </a:gs>
              <a:gs pos="100000">
                <a:schemeClr val="bg2">
                  <a:lumMod val="40000"/>
                  <a:lumOff val="60000"/>
                </a:schemeClr>
              </a:gs>
            </a:gsLst>
          </a:gra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68573" tIns="34287" rIns="68573" bIns="34287" rtlCol="0" anchor="ctr"/>
          <a:lstStyle/>
          <a:p>
            <a:pPr algn="ctr"/>
            <a:r>
              <a:rPr lang="en-US" sz="900" b="1" dirty="0"/>
              <a:t>AS provision</a:t>
            </a:r>
          </a:p>
        </p:txBody>
      </p:sp>
      <p:cxnSp>
        <p:nvCxnSpPr>
          <p:cNvPr id="25" name="Straight Connector 24"/>
          <p:cNvCxnSpPr>
            <a:endCxn id="22" idx="1"/>
          </p:cNvCxnSpPr>
          <p:nvPr/>
        </p:nvCxnSpPr>
        <p:spPr>
          <a:xfrm>
            <a:off x="3436490" y="3094344"/>
            <a:ext cx="491822"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2261836" y="2932344"/>
            <a:ext cx="1174653" cy="324000"/>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73" tIns="34287" rIns="68573" bIns="34287" numCol="1" spcCol="0" rtlCol="0" fromWordArt="0" anchor="ctr" anchorCtr="0" forceAA="0" compatLnSpc="1">
            <a:prstTxWarp prst="textNoShape">
              <a:avLst/>
            </a:prstTxWarp>
            <a:noAutofit/>
          </a:bodyPr>
          <a:lstStyle/>
          <a:p>
            <a:pPr algn="ctr"/>
            <a:r>
              <a:rPr lang="en-US" sz="900" b="1" dirty="0"/>
              <a:t>Balancing Service Provider</a:t>
            </a:r>
            <a:endParaRPr lang="en-US" sz="900" b="1" baseline="-25000" dirty="0"/>
          </a:p>
        </p:txBody>
      </p:sp>
      <p:cxnSp>
        <p:nvCxnSpPr>
          <p:cNvPr id="29" name="Straight Connector 28"/>
          <p:cNvCxnSpPr>
            <a:stCxn id="26" idx="3"/>
            <a:endCxn id="23" idx="1"/>
          </p:cNvCxnSpPr>
          <p:nvPr/>
        </p:nvCxnSpPr>
        <p:spPr>
          <a:xfrm>
            <a:off x="3436490" y="3094344"/>
            <a:ext cx="491822" cy="472047"/>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Elbow Connector 32"/>
          <p:cNvCxnSpPr>
            <a:stCxn id="9" idx="3"/>
            <a:endCxn id="26" idx="1"/>
          </p:cNvCxnSpPr>
          <p:nvPr/>
        </p:nvCxnSpPr>
        <p:spPr>
          <a:xfrm>
            <a:off x="1770014" y="1334373"/>
            <a:ext cx="491823" cy="1759971"/>
          </a:xfrm>
          <a:prstGeom prst="bentConnector3">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2015926" y="2703370"/>
            <a:ext cx="1589102" cy="213929"/>
          </a:xfrm>
          <a:prstGeom prst="rect">
            <a:avLst/>
          </a:prstGeom>
          <a:noFill/>
        </p:spPr>
        <p:txBody>
          <a:bodyPr wrap="square" lIns="68573" tIns="34287" rIns="68573" bIns="34287" rtlCol="0">
            <a:spAutoFit/>
          </a:bodyPr>
          <a:lstStyle/>
          <a:p>
            <a:r>
              <a:rPr lang="en-US" sz="900" b="1" dirty="0"/>
              <a:t>Non-CIPU:</a:t>
            </a:r>
          </a:p>
        </p:txBody>
      </p:sp>
      <p:sp>
        <p:nvSpPr>
          <p:cNvPr id="31" name="Rectangle 30"/>
          <p:cNvSpPr/>
          <p:nvPr/>
        </p:nvSpPr>
        <p:spPr>
          <a:xfrm>
            <a:off x="5583646" y="2481502"/>
            <a:ext cx="1174653" cy="324000"/>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73" tIns="34287" rIns="68573" bIns="34287" numCol="1" spcCol="0" rtlCol="0" fromWordArt="0" anchor="ctr" anchorCtr="0" forceAA="0" compatLnSpc="1">
            <a:prstTxWarp prst="textNoShape">
              <a:avLst/>
            </a:prstTxWarp>
            <a:noAutofit/>
          </a:bodyPr>
          <a:lstStyle/>
          <a:p>
            <a:pPr algn="ctr"/>
            <a:r>
              <a:rPr lang="en-US" sz="900" b="1" dirty="0"/>
              <a:t>BSP</a:t>
            </a:r>
            <a:endParaRPr lang="en-US" sz="900" b="1" baseline="-25000" dirty="0"/>
          </a:p>
        </p:txBody>
      </p:sp>
      <p:sp>
        <p:nvSpPr>
          <p:cNvPr id="32" name="Rectangle 31"/>
          <p:cNvSpPr/>
          <p:nvPr/>
        </p:nvSpPr>
        <p:spPr>
          <a:xfrm>
            <a:off x="7158805" y="2481502"/>
            <a:ext cx="1174653" cy="324000"/>
          </a:xfrm>
          <a:prstGeom prst="rect">
            <a:avLst/>
          </a:prstGeom>
          <a:gradFill>
            <a:gsLst>
              <a:gs pos="0">
                <a:schemeClr val="bg2">
                  <a:lumMod val="75000"/>
                </a:schemeClr>
              </a:gs>
              <a:gs pos="100000">
                <a:schemeClr val="bg2">
                  <a:lumMod val="40000"/>
                  <a:lumOff val="60000"/>
                </a:schemeClr>
              </a:gs>
            </a:gsLst>
          </a:gra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68573" tIns="34287" rIns="68573" bIns="34287" rtlCol="0" anchor="ctr"/>
          <a:lstStyle/>
          <a:p>
            <a:pPr algn="ctr"/>
            <a:r>
              <a:rPr lang="en-US" sz="900" b="1" dirty="0"/>
              <a:t>AS provision</a:t>
            </a:r>
          </a:p>
        </p:txBody>
      </p:sp>
      <p:cxnSp>
        <p:nvCxnSpPr>
          <p:cNvPr id="34" name="Straight Connector 33"/>
          <p:cNvCxnSpPr>
            <a:stCxn id="31" idx="3"/>
            <a:endCxn id="32" idx="1"/>
          </p:cNvCxnSpPr>
          <p:nvPr/>
        </p:nvCxnSpPr>
        <p:spPr>
          <a:xfrm>
            <a:off x="6758298" y="2643502"/>
            <a:ext cx="400507"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a:stCxn id="14" idx="2"/>
            <a:endCxn id="31" idx="0"/>
          </p:cNvCxnSpPr>
          <p:nvPr/>
        </p:nvCxnSpPr>
        <p:spPr>
          <a:xfrm>
            <a:off x="6170973" y="1955999"/>
            <a:ext cx="0" cy="525505"/>
          </a:xfrm>
          <a:prstGeom prst="line">
            <a:avLst/>
          </a:prstGeom>
          <a:ln w="15875">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7158805" y="2805503"/>
            <a:ext cx="1174653" cy="216000"/>
          </a:xfrm>
          <a:prstGeom prst="rect">
            <a:avLst/>
          </a:prstGeom>
          <a:gradFill>
            <a:gsLst>
              <a:gs pos="0">
                <a:schemeClr val="bg1">
                  <a:lumMod val="95000"/>
                </a:schemeClr>
              </a:gs>
              <a:gs pos="100000">
                <a:schemeClr val="bg2">
                  <a:lumMod val="20000"/>
                  <a:lumOff val="80000"/>
                </a:schemeClr>
              </a:gs>
            </a:gsLst>
          </a:gra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68573" tIns="34287" rIns="68573" bIns="34287" rtlCol="0" anchor="ctr"/>
          <a:lstStyle/>
          <a:p>
            <a:pPr algn="ctr"/>
            <a:r>
              <a:rPr lang="en-US" sz="800" b="1" dirty="0">
                <a:solidFill>
                  <a:schemeClr val="tx1"/>
                </a:solidFill>
              </a:rPr>
              <a:t>FCR/R1</a:t>
            </a:r>
          </a:p>
        </p:txBody>
      </p:sp>
      <p:sp>
        <p:nvSpPr>
          <p:cNvPr id="37" name="Rectangle 36"/>
          <p:cNvSpPr/>
          <p:nvPr/>
        </p:nvSpPr>
        <p:spPr>
          <a:xfrm>
            <a:off x="7158805" y="3021503"/>
            <a:ext cx="1174653" cy="216000"/>
          </a:xfrm>
          <a:prstGeom prst="rect">
            <a:avLst/>
          </a:prstGeom>
          <a:gradFill>
            <a:gsLst>
              <a:gs pos="0">
                <a:schemeClr val="bg1">
                  <a:lumMod val="95000"/>
                </a:schemeClr>
              </a:gs>
              <a:gs pos="100000">
                <a:schemeClr val="bg2">
                  <a:lumMod val="20000"/>
                  <a:lumOff val="80000"/>
                </a:schemeClr>
              </a:gs>
            </a:gsLst>
          </a:gra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68573" tIns="34287" rIns="68573" bIns="34287" rtlCol="0" anchor="ctr"/>
          <a:lstStyle/>
          <a:p>
            <a:pPr algn="ctr"/>
            <a:r>
              <a:rPr lang="en-US" sz="800" b="1" dirty="0" err="1">
                <a:solidFill>
                  <a:schemeClr val="tx1"/>
                </a:solidFill>
              </a:rPr>
              <a:t>aFRR</a:t>
            </a:r>
            <a:r>
              <a:rPr lang="en-US" sz="800" b="1" dirty="0">
                <a:solidFill>
                  <a:schemeClr val="tx1"/>
                </a:solidFill>
              </a:rPr>
              <a:t>/R2</a:t>
            </a:r>
          </a:p>
        </p:txBody>
      </p:sp>
      <p:sp>
        <p:nvSpPr>
          <p:cNvPr id="38" name="Rectangle 37"/>
          <p:cNvSpPr/>
          <p:nvPr/>
        </p:nvSpPr>
        <p:spPr>
          <a:xfrm>
            <a:off x="7158805" y="3221289"/>
            <a:ext cx="1174653" cy="216000"/>
          </a:xfrm>
          <a:prstGeom prst="rect">
            <a:avLst/>
          </a:prstGeom>
          <a:gradFill>
            <a:gsLst>
              <a:gs pos="0">
                <a:schemeClr val="bg1">
                  <a:lumMod val="95000"/>
                </a:schemeClr>
              </a:gs>
              <a:gs pos="100000">
                <a:schemeClr val="bg2">
                  <a:lumMod val="20000"/>
                  <a:lumOff val="80000"/>
                </a:schemeClr>
              </a:gs>
            </a:gsLst>
          </a:gra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68573" tIns="34287" rIns="68573" bIns="34287" rtlCol="0" anchor="ctr"/>
          <a:lstStyle/>
          <a:p>
            <a:pPr algn="ctr"/>
            <a:r>
              <a:rPr lang="en-US" sz="800" b="1" dirty="0" err="1">
                <a:solidFill>
                  <a:schemeClr val="tx1"/>
                </a:solidFill>
              </a:rPr>
              <a:t>mFRR</a:t>
            </a:r>
            <a:r>
              <a:rPr lang="en-US" sz="800" b="1" dirty="0">
                <a:solidFill>
                  <a:schemeClr val="tx1"/>
                </a:solidFill>
              </a:rPr>
              <a:t>/R3</a:t>
            </a:r>
          </a:p>
        </p:txBody>
      </p:sp>
      <p:sp>
        <p:nvSpPr>
          <p:cNvPr id="39" name="Rectangle 38"/>
          <p:cNvSpPr/>
          <p:nvPr/>
        </p:nvSpPr>
        <p:spPr>
          <a:xfrm>
            <a:off x="7158805" y="1938186"/>
            <a:ext cx="1174653" cy="216000"/>
          </a:xfrm>
          <a:prstGeom prst="rect">
            <a:avLst/>
          </a:prstGeom>
          <a:gradFill>
            <a:gsLst>
              <a:gs pos="0">
                <a:schemeClr val="bg1">
                  <a:lumMod val="95000"/>
                </a:schemeClr>
              </a:gs>
              <a:gs pos="100000">
                <a:schemeClr val="bg2">
                  <a:lumMod val="20000"/>
                  <a:lumOff val="80000"/>
                </a:schemeClr>
              </a:gs>
            </a:gsLst>
          </a:gra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68573" tIns="34287" rIns="68573" bIns="34287" rtlCol="0" anchor="ctr"/>
          <a:lstStyle/>
          <a:p>
            <a:pPr algn="ctr"/>
            <a:r>
              <a:rPr lang="en-US" sz="800" b="1" dirty="0">
                <a:solidFill>
                  <a:schemeClr val="tx1"/>
                </a:solidFill>
              </a:rPr>
              <a:t>Mvar</a:t>
            </a:r>
          </a:p>
        </p:txBody>
      </p:sp>
      <p:sp>
        <p:nvSpPr>
          <p:cNvPr id="40" name="Rectangle 39"/>
          <p:cNvSpPr/>
          <p:nvPr/>
        </p:nvSpPr>
        <p:spPr>
          <a:xfrm>
            <a:off x="7158805" y="2154186"/>
            <a:ext cx="1174653" cy="216000"/>
          </a:xfrm>
          <a:prstGeom prst="rect">
            <a:avLst/>
          </a:prstGeom>
          <a:gradFill>
            <a:gsLst>
              <a:gs pos="0">
                <a:schemeClr val="bg1">
                  <a:lumMod val="95000"/>
                </a:schemeClr>
              </a:gs>
              <a:gs pos="100000">
                <a:schemeClr val="bg2">
                  <a:lumMod val="20000"/>
                  <a:lumOff val="80000"/>
                </a:schemeClr>
              </a:gs>
            </a:gsLst>
          </a:gra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68573" tIns="34287" rIns="68573" bIns="34287" rtlCol="0" anchor="ctr"/>
          <a:lstStyle/>
          <a:p>
            <a:pPr algn="ctr"/>
            <a:r>
              <a:rPr lang="en-US" sz="800" b="1" dirty="0">
                <a:solidFill>
                  <a:schemeClr val="tx1"/>
                </a:solidFill>
              </a:rPr>
              <a:t>Black Start</a:t>
            </a:r>
          </a:p>
        </p:txBody>
      </p:sp>
      <p:sp>
        <p:nvSpPr>
          <p:cNvPr id="41" name="Rectangle 40"/>
          <p:cNvSpPr/>
          <p:nvPr/>
        </p:nvSpPr>
        <p:spPr>
          <a:xfrm>
            <a:off x="3928311" y="3728391"/>
            <a:ext cx="1174653" cy="216000"/>
          </a:xfrm>
          <a:prstGeom prst="rect">
            <a:avLst/>
          </a:prstGeom>
          <a:gradFill>
            <a:gsLst>
              <a:gs pos="0">
                <a:schemeClr val="bg1">
                  <a:lumMod val="95000"/>
                </a:schemeClr>
              </a:gs>
              <a:gs pos="100000">
                <a:schemeClr val="bg2">
                  <a:lumMod val="20000"/>
                  <a:lumOff val="80000"/>
                </a:schemeClr>
              </a:gs>
            </a:gsLst>
          </a:gra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68573" tIns="34287" rIns="68573" bIns="34287" rtlCol="0" anchor="ctr"/>
          <a:lstStyle/>
          <a:p>
            <a:pPr algn="ctr"/>
            <a:r>
              <a:rPr lang="en-US" sz="800" b="1" dirty="0">
                <a:solidFill>
                  <a:schemeClr val="tx1"/>
                </a:solidFill>
              </a:rPr>
              <a:t>FCR/R1</a:t>
            </a:r>
          </a:p>
        </p:txBody>
      </p:sp>
      <p:sp>
        <p:nvSpPr>
          <p:cNvPr id="42" name="Rectangle 41"/>
          <p:cNvSpPr/>
          <p:nvPr/>
        </p:nvSpPr>
        <p:spPr>
          <a:xfrm>
            <a:off x="3928311" y="3944391"/>
            <a:ext cx="1174653" cy="216000"/>
          </a:xfrm>
          <a:prstGeom prst="rect">
            <a:avLst/>
          </a:prstGeom>
          <a:gradFill>
            <a:gsLst>
              <a:gs pos="0">
                <a:schemeClr val="bg1">
                  <a:lumMod val="95000"/>
                </a:schemeClr>
              </a:gs>
              <a:gs pos="100000">
                <a:schemeClr val="bg2">
                  <a:lumMod val="20000"/>
                  <a:lumOff val="80000"/>
                </a:schemeClr>
              </a:gs>
            </a:gsLst>
          </a:gra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68573" tIns="34287" rIns="68573" bIns="34287" rtlCol="0" anchor="ctr"/>
          <a:lstStyle/>
          <a:p>
            <a:pPr algn="ctr"/>
            <a:r>
              <a:rPr lang="en-US" sz="800" b="1" dirty="0" err="1">
                <a:solidFill>
                  <a:schemeClr val="tx1"/>
                </a:solidFill>
              </a:rPr>
              <a:t>aFRR</a:t>
            </a:r>
            <a:r>
              <a:rPr lang="en-US" sz="800" b="1" dirty="0">
                <a:solidFill>
                  <a:schemeClr val="tx1"/>
                </a:solidFill>
              </a:rPr>
              <a:t>/R2 (pilot)</a:t>
            </a:r>
          </a:p>
        </p:txBody>
      </p:sp>
      <p:sp>
        <p:nvSpPr>
          <p:cNvPr id="44" name="Rectangle 43"/>
          <p:cNvSpPr/>
          <p:nvPr/>
        </p:nvSpPr>
        <p:spPr>
          <a:xfrm>
            <a:off x="3928311" y="4144177"/>
            <a:ext cx="1174653" cy="216000"/>
          </a:xfrm>
          <a:prstGeom prst="rect">
            <a:avLst/>
          </a:prstGeom>
          <a:gradFill>
            <a:gsLst>
              <a:gs pos="0">
                <a:schemeClr val="bg1">
                  <a:lumMod val="95000"/>
                </a:schemeClr>
              </a:gs>
              <a:gs pos="100000">
                <a:schemeClr val="bg2">
                  <a:lumMod val="20000"/>
                  <a:lumOff val="80000"/>
                </a:schemeClr>
              </a:gs>
            </a:gsLst>
          </a:gra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68573" tIns="34287" rIns="68573" bIns="34287" rtlCol="0" anchor="ctr"/>
          <a:lstStyle/>
          <a:p>
            <a:pPr algn="ctr"/>
            <a:r>
              <a:rPr lang="en-US" sz="800" b="1" dirty="0" err="1">
                <a:solidFill>
                  <a:schemeClr val="tx1"/>
                </a:solidFill>
              </a:rPr>
              <a:t>mFRR</a:t>
            </a:r>
            <a:r>
              <a:rPr lang="en-US" sz="800" b="1" dirty="0">
                <a:solidFill>
                  <a:schemeClr val="tx1"/>
                </a:solidFill>
              </a:rPr>
              <a:t>/R3</a:t>
            </a:r>
          </a:p>
        </p:txBody>
      </p:sp>
      <p:sp>
        <p:nvSpPr>
          <p:cNvPr id="49" name="Rectangle 48"/>
          <p:cNvSpPr/>
          <p:nvPr/>
        </p:nvSpPr>
        <p:spPr>
          <a:xfrm>
            <a:off x="1832785" y="2666273"/>
            <a:ext cx="3422731" cy="1813693"/>
          </a:xfrm>
          <a:prstGeom prst="rect">
            <a:avLst/>
          </a:prstGeom>
          <a:no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73" tIns="34287" rIns="68573" bIns="34287" numCol="1" spcCol="0" rtlCol="0" fromWordArt="0" anchor="b" anchorCtr="0" forceAA="0" compatLnSpc="1">
            <a:prstTxWarp prst="textNoShape">
              <a:avLst/>
            </a:prstTxWarp>
            <a:noAutofit/>
          </a:bodyPr>
          <a:lstStyle/>
          <a:p>
            <a:endParaRPr lang="en-US" sz="900" b="1" i="1" baseline="-25000" dirty="0">
              <a:solidFill>
                <a:schemeClr val="tx1"/>
              </a:solidFill>
            </a:endParaRPr>
          </a:p>
        </p:txBody>
      </p:sp>
      <p:cxnSp>
        <p:nvCxnSpPr>
          <p:cNvPr id="55" name="Elbow Connector 54"/>
          <p:cNvCxnSpPr>
            <a:stCxn id="6" idx="3"/>
            <a:endCxn id="31" idx="1"/>
          </p:cNvCxnSpPr>
          <p:nvPr/>
        </p:nvCxnSpPr>
        <p:spPr>
          <a:xfrm>
            <a:off x="5102964" y="1334373"/>
            <a:ext cx="480682" cy="1309129"/>
          </a:xfrm>
          <a:prstGeom prst="bentConnector3">
            <a:avLst>
              <a:gd name="adj1" fmla="val 50000"/>
            </a:avLst>
          </a:prstGeom>
          <a:ln w="15875">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45" name="Footer Placeholder 3"/>
          <p:cNvSpPr>
            <a:spLocks noGrp="1"/>
          </p:cNvSpPr>
          <p:nvPr>
            <p:ph type="ftr" sz="quarter" idx="3"/>
          </p:nvPr>
        </p:nvSpPr>
        <p:spPr>
          <a:xfrm>
            <a:off x="371986" y="4850106"/>
            <a:ext cx="6088253" cy="166910"/>
          </a:xfrm>
        </p:spPr>
        <p:txBody>
          <a:bodyPr/>
          <a:lstStyle/>
          <a:p>
            <a:r>
              <a:rPr lang="en-US" smtClean="0"/>
              <a:t>ARP-Day / Brussels, 17.04.2017 </a:t>
            </a:r>
            <a:endParaRPr lang="en-US" dirty="0"/>
          </a:p>
        </p:txBody>
      </p:sp>
    </p:spTree>
    <p:extLst>
      <p:ext uri="{BB962C8B-B14F-4D97-AF65-F5344CB8AC3E}">
        <p14:creationId xmlns:p14="http://schemas.microsoft.com/office/powerpoint/2010/main" val="4043020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6" grpId="0" animBg="1"/>
      <p:bldP spid="2" grpId="0"/>
      <p:bldP spid="41" grpId="0" animBg="1"/>
      <p:bldP spid="42" grpId="0" animBg="1"/>
      <p:bldP spid="44" grpId="0" animBg="1"/>
      <p:bldP spid="49"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smtClean="0"/>
          </a:p>
          <a:p>
            <a:endParaRPr lang="en-US" i="1" dirty="0">
              <a:solidFill>
                <a:srgbClr val="00B050"/>
              </a:solidFill>
            </a:endParaRPr>
          </a:p>
        </p:txBody>
      </p:sp>
      <p:sp>
        <p:nvSpPr>
          <p:cNvPr id="3" name="Title 2"/>
          <p:cNvSpPr>
            <a:spLocks noGrp="1"/>
          </p:cNvSpPr>
          <p:nvPr>
            <p:ph type="title"/>
          </p:nvPr>
        </p:nvSpPr>
        <p:spPr>
          <a:xfrm>
            <a:off x="432000" y="141737"/>
            <a:ext cx="8280000" cy="645109"/>
          </a:xfrm>
        </p:spPr>
        <p:txBody>
          <a:bodyPr/>
          <a:lstStyle/>
          <a:p>
            <a:r>
              <a:rPr lang="en-US" dirty="0"/>
              <a:t>Current framework: ARP responsibilities in more </a:t>
            </a:r>
            <a:r>
              <a:rPr lang="en-US" dirty="0" smtClean="0"/>
              <a:t>detail (1)</a:t>
            </a:r>
            <a:endParaRPr lang="en-US" dirty="0"/>
          </a:p>
        </p:txBody>
      </p:sp>
      <p:sp>
        <p:nvSpPr>
          <p:cNvPr id="4" name="Footer Placeholder 3"/>
          <p:cNvSpPr>
            <a:spLocks noGrp="1"/>
          </p:cNvSpPr>
          <p:nvPr>
            <p:ph type="ftr" sz="quarter" idx="3"/>
          </p:nvPr>
        </p:nvSpPr>
        <p:spPr/>
        <p:txBody>
          <a:bodyPr/>
          <a:lstStyle/>
          <a:p>
            <a:r>
              <a:rPr lang="en-US" smtClean="0"/>
              <a:t>ARP-Day / Brussels, 17.04.2017 </a:t>
            </a:r>
            <a:endParaRPr lang="en-US" dirty="0"/>
          </a:p>
        </p:txBody>
      </p:sp>
      <p:sp>
        <p:nvSpPr>
          <p:cNvPr id="5" name="Rectangle 4"/>
          <p:cNvSpPr/>
          <p:nvPr/>
        </p:nvSpPr>
        <p:spPr>
          <a:xfrm>
            <a:off x="432000" y="540161"/>
            <a:ext cx="8280000" cy="324000"/>
          </a:xfrm>
          <a:prstGeom prst="rect">
            <a:avLst/>
          </a:prstGeom>
          <a:gradFill>
            <a:gsLst>
              <a:gs pos="1000">
                <a:schemeClr val="tx2">
                  <a:lumMod val="75000"/>
                </a:schemeClr>
              </a:gs>
              <a:gs pos="100000">
                <a:schemeClr val="tx2"/>
              </a:gs>
            </a:gsLst>
            <a:lin ang="16200000" scaled="0"/>
          </a:gra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lIns="68573" tIns="34287" rIns="68573" bIns="34287" rtlCol="0" anchor="ctr"/>
          <a:lstStyle/>
          <a:p>
            <a:pPr algn="ctr"/>
            <a:r>
              <a:rPr lang="en-US" sz="900" b="1" dirty="0"/>
              <a:t>1. Overview of ARP’s tasks and responsibilities</a:t>
            </a:r>
            <a:endParaRPr lang="en-US" sz="900" b="1" baseline="-25000" dirty="0"/>
          </a:p>
        </p:txBody>
      </p:sp>
      <p:sp>
        <p:nvSpPr>
          <p:cNvPr id="7" name="Text Placeholder 1"/>
          <p:cNvSpPr txBox="1">
            <a:spLocks/>
          </p:cNvSpPr>
          <p:nvPr/>
        </p:nvSpPr>
        <p:spPr>
          <a:xfrm>
            <a:off x="334761" y="983353"/>
            <a:ext cx="8328045" cy="4033663"/>
          </a:xfrm>
          <a:prstGeom prst="rect">
            <a:avLst/>
          </a:prstGeom>
        </p:spPr>
        <p:txBody>
          <a:bodyPr lIns="0" tIns="0" rIns="0" bIns="0">
            <a:normAutofit fontScale="92500" lnSpcReduction="20000"/>
          </a:bodyPr>
          <a:lstStyle>
            <a:lvl1pPr marL="3946" indent="0" algn="l" defTabSz="400873" rtl="0" eaLnBrk="1" latinLnBrk="0" hangingPunct="1">
              <a:lnSpc>
                <a:spcPct val="120000"/>
              </a:lnSpc>
              <a:spcBef>
                <a:spcPts val="526"/>
              </a:spcBef>
              <a:spcAft>
                <a:spcPts val="526"/>
              </a:spcAft>
              <a:buClr>
                <a:schemeClr val="tx2"/>
              </a:buClr>
              <a:buFontTx/>
              <a:buNone/>
              <a:defRPr sz="1403" b="0" kern="1200">
                <a:solidFill>
                  <a:schemeClr val="tx1"/>
                </a:solidFill>
                <a:latin typeface="+mn-lt"/>
                <a:ea typeface="+mn-ea"/>
                <a:cs typeface="+mn-cs"/>
              </a:defRPr>
            </a:lvl1pPr>
            <a:lvl2pPr marL="233843" indent="-233843" algn="l" defTabSz="220954" rtl="0" eaLnBrk="1" latinLnBrk="0" hangingPunct="1">
              <a:lnSpc>
                <a:spcPct val="120000"/>
              </a:lnSpc>
              <a:spcBef>
                <a:spcPts val="351"/>
              </a:spcBef>
              <a:spcAft>
                <a:spcPts val="351"/>
              </a:spcAft>
              <a:buClr>
                <a:schemeClr val="tx2"/>
              </a:buClr>
              <a:buFont typeface="Lucida Grande"/>
              <a:buChar char="-"/>
              <a:tabLst/>
              <a:defRPr sz="1403" b="0" kern="1200">
                <a:solidFill>
                  <a:schemeClr val="tx1"/>
                </a:solidFill>
                <a:latin typeface="+mn-lt"/>
                <a:ea typeface="+mn-ea"/>
                <a:cs typeface="+mn-cs"/>
              </a:defRPr>
            </a:lvl2pPr>
            <a:lvl3pPr marL="505037" indent="0" algn="l" defTabSz="400873" rtl="0" eaLnBrk="1" latinLnBrk="0" hangingPunct="1">
              <a:lnSpc>
                <a:spcPct val="120000"/>
              </a:lnSpc>
              <a:spcBef>
                <a:spcPts val="351"/>
              </a:spcBef>
              <a:spcAft>
                <a:spcPts val="351"/>
              </a:spcAft>
              <a:buClr>
                <a:schemeClr val="tx2"/>
              </a:buClr>
              <a:buFontTx/>
              <a:buNone/>
              <a:defRPr sz="1403" b="0" kern="1200" baseline="0">
                <a:solidFill>
                  <a:schemeClr val="tx1"/>
                </a:solidFill>
                <a:latin typeface="+mn-lt"/>
                <a:ea typeface="+mn-ea"/>
                <a:cs typeface="+mn-cs"/>
              </a:defRPr>
            </a:lvl3pPr>
            <a:lvl4pPr marL="757555" indent="0" algn="l" defTabSz="400873" rtl="0" eaLnBrk="1" latinLnBrk="0" hangingPunct="1">
              <a:lnSpc>
                <a:spcPct val="120000"/>
              </a:lnSpc>
              <a:spcBef>
                <a:spcPts val="351"/>
              </a:spcBef>
              <a:spcAft>
                <a:spcPts val="351"/>
              </a:spcAft>
              <a:buClr>
                <a:schemeClr val="tx2"/>
              </a:buClr>
              <a:buFontTx/>
              <a:buNone/>
              <a:defRPr sz="1403" b="0" kern="1200">
                <a:solidFill>
                  <a:schemeClr val="tx1"/>
                </a:solidFill>
                <a:latin typeface="+mn-lt"/>
                <a:ea typeface="+mn-ea"/>
                <a:cs typeface="+mn-cs"/>
              </a:defRPr>
            </a:lvl4pPr>
            <a:lvl5pPr marL="1803928" indent="-200436" algn="l" defTabSz="400873" rtl="0" eaLnBrk="1" latinLnBrk="0" hangingPunct="1">
              <a:spcBef>
                <a:spcPct val="20000"/>
              </a:spcBef>
              <a:buFont typeface="Arial"/>
              <a:buChar char="»"/>
              <a:defRPr sz="1754" kern="1200">
                <a:solidFill>
                  <a:schemeClr val="tx1"/>
                </a:solidFill>
                <a:latin typeface="+mn-lt"/>
                <a:ea typeface="+mn-ea"/>
                <a:cs typeface="+mn-cs"/>
              </a:defRPr>
            </a:lvl5pPr>
            <a:lvl6pPr marL="2204801" indent="-200436" algn="l" defTabSz="400873" rtl="0" eaLnBrk="1" latinLnBrk="0" hangingPunct="1">
              <a:spcBef>
                <a:spcPct val="20000"/>
              </a:spcBef>
              <a:buFont typeface="Arial"/>
              <a:buChar char="•"/>
              <a:defRPr sz="1754" kern="1200">
                <a:solidFill>
                  <a:schemeClr val="tx1"/>
                </a:solidFill>
                <a:latin typeface="+mn-lt"/>
                <a:ea typeface="+mn-ea"/>
                <a:cs typeface="+mn-cs"/>
              </a:defRPr>
            </a:lvl6pPr>
            <a:lvl7pPr marL="2605674" indent="-200436" algn="l" defTabSz="400873" rtl="0" eaLnBrk="1" latinLnBrk="0" hangingPunct="1">
              <a:spcBef>
                <a:spcPct val="20000"/>
              </a:spcBef>
              <a:buFont typeface="Arial"/>
              <a:buChar char="•"/>
              <a:defRPr sz="1754" kern="1200">
                <a:solidFill>
                  <a:schemeClr val="tx1"/>
                </a:solidFill>
                <a:latin typeface="+mn-lt"/>
                <a:ea typeface="+mn-ea"/>
                <a:cs typeface="+mn-cs"/>
              </a:defRPr>
            </a:lvl7pPr>
            <a:lvl8pPr marL="3006547" indent="-200436" algn="l" defTabSz="400873" rtl="0" eaLnBrk="1" latinLnBrk="0" hangingPunct="1">
              <a:spcBef>
                <a:spcPct val="20000"/>
              </a:spcBef>
              <a:buFont typeface="Arial"/>
              <a:buChar char="•"/>
              <a:defRPr sz="1754" kern="1200">
                <a:solidFill>
                  <a:schemeClr val="tx1"/>
                </a:solidFill>
                <a:latin typeface="+mn-lt"/>
                <a:ea typeface="+mn-ea"/>
                <a:cs typeface="+mn-cs"/>
              </a:defRPr>
            </a:lvl8pPr>
            <a:lvl9pPr marL="3407420" indent="-200436" algn="l" defTabSz="400873" rtl="0" eaLnBrk="1" latinLnBrk="0" hangingPunct="1">
              <a:spcBef>
                <a:spcPct val="20000"/>
              </a:spcBef>
              <a:buFont typeface="Arial"/>
              <a:buChar char="•"/>
              <a:defRPr sz="1754" kern="1200">
                <a:solidFill>
                  <a:schemeClr val="tx1"/>
                </a:solidFill>
                <a:latin typeface="+mn-lt"/>
                <a:ea typeface="+mn-ea"/>
                <a:cs typeface="+mn-cs"/>
              </a:defRPr>
            </a:lvl9pPr>
          </a:lstStyle>
          <a:p>
            <a:pPr marL="293248" indent="-293248">
              <a:spcBef>
                <a:spcPts val="684"/>
              </a:spcBef>
              <a:spcAft>
                <a:spcPts val="428"/>
              </a:spcAft>
              <a:buFont typeface="+mj-lt"/>
              <a:buAutoNum type="arabicPeriod"/>
            </a:pPr>
            <a:r>
              <a:rPr lang="en-GB" sz="1100" b="1" dirty="0"/>
              <a:t>Balancing responsibility:  ARP </a:t>
            </a:r>
            <a:r>
              <a:rPr lang="en-GB" sz="1100" dirty="0"/>
              <a:t>must foresee and deploy all means to be balanced on a </a:t>
            </a:r>
            <a:r>
              <a:rPr lang="en-GB" sz="1100" dirty="0" err="1"/>
              <a:t>qh</a:t>
            </a:r>
            <a:r>
              <a:rPr lang="en-GB" sz="1100" dirty="0"/>
              <a:t> basis</a:t>
            </a:r>
          </a:p>
          <a:p>
            <a:pPr marL="528208" lvl="3" indent="-157485">
              <a:spcBef>
                <a:spcPts val="0"/>
              </a:spcBef>
              <a:spcAft>
                <a:spcPts val="257"/>
              </a:spcAft>
              <a:buFont typeface="Wingdings 3" panose="05040102010807070707" pitchFamily="18" charset="2"/>
              <a:buChar char="c"/>
            </a:pPr>
            <a:r>
              <a:rPr lang="en-GB" sz="900" dirty="0"/>
              <a:t>In real time ARP may deviate of its balance in order to help the zone </a:t>
            </a:r>
            <a:r>
              <a:rPr lang="en-GB" sz="900" dirty="0">
                <a:solidFill>
                  <a:schemeClr val="accent1"/>
                </a:solidFill>
              </a:rPr>
              <a:t>@ some conditions </a:t>
            </a:r>
            <a:r>
              <a:rPr lang="en-GB" sz="900" dirty="0"/>
              <a:t>described in ARP contract. </a:t>
            </a:r>
          </a:p>
          <a:p>
            <a:pPr marL="528208" lvl="3" indent="-157485">
              <a:spcBef>
                <a:spcPts val="0"/>
              </a:spcBef>
              <a:spcAft>
                <a:spcPts val="257"/>
              </a:spcAft>
              <a:buFont typeface="Wingdings 3" panose="05040102010807070707" pitchFamily="18" charset="2"/>
              <a:buChar char="c"/>
            </a:pPr>
            <a:r>
              <a:rPr lang="en-GB" sz="900" dirty="0"/>
              <a:t>TSO may request BRP to prove the means he foresees to put in place</a:t>
            </a:r>
          </a:p>
          <a:p>
            <a:pPr marL="290533" indent="-293248">
              <a:spcBef>
                <a:spcPts val="1539"/>
              </a:spcBef>
              <a:spcAft>
                <a:spcPts val="257"/>
              </a:spcAft>
              <a:buFont typeface="+mj-lt"/>
              <a:buAutoNum type="arabicPeriod"/>
            </a:pPr>
            <a:r>
              <a:rPr lang="en-GB" sz="1100" b="1" dirty="0"/>
              <a:t>Nominations:  Daily program must be balanced in DA</a:t>
            </a:r>
          </a:p>
          <a:p>
            <a:pPr marL="290533" indent="-293248">
              <a:spcBef>
                <a:spcPts val="684"/>
              </a:spcBef>
              <a:spcAft>
                <a:spcPts val="257"/>
              </a:spcAft>
              <a:buFont typeface="+mj-lt"/>
              <a:buAutoNum type="arabicPeriod"/>
            </a:pPr>
            <a:endParaRPr lang="en-GB" sz="900" b="1" dirty="0"/>
          </a:p>
          <a:p>
            <a:pPr marL="290533" indent="-293248">
              <a:spcBef>
                <a:spcPts val="684"/>
              </a:spcBef>
              <a:spcAft>
                <a:spcPts val="257"/>
              </a:spcAft>
              <a:buFont typeface="+mj-lt"/>
              <a:buAutoNum type="arabicPeriod"/>
            </a:pPr>
            <a:endParaRPr lang="en-GB" sz="900" b="1" dirty="0"/>
          </a:p>
          <a:p>
            <a:pPr marL="290533" indent="-293248">
              <a:spcBef>
                <a:spcPts val="684"/>
              </a:spcBef>
              <a:spcAft>
                <a:spcPts val="257"/>
              </a:spcAft>
              <a:buFont typeface="+mj-lt"/>
              <a:buAutoNum type="arabicPeriod"/>
            </a:pPr>
            <a:endParaRPr lang="en-GB" sz="900" b="1" dirty="0"/>
          </a:p>
          <a:p>
            <a:pPr marL="290533" indent="-293248">
              <a:spcBef>
                <a:spcPts val="684"/>
              </a:spcBef>
              <a:spcAft>
                <a:spcPts val="257"/>
              </a:spcAft>
              <a:buFont typeface="+mj-lt"/>
              <a:buAutoNum type="arabicPeriod"/>
            </a:pPr>
            <a:endParaRPr lang="en-GB" sz="900" b="1" dirty="0"/>
          </a:p>
          <a:p>
            <a:pPr marL="290533" indent="-293248">
              <a:spcBef>
                <a:spcPts val="684"/>
              </a:spcBef>
              <a:spcAft>
                <a:spcPts val="257"/>
              </a:spcAft>
              <a:buFont typeface="+mj-lt"/>
              <a:buAutoNum type="arabicPeriod"/>
            </a:pPr>
            <a:endParaRPr lang="en-GB" sz="900" b="1" dirty="0"/>
          </a:p>
          <a:p>
            <a:pPr marL="290533" indent="-293248">
              <a:spcBef>
                <a:spcPts val="684"/>
              </a:spcBef>
              <a:spcAft>
                <a:spcPts val="257"/>
              </a:spcAft>
              <a:buFont typeface="+mj-lt"/>
              <a:buAutoNum type="arabicPeriod"/>
            </a:pPr>
            <a:endParaRPr lang="en-GB" sz="700" b="1" dirty="0"/>
          </a:p>
          <a:p>
            <a:pPr marL="290533" indent="-293248">
              <a:spcBef>
                <a:spcPts val="684"/>
              </a:spcBef>
              <a:spcAft>
                <a:spcPts val="257"/>
              </a:spcAft>
              <a:buFont typeface="+mj-lt"/>
              <a:buAutoNum type="arabicPeriod"/>
            </a:pPr>
            <a:endParaRPr lang="en-GB" sz="1200" b="1" dirty="0"/>
          </a:p>
          <a:p>
            <a:pPr marL="290533" indent="-293248">
              <a:spcBef>
                <a:spcPts val="684"/>
              </a:spcBef>
              <a:spcAft>
                <a:spcPts val="257"/>
              </a:spcAft>
              <a:buFont typeface="+mj-lt"/>
              <a:buAutoNum type="arabicPeriod"/>
            </a:pPr>
            <a:r>
              <a:rPr lang="en-GB" sz="1200" b="1" dirty="0"/>
              <a:t>Obligation for ARP for units ≥ 25 MW to sign CIPU contract and to bid remaining margin</a:t>
            </a:r>
          </a:p>
          <a:p>
            <a:pPr marL="528208" lvl="3" indent="-157485">
              <a:spcBef>
                <a:spcPts val="0"/>
              </a:spcBef>
              <a:spcAft>
                <a:spcPts val="257"/>
              </a:spcAft>
              <a:buFont typeface="Wingdings 3" panose="05040102010807070707" pitchFamily="18" charset="2"/>
              <a:buChar char="c"/>
            </a:pPr>
            <a:r>
              <a:rPr lang="en-GB" sz="900" dirty="0"/>
              <a:t>If no CIPU contract, access to the grid may be refused</a:t>
            </a:r>
          </a:p>
          <a:p>
            <a:pPr marL="290533" indent="-293248">
              <a:spcBef>
                <a:spcPts val="684"/>
              </a:spcBef>
              <a:spcAft>
                <a:spcPts val="257"/>
              </a:spcAft>
              <a:buFont typeface="+mj-lt"/>
              <a:buAutoNum type="arabicPeriod"/>
            </a:pPr>
            <a:r>
              <a:rPr lang="en-GB" sz="1100" b="1" dirty="0" err="1"/>
              <a:t>Varia</a:t>
            </a:r>
            <a:r>
              <a:rPr lang="en-GB" sz="1100" b="1" dirty="0"/>
              <a:t>:</a:t>
            </a:r>
          </a:p>
          <a:p>
            <a:pPr marL="528208" lvl="3" indent="-157485">
              <a:lnSpc>
                <a:spcPct val="110000"/>
              </a:lnSpc>
              <a:spcBef>
                <a:spcPts val="0"/>
              </a:spcBef>
              <a:spcAft>
                <a:spcPts val="257"/>
              </a:spcAft>
              <a:buFont typeface="Wingdings 3" panose="05040102010807070707" pitchFamily="18" charset="2"/>
              <a:buChar char="c"/>
            </a:pPr>
            <a:r>
              <a:rPr lang="en-GB" sz="800" dirty="0"/>
              <a:t>If there is no ARP on an access point, the access to the grid may be refused </a:t>
            </a:r>
          </a:p>
          <a:p>
            <a:pPr marL="528208" lvl="3" indent="-157485">
              <a:lnSpc>
                <a:spcPct val="110000"/>
              </a:lnSpc>
              <a:spcBef>
                <a:spcPts val="0"/>
              </a:spcBef>
              <a:spcAft>
                <a:spcPts val="257"/>
              </a:spcAft>
              <a:buFont typeface="Wingdings 3" panose="05040102010807070707" pitchFamily="18" charset="2"/>
              <a:buChar char="c"/>
            </a:pPr>
            <a:r>
              <a:rPr lang="en-GB" sz="800" dirty="0"/>
              <a:t>Grid losses are compensated by ARPs </a:t>
            </a:r>
          </a:p>
          <a:p>
            <a:pPr marL="528208" lvl="3" indent="-157485">
              <a:lnSpc>
                <a:spcPct val="110000"/>
              </a:lnSpc>
              <a:spcBef>
                <a:spcPts val="0"/>
              </a:spcBef>
              <a:spcAft>
                <a:spcPts val="257"/>
              </a:spcAft>
              <a:buFont typeface="Wingdings 3" panose="05040102010807070707" pitchFamily="18" charset="2"/>
              <a:buChar char="c"/>
            </a:pPr>
            <a:r>
              <a:rPr lang="en-GB" sz="800" dirty="0"/>
              <a:t>ARP must be active/reachable 24h/24, prove a financial guarantee and technical capability</a:t>
            </a:r>
          </a:p>
          <a:p>
            <a:pPr marL="528208" lvl="3" indent="-157485">
              <a:lnSpc>
                <a:spcPct val="110000"/>
              </a:lnSpc>
              <a:spcBef>
                <a:spcPts val="0"/>
              </a:spcBef>
              <a:spcAft>
                <a:spcPts val="257"/>
              </a:spcAft>
              <a:buFont typeface="Wingdings 3" panose="05040102010807070707" pitchFamily="18" charset="2"/>
              <a:buChar char="c"/>
            </a:pPr>
            <a:r>
              <a:rPr lang="en-GB" sz="800" dirty="0"/>
              <a:t>Pooling possible between two ARPs &amp;  Possibilities for multiple ARPs per access point described </a:t>
            </a:r>
          </a:p>
          <a:p>
            <a:pPr>
              <a:spcBef>
                <a:spcPts val="684"/>
              </a:spcBef>
              <a:spcAft>
                <a:spcPts val="171"/>
              </a:spcAft>
            </a:pPr>
            <a:endParaRPr lang="en-GB" sz="300" b="1" dirty="0"/>
          </a:p>
        </p:txBody>
      </p:sp>
      <p:grpSp>
        <p:nvGrpSpPr>
          <p:cNvPr id="37" name="Group 36"/>
          <p:cNvGrpSpPr/>
          <p:nvPr/>
        </p:nvGrpSpPr>
        <p:grpSpPr>
          <a:xfrm>
            <a:off x="371985" y="1981000"/>
            <a:ext cx="8409712" cy="1626298"/>
            <a:chOff x="997170" y="2789032"/>
            <a:chExt cx="9830311" cy="1902368"/>
          </a:xfrm>
        </p:grpSpPr>
        <p:sp>
          <p:nvSpPr>
            <p:cNvPr id="26" name="Rectangle 25"/>
            <p:cNvSpPr/>
            <p:nvPr/>
          </p:nvSpPr>
          <p:spPr>
            <a:xfrm>
              <a:off x="1067324" y="2789032"/>
              <a:ext cx="2834486" cy="715414"/>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375" defTabSz="342827">
                <a:buClr>
                  <a:srgbClr val="E75420"/>
                </a:buClr>
              </a:pPr>
              <a:r>
                <a:rPr lang="en-US" sz="800" dirty="0">
                  <a:solidFill>
                    <a:schemeClr val="tx1"/>
                  </a:solidFill>
                  <a:latin typeface="Calibri" panose="020F0502020204030204" pitchFamily="34" charset="0"/>
                  <a:cs typeface="Calibri" panose="020F0502020204030204" pitchFamily="34" charset="0"/>
                </a:rPr>
                <a:t>Nominations @ physical injection/offtake to the grid:</a:t>
              </a:r>
            </a:p>
            <a:p>
              <a:pPr marL="3375" defTabSz="342827">
                <a:buClr>
                  <a:srgbClr val="E75420"/>
                </a:buClr>
              </a:pPr>
              <a:r>
                <a:rPr lang="en-US" sz="800" dirty="0">
                  <a:solidFill>
                    <a:schemeClr val="tx1"/>
                  </a:solidFill>
                  <a:latin typeface="Calibri" panose="020F0502020204030204" pitchFamily="34" charset="0"/>
                  <a:cs typeface="Calibri" panose="020F0502020204030204" pitchFamily="34" charset="0"/>
                </a:rPr>
                <a:t> - per access point to Elia grid *</a:t>
              </a:r>
            </a:p>
            <a:p>
              <a:pPr marL="3375" defTabSz="342827">
                <a:buClr>
                  <a:srgbClr val="E75420"/>
                </a:buClr>
              </a:pPr>
              <a:r>
                <a:rPr lang="en-US" sz="800" dirty="0">
                  <a:solidFill>
                    <a:schemeClr val="tx1"/>
                  </a:solidFill>
                  <a:latin typeface="Calibri" panose="020F0502020204030204" pitchFamily="34" charset="0"/>
                  <a:cs typeface="Calibri" panose="020F0502020204030204" pitchFamily="34" charset="0"/>
                </a:rPr>
                <a:t> - per DSO grid</a:t>
              </a:r>
            </a:p>
            <a:p>
              <a:pPr marL="3375" defTabSz="342827">
                <a:buClr>
                  <a:srgbClr val="E75420"/>
                </a:buClr>
              </a:pPr>
              <a:r>
                <a:rPr lang="en-US" sz="800" dirty="0">
                  <a:solidFill>
                    <a:schemeClr val="tx1"/>
                  </a:solidFill>
                  <a:latin typeface="Calibri" panose="020F0502020204030204" pitchFamily="34" charset="0"/>
                  <a:cs typeface="Calibri" panose="020F0502020204030204" pitchFamily="34" charset="0"/>
                </a:rPr>
                <a:t> - per CDSO grid</a:t>
              </a:r>
            </a:p>
            <a:p>
              <a:pPr marL="3375" defTabSz="342827">
                <a:buClr>
                  <a:srgbClr val="E75420"/>
                </a:buClr>
              </a:pPr>
              <a:r>
                <a:rPr lang="en-US" sz="800" dirty="0">
                  <a:solidFill>
                    <a:schemeClr val="tx1"/>
                  </a:solidFill>
                  <a:latin typeface="Calibri" panose="020F0502020204030204" pitchFamily="34" charset="0"/>
                  <a:cs typeface="Calibri" panose="020F0502020204030204" pitchFamily="34" charset="0"/>
                </a:rPr>
                <a:t> - separate nomination per CIPU unit*</a:t>
              </a:r>
              <a:endParaRPr lang="fr-BE" sz="800" dirty="0">
                <a:solidFill>
                  <a:schemeClr val="tx1"/>
                </a:solidFill>
                <a:latin typeface="Calibri" panose="020F0502020204030204" pitchFamily="34" charset="0"/>
                <a:cs typeface="Calibri" panose="020F0502020204030204" pitchFamily="34" charset="0"/>
              </a:endParaRPr>
            </a:p>
          </p:txBody>
        </p:sp>
        <p:sp>
          <p:nvSpPr>
            <p:cNvPr id="27" name="Rectangle 26"/>
            <p:cNvSpPr/>
            <p:nvPr/>
          </p:nvSpPr>
          <p:spPr>
            <a:xfrm>
              <a:off x="1067324" y="3620785"/>
              <a:ext cx="2834486" cy="47346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800" dirty="0">
                  <a:latin typeface="Calibri" panose="020F0502020204030204" pitchFamily="34" charset="0"/>
                  <a:cs typeface="Calibri" panose="020F0502020204030204" pitchFamily="34" charset="0"/>
                </a:rPr>
                <a:t>Nominations of commercial exchanges </a:t>
              </a:r>
            </a:p>
            <a:p>
              <a:r>
                <a:rPr lang="en-US" sz="800" dirty="0">
                  <a:latin typeface="Calibri" panose="020F0502020204030204" pitchFamily="34" charset="0"/>
                  <a:cs typeface="Calibri" panose="020F0502020204030204" pitchFamily="34" charset="0"/>
                </a:rPr>
                <a:t> -  exchanges on Belgian hub</a:t>
              </a:r>
            </a:p>
            <a:p>
              <a:r>
                <a:rPr lang="en-US" sz="800" dirty="0">
                  <a:latin typeface="Calibri" panose="020F0502020204030204" pitchFamily="34" charset="0"/>
                  <a:cs typeface="Calibri" panose="020F0502020204030204" pitchFamily="34" charset="0"/>
                </a:rPr>
                <a:t> -  Imports  &amp; exports</a:t>
              </a:r>
              <a:endParaRPr lang="fr-BE" sz="800" dirty="0">
                <a:latin typeface="Calibri" panose="020F0502020204030204" pitchFamily="34" charset="0"/>
                <a:cs typeface="Calibri" panose="020F0502020204030204" pitchFamily="34" charset="0"/>
              </a:endParaRPr>
            </a:p>
          </p:txBody>
        </p:sp>
        <p:sp>
          <p:nvSpPr>
            <p:cNvPr id="28" name="Right Brace 27"/>
            <p:cNvSpPr/>
            <p:nvPr/>
          </p:nvSpPr>
          <p:spPr>
            <a:xfrm>
              <a:off x="3940601" y="2795353"/>
              <a:ext cx="178275" cy="697061"/>
            </a:xfrm>
            <a:prstGeom prst="rightBrace">
              <a:avLst>
                <a:gd name="adj1" fmla="val 49051"/>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normAutofit/>
            </a:bodyPr>
            <a:lstStyle/>
            <a:p>
              <a:pPr algn="ctr"/>
              <a:endParaRPr lang="fr-BE"/>
            </a:p>
          </p:txBody>
        </p:sp>
        <p:sp>
          <p:nvSpPr>
            <p:cNvPr id="29" name="Right Brace 28"/>
            <p:cNvSpPr/>
            <p:nvPr/>
          </p:nvSpPr>
          <p:spPr>
            <a:xfrm>
              <a:off x="3959314" y="3620164"/>
              <a:ext cx="159562" cy="474082"/>
            </a:xfrm>
            <a:prstGeom prst="rightBrace">
              <a:avLst>
                <a:gd name="adj1" fmla="val 49051"/>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normAutofit/>
            </a:bodyPr>
            <a:lstStyle/>
            <a:p>
              <a:pPr algn="ctr"/>
              <a:endParaRPr lang="fr-BE"/>
            </a:p>
          </p:txBody>
        </p:sp>
        <p:sp>
          <p:nvSpPr>
            <p:cNvPr id="30" name="Right Brace 29"/>
            <p:cNvSpPr/>
            <p:nvPr/>
          </p:nvSpPr>
          <p:spPr>
            <a:xfrm rot="5400000">
              <a:off x="2406284" y="2750314"/>
              <a:ext cx="143916" cy="2962143"/>
            </a:xfrm>
            <a:prstGeom prst="rightBrace">
              <a:avLst>
                <a:gd name="adj1" fmla="val 49051"/>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normAutofit/>
            </a:bodyPr>
            <a:lstStyle/>
            <a:p>
              <a:pPr algn="ctr"/>
              <a:endParaRPr lang="fr-BE"/>
            </a:p>
          </p:txBody>
        </p:sp>
        <p:sp>
          <p:nvSpPr>
            <p:cNvPr id="31" name="TextBox 30"/>
            <p:cNvSpPr txBox="1"/>
            <p:nvPr/>
          </p:nvSpPr>
          <p:spPr>
            <a:xfrm>
              <a:off x="1390913" y="4295375"/>
              <a:ext cx="2286690" cy="396025"/>
            </a:xfrm>
            <a:prstGeom prst="rect">
              <a:avLst/>
            </a:prstGeom>
            <a:noFill/>
          </p:spPr>
          <p:txBody>
            <a:bodyPr wrap="square" rtlCol="0">
              <a:spAutoFit/>
            </a:bodyPr>
            <a:lstStyle/>
            <a:p>
              <a:r>
                <a:rPr lang="en-US" sz="800" dirty="0"/>
                <a:t>Sum of all nominations must be= 0 in DA</a:t>
              </a:r>
              <a:endParaRPr lang="fr-BE" sz="800" dirty="0"/>
            </a:p>
          </p:txBody>
        </p:sp>
        <p:sp>
          <p:nvSpPr>
            <p:cNvPr id="32" name="TextBox 31"/>
            <p:cNvSpPr txBox="1"/>
            <p:nvPr/>
          </p:nvSpPr>
          <p:spPr>
            <a:xfrm>
              <a:off x="4123331" y="3653760"/>
              <a:ext cx="903963" cy="396025"/>
            </a:xfrm>
            <a:prstGeom prst="rect">
              <a:avLst/>
            </a:prstGeom>
            <a:noFill/>
          </p:spPr>
          <p:txBody>
            <a:bodyPr wrap="square" rtlCol="0">
              <a:spAutoFit/>
            </a:bodyPr>
            <a:lstStyle/>
            <a:p>
              <a:r>
                <a:rPr lang="en-US" sz="800" dirty="0"/>
                <a:t>ID updates possible</a:t>
              </a:r>
              <a:endParaRPr lang="fr-BE" sz="800" dirty="0"/>
            </a:p>
          </p:txBody>
        </p:sp>
        <p:sp>
          <p:nvSpPr>
            <p:cNvPr id="33" name="TextBox 32"/>
            <p:cNvSpPr txBox="1"/>
            <p:nvPr/>
          </p:nvSpPr>
          <p:spPr>
            <a:xfrm>
              <a:off x="4118876" y="2967178"/>
              <a:ext cx="1126116" cy="396025"/>
            </a:xfrm>
            <a:prstGeom prst="rect">
              <a:avLst/>
            </a:prstGeom>
            <a:noFill/>
          </p:spPr>
          <p:txBody>
            <a:bodyPr wrap="square" rtlCol="0">
              <a:spAutoFit/>
            </a:bodyPr>
            <a:lstStyle/>
            <a:p>
              <a:r>
                <a:rPr lang="en-US" sz="800" dirty="0"/>
                <a:t>ID Updates only for CIPU units</a:t>
              </a:r>
              <a:endParaRPr lang="fr-BE" sz="800" dirty="0"/>
            </a:p>
          </p:txBody>
        </p:sp>
        <p:sp>
          <p:nvSpPr>
            <p:cNvPr id="34" name="TextBox 33"/>
            <p:cNvSpPr txBox="1"/>
            <p:nvPr/>
          </p:nvSpPr>
          <p:spPr>
            <a:xfrm>
              <a:off x="5128441" y="3711153"/>
              <a:ext cx="1759025" cy="396025"/>
            </a:xfrm>
            <a:prstGeom prst="rect">
              <a:avLst/>
            </a:prstGeom>
            <a:noFill/>
          </p:spPr>
          <p:txBody>
            <a:bodyPr wrap="square" rtlCol="0">
              <a:spAutoFit/>
            </a:bodyPr>
            <a:lstStyle/>
            <a:p>
              <a:r>
                <a:rPr lang="en-US" sz="800" dirty="0"/>
                <a:t>Must be coherent with nominations of  counterparty</a:t>
              </a:r>
              <a:endParaRPr lang="fr-BE" sz="800" dirty="0"/>
            </a:p>
          </p:txBody>
        </p:sp>
        <p:sp>
          <p:nvSpPr>
            <p:cNvPr id="35" name="TextBox 34"/>
            <p:cNvSpPr txBox="1"/>
            <p:nvPr/>
          </p:nvSpPr>
          <p:spPr>
            <a:xfrm>
              <a:off x="5123986" y="2898480"/>
              <a:ext cx="1763480" cy="792050"/>
            </a:xfrm>
            <a:prstGeom prst="rect">
              <a:avLst/>
            </a:prstGeom>
            <a:noFill/>
          </p:spPr>
          <p:txBody>
            <a:bodyPr wrap="square" rtlCol="0">
              <a:spAutoFit/>
            </a:bodyPr>
            <a:lstStyle/>
            <a:p>
              <a:pPr marL="146624" indent="-146624">
                <a:buFont typeface="Arial" panose="020B0604020202020204" pitchFamily="34" charset="0"/>
                <a:buChar char="•"/>
              </a:pPr>
              <a:r>
                <a:rPr lang="en-US" sz="800" dirty="0"/>
                <a:t>be best estimate for offtake</a:t>
              </a:r>
            </a:p>
            <a:p>
              <a:pPr marL="146624" indent="-146624">
                <a:buFont typeface="Arial" panose="020B0604020202020204" pitchFamily="34" charset="0"/>
                <a:buChar char="•"/>
              </a:pPr>
              <a:r>
                <a:rPr lang="en-US" sz="800" b="1" dirty="0"/>
                <a:t>Binding*</a:t>
              </a:r>
              <a:r>
                <a:rPr lang="en-US" sz="800" dirty="0"/>
                <a:t> for injection </a:t>
              </a:r>
              <a:r>
                <a:rPr lang="en-US" sz="700" dirty="0"/>
                <a:t>(return to schedule possible through CIPU procedures)</a:t>
              </a:r>
              <a:endParaRPr lang="fr-BE" sz="700" dirty="0"/>
            </a:p>
          </p:txBody>
        </p:sp>
        <p:sp>
          <p:nvSpPr>
            <p:cNvPr id="36" name="TextBox 35"/>
            <p:cNvSpPr txBox="1"/>
            <p:nvPr/>
          </p:nvSpPr>
          <p:spPr>
            <a:xfrm>
              <a:off x="7445732" y="3284427"/>
              <a:ext cx="3381749" cy="396025"/>
            </a:xfrm>
            <a:prstGeom prst="rect">
              <a:avLst/>
            </a:prstGeom>
            <a:noFill/>
          </p:spPr>
          <p:txBody>
            <a:bodyPr wrap="square" rtlCol="0">
              <a:spAutoFit/>
            </a:bodyPr>
            <a:lstStyle/>
            <a:p>
              <a:r>
                <a:rPr lang="en-US" sz="800" b="1" dirty="0"/>
                <a:t>Elia has the right to refuse/reject or adapt nominations if incoherencies and/or if risk for the grid security</a:t>
              </a:r>
              <a:endParaRPr lang="fr-BE" sz="800" b="1" dirty="0"/>
            </a:p>
          </p:txBody>
        </p:sp>
      </p:grpSp>
    </p:spTree>
    <p:extLst>
      <p:ext uri="{BB962C8B-B14F-4D97-AF65-F5344CB8AC3E}">
        <p14:creationId xmlns:p14="http://schemas.microsoft.com/office/powerpoint/2010/main" val="1171674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32000" y="1413135"/>
            <a:ext cx="8280000" cy="912666"/>
          </a:xfrm>
        </p:spPr>
        <p:txBody>
          <a:bodyPr/>
          <a:lstStyle/>
          <a:p>
            <a:r>
              <a:rPr lang="en-US" dirty="0" smtClean="0"/>
              <a:t>The ARP </a:t>
            </a:r>
            <a:r>
              <a:rPr lang="en-US" dirty="0"/>
              <a:t>is </a:t>
            </a:r>
            <a:r>
              <a:rPr lang="en-US" dirty="0" smtClean="0"/>
              <a:t>aware </a:t>
            </a:r>
            <a:r>
              <a:rPr lang="en-US" dirty="0"/>
              <a:t>of all the </a:t>
            </a:r>
            <a:r>
              <a:rPr lang="en-US" dirty="0" smtClean="0"/>
              <a:t>large assets </a:t>
            </a:r>
            <a:r>
              <a:rPr lang="en-US" dirty="0"/>
              <a:t>that may affect his portfolio balance and for which Elia receives </a:t>
            </a:r>
            <a:r>
              <a:rPr lang="en-US" dirty="0" smtClean="0"/>
              <a:t>schedules (via the CIPU contract signed by the ARP).</a:t>
            </a:r>
          </a:p>
          <a:p>
            <a:pPr marL="247748" indent="-244373">
              <a:buFont typeface="Symbol" pitchFamily="18" charset="2"/>
              <a:buChar char="Þ"/>
            </a:pPr>
            <a:r>
              <a:rPr lang="en-US" dirty="0" smtClean="0"/>
              <a:t>Both CIPU schedules and nominations on access point are used to verify the ARP’s portfolio balance</a:t>
            </a:r>
          </a:p>
          <a:p>
            <a:pPr marL="247748" indent="-244373">
              <a:buFont typeface="Symbol" pitchFamily="18" charset="2"/>
              <a:buChar char="Þ"/>
            </a:pPr>
            <a:endParaRPr lang="en-US" dirty="0"/>
          </a:p>
          <a:p>
            <a:endParaRPr lang="en-US" dirty="0"/>
          </a:p>
        </p:txBody>
      </p:sp>
      <p:sp>
        <p:nvSpPr>
          <p:cNvPr id="3" name="Title 2"/>
          <p:cNvSpPr>
            <a:spLocks noGrp="1"/>
          </p:cNvSpPr>
          <p:nvPr>
            <p:ph type="title"/>
          </p:nvPr>
        </p:nvSpPr>
        <p:spPr/>
        <p:txBody>
          <a:bodyPr/>
          <a:lstStyle/>
          <a:p>
            <a:r>
              <a:rPr lang="en-US" dirty="0" smtClean="0"/>
              <a:t>Current framework: ARP responsibilities in more detail (2)</a:t>
            </a:r>
            <a:endParaRPr lang="en-US" dirty="0"/>
          </a:p>
        </p:txBody>
      </p:sp>
      <p:sp>
        <p:nvSpPr>
          <p:cNvPr id="4" name="Footer Placeholder 3"/>
          <p:cNvSpPr>
            <a:spLocks noGrp="1"/>
          </p:cNvSpPr>
          <p:nvPr>
            <p:ph type="ftr" sz="quarter" idx="3"/>
          </p:nvPr>
        </p:nvSpPr>
        <p:spPr/>
        <p:txBody>
          <a:bodyPr/>
          <a:lstStyle/>
          <a:p>
            <a:r>
              <a:rPr lang="en-US" smtClean="0"/>
              <a:t>ARP-Day / Brussels, 17.04.2017 </a:t>
            </a:r>
            <a:endParaRPr lang="en-US" dirty="0"/>
          </a:p>
        </p:txBody>
      </p:sp>
      <p:sp>
        <p:nvSpPr>
          <p:cNvPr id="5" name="Rectangle 4"/>
          <p:cNvSpPr/>
          <p:nvPr/>
        </p:nvSpPr>
        <p:spPr>
          <a:xfrm>
            <a:off x="4898620" y="3059945"/>
            <a:ext cx="1864240" cy="284997"/>
          </a:xfrm>
          <a:prstGeom prst="rect">
            <a:avLst/>
          </a:prstGeom>
          <a:noFill/>
          <a:ln>
            <a:solidFill>
              <a:schemeClr val="bg2">
                <a:lumMod val="75000"/>
              </a:schemeClr>
            </a:solidFill>
            <a:prstDash val="dash"/>
            <a:round/>
          </a:ln>
          <a:effectLst>
            <a:outerShdw blurRad="127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68573" tIns="34287" rIns="68573" bIns="34287" rtlCol="0" anchor="ctr" anchorCtr="0"/>
          <a:lstStyle/>
          <a:p>
            <a:pPr algn="ctr"/>
            <a:r>
              <a:rPr lang="nl-BE" sz="1000" b="1" dirty="0">
                <a:solidFill>
                  <a:schemeClr val="bg2">
                    <a:lumMod val="75000"/>
                  </a:schemeClr>
                </a:solidFill>
              </a:rPr>
              <a:t>Level: Access Point</a:t>
            </a:r>
          </a:p>
        </p:txBody>
      </p:sp>
      <p:sp>
        <p:nvSpPr>
          <p:cNvPr id="8" name="Rectangle 7"/>
          <p:cNvSpPr/>
          <p:nvPr/>
        </p:nvSpPr>
        <p:spPr>
          <a:xfrm>
            <a:off x="6847760" y="3059945"/>
            <a:ext cx="1864240" cy="284997"/>
          </a:xfrm>
          <a:prstGeom prst="rect">
            <a:avLst/>
          </a:prstGeom>
          <a:noFill/>
          <a:ln>
            <a:solidFill>
              <a:schemeClr val="bg2">
                <a:lumMod val="75000"/>
              </a:schemeClr>
            </a:solidFill>
            <a:prstDash val="dash"/>
            <a:round/>
          </a:ln>
          <a:effectLst>
            <a:outerShdw blurRad="127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68573" tIns="34287" rIns="68573" bIns="34287" rtlCol="0" anchor="ctr" anchorCtr="0"/>
          <a:lstStyle/>
          <a:p>
            <a:pPr algn="ctr"/>
            <a:r>
              <a:rPr lang="nl-BE" sz="1000" b="1" dirty="0">
                <a:solidFill>
                  <a:schemeClr val="bg2">
                    <a:lumMod val="75000"/>
                  </a:schemeClr>
                </a:solidFill>
              </a:rPr>
              <a:t>95 MW</a:t>
            </a:r>
          </a:p>
        </p:txBody>
      </p:sp>
      <p:sp>
        <p:nvSpPr>
          <p:cNvPr id="11" name="Rectangle 10"/>
          <p:cNvSpPr/>
          <p:nvPr/>
        </p:nvSpPr>
        <p:spPr>
          <a:xfrm>
            <a:off x="4898620" y="2363727"/>
            <a:ext cx="3813380" cy="347669"/>
          </a:xfrm>
          <a:prstGeom prst="rect">
            <a:avLst/>
          </a:prstGeom>
          <a:gradFill>
            <a:gsLst>
              <a:gs pos="0">
                <a:schemeClr val="bg1">
                  <a:lumMod val="65000"/>
                </a:schemeClr>
              </a:gs>
              <a:gs pos="100000">
                <a:schemeClr val="bg1">
                  <a:lumMod val="85000"/>
                </a:schemeClr>
              </a:gs>
            </a:gsLst>
            <a:lin ang="5400000" scaled="0"/>
          </a:gra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68573" tIns="34287" rIns="68573" bIns="34287" rtlCol="0" anchor="ctr"/>
          <a:lstStyle/>
          <a:p>
            <a:pPr algn="ctr"/>
            <a:r>
              <a:rPr lang="nl-BE" sz="1000" b="1" dirty="0">
                <a:solidFill>
                  <a:schemeClr val="tx1"/>
                </a:solidFill>
              </a:rPr>
              <a:t>ARP </a:t>
            </a:r>
            <a:r>
              <a:rPr lang="nl-BE" sz="1000" b="1" dirty="0" err="1">
                <a:solidFill>
                  <a:schemeClr val="tx1"/>
                </a:solidFill>
              </a:rPr>
              <a:t>nominations</a:t>
            </a:r>
            <a:endParaRPr lang="nl-BE" sz="1000" b="1" dirty="0">
              <a:solidFill>
                <a:schemeClr val="tx1"/>
              </a:solidFill>
            </a:endParaRPr>
          </a:p>
        </p:txBody>
      </p:sp>
      <p:sp>
        <p:nvSpPr>
          <p:cNvPr id="13" name="TextBox 12"/>
          <p:cNvSpPr txBox="1"/>
          <p:nvPr/>
        </p:nvSpPr>
        <p:spPr>
          <a:xfrm>
            <a:off x="452171" y="2323632"/>
            <a:ext cx="3088289" cy="213929"/>
          </a:xfrm>
          <a:prstGeom prst="rect">
            <a:avLst/>
          </a:prstGeom>
          <a:noFill/>
        </p:spPr>
        <p:txBody>
          <a:bodyPr wrap="square" lIns="68573" tIns="34287" rIns="68573" bIns="34287" rtlCol="0">
            <a:spAutoFit/>
          </a:bodyPr>
          <a:lstStyle/>
          <a:p>
            <a:r>
              <a:rPr lang="en-US" sz="900" b="1" dirty="0"/>
              <a:t>Example: 1 client site with local production units</a:t>
            </a:r>
          </a:p>
        </p:txBody>
      </p:sp>
      <p:sp>
        <p:nvSpPr>
          <p:cNvPr id="14" name="Rectangle 13"/>
          <p:cNvSpPr/>
          <p:nvPr/>
        </p:nvSpPr>
        <p:spPr>
          <a:xfrm>
            <a:off x="432000" y="2310963"/>
            <a:ext cx="3569686" cy="1813693"/>
          </a:xfrm>
          <a:prstGeom prst="rect">
            <a:avLst/>
          </a:prstGeom>
          <a:no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73" tIns="34287" rIns="68573" bIns="34287" numCol="1" spcCol="0" rtlCol="0" fromWordArt="0" anchor="b" anchorCtr="0" forceAA="0" compatLnSpc="1">
            <a:prstTxWarp prst="textNoShape">
              <a:avLst/>
            </a:prstTxWarp>
            <a:noAutofit/>
          </a:bodyPr>
          <a:lstStyle/>
          <a:p>
            <a:endParaRPr lang="en-US" sz="900" b="1" i="1" baseline="-25000" dirty="0">
              <a:solidFill>
                <a:schemeClr val="tx1"/>
              </a:solidFill>
            </a:endParaRPr>
          </a:p>
        </p:txBody>
      </p:sp>
      <p:sp>
        <p:nvSpPr>
          <p:cNvPr id="15" name="Rectangle 14"/>
          <p:cNvSpPr/>
          <p:nvPr/>
        </p:nvSpPr>
        <p:spPr>
          <a:xfrm>
            <a:off x="530542" y="3732357"/>
            <a:ext cx="1188018" cy="280570"/>
          </a:xfrm>
          <a:prstGeom prst="rect">
            <a:avLst/>
          </a:prstGeom>
          <a:noFill/>
          <a:ln>
            <a:solidFill>
              <a:schemeClr val="bg2">
                <a:lumMod val="75000"/>
              </a:schemeClr>
            </a:solidFill>
            <a:prstDash val="dash"/>
            <a:round/>
          </a:ln>
          <a:effectLst>
            <a:outerShdw blurRad="127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68573" tIns="34287" rIns="68573" bIns="34287" rtlCol="0" anchor="ctr" anchorCtr="0"/>
          <a:lstStyle/>
          <a:p>
            <a:pPr algn="ctr"/>
            <a:r>
              <a:rPr lang="nl-BE" sz="1000" b="1" dirty="0">
                <a:solidFill>
                  <a:schemeClr val="bg2">
                    <a:lumMod val="75000"/>
                  </a:schemeClr>
                </a:solidFill>
              </a:rPr>
              <a:t>CIPU unit</a:t>
            </a:r>
          </a:p>
        </p:txBody>
      </p:sp>
      <p:sp>
        <p:nvSpPr>
          <p:cNvPr id="16" name="Rectangle 15"/>
          <p:cNvSpPr/>
          <p:nvPr/>
        </p:nvSpPr>
        <p:spPr>
          <a:xfrm>
            <a:off x="1848936" y="3732357"/>
            <a:ext cx="1188018" cy="280570"/>
          </a:xfrm>
          <a:prstGeom prst="rect">
            <a:avLst/>
          </a:prstGeom>
          <a:noFill/>
          <a:ln>
            <a:solidFill>
              <a:schemeClr val="bg2">
                <a:lumMod val="75000"/>
              </a:schemeClr>
            </a:solidFill>
            <a:prstDash val="dash"/>
            <a:round/>
          </a:ln>
          <a:effectLst>
            <a:outerShdw blurRad="127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68573" tIns="34287" rIns="68573" bIns="34287" rtlCol="0" anchor="ctr" anchorCtr="0"/>
          <a:lstStyle/>
          <a:p>
            <a:pPr algn="ctr"/>
            <a:r>
              <a:rPr lang="nl-BE" sz="1000" b="1" dirty="0" err="1">
                <a:solidFill>
                  <a:schemeClr val="bg2">
                    <a:lumMod val="75000"/>
                  </a:schemeClr>
                </a:solidFill>
              </a:rPr>
              <a:t>generates</a:t>
            </a:r>
            <a:endParaRPr lang="nl-BE" sz="1000" b="1" dirty="0">
              <a:solidFill>
                <a:schemeClr val="bg2">
                  <a:lumMod val="75000"/>
                </a:schemeClr>
              </a:solidFill>
            </a:endParaRPr>
          </a:p>
        </p:txBody>
      </p:sp>
      <p:sp>
        <p:nvSpPr>
          <p:cNvPr id="17" name="Rectangle 16"/>
          <p:cNvSpPr/>
          <p:nvPr/>
        </p:nvSpPr>
        <p:spPr>
          <a:xfrm>
            <a:off x="3167330" y="3736784"/>
            <a:ext cx="746260" cy="280570"/>
          </a:xfrm>
          <a:prstGeom prst="rect">
            <a:avLst/>
          </a:prstGeom>
          <a:noFill/>
          <a:ln>
            <a:solidFill>
              <a:schemeClr val="bg2">
                <a:lumMod val="75000"/>
              </a:schemeClr>
            </a:solidFill>
            <a:prstDash val="dash"/>
            <a:round/>
          </a:ln>
          <a:effectLst>
            <a:outerShdw blurRad="127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68573" tIns="34287" rIns="68573" bIns="34287" rtlCol="0" anchor="ctr" anchorCtr="0"/>
          <a:lstStyle/>
          <a:p>
            <a:pPr algn="ctr"/>
            <a:r>
              <a:rPr lang="nl-BE" sz="1000" b="1" dirty="0">
                <a:solidFill>
                  <a:schemeClr val="bg2">
                    <a:lumMod val="75000"/>
                  </a:schemeClr>
                </a:solidFill>
              </a:rPr>
              <a:t>27 MW</a:t>
            </a:r>
          </a:p>
        </p:txBody>
      </p:sp>
      <p:sp>
        <p:nvSpPr>
          <p:cNvPr id="18" name="Rectangle 17"/>
          <p:cNvSpPr/>
          <p:nvPr/>
        </p:nvSpPr>
        <p:spPr>
          <a:xfrm>
            <a:off x="530542" y="3016557"/>
            <a:ext cx="1188018" cy="280570"/>
          </a:xfrm>
          <a:prstGeom prst="rect">
            <a:avLst/>
          </a:prstGeom>
          <a:noFill/>
          <a:ln>
            <a:solidFill>
              <a:schemeClr val="bg2">
                <a:lumMod val="75000"/>
              </a:schemeClr>
            </a:solidFill>
            <a:prstDash val="dash"/>
            <a:round/>
          </a:ln>
          <a:effectLst>
            <a:outerShdw blurRad="127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68573" tIns="34287" rIns="68573" bIns="34287" rtlCol="0" anchor="ctr" anchorCtr="0"/>
          <a:lstStyle/>
          <a:p>
            <a:pPr algn="ctr"/>
            <a:r>
              <a:rPr lang="nl-BE" sz="1000" b="1" dirty="0">
                <a:solidFill>
                  <a:schemeClr val="bg2">
                    <a:lumMod val="75000"/>
                  </a:schemeClr>
                </a:solidFill>
              </a:rPr>
              <a:t>Non-CIPU unit</a:t>
            </a:r>
          </a:p>
        </p:txBody>
      </p:sp>
      <p:sp>
        <p:nvSpPr>
          <p:cNvPr id="19" name="Rectangle 18"/>
          <p:cNvSpPr/>
          <p:nvPr/>
        </p:nvSpPr>
        <p:spPr>
          <a:xfrm>
            <a:off x="1848936" y="3016557"/>
            <a:ext cx="1188018" cy="280570"/>
          </a:xfrm>
          <a:prstGeom prst="rect">
            <a:avLst/>
          </a:prstGeom>
          <a:noFill/>
          <a:ln>
            <a:solidFill>
              <a:schemeClr val="bg2">
                <a:lumMod val="75000"/>
              </a:schemeClr>
            </a:solidFill>
            <a:prstDash val="dash"/>
            <a:round/>
          </a:ln>
          <a:effectLst>
            <a:outerShdw blurRad="127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68573" tIns="34287" rIns="68573" bIns="34287" rtlCol="0" anchor="ctr" anchorCtr="0"/>
          <a:lstStyle/>
          <a:p>
            <a:pPr algn="ctr"/>
            <a:r>
              <a:rPr lang="nl-BE" sz="1000" b="1" dirty="0" err="1">
                <a:solidFill>
                  <a:schemeClr val="bg2">
                    <a:lumMod val="75000"/>
                  </a:schemeClr>
                </a:solidFill>
              </a:rPr>
              <a:t>generates</a:t>
            </a:r>
            <a:endParaRPr lang="nl-BE" sz="1000" b="1" dirty="0">
              <a:solidFill>
                <a:schemeClr val="bg2">
                  <a:lumMod val="75000"/>
                </a:schemeClr>
              </a:solidFill>
            </a:endParaRPr>
          </a:p>
        </p:txBody>
      </p:sp>
      <p:sp>
        <p:nvSpPr>
          <p:cNvPr id="20" name="Rectangle 19"/>
          <p:cNvSpPr/>
          <p:nvPr/>
        </p:nvSpPr>
        <p:spPr>
          <a:xfrm>
            <a:off x="3167330" y="3020984"/>
            <a:ext cx="746260" cy="280570"/>
          </a:xfrm>
          <a:prstGeom prst="rect">
            <a:avLst/>
          </a:prstGeom>
          <a:noFill/>
          <a:ln>
            <a:solidFill>
              <a:schemeClr val="bg2">
                <a:lumMod val="75000"/>
              </a:schemeClr>
            </a:solidFill>
            <a:prstDash val="dash"/>
            <a:round/>
          </a:ln>
          <a:effectLst>
            <a:outerShdw blurRad="127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68573" tIns="34287" rIns="68573" bIns="34287" rtlCol="0" anchor="ctr" anchorCtr="0"/>
          <a:lstStyle/>
          <a:p>
            <a:pPr algn="ctr"/>
            <a:r>
              <a:rPr lang="nl-BE" sz="1000" b="1">
                <a:solidFill>
                  <a:schemeClr val="bg2">
                    <a:lumMod val="75000"/>
                  </a:schemeClr>
                </a:solidFill>
              </a:rPr>
              <a:t>4,5 </a:t>
            </a:r>
            <a:r>
              <a:rPr lang="nl-BE" sz="1000" b="1" dirty="0">
                <a:solidFill>
                  <a:schemeClr val="bg2">
                    <a:lumMod val="75000"/>
                  </a:schemeClr>
                </a:solidFill>
              </a:rPr>
              <a:t>MW</a:t>
            </a:r>
          </a:p>
        </p:txBody>
      </p:sp>
      <p:sp>
        <p:nvSpPr>
          <p:cNvPr id="21" name="Rectangle 20"/>
          <p:cNvSpPr/>
          <p:nvPr/>
        </p:nvSpPr>
        <p:spPr>
          <a:xfrm>
            <a:off x="523931" y="3372091"/>
            <a:ext cx="1188018" cy="280570"/>
          </a:xfrm>
          <a:prstGeom prst="rect">
            <a:avLst/>
          </a:prstGeom>
          <a:noFill/>
          <a:ln>
            <a:solidFill>
              <a:schemeClr val="bg2">
                <a:lumMod val="75000"/>
              </a:schemeClr>
            </a:solidFill>
            <a:prstDash val="dash"/>
            <a:round/>
          </a:ln>
          <a:effectLst>
            <a:outerShdw blurRad="127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68573" tIns="34287" rIns="68573" bIns="34287" rtlCol="0" anchor="ctr" anchorCtr="0"/>
          <a:lstStyle/>
          <a:p>
            <a:pPr algn="ctr"/>
            <a:r>
              <a:rPr lang="nl-BE" sz="1000" b="1" dirty="0">
                <a:solidFill>
                  <a:schemeClr val="bg2">
                    <a:lumMod val="75000"/>
                  </a:schemeClr>
                </a:solidFill>
              </a:rPr>
              <a:t>Non-CIPU unit</a:t>
            </a:r>
          </a:p>
        </p:txBody>
      </p:sp>
      <p:sp>
        <p:nvSpPr>
          <p:cNvPr id="22" name="Rectangle 21"/>
          <p:cNvSpPr/>
          <p:nvPr/>
        </p:nvSpPr>
        <p:spPr>
          <a:xfrm>
            <a:off x="1842325" y="3372091"/>
            <a:ext cx="1188018" cy="280570"/>
          </a:xfrm>
          <a:prstGeom prst="rect">
            <a:avLst/>
          </a:prstGeom>
          <a:noFill/>
          <a:ln>
            <a:solidFill>
              <a:schemeClr val="bg2">
                <a:lumMod val="75000"/>
              </a:schemeClr>
            </a:solidFill>
            <a:prstDash val="dash"/>
            <a:round/>
          </a:ln>
          <a:effectLst>
            <a:outerShdw blurRad="127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68573" tIns="34287" rIns="68573" bIns="34287" rtlCol="0" anchor="ctr" anchorCtr="0"/>
          <a:lstStyle/>
          <a:p>
            <a:pPr algn="ctr"/>
            <a:r>
              <a:rPr lang="nl-BE" sz="1000" b="1" dirty="0" err="1">
                <a:solidFill>
                  <a:schemeClr val="bg2">
                    <a:lumMod val="75000"/>
                  </a:schemeClr>
                </a:solidFill>
              </a:rPr>
              <a:t>generates</a:t>
            </a:r>
            <a:endParaRPr lang="nl-BE" sz="1000" b="1" dirty="0">
              <a:solidFill>
                <a:schemeClr val="bg2">
                  <a:lumMod val="75000"/>
                </a:schemeClr>
              </a:solidFill>
            </a:endParaRPr>
          </a:p>
        </p:txBody>
      </p:sp>
      <p:sp>
        <p:nvSpPr>
          <p:cNvPr id="23" name="Rectangle 22"/>
          <p:cNvSpPr/>
          <p:nvPr/>
        </p:nvSpPr>
        <p:spPr>
          <a:xfrm>
            <a:off x="3160719" y="3376518"/>
            <a:ext cx="746260" cy="280570"/>
          </a:xfrm>
          <a:prstGeom prst="rect">
            <a:avLst/>
          </a:prstGeom>
          <a:noFill/>
          <a:ln>
            <a:solidFill>
              <a:schemeClr val="bg2">
                <a:lumMod val="75000"/>
              </a:schemeClr>
            </a:solidFill>
            <a:prstDash val="dash"/>
            <a:round/>
          </a:ln>
          <a:effectLst>
            <a:outerShdw blurRad="127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68573" tIns="34287" rIns="68573" bIns="34287" rtlCol="0" anchor="ctr" anchorCtr="0"/>
          <a:lstStyle/>
          <a:p>
            <a:pPr algn="ctr"/>
            <a:r>
              <a:rPr lang="nl-BE" sz="1000" b="1" dirty="0">
                <a:solidFill>
                  <a:schemeClr val="bg2">
                    <a:lumMod val="75000"/>
                  </a:schemeClr>
                </a:solidFill>
              </a:rPr>
              <a:t>0,5 MW</a:t>
            </a:r>
          </a:p>
        </p:txBody>
      </p:sp>
      <p:sp>
        <p:nvSpPr>
          <p:cNvPr id="24" name="Rectangle 23"/>
          <p:cNvSpPr/>
          <p:nvPr/>
        </p:nvSpPr>
        <p:spPr>
          <a:xfrm>
            <a:off x="530543" y="2650511"/>
            <a:ext cx="1188018" cy="280570"/>
          </a:xfrm>
          <a:prstGeom prst="rect">
            <a:avLst/>
          </a:prstGeom>
          <a:noFill/>
          <a:ln>
            <a:solidFill>
              <a:schemeClr val="bg2">
                <a:lumMod val="75000"/>
              </a:schemeClr>
            </a:solidFill>
            <a:prstDash val="dash"/>
            <a:round/>
          </a:ln>
          <a:effectLst>
            <a:outerShdw blurRad="127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68573" tIns="34287" rIns="68573" bIns="34287" rtlCol="0" anchor="ctr" anchorCtr="0"/>
          <a:lstStyle/>
          <a:p>
            <a:pPr algn="ctr"/>
            <a:r>
              <a:rPr lang="nl-BE" sz="1000" b="1" dirty="0" err="1">
                <a:solidFill>
                  <a:schemeClr val="bg2">
                    <a:lumMod val="75000"/>
                  </a:schemeClr>
                </a:solidFill>
              </a:rPr>
              <a:t>Demand</a:t>
            </a:r>
            <a:r>
              <a:rPr lang="nl-BE" sz="1000" b="1" dirty="0">
                <a:solidFill>
                  <a:schemeClr val="bg2">
                    <a:lumMod val="75000"/>
                  </a:schemeClr>
                </a:solidFill>
              </a:rPr>
              <a:t> facility</a:t>
            </a:r>
          </a:p>
        </p:txBody>
      </p:sp>
      <p:sp>
        <p:nvSpPr>
          <p:cNvPr id="25" name="Rectangle 24"/>
          <p:cNvSpPr/>
          <p:nvPr/>
        </p:nvSpPr>
        <p:spPr>
          <a:xfrm>
            <a:off x="1848937" y="2650511"/>
            <a:ext cx="1188018" cy="280570"/>
          </a:xfrm>
          <a:prstGeom prst="rect">
            <a:avLst/>
          </a:prstGeom>
          <a:noFill/>
          <a:ln>
            <a:solidFill>
              <a:schemeClr val="bg2">
                <a:lumMod val="75000"/>
              </a:schemeClr>
            </a:solidFill>
            <a:prstDash val="dash"/>
            <a:round/>
          </a:ln>
          <a:effectLst>
            <a:outerShdw blurRad="127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68573" tIns="34287" rIns="68573" bIns="34287" rtlCol="0" anchor="ctr" anchorCtr="0"/>
          <a:lstStyle/>
          <a:p>
            <a:pPr algn="ctr"/>
            <a:r>
              <a:rPr lang="nl-BE" sz="1000" b="1" dirty="0" err="1">
                <a:solidFill>
                  <a:schemeClr val="bg2">
                    <a:lumMod val="75000"/>
                  </a:schemeClr>
                </a:solidFill>
              </a:rPr>
              <a:t>consumes</a:t>
            </a:r>
            <a:endParaRPr lang="nl-BE" sz="1000" b="1" dirty="0">
              <a:solidFill>
                <a:schemeClr val="bg2">
                  <a:lumMod val="75000"/>
                </a:schemeClr>
              </a:solidFill>
            </a:endParaRPr>
          </a:p>
        </p:txBody>
      </p:sp>
      <p:sp>
        <p:nvSpPr>
          <p:cNvPr id="26" name="Rectangle 25"/>
          <p:cNvSpPr/>
          <p:nvPr/>
        </p:nvSpPr>
        <p:spPr>
          <a:xfrm>
            <a:off x="3167330" y="2654937"/>
            <a:ext cx="746260" cy="280570"/>
          </a:xfrm>
          <a:prstGeom prst="rect">
            <a:avLst/>
          </a:prstGeom>
          <a:noFill/>
          <a:ln>
            <a:solidFill>
              <a:schemeClr val="bg2">
                <a:lumMod val="75000"/>
              </a:schemeClr>
            </a:solidFill>
            <a:prstDash val="dash"/>
            <a:round/>
          </a:ln>
          <a:effectLst>
            <a:outerShdw blurRad="127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68573" tIns="34287" rIns="68573" bIns="34287" rtlCol="0" anchor="ctr" anchorCtr="0"/>
          <a:lstStyle/>
          <a:p>
            <a:pPr algn="ctr"/>
            <a:r>
              <a:rPr lang="nl-BE" sz="1000" b="1" dirty="0">
                <a:solidFill>
                  <a:schemeClr val="bg2">
                    <a:lumMod val="75000"/>
                  </a:schemeClr>
                </a:solidFill>
              </a:rPr>
              <a:t>100 MW</a:t>
            </a:r>
          </a:p>
        </p:txBody>
      </p:sp>
      <p:sp>
        <p:nvSpPr>
          <p:cNvPr id="27" name="Rectangle 26"/>
          <p:cNvSpPr/>
          <p:nvPr/>
        </p:nvSpPr>
        <p:spPr>
          <a:xfrm>
            <a:off x="518873" y="4336059"/>
            <a:ext cx="1188018" cy="280570"/>
          </a:xfrm>
          <a:prstGeom prst="rect">
            <a:avLst/>
          </a:prstGeom>
          <a:noFill/>
          <a:ln>
            <a:solidFill>
              <a:schemeClr val="bg2">
                <a:lumMod val="75000"/>
              </a:schemeClr>
            </a:solidFill>
            <a:prstDash val="dash"/>
            <a:round/>
          </a:ln>
          <a:effectLst>
            <a:outerShdw blurRad="127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68573" tIns="34287" rIns="68573" bIns="34287" rtlCol="0" anchor="ctr" anchorCtr="0"/>
          <a:lstStyle/>
          <a:p>
            <a:pPr algn="ctr"/>
            <a:r>
              <a:rPr lang="nl-BE" sz="1000" b="1" dirty="0">
                <a:solidFill>
                  <a:schemeClr val="bg2">
                    <a:lumMod val="75000"/>
                  </a:schemeClr>
                </a:solidFill>
              </a:rPr>
              <a:t>Net </a:t>
            </a:r>
            <a:r>
              <a:rPr lang="nl-BE" sz="1000" b="1" dirty="0" err="1">
                <a:solidFill>
                  <a:schemeClr val="bg2">
                    <a:lumMod val="75000"/>
                  </a:schemeClr>
                </a:solidFill>
              </a:rPr>
              <a:t>offtake</a:t>
            </a:r>
            <a:endParaRPr lang="nl-BE" sz="1000" b="1" dirty="0">
              <a:solidFill>
                <a:schemeClr val="bg2">
                  <a:lumMod val="75000"/>
                </a:schemeClr>
              </a:solidFill>
            </a:endParaRPr>
          </a:p>
        </p:txBody>
      </p:sp>
      <p:sp>
        <p:nvSpPr>
          <p:cNvPr id="28" name="Rectangle 27"/>
          <p:cNvSpPr/>
          <p:nvPr/>
        </p:nvSpPr>
        <p:spPr>
          <a:xfrm>
            <a:off x="1837267" y="4336059"/>
            <a:ext cx="1188018" cy="280570"/>
          </a:xfrm>
          <a:prstGeom prst="rect">
            <a:avLst/>
          </a:prstGeom>
          <a:noFill/>
          <a:ln>
            <a:noFill/>
            <a:prstDash val="dash"/>
            <a:round/>
          </a:ln>
          <a:effectLst>
            <a:outerShdw blurRad="127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68573" tIns="34287" rIns="68573" bIns="34287" rtlCol="0" anchor="ctr" anchorCtr="0"/>
          <a:lstStyle/>
          <a:p>
            <a:pPr algn="ctr"/>
            <a:r>
              <a:rPr lang="nl-BE" sz="1000" b="1" dirty="0">
                <a:solidFill>
                  <a:schemeClr val="bg2">
                    <a:lumMod val="75000"/>
                  </a:schemeClr>
                </a:solidFill>
              </a:rPr>
              <a:t>=</a:t>
            </a:r>
          </a:p>
        </p:txBody>
      </p:sp>
      <p:sp>
        <p:nvSpPr>
          <p:cNvPr id="29" name="Rectangle 28"/>
          <p:cNvSpPr/>
          <p:nvPr/>
        </p:nvSpPr>
        <p:spPr>
          <a:xfrm>
            <a:off x="3155661" y="4340485"/>
            <a:ext cx="746260" cy="280570"/>
          </a:xfrm>
          <a:prstGeom prst="rect">
            <a:avLst/>
          </a:prstGeom>
          <a:noFill/>
          <a:ln>
            <a:solidFill>
              <a:schemeClr val="bg2">
                <a:lumMod val="75000"/>
              </a:schemeClr>
            </a:solidFill>
            <a:prstDash val="dash"/>
            <a:round/>
          </a:ln>
          <a:effectLst>
            <a:outerShdw blurRad="127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68573" tIns="34287" rIns="68573" bIns="34287" rtlCol="0" anchor="ctr" anchorCtr="0"/>
          <a:lstStyle/>
          <a:p>
            <a:pPr algn="ctr"/>
            <a:r>
              <a:rPr lang="nl-BE" sz="1000" b="1" dirty="0">
                <a:solidFill>
                  <a:schemeClr val="bg2">
                    <a:lumMod val="75000"/>
                  </a:schemeClr>
                </a:solidFill>
              </a:rPr>
              <a:t>68 MW</a:t>
            </a:r>
          </a:p>
        </p:txBody>
      </p:sp>
      <p:sp>
        <p:nvSpPr>
          <p:cNvPr id="30" name="Rectangle 29"/>
          <p:cNvSpPr/>
          <p:nvPr/>
        </p:nvSpPr>
        <p:spPr>
          <a:xfrm>
            <a:off x="4915397" y="3732357"/>
            <a:ext cx="1847463" cy="280570"/>
          </a:xfrm>
          <a:prstGeom prst="rect">
            <a:avLst/>
          </a:prstGeom>
          <a:noFill/>
          <a:ln>
            <a:solidFill>
              <a:schemeClr val="bg2">
                <a:lumMod val="75000"/>
              </a:schemeClr>
            </a:solidFill>
            <a:prstDash val="dash"/>
            <a:round/>
          </a:ln>
          <a:effectLst>
            <a:outerShdw blurRad="127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68573" tIns="34287" rIns="68573" bIns="34287" rtlCol="0" anchor="ctr" anchorCtr="0"/>
          <a:lstStyle/>
          <a:p>
            <a:pPr algn="ctr"/>
            <a:r>
              <a:rPr lang="nl-BE" sz="1000" b="1" dirty="0">
                <a:solidFill>
                  <a:schemeClr val="bg2">
                    <a:lumMod val="75000"/>
                  </a:schemeClr>
                </a:solidFill>
              </a:rPr>
              <a:t>CIPU unit</a:t>
            </a:r>
          </a:p>
        </p:txBody>
      </p:sp>
      <p:sp>
        <p:nvSpPr>
          <p:cNvPr id="31" name="Rectangle 30"/>
          <p:cNvSpPr/>
          <p:nvPr/>
        </p:nvSpPr>
        <p:spPr>
          <a:xfrm>
            <a:off x="6852907" y="3736784"/>
            <a:ext cx="1859093" cy="280570"/>
          </a:xfrm>
          <a:prstGeom prst="rect">
            <a:avLst/>
          </a:prstGeom>
          <a:noFill/>
          <a:ln>
            <a:solidFill>
              <a:schemeClr val="bg2">
                <a:lumMod val="75000"/>
              </a:schemeClr>
            </a:solidFill>
            <a:prstDash val="dash"/>
            <a:round/>
          </a:ln>
          <a:effectLst>
            <a:outerShdw blurRad="127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68573" tIns="34287" rIns="68573" bIns="34287" rtlCol="0" anchor="ctr" anchorCtr="0"/>
          <a:lstStyle/>
          <a:p>
            <a:pPr algn="ctr"/>
            <a:r>
              <a:rPr lang="nl-BE" sz="1000" b="1" dirty="0">
                <a:solidFill>
                  <a:schemeClr val="bg2">
                    <a:lumMod val="75000"/>
                  </a:schemeClr>
                </a:solidFill>
              </a:rPr>
              <a:t>- 27 MW</a:t>
            </a:r>
          </a:p>
        </p:txBody>
      </p:sp>
      <p:cxnSp>
        <p:nvCxnSpPr>
          <p:cNvPr id="33" name="Straight Arrow Connector 32"/>
          <p:cNvCxnSpPr>
            <a:stCxn id="17" idx="3"/>
            <a:endCxn id="30" idx="1"/>
          </p:cNvCxnSpPr>
          <p:nvPr/>
        </p:nvCxnSpPr>
        <p:spPr>
          <a:xfrm flipV="1">
            <a:off x="3913589" y="3872642"/>
            <a:ext cx="1001807" cy="44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4" name="Right Bracket 33"/>
          <p:cNvSpPr/>
          <p:nvPr/>
        </p:nvSpPr>
        <p:spPr>
          <a:xfrm>
            <a:off x="4050577" y="2650511"/>
            <a:ext cx="80724" cy="1006577"/>
          </a:xfrm>
          <a:prstGeom prst="rightBracket">
            <a:avLst/>
          </a:prstGeom>
        </p:spPr>
        <p:style>
          <a:lnRef idx="2">
            <a:schemeClr val="accent1"/>
          </a:lnRef>
          <a:fillRef idx="0">
            <a:schemeClr val="accent1"/>
          </a:fillRef>
          <a:effectRef idx="1">
            <a:schemeClr val="accent1"/>
          </a:effectRef>
          <a:fontRef idx="minor">
            <a:schemeClr val="tx1"/>
          </a:fontRef>
        </p:style>
        <p:txBody>
          <a:bodyPr lIns="78199" tIns="39100" rIns="78199" bIns="39100" rtlCol="0" anchor="ctr"/>
          <a:lstStyle/>
          <a:p>
            <a:pPr algn="ctr"/>
            <a:endParaRPr lang="en-US"/>
          </a:p>
        </p:txBody>
      </p:sp>
      <p:cxnSp>
        <p:nvCxnSpPr>
          <p:cNvPr id="35" name="Straight Arrow Connector 34"/>
          <p:cNvCxnSpPr>
            <a:endCxn id="5" idx="1"/>
          </p:cNvCxnSpPr>
          <p:nvPr/>
        </p:nvCxnSpPr>
        <p:spPr>
          <a:xfrm>
            <a:off x="4131300" y="3200998"/>
            <a:ext cx="767320" cy="144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Elbow Connector 37"/>
          <p:cNvCxnSpPr>
            <a:endCxn id="29" idx="3"/>
          </p:cNvCxnSpPr>
          <p:nvPr/>
        </p:nvCxnSpPr>
        <p:spPr>
          <a:xfrm rot="10800000" flipV="1">
            <a:off x="3901922" y="4124656"/>
            <a:ext cx="3877960" cy="356114"/>
          </a:xfrm>
          <a:prstGeom prst="bentConnector3">
            <a:avLst>
              <a:gd name="adj1" fmla="val -9"/>
            </a:avLst>
          </a:prstGeom>
          <a:ln>
            <a:tailEnd type="arrow"/>
          </a:ln>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432000" y="904956"/>
            <a:ext cx="8280000" cy="324000"/>
          </a:xfrm>
          <a:prstGeom prst="rect">
            <a:avLst/>
          </a:prstGeom>
          <a:gradFill>
            <a:gsLst>
              <a:gs pos="1000">
                <a:schemeClr val="tx2">
                  <a:lumMod val="75000"/>
                </a:schemeClr>
              </a:gs>
              <a:gs pos="100000">
                <a:schemeClr val="tx2"/>
              </a:gs>
            </a:gsLst>
            <a:lin ang="16200000" scaled="0"/>
          </a:gra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lIns="68573" tIns="34287" rIns="68573" bIns="34287" rtlCol="0" anchor="ctr"/>
          <a:lstStyle/>
          <a:p>
            <a:pPr algn="ctr"/>
            <a:r>
              <a:rPr lang="en-US" sz="900" b="1" dirty="0"/>
              <a:t>2. ARP nominations – link with CIPU contract</a:t>
            </a:r>
            <a:endParaRPr lang="en-US" sz="900" b="1" baseline="-25000" dirty="0"/>
          </a:p>
        </p:txBody>
      </p:sp>
    </p:spTree>
    <p:extLst>
      <p:ext uri="{BB962C8B-B14F-4D97-AF65-F5344CB8AC3E}">
        <p14:creationId xmlns:p14="http://schemas.microsoft.com/office/powerpoint/2010/main" val="3704555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p:bldP spid="29" grpId="0" animBg="1"/>
      <p:bldP spid="30" grpId="0" animBg="1"/>
      <p:bldP spid="31" grpId="0" animBg="1"/>
      <p:bldP spid="34"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smtClean="0"/>
          </a:p>
          <a:p>
            <a:endParaRPr lang="en-US" i="1" dirty="0">
              <a:solidFill>
                <a:srgbClr val="00B050"/>
              </a:solidFill>
            </a:endParaRPr>
          </a:p>
        </p:txBody>
      </p:sp>
      <p:sp>
        <p:nvSpPr>
          <p:cNvPr id="3" name="Title 2"/>
          <p:cNvSpPr>
            <a:spLocks noGrp="1"/>
          </p:cNvSpPr>
          <p:nvPr>
            <p:ph type="title"/>
          </p:nvPr>
        </p:nvSpPr>
        <p:spPr>
          <a:xfrm>
            <a:off x="432000" y="141737"/>
            <a:ext cx="8280000" cy="645109"/>
          </a:xfrm>
        </p:spPr>
        <p:txBody>
          <a:bodyPr/>
          <a:lstStyle/>
          <a:p>
            <a:r>
              <a:rPr lang="en-US" dirty="0" smtClean="0"/>
              <a:t>Use of flexibility and impact on BRPs perimeter</a:t>
            </a:r>
            <a:endParaRPr lang="en-US" dirty="0"/>
          </a:p>
        </p:txBody>
      </p:sp>
      <p:sp>
        <p:nvSpPr>
          <p:cNvPr id="4" name="Footer Placeholder 3"/>
          <p:cNvSpPr>
            <a:spLocks noGrp="1"/>
          </p:cNvSpPr>
          <p:nvPr>
            <p:ph type="ftr" sz="quarter" idx="3"/>
          </p:nvPr>
        </p:nvSpPr>
        <p:spPr/>
        <p:txBody>
          <a:bodyPr/>
          <a:lstStyle/>
          <a:p>
            <a:r>
              <a:rPr lang="en-US" smtClean="0"/>
              <a:t>ARP-Day / Brussels, 17.04.2017 </a:t>
            </a:r>
            <a:endParaRPr lang="en-US" dirty="0"/>
          </a:p>
        </p:txBody>
      </p:sp>
      <p:sp>
        <p:nvSpPr>
          <p:cNvPr id="5" name="Rectangle 4"/>
          <p:cNvSpPr/>
          <p:nvPr/>
        </p:nvSpPr>
        <p:spPr>
          <a:xfrm>
            <a:off x="432000" y="540161"/>
            <a:ext cx="8280000" cy="324000"/>
          </a:xfrm>
          <a:prstGeom prst="rect">
            <a:avLst/>
          </a:prstGeom>
          <a:gradFill>
            <a:gsLst>
              <a:gs pos="1000">
                <a:schemeClr val="tx2">
                  <a:lumMod val="75000"/>
                </a:schemeClr>
              </a:gs>
              <a:gs pos="100000">
                <a:schemeClr val="tx2"/>
              </a:gs>
            </a:gsLst>
            <a:lin ang="16200000" scaled="0"/>
          </a:gra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lIns="68573" tIns="34287" rIns="68573" bIns="34287" rtlCol="0" anchor="ctr"/>
          <a:lstStyle/>
          <a:p>
            <a:pPr algn="ctr"/>
            <a:r>
              <a:rPr lang="en-US" sz="900" b="1" dirty="0"/>
              <a:t> </a:t>
            </a:r>
            <a:endParaRPr lang="en-US" sz="900" b="1" baseline="-25000" dirty="0"/>
          </a:p>
        </p:txBody>
      </p:sp>
      <p:sp>
        <p:nvSpPr>
          <p:cNvPr id="6" name="Rounded Rectangle 5"/>
          <p:cNvSpPr/>
          <p:nvPr/>
        </p:nvSpPr>
        <p:spPr>
          <a:xfrm>
            <a:off x="-905705" y="152295"/>
            <a:ext cx="844485" cy="1110290"/>
          </a:xfrm>
          <a:prstGeom prst="roundRect">
            <a:avLst/>
          </a:prstGeom>
        </p:spPr>
        <p:style>
          <a:lnRef idx="2">
            <a:schemeClr val="accent3"/>
          </a:lnRef>
          <a:fillRef idx="1">
            <a:schemeClr val="lt1"/>
          </a:fillRef>
          <a:effectRef idx="0">
            <a:schemeClr val="accent3"/>
          </a:effectRef>
          <a:fontRef idx="minor">
            <a:schemeClr val="dk1"/>
          </a:fontRef>
        </p:style>
        <p:txBody>
          <a:bodyPr lIns="78199" tIns="39100" rIns="78199" bIns="39100" rtlCol="0" anchor="ctr">
            <a:normAutofit/>
          </a:bodyPr>
          <a:lstStyle/>
          <a:p>
            <a:pPr marL="3375" defTabSz="342827">
              <a:lnSpc>
                <a:spcPct val="120000"/>
              </a:lnSpc>
              <a:buClr>
                <a:srgbClr val="E75420"/>
              </a:buClr>
            </a:pPr>
            <a:r>
              <a:rPr lang="en-US" sz="1200" i="1" dirty="0">
                <a:solidFill>
                  <a:srgbClr val="00B050"/>
                </a:solidFill>
              </a:rPr>
              <a:t>Anna: To keep as Back up slide</a:t>
            </a:r>
          </a:p>
        </p:txBody>
      </p:sp>
      <p:sp>
        <p:nvSpPr>
          <p:cNvPr id="7" name="Text Placeholder 1"/>
          <p:cNvSpPr txBox="1">
            <a:spLocks/>
          </p:cNvSpPr>
          <p:nvPr/>
        </p:nvSpPr>
        <p:spPr>
          <a:xfrm>
            <a:off x="432000" y="1262585"/>
            <a:ext cx="8230806" cy="3754431"/>
          </a:xfrm>
          <a:prstGeom prst="rect">
            <a:avLst/>
          </a:prstGeom>
        </p:spPr>
        <p:txBody>
          <a:bodyPr lIns="0" tIns="0" rIns="0" bIns="0">
            <a:noAutofit/>
          </a:bodyPr>
          <a:lstStyle>
            <a:lvl1pPr marL="3946" indent="0" algn="l" defTabSz="400873" rtl="0" eaLnBrk="1" latinLnBrk="0" hangingPunct="1">
              <a:lnSpc>
                <a:spcPct val="120000"/>
              </a:lnSpc>
              <a:spcBef>
                <a:spcPts val="526"/>
              </a:spcBef>
              <a:spcAft>
                <a:spcPts val="526"/>
              </a:spcAft>
              <a:buClr>
                <a:schemeClr val="tx2"/>
              </a:buClr>
              <a:buFontTx/>
              <a:buNone/>
              <a:defRPr sz="1403" b="0" kern="1200">
                <a:solidFill>
                  <a:schemeClr val="tx1"/>
                </a:solidFill>
                <a:latin typeface="+mn-lt"/>
                <a:ea typeface="+mn-ea"/>
                <a:cs typeface="+mn-cs"/>
              </a:defRPr>
            </a:lvl1pPr>
            <a:lvl2pPr marL="233843" indent="-233843" algn="l" defTabSz="220954" rtl="0" eaLnBrk="1" latinLnBrk="0" hangingPunct="1">
              <a:lnSpc>
                <a:spcPct val="120000"/>
              </a:lnSpc>
              <a:spcBef>
                <a:spcPts val="351"/>
              </a:spcBef>
              <a:spcAft>
                <a:spcPts val="351"/>
              </a:spcAft>
              <a:buClr>
                <a:schemeClr val="tx2"/>
              </a:buClr>
              <a:buFont typeface="Lucida Grande"/>
              <a:buChar char="-"/>
              <a:tabLst/>
              <a:defRPr sz="1403" b="0" kern="1200">
                <a:solidFill>
                  <a:schemeClr val="tx1"/>
                </a:solidFill>
                <a:latin typeface="+mn-lt"/>
                <a:ea typeface="+mn-ea"/>
                <a:cs typeface="+mn-cs"/>
              </a:defRPr>
            </a:lvl2pPr>
            <a:lvl3pPr marL="505037" indent="0" algn="l" defTabSz="400873" rtl="0" eaLnBrk="1" latinLnBrk="0" hangingPunct="1">
              <a:lnSpc>
                <a:spcPct val="120000"/>
              </a:lnSpc>
              <a:spcBef>
                <a:spcPts val="351"/>
              </a:spcBef>
              <a:spcAft>
                <a:spcPts val="351"/>
              </a:spcAft>
              <a:buClr>
                <a:schemeClr val="tx2"/>
              </a:buClr>
              <a:buFontTx/>
              <a:buNone/>
              <a:defRPr sz="1403" b="0" kern="1200" baseline="0">
                <a:solidFill>
                  <a:schemeClr val="tx1"/>
                </a:solidFill>
                <a:latin typeface="+mn-lt"/>
                <a:ea typeface="+mn-ea"/>
                <a:cs typeface="+mn-cs"/>
              </a:defRPr>
            </a:lvl3pPr>
            <a:lvl4pPr marL="757555" indent="0" algn="l" defTabSz="400873" rtl="0" eaLnBrk="1" latinLnBrk="0" hangingPunct="1">
              <a:lnSpc>
                <a:spcPct val="120000"/>
              </a:lnSpc>
              <a:spcBef>
                <a:spcPts val="351"/>
              </a:spcBef>
              <a:spcAft>
                <a:spcPts val="351"/>
              </a:spcAft>
              <a:buClr>
                <a:schemeClr val="tx2"/>
              </a:buClr>
              <a:buFontTx/>
              <a:buNone/>
              <a:defRPr sz="1403" b="0" kern="1200">
                <a:solidFill>
                  <a:schemeClr val="tx1"/>
                </a:solidFill>
                <a:latin typeface="+mn-lt"/>
                <a:ea typeface="+mn-ea"/>
                <a:cs typeface="+mn-cs"/>
              </a:defRPr>
            </a:lvl4pPr>
            <a:lvl5pPr marL="1803928" indent="-200436" algn="l" defTabSz="400873" rtl="0" eaLnBrk="1" latinLnBrk="0" hangingPunct="1">
              <a:spcBef>
                <a:spcPct val="20000"/>
              </a:spcBef>
              <a:buFont typeface="Arial"/>
              <a:buChar char="»"/>
              <a:defRPr sz="1754" kern="1200">
                <a:solidFill>
                  <a:schemeClr val="tx1"/>
                </a:solidFill>
                <a:latin typeface="+mn-lt"/>
                <a:ea typeface="+mn-ea"/>
                <a:cs typeface="+mn-cs"/>
              </a:defRPr>
            </a:lvl5pPr>
            <a:lvl6pPr marL="2204801" indent="-200436" algn="l" defTabSz="400873" rtl="0" eaLnBrk="1" latinLnBrk="0" hangingPunct="1">
              <a:spcBef>
                <a:spcPct val="20000"/>
              </a:spcBef>
              <a:buFont typeface="Arial"/>
              <a:buChar char="•"/>
              <a:defRPr sz="1754" kern="1200">
                <a:solidFill>
                  <a:schemeClr val="tx1"/>
                </a:solidFill>
                <a:latin typeface="+mn-lt"/>
                <a:ea typeface="+mn-ea"/>
                <a:cs typeface="+mn-cs"/>
              </a:defRPr>
            </a:lvl6pPr>
            <a:lvl7pPr marL="2605674" indent="-200436" algn="l" defTabSz="400873" rtl="0" eaLnBrk="1" latinLnBrk="0" hangingPunct="1">
              <a:spcBef>
                <a:spcPct val="20000"/>
              </a:spcBef>
              <a:buFont typeface="Arial"/>
              <a:buChar char="•"/>
              <a:defRPr sz="1754" kern="1200">
                <a:solidFill>
                  <a:schemeClr val="tx1"/>
                </a:solidFill>
                <a:latin typeface="+mn-lt"/>
                <a:ea typeface="+mn-ea"/>
                <a:cs typeface="+mn-cs"/>
              </a:defRPr>
            </a:lvl7pPr>
            <a:lvl8pPr marL="3006547" indent="-200436" algn="l" defTabSz="400873" rtl="0" eaLnBrk="1" latinLnBrk="0" hangingPunct="1">
              <a:spcBef>
                <a:spcPct val="20000"/>
              </a:spcBef>
              <a:buFont typeface="Arial"/>
              <a:buChar char="•"/>
              <a:defRPr sz="1754" kern="1200">
                <a:solidFill>
                  <a:schemeClr val="tx1"/>
                </a:solidFill>
                <a:latin typeface="+mn-lt"/>
                <a:ea typeface="+mn-ea"/>
                <a:cs typeface="+mn-cs"/>
              </a:defRPr>
            </a:lvl8pPr>
            <a:lvl9pPr marL="3407420" indent="-200436" algn="l" defTabSz="400873" rtl="0" eaLnBrk="1" latinLnBrk="0" hangingPunct="1">
              <a:spcBef>
                <a:spcPct val="20000"/>
              </a:spcBef>
              <a:buFont typeface="Arial"/>
              <a:buChar char="•"/>
              <a:defRPr sz="1754" kern="1200">
                <a:solidFill>
                  <a:schemeClr val="tx1"/>
                </a:solidFill>
                <a:latin typeface="+mn-lt"/>
                <a:ea typeface="+mn-ea"/>
                <a:cs typeface="+mn-cs"/>
              </a:defRPr>
            </a:lvl9pPr>
          </a:lstStyle>
          <a:p>
            <a:pPr marL="0">
              <a:spcBef>
                <a:spcPts val="684"/>
              </a:spcBef>
              <a:spcAft>
                <a:spcPts val="428"/>
              </a:spcAft>
            </a:pPr>
            <a:r>
              <a:rPr lang="en-GB" sz="1100" b="1" dirty="0"/>
              <a:t>Any activation of flexibility on a flexibility unit results in a correction of the perimeter of the BRP having this unit in his portfolio. Several modalities exist today:</a:t>
            </a:r>
          </a:p>
          <a:p>
            <a:pPr marL="293248" indent="-293248">
              <a:spcBef>
                <a:spcPts val="684"/>
              </a:spcBef>
              <a:spcAft>
                <a:spcPts val="428"/>
              </a:spcAft>
              <a:buFont typeface="+mj-lt"/>
              <a:buAutoNum type="arabicPeriod"/>
            </a:pPr>
            <a:r>
              <a:rPr lang="en-GB" sz="1100" dirty="0"/>
              <a:t>No correction at all for some exceptions: R3 non CIPU (till end 2018) and FCR</a:t>
            </a:r>
          </a:p>
          <a:p>
            <a:pPr marL="293248" indent="-293248">
              <a:spcBef>
                <a:spcPts val="684"/>
              </a:spcBef>
              <a:spcAft>
                <a:spcPts val="428"/>
              </a:spcAft>
              <a:buFont typeface="+mj-lt"/>
              <a:buAutoNum type="arabicPeriod"/>
            </a:pPr>
            <a:r>
              <a:rPr lang="en-GB" sz="1100" dirty="0"/>
              <a:t>BRPs perimeter is corrected with the Requested Energy </a:t>
            </a:r>
            <a:r>
              <a:rPr lang="en-GB" sz="1100" dirty="0">
                <a:sym typeface="Wingdings" panose="05000000000000000000" pitchFamily="2" charset="2"/>
              </a:rPr>
              <a:t> applicable when BRP and BSP are the same entity</a:t>
            </a:r>
          </a:p>
          <a:p>
            <a:pPr marL="672906" lvl="2" indent="-244373">
              <a:lnSpc>
                <a:spcPct val="100000"/>
              </a:lnSpc>
              <a:spcBef>
                <a:spcPts val="0"/>
              </a:spcBef>
              <a:spcAft>
                <a:spcPts val="428"/>
              </a:spcAft>
              <a:buFont typeface="Wingdings" panose="05000000000000000000" pitchFamily="2" charset="2"/>
              <a:buChar char="ü"/>
            </a:pPr>
            <a:r>
              <a:rPr lang="en-GB" sz="900" dirty="0">
                <a:sym typeface="Wingdings" panose="05000000000000000000" pitchFamily="2" charset="2"/>
              </a:rPr>
              <a:t>In practice for CIPU units</a:t>
            </a:r>
          </a:p>
          <a:p>
            <a:pPr marL="672906" lvl="2" indent="-244373">
              <a:lnSpc>
                <a:spcPct val="100000"/>
              </a:lnSpc>
              <a:spcBef>
                <a:spcPts val="0"/>
              </a:spcBef>
              <a:spcAft>
                <a:spcPts val="428"/>
              </a:spcAft>
              <a:buFont typeface="Wingdings" panose="05000000000000000000" pitchFamily="2" charset="2"/>
              <a:buChar char="ü"/>
            </a:pPr>
            <a:r>
              <a:rPr lang="en-GB" sz="900" dirty="0">
                <a:sym typeface="Wingdings" panose="05000000000000000000" pitchFamily="2" charset="2"/>
              </a:rPr>
              <a:t>Applicable for all kind of activations (balancing, congestion…) </a:t>
            </a:r>
            <a:endParaRPr lang="en-GB" sz="900" dirty="0"/>
          </a:p>
          <a:p>
            <a:pPr marL="293248" indent="-293248">
              <a:spcBef>
                <a:spcPts val="684"/>
              </a:spcBef>
              <a:spcAft>
                <a:spcPts val="428"/>
              </a:spcAft>
              <a:buFont typeface="+mj-lt"/>
              <a:buAutoNum type="arabicPeriod"/>
            </a:pPr>
            <a:r>
              <a:rPr lang="en-GB" sz="1100" dirty="0"/>
              <a:t>BRPs perimeter is neutralised (corrected with Energy Delivered) </a:t>
            </a:r>
            <a:r>
              <a:rPr lang="en-GB" sz="1100" dirty="0">
                <a:sym typeface="Wingdings" panose="05000000000000000000" pitchFamily="2" charset="2"/>
              </a:rPr>
              <a:t> only when TOE modalities are applicable </a:t>
            </a:r>
          </a:p>
          <a:p>
            <a:pPr marL="672906" lvl="2" indent="-244373">
              <a:lnSpc>
                <a:spcPct val="100000"/>
              </a:lnSpc>
              <a:spcBef>
                <a:spcPts val="0"/>
              </a:spcBef>
              <a:spcAft>
                <a:spcPts val="428"/>
              </a:spcAft>
              <a:buFont typeface="Wingdings" panose="05000000000000000000" pitchFamily="2" charset="2"/>
              <a:buChar char="ü"/>
            </a:pPr>
            <a:r>
              <a:rPr lang="en-GB" sz="900" dirty="0">
                <a:sym typeface="Wingdings" panose="05000000000000000000" pitchFamily="2" charset="2"/>
              </a:rPr>
              <a:t>Only for cases eligible for </a:t>
            </a:r>
            <a:r>
              <a:rPr lang="en-GB" sz="900" dirty="0" err="1">
                <a:sym typeface="Wingdings" panose="05000000000000000000" pitchFamily="2" charset="2"/>
              </a:rPr>
              <a:t>ToE</a:t>
            </a:r>
            <a:r>
              <a:rPr lang="en-GB" sz="900" dirty="0">
                <a:sym typeface="Wingdings" panose="05000000000000000000" pitchFamily="2" charset="2"/>
              </a:rPr>
              <a:t> </a:t>
            </a:r>
          </a:p>
          <a:p>
            <a:pPr marL="888860" lvl="3" indent="-244373">
              <a:lnSpc>
                <a:spcPct val="100000"/>
              </a:lnSpc>
              <a:spcBef>
                <a:spcPts val="0"/>
              </a:spcBef>
              <a:spcAft>
                <a:spcPts val="428"/>
              </a:spcAft>
              <a:buFont typeface="Wingdings" panose="05000000000000000000" pitchFamily="2" charset="2"/>
              <a:buChar char="ü"/>
            </a:pPr>
            <a:r>
              <a:rPr lang="en-GB" sz="900" dirty="0" err="1">
                <a:sym typeface="Wingdings" panose="05000000000000000000" pitchFamily="2" charset="2"/>
              </a:rPr>
              <a:t>mFRR</a:t>
            </a:r>
            <a:r>
              <a:rPr lang="en-GB" sz="900" dirty="0">
                <a:sym typeface="Wingdings" panose="05000000000000000000" pitchFamily="2" charset="2"/>
              </a:rPr>
              <a:t> only for the moment (in future extended to balancing* , DA/ID and SDR )</a:t>
            </a:r>
          </a:p>
          <a:p>
            <a:pPr marL="888860" lvl="3" indent="-244373">
              <a:lnSpc>
                <a:spcPct val="100000"/>
              </a:lnSpc>
              <a:spcBef>
                <a:spcPts val="0"/>
              </a:spcBef>
              <a:spcAft>
                <a:spcPts val="428"/>
              </a:spcAft>
              <a:buFont typeface="Wingdings" panose="05000000000000000000" pitchFamily="2" charset="2"/>
              <a:buChar char="ü"/>
            </a:pPr>
            <a:r>
              <a:rPr lang="en-GB" sz="900" dirty="0">
                <a:sym typeface="Wingdings" panose="05000000000000000000" pitchFamily="2" charset="2"/>
              </a:rPr>
              <a:t>Only </a:t>
            </a:r>
            <a:r>
              <a:rPr lang="en-GB" sz="900" dirty="0" err="1">
                <a:sym typeface="Wingdings" panose="05000000000000000000" pitchFamily="2" charset="2"/>
              </a:rPr>
              <a:t>netto</a:t>
            </a:r>
            <a:r>
              <a:rPr lang="en-GB" sz="900" dirty="0">
                <a:sym typeface="Wingdings" panose="05000000000000000000" pitchFamily="2" charset="2"/>
              </a:rPr>
              <a:t> offtake delivery point</a:t>
            </a:r>
            <a:endParaRPr lang="en-GB" sz="900" dirty="0"/>
          </a:p>
          <a:p>
            <a:pPr marL="293248" indent="-293248">
              <a:spcBef>
                <a:spcPts val="684"/>
              </a:spcBef>
              <a:spcAft>
                <a:spcPts val="428"/>
              </a:spcAft>
              <a:buFont typeface="+mj-lt"/>
              <a:buAutoNum type="arabicPeriod"/>
            </a:pPr>
            <a:r>
              <a:rPr lang="en-GB" sz="1100" dirty="0"/>
              <a:t>BRPs is not corrected, but the Perimeter of the BRP associated to the BSP is corrected with the Requested Energy </a:t>
            </a:r>
            <a:r>
              <a:rPr lang="en-GB" sz="1100" dirty="0">
                <a:sym typeface="Wingdings" panose="05000000000000000000" pitchFamily="2" charset="2"/>
              </a:rPr>
              <a:t> only when “opt out” modalities are applicable </a:t>
            </a:r>
          </a:p>
          <a:p>
            <a:pPr marL="672906" lvl="2" indent="-244373">
              <a:lnSpc>
                <a:spcPct val="100000"/>
              </a:lnSpc>
              <a:spcBef>
                <a:spcPts val="0"/>
              </a:spcBef>
              <a:spcAft>
                <a:spcPts val="428"/>
              </a:spcAft>
              <a:buFont typeface="Wingdings" panose="05000000000000000000" pitchFamily="2" charset="2"/>
              <a:buChar char="ü"/>
            </a:pPr>
            <a:r>
              <a:rPr lang="en-GB" sz="900" dirty="0">
                <a:sym typeface="Wingdings" panose="05000000000000000000" pitchFamily="2" charset="2"/>
              </a:rPr>
              <a:t>For all cases not foreseen in points 1 3</a:t>
            </a:r>
          </a:p>
          <a:p>
            <a:pPr marL="293248" indent="-293248">
              <a:spcBef>
                <a:spcPts val="684"/>
              </a:spcBef>
              <a:spcAft>
                <a:spcPts val="428"/>
              </a:spcAft>
              <a:buFont typeface="+mj-lt"/>
              <a:buAutoNum type="arabicPeriod"/>
            </a:pPr>
            <a:r>
              <a:rPr lang="en-GB" sz="1000" b="1" dirty="0"/>
              <a:t>Activation of CIPU units (BRP and BSP are the same entity)</a:t>
            </a:r>
            <a:endParaRPr lang="en-GB" sz="1000" dirty="0"/>
          </a:p>
          <a:p>
            <a:pPr marL="528208" lvl="3" indent="-157485">
              <a:spcBef>
                <a:spcPts val="0"/>
              </a:spcBef>
              <a:spcAft>
                <a:spcPts val="257"/>
              </a:spcAft>
              <a:buFont typeface="Wingdings 3" panose="05040102010807070707" pitchFamily="18" charset="2"/>
              <a:buChar char="c"/>
            </a:pPr>
            <a:r>
              <a:rPr lang="en-GB" sz="900" dirty="0"/>
              <a:t>BRP’s perimeter is corrected with Requested Energy (this is an incentive to correctly provide the requested volume)</a:t>
            </a:r>
          </a:p>
          <a:p>
            <a:pPr marL="528208" lvl="3" indent="-157485">
              <a:spcBef>
                <a:spcPts val="0"/>
              </a:spcBef>
              <a:spcAft>
                <a:spcPts val="257"/>
              </a:spcAft>
              <a:buFont typeface="Wingdings 3" panose="05040102010807070707" pitchFamily="18" charset="2"/>
              <a:buChar char="c"/>
            </a:pPr>
            <a:r>
              <a:rPr lang="en-GB" sz="900" dirty="0"/>
              <a:t>Valid as well for balancing as for congestion activations</a:t>
            </a:r>
          </a:p>
          <a:p>
            <a:pPr marL="290533" indent="-293248">
              <a:spcBef>
                <a:spcPts val="1539"/>
              </a:spcBef>
              <a:spcAft>
                <a:spcPts val="257"/>
              </a:spcAft>
              <a:buFont typeface="+mj-lt"/>
              <a:buAutoNum type="arabicPeriod"/>
            </a:pPr>
            <a:r>
              <a:rPr lang="en-GB" sz="1000" b="1" dirty="0"/>
              <a:t>For non CIPU units</a:t>
            </a:r>
          </a:p>
          <a:p>
            <a:pPr marL="719066" lvl="2" indent="-293248">
              <a:spcBef>
                <a:spcPts val="1539"/>
              </a:spcBef>
              <a:spcAft>
                <a:spcPts val="257"/>
              </a:spcAft>
              <a:buFont typeface="+mj-lt"/>
              <a:buAutoNum type="arabicPeriod"/>
            </a:pPr>
            <a:r>
              <a:rPr lang="en-GB" sz="1000" b="1" dirty="0"/>
              <a:t>If unit eligible for TOE   </a:t>
            </a:r>
            <a:r>
              <a:rPr lang="en-GB" sz="1000" b="1" dirty="0">
                <a:sym typeface="Wingdings" panose="05000000000000000000" pitchFamily="2" charset="2"/>
              </a:rPr>
              <a:t> either </a:t>
            </a:r>
            <a:r>
              <a:rPr lang="en-GB" sz="1000" b="1" dirty="0" err="1">
                <a:sym typeface="Wingdings" panose="05000000000000000000" pitchFamily="2" charset="2"/>
              </a:rPr>
              <a:t>ToE</a:t>
            </a:r>
            <a:r>
              <a:rPr lang="en-GB" sz="1000" b="1" dirty="0">
                <a:sym typeface="Wingdings" panose="05000000000000000000" pitchFamily="2" charset="2"/>
              </a:rPr>
              <a:t> modalities either opt out modalities</a:t>
            </a:r>
          </a:p>
          <a:p>
            <a:pPr marL="719066" lvl="2" indent="-293248">
              <a:spcBef>
                <a:spcPts val="1539"/>
              </a:spcBef>
              <a:spcAft>
                <a:spcPts val="257"/>
              </a:spcAft>
              <a:buFont typeface="+mj-lt"/>
              <a:buAutoNum type="arabicPeriod"/>
            </a:pPr>
            <a:r>
              <a:rPr lang="en-GB" sz="1000" b="1" dirty="0">
                <a:sym typeface="Wingdings" panose="05000000000000000000" pitchFamily="2" charset="2"/>
              </a:rPr>
              <a:t>If not eligible for </a:t>
            </a:r>
            <a:r>
              <a:rPr lang="en-GB" sz="1000" b="1" dirty="0" err="1">
                <a:sym typeface="Wingdings" panose="05000000000000000000" pitchFamily="2" charset="2"/>
              </a:rPr>
              <a:t>toE</a:t>
            </a:r>
            <a:r>
              <a:rPr lang="en-GB" sz="1000" b="1" dirty="0">
                <a:sym typeface="Wingdings" panose="05000000000000000000" pitchFamily="2" charset="2"/>
              </a:rPr>
              <a:t>  only opt out modalities</a:t>
            </a:r>
            <a:endParaRPr lang="en-GB" sz="1000" b="1" dirty="0"/>
          </a:p>
          <a:p>
            <a:pPr marL="290533" indent="-293248">
              <a:spcBef>
                <a:spcPts val="1539"/>
              </a:spcBef>
              <a:spcAft>
                <a:spcPts val="257"/>
              </a:spcAft>
              <a:buFont typeface="+mj-lt"/>
              <a:buAutoNum type="arabicPeriod"/>
            </a:pPr>
            <a:endParaRPr lang="en-GB" sz="1000" b="1" dirty="0"/>
          </a:p>
          <a:p>
            <a:pPr marL="290533" indent="-293248">
              <a:spcBef>
                <a:spcPts val="684"/>
              </a:spcBef>
              <a:spcAft>
                <a:spcPts val="257"/>
              </a:spcAft>
              <a:buFont typeface="+mj-lt"/>
              <a:buAutoNum type="arabicPeriod"/>
            </a:pPr>
            <a:endParaRPr lang="en-GB" sz="900" b="1" dirty="0"/>
          </a:p>
          <a:p>
            <a:pPr marL="290533" indent="-293248">
              <a:spcBef>
                <a:spcPts val="684"/>
              </a:spcBef>
              <a:spcAft>
                <a:spcPts val="257"/>
              </a:spcAft>
              <a:buFont typeface="+mj-lt"/>
              <a:buAutoNum type="arabicPeriod"/>
            </a:pPr>
            <a:endParaRPr lang="en-GB" sz="900" b="1" dirty="0"/>
          </a:p>
          <a:p>
            <a:pPr marL="290533" indent="-293248">
              <a:spcBef>
                <a:spcPts val="684"/>
              </a:spcBef>
              <a:spcAft>
                <a:spcPts val="257"/>
              </a:spcAft>
              <a:buFont typeface="+mj-lt"/>
              <a:buAutoNum type="arabicPeriod"/>
            </a:pPr>
            <a:endParaRPr lang="en-GB" sz="900" b="1" dirty="0"/>
          </a:p>
          <a:p>
            <a:pPr marL="290533" indent="-293248">
              <a:spcBef>
                <a:spcPts val="684"/>
              </a:spcBef>
              <a:spcAft>
                <a:spcPts val="257"/>
              </a:spcAft>
              <a:buFont typeface="+mj-lt"/>
              <a:buAutoNum type="arabicPeriod"/>
            </a:pPr>
            <a:endParaRPr lang="en-GB" sz="900" b="1" dirty="0"/>
          </a:p>
          <a:p>
            <a:pPr marL="290533" indent="-293248">
              <a:spcBef>
                <a:spcPts val="684"/>
              </a:spcBef>
              <a:spcAft>
                <a:spcPts val="257"/>
              </a:spcAft>
              <a:buFont typeface="+mj-lt"/>
              <a:buAutoNum type="arabicPeriod"/>
            </a:pPr>
            <a:endParaRPr lang="en-GB" sz="900" b="1" dirty="0"/>
          </a:p>
          <a:p>
            <a:pPr marL="290533" indent="-293248">
              <a:spcBef>
                <a:spcPts val="684"/>
              </a:spcBef>
              <a:spcAft>
                <a:spcPts val="257"/>
              </a:spcAft>
              <a:buFont typeface="+mj-lt"/>
              <a:buAutoNum type="arabicPeriod"/>
            </a:pPr>
            <a:endParaRPr lang="en-GB" sz="700" b="1" dirty="0"/>
          </a:p>
          <a:p>
            <a:pPr marL="290533" indent="-293248">
              <a:spcBef>
                <a:spcPts val="684"/>
              </a:spcBef>
              <a:spcAft>
                <a:spcPts val="257"/>
              </a:spcAft>
              <a:buFont typeface="+mj-lt"/>
              <a:buAutoNum type="arabicPeriod"/>
            </a:pPr>
            <a:endParaRPr lang="en-GB" sz="1200" b="1" dirty="0"/>
          </a:p>
          <a:p>
            <a:pPr>
              <a:spcBef>
                <a:spcPts val="684"/>
              </a:spcBef>
              <a:spcAft>
                <a:spcPts val="171"/>
              </a:spcAft>
            </a:pPr>
            <a:endParaRPr lang="en-GB" sz="300" b="1" dirty="0"/>
          </a:p>
        </p:txBody>
      </p:sp>
    </p:spTree>
    <p:extLst>
      <p:ext uri="{BB962C8B-B14F-4D97-AF65-F5344CB8AC3E}">
        <p14:creationId xmlns:p14="http://schemas.microsoft.com/office/powerpoint/2010/main" val="2315219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nl-BE" dirty="0" smtClean="0"/>
              <a:t>Long Term Allocation on BE-FR </a:t>
            </a:r>
            <a:r>
              <a:rPr lang="nl-BE" dirty="0" err="1" smtClean="0"/>
              <a:t>and</a:t>
            </a:r>
            <a:r>
              <a:rPr lang="nl-BE" dirty="0" smtClean="0"/>
              <a:t> BE-NL</a:t>
            </a:r>
            <a:endParaRPr lang="nl-BE" dirty="0"/>
          </a:p>
        </p:txBody>
      </p:sp>
      <p:sp>
        <p:nvSpPr>
          <p:cNvPr id="4" name="Footer Placeholder 3"/>
          <p:cNvSpPr>
            <a:spLocks noGrp="1"/>
          </p:cNvSpPr>
          <p:nvPr>
            <p:ph type="ftr" sz="quarter" idx="3"/>
          </p:nvPr>
        </p:nvSpPr>
        <p:spPr/>
        <p:txBody>
          <a:bodyPr/>
          <a:lstStyle/>
          <a:p>
            <a:r>
              <a:rPr lang="en-US" dirty="0" smtClean="0"/>
              <a:t>ARP-Day / Brussels, 17.04.2017 </a:t>
            </a:r>
            <a:endParaRPr lang="en-US" dirty="0"/>
          </a:p>
        </p:txBody>
      </p:sp>
      <p:sp>
        <p:nvSpPr>
          <p:cNvPr id="5" name="Slide Number Placeholder 4"/>
          <p:cNvSpPr>
            <a:spLocks noGrp="1"/>
          </p:cNvSpPr>
          <p:nvPr>
            <p:ph type="sldNum" sz="quarter" idx="4"/>
          </p:nvPr>
        </p:nvSpPr>
        <p:spPr>
          <a:xfrm>
            <a:off x="7073247" y="4850110"/>
            <a:ext cx="2133878" cy="166910"/>
          </a:xfrm>
        </p:spPr>
        <p:txBody>
          <a:bodyPr/>
          <a:lstStyle/>
          <a:p>
            <a:fld id="{BDFC70C9-4207-E249-BC2E-DCC217AE1BF1}" type="slidenum">
              <a:rPr lang="en-US" smtClean="0"/>
              <a:t>8</a:t>
            </a:fld>
            <a:endParaRPr lang="en-US"/>
          </a:p>
        </p:txBody>
      </p:sp>
      <p:pic>
        <p:nvPicPr>
          <p:cNvPr id="6" name="Picture 2" descr="Afbeeldingsresultaat voor elia 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9978" y="147341"/>
            <a:ext cx="820106" cy="28128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flipV="1">
            <a:off x="361949" y="4772025"/>
            <a:ext cx="8334375" cy="36000"/>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24" name="Diagram 23"/>
          <p:cNvGraphicFramePr/>
          <p:nvPr>
            <p:extLst/>
          </p:nvPr>
        </p:nvGraphicFramePr>
        <p:xfrm>
          <a:off x="6486247" y="444669"/>
          <a:ext cx="2530553" cy="104331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7" name="Rectangle 3"/>
          <p:cNvSpPr>
            <a:spLocks noGrp="1"/>
          </p:cNvSpPr>
          <p:nvPr>
            <p:ph type="body" idx="4294967295"/>
          </p:nvPr>
        </p:nvSpPr>
        <p:spPr>
          <a:xfrm>
            <a:off x="349807" y="672471"/>
            <a:ext cx="7775575" cy="3459163"/>
          </a:xfrm>
          <a:prstGeom prst="rect">
            <a:avLst/>
          </a:prstGeom>
        </p:spPr>
        <p:txBody>
          <a:bodyPr/>
          <a:lstStyle/>
          <a:p>
            <a:pPr marL="381000" indent="-381000" defTabSz="889000">
              <a:buFont typeface="Arial" pitchFamily="34" charset="0"/>
              <a:buNone/>
            </a:pPr>
            <a:endParaRPr lang="en-US" sz="1400" dirty="0"/>
          </a:p>
          <a:p>
            <a:pPr marL="381000" indent="-381000" defTabSz="889000">
              <a:buFont typeface="Arial" pitchFamily="34" charset="0"/>
              <a:buNone/>
            </a:pPr>
            <a:endParaRPr lang="en-US" sz="1400" dirty="0"/>
          </a:p>
          <a:p>
            <a:pPr marL="381000" indent="-381000" defTabSz="889000">
              <a:buFont typeface="Arial" pitchFamily="34" charset="0"/>
              <a:buNone/>
            </a:pPr>
            <a:r>
              <a:rPr lang="en-US" sz="1400" dirty="0" smtClean="0"/>
              <a:t>	  </a:t>
            </a:r>
            <a:endParaRPr lang="en-US" sz="1400" dirty="0"/>
          </a:p>
        </p:txBody>
      </p:sp>
      <p:sp>
        <p:nvSpPr>
          <p:cNvPr id="2" name="Rectangle 1"/>
          <p:cNvSpPr/>
          <p:nvPr/>
        </p:nvSpPr>
        <p:spPr>
          <a:xfrm>
            <a:off x="6431280" y="672471"/>
            <a:ext cx="1661160" cy="615309"/>
          </a:xfrm>
          <a:prstGeom prst="rect">
            <a:avLst/>
          </a:prstGeom>
          <a:solidFill>
            <a:srgbClr val="F0801A">
              <a:alpha val="25098"/>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7" name="TextBox 6"/>
          <p:cNvSpPr txBox="1"/>
          <p:nvPr/>
        </p:nvSpPr>
        <p:spPr>
          <a:xfrm>
            <a:off x="431999" y="1066958"/>
            <a:ext cx="6045557" cy="3508653"/>
          </a:xfrm>
          <a:prstGeom prst="rect">
            <a:avLst/>
          </a:prstGeom>
          <a:noFill/>
        </p:spPr>
        <p:txBody>
          <a:bodyPr wrap="square" rtlCol="0">
            <a:spAutoFit/>
          </a:bodyPr>
          <a:lstStyle/>
          <a:p>
            <a:r>
              <a:rPr lang="en-US" sz="1200" dirty="0" smtClean="0"/>
              <a:t>NTC (Net Transfer Capacity) </a:t>
            </a:r>
            <a:r>
              <a:rPr lang="en-US" sz="1200" u="sng" dirty="0" smtClean="0"/>
              <a:t>on each border </a:t>
            </a:r>
            <a:r>
              <a:rPr lang="en-US" sz="1200" dirty="0" smtClean="0"/>
              <a:t>divided in </a:t>
            </a:r>
          </a:p>
          <a:p>
            <a:pPr marL="285750" indent="-285750">
              <a:buFontTx/>
              <a:buChar char="-"/>
            </a:pPr>
            <a:r>
              <a:rPr lang="en-US" sz="1200" dirty="0" smtClean="0"/>
              <a:t>Year Capacity</a:t>
            </a:r>
          </a:p>
          <a:p>
            <a:pPr marL="285750" indent="-285750">
              <a:buFontTx/>
              <a:buChar char="-"/>
            </a:pPr>
            <a:r>
              <a:rPr lang="en-US" sz="1200" dirty="0" smtClean="0"/>
              <a:t>Day Capacity</a:t>
            </a:r>
          </a:p>
          <a:p>
            <a:pPr marL="285750" indent="-285750">
              <a:buFontTx/>
              <a:buChar char="-"/>
            </a:pPr>
            <a:endParaRPr lang="en-US" sz="1200" dirty="0"/>
          </a:p>
          <a:p>
            <a:r>
              <a:rPr lang="en-US" sz="1200" b="1" u="sng" dirty="0" smtClean="0"/>
              <a:t>Explicit Auction</a:t>
            </a:r>
            <a:r>
              <a:rPr lang="en-US" sz="1200" b="1" dirty="0" smtClean="0"/>
              <a:t> </a:t>
            </a:r>
            <a:r>
              <a:rPr lang="en-US" sz="1200" dirty="0" smtClean="0"/>
              <a:t>on JAO platform (</a:t>
            </a:r>
            <a:r>
              <a:rPr lang="en-US" sz="1200" dirty="0" smtClean="0">
                <a:sym typeface="Wingdings" panose="05000000000000000000" pitchFamily="2" charset="2"/>
              </a:rPr>
              <a:t> SAP: Single Allocation Platform)</a:t>
            </a:r>
          </a:p>
          <a:p>
            <a:r>
              <a:rPr lang="en-US" sz="1200" dirty="0" smtClean="0"/>
              <a:t>Harmonized Auction Rules (HARs) on EU level</a:t>
            </a:r>
          </a:p>
          <a:p>
            <a:endParaRPr lang="en-US" sz="1200" dirty="0"/>
          </a:p>
          <a:p>
            <a:r>
              <a:rPr lang="en-US" sz="1200" u="sng" dirty="0"/>
              <a:t>Yearly capacity</a:t>
            </a:r>
          </a:p>
          <a:p>
            <a:endParaRPr lang="en-US" sz="1200" dirty="0"/>
          </a:p>
          <a:p>
            <a:pPr marL="285750" indent="-285750">
              <a:buFont typeface="Arial" panose="020B0604020202020204" pitchFamily="34" charset="0"/>
              <a:buChar char="•"/>
            </a:pPr>
            <a:r>
              <a:rPr lang="en-US" sz="1200" dirty="0"/>
              <a:t>Capacity that can be used for all hours of the year</a:t>
            </a:r>
          </a:p>
          <a:p>
            <a:pPr marL="285750" indent="-285750">
              <a:buFont typeface="Arial" panose="020B0604020202020204" pitchFamily="34" charset="0"/>
              <a:buChar char="•"/>
            </a:pPr>
            <a:r>
              <a:rPr lang="en-US" sz="1200" dirty="0"/>
              <a:t>Allocated in December for Year+1</a:t>
            </a:r>
          </a:p>
          <a:p>
            <a:pPr marL="285750" indent="-285750">
              <a:buFont typeface="Arial" panose="020B0604020202020204" pitchFamily="34" charset="0"/>
              <a:buChar char="•"/>
            </a:pPr>
            <a:r>
              <a:rPr lang="en-US" sz="1200" dirty="0"/>
              <a:t>Capacity on </a:t>
            </a:r>
            <a:r>
              <a:rPr lang="en-US" sz="1200" dirty="0" smtClean="0"/>
              <a:t>BE-NL </a:t>
            </a:r>
            <a:r>
              <a:rPr lang="en-US" sz="1200" dirty="0"/>
              <a:t>border is allocated in two rounds</a:t>
            </a:r>
          </a:p>
          <a:p>
            <a:endParaRPr lang="en-US" sz="1200" dirty="0"/>
          </a:p>
          <a:p>
            <a:r>
              <a:rPr lang="en-US" sz="1200" u="sng" dirty="0"/>
              <a:t>Monthly capacity </a:t>
            </a:r>
          </a:p>
          <a:p>
            <a:endParaRPr lang="en-US" sz="1200" dirty="0"/>
          </a:p>
          <a:p>
            <a:pPr marL="285750" indent="-285750">
              <a:buFont typeface="Arial" panose="020B0604020202020204" pitchFamily="34" charset="0"/>
              <a:buChar char="•"/>
            </a:pPr>
            <a:r>
              <a:rPr lang="en-US" sz="1200" dirty="0"/>
              <a:t>Capacity that can be used for all hours of the month</a:t>
            </a:r>
          </a:p>
          <a:p>
            <a:pPr marL="285750" indent="-285750">
              <a:buFont typeface="Arial" panose="020B0604020202020204" pitchFamily="34" charset="0"/>
              <a:buChar char="•"/>
            </a:pPr>
            <a:r>
              <a:rPr lang="en-US" sz="1200" dirty="0"/>
              <a:t>Allocated each month for Month+1</a:t>
            </a:r>
          </a:p>
          <a:p>
            <a:endParaRPr lang="fr-BE" sz="1200" dirty="0"/>
          </a:p>
        </p:txBody>
      </p:sp>
      <p:pic>
        <p:nvPicPr>
          <p:cNvPr id="9" name="Picture 8"/>
          <p:cNvPicPr>
            <a:picLocks noChangeAspect="1"/>
          </p:cNvPicPr>
          <p:nvPr/>
        </p:nvPicPr>
        <p:blipFill>
          <a:blip r:embed="rId10"/>
          <a:stretch>
            <a:fillRect/>
          </a:stretch>
        </p:blipFill>
        <p:spPr>
          <a:xfrm>
            <a:off x="4629759" y="2037588"/>
            <a:ext cx="2350021" cy="2538023"/>
          </a:xfrm>
          <a:prstGeom prst="rect">
            <a:avLst/>
          </a:prstGeom>
        </p:spPr>
      </p:pic>
      <p:sp>
        <p:nvSpPr>
          <p:cNvPr id="20" name="Rectangle 19"/>
          <p:cNvSpPr/>
          <p:nvPr/>
        </p:nvSpPr>
        <p:spPr>
          <a:xfrm>
            <a:off x="7196659" y="1579906"/>
            <a:ext cx="1887054" cy="6795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Nemo Link: </a:t>
            </a:r>
          </a:p>
          <a:p>
            <a:pPr marL="285750" indent="-285750">
              <a:buFont typeface="Arial" panose="020B0604020202020204" pitchFamily="34" charset="0"/>
              <a:buChar char="•"/>
            </a:pPr>
            <a:r>
              <a:rPr lang="en-US" dirty="0" smtClean="0"/>
              <a:t>More LT Products</a:t>
            </a:r>
            <a:endParaRPr lang="fr-BE" dirty="0"/>
          </a:p>
        </p:txBody>
      </p:sp>
    </p:spTree>
    <p:extLst>
      <p:ext uri="{BB962C8B-B14F-4D97-AF65-F5344CB8AC3E}">
        <p14:creationId xmlns:p14="http://schemas.microsoft.com/office/powerpoint/2010/main" val="163137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context</a:t>
            </a:r>
            <a:endParaRPr lang="en-US" dirty="0"/>
          </a:p>
        </p:txBody>
      </p:sp>
    </p:spTree>
    <p:extLst>
      <p:ext uri="{BB962C8B-B14F-4D97-AF65-F5344CB8AC3E}">
        <p14:creationId xmlns:p14="http://schemas.microsoft.com/office/powerpoint/2010/main" val="1794844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marL="217641" indent="-214267">
              <a:buFont typeface="Wingdings" panose="05000000000000000000" pitchFamily="2" charset="2"/>
              <a:buChar char="Ø"/>
            </a:pPr>
            <a:r>
              <a:rPr lang="en-US" sz="1200" b="1" dirty="0"/>
              <a:t>Increasing needs for flexibility (volumes &amp; volatility) </a:t>
            </a:r>
            <a:r>
              <a:rPr lang="en-US" sz="1200" dirty="0"/>
              <a:t>to keep the system balance</a:t>
            </a:r>
          </a:p>
          <a:p>
            <a:pPr marL="217641" indent="-214267">
              <a:buFont typeface="Wingdings" panose="05000000000000000000" pitchFamily="2" charset="2"/>
              <a:buChar char="Ø"/>
            </a:pPr>
            <a:r>
              <a:rPr lang="en-US" sz="1200" dirty="0"/>
              <a:t>Balancing Market opening to </a:t>
            </a:r>
            <a:r>
              <a:rPr lang="en-US" sz="1200" b="1" dirty="0"/>
              <a:t>all technologies, players, voltage levels </a:t>
            </a:r>
            <a:r>
              <a:rPr lang="en-US" sz="1200" dirty="0"/>
              <a:t>(TSO / DSO connected Grid Users)</a:t>
            </a:r>
          </a:p>
          <a:p>
            <a:pPr marL="217641" indent="-214267">
              <a:buFont typeface="Wingdings" panose="05000000000000000000" pitchFamily="2" charset="2"/>
              <a:buChar char="Ø"/>
            </a:pPr>
            <a:r>
              <a:rPr lang="en-US" sz="1200" dirty="0"/>
              <a:t>new EU Network Codes</a:t>
            </a:r>
          </a:p>
          <a:p>
            <a:endParaRPr lang="en-US" sz="1200" dirty="0"/>
          </a:p>
        </p:txBody>
      </p:sp>
      <p:sp>
        <p:nvSpPr>
          <p:cNvPr id="3" name="Title 2"/>
          <p:cNvSpPr>
            <a:spLocks noGrp="1"/>
          </p:cNvSpPr>
          <p:nvPr>
            <p:ph type="title"/>
          </p:nvPr>
        </p:nvSpPr>
        <p:spPr/>
        <p:txBody>
          <a:bodyPr/>
          <a:lstStyle/>
          <a:p>
            <a:r>
              <a:rPr lang="en-US" dirty="0" smtClean="0"/>
              <a:t>A changing context: Drivers</a:t>
            </a:r>
            <a:endParaRPr lang="en-US" dirty="0"/>
          </a:p>
        </p:txBody>
      </p:sp>
      <p:sp>
        <p:nvSpPr>
          <p:cNvPr id="4" name="Footer Placeholder 3"/>
          <p:cNvSpPr>
            <a:spLocks noGrp="1"/>
          </p:cNvSpPr>
          <p:nvPr>
            <p:ph type="ftr" sz="quarter" idx="3"/>
          </p:nvPr>
        </p:nvSpPr>
        <p:spPr/>
        <p:txBody>
          <a:bodyPr/>
          <a:lstStyle/>
          <a:p>
            <a:r>
              <a:rPr lang="en-US" smtClean="0"/>
              <a:t>ARP-Day / Brussels, 17.04.2017 </a:t>
            </a:r>
            <a:endParaRPr lang="en-US" dirty="0"/>
          </a:p>
        </p:txBody>
      </p:sp>
      <p:sp>
        <p:nvSpPr>
          <p:cNvPr id="5" name="Rectangle 4"/>
          <p:cNvSpPr>
            <a:spLocks noChangeAspect="1"/>
          </p:cNvSpPr>
          <p:nvPr/>
        </p:nvSpPr>
        <p:spPr>
          <a:xfrm>
            <a:off x="440293" y="2916362"/>
            <a:ext cx="1403916" cy="1511456"/>
          </a:xfrm>
          <a:prstGeom prst="rect">
            <a:avLst/>
          </a:prstGeom>
          <a:noFill/>
          <a:ln>
            <a:solidFill>
              <a:srgbClr val="002060"/>
            </a:solidFill>
          </a:ln>
        </p:spPr>
        <p:style>
          <a:lnRef idx="1">
            <a:schemeClr val="accent1"/>
          </a:lnRef>
          <a:fillRef idx="3">
            <a:schemeClr val="accent1"/>
          </a:fillRef>
          <a:effectRef idx="2">
            <a:schemeClr val="accent1"/>
          </a:effectRef>
          <a:fontRef idx="minor">
            <a:schemeClr val="lt1"/>
          </a:fontRef>
        </p:style>
        <p:txBody>
          <a:bodyPr lIns="78162" tIns="39082" rIns="78162" bIns="39082" rtlCol="0" anchor="ctr"/>
          <a:lstStyle/>
          <a:p>
            <a:endParaRPr lang="en-US" dirty="0"/>
          </a:p>
        </p:txBody>
      </p:sp>
      <p:sp>
        <p:nvSpPr>
          <p:cNvPr id="7" name="Text Placeholder 1"/>
          <p:cNvSpPr txBox="1">
            <a:spLocks/>
          </p:cNvSpPr>
          <p:nvPr/>
        </p:nvSpPr>
        <p:spPr>
          <a:xfrm>
            <a:off x="489185" y="2991900"/>
            <a:ext cx="1403915" cy="393256"/>
          </a:xfrm>
          <a:prstGeom prst="rect">
            <a:avLst/>
          </a:prstGeom>
        </p:spPr>
        <p:txBody>
          <a:bodyPr lIns="0" tIns="0" rIns="0" bIns="0"/>
          <a:lstStyle>
            <a:lvl1pPr marL="4500" indent="0" algn="l" defTabSz="457200" rtl="0" eaLnBrk="1" latinLnBrk="0" hangingPunct="1">
              <a:lnSpc>
                <a:spcPct val="120000"/>
              </a:lnSpc>
              <a:spcBef>
                <a:spcPts val="600"/>
              </a:spcBef>
              <a:spcAft>
                <a:spcPts val="600"/>
              </a:spcAft>
              <a:buClr>
                <a:schemeClr val="tx2"/>
              </a:buClr>
              <a:buFontTx/>
              <a:buNone/>
              <a:defRPr sz="1600" b="0" kern="1200">
                <a:solidFill>
                  <a:schemeClr val="tx1"/>
                </a:solidFill>
                <a:latin typeface="+mn-lt"/>
                <a:ea typeface="+mn-ea"/>
                <a:cs typeface="+mn-cs"/>
              </a:defRPr>
            </a:lvl1pPr>
            <a:lvl2pPr marL="273050" indent="-273050" algn="l" defTabSz="252000" rtl="0" eaLnBrk="1" latinLnBrk="0" hangingPunct="1">
              <a:lnSpc>
                <a:spcPct val="120000"/>
              </a:lnSpc>
              <a:spcBef>
                <a:spcPts val="600"/>
              </a:spcBef>
              <a:spcAft>
                <a:spcPts val="600"/>
              </a:spcAft>
              <a:buClr>
                <a:schemeClr val="tx2"/>
              </a:buClr>
              <a:buFont typeface="Lucida Grande"/>
              <a:buChar char="-"/>
              <a:defRPr sz="1600" b="0" kern="1200">
                <a:solidFill>
                  <a:schemeClr val="tx1"/>
                </a:solidFill>
                <a:latin typeface="+mn-lt"/>
                <a:ea typeface="+mn-ea"/>
                <a:cs typeface="+mn-cs"/>
              </a:defRPr>
            </a:lvl2pPr>
            <a:lvl3pPr marL="576000" indent="0" algn="l" defTabSz="457200" rtl="0" eaLnBrk="1" latinLnBrk="0" hangingPunct="1">
              <a:lnSpc>
                <a:spcPct val="120000"/>
              </a:lnSpc>
              <a:spcBef>
                <a:spcPts val="600"/>
              </a:spcBef>
              <a:spcAft>
                <a:spcPts val="600"/>
              </a:spcAft>
              <a:buClr>
                <a:schemeClr val="tx2"/>
              </a:buClr>
              <a:buFontTx/>
              <a:buNone/>
              <a:defRPr sz="1600" b="0" kern="1200" baseline="0">
                <a:solidFill>
                  <a:schemeClr val="tx1"/>
                </a:solidFill>
                <a:latin typeface="+mn-lt"/>
                <a:ea typeface="+mn-ea"/>
                <a:cs typeface="+mn-cs"/>
              </a:defRPr>
            </a:lvl3pPr>
            <a:lvl4pPr marL="864000" indent="0" algn="l" defTabSz="457200" rtl="0" eaLnBrk="1" latinLnBrk="0" hangingPunct="1">
              <a:lnSpc>
                <a:spcPct val="120000"/>
              </a:lnSpc>
              <a:spcBef>
                <a:spcPts val="600"/>
              </a:spcBef>
              <a:spcAft>
                <a:spcPts val="600"/>
              </a:spcAft>
              <a:buClr>
                <a:schemeClr val="tx2"/>
              </a:buClr>
              <a:buFontTx/>
              <a:buNone/>
              <a:defRPr sz="1600" b="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0"/>
              </a:spcAft>
            </a:pPr>
            <a:r>
              <a:rPr lang="en-US" sz="1000" b="1" dirty="0">
                <a:cs typeface="Helvetica" panose="020B0604020202020204" pitchFamily="34" charset="0"/>
              </a:rPr>
              <a:t>Central role for ARP as provider for Ancillary Services</a:t>
            </a:r>
            <a:endParaRPr lang="en-US" sz="900" dirty="0">
              <a:cs typeface="Helvetica" panose="020B0604020202020204" pitchFamily="34" charset="0"/>
            </a:endParaRPr>
          </a:p>
          <a:p>
            <a:pPr>
              <a:spcBef>
                <a:spcPts val="0"/>
              </a:spcBef>
              <a:spcAft>
                <a:spcPts val="0"/>
              </a:spcAft>
            </a:pPr>
            <a:endParaRPr lang="en-US" sz="1000" dirty="0">
              <a:cs typeface="Helvetica" panose="020B0604020202020204" pitchFamily="34" charset="0"/>
            </a:endParaRPr>
          </a:p>
          <a:p>
            <a:pPr>
              <a:spcBef>
                <a:spcPts val="0"/>
              </a:spcBef>
              <a:spcAft>
                <a:spcPts val="0"/>
              </a:spcAft>
            </a:pPr>
            <a:endParaRPr lang="en-US" sz="1000" dirty="0">
              <a:cs typeface="Helvetica" panose="020B0604020202020204" pitchFamily="34" charset="0"/>
            </a:endParaRPr>
          </a:p>
          <a:p>
            <a:pPr>
              <a:spcBef>
                <a:spcPts val="0"/>
              </a:spcBef>
              <a:spcAft>
                <a:spcPts val="0"/>
              </a:spcAft>
            </a:pPr>
            <a:endParaRPr lang="en-US" sz="1000" dirty="0">
              <a:cs typeface="Helvetica" panose="020B0604020202020204" pitchFamily="34" charset="0"/>
            </a:endParaRPr>
          </a:p>
          <a:p>
            <a:pPr>
              <a:spcBef>
                <a:spcPts val="0"/>
              </a:spcBef>
              <a:spcAft>
                <a:spcPts val="0"/>
              </a:spcAft>
            </a:pPr>
            <a:endParaRPr lang="en-US" sz="1000" dirty="0">
              <a:cs typeface="Helvetica" panose="020B0604020202020204" pitchFamily="34" charset="0"/>
            </a:endParaRPr>
          </a:p>
        </p:txBody>
      </p:sp>
      <p:sp>
        <p:nvSpPr>
          <p:cNvPr id="8" name="Rectangle 7"/>
          <p:cNvSpPr/>
          <p:nvPr/>
        </p:nvSpPr>
        <p:spPr>
          <a:xfrm>
            <a:off x="435125" y="2544816"/>
            <a:ext cx="2625642" cy="292510"/>
          </a:xfrm>
          <a:prstGeom prst="rect">
            <a:avLst/>
          </a:prstGeom>
          <a:pattFill prst="ltUpDiag">
            <a:fgClr>
              <a:srgbClr val="002060"/>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lIns="89136" tIns="44568" rIns="89136" bIns="44568" rtlCol="0" anchor="ctr"/>
          <a:lstStyle/>
          <a:p>
            <a:pPr algn="ctr"/>
            <a:r>
              <a:rPr lang="en-US" b="1" dirty="0">
                <a:solidFill>
                  <a:srgbClr val="002060"/>
                </a:solidFill>
              </a:rPr>
              <a:t>NOW</a:t>
            </a:r>
          </a:p>
        </p:txBody>
      </p:sp>
      <p:sp>
        <p:nvSpPr>
          <p:cNvPr id="9" name="Right Arrow 8"/>
          <p:cNvSpPr/>
          <p:nvPr/>
        </p:nvSpPr>
        <p:spPr>
          <a:xfrm>
            <a:off x="3515130" y="2470187"/>
            <a:ext cx="2466231" cy="1992408"/>
          </a:xfrm>
          <a:prstGeom prst="rightArrow">
            <a:avLst>
              <a:gd name="adj1" fmla="val 70893"/>
              <a:gd name="adj2" fmla="val 50000"/>
            </a:avLst>
          </a:prstGeom>
        </p:spPr>
        <p:style>
          <a:lnRef idx="1">
            <a:schemeClr val="accent1"/>
          </a:lnRef>
          <a:fillRef idx="3">
            <a:schemeClr val="accent1"/>
          </a:fillRef>
          <a:effectRef idx="2">
            <a:schemeClr val="accent1"/>
          </a:effectRef>
          <a:fontRef idx="minor">
            <a:schemeClr val="lt1"/>
          </a:fontRef>
        </p:style>
        <p:txBody>
          <a:bodyPr lIns="89136" tIns="44568" rIns="89136" bIns="44568" rtlCol="0" anchor="ctr"/>
          <a:lstStyle/>
          <a:p>
            <a:pPr algn="ctr"/>
            <a:endParaRPr lang="en-US">
              <a:cs typeface="Helvetica" panose="020B0604020202020204" pitchFamily="34" charset="0"/>
            </a:endParaRPr>
          </a:p>
        </p:txBody>
      </p:sp>
      <p:sp>
        <p:nvSpPr>
          <p:cNvPr id="10" name="Text Placeholder 1"/>
          <p:cNvSpPr txBox="1">
            <a:spLocks/>
          </p:cNvSpPr>
          <p:nvPr/>
        </p:nvSpPr>
        <p:spPr>
          <a:xfrm>
            <a:off x="3562069" y="3004699"/>
            <a:ext cx="1817056" cy="184654"/>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9136" tIns="44568" rIns="89136" bIns="44568" numCol="1" spcCol="0" rtlCol="0" fromWordArt="0" anchor="ctr" anchorCtr="0" forceAA="0" compatLnSpc="1">
            <a:prstTxWarp prst="textNoShape">
              <a:avLst/>
            </a:prstTxWarp>
            <a:noAutofit/>
          </a:bodyPr>
          <a:lstStyle>
            <a:defPPr>
              <a:defRPr lang="nl-NL"/>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900" b="1" dirty="0">
                <a:solidFill>
                  <a:schemeClr val="tx1"/>
                </a:solidFill>
                <a:cs typeface="Helvetica" panose="020B0604020202020204" pitchFamily="34" charset="0"/>
              </a:rPr>
              <a:t>EU Guidelines</a:t>
            </a:r>
          </a:p>
        </p:txBody>
      </p:sp>
      <p:sp>
        <p:nvSpPr>
          <p:cNvPr id="11" name="Text Placeholder 1"/>
          <p:cNvSpPr txBox="1">
            <a:spLocks/>
          </p:cNvSpPr>
          <p:nvPr/>
        </p:nvSpPr>
        <p:spPr>
          <a:xfrm>
            <a:off x="3562069" y="3204730"/>
            <a:ext cx="1817056" cy="184654"/>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9136" tIns="44568" rIns="89136" bIns="44568" numCol="1" spcCol="0" rtlCol="0" fromWordArt="0" anchor="ctr" anchorCtr="0" forceAA="0" compatLnSpc="1">
            <a:prstTxWarp prst="textNoShape">
              <a:avLst/>
            </a:prstTxWarp>
            <a:noAutofit/>
          </a:bodyPr>
          <a:lstStyle>
            <a:defPPr>
              <a:defRPr lang="nl-NL"/>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900" b="1" dirty="0">
                <a:solidFill>
                  <a:schemeClr val="tx1"/>
                </a:solidFill>
                <a:cs typeface="Helvetica" panose="020B0604020202020204" pitchFamily="34" charset="0"/>
              </a:rPr>
              <a:t>New Federal Grid Code</a:t>
            </a:r>
          </a:p>
        </p:txBody>
      </p:sp>
      <p:sp>
        <p:nvSpPr>
          <p:cNvPr id="12" name="Text Placeholder 1"/>
          <p:cNvSpPr txBox="1">
            <a:spLocks/>
          </p:cNvSpPr>
          <p:nvPr/>
        </p:nvSpPr>
        <p:spPr>
          <a:xfrm>
            <a:off x="3562068" y="3603337"/>
            <a:ext cx="1817056" cy="184654"/>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9136" tIns="44568" rIns="89136" bIns="44568" numCol="1" spcCol="0" rtlCol="0" fromWordArt="0" anchor="ctr" anchorCtr="0" forceAA="0" compatLnSpc="1">
            <a:prstTxWarp prst="textNoShape">
              <a:avLst/>
            </a:prstTxWarp>
            <a:noAutofit/>
          </a:bodyPr>
          <a:lstStyle>
            <a:defPPr>
              <a:defRPr lang="nl-NL"/>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900" b="1" dirty="0">
                <a:solidFill>
                  <a:schemeClr val="tx1"/>
                </a:solidFill>
                <a:cs typeface="Helvetica" panose="020B0604020202020204" pitchFamily="34" charset="0"/>
              </a:rPr>
              <a:t>Changing Energy Landscape</a:t>
            </a:r>
          </a:p>
        </p:txBody>
      </p:sp>
      <p:sp>
        <p:nvSpPr>
          <p:cNvPr id="13" name="Text Placeholder 1"/>
          <p:cNvSpPr txBox="1">
            <a:spLocks/>
          </p:cNvSpPr>
          <p:nvPr/>
        </p:nvSpPr>
        <p:spPr>
          <a:xfrm>
            <a:off x="3562068" y="3801825"/>
            <a:ext cx="1817056" cy="184654"/>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9136" tIns="44568" rIns="89136" bIns="44568" numCol="1" spcCol="0" rtlCol="0" fromWordArt="0" anchor="ctr" anchorCtr="0" forceAA="0" compatLnSpc="1">
            <a:prstTxWarp prst="textNoShape">
              <a:avLst/>
            </a:prstTxWarp>
            <a:noAutofit/>
          </a:bodyPr>
          <a:lstStyle>
            <a:defPPr>
              <a:defRPr lang="nl-NL"/>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900" b="1" dirty="0">
                <a:solidFill>
                  <a:schemeClr val="tx1"/>
                </a:solidFill>
                <a:cs typeface="Helvetica" panose="020B0604020202020204" pitchFamily="34" charset="0"/>
              </a:rPr>
              <a:t>Opening of Markets</a:t>
            </a:r>
          </a:p>
        </p:txBody>
      </p:sp>
      <p:sp>
        <p:nvSpPr>
          <p:cNvPr id="15" name="Text Placeholder 1"/>
          <p:cNvSpPr txBox="1">
            <a:spLocks/>
          </p:cNvSpPr>
          <p:nvPr/>
        </p:nvSpPr>
        <p:spPr>
          <a:xfrm>
            <a:off x="3562068" y="3404668"/>
            <a:ext cx="1817056" cy="184654"/>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9136" tIns="44568" rIns="89136" bIns="44568" numCol="1" spcCol="0" rtlCol="0" fromWordArt="0" anchor="ctr" anchorCtr="0" forceAA="0" compatLnSpc="1">
            <a:prstTxWarp prst="textNoShape">
              <a:avLst/>
            </a:prstTxWarp>
            <a:noAutofit/>
          </a:bodyPr>
          <a:lstStyle>
            <a:defPPr>
              <a:defRPr lang="nl-NL"/>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900" b="1" dirty="0">
                <a:solidFill>
                  <a:schemeClr val="tx1"/>
                </a:solidFill>
                <a:cs typeface="Helvetica" panose="020B0604020202020204" pitchFamily="34" charset="0"/>
              </a:rPr>
              <a:t>Regulated Terms &amp; Conditions</a:t>
            </a:r>
          </a:p>
        </p:txBody>
      </p:sp>
      <p:sp>
        <p:nvSpPr>
          <p:cNvPr id="20" name="Rectangle 19"/>
          <p:cNvSpPr>
            <a:spLocks/>
          </p:cNvSpPr>
          <p:nvPr/>
        </p:nvSpPr>
        <p:spPr>
          <a:xfrm>
            <a:off x="7173633" y="2931710"/>
            <a:ext cx="1537040" cy="1511455"/>
          </a:xfrm>
          <a:prstGeom prst="rect">
            <a:avLst/>
          </a:prstGeom>
          <a:noFill/>
        </p:spPr>
        <p:style>
          <a:lnRef idx="1">
            <a:schemeClr val="accent1"/>
          </a:lnRef>
          <a:fillRef idx="3">
            <a:schemeClr val="accent1"/>
          </a:fillRef>
          <a:effectRef idx="2">
            <a:schemeClr val="accent1"/>
          </a:effectRef>
          <a:fontRef idx="minor">
            <a:schemeClr val="lt1"/>
          </a:fontRef>
        </p:style>
        <p:txBody>
          <a:bodyPr lIns="78162" tIns="39082" rIns="78162" bIns="39082" rtlCol="0" anchor="ctr"/>
          <a:lstStyle/>
          <a:p>
            <a:pPr algn="ctr"/>
            <a:endParaRPr lang="en-US"/>
          </a:p>
        </p:txBody>
      </p:sp>
      <p:sp>
        <p:nvSpPr>
          <p:cNvPr id="21" name="Text Placeholder 1"/>
          <p:cNvSpPr txBox="1">
            <a:spLocks/>
          </p:cNvSpPr>
          <p:nvPr/>
        </p:nvSpPr>
        <p:spPr>
          <a:xfrm>
            <a:off x="7166831" y="2999858"/>
            <a:ext cx="1471078" cy="1384344"/>
          </a:xfrm>
          <a:prstGeom prst="rect">
            <a:avLst/>
          </a:prstGeom>
        </p:spPr>
        <p:txBody>
          <a:bodyPr lIns="0" tIns="0" rIns="0" bIns="0"/>
          <a:lstStyle>
            <a:lvl1pPr marL="4500" indent="0" algn="l" defTabSz="457200" rtl="0" eaLnBrk="1" latinLnBrk="0" hangingPunct="1">
              <a:lnSpc>
                <a:spcPct val="120000"/>
              </a:lnSpc>
              <a:spcBef>
                <a:spcPts val="600"/>
              </a:spcBef>
              <a:spcAft>
                <a:spcPts val="600"/>
              </a:spcAft>
              <a:buClr>
                <a:schemeClr val="tx2"/>
              </a:buClr>
              <a:buFontTx/>
              <a:buNone/>
              <a:defRPr sz="1600" b="0" kern="1200">
                <a:solidFill>
                  <a:schemeClr val="tx1"/>
                </a:solidFill>
                <a:latin typeface="+mn-lt"/>
                <a:ea typeface="+mn-ea"/>
                <a:cs typeface="+mn-cs"/>
              </a:defRPr>
            </a:lvl1pPr>
            <a:lvl2pPr marL="273050" indent="-273050" algn="l" defTabSz="252000" rtl="0" eaLnBrk="1" latinLnBrk="0" hangingPunct="1">
              <a:lnSpc>
                <a:spcPct val="120000"/>
              </a:lnSpc>
              <a:spcBef>
                <a:spcPts val="600"/>
              </a:spcBef>
              <a:spcAft>
                <a:spcPts val="600"/>
              </a:spcAft>
              <a:buClr>
                <a:schemeClr val="tx2"/>
              </a:buClr>
              <a:buFont typeface="Lucida Grande"/>
              <a:buChar char="-"/>
              <a:defRPr sz="1600" b="0" kern="1200">
                <a:solidFill>
                  <a:schemeClr val="tx1"/>
                </a:solidFill>
                <a:latin typeface="+mn-lt"/>
                <a:ea typeface="+mn-ea"/>
                <a:cs typeface="+mn-cs"/>
              </a:defRPr>
            </a:lvl2pPr>
            <a:lvl3pPr marL="576000" indent="0" algn="l" defTabSz="457200" rtl="0" eaLnBrk="1" latinLnBrk="0" hangingPunct="1">
              <a:lnSpc>
                <a:spcPct val="120000"/>
              </a:lnSpc>
              <a:spcBef>
                <a:spcPts val="600"/>
              </a:spcBef>
              <a:spcAft>
                <a:spcPts val="600"/>
              </a:spcAft>
              <a:buClr>
                <a:schemeClr val="tx2"/>
              </a:buClr>
              <a:buFontTx/>
              <a:buNone/>
              <a:defRPr sz="1600" b="0" kern="1200" baseline="0">
                <a:solidFill>
                  <a:schemeClr val="tx1"/>
                </a:solidFill>
                <a:latin typeface="+mn-lt"/>
                <a:ea typeface="+mn-ea"/>
                <a:cs typeface="+mn-cs"/>
              </a:defRPr>
            </a:lvl3pPr>
            <a:lvl4pPr marL="864000" indent="0" algn="l" defTabSz="457200" rtl="0" eaLnBrk="1" latinLnBrk="0" hangingPunct="1">
              <a:lnSpc>
                <a:spcPct val="120000"/>
              </a:lnSpc>
              <a:spcBef>
                <a:spcPts val="600"/>
              </a:spcBef>
              <a:spcAft>
                <a:spcPts val="600"/>
              </a:spcAft>
              <a:buClr>
                <a:schemeClr val="tx2"/>
              </a:buClr>
              <a:buFontTx/>
              <a:buNone/>
              <a:defRPr sz="1600" b="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000" b="1" dirty="0">
                <a:cs typeface="Helvetica" panose="020B0604020202020204" pitchFamily="34" charset="0"/>
              </a:rPr>
              <a:t>Decentralization of roles and responsibilities</a:t>
            </a:r>
            <a:endParaRPr lang="en-US" sz="1000" dirty="0">
              <a:cs typeface="Helvetica" panose="020B0604020202020204" pitchFamily="34" charset="0"/>
            </a:endParaRPr>
          </a:p>
          <a:p>
            <a:pPr algn="r"/>
            <a:endParaRPr lang="en-US" sz="1000" dirty="0">
              <a:cs typeface="Helvetica" panose="020B0604020202020204" pitchFamily="34" charset="0"/>
            </a:endParaRPr>
          </a:p>
          <a:p>
            <a:pPr algn="r"/>
            <a:endParaRPr lang="en-US" sz="1000" dirty="0">
              <a:cs typeface="Helvetica" panose="020B0604020202020204" pitchFamily="34" charset="0"/>
            </a:endParaRPr>
          </a:p>
        </p:txBody>
      </p:sp>
      <p:sp>
        <p:nvSpPr>
          <p:cNvPr id="23" name="Rectangle 22"/>
          <p:cNvSpPr/>
          <p:nvPr/>
        </p:nvSpPr>
        <p:spPr>
          <a:xfrm>
            <a:off x="6066441" y="2566591"/>
            <a:ext cx="2644229" cy="292510"/>
          </a:xfrm>
          <a:prstGeom prst="rect">
            <a:avLst/>
          </a:prstGeom>
          <a:pattFill prst="ltUpDiag">
            <a:fgClr>
              <a:srgbClr val="002060"/>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lIns="89136" tIns="44568" rIns="89136" bIns="44568" rtlCol="0" anchor="ctr"/>
          <a:lstStyle/>
          <a:p>
            <a:pPr algn="ctr"/>
            <a:r>
              <a:rPr lang="en-US" b="1" dirty="0">
                <a:solidFill>
                  <a:srgbClr val="002060"/>
                </a:solidFill>
              </a:rPr>
              <a:t>FUTURE</a:t>
            </a:r>
          </a:p>
        </p:txBody>
      </p:sp>
    </p:spTree>
    <p:extLst>
      <p:ext uri="{BB962C8B-B14F-4D97-AF65-F5344CB8AC3E}">
        <p14:creationId xmlns:p14="http://schemas.microsoft.com/office/powerpoint/2010/main" val="1126729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0" grpId="0" animBg="1"/>
      <p:bldP spid="11" grpId="0" animBg="1"/>
      <p:bldP spid="12" grpId="0" animBg="1"/>
      <p:bldP spid="13" grpId="0" animBg="1"/>
      <p:bldP spid="15" grpId="0" animBg="1"/>
      <p:bldP spid="20" grpId="0" animBg="1"/>
      <p:bldP spid="21"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A changing context: PGM classification</a:t>
            </a:r>
            <a:endParaRPr lang="nl-BE" sz="2100" dirty="0"/>
          </a:p>
        </p:txBody>
      </p:sp>
      <p:sp>
        <p:nvSpPr>
          <p:cNvPr id="4" name="Footer Placeholder 3"/>
          <p:cNvSpPr>
            <a:spLocks noGrp="1"/>
          </p:cNvSpPr>
          <p:nvPr>
            <p:ph type="ftr" sz="quarter" idx="3"/>
          </p:nvPr>
        </p:nvSpPr>
        <p:spPr/>
        <p:txBody>
          <a:bodyPr/>
          <a:lstStyle/>
          <a:p>
            <a:r>
              <a:rPr lang="en-US" smtClean="0"/>
              <a:t>ARP-Day / Brussels, 17.04.2017 </a:t>
            </a:r>
            <a:endParaRPr lang="en-US" dirty="0"/>
          </a:p>
        </p:txBody>
      </p:sp>
      <p:sp>
        <p:nvSpPr>
          <p:cNvPr id="7" name="TextBox 6"/>
          <p:cNvSpPr txBox="1"/>
          <p:nvPr/>
        </p:nvSpPr>
        <p:spPr>
          <a:xfrm>
            <a:off x="1051702" y="4077886"/>
            <a:ext cx="512814" cy="294407"/>
          </a:xfrm>
          <a:prstGeom prst="rect">
            <a:avLst/>
          </a:prstGeom>
          <a:noFill/>
        </p:spPr>
        <p:txBody>
          <a:bodyPr wrap="square" lIns="78199" tIns="39100" rIns="78199" bIns="39100" rtlCol="0">
            <a:spAutoFit/>
          </a:bodyPr>
          <a:lstStyle/>
          <a:p>
            <a:endParaRPr lang="nl-BE" dirty="0"/>
          </a:p>
        </p:txBody>
      </p:sp>
      <p:pic>
        <p:nvPicPr>
          <p:cNvPr id="9" name="Picture 8"/>
          <p:cNvPicPr>
            <a:picLocks noChangeAspect="1"/>
          </p:cNvPicPr>
          <p:nvPr/>
        </p:nvPicPr>
        <p:blipFill>
          <a:blip r:embed="rId2"/>
          <a:stretch>
            <a:fillRect/>
          </a:stretch>
        </p:blipFill>
        <p:spPr>
          <a:xfrm>
            <a:off x="669727" y="1208793"/>
            <a:ext cx="4941345" cy="3043805"/>
          </a:xfrm>
          <a:prstGeom prst="rect">
            <a:avLst/>
          </a:prstGeom>
        </p:spPr>
      </p:pic>
      <p:sp>
        <p:nvSpPr>
          <p:cNvPr id="8" name="TextBox 7"/>
          <p:cNvSpPr txBox="1"/>
          <p:nvPr/>
        </p:nvSpPr>
        <p:spPr>
          <a:xfrm>
            <a:off x="6347698" y="2369539"/>
            <a:ext cx="2364302" cy="815648"/>
          </a:xfrm>
          <a:prstGeom prst="rect">
            <a:avLst/>
          </a:prstGeom>
          <a:noFill/>
        </p:spPr>
        <p:txBody>
          <a:bodyPr wrap="square" lIns="78199" tIns="39100" rIns="78199" bIns="39100" rtlCol="0">
            <a:spAutoFit/>
          </a:bodyPr>
          <a:lstStyle/>
          <a:p>
            <a:r>
              <a:rPr lang="en-US" sz="1200" i="1" dirty="0"/>
              <a:t>Note that derogations are possible for implementation of  connection code but not of operational/market codes</a:t>
            </a:r>
          </a:p>
        </p:txBody>
      </p:sp>
    </p:spTree>
    <p:extLst>
      <p:ext uri="{BB962C8B-B14F-4D97-AF65-F5344CB8AC3E}">
        <p14:creationId xmlns:p14="http://schemas.microsoft.com/office/powerpoint/2010/main" val="24736520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framework</a:t>
            </a:r>
            <a:endParaRPr lang="en-US" dirty="0"/>
          </a:p>
        </p:txBody>
      </p:sp>
    </p:spTree>
    <p:extLst>
      <p:ext uri="{BB962C8B-B14F-4D97-AF65-F5344CB8AC3E}">
        <p14:creationId xmlns:p14="http://schemas.microsoft.com/office/powerpoint/2010/main" val="1839123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2000" y="170855"/>
            <a:ext cx="8280000" cy="896101"/>
          </a:xfrm>
        </p:spPr>
        <p:txBody>
          <a:bodyPr lIns="0" rIns="0" anchor="t"/>
          <a:lstStyle/>
          <a:p>
            <a:r>
              <a:rPr lang="en-US" sz="2100" dirty="0"/>
              <a:t>Future roles &amp; responsibilities</a:t>
            </a:r>
            <a:br>
              <a:rPr lang="en-US" sz="2100" dirty="0"/>
            </a:br>
            <a:endParaRPr lang="en-US" sz="1700" dirty="0">
              <a:cs typeface="Arial"/>
            </a:endParaRPr>
          </a:p>
        </p:txBody>
      </p:sp>
      <p:sp>
        <p:nvSpPr>
          <p:cNvPr id="6" name="Rectangle 5"/>
          <p:cNvSpPr/>
          <p:nvPr/>
        </p:nvSpPr>
        <p:spPr>
          <a:xfrm>
            <a:off x="3947553" y="872860"/>
            <a:ext cx="1478634" cy="32381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66" tIns="34283" rIns="68566" bIns="34283" numCol="1" spcCol="0" rtlCol="0" fromWordArt="0" anchor="ctr" anchorCtr="0" forceAA="0" compatLnSpc="1">
            <a:prstTxWarp prst="textNoShape">
              <a:avLst/>
            </a:prstTxWarp>
            <a:noAutofit/>
          </a:bodyPr>
          <a:lstStyle/>
          <a:p>
            <a:pPr algn="ctr" defTabSz="342827"/>
            <a:r>
              <a:rPr lang="en-US" sz="900" b="1" dirty="0">
                <a:solidFill>
                  <a:prstClr val="white"/>
                </a:solidFill>
                <a:latin typeface="Arial"/>
              </a:rPr>
              <a:t>Balance Responsible </a:t>
            </a:r>
            <a:r>
              <a:rPr lang="en-US" sz="900" b="1" dirty="0" err="1">
                <a:solidFill>
                  <a:prstClr val="white"/>
                </a:solidFill>
                <a:latin typeface="Arial"/>
              </a:rPr>
              <a:t>Party</a:t>
            </a:r>
            <a:r>
              <a:rPr lang="en-US" sz="900" b="1" baseline="-25000" dirty="0" err="1">
                <a:solidFill>
                  <a:prstClr val="white"/>
                </a:solidFill>
                <a:latin typeface="Arial"/>
              </a:rPr>
              <a:t>source</a:t>
            </a:r>
            <a:endParaRPr lang="en-US" sz="900" b="1" baseline="-25000" dirty="0">
              <a:solidFill>
                <a:prstClr val="white"/>
              </a:solidFill>
              <a:latin typeface="Arial"/>
            </a:endParaRPr>
          </a:p>
        </p:txBody>
      </p:sp>
      <p:sp>
        <p:nvSpPr>
          <p:cNvPr id="7" name="Rectangle 6"/>
          <p:cNvSpPr/>
          <p:nvPr/>
        </p:nvSpPr>
        <p:spPr>
          <a:xfrm>
            <a:off x="614602" y="872860"/>
            <a:ext cx="1174653" cy="323813"/>
          </a:xfrm>
          <a:prstGeom prst="rect">
            <a:avLst/>
          </a:prstGeom>
          <a:gradFill>
            <a:gsLst>
              <a:gs pos="1000">
                <a:schemeClr val="tx2">
                  <a:lumMod val="75000"/>
                </a:schemeClr>
              </a:gs>
              <a:gs pos="100000">
                <a:schemeClr val="tx2"/>
              </a:gs>
            </a:gsLst>
            <a:lin ang="16200000" scaled="0"/>
          </a:gra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defTabSz="342827"/>
            <a:r>
              <a:rPr lang="en-US" sz="900" b="1" dirty="0">
                <a:solidFill>
                  <a:prstClr val="white"/>
                </a:solidFill>
                <a:latin typeface="Arial"/>
              </a:rPr>
              <a:t>Grid User</a:t>
            </a:r>
            <a:endParaRPr lang="en-US" sz="900" b="1" baseline="-25000" dirty="0">
              <a:solidFill>
                <a:prstClr val="white"/>
              </a:solidFill>
              <a:latin typeface="Arial"/>
            </a:endParaRPr>
          </a:p>
        </p:txBody>
      </p:sp>
      <p:sp>
        <p:nvSpPr>
          <p:cNvPr id="8" name="Rectangle 7"/>
          <p:cNvSpPr/>
          <p:nvPr/>
        </p:nvSpPr>
        <p:spPr>
          <a:xfrm>
            <a:off x="2281079" y="872860"/>
            <a:ext cx="1174653" cy="32381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66" tIns="34283" rIns="68566" bIns="34283" numCol="1" spcCol="0" rtlCol="0" fromWordArt="0" anchor="ctr" anchorCtr="0" forceAA="0" compatLnSpc="1">
            <a:prstTxWarp prst="textNoShape">
              <a:avLst/>
            </a:prstTxWarp>
            <a:noAutofit/>
          </a:bodyPr>
          <a:lstStyle/>
          <a:p>
            <a:pPr algn="ctr" defTabSz="342827"/>
            <a:r>
              <a:rPr lang="en-US" sz="900" b="1" dirty="0">
                <a:solidFill>
                  <a:prstClr val="white"/>
                </a:solidFill>
                <a:latin typeface="Arial"/>
              </a:rPr>
              <a:t>Access Holder</a:t>
            </a:r>
            <a:endParaRPr lang="en-US" sz="900" b="1" baseline="-25000" dirty="0">
              <a:solidFill>
                <a:prstClr val="white"/>
              </a:solidFill>
              <a:latin typeface="Arial"/>
            </a:endParaRPr>
          </a:p>
        </p:txBody>
      </p:sp>
      <p:cxnSp>
        <p:nvCxnSpPr>
          <p:cNvPr id="10" name="Straight Connector 9"/>
          <p:cNvCxnSpPr>
            <a:stCxn id="7" idx="3"/>
            <a:endCxn id="8" idx="1"/>
          </p:cNvCxnSpPr>
          <p:nvPr/>
        </p:nvCxnSpPr>
        <p:spPr>
          <a:xfrm>
            <a:off x="1789256" y="1034765"/>
            <a:ext cx="491823"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a:stCxn id="8" idx="3"/>
            <a:endCxn id="6" idx="1"/>
          </p:cNvCxnSpPr>
          <p:nvPr/>
        </p:nvCxnSpPr>
        <p:spPr>
          <a:xfrm>
            <a:off x="3455732" y="1034765"/>
            <a:ext cx="491821"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a:stCxn id="6" idx="3"/>
          </p:cNvCxnSpPr>
          <p:nvPr/>
        </p:nvCxnSpPr>
        <p:spPr>
          <a:xfrm>
            <a:off x="5426187" y="1034765"/>
            <a:ext cx="203424"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3947553" y="1354643"/>
            <a:ext cx="1478634" cy="32381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66" tIns="34283" rIns="68566" bIns="34283" numCol="1" spcCol="0" rtlCol="0" fromWordArt="0" anchor="ctr" anchorCtr="0" forceAA="0" compatLnSpc="1">
            <a:prstTxWarp prst="textNoShape">
              <a:avLst/>
            </a:prstTxWarp>
            <a:noAutofit/>
          </a:bodyPr>
          <a:lstStyle/>
          <a:p>
            <a:pPr algn="ctr" defTabSz="342827"/>
            <a:r>
              <a:rPr lang="en-US" sz="900" b="1" dirty="0">
                <a:solidFill>
                  <a:prstClr val="white"/>
                </a:solidFill>
                <a:latin typeface="Arial"/>
              </a:rPr>
              <a:t>Balance Responsible </a:t>
            </a:r>
            <a:r>
              <a:rPr lang="en-US" sz="900" b="1" dirty="0" err="1">
                <a:solidFill>
                  <a:prstClr val="white"/>
                </a:solidFill>
                <a:latin typeface="Arial"/>
              </a:rPr>
              <a:t>Party</a:t>
            </a:r>
            <a:r>
              <a:rPr lang="en-US" sz="900" b="1" baseline="-25000" dirty="0" err="1">
                <a:solidFill>
                  <a:prstClr val="white"/>
                </a:solidFill>
                <a:latin typeface="Arial"/>
              </a:rPr>
              <a:t>BSP</a:t>
            </a:r>
            <a:r>
              <a:rPr lang="en-US" sz="900" b="1" baseline="-25000" dirty="0">
                <a:solidFill>
                  <a:prstClr val="white"/>
                </a:solidFill>
                <a:latin typeface="Arial"/>
              </a:rPr>
              <a:t> </a:t>
            </a:r>
          </a:p>
        </p:txBody>
      </p:sp>
      <p:cxnSp>
        <p:nvCxnSpPr>
          <p:cNvPr id="14" name="Straight Connector 13"/>
          <p:cNvCxnSpPr>
            <a:endCxn id="13" idx="1"/>
          </p:cNvCxnSpPr>
          <p:nvPr/>
        </p:nvCxnSpPr>
        <p:spPr>
          <a:xfrm>
            <a:off x="3455732" y="1516548"/>
            <a:ext cx="491821"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2281079" y="1354643"/>
            <a:ext cx="1174653" cy="32381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66" tIns="34283" rIns="68566" bIns="34283" numCol="1" spcCol="0" rtlCol="0" fromWordArt="0" anchor="ctr" anchorCtr="0" forceAA="0" compatLnSpc="1">
            <a:prstTxWarp prst="textNoShape">
              <a:avLst/>
            </a:prstTxWarp>
            <a:noAutofit/>
          </a:bodyPr>
          <a:lstStyle/>
          <a:p>
            <a:pPr algn="ctr" defTabSz="342827"/>
            <a:r>
              <a:rPr lang="en-US" sz="900" b="1" dirty="0">
                <a:solidFill>
                  <a:prstClr val="white"/>
                </a:solidFill>
                <a:latin typeface="Arial"/>
              </a:rPr>
              <a:t>Balance Service Provider</a:t>
            </a:r>
            <a:endParaRPr lang="en-US" sz="900" b="1" baseline="-25000" dirty="0">
              <a:solidFill>
                <a:prstClr val="white"/>
              </a:solidFill>
              <a:latin typeface="Arial"/>
            </a:endParaRPr>
          </a:p>
        </p:txBody>
      </p:sp>
      <p:cxnSp>
        <p:nvCxnSpPr>
          <p:cNvPr id="16" name="Straight Connector 15"/>
          <p:cNvCxnSpPr>
            <a:stCxn id="15" idx="3"/>
          </p:cNvCxnSpPr>
          <p:nvPr/>
        </p:nvCxnSpPr>
        <p:spPr>
          <a:xfrm>
            <a:off x="3455732" y="1516549"/>
            <a:ext cx="491822" cy="471773"/>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2289986" y="3169018"/>
            <a:ext cx="1174653" cy="32381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66" tIns="34283" rIns="68566" bIns="34283" numCol="1" spcCol="0" rtlCol="0" fromWordArt="0" anchor="ctr" anchorCtr="0" forceAA="0" compatLnSpc="1">
            <a:prstTxWarp prst="textNoShape">
              <a:avLst/>
            </a:prstTxWarp>
            <a:noAutofit/>
          </a:bodyPr>
          <a:lstStyle/>
          <a:p>
            <a:pPr algn="ctr" defTabSz="342827"/>
            <a:r>
              <a:rPr lang="en-US" sz="900" b="1" dirty="0">
                <a:solidFill>
                  <a:prstClr val="white"/>
                </a:solidFill>
                <a:latin typeface="Arial"/>
              </a:rPr>
              <a:t>Outage Planning Agent</a:t>
            </a:r>
            <a:endParaRPr lang="en-US" sz="900" b="1" baseline="-25000" dirty="0">
              <a:solidFill>
                <a:prstClr val="white"/>
              </a:solidFill>
              <a:latin typeface="Arial"/>
            </a:endParaRPr>
          </a:p>
        </p:txBody>
      </p:sp>
      <p:sp>
        <p:nvSpPr>
          <p:cNvPr id="18" name="Rectangle 17"/>
          <p:cNvSpPr/>
          <p:nvPr/>
        </p:nvSpPr>
        <p:spPr>
          <a:xfrm>
            <a:off x="2281079" y="2571151"/>
            <a:ext cx="1174653" cy="32381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66" tIns="34283" rIns="68566" bIns="34283" numCol="1" spcCol="0" rtlCol="0" fromWordArt="0" anchor="ctr" anchorCtr="0" forceAA="0" compatLnSpc="1">
            <a:prstTxWarp prst="textNoShape">
              <a:avLst/>
            </a:prstTxWarp>
            <a:noAutofit/>
          </a:bodyPr>
          <a:lstStyle/>
          <a:p>
            <a:pPr algn="ctr" defTabSz="342827"/>
            <a:r>
              <a:rPr lang="en-US" sz="900" b="1" dirty="0">
                <a:solidFill>
                  <a:prstClr val="white"/>
                </a:solidFill>
                <a:latin typeface="Arial"/>
              </a:rPr>
              <a:t>Scheduling Agent</a:t>
            </a:r>
            <a:endParaRPr lang="en-US" sz="900" b="1" baseline="-25000" dirty="0">
              <a:solidFill>
                <a:prstClr val="white"/>
              </a:solidFill>
              <a:latin typeface="Arial"/>
            </a:endParaRPr>
          </a:p>
        </p:txBody>
      </p:sp>
      <p:cxnSp>
        <p:nvCxnSpPr>
          <p:cNvPr id="19" name="Straight Connector 18"/>
          <p:cNvCxnSpPr>
            <a:stCxn id="18" idx="3"/>
          </p:cNvCxnSpPr>
          <p:nvPr/>
        </p:nvCxnSpPr>
        <p:spPr>
          <a:xfrm>
            <a:off x="3455732" y="2733058"/>
            <a:ext cx="491822" cy="1"/>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7" idx="3"/>
          </p:cNvCxnSpPr>
          <p:nvPr/>
        </p:nvCxnSpPr>
        <p:spPr>
          <a:xfrm>
            <a:off x="3464640" y="3330924"/>
            <a:ext cx="482914"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Elbow Connector 20"/>
          <p:cNvCxnSpPr>
            <a:stCxn id="7" idx="3"/>
            <a:endCxn id="15" idx="1"/>
          </p:cNvCxnSpPr>
          <p:nvPr/>
        </p:nvCxnSpPr>
        <p:spPr>
          <a:xfrm>
            <a:off x="1789256" y="1034767"/>
            <a:ext cx="491823" cy="481783"/>
          </a:xfrm>
          <a:prstGeom prst="bentConnector3">
            <a:avLst>
              <a:gd name="adj1" fmla="val 50000"/>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Elbow Connector 21"/>
          <p:cNvCxnSpPr>
            <a:stCxn id="7" idx="3"/>
            <a:endCxn id="17" idx="1"/>
          </p:cNvCxnSpPr>
          <p:nvPr/>
        </p:nvCxnSpPr>
        <p:spPr>
          <a:xfrm>
            <a:off x="1789255" y="1034766"/>
            <a:ext cx="500731" cy="2296158"/>
          </a:xfrm>
          <a:prstGeom prst="bentConnector3">
            <a:avLst>
              <a:gd name="adj1" fmla="val 50000"/>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3947553" y="1807976"/>
            <a:ext cx="1174653" cy="215875"/>
          </a:xfrm>
          <a:prstGeom prst="rect">
            <a:avLst/>
          </a:prstGeom>
          <a:gradFill>
            <a:gsLst>
              <a:gs pos="0">
                <a:schemeClr val="bg1">
                  <a:lumMod val="95000"/>
                </a:schemeClr>
              </a:gs>
              <a:gs pos="100000">
                <a:schemeClr val="bg2">
                  <a:lumMod val="20000"/>
                  <a:lumOff val="80000"/>
                </a:schemeClr>
              </a:gs>
            </a:gsLst>
          </a:gra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defTabSz="342827"/>
            <a:r>
              <a:rPr lang="en-US" sz="800" b="1" dirty="0">
                <a:solidFill>
                  <a:srgbClr val="46535B"/>
                </a:solidFill>
                <a:latin typeface="Arial"/>
              </a:rPr>
              <a:t>FCR/R1</a:t>
            </a:r>
          </a:p>
        </p:txBody>
      </p:sp>
      <p:sp>
        <p:nvSpPr>
          <p:cNvPr id="24" name="Rectangle 23"/>
          <p:cNvSpPr/>
          <p:nvPr/>
        </p:nvSpPr>
        <p:spPr>
          <a:xfrm>
            <a:off x="3947553" y="2023852"/>
            <a:ext cx="1174653" cy="215875"/>
          </a:xfrm>
          <a:prstGeom prst="rect">
            <a:avLst/>
          </a:prstGeom>
          <a:gradFill>
            <a:gsLst>
              <a:gs pos="0">
                <a:schemeClr val="bg1">
                  <a:lumMod val="95000"/>
                </a:schemeClr>
              </a:gs>
              <a:gs pos="100000">
                <a:schemeClr val="bg2">
                  <a:lumMod val="20000"/>
                  <a:lumOff val="80000"/>
                </a:schemeClr>
              </a:gs>
            </a:gsLst>
          </a:gra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defTabSz="342827"/>
            <a:r>
              <a:rPr lang="en-US" sz="800" b="1" dirty="0" err="1">
                <a:solidFill>
                  <a:srgbClr val="46535B"/>
                </a:solidFill>
                <a:latin typeface="Arial"/>
              </a:rPr>
              <a:t>aFRR</a:t>
            </a:r>
            <a:r>
              <a:rPr lang="en-US" sz="800" b="1" dirty="0">
                <a:solidFill>
                  <a:srgbClr val="46535B"/>
                </a:solidFill>
                <a:latin typeface="Arial"/>
              </a:rPr>
              <a:t>/R2</a:t>
            </a:r>
          </a:p>
        </p:txBody>
      </p:sp>
      <p:sp>
        <p:nvSpPr>
          <p:cNvPr id="25" name="Rectangle 24"/>
          <p:cNvSpPr/>
          <p:nvPr/>
        </p:nvSpPr>
        <p:spPr>
          <a:xfrm>
            <a:off x="3947553" y="2223521"/>
            <a:ext cx="1174653" cy="215875"/>
          </a:xfrm>
          <a:prstGeom prst="rect">
            <a:avLst/>
          </a:prstGeom>
          <a:gradFill>
            <a:gsLst>
              <a:gs pos="0">
                <a:schemeClr val="bg1">
                  <a:lumMod val="95000"/>
                </a:schemeClr>
              </a:gs>
              <a:gs pos="100000">
                <a:schemeClr val="bg2">
                  <a:lumMod val="20000"/>
                  <a:lumOff val="80000"/>
                </a:schemeClr>
              </a:gs>
            </a:gsLst>
          </a:gra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defTabSz="342827"/>
            <a:r>
              <a:rPr lang="en-US" sz="800" b="1" dirty="0" err="1">
                <a:solidFill>
                  <a:srgbClr val="46535B"/>
                </a:solidFill>
                <a:latin typeface="Arial"/>
              </a:rPr>
              <a:t>mFRR</a:t>
            </a:r>
            <a:r>
              <a:rPr lang="en-US" sz="800" b="1" dirty="0">
                <a:solidFill>
                  <a:srgbClr val="46535B"/>
                </a:solidFill>
                <a:latin typeface="Arial"/>
              </a:rPr>
              <a:t>/R3</a:t>
            </a:r>
          </a:p>
        </p:txBody>
      </p:sp>
      <p:sp>
        <p:nvSpPr>
          <p:cNvPr id="26" name="Rectangle 25"/>
          <p:cNvSpPr/>
          <p:nvPr/>
        </p:nvSpPr>
        <p:spPr>
          <a:xfrm>
            <a:off x="2289986" y="3603074"/>
            <a:ext cx="1174653" cy="32381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66" tIns="34283" rIns="68566" bIns="34283" numCol="1" spcCol="0" rtlCol="0" fromWordArt="0" anchor="ctr" anchorCtr="0" forceAA="0" compatLnSpc="1">
            <a:prstTxWarp prst="textNoShape">
              <a:avLst/>
            </a:prstTxWarp>
            <a:noAutofit/>
          </a:bodyPr>
          <a:lstStyle/>
          <a:p>
            <a:pPr algn="ctr" defTabSz="342827"/>
            <a:r>
              <a:rPr lang="en-US" sz="900" b="1" dirty="0">
                <a:solidFill>
                  <a:prstClr val="white"/>
                </a:solidFill>
                <a:latin typeface="Arial"/>
              </a:rPr>
              <a:t>Restoration Service Provider</a:t>
            </a:r>
          </a:p>
        </p:txBody>
      </p:sp>
      <p:sp>
        <p:nvSpPr>
          <p:cNvPr id="27" name="Rectangle 26"/>
          <p:cNvSpPr/>
          <p:nvPr/>
        </p:nvSpPr>
        <p:spPr>
          <a:xfrm>
            <a:off x="2289986" y="4039865"/>
            <a:ext cx="1174653" cy="32381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66" tIns="34283" rIns="68566" bIns="34283" numCol="1" spcCol="0" rtlCol="0" fromWordArt="0" anchor="ctr" anchorCtr="0" forceAA="0" compatLnSpc="1">
            <a:prstTxWarp prst="textNoShape">
              <a:avLst/>
            </a:prstTxWarp>
            <a:noAutofit/>
          </a:bodyPr>
          <a:lstStyle/>
          <a:p>
            <a:pPr algn="ctr" defTabSz="342827"/>
            <a:r>
              <a:rPr lang="en-US" sz="900" b="1" dirty="0" err="1">
                <a:solidFill>
                  <a:prstClr val="white"/>
                </a:solidFill>
                <a:latin typeface="Arial"/>
              </a:rPr>
              <a:t>Defence</a:t>
            </a:r>
            <a:r>
              <a:rPr lang="en-US" sz="900" b="1" dirty="0">
                <a:solidFill>
                  <a:prstClr val="white"/>
                </a:solidFill>
                <a:latin typeface="Arial"/>
              </a:rPr>
              <a:t> Service Provider</a:t>
            </a:r>
          </a:p>
        </p:txBody>
      </p:sp>
      <p:cxnSp>
        <p:nvCxnSpPr>
          <p:cNvPr id="30" name="Elbow Connector 29"/>
          <p:cNvCxnSpPr>
            <a:endCxn id="18" idx="1"/>
          </p:cNvCxnSpPr>
          <p:nvPr/>
        </p:nvCxnSpPr>
        <p:spPr>
          <a:xfrm rot="16200000" flipH="1">
            <a:off x="1311203" y="1763182"/>
            <a:ext cx="1698293" cy="241459"/>
          </a:xfrm>
          <a:prstGeom prst="bentConnector2">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2289986" y="4465020"/>
            <a:ext cx="1174653" cy="32381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66" tIns="34283" rIns="68566" bIns="34283" numCol="1" spcCol="0" rtlCol="0" fromWordArt="0" anchor="ctr" anchorCtr="0" forceAA="0" compatLnSpc="1">
            <a:prstTxWarp prst="textNoShape">
              <a:avLst/>
            </a:prstTxWarp>
            <a:noAutofit/>
          </a:bodyPr>
          <a:lstStyle/>
          <a:p>
            <a:pPr algn="ctr" defTabSz="342827"/>
            <a:r>
              <a:rPr lang="en-US" sz="900" b="1" dirty="0">
                <a:solidFill>
                  <a:prstClr val="white"/>
                </a:solidFill>
                <a:latin typeface="Arial"/>
              </a:rPr>
              <a:t>‘Voltage Service Provider’</a:t>
            </a:r>
          </a:p>
        </p:txBody>
      </p:sp>
      <p:cxnSp>
        <p:nvCxnSpPr>
          <p:cNvPr id="34" name="Elbow Connector 33"/>
          <p:cNvCxnSpPr>
            <a:endCxn id="26" idx="1"/>
          </p:cNvCxnSpPr>
          <p:nvPr/>
        </p:nvCxnSpPr>
        <p:spPr>
          <a:xfrm rot="16200000" flipH="1">
            <a:off x="1866823" y="3341817"/>
            <a:ext cx="595960" cy="250365"/>
          </a:xfrm>
          <a:prstGeom prst="bentConnector2">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Elbow Connector 34"/>
          <p:cNvCxnSpPr/>
          <p:nvPr/>
        </p:nvCxnSpPr>
        <p:spPr>
          <a:xfrm rot="16200000" flipH="1">
            <a:off x="1866824" y="3778609"/>
            <a:ext cx="595960" cy="250365"/>
          </a:xfrm>
          <a:prstGeom prst="bentConnector2">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Elbow Connector 35"/>
          <p:cNvCxnSpPr/>
          <p:nvPr/>
        </p:nvCxnSpPr>
        <p:spPr>
          <a:xfrm rot="16200000" flipH="1">
            <a:off x="1866823" y="4203764"/>
            <a:ext cx="595960" cy="250365"/>
          </a:xfrm>
          <a:prstGeom prst="bentConnector2">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sp>
        <p:nvSpPr>
          <p:cNvPr id="37" name="Rectangle 36"/>
          <p:cNvSpPr/>
          <p:nvPr/>
        </p:nvSpPr>
        <p:spPr>
          <a:xfrm>
            <a:off x="3947553" y="3222987"/>
            <a:ext cx="1174653" cy="215875"/>
          </a:xfrm>
          <a:prstGeom prst="rect">
            <a:avLst/>
          </a:prstGeom>
          <a:gradFill>
            <a:gsLst>
              <a:gs pos="0">
                <a:schemeClr val="bg1">
                  <a:lumMod val="95000"/>
                </a:schemeClr>
              </a:gs>
              <a:gs pos="100000">
                <a:schemeClr val="bg2">
                  <a:lumMod val="20000"/>
                  <a:lumOff val="80000"/>
                </a:schemeClr>
              </a:gs>
            </a:gsLst>
          </a:gra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defTabSz="342827"/>
            <a:r>
              <a:rPr lang="en-US" sz="800" b="1" dirty="0">
                <a:solidFill>
                  <a:srgbClr val="46535B"/>
                </a:solidFill>
                <a:latin typeface="Arial"/>
              </a:rPr>
              <a:t>Outage plans</a:t>
            </a:r>
          </a:p>
        </p:txBody>
      </p:sp>
      <p:sp>
        <p:nvSpPr>
          <p:cNvPr id="38" name="Rectangle 37"/>
          <p:cNvSpPr/>
          <p:nvPr/>
        </p:nvSpPr>
        <p:spPr>
          <a:xfrm>
            <a:off x="3947553" y="2625120"/>
            <a:ext cx="1174653" cy="215875"/>
          </a:xfrm>
          <a:prstGeom prst="rect">
            <a:avLst/>
          </a:prstGeom>
          <a:gradFill>
            <a:gsLst>
              <a:gs pos="0">
                <a:schemeClr val="bg1">
                  <a:lumMod val="95000"/>
                </a:schemeClr>
              </a:gs>
              <a:gs pos="100000">
                <a:schemeClr val="bg2">
                  <a:lumMod val="20000"/>
                  <a:lumOff val="80000"/>
                </a:schemeClr>
              </a:gs>
            </a:gsLst>
          </a:gra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defTabSz="342827"/>
            <a:r>
              <a:rPr lang="en-US" sz="800" b="1" dirty="0">
                <a:solidFill>
                  <a:srgbClr val="46535B"/>
                </a:solidFill>
                <a:latin typeface="Arial"/>
              </a:rPr>
              <a:t>DA/ID Schedules</a:t>
            </a:r>
          </a:p>
        </p:txBody>
      </p:sp>
      <p:sp>
        <p:nvSpPr>
          <p:cNvPr id="39" name="Rectangle 38"/>
          <p:cNvSpPr/>
          <p:nvPr/>
        </p:nvSpPr>
        <p:spPr>
          <a:xfrm>
            <a:off x="3947553" y="2840359"/>
            <a:ext cx="1174653" cy="269843"/>
          </a:xfrm>
          <a:prstGeom prst="rect">
            <a:avLst/>
          </a:prstGeom>
          <a:gradFill>
            <a:gsLst>
              <a:gs pos="0">
                <a:schemeClr val="bg1">
                  <a:lumMod val="95000"/>
                </a:schemeClr>
              </a:gs>
              <a:gs pos="100000">
                <a:schemeClr val="bg2">
                  <a:lumMod val="20000"/>
                  <a:lumOff val="80000"/>
                </a:schemeClr>
              </a:gs>
            </a:gsLst>
          </a:gra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defTabSz="342827"/>
            <a:r>
              <a:rPr lang="en-US" sz="800" b="1" dirty="0">
                <a:solidFill>
                  <a:srgbClr val="46535B"/>
                </a:solidFill>
                <a:latin typeface="Arial"/>
              </a:rPr>
              <a:t>Bidding for </a:t>
            </a:r>
            <a:r>
              <a:rPr lang="en-US" sz="800" b="1" dirty="0" err="1">
                <a:solidFill>
                  <a:srgbClr val="46535B"/>
                </a:solidFill>
                <a:latin typeface="Arial"/>
              </a:rPr>
              <a:t>redispatching</a:t>
            </a:r>
            <a:r>
              <a:rPr lang="en-US" sz="800" b="1" dirty="0">
                <a:solidFill>
                  <a:srgbClr val="46535B"/>
                </a:solidFill>
                <a:latin typeface="Arial"/>
              </a:rPr>
              <a:t> </a:t>
            </a:r>
          </a:p>
        </p:txBody>
      </p:sp>
      <p:sp>
        <p:nvSpPr>
          <p:cNvPr id="40" name="Rectangle 39"/>
          <p:cNvSpPr/>
          <p:nvPr/>
        </p:nvSpPr>
        <p:spPr>
          <a:xfrm>
            <a:off x="5183902" y="1807510"/>
            <a:ext cx="626473" cy="631886"/>
          </a:xfrm>
          <a:prstGeom prst="rect">
            <a:avLst/>
          </a:prstGeom>
          <a:gradFill>
            <a:gsLst>
              <a:gs pos="0">
                <a:schemeClr val="bg1">
                  <a:lumMod val="95000"/>
                </a:schemeClr>
              </a:gs>
              <a:gs pos="100000">
                <a:schemeClr val="bg2">
                  <a:lumMod val="20000"/>
                  <a:lumOff val="80000"/>
                </a:schemeClr>
              </a:gs>
            </a:gsLst>
          </a:gra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defTabSz="342827"/>
            <a:r>
              <a:rPr lang="en-US" sz="800" b="1" dirty="0">
                <a:solidFill>
                  <a:srgbClr val="46535B"/>
                </a:solidFill>
                <a:latin typeface="Arial"/>
              </a:rPr>
              <a:t>Reserved &amp; non-reserved</a:t>
            </a:r>
          </a:p>
        </p:txBody>
      </p:sp>
      <p:sp>
        <p:nvSpPr>
          <p:cNvPr id="44" name="Footer Placeholder 4"/>
          <p:cNvSpPr>
            <a:spLocks noGrp="1"/>
          </p:cNvSpPr>
          <p:nvPr>
            <p:ph type="ftr" sz="quarter" idx="3"/>
          </p:nvPr>
        </p:nvSpPr>
        <p:spPr>
          <a:xfrm>
            <a:off x="371986" y="4850106"/>
            <a:ext cx="6088253" cy="166910"/>
          </a:xfrm>
        </p:spPr>
        <p:txBody>
          <a:bodyPr/>
          <a:lstStyle/>
          <a:p>
            <a:r>
              <a:rPr lang="en-US" smtClean="0"/>
              <a:t>ARP-Day / Brussels, 17.04.2017 </a:t>
            </a:r>
            <a:endParaRPr lang="en-US" dirty="0"/>
          </a:p>
        </p:txBody>
      </p:sp>
      <p:sp>
        <p:nvSpPr>
          <p:cNvPr id="52" name="Rectangle 51"/>
          <p:cNvSpPr/>
          <p:nvPr/>
        </p:nvSpPr>
        <p:spPr>
          <a:xfrm>
            <a:off x="5629611" y="924133"/>
            <a:ext cx="1174653" cy="215875"/>
          </a:xfrm>
          <a:prstGeom prst="rect">
            <a:avLst/>
          </a:prstGeom>
          <a:gradFill>
            <a:gsLst>
              <a:gs pos="0">
                <a:schemeClr val="bg1">
                  <a:lumMod val="95000"/>
                </a:schemeClr>
              </a:gs>
              <a:gs pos="100000">
                <a:schemeClr val="bg2">
                  <a:lumMod val="20000"/>
                  <a:lumOff val="80000"/>
                </a:schemeClr>
              </a:gs>
            </a:gsLst>
          </a:gra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defTabSz="342827"/>
            <a:r>
              <a:rPr lang="en-US" sz="800" b="1" dirty="0">
                <a:solidFill>
                  <a:srgbClr val="46535B"/>
                </a:solidFill>
                <a:latin typeface="Arial"/>
              </a:rPr>
              <a:t>Nominations</a:t>
            </a:r>
          </a:p>
        </p:txBody>
      </p:sp>
      <p:cxnSp>
        <p:nvCxnSpPr>
          <p:cNvPr id="54" name="Straight Connector 53"/>
          <p:cNvCxnSpPr/>
          <p:nvPr/>
        </p:nvCxnSpPr>
        <p:spPr>
          <a:xfrm>
            <a:off x="3464640" y="3764979"/>
            <a:ext cx="482914"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sp>
        <p:nvSpPr>
          <p:cNvPr id="55" name="Rectangle 54"/>
          <p:cNvSpPr/>
          <p:nvPr/>
        </p:nvSpPr>
        <p:spPr>
          <a:xfrm>
            <a:off x="3947554" y="3657042"/>
            <a:ext cx="1174653" cy="215875"/>
          </a:xfrm>
          <a:prstGeom prst="rect">
            <a:avLst/>
          </a:prstGeom>
          <a:gradFill>
            <a:gsLst>
              <a:gs pos="0">
                <a:schemeClr val="bg1">
                  <a:lumMod val="95000"/>
                </a:schemeClr>
              </a:gs>
              <a:gs pos="100000">
                <a:schemeClr val="bg2">
                  <a:lumMod val="20000"/>
                  <a:lumOff val="80000"/>
                </a:schemeClr>
              </a:gs>
            </a:gsLst>
          </a:gra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defTabSz="342827"/>
            <a:r>
              <a:rPr lang="en-US" sz="800" b="1" dirty="0">
                <a:solidFill>
                  <a:srgbClr val="46535B"/>
                </a:solidFill>
                <a:latin typeface="Arial"/>
              </a:rPr>
              <a:t>Black Start Service</a:t>
            </a:r>
          </a:p>
        </p:txBody>
      </p:sp>
      <p:cxnSp>
        <p:nvCxnSpPr>
          <p:cNvPr id="56" name="Straight Connector 55"/>
          <p:cNvCxnSpPr/>
          <p:nvPr/>
        </p:nvCxnSpPr>
        <p:spPr>
          <a:xfrm>
            <a:off x="3464641" y="4626926"/>
            <a:ext cx="482914"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Rectangle 56"/>
          <p:cNvSpPr/>
          <p:nvPr/>
        </p:nvSpPr>
        <p:spPr>
          <a:xfrm>
            <a:off x="3947555" y="4518989"/>
            <a:ext cx="1174653" cy="215875"/>
          </a:xfrm>
          <a:prstGeom prst="rect">
            <a:avLst/>
          </a:prstGeom>
          <a:gradFill>
            <a:gsLst>
              <a:gs pos="0">
                <a:schemeClr val="bg1">
                  <a:lumMod val="95000"/>
                </a:schemeClr>
              </a:gs>
              <a:gs pos="100000">
                <a:schemeClr val="bg2">
                  <a:lumMod val="20000"/>
                  <a:lumOff val="80000"/>
                </a:schemeClr>
              </a:gs>
            </a:gsLst>
          </a:gra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defTabSz="342827"/>
            <a:r>
              <a:rPr lang="en-US" sz="800" b="1" dirty="0">
                <a:solidFill>
                  <a:srgbClr val="46535B"/>
                </a:solidFill>
                <a:latin typeface="Arial"/>
              </a:rPr>
              <a:t>Mvar Service</a:t>
            </a:r>
          </a:p>
        </p:txBody>
      </p:sp>
      <p:sp>
        <p:nvSpPr>
          <p:cNvPr id="58" name="Rectangle 57"/>
          <p:cNvSpPr>
            <a:spLocks noChangeAspect="1"/>
          </p:cNvSpPr>
          <p:nvPr/>
        </p:nvSpPr>
        <p:spPr>
          <a:xfrm>
            <a:off x="7431724" y="929200"/>
            <a:ext cx="1280276" cy="1511456"/>
          </a:xfrm>
          <a:prstGeom prst="rect">
            <a:avLst/>
          </a:prstGeom>
          <a:noFill/>
          <a:ln>
            <a:solidFill>
              <a:srgbClr val="002060"/>
            </a:solidFill>
            <a:prstDash val="dash"/>
          </a:ln>
          <a:effectLst/>
        </p:spPr>
        <p:style>
          <a:lnRef idx="1">
            <a:schemeClr val="accent1"/>
          </a:lnRef>
          <a:fillRef idx="3">
            <a:schemeClr val="accent1"/>
          </a:fillRef>
          <a:effectRef idx="2">
            <a:schemeClr val="accent1"/>
          </a:effectRef>
          <a:fontRef idx="minor">
            <a:schemeClr val="lt1"/>
          </a:fontRef>
        </p:style>
        <p:txBody>
          <a:bodyPr lIns="78162" tIns="39082" rIns="78162" bIns="39082" rtlCol="0" anchor="ctr"/>
          <a:lstStyle/>
          <a:p>
            <a:pPr algn="ctr"/>
            <a:r>
              <a:rPr lang="en-US" sz="900" b="1" dirty="0">
                <a:solidFill>
                  <a:srgbClr val="002060"/>
                </a:solidFill>
                <a:latin typeface="Arial"/>
              </a:rPr>
              <a:t>T&amp;C BRP </a:t>
            </a:r>
          </a:p>
          <a:p>
            <a:pPr algn="ctr"/>
            <a:r>
              <a:rPr lang="en-US" sz="900" b="1" dirty="0">
                <a:solidFill>
                  <a:srgbClr val="002060"/>
                </a:solidFill>
                <a:latin typeface="Arial"/>
              </a:rPr>
              <a:t>T&amp;C BSP</a:t>
            </a:r>
          </a:p>
          <a:p>
            <a:pPr algn="ctr"/>
            <a:endParaRPr lang="en-US" sz="900" b="1" dirty="0">
              <a:solidFill>
                <a:srgbClr val="002060"/>
              </a:solidFill>
              <a:latin typeface="Arial"/>
            </a:endParaRPr>
          </a:p>
          <a:p>
            <a:pPr algn="ctr"/>
            <a:r>
              <a:rPr lang="en-US" sz="900" b="1" dirty="0">
                <a:solidFill>
                  <a:srgbClr val="002060"/>
                </a:solidFill>
                <a:latin typeface="Arial"/>
              </a:rPr>
              <a:t>Currently in public consultation</a:t>
            </a:r>
          </a:p>
        </p:txBody>
      </p:sp>
      <p:sp>
        <p:nvSpPr>
          <p:cNvPr id="59" name="Rectangle 58"/>
          <p:cNvSpPr>
            <a:spLocks noChangeAspect="1"/>
          </p:cNvSpPr>
          <p:nvPr/>
        </p:nvSpPr>
        <p:spPr>
          <a:xfrm>
            <a:off x="7431724" y="2625121"/>
            <a:ext cx="1280276" cy="813741"/>
          </a:xfrm>
          <a:prstGeom prst="rect">
            <a:avLst/>
          </a:prstGeom>
          <a:noFill/>
          <a:ln>
            <a:solidFill>
              <a:srgbClr val="002060"/>
            </a:solidFill>
            <a:prstDash val="dash"/>
          </a:ln>
          <a:effectLst/>
        </p:spPr>
        <p:style>
          <a:lnRef idx="1">
            <a:schemeClr val="accent1"/>
          </a:lnRef>
          <a:fillRef idx="3">
            <a:schemeClr val="accent1"/>
          </a:fillRef>
          <a:effectRef idx="2">
            <a:schemeClr val="accent1"/>
          </a:effectRef>
          <a:fontRef idx="minor">
            <a:schemeClr val="lt1"/>
          </a:fontRef>
        </p:style>
        <p:txBody>
          <a:bodyPr lIns="78162" tIns="39082" rIns="78162" bIns="39082" rtlCol="0" anchor="ctr"/>
          <a:lstStyle/>
          <a:p>
            <a:pPr algn="ctr"/>
            <a:r>
              <a:rPr lang="en-US" sz="900" b="1" dirty="0">
                <a:solidFill>
                  <a:srgbClr val="002060"/>
                </a:solidFill>
                <a:latin typeface="Arial"/>
              </a:rPr>
              <a:t>iCAROS project (ongoing)</a:t>
            </a:r>
          </a:p>
        </p:txBody>
      </p:sp>
      <p:sp>
        <p:nvSpPr>
          <p:cNvPr id="60" name="Rectangle 59"/>
          <p:cNvSpPr>
            <a:spLocks noChangeAspect="1"/>
          </p:cNvSpPr>
          <p:nvPr/>
        </p:nvSpPr>
        <p:spPr>
          <a:xfrm>
            <a:off x="7431724" y="3624158"/>
            <a:ext cx="1280276" cy="1164674"/>
          </a:xfrm>
          <a:prstGeom prst="rect">
            <a:avLst/>
          </a:prstGeom>
          <a:noFill/>
          <a:ln>
            <a:solidFill>
              <a:srgbClr val="002060"/>
            </a:solidFill>
            <a:prstDash val="dash"/>
          </a:ln>
          <a:effectLst/>
        </p:spPr>
        <p:style>
          <a:lnRef idx="1">
            <a:schemeClr val="accent1"/>
          </a:lnRef>
          <a:fillRef idx="3">
            <a:schemeClr val="accent1"/>
          </a:fillRef>
          <a:effectRef idx="2">
            <a:schemeClr val="accent1"/>
          </a:effectRef>
          <a:fontRef idx="minor">
            <a:schemeClr val="lt1"/>
          </a:fontRef>
        </p:style>
        <p:txBody>
          <a:bodyPr lIns="78162" tIns="39082" rIns="78162" bIns="39082" rtlCol="0" anchor="ctr"/>
          <a:lstStyle/>
          <a:p>
            <a:pPr algn="ctr"/>
            <a:r>
              <a:rPr lang="en-US" sz="900" b="1" dirty="0">
                <a:solidFill>
                  <a:srgbClr val="002060"/>
                </a:solidFill>
                <a:latin typeface="Arial"/>
              </a:rPr>
              <a:t>Projects in 2018</a:t>
            </a:r>
          </a:p>
        </p:txBody>
      </p:sp>
      <p:sp>
        <p:nvSpPr>
          <p:cNvPr id="61" name="Rectangle 60"/>
          <p:cNvSpPr/>
          <p:nvPr/>
        </p:nvSpPr>
        <p:spPr>
          <a:xfrm>
            <a:off x="614603" y="1250002"/>
            <a:ext cx="1174653" cy="3450557"/>
          </a:xfrm>
          <a:prstGeom prst="rect">
            <a:avLst/>
          </a:prstGeom>
          <a:noFill/>
          <a:ln>
            <a:solidFill>
              <a:schemeClr val="tx2">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defTabSz="342827"/>
            <a:r>
              <a:rPr lang="en-US" sz="900" b="1" dirty="0">
                <a:solidFill>
                  <a:srgbClr val="C00000"/>
                </a:solidFill>
                <a:latin typeface="Arial"/>
              </a:rPr>
              <a:t>Coordinating </a:t>
            </a:r>
          </a:p>
          <a:p>
            <a:pPr algn="ctr" defTabSz="342827"/>
            <a:r>
              <a:rPr lang="en-US" sz="900" b="1" dirty="0">
                <a:solidFill>
                  <a:srgbClr val="C00000"/>
                </a:solidFill>
                <a:latin typeface="Arial"/>
              </a:rPr>
              <a:t>Role</a:t>
            </a:r>
            <a:endParaRPr lang="en-US" sz="900" b="1" baseline="-25000" dirty="0">
              <a:solidFill>
                <a:srgbClr val="C00000"/>
              </a:solidFill>
              <a:latin typeface="Arial"/>
            </a:endParaRPr>
          </a:p>
        </p:txBody>
      </p:sp>
    </p:spTree>
    <p:extLst>
      <p:ext uri="{BB962C8B-B14F-4D97-AF65-F5344CB8AC3E}">
        <p14:creationId xmlns:p14="http://schemas.microsoft.com/office/powerpoint/2010/main" val="3296513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2000" y="170855"/>
            <a:ext cx="8280000" cy="896101"/>
          </a:xfrm>
        </p:spPr>
        <p:txBody>
          <a:bodyPr lIns="0" rIns="0" anchor="t"/>
          <a:lstStyle/>
          <a:p>
            <a:r>
              <a:rPr lang="en-US" sz="2100" dirty="0"/>
              <a:t>Future roles &amp; responsibilities – Obligations per asset type</a:t>
            </a:r>
            <a:br>
              <a:rPr lang="en-US" sz="2100" dirty="0"/>
            </a:br>
            <a:endParaRPr lang="en-US" sz="1700" dirty="0">
              <a:cs typeface="Arial"/>
            </a:endParaRPr>
          </a:p>
        </p:txBody>
      </p:sp>
      <p:sp>
        <p:nvSpPr>
          <p:cNvPr id="6" name="Rectangle 5"/>
          <p:cNvSpPr/>
          <p:nvPr/>
        </p:nvSpPr>
        <p:spPr>
          <a:xfrm>
            <a:off x="3947553" y="872860"/>
            <a:ext cx="1478634" cy="32381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66" tIns="34283" rIns="68566" bIns="34283" numCol="1" spcCol="0" rtlCol="0" fromWordArt="0" anchor="ctr" anchorCtr="0" forceAA="0" compatLnSpc="1">
            <a:prstTxWarp prst="textNoShape">
              <a:avLst/>
            </a:prstTxWarp>
            <a:noAutofit/>
          </a:bodyPr>
          <a:lstStyle/>
          <a:p>
            <a:pPr algn="ctr" defTabSz="342827"/>
            <a:r>
              <a:rPr lang="en-US" sz="900" b="1" dirty="0">
                <a:solidFill>
                  <a:prstClr val="white"/>
                </a:solidFill>
                <a:latin typeface="Arial"/>
              </a:rPr>
              <a:t>Balance Responsible </a:t>
            </a:r>
            <a:r>
              <a:rPr lang="en-US" sz="900" b="1" dirty="0" err="1">
                <a:solidFill>
                  <a:prstClr val="white"/>
                </a:solidFill>
                <a:latin typeface="Arial"/>
              </a:rPr>
              <a:t>Party</a:t>
            </a:r>
            <a:r>
              <a:rPr lang="en-US" sz="900" b="1" baseline="-25000" dirty="0" err="1">
                <a:solidFill>
                  <a:prstClr val="white"/>
                </a:solidFill>
                <a:latin typeface="Arial"/>
              </a:rPr>
              <a:t>source</a:t>
            </a:r>
            <a:endParaRPr lang="en-US" sz="900" b="1" baseline="-25000" dirty="0">
              <a:solidFill>
                <a:prstClr val="white"/>
              </a:solidFill>
              <a:latin typeface="Arial"/>
            </a:endParaRPr>
          </a:p>
        </p:txBody>
      </p:sp>
      <p:sp>
        <p:nvSpPr>
          <p:cNvPr id="7" name="Rectangle 6"/>
          <p:cNvSpPr/>
          <p:nvPr/>
        </p:nvSpPr>
        <p:spPr>
          <a:xfrm>
            <a:off x="614602" y="872860"/>
            <a:ext cx="1174653" cy="323813"/>
          </a:xfrm>
          <a:prstGeom prst="rect">
            <a:avLst/>
          </a:prstGeom>
          <a:gradFill>
            <a:gsLst>
              <a:gs pos="1000">
                <a:schemeClr val="tx2">
                  <a:lumMod val="75000"/>
                </a:schemeClr>
              </a:gs>
              <a:gs pos="100000">
                <a:schemeClr val="tx2"/>
              </a:gs>
            </a:gsLst>
            <a:lin ang="16200000" scaled="0"/>
          </a:gra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defTabSz="342827"/>
            <a:r>
              <a:rPr lang="en-US" sz="900" b="1" dirty="0">
                <a:solidFill>
                  <a:prstClr val="white"/>
                </a:solidFill>
                <a:latin typeface="Arial"/>
              </a:rPr>
              <a:t>Grid User</a:t>
            </a:r>
            <a:endParaRPr lang="en-US" sz="900" b="1" baseline="-25000" dirty="0">
              <a:solidFill>
                <a:prstClr val="white"/>
              </a:solidFill>
              <a:latin typeface="Arial"/>
            </a:endParaRPr>
          </a:p>
        </p:txBody>
      </p:sp>
      <p:sp>
        <p:nvSpPr>
          <p:cNvPr id="8" name="Rectangle 7"/>
          <p:cNvSpPr/>
          <p:nvPr/>
        </p:nvSpPr>
        <p:spPr>
          <a:xfrm>
            <a:off x="2281079" y="872860"/>
            <a:ext cx="1174653" cy="32381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66" tIns="34283" rIns="68566" bIns="34283" numCol="1" spcCol="0" rtlCol="0" fromWordArt="0" anchor="ctr" anchorCtr="0" forceAA="0" compatLnSpc="1">
            <a:prstTxWarp prst="textNoShape">
              <a:avLst/>
            </a:prstTxWarp>
            <a:noAutofit/>
          </a:bodyPr>
          <a:lstStyle/>
          <a:p>
            <a:pPr algn="ctr" defTabSz="342827"/>
            <a:r>
              <a:rPr lang="en-US" sz="900" b="1" dirty="0">
                <a:solidFill>
                  <a:prstClr val="white"/>
                </a:solidFill>
                <a:latin typeface="Arial"/>
              </a:rPr>
              <a:t>Access Holder</a:t>
            </a:r>
            <a:endParaRPr lang="en-US" sz="900" b="1" baseline="-25000" dirty="0">
              <a:solidFill>
                <a:prstClr val="white"/>
              </a:solidFill>
              <a:latin typeface="Arial"/>
            </a:endParaRPr>
          </a:p>
        </p:txBody>
      </p:sp>
      <p:cxnSp>
        <p:nvCxnSpPr>
          <p:cNvPr id="10" name="Straight Connector 9"/>
          <p:cNvCxnSpPr>
            <a:stCxn id="7" idx="3"/>
            <a:endCxn id="8" idx="1"/>
          </p:cNvCxnSpPr>
          <p:nvPr/>
        </p:nvCxnSpPr>
        <p:spPr>
          <a:xfrm>
            <a:off x="1789256" y="1034765"/>
            <a:ext cx="491823"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a:stCxn id="8" idx="3"/>
            <a:endCxn id="6" idx="1"/>
          </p:cNvCxnSpPr>
          <p:nvPr/>
        </p:nvCxnSpPr>
        <p:spPr>
          <a:xfrm>
            <a:off x="3455732" y="1034765"/>
            <a:ext cx="491821"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a:stCxn id="6" idx="3"/>
          </p:cNvCxnSpPr>
          <p:nvPr/>
        </p:nvCxnSpPr>
        <p:spPr>
          <a:xfrm>
            <a:off x="5426187" y="1034765"/>
            <a:ext cx="203424"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3947553" y="1354643"/>
            <a:ext cx="1478634" cy="32381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66" tIns="34283" rIns="68566" bIns="34283" numCol="1" spcCol="0" rtlCol="0" fromWordArt="0" anchor="ctr" anchorCtr="0" forceAA="0" compatLnSpc="1">
            <a:prstTxWarp prst="textNoShape">
              <a:avLst/>
            </a:prstTxWarp>
            <a:noAutofit/>
          </a:bodyPr>
          <a:lstStyle/>
          <a:p>
            <a:pPr algn="ctr" defTabSz="342827"/>
            <a:r>
              <a:rPr lang="en-US" sz="900" b="1" dirty="0">
                <a:solidFill>
                  <a:prstClr val="white"/>
                </a:solidFill>
                <a:latin typeface="Arial"/>
              </a:rPr>
              <a:t>Balance Responsible </a:t>
            </a:r>
            <a:r>
              <a:rPr lang="en-US" sz="900" b="1" dirty="0" err="1">
                <a:solidFill>
                  <a:prstClr val="white"/>
                </a:solidFill>
                <a:latin typeface="Arial"/>
              </a:rPr>
              <a:t>Party</a:t>
            </a:r>
            <a:r>
              <a:rPr lang="en-US" sz="900" b="1" baseline="-25000" dirty="0" err="1">
                <a:solidFill>
                  <a:prstClr val="white"/>
                </a:solidFill>
                <a:latin typeface="Arial"/>
              </a:rPr>
              <a:t>BSP</a:t>
            </a:r>
            <a:r>
              <a:rPr lang="en-US" sz="900" b="1" baseline="-25000" dirty="0">
                <a:solidFill>
                  <a:prstClr val="white"/>
                </a:solidFill>
                <a:latin typeface="Arial"/>
              </a:rPr>
              <a:t> </a:t>
            </a:r>
          </a:p>
        </p:txBody>
      </p:sp>
      <p:cxnSp>
        <p:nvCxnSpPr>
          <p:cNvPr id="14" name="Straight Connector 13"/>
          <p:cNvCxnSpPr>
            <a:endCxn id="13" idx="1"/>
          </p:cNvCxnSpPr>
          <p:nvPr/>
        </p:nvCxnSpPr>
        <p:spPr>
          <a:xfrm>
            <a:off x="3455732" y="1516548"/>
            <a:ext cx="491821"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2281079" y="1354643"/>
            <a:ext cx="1174653" cy="32381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66" tIns="34283" rIns="68566" bIns="34283" numCol="1" spcCol="0" rtlCol="0" fromWordArt="0" anchor="ctr" anchorCtr="0" forceAA="0" compatLnSpc="1">
            <a:prstTxWarp prst="textNoShape">
              <a:avLst/>
            </a:prstTxWarp>
            <a:noAutofit/>
          </a:bodyPr>
          <a:lstStyle/>
          <a:p>
            <a:pPr algn="ctr" defTabSz="342827"/>
            <a:r>
              <a:rPr lang="en-US" sz="900" b="1" dirty="0">
                <a:solidFill>
                  <a:prstClr val="white"/>
                </a:solidFill>
                <a:latin typeface="Arial"/>
              </a:rPr>
              <a:t>Balance Service Provider</a:t>
            </a:r>
            <a:endParaRPr lang="en-US" sz="900" b="1" baseline="-25000" dirty="0">
              <a:solidFill>
                <a:prstClr val="white"/>
              </a:solidFill>
              <a:latin typeface="Arial"/>
            </a:endParaRPr>
          </a:p>
        </p:txBody>
      </p:sp>
      <p:cxnSp>
        <p:nvCxnSpPr>
          <p:cNvPr id="16" name="Straight Connector 15"/>
          <p:cNvCxnSpPr>
            <a:stCxn id="15" idx="3"/>
          </p:cNvCxnSpPr>
          <p:nvPr/>
        </p:nvCxnSpPr>
        <p:spPr>
          <a:xfrm>
            <a:off x="3455732" y="1516549"/>
            <a:ext cx="491822" cy="471773"/>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2289986" y="3169018"/>
            <a:ext cx="1174653" cy="32381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66" tIns="34283" rIns="68566" bIns="34283" numCol="1" spcCol="0" rtlCol="0" fromWordArt="0" anchor="ctr" anchorCtr="0" forceAA="0" compatLnSpc="1">
            <a:prstTxWarp prst="textNoShape">
              <a:avLst/>
            </a:prstTxWarp>
            <a:noAutofit/>
          </a:bodyPr>
          <a:lstStyle/>
          <a:p>
            <a:pPr algn="ctr" defTabSz="342827"/>
            <a:r>
              <a:rPr lang="en-US" sz="900" b="1" dirty="0">
                <a:solidFill>
                  <a:prstClr val="white"/>
                </a:solidFill>
                <a:latin typeface="Arial"/>
              </a:rPr>
              <a:t>Outage Planning Agent</a:t>
            </a:r>
            <a:endParaRPr lang="en-US" sz="900" b="1" baseline="-25000" dirty="0">
              <a:solidFill>
                <a:prstClr val="white"/>
              </a:solidFill>
              <a:latin typeface="Arial"/>
            </a:endParaRPr>
          </a:p>
        </p:txBody>
      </p:sp>
      <p:sp>
        <p:nvSpPr>
          <p:cNvPr id="18" name="Rectangle 17"/>
          <p:cNvSpPr/>
          <p:nvPr/>
        </p:nvSpPr>
        <p:spPr>
          <a:xfrm>
            <a:off x="2281079" y="2571151"/>
            <a:ext cx="1174653" cy="32381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66" tIns="34283" rIns="68566" bIns="34283" numCol="1" spcCol="0" rtlCol="0" fromWordArt="0" anchor="ctr" anchorCtr="0" forceAA="0" compatLnSpc="1">
            <a:prstTxWarp prst="textNoShape">
              <a:avLst/>
            </a:prstTxWarp>
            <a:noAutofit/>
          </a:bodyPr>
          <a:lstStyle/>
          <a:p>
            <a:pPr algn="ctr" defTabSz="342827"/>
            <a:r>
              <a:rPr lang="en-US" sz="900" b="1" dirty="0">
                <a:solidFill>
                  <a:prstClr val="white"/>
                </a:solidFill>
                <a:latin typeface="Arial"/>
              </a:rPr>
              <a:t>Scheduling Agent</a:t>
            </a:r>
            <a:endParaRPr lang="en-US" sz="900" b="1" baseline="-25000" dirty="0">
              <a:solidFill>
                <a:prstClr val="white"/>
              </a:solidFill>
              <a:latin typeface="Arial"/>
            </a:endParaRPr>
          </a:p>
        </p:txBody>
      </p:sp>
      <p:cxnSp>
        <p:nvCxnSpPr>
          <p:cNvPr id="19" name="Straight Connector 18"/>
          <p:cNvCxnSpPr>
            <a:stCxn id="18" idx="3"/>
          </p:cNvCxnSpPr>
          <p:nvPr/>
        </p:nvCxnSpPr>
        <p:spPr>
          <a:xfrm>
            <a:off x="3455732" y="2733058"/>
            <a:ext cx="491822" cy="1"/>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7" idx="3"/>
          </p:cNvCxnSpPr>
          <p:nvPr/>
        </p:nvCxnSpPr>
        <p:spPr>
          <a:xfrm>
            <a:off x="3464640" y="3330924"/>
            <a:ext cx="482914"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Elbow Connector 20"/>
          <p:cNvCxnSpPr>
            <a:stCxn id="7" idx="3"/>
            <a:endCxn id="15" idx="1"/>
          </p:cNvCxnSpPr>
          <p:nvPr/>
        </p:nvCxnSpPr>
        <p:spPr>
          <a:xfrm>
            <a:off x="1789256" y="1034767"/>
            <a:ext cx="491823" cy="481783"/>
          </a:xfrm>
          <a:prstGeom prst="bentConnector3">
            <a:avLst>
              <a:gd name="adj1" fmla="val 50000"/>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Elbow Connector 21"/>
          <p:cNvCxnSpPr>
            <a:stCxn id="7" idx="3"/>
            <a:endCxn id="17" idx="1"/>
          </p:cNvCxnSpPr>
          <p:nvPr/>
        </p:nvCxnSpPr>
        <p:spPr>
          <a:xfrm>
            <a:off x="1789255" y="1034766"/>
            <a:ext cx="500731" cy="2296158"/>
          </a:xfrm>
          <a:prstGeom prst="bentConnector3">
            <a:avLst>
              <a:gd name="adj1" fmla="val 50000"/>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3947553" y="1807976"/>
            <a:ext cx="1174653" cy="215875"/>
          </a:xfrm>
          <a:prstGeom prst="rect">
            <a:avLst/>
          </a:prstGeom>
          <a:gradFill>
            <a:gsLst>
              <a:gs pos="0">
                <a:schemeClr val="bg1">
                  <a:lumMod val="95000"/>
                </a:schemeClr>
              </a:gs>
              <a:gs pos="100000">
                <a:schemeClr val="bg2">
                  <a:lumMod val="20000"/>
                  <a:lumOff val="80000"/>
                </a:schemeClr>
              </a:gs>
            </a:gsLst>
          </a:gra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defTabSz="342827"/>
            <a:r>
              <a:rPr lang="en-US" sz="800" b="1" dirty="0">
                <a:solidFill>
                  <a:srgbClr val="46535B"/>
                </a:solidFill>
                <a:latin typeface="Arial"/>
              </a:rPr>
              <a:t>FCR/R1</a:t>
            </a:r>
          </a:p>
        </p:txBody>
      </p:sp>
      <p:sp>
        <p:nvSpPr>
          <p:cNvPr id="24" name="Rectangle 23"/>
          <p:cNvSpPr/>
          <p:nvPr/>
        </p:nvSpPr>
        <p:spPr>
          <a:xfrm>
            <a:off x="3947553" y="2023852"/>
            <a:ext cx="1174653" cy="215875"/>
          </a:xfrm>
          <a:prstGeom prst="rect">
            <a:avLst/>
          </a:prstGeom>
          <a:gradFill>
            <a:gsLst>
              <a:gs pos="0">
                <a:schemeClr val="bg1">
                  <a:lumMod val="95000"/>
                </a:schemeClr>
              </a:gs>
              <a:gs pos="100000">
                <a:schemeClr val="bg2">
                  <a:lumMod val="20000"/>
                  <a:lumOff val="80000"/>
                </a:schemeClr>
              </a:gs>
            </a:gsLst>
          </a:gra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defTabSz="342827"/>
            <a:r>
              <a:rPr lang="en-US" sz="800" b="1" dirty="0" err="1">
                <a:solidFill>
                  <a:srgbClr val="46535B"/>
                </a:solidFill>
                <a:latin typeface="Arial"/>
              </a:rPr>
              <a:t>aFRR</a:t>
            </a:r>
            <a:r>
              <a:rPr lang="en-US" sz="800" b="1" dirty="0">
                <a:solidFill>
                  <a:srgbClr val="46535B"/>
                </a:solidFill>
                <a:latin typeface="Arial"/>
              </a:rPr>
              <a:t>/R2</a:t>
            </a:r>
          </a:p>
        </p:txBody>
      </p:sp>
      <p:sp>
        <p:nvSpPr>
          <p:cNvPr id="25" name="Rectangle 24"/>
          <p:cNvSpPr/>
          <p:nvPr/>
        </p:nvSpPr>
        <p:spPr>
          <a:xfrm>
            <a:off x="3947553" y="2223521"/>
            <a:ext cx="1174653" cy="215875"/>
          </a:xfrm>
          <a:prstGeom prst="rect">
            <a:avLst/>
          </a:prstGeom>
          <a:gradFill>
            <a:gsLst>
              <a:gs pos="0">
                <a:schemeClr val="bg1">
                  <a:lumMod val="95000"/>
                </a:schemeClr>
              </a:gs>
              <a:gs pos="100000">
                <a:schemeClr val="bg2">
                  <a:lumMod val="20000"/>
                  <a:lumOff val="80000"/>
                </a:schemeClr>
              </a:gs>
            </a:gsLst>
          </a:gra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defTabSz="342827"/>
            <a:r>
              <a:rPr lang="en-US" sz="800" b="1" dirty="0" err="1">
                <a:solidFill>
                  <a:srgbClr val="46535B"/>
                </a:solidFill>
                <a:latin typeface="Arial"/>
              </a:rPr>
              <a:t>mFRR</a:t>
            </a:r>
            <a:r>
              <a:rPr lang="en-US" sz="800" b="1" dirty="0">
                <a:solidFill>
                  <a:srgbClr val="46535B"/>
                </a:solidFill>
                <a:latin typeface="Arial"/>
              </a:rPr>
              <a:t>/R3</a:t>
            </a:r>
          </a:p>
        </p:txBody>
      </p:sp>
      <p:sp>
        <p:nvSpPr>
          <p:cNvPr id="26" name="Rectangle 25"/>
          <p:cNvSpPr/>
          <p:nvPr/>
        </p:nvSpPr>
        <p:spPr>
          <a:xfrm>
            <a:off x="2289986" y="3603074"/>
            <a:ext cx="1174653" cy="32381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66" tIns="34283" rIns="68566" bIns="34283" numCol="1" spcCol="0" rtlCol="0" fromWordArt="0" anchor="ctr" anchorCtr="0" forceAA="0" compatLnSpc="1">
            <a:prstTxWarp prst="textNoShape">
              <a:avLst/>
            </a:prstTxWarp>
            <a:noAutofit/>
          </a:bodyPr>
          <a:lstStyle/>
          <a:p>
            <a:pPr algn="ctr" defTabSz="342827"/>
            <a:r>
              <a:rPr lang="en-US" sz="900" b="1" dirty="0">
                <a:solidFill>
                  <a:prstClr val="white"/>
                </a:solidFill>
                <a:latin typeface="Arial"/>
              </a:rPr>
              <a:t>Restoration Service Provider</a:t>
            </a:r>
          </a:p>
        </p:txBody>
      </p:sp>
      <p:sp>
        <p:nvSpPr>
          <p:cNvPr id="27" name="Rectangle 26"/>
          <p:cNvSpPr/>
          <p:nvPr/>
        </p:nvSpPr>
        <p:spPr>
          <a:xfrm>
            <a:off x="2289986" y="4039865"/>
            <a:ext cx="1174653" cy="32381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66" tIns="34283" rIns="68566" bIns="34283" numCol="1" spcCol="0" rtlCol="0" fromWordArt="0" anchor="ctr" anchorCtr="0" forceAA="0" compatLnSpc="1">
            <a:prstTxWarp prst="textNoShape">
              <a:avLst/>
            </a:prstTxWarp>
            <a:noAutofit/>
          </a:bodyPr>
          <a:lstStyle/>
          <a:p>
            <a:pPr algn="ctr" defTabSz="342827"/>
            <a:r>
              <a:rPr lang="en-US" sz="900" b="1" dirty="0" err="1">
                <a:solidFill>
                  <a:prstClr val="white"/>
                </a:solidFill>
                <a:latin typeface="Arial"/>
              </a:rPr>
              <a:t>Defence</a:t>
            </a:r>
            <a:r>
              <a:rPr lang="en-US" sz="900" b="1" dirty="0">
                <a:solidFill>
                  <a:prstClr val="white"/>
                </a:solidFill>
                <a:latin typeface="Arial"/>
              </a:rPr>
              <a:t> Service Provider</a:t>
            </a:r>
          </a:p>
        </p:txBody>
      </p:sp>
      <p:cxnSp>
        <p:nvCxnSpPr>
          <p:cNvPr id="30" name="Elbow Connector 29"/>
          <p:cNvCxnSpPr>
            <a:endCxn id="18" idx="1"/>
          </p:cNvCxnSpPr>
          <p:nvPr/>
        </p:nvCxnSpPr>
        <p:spPr>
          <a:xfrm rot="16200000" flipH="1">
            <a:off x="1311203" y="1763182"/>
            <a:ext cx="1698293" cy="241459"/>
          </a:xfrm>
          <a:prstGeom prst="bentConnector2">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2289986" y="4465020"/>
            <a:ext cx="1174653" cy="32381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66" tIns="34283" rIns="68566" bIns="34283" numCol="1" spcCol="0" rtlCol="0" fromWordArt="0" anchor="ctr" anchorCtr="0" forceAA="0" compatLnSpc="1">
            <a:prstTxWarp prst="textNoShape">
              <a:avLst/>
            </a:prstTxWarp>
            <a:noAutofit/>
          </a:bodyPr>
          <a:lstStyle/>
          <a:p>
            <a:pPr algn="ctr" defTabSz="342827"/>
            <a:r>
              <a:rPr lang="en-US" sz="900" b="1" dirty="0">
                <a:solidFill>
                  <a:prstClr val="white"/>
                </a:solidFill>
                <a:latin typeface="Arial"/>
              </a:rPr>
              <a:t>‘Voltage Service Provider’</a:t>
            </a:r>
          </a:p>
        </p:txBody>
      </p:sp>
      <p:cxnSp>
        <p:nvCxnSpPr>
          <p:cNvPr id="34" name="Elbow Connector 33"/>
          <p:cNvCxnSpPr>
            <a:endCxn id="26" idx="1"/>
          </p:cNvCxnSpPr>
          <p:nvPr/>
        </p:nvCxnSpPr>
        <p:spPr>
          <a:xfrm rot="16200000" flipH="1">
            <a:off x="1866823" y="3341817"/>
            <a:ext cx="595960" cy="250365"/>
          </a:xfrm>
          <a:prstGeom prst="bentConnector2">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Elbow Connector 34"/>
          <p:cNvCxnSpPr/>
          <p:nvPr/>
        </p:nvCxnSpPr>
        <p:spPr>
          <a:xfrm rot="16200000" flipH="1">
            <a:off x="1866824" y="3778609"/>
            <a:ext cx="595960" cy="250365"/>
          </a:xfrm>
          <a:prstGeom prst="bentConnector2">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Elbow Connector 35"/>
          <p:cNvCxnSpPr/>
          <p:nvPr/>
        </p:nvCxnSpPr>
        <p:spPr>
          <a:xfrm rot="16200000" flipH="1">
            <a:off x="1866823" y="4203764"/>
            <a:ext cx="595960" cy="250365"/>
          </a:xfrm>
          <a:prstGeom prst="bentConnector2">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sp>
        <p:nvSpPr>
          <p:cNvPr id="37" name="Rectangle 36"/>
          <p:cNvSpPr/>
          <p:nvPr/>
        </p:nvSpPr>
        <p:spPr>
          <a:xfrm>
            <a:off x="3947553" y="3222987"/>
            <a:ext cx="1174653" cy="215875"/>
          </a:xfrm>
          <a:prstGeom prst="rect">
            <a:avLst/>
          </a:prstGeom>
          <a:gradFill>
            <a:gsLst>
              <a:gs pos="0">
                <a:schemeClr val="bg1">
                  <a:lumMod val="95000"/>
                </a:schemeClr>
              </a:gs>
              <a:gs pos="100000">
                <a:schemeClr val="bg2">
                  <a:lumMod val="20000"/>
                  <a:lumOff val="80000"/>
                </a:schemeClr>
              </a:gs>
            </a:gsLst>
          </a:gra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defTabSz="342827"/>
            <a:r>
              <a:rPr lang="en-US" sz="800" b="1" dirty="0">
                <a:solidFill>
                  <a:srgbClr val="46535B"/>
                </a:solidFill>
                <a:latin typeface="Arial"/>
              </a:rPr>
              <a:t>Outage plans</a:t>
            </a:r>
          </a:p>
        </p:txBody>
      </p:sp>
      <p:sp>
        <p:nvSpPr>
          <p:cNvPr id="38" name="Rectangle 37"/>
          <p:cNvSpPr/>
          <p:nvPr/>
        </p:nvSpPr>
        <p:spPr>
          <a:xfrm>
            <a:off x="3947553" y="2625120"/>
            <a:ext cx="1174653" cy="215875"/>
          </a:xfrm>
          <a:prstGeom prst="rect">
            <a:avLst/>
          </a:prstGeom>
          <a:gradFill>
            <a:gsLst>
              <a:gs pos="0">
                <a:schemeClr val="bg1">
                  <a:lumMod val="95000"/>
                </a:schemeClr>
              </a:gs>
              <a:gs pos="100000">
                <a:schemeClr val="bg2">
                  <a:lumMod val="20000"/>
                  <a:lumOff val="80000"/>
                </a:schemeClr>
              </a:gs>
            </a:gsLst>
          </a:gra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defTabSz="342827"/>
            <a:r>
              <a:rPr lang="en-US" sz="800" b="1" dirty="0">
                <a:solidFill>
                  <a:srgbClr val="46535B"/>
                </a:solidFill>
                <a:latin typeface="Arial"/>
              </a:rPr>
              <a:t>DA/ID Schedules</a:t>
            </a:r>
          </a:p>
        </p:txBody>
      </p:sp>
      <p:sp>
        <p:nvSpPr>
          <p:cNvPr id="39" name="Rectangle 38"/>
          <p:cNvSpPr/>
          <p:nvPr/>
        </p:nvSpPr>
        <p:spPr>
          <a:xfrm>
            <a:off x="3947553" y="2840359"/>
            <a:ext cx="1174653" cy="269843"/>
          </a:xfrm>
          <a:prstGeom prst="rect">
            <a:avLst/>
          </a:prstGeom>
          <a:gradFill>
            <a:gsLst>
              <a:gs pos="0">
                <a:schemeClr val="bg1">
                  <a:lumMod val="95000"/>
                </a:schemeClr>
              </a:gs>
              <a:gs pos="100000">
                <a:schemeClr val="bg2">
                  <a:lumMod val="20000"/>
                  <a:lumOff val="80000"/>
                </a:schemeClr>
              </a:gs>
            </a:gsLst>
          </a:gra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defTabSz="342827"/>
            <a:r>
              <a:rPr lang="en-US" sz="800" b="1" dirty="0">
                <a:solidFill>
                  <a:srgbClr val="46535B"/>
                </a:solidFill>
                <a:latin typeface="Arial"/>
              </a:rPr>
              <a:t>Bidding for </a:t>
            </a:r>
            <a:r>
              <a:rPr lang="en-US" sz="800" b="1" dirty="0" err="1">
                <a:solidFill>
                  <a:srgbClr val="46535B"/>
                </a:solidFill>
                <a:latin typeface="Arial"/>
              </a:rPr>
              <a:t>redispatching</a:t>
            </a:r>
            <a:r>
              <a:rPr lang="en-US" sz="800" b="1" dirty="0">
                <a:solidFill>
                  <a:srgbClr val="46535B"/>
                </a:solidFill>
                <a:latin typeface="Arial"/>
              </a:rPr>
              <a:t> </a:t>
            </a:r>
          </a:p>
        </p:txBody>
      </p:sp>
      <p:sp>
        <p:nvSpPr>
          <p:cNvPr id="40" name="Rectangle 39"/>
          <p:cNvSpPr/>
          <p:nvPr/>
        </p:nvSpPr>
        <p:spPr>
          <a:xfrm>
            <a:off x="5183902" y="1807510"/>
            <a:ext cx="626473" cy="631886"/>
          </a:xfrm>
          <a:prstGeom prst="rect">
            <a:avLst/>
          </a:prstGeom>
          <a:gradFill>
            <a:gsLst>
              <a:gs pos="0">
                <a:schemeClr val="bg1">
                  <a:lumMod val="95000"/>
                </a:schemeClr>
              </a:gs>
              <a:gs pos="100000">
                <a:schemeClr val="bg2">
                  <a:lumMod val="20000"/>
                  <a:lumOff val="80000"/>
                </a:schemeClr>
              </a:gs>
            </a:gsLst>
          </a:gra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defTabSz="342827"/>
            <a:r>
              <a:rPr lang="en-US" sz="800" b="1" dirty="0">
                <a:solidFill>
                  <a:srgbClr val="46535B"/>
                </a:solidFill>
                <a:latin typeface="Arial"/>
              </a:rPr>
              <a:t>Reserved &amp; non-reserved</a:t>
            </a:r>
          </a:p>
        </p:txBody>
      </p:sp>
      <p:sp>
        <p:nvSpPr>
          <p:cNvPr id="44" name="Footer Placeholder 4"/>
          <p:cNvSpPr>
            <a:spLocks noGrp="1"/>
          </p:cNvSpPr>
          <p:nvPr>
            <p:ph type="ftr" sz="quarter" idx="3"/>
          </p:nvPr>
        </p:nvSpPr>
        <p:spPr>
          <a:xfrm>
            <a:off x="371986" y="4850106"/>
            <a:ext cx="6088253" cy="166910"/>
          </a:xfrm>
        </p:spPr>
        <p:txBody>
          <a:bodyPr/>
          <a:lstStyle/>
          <a:p>
            <a:r>
              <a:rPr lang="en-US" smtClean="0"/>
              <a:t>ARP-Day / Brussels, 17.04.2017 </a:t>
            </a:r>
            <a:endParaRPr lang="en-US" dirty="0"/>
          </a:p>
        </p:txBody>
      </p:sp>
      <p:sp>
        <p:nvSpPr>
          <p:cNvPr id="52" name="Rectangle 51"/>
          <p:cNvSpPr/>
          <p:nvPr/>
        </p:nvSpPr>
        <p:spPr>
          <a:xfrm>
            <a:off x="5629611" y="924133"/>
            <a:ext cx="1174653" cy="215875"/>
          </a:xfrm>
          <a:prstGeom prst="rect">
            <a:avLst/>
          </a:prstGeom>
          <a:gradFill>
            <a:gsLst>
              <a:gs pos="0">
                <a:schemeClr val="bg1">
                  <a:lumMod val="95000"/>
                </a:schemeClr>
              </a:gs>
              <a:gs pos="100000">
                <a:schemeClr val="bg2">
                  <a:lumMod val="20000"/>
                  <a:lumOff val="80000"/>
                </a:schemeClr>
              </a:gs>
            </a:gsLst>
          </a:gra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defTabSz="342827"/>
            <a:r>
              <a:rPr lang="en-US" sz="800" b="1" dirty="0">
                <a:solidFill>
                  <a:srgbClr val="46535B"/>
                </a:solidFill>
                <a:latin typeface="Arial"/>
              </a:rPr>
              <a:t>Nominations</a:t>
            </a:r>
          </a:p>
        </p:txBody>
      </p:sp>
      <p:cxnSp>
        <p:nvCxnSpPr>
          <p:cNvPr id="54" name="Straight Connector 53"/>
          <p:cNvCxnSpPr/>
          <p:nvPr/>
        </p:nvCxnSpPr>
        <p:spPr>
          <a:xfrm>
            <a:off x="3464640" y="3764979"/>
            <a:ext cx="482914"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sp>
        <p:nvSpPr>
          <p:cNvPr id="55" name="Rectangle 54"/>
          <p:cNvSpPr/>
          <p:nvPr/>
        </p:nvSpPr>
        <p:spPr>
          <a:xfrm>
            <a:off x="3947554" y="3657042"/>
            <a:ext cx="1174653" cy="215875"/>
          </a:xfrm>
          <a:prstGeom prst="rect">
            <a:avLst/>
          </a:prstGeom>
          <a:gradFill>
            <a:gsLst>
              <a:gs pos="0">
                <a:schemeClr val="bg1">
                  <a:lumMod val="95000"/>
                </a:schemeClr>
              </a:gs>
              <a:gs pos="100000">
                <a:schemeClr val="bg2">
                  <a:lumMod val="20000"/>
                  <a:lumOff val="80000"/>
                </a:schemeClr>
              </a:gs>
            </a:gsLst>
          </a:gra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defTabSz="342827"/>
            <a:r>
              <a:rPr lang="en-US" sz="800" b="1" dirty="0">
                <a:solidFill>
                  <a:srgbClr val="46535B"/>
                </a:solidFill>
                <a:latin typeface="Arial"/>
              </a:rPr>
              <a:t>Black Start Service</a:t>
            </a:r>
          </a:p>
        </p:txBody>
      </p:sp>
      <p:cxnSp>
        <p:nvCxnSpPr>
          <p:cNvPr id="56" name="Straight Connector 55"/>
          <p:cNvCxnSpPr/>
          <p:nvPr/>
        </p:nvCxnSpPr>
        <p:spPr>
          <a:xfrm>
            <a:off x="3464641" y="4626926"/>
            <a:ext cx="482914"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Rectangle 56"/>
          <p:cNvSpPr/>
          <p:nvPr/>
        </p:nvSpPr>
        <p:spPr>
          <a:xfrm>
            <a:off x="3947555" y="4518989"/>
            <a:ext cx="1174653" cy="215875"/>
          </a:xfrm>
          <a:prstGeom prst="rect">
            <a:avLst/>
          </a:prstGeom>
          <a:gradFill>
            <a:gsLst>
              <a:gs pos="0">
                <a:schemeClr val="bg1">
                  <a:lumMod val="95000"/>
                </a:schemeClr>
              </a:gs>
              <a:gs pos="100000">
                <a:schemeClr val="bg2">
                  <a:lumMod val="20000"/>
                  <a:lumOff val="80000"/>
                </a:schemeClr>
              </a:gs>
            </a:gsLst>
          </a:gra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defTabSz="342827"/>
            <a:r>
              <a:rPr lang="en-US" sz="800" b="1" dirty="0">
                <a:solidFill>
                  <a:srgbClr val="46535B"/>
                </a:solidFill>
                <a:latin typeface="Arial"/>
              </a:rPr>
              <a:t>Mvar Service</a:t>
            </a:r>
          </a:p>
        </p:txBody>
      </p:sp>
      <p:sp>
        <p:nvSpPr>
          <p:cNvPr id="42" name="TextBox 41"/>
          <p:cNvSpPr txBox="1"/>
          <p:nvPr/>
        </p:nvSpPr>
        <p:spPr>
          <a:xfrm>
            <a:off x="7654484" y="3280771"/>
            <a:ext cx="2239180" cy="217463"/>
          </a:xfrm>
          <a:prstGeom prst="rect">
            <a:avLst/>
          </a:prstGeom>
          <a:noFill/>
        </p:spPr>
        <p:txBody>
          <a:bodyPr wrap="square" lIns="78199" tIns="39100" rIns="78199" bIns="39100" rtlCol="0">
            <a:spAutoFit/>
          </a:bodyPr>
          <a:lstStyle/>
          <a:p>
            <a:r>
              <a:rPr lang="en-US" sz="900" i="1" dirty="0">
                <a:solidFill>
                  <a:srgbClr val="7030A0"/>
                </a:solidFill>
              </a:rPr>
              <a:t>Mandatory type B/C/D</a:t>
            </a:r>
            <a:endParaRPr lang="nl-BE" sz="900" i="1" dirty="0">
              <a:solidFill>
                <a:srgbClr val="7030A0"/>
              </a:solidFill>
            </a:endParaRPr>
          </a:p>
        </p:txBody>
      </p:sp>
      <p:sp>
        <p:nvSpPr>
          <p:cNvPr id="43" name="TextBox 42"/>
          <p:cNvSpPr txBox="1"/>
          <p:nvPr/>
        </p:nvSpPr>
        <p:spPr>
          <a:xfrm>
            <a:off x="7654484" y="2902197"/>
            <a:ext cx="1786156" cy="217463"/>
          </a:xfrm>
          <a:prstGeom prst="rect">
            <a:avLst/>
          </a:prstGeom>
          <a:noFill/>
        </p:spPr>
        <p:txBody>
          <a:bodyPr wrap="square" lIns="78199" tIns="39100" rIns="78199" bIns="39100" rtlCol="0">
            <a:spAutoFit/>
          </a:bodyPr>
          <a:lstStyle/>
          <a:p>
            <a:r>
              <a:rPr lang="en-US" sz="900" i="1" dirty="0">
                <a:solidFill>
                  <a:srgbClr val="7030A0"/>
                </a:solidFill>
              </a:rPr>
              <a:t>Mandatory type B/C/D</a:t>
            </a:r>
            <a:endParaRPr lang="nl-BE" sz="900" i="1" dirty="0">
              <a:solidFill>
                <a:srgbClr val="7030A0"/>
              </a:solidFill>
            </a:endParaRPr>
          </a:p>
        </p:txBody>
      </p:sp>
      <p:sp>
        <p:nvSpPr>
          <p:cNvPr id="45" name="TextBox 44"/>
          <p:cNvSpPr txBox="1"/>
          <p:nvPr/>
        </p:nvSpPr>
        <p:spPr>
          <a:xfrm>
            <a:off x="7654484" y="2673730"/>
            <a:ext cx="1786156" cy="217463"/>
          </a:xfrm>
          <a:prstGeom prst="rect">
            <a:avLst/>
          </a:prstGeom>
          <a:noFill/>
        </p:spPr>
        <p:txBody>
          <a:bodyPr wrap="square" lIns="78199" tIns="39100" rIns="78199" bIns="39100" rtlCol="0">
            <a:spAutoFit/>
          </a:bodyPr>
          <a:lstStyle/>
          <a:p>
            <a:r>
              <a:rPr lang="en-US" sz="900" i="1" dirty="0">
                <a:solidFill>
                  <a:srgbClr val="7030A0"/>
                </a:solidFill>
              </a:rPr>
              <a:t>Mandatory type B/C/D</a:t>
            </a:r>
            <a:endParaRPr lang="nl-BE" sz="900" i="1" dirty="0">
              <a:solidFill>
                <a:srgbClr val="7030A0"/>
              </a:solidFill>
            </a:endParaRPr>
          </a:p>
        </p:txBody>
      </p:sp>
      <p:sp>
        <p:nvSpPr>
          <p:cNvPr id="46" name="TextBox 45"/>
          <p:cNvSpPr txBox="1"/>
          <p:nvPr/>
        </p:nvSpPr>
        <p:spPr>
          <a:xfrm>
            <a:off x="7654484" y="1411303"/>
            <a:ext cx="1786156" cy="355963"/>
          </a:xfrm>
          <a:prstGeom prst="rect">
            <a:avLst/>
          </a:prstGeom>
          <a:noFill/>
        </p:spPr>
        <p:txBody>
          <a:bodyPr wrap="square" lIns="78199" tIns="39100" rIns="78199" bIns="39100" rtlCol="0">
            <a:spAutoFit/>
          </a:bodyPr>
          <a:lstStyle/>
          <a:p>
            <a:r>
              <a:rPr lang="en-US" sz="900" i="1" dirty="0">
                <a:solidFill>
                  <a:srgbClr val="7030A0"/>
                </a:solidFill>
              </a:rPr>
              <a:t>Mandatory type C/D</a:t>
            </a:r>
          </a:p>
          <a:p>
            <a:r>
              <a:rPr lang="en-US" sz="900" i="1" dirty="0">
                <a:solidFill>
                  <a:srgbClr val="7030A0"/>
                </a:solidFill>
              </a:rPr>
              <a:t>Voluntary type B</a:t>
            </a:r>
            <a:endParaRPr lang="nl-BE" sz="900" i="1" dirty="0">
              <a:solidFill>
                <a:srgbClr val="7030A0"/>
              </a:solidFill>
            </a:endParaRPr>
          </a:p>
        </p:txBody>
      </p:sp>
      <p:sp>
        <p:nvSpPr>
          <p:cNvPr id="47" name="TextBox 46"/>
          <p:cNvSpPr txBox="1"/>
          <p:nvPr/>
        </p:nvSpPr>
        <p:spPr>
          <a:xfrm>
            <a:off x="6904820" y="929519"/>
            <a:ext cx="1786156" cy="217463"/>
          </a:xfrm>
          <a:prstGeom prst="rect">
            <a:avLst/>
          </a:prstGeom>
          <a:noFill/>
        </p:spPr>
        <p:txBody>
          <a:bodyPr wrap="square" lIns="78199" tIns="39100" rIns="78199" bIns="39100" rtlCol="0">
            <a:spAutoFit/>
          </a:bodyPr>
          <a:lstStyle/>
          <a:p>
            <a:r>
              <a:rPr lang="en-US" sz="900" i="1" dirty="0"/>
              <a:t>Mandatory</a:t>
            </a:r>
            <a:endParaRPr lang="nl-BE" sz="900" i="1" dirty="0"/>
          </a:p>
        </p:txBody>
      </p:sp>
      <p:sp>
        <p:nvSpPr>
          <p:cNvPr id="48" name="TextBox 47"/>
          <p:cNvSpPr txBox="1"/>
          <p:nvPr/>
        </p:nvSpPr>
        <p:spPr>
          <a:xfrm>
            <a:off x="6528407" y="3264408"/>
            <a:ext cx="1786156" cy="217463"/>
          </a:xfrm>
          <a:prstGeom prst="rect">
            <a:avLst/>
          </a:prstGeom>
          <a:noFill/>
        </p:spPr>
        <p:txBody>
          <a:bodyPr wrap="square" lIns="78199" tIns="39100" rIns="78199" bIns="39100" rtlCol="0">
            <a:spAutoFit/>
          </a:bodyPr>
          <a:lstStyle/>
          <a:p>
            <a:r>
              <a:rPr lang="en-US" sz="900" i="1" dirty="0">
                <a:solidFill>
                  <a:schemeClr val="accent2"/>
                </a:solidFill>
              </a:rPr>
              <a:t>Mandatory</a:t>
            </a:r>
            <a:endParaRPr lang="nl-BE" sz="900" i="1" dirty="0">
              <a:solidFill>
                <a:schemeClr val="accent2"/>
              </a:solidFill>
            </a:endParaRPr>
          </a:p>
        </p:txBody>
      </p:sp>
      <p:sp>
        <p:nvSpPr>
          <p:cNvPr id="49" name="TextBox 48"/>
          <p:cNvSpPr txBox="1"/>
          <p:nvPr/>
        </p:nvSpPr>
        <p:spPr>
          <a:xfrm>
            <a:off x="6528407" y="2885833"/>
            <a:ext cx="1786156" cy="217463"/>
          </a:xfrm>
          <a:prstGeom prst="rect">
            <a:avLst/>
          </a:prstGeom>
          <a:noFill/>
        </p:spPr>
        <p:txBody>
          <a:bodyPr wrap="square" lIns="78199" tIns="39100" rIns="78199" bIns="39100" rtlCol="0">
            <a:spAutoFit/>
          </a:bodyPr>
          <a:lstStyle/>
          <a:p>
            <a:r>
              <a:rPr lang="en-US" sz="900" i="1" dirty="0">
                <a:solidFill>
                  <a:schemeClr val="accent2"/>
                </a:solidFill>
              </a:rPr>
              <a:t>Voluntary</a:t>
            </a:r>
            <a:endParaRPr lang="nl-BE" sz="900" i="1" dirty="0">
              <a:solidFill>
                <a:schemeClr val="accent2"/>
              </a:solidFill>
            </a:endParaRPr>
          </a:p>
        </p:txBody>
      </p:sp>
      <p:sp>
        <p:nvSpPr>
          <p:cNvPr id="50" name="TextBox 49"/>
          <p:cNvSpPr txBox="1"/>
          <p:nvPr/>
        </p:nvSpPr>
        <p:spPr>
          <a:xfrm>
            <a:off x="6528407" y="2657367"/>
            <a:ext cx="1786156" cy="217463"/>
          </a:xfrm>
          <a:prstGeom prst="rect">
            <a:avLst/>
          </a:prstGeom>
          <a:noFill/>
        </p:spPr>
        <p:txBody>
          <a:bodyPr wrap="square" lIns="78199" tIns="39100" rIns="78199" bIns="39100" rtlCol="0">
            <a:spAutoFit/>
          </a:bodyPr>
          <a:lstStyle/>
          <a:p>
            <a:r>
              <a:rPr lang="en-US" sz="900" i="1" dirty="0">
                <a:solidFill>
                  <a:schemeClr val="accent2"/>
                </a:solidFill>
              </a:rPr>
              <a:t>If </a:t>
            </a:r>
            <a:r>
              <a:rPr lang="en-US" sz="900" i="1" dirty="0" err="1">
                <a:solidFill>
                  <a:schemeClr val="accent2"/>
                </a:solidFill>
              </a:rPr>
              <a:t>redispatching</a:t>
            </a:r>
            <a:endParaRPr lang="nl-BE" sz="900" i="1" dirty="0">
              <a:solidFill>
                <a:schemeClr val="accent2"/>
              </a:solidFill>
            </a:endParaRPr>
          </a:p>
        </p:txBody>
      </p:sp>
      <p:sp>
        <p:nvSpPr>
          <p:cNvPr id="51" name="TextBox 50"/>
          <p:cNvSpPr txBox="1"/>
          <p:nvPr/>
        </p:nvSpPr>
        <p:spPr>
          <a:xfrm>
            <a:off x="6528407" y="1411791"/>
            <a:ext cx="1786156" cy="217463"/>
          </a:xfrm>
          <a:prstGeom prst="rect">
            <a:avLst/>
          </a:prstGeom>
          <a:noFill/>
        </p:spPr>
        <p:txBody>
          <a:bodyPr wrap="square" lIns="78199" tIns="39100" rIns="78199" bIns="39100" rtlCol="0">
            <a:spAutoFit/>
          </a:bodyPr>
          <a:lstStyle/>
          <a:p>
            <a:r>
              <a:rPr lang="en-US" sz="900" i="1" dirty="0">
                <a:solidFill>
                  <a:schemeClr val="accent2"/>
                </a:solidFill>
              </a:rPr>
              <a:t>Voluntary</a:t>
            </a:r>
            <a:endParaRPr lang="nl-BE" sz="900" i="1" dirty="0">
              <a:solidFill>
                <a:schemeClr val="accent2"/>
              </a:solidFill>
            </a:endParaRPr>
          </a:p>
        </p:txBody>
      </p:sp>
      <p:sp>
        <p:nvSpPr>
          <p:cNvPr id="53" name="TextBox 52"/>
          <p:cNvSpPr txBox="1"/>
          <p:nvPr/>
        </p:nvSpPr>
        <p:spPr>
          <a:xfrm>
            <a:off x="6460238" y="627148"/>
            <a:ext cx="1656934" cy="217463"/>
          </a:xfrm>
          <a:prstGeom prst="rect">
            <a:avLst/>
          </a:prstGeom>
          <a:noFill/>
        </p:spPr>
        <p:txBody>
          <a:bodyPr wrap="square" lIns="78199" tIns="39100" rIns="78199" bIns="39100" rtlCol="0">
            <a:spAutoFit/>
          </a:bodyPr>
          <a:lstStyle/>
          <a:p>
            <a:r>
              <a:rPr lang="en-US" sz="900" b="1" i="1" dirty="0">
                <a:solidFill>
                  <a:schemeClr val="accent2"/>
                </a:solidFill>
              </a:rPr>
              <a:t>Blue: demand</a:t>
            </a:r>
            <a:endParaRPr lang="nl-BE" sz="900" b="1" i="1" dirty="0">
              <a:solidFill>
                <a:schemeClr val="accent2"/>
              </a:solidFill>
            </a:endParaRPr>
          </a:p>
        </p:txBody>
      </p:sp>
      <p:sp>
        <p:nvSpPr>
          <p:cNvPr id="61" name="TextBox 60"/>
          <p:cNvSpPr txBox="1"/>
          <p:nvPr/>
        </p:nvSpPr>
        <p:spPr>
          <a:xfrm>
            <a:off x="7768564" y="609976"/>
            <a:ext cx="1786156" cy="217463"/>
          </a:xfrm>
          <a:prstGeom prst="rect">
            <a:avLst/>
          </a:prstGeom>
          <a:noFill/>
        </p:spPr>
        <p:txBody>
          <a:bodyPr wrap="square" lIns="78199" tIns="39100" rIns="78199" bIns="39100" rtlCol="0">
            <a:spAutoFit/>
          </a:bodyPr>
          <a:lstStyle/>
          <a:p>
            <a:r>
              <a:rPr lang="en-US" sz="900" b="1" i="1" dirty="0">
                <a:solidFill>
                  <a:srgbClr val="7030A0"/>
                </a:solidFill>
              </a:rPr>
              <a:t>Purple: PGM &amp; storage</a:t>
            </a:r>
            <a:endParaRPr lang="nl-BE" sz="900" b="1" i="1" dirty="0">
              <a:solidFill>
                <a:srgbClr val="7030A0"/>
              </a:solidFill>
            </a:endParaRPr>
          </a:p>
        </p:txBody>
      </p:sp>
      <p:cxnSp>
        <p:nvCxnSpPr>
          <p:cNvPr id="62" name="Straight Connector 61"/>
          <p:cNvCxnSpPr/>
          <p:nvPr/>
        </p:nvCxnSpPr>
        <p:spPr>
          <a:xfrm flipH="1">
            <a:off x="7512937" y="1354642"/>
            <a:ext cx="8149" cy="3272284"/>
          </a:xfrm>
          <a:prstGeom prst="line">
            <a:avLst/>
          </a:prstGeom>
          <a:noFill/>
          <a:ln>
            <a:solidFill>
              <a:srgbClr val="002060"/>
            </a:solidFill>
            <a:prstDash val="dash"/>
          </a:ln>
          <a:effectLst/>
        </p:spPr>
        <p:style>
          <a:lnRef idx="1">
            <a:schemeClr val="accent1"/>
          </a:lnRef>
          <a:fillRef idx="3">
            <a:schemeClr val="accent1"/>
          </a:fillRef>
          <a:effectRef idx="2">
            <a:schemeClr val="accent1"/>
          </a:effectRef>
          <a:fontRef idx="minor">
            <a:schemeClr val="lt1"/>
          </a:fontRef>
        </p:style>
      </p:cxnSp>
    </p:spTree>
    <p:extLst>
      <p:ext uri="{BB962C8B-B14F-4D97-AF65-F5344CB8AC3E}">
        <p14:creationId xmlns:p14="http://schemas.microsoft.com/office/powerpoint/2010/main" val="1724271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171" y="108888"/>
            <a:ext cx="8280000" cy="645109"/>
          </a:xfrm>
        </p:spPr>
        <p:txBody>
          <a:bodyPr/>
          <a:lstStyle/>
          <a:p>
            <a:r>
              <a:rPr lang="en-US" dirty="0" smtClean="0"/>
              <a:t>From CIPU to iCAROS - From ARP  to  OP-Agent/S-Agent/BSP</a:t>
            </a:r>
            <a:endParaRPr lang="en-US" dirty="0"/>
          </a:p>
        </p:txBody>
      </p:sp>
      <p:sp>
        <p:nvSpPr>
          <p:cNvPr id="5" name="Rectangle 4"/>
          <p:cNvSpPr/>
          <p:nvPr/>
        </p:nvSpPr>
        <p:spPr>
          <a:xfrm>
            <a:off x="925907" y="1208588"/>
            <a:ext cx="864548" cy="1273849"/>
          </a:xfrm>
          <a:prstGeom prst="rect">
            <a:avLst/>
          </a:prstGeom>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a:r>
              <a:rPr lang="en-US" sz="1200" dirty="0"/>
              <a:t>Present</a:t>
            </a:r>
          </a:p>
          <a:p>
            <a:pPr algn="ctr"/>
            <a:r>
              <a:rPr lang="en-US" sz="1200" dirty="0"/>
              <a:t>(CIPU)</a:t>
            </a:r>
          </a:p>
        </p:txBody>
      </p:sp>
      <p:sp>
        <p:nvSpPr>
          <p:cNvPr id="9" name="Rectangle 8"/>
          <p:cNvSpPr/>
          <p:nvPr/>
        </p:nvSpPr>
        <p:spPr>
          <a:xfrm>
            <a:off x="1921175" y="959451"/>
            <a:ext cx="5229789" cy="1522987"/>
          </a:xfrm>
          <a:prstGeom prst="rect">
            <a:avLst/>
          </a:prstGeom>
          <a:noFill/>
          <a:ln>
            <a:round/>
          </a:ln>
          <a:effectLst/>
        </p:spPr>
        <p:style>
          <a:lnRef idx="1">
            <a:schemeClr val="accent1"/>
          </a:lnRef>
          <a:fillRef idx="3">
            <a:schemeClr val="accent1"/>
          </a:fillRef>
          <a:effectRef idx="2">
            <a:schemeClr val="accent1"/>
          </a:effectRef>
          <a:fontRef idx="minor">
            <a:schemeClr val="lt1"/>
          </a:fontRef>
        </p:style>
        <p:txBody>
          <a:bodyPr lIns="78199" tIns="39100" rIns="78199" bIns="39100" rtlCol="0" anchor="t"/>
          <a:lstStyle/>
          <a:p>
            <a:pPr algn="ctr">
              <a:spcBef>
                <a:spcPts val="450"/>
              </a:spcBef>
            </a:pPr>
            <a:r>
              <a:rPr lang="en-US" sz="900" i="1" u="sng" dirty="0">
                <a:solidFill>
                  <a:schemeClr val="bg2">
                    <a:lumMod val="75000"/>
                  </a:schemeClr>
                </a:solidFill>
              </a:rPr>
              <a:t>ARP</a:t>
            </a:r>
          </a:p>
          <a:p>
            <a:pPr algn="ctr"/>
            <a:endParaRPr lang="en-US" sz="900" b="1" dirty="0">
              <a:solidFill>
                <a:schemeClr val="bg2">
                  <a:lumMod val="75000"/>
                </a:schemeClr>
              </a:solidFill>
            </a:endParaRPr>
          </a:p>
          <a:p>
            <a:pPr marL="754151" indent="-214267">
              <a:buFontTx/>
              <a:buChar char="-"/>
            </a:pPr>
            <a:endParaRPr lang="en-US" sz="900" i="1" dirty="0">
              <a:solidFill>
                <a:schemeClr val="bg2">
                  <a:lumMod val="75000"/>
                </a:schemeClr>
              </a:solidFill>
            </a:endParaRPr>
          </a:p>
          <a:p>
            <a:pPr marL="754151" indent="-214267">
              <a:buFontTx/>
              <a:buChar char="-"/>
            </a:pPr>
            <a:endParaRPr lang="en-US" sz="900" i="1" dirty="0">
              <a:solidFill>
                <a:schemeClr val="bg2">
                  <a:lumMod val="75000"/>
                </a:schemeClr>
              </a:solidFill>
            </a:endParaRPr>
          </a:p>
        </p:txBody>
      </p:sp>
      <p:sp>
        <p:nvSpPr>
          <p:cNvPr id="14" name="Down Arrow 13"/>
          <p:cNvSpPr/>
          <p:nvPr/>
        </p:nvSpPr>
        <p:spPr>
          <a:xfrm>
            <a:off x="4082816" y="2548371"/>
            <a:ext cx="648801" cy="421238"/>
          </a:xfrm>
          <a:prstGeom prst="downArrow">
            <a:avLst/>
          </a:prstGeom>
          <a:gradFill>
            <a:gsLst>
              <a:gs pos="0">
                <a:schemeClr val="tx2">
                  <a:lumMod val="75000"/>
                </a:schemeClr>
              </a:gs>
              <a:gs pos="100000">
                <a:schemeClr val="tx2"/>
              </a:gs>
            </a:gsLst>
          </a:gra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a:endParaRPr lang="en-US" sz="1100" b="1"/>
          </a:p>
        </p:txBody>
      </p:sp>
      <p:sp>
        <p:nvSpPr>
          <p:cNvPr id="15" name="Rectangle 14"/>
          <p:cNvSpPr/>
          <p:nvPr/>
        </p:nvSpPr>
        <p:spPr>
          <a:xfrm>
            <a:off x="925907" y="3166660"/>
            <a:ext cx="864548" cy="1563267"/>
          </a:xfrm>
          <a:prstGeom prst="rect">
            <a:avLst/>
          </a:prstGeom>
          <a:gradFill>
            <a:gsLst>
              <a:gs pos="0">
                <a:schemeClr val="tx2">
                  <a:lumMod val="75000"/>
                </a:schemeClr>
              </a:gs>
              <a:gs pos="100000">
                <a:schemeClr val="tx2"/>
              </a:gs>
            </a:gsLst>
          </a:gra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a:r>
              <a:rPr lang="en-US" sz="1100" b="1" dirty="0"/>
              <a:t>Future</a:t>
            </a:r>
          </a:p>
          <a:p>
            <a:pPr algn="ctr"/>
            <a:r>
              <a:rPr lang="en-US" sz="1100" b="1" dirty="0"/>
              <a:t>(iCAROS project)</a:t>
            </a:r>
          </a:p>
        </p:txBody>
      </p:sp>
      <p:sp>
        <p:nvSpPr>
          <p:cNvPr id="22" name="Rectangle 21"/>
          <p:cNvSpPr/>
          <p:nvPr/>
        </p:nvSpPr>
        <p:spPr>
          <a:xfrm>
            <a:off x="1921175" y="3166661"/>
            <a:ext cx="1212662" cy="935265"/>
          </a:xfrm>
          <a:prstGeom prst="rect">
            <a:avLst/>
          </a:prstGeom>
          <a:noFill/>
          <a:ln>
            <a:solidFill>
              <a:schemeClr val="tx2">
                <a:lumMod val="75000"/>
              </a:schemeClr>
            </a:solidFill>
            <a:round/>
          </a:ln>
          <a:effectLst/>
        </p:spPr>
        <p:style>
          <a:lnRef idx="1">
            <a:schemeClr val="accent1"/>
          </a:lnRef>
          <a:fillRef idx="3">
            <a:schemeClr val="accent1"/>
          </a:fillRef>
          <a:effectRef idx="2">
            <a:schemeClr val="accent1"/>
          </a:effectRef>
          <a:fontRef idx="minor">
            <a:schemeClr val="lt1"/>
          </a:fontRef>
        </p:style>
        <p:txBody>
          <a:bodyPr lIns="78199" tIns="39100" rIns="78199" bIns="39100" rtlCol="0" anchor="t" anchorCtr="0"/>
          <a:lstStyle/>
          <a:p>
            <a:pPr algn="ctr"/>
            <a:r>
              <a:rPr lang="en-US" sz="900" i="1" u="sng" dirty="0">
                <a:solidFill>
                  <a:schemeClr val="bg2">
                    <a:lumMod val="75000"/>
                  </a:schemeClr>
                </a:solidFill>
              </a:rPr>
              <a:t>Outage Planning Agent</a:t>
            </a:r>
          </a:p>
        </p:txBody>
      </p:sp>
      <p:sp>
        <p:nvSpPr>
          <p:cNvPr id="23" name="Rectangle 22"/>
          <p:cNvSpPr/>
          <p:nvPr/>
        </p:nvSpPr>
        <p:spPr>
          <a:xfrm>
            <a:off x="3196102" y="3166661"/>
            <a:ext cx="2476797" cy="935265"/>
          </a:xfrm>
          <a:prstGeom prst="rect">
            <a:avLst/>
          </a:prstGeom>
          <a:noFill/>
          <a:ln>
            <a:solidFill>
              <a:schemeClr val="tx2">
                <a:lumMod val="75000"/>
              </a:schemeClr>
            </a:solidFill>
            <a:round/>
          </a:ln>
          <a:effectLst/>
        </p:spPr>
        <p:style>
          <a:lnRef idx="1">
            <a:schemeClr val="accent1"/>
          </a:lnRef>
          <a:fillRef idx="3">
            <a:schemeClr val="accent1"/>
          </a:fillRef>
          <a:effectRef idx="2">
            <a:schemeClr val="accent1"/>
          </a:effectRef>
          <a:fontRef idx="minor">
            <a:schemeClr val="lt1"/>
          </a:fontRef>
        </p:style>
        <p:txBody>
          <a:bodyPr lIns="78199" tIns="39100" rIns="78199" bIns="39100" rtlCol="0" anchor="t" anchorCtr="0"/>
          <a:lstStyle/>
          <a:p>
            <a:r>
              <a:rPr lang="en-US" sz="900" i="1" u="sng" dirty="0">
                <a:solidFill>
                  <a:schemeClr val="bg2">
                    <a:lumMod val="75000"/>
                  </a:schemeClr>
                </a:solidFill>
              </a:rPr>
              <a:t>Scheduling Agent</a:t>
            </a:r>
          </a:p>
          <a:p>
            <a:pPr algn="ctr"/>
            <a:endParaRPr lang="en-US" sz="900" b="1" dirty="0">
              <a:solidFill>
                <a:schemeClr val="bg2">
                  <a:lumMod val="75000"/>
                </a:schemeClr>
              </a:solidFill>
            </a:endParaRPr>
          </a:p>
          <a:p>
            <a:pPr algn="ctr"/>
            <a:endParaRPr lang="en-US" sz="900" b="1" dirty="0">
              <a:solidFill>
                <a:schemeClr val="bg2">
                  <a:lumMod val="75000"/>
                </a:schemeClr>
              </a:solidFill>
            </a:endParaRPr>
          </a:p>
        </p:txBody>
      </p:sp>
      <p:sp>
        <p:nvSpPr>
          <p:cNvPr id="24" name="Rectangle 23"/>
          <p:cNvSpPr/>
          <p:nvPr/>
        </p:nvSpPr>
        <p:spPr>
          <a:xfrm>
            <a:off x="5816810" y="3165795"/>
            <a:ext cx="1212662" cy="935265"/>
          </a:xfrm>
          <a:prstGeom prst="rect">
            <a:avLst/>
          </a:prstGeom>
          <a:noFill/>
          <a:ln>
            <a:solidFill>
              <a:schemeClr val="tx2">
                <a:lumMod val="75000"/>
              </a:schemeClr>
            </a:solidFill>
            <a:round/>
          </a:ln>
          <a:effectLst/>
        </p:spPr>
        <p:style>
          <a:lnRef idx="1">
            <a:schemeClr val="accent1"/>
          </a:lnRef>
          <a:fillRef idx="3">
            <a:schemeClr val="accent1"/>
          </a:fillRef>
          <a:effectRef idx="2">
            <a:schemeClr val="accent1"/>
          </a:effectRef>
          <a:fontRef idx="minor">
            <a:schemeClr val="lt1"/>
          </a:fontRef>
        </p:style>
        <p:txBody>
          <a:bodyPr lIns="78199" tIns="39100" rIns="78199" bIns="39100" rtlCol="0" anchor="t" anchorCtr="0"/>
          <a:lstStyle/>
          <a:p>
            <a:pPr algn="ctr"/>
            <a:r>
              <a:rPr lang="en-US" sz="900" i="1" u="sng" dirty="0">
                <a:solidFill>
                  <a:schemeClr val="bg2">
                    <a:lumMod val="75000"/>
                  </a:schemeClr>
                </a:solidFill>
              </a:rPr>
              <a:t>BSP</a:t>
            </a:r>
          </a:p>
          <a:p>
            <a:pPr algn="ctr"/>
            <a:endParaRPr lang="en-US" sz="900" b="1" dirty="0">
              <a:solidFill>
                <a:schemeClr val="bg2">
                  <a:lumMod val="75000"/>
                </a:schemeClr>
              </a:solidFill>
            </a:endParaRPr>
          </a:p>
          <a:p>
            <a:pPr algn="ctr"/>
            <a:endParaRPr lang="en-US" sz="900" b="1" dirty="0">
              <a:solidFill>
                <a:schemeClr val="bg2">
                  <a:lumMod val="75000"/>
                </a:schemeClr>
              </a:solidFill>
            </a:endParaRPr>
          </a:p>
        </p:txBody>
      </p:sp>
      <p:sp>
        <p:nvSpPr>
          <p:cNvPr id="27" name="Rectangle 26"/>
          <p:cNvSpPr/>
          <p:nvPr/>
        </p:nvSpPr>
        <p:spPr>
          <a:xfrm>
            <a:off x="1861358" y="3076421"/>
            <a:ext cx="2575126" cy="1369143"/>
          </a:xfrm>
          <a:prstGeom prst="rect">
            <a:avLst/>
          </a:prstGeom>
          <a:noFill/>
          <a:ln w="1905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lIns="78199" tIns="39100" rIns="78199" bIns="39100" rtlCol="0" anchor="b"/>
          <a:lstStyle/>
          <a:p>
            <a:pPr algn="ctr"/>
            <a:r>
              <a:rPr lang="en-US" sz="900" b="1" dirty="0">
                <a:solidFill>
                  <a:schemeClr val="tx2">
                    <a:lumMod val="75000"/>
                  </a:schemeClr>
                </a:solidFill>
              </a:rPr>
              <a:t>Roles introduced by GL SO</a:t>
            </a:r>
          </a:p>
        </p:txBody>
      </p:sp>
      <p:sp>
        <p:nvSpPr>
          <p:cNvPr id="21" name="Rectangle 20"/>
          <p:cNvSpPr/>
          <p:nvPr/>
        </p:nvSpPr>
        <p:spPr>
          <a:xfrm>
            <a:off x="5732956" y="3076421"/>
            <a:ext cx="1418008" cy="1369143"/>
          </a:xfrm>
          <a:prstGeom prst="rect">
            <a:avLst/>
          </a:prstGeom>
          <a:noFill/>
          <a:ln w="1905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lIns="78199" tIns="39100" rIns="78199" bIns="39100" rtlCol="0" anchor="b"/>
          <a:lstStyle/>
          <a:p>
            <a:pPr algn="ctr"/>
            <a:r>
              <a:rPr lang="en-US" sz="900" b="1" dirty="0">
                <a:solidFill>
                  <a:schemeClr val="tx2">
                    <a:lumMod val="75000"/>
                  </a:schemeClr>
                </a:solidFill>
              </a:rPr>
              <a:t>Role introduced by </a:t>
            </a:r>
          </a:p>
          <a:p>
            <a:pPr algn="ctr"/>
            <a:r>
              <a:rPr lang="en-US" sz="900" b="1" dirty="0">
                <a:solidFill>
                  <a:schemeClr val="tx2">
                    <a:lumMod val="75000"/>
                  </a:schemeClr>
                </a:solidFill>
              </a:rPr>
              <a:t>GL EB</a:t>
            </a:r>
          </a:p>
        </p:txBody>
      </p:sp>
      <p:sp>
        <p:nvSpPr>
          <p:cNvPr id="19" name="Title 1"/>
          <p:cNvSpPr txBox="1">
            <a:spLocks/>
          </p:cNvSpPr>
          <p:nvPr/>
        </p:nvSpPr>
        <p:spPr>
          <a:xfrm>
            <a:off x="883895" y="548544"/>
            <a:ext cx="6097301" cy="410906"/>
          </a:xfrm>
          <a:prstGeom prst="rect">
            <a:avLst/>
          </a:prstGeom>
        </p:spPr>
        <p:txBody>
          <a:bodyPr lIns="0" tIns="39100" rIns="0" bIns="39100"/>
          <a:lstStyle>
            <a:lvl1pPr algn="ctr" defTabSz="457200" rtl="0" eaLnBrk="1" latinLnBrk="0" hangingPunct="1">
              <a:lnSpc>
                <a:spcPct val="100000"/>
              </a:lnSpc>
              <a:spcBef>
                <a:spcPct val="0"/>
              </a:spcBef>
              <a:buNone/>
              <a:defRPr sz="2800" kern="1200">
                <a:solidFill>
                  <a:srgbClr val="E75420"/>
                </a:solidFill>
                <a:latin typeface="+mj-lt"/>
                <a:ea typeface="+mj-ea"/>
                <a:cs typeface="+mj-cs"/>
              </a:defRPr>
            </a:lvl1pPr>
          </a:lstStyle>
          <a:p>
            <a:pPr algn="l"/>
            <a:endParaRPr lang="en-US" sz="2000" dirty="0"/>
          </a:p>
        </p:txBody>
      </p:sp>
      <p:sp>
        <p:nvSpPr>
          <p:cNvPr id="18" name="Rectangle 17"/>
          <p:cNvSpPr/>
          <p:nvPr/>
        </p:nvSpPr>
        <p:spPr>
          <a:xfrm>
            <a:off x="2009557" y="1253264"/>
            <a:ext cx="5015008" cy="1142684"/>
          </a:xfrm>
          <a:prstGeom prst="rect">
            <a:avLst/>
          </a:prstGeom>
          <a:noFill/>
          <a:ln>
            <a:round/>
          </a:ln>
          <a:effectLst/>
        </p:spPr>
        <p:style>
          <a:lnRef idx="1">
            <a:schemeClr val="accent1"/>
          </a:lnRef>
          <a:fillRef idx="3">
            <a:schemeClr val="accent1"/>
          </a:fillRef>
          <a:effectRef idx="2">
            <a:schemeClr val="accent1"/>
          </a:effectRef>
          <a:fontRef idx="minor">
            <a:schemeClr val="lt1"/>
          </a:fontRef>
        </p:style>
        <p:txBody>
          <a:bodyPr lIns="78199" tIns="39100" rIns="78199" bIns="39100" rtlCol="0" anchor="t" anchorCtr="0"/>
          <a:lstStyle/>
          <a:p>
            <a:pPr algn="ctr"/>
            <a:r>
              <a:rPr lang="en-US" sz="900" b="1" dirty="0">
                <a:solidFill>
                  <a:schemeClr val="bg2">
                    <a:lumMod val="75000"/>
                  </a:schemeClr>
                </a:solidFill>
              </a:rPr>
              <a:t>CIPU</a:t>
            </a:r>
          </a:p>
        </p:txBody>
      </p:sp>
      <p:sp>
        <p:nvSpPr>
          <p:cNvPr id="20" name="Rectangle 19"/>
          <p:cNvSpPr/>
          <p:nvPr/>
        </p:nvSpPr>
        <p:spPr>
          <a:xfrm>
            <a:off x="4637171" y="1578130"/>
            <a:ext cx="1035730" cy="467632"/>
          </a:xfrm>
          <a:prstGeom prst="rect">
            <a:avLst/>
          </a:prstGeom>
          <a:noFill/>
          <a:ln>
            <a:round/>
          </a:ln>
          <a:effectLst/>
        </p:spPr>
        <p:style>
          <a:lnRef idx="1">
            <a:schemeClr val="accent1"/>
          </a:lnRef>
          <a:fillRef idx="3">
            <a:schemeClr val="accent1"/>
          </a:fillRef>
          <a:effectRef idx="2">
            <a:schemeClr val="accent1"/>
          </a:effectRef>
          <a:fontRef idx="minor">
            <a:schemeClr val="lt1"/>
          </a:fontRef>
        </p:style>
        <p:txBody>
          <a:bodyPr lIns="78199" tIns="39100" rIns="78199" bIns="39100" rtlCol="0" anchor="ctr" anchorCtr="0"/>
          <a:lstStyle/>
          <a:p>
            <a:pPr algn="ctr"/>
            <a:r>
              <a:rPr lang="en-US" sz="900" b="1" dirty="0">
                <a:solidFill>
                  <a:schemeClr val="bg2">
                    <a:lumMod val="75000"/>
                  </a:schemeClr>
                </a:solidFill>
              </a:rPr>
              <a:t>Redispatching flexibility</a:t>
            </a:r>
          </a:p>
        </p:txBody>
      </p:sp>
      <p:sp>
        <p:nvSpPr>
          <p:cNvPr id="25" name="Rectangle 24"/>
          <p:cNvSpPr/>
          <p:nvPr/>
        </p:nvSpPr>
        <p:spPr>
          <a:xfrm>
            <a:off x="3371487" y="1579226"/>
            <a:ext cx="1035730" cy="467632"/>
          </a:xfrm>
          <a:prstGeom prst="rect">
            <a:avLst/>
          </a:prstGeom>
          <a:noFill/>
          <a:ln>
            <a:round/>
          </a:ln>
          <a:effectLst/>
        </p:spPr>
        <p:style>
          <a:lnRef idx="1">
            <a:schemeClr val="accent1"/>
          </a:lnRef>
          <a:fillRef idx="3">
            <a:schemeClr val="accent1"/>
          </a:fillRef>
          <a:effectRef idx="2">
            <a:schemeClr val="accent1"/>
          </a:effectRef>
          <a:fontRef idx="minor">
            <a:schemeClr val="lt1"/>
          </a:fontRef>
        </p:style>
        <p:txBody>
          <a:bodyPr lIns="78199" tIns="39100" rIns="78199" bIns="39100" rtlCol="0" anchor="ctr" anchorCtr="0"/>
          <a:lstStyle/>
          <a:p>
            <a:pPr algn="ctr"/>
            <a:r>
              <a:rPr lang="en-US" sz="900" b="1" dirty="0">
                <a:solidFill>
                  <a:schemeClr val="bg2">
                    <a:lumMod val="75000"/>
                  </a:schemeClr>
                </a:solidFill>
              </a:rPr>
              <a:t>Scheduling</a:t>
            </a:r>
          </a:p>
        </p:txBody>
      </p:sp>
      <p:sp>
        <p:nvSpPr>
          <p:cNvPr id="26" name="Rectangle 25"/>
          <p:cNvSpPr/>
          <p:nvPr/>
        </p:nvSpPr>
        <p:spPr>
          <a:xfrm>
            <a:off x="5902855" y="1578128"/>
            <a:ext cx="1035730" cy="467632"/>
          </a:xfrm>
          <a:prstGeom prst="rect">
            <a:avLst/>
          </a:prstGeom>
          <a:noFill/>
          <a:ln>
            <a:round/>
          </a:ln>
          <a:effectLst/>
        </p:spPr>
        <p:style>
          <a:lnRef idx="1">
            <a:schemeClr val="accent1"/>
          </a:lnRef>
          <a:fillRef idx="3">
            <a:schemeClr val="accent1"/>
          </a:fillRef>
          <a:effectRef idx="2">
            <a:schemeClr val="accent1"/>
          </a:effectRef>
          <a:fontRef idx="minor">
            <a:schemeClr val="lt1"/>
          </a:fontRef>
        </p:style>
        <p:txBody>
          <a:bodyPr lIns="78199" tIns="39100" rIns="78199" bIns="39100" rtlCol="0" anchor="ctr" anchorCtr="0"/>
          <a:lstStyle/>
          <a:p>
            <a:pPr algn="ctr"/>
            <a:r>
              <a:rPr lang="en-US" sz="900" b="1" dirty="0">
                <a:solidFill>
                  <a:schemeClr val="bg2">
                    <a:lumMod val="75000"/>
                  </a:schemeClr>
                </a:solidFill>
              </a:rPr>
              <a:t>Free balancing bids</a:t>
            </a:r>
          </a:p>
        </p:txBody>
      </p:sp>
      <p:sp>
        <p:nvSpPr>
          <p:cNvPr id="28" name="Rectangle 27"/>
          <p:cNvSpPr/>
          <p:nvPr/>
        </p:nvSpPr>
        <p:spPr>
          <a:xfrm>
            <a:off x="2105804" y="1578127"/>
            <a:ext cx="1035730" cy="467632"/>
          </a:xfrm>
          <a:prstGeom prst="rect">
            <a:avLst/>
          </a:prstGeom>
          <a:noFill/>
          <a:ln>
            <a:round/>
          </a:ln>
          <a:effectLst/>
        </p:spPr>
        <p:style>
          <a:lnRef idx="1">
            <a:schemeClr val="accent1"/>
          </a:lnRef>
          <a:fillRef idx="3">
            <a:schemeClr val="accent1"/>
          </a:fillRef>
          <a:effectRef idx="2">
            <a:schemeClr val="accent1"/>
          </a:effectRef>
          <a:fontRef idx="minor">
            <a:schemeClr val="lt1"/>
          </a:fontRef>
        </p:style>
        <p:txBody>
          <a:bodyPr lIns="78199" tIns="39100" rIns="78199" bIns="39100" rtlCol="0" anchor="ctr" anchorCtr="0"/>
          <a:lstStyle/>
          <a:p>
            <a:pPr algn="ctr"/>
            <a:r>
              <a:rPr lang="en-US" sz="900" b="1" dirty="0">
                <a:solidFill>
                  <a:schemeClr val="bg2">
                    <a:lumMod val="75000"/>
                  </a:schemeClr>
                </a:solidFill>
              </a:rPr>
              <a:t>Availability plans</a:t>
            </a:r>
          </a:p>
        </p:txBody>
      </p:sp>
      <p:sp>
        <p:nvSpPr>
          <p:cNvPr id="29" name="Rectangle 28"/>
          <p:cNvSpPr/>
          <p:nvPr/>
        </p:nvSpPr>
        <p:spPr>
          <a:xfrm>
            <a:off x="4556233" y="3553879"/>
            <a:ext cx="1035730" cy="467632"/>
          </a:xfrm>
          <a:prstGeom prst="rect">
            <a:avLst/>
          </a:prstGeom>
          <a:noFill/>
          <a:ln>
            <a:solidFill>
              <a:schemeClr val="tx2">
                <a:lumMod val="75000"/>
              </a:schemeClr>
            </a:solidFill>
            <a:round/>
          </a:ln>
          <a:effectLst/>
        </p:spPr>
        <p:style>
          <a:lnRef idx="1">
            <a:schemeClr val="accent1"/>
          </a:lnRef>
          <a:fillRef idx="3">
            <a:schemeClr val="accent1"/>
          </a:fillRef>
          <a:effectRef idx="2">
            <a:schemeClr val="accent1"/>
          </a:effectRef>
          <a:fontRef idx="minor">
            <a:schemeClr val="lt1"/>
          </a:fontRef>
        </p:style>
        <p:txBody>
          <a:bodyPr lIns="78199" tIns="39100" rIns="78199" bIns="39100" rtlCol="0" anchor="ctr" anchorCtr="0"/>
          <a:lstStyle/>
          <a:p>
            <a:pPr algn="ctr"/>
            <a:r>
              <a:rPr lang="en-US" sz="900" b="1" dirty="0">
                <a:solidFill>
                  <a:schemeClr val="bg2">
                    <a:lumMod val="75000"/>
                  </a:schemeClr>
                </a:solidFill>
              </a:rPr>
              <a:t>Redispatching flexibility</a:t>
            </a:r>
          </a:p>
        </p:txBody>
      </p:sp>
      <p:sp>
        <p:nvSpPr>
          <p:cNvPr id="30" name="Rectangle 29"/>
          <p:cNvSpPr/>
          <p:nvPr/>
        </p:nvSpPr>
        <p:spPr>
          <a:xfrm>
            <a:off x="3290550" y="3554976"/>
            <a:ext cx="1035730" cy="467632"/>
          </a:xfrm>
          <a:prstGeom prst="rect">
            <a:avLst/>
          </a:prstGeom>
          <a:noFill/>
          <a:ln>
            <a:solidFill>
              <a:schemeClr val="tx2">
                <a:lumMod val="75000"/>
              </a:schemeClr>
            </a:solidFill>
            <a:round/>
          </a:ln>
          <a:effectLst/>
        </p:spPr>
        <p:style>
          <a:lnRef idx="1">
            <a:schemeClr val="accent1"/>
          </a:lnRef>
          <a:fillRef idx="3">
            <a:schemeClr val="accent1"/>
          </a:fillRef>
          <a:effectRef idx="2">
            <a:schemeClr val="accent1"/>
          </a:effectRef>
          <a:fontRef idx="minor">
            <a:schemeClr val="lt1"/>
          </a:fontRef>
        </p:style>
        <p:txBody>
          <a:bodyPr lIns="78199" tIns="39100" rIns="78199" bIns="39100" rtlCol="0" anchor="ctr" anchorCtr="0"/>
          <a:lstStyle/>
          <a:p>
            <a:pPr algn="ctr"/>
            <a:r>
              <a:rPr lang="en-US" sz="900" b="1" dirty="0">
                <a:solidFill>
                  <a:schemeClr val="bg2">
                    <a:lumMod val="75000"/>
                  </a:schemeClr>
                </a:solidFill>
              </a:rPr>
              <a:t>Scheduling</a:t>
            </a:r>
          </a:p>
        </p:txBody>
      </p:sp>
      <p:sp>
        <p:nvSpPr>
          <p:cNvPr id="31" name="Rectangle 30"/>
          <p:cNvSpPr/>
          <p:nvPr/>
        </p:nvSpPr>
        <p:spPr>
          <a:xfrm>
            <a:off x="5902854" y="3553878"/>
            <a:ext cx="1035730" cy="467632"/>
          </a:xfrm>
          <a:prstGeom prst="rect">
            <a:avLst/>
          </a:prstGeom>
          <a:noFill/>
          <a:ln>
            <a:solidFill>
              <a:schemeClr val="tx2">
                <a:lumMod val="75000"/>
              </a:schemeClr>
            </a:solidFill>
            <a:round/>
          </a:ln>
          <a:effectLst/>
        </p:spPr>
        <p:style>
          <a:lnRef idx="1">
            <a:schemeClr val="accent1"/>
          </a:lnRef>
          <a:fillRef idx="3">
            <a:schemeClr val="accent1"/>
          </a:fillRef>
          <a:effectRef idx="2">
            <a:schemeClr val="accent1"/>
          </a:effectRef>
          <a:fontRef idx="minor">
            <a:schemeClr val="lt1"/>
          </a:fontRef>
        </p:style>
        <p:txBody>
          <a:bodyPr lIns="78199" tIns="39100" rIns="78199" bIns="39100" rtlCol="0" anchor="ctr" anchorCtr="0"/>
          <a:lstStyle/>
          <a:p>
            <a:pPr algn="ctr"/>
            <a:r>
              <a:rPr lang="en-US" sz="900" b="1" dirty="0">
                <a:solidFill>
                  <a:schemeClr val="bg2">
                    <a:lumMod val="75000"/>
                  </a:schemeClr>
                </a:solidFill>
              </a:rPr>
              <a:t>Free balancing bids</a:t>
            </a:r>
          </a:p>
        </p:txBody>
      </p:sp>
      <p:sp>
        <p:nvSpPr>
          <p:cNvPr id="36" name="Rectangle 35"/>
          <p:cNvSpPr/>
          <p:nvPr/>
        </p:nvSpPr>
        <p:spPr>
          <a:xfrm>
            <a:off x="2009641" y="3556421"/>
            <a:ext cx="1035730" cy="467632"/>
          </a:xfrm>
          <a:prstGeom prst="rect">
            <a:avLst/>
          </a:prstGeom>
          <a:noFill/>
          <a:ln>
            <a:solidFill>
              <a:schemeClr val="tx2">
                <a:lumMod val="75000"/>
              </a:schemeClr>
            </a:solidFill>
            <a:round/>
          </a:ln>
          <a:effectLst/>
        </p:spPr>
        <p:style>
          <a:lnRef idx="1">
            <a:schemeClr val="accent1"/>
          </a:lnRef>
          <a:fillRef idx="3">
            <a:schemeClr val="accent1"/>
          </a:fillRef>
          <a:effectRef idx="2">
            <a:schemeClr val="accent1"/>
          </a:effectRef>
          <a:fontRef idx="minor">
            <a:schemeClr val="lt1"/>
          </a:fontRef>
        </p:style>
        <p:txBody>
          <a:bodyPr lIns="78199" tIns="39100" rIns="78199" bIns="39100" rtlCol="0" anchor="ctr" anchorCtr="0"/>
          <a:lstStyle/>
          <a:p>
            <a:pPr algn="ctr"/>
            <a:r>
              <a:rPr lang="en-US" sz="900" b="1" dirty="0">
                <a:solidFill>
                  <a:schemeClr val="bg2">
                    <a:lumMod val="75000"/>
                  </a:schemeClr>
                </a:solidFill>
              </a:rPr>
              <a:t>Availability plans</a:t>
            </a:r>
          </a:p>
        </p:txBody>
      </p:sp>
      <p:sp>
        <p:nvSpPr>
          <p:cNvPr id="32" name="Rectangle 31"/>
          <p:cNvSpPr/>
          <p:nvPr/>
        </p:nvSpPr>
        <p:spPr>
          <a:xfrm>
            <a:off x="7289732" y="1208588"/>
            <a:ext cx="901157" cy="1273849"/>
          </a:xfrm>
          <a:prstGeom prst="rect">
            <a:avLst/>
          </a:prstGeom>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a:r>
              <a:rPr lang="en-US" sz="900" i="1" dirty="0"/>
              <a:t>Large</a:t>
            </a:r>
          </a:p>
          <a:p>
            <a:pPr algn="ctr"/>
            <a:r>
              <a:rPr lang="en-US" sz="900" i="1" dirty="0"/>
              <a:t>Generation</a:t>
            </a:r>
          </a:p>
          <a:p>
            <a:pPr algn="ctr"/>
            <a:r>
              <a:rPr lang="en-US" sz="900" i="1" dirty="0"/>
              <a:t>(TSO-connected)</a:t>
            </a:r>
          </a:p>
        </p:txBody>
      </p:sp>
      <p:sp>
        <p:nvSpPr>
          <p:cNvPr id="33" name="Down Arrow 32"/>
          <p:cNvSpPr/>
          <p:nvPr/>
        </p:nvSpPr>
        <p:spPr>
          <a:xfrm>
            <a:off x="7402171" y="2548371"/>
            <a:ext cx="676275" cy="432661"/>
          </a:xfrm>
          <a:prstGeom prst="downArrow">
            <a:avLst/>
          </a:prstGeom>
          <a:gradFill>
            <a:gsLst>
              <a:gs pos="0">
                <a:schemeClr val="tx2">
                  <a:lumMod val="75000"/>
                </a:schemeClr>
              </a:gs>
              <a:gs pos="100000">
                <a:schemeClr val="tx2"/>
              </a:gs>
            </a:gsLst>
          </a:gra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a:endParaRPr lang="en-US" sz="1200" b="1"/>
          </a:p>
        </p:txBody>
      </p:sp>
      <p:sp>
        <p:nvSpPr>
          <p:cNvPr id="34" name="Rectangle 33"/>
          <p:cNvSpPr/>
          <p:nvPr/>
        </p:nvSpPr>
        <p:spPr>
          <a:xfrm>
            <a:off x="7289731" y="3165794"/>
            <a:ext cx="901157" cy="1564132"/>
          </a:xfrm>
          <a:prstGeom prst="rect">
            <a:avLst/>
          </a:prstGeom>
          <a:gradFill>
            <a:gsLst>
              <a:gs pos="0">
                <a:schemeClr val="tx2">
                  <a:lumMod val="75000"/>
                </a:schemeClr>
              </a:gs>
              <a:gs pos="100000">
                <a:schemeClr val="tx2"/>
              </a:gs>
            </a:gsLst>
          </a:gra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a:r>
              <a:rPr lang="en-US" sz="900" b="1" i="1" dirty="0"/>
              <a:t>Generation Load</a:t>
            </a:r>
          </a:p>
          <a:p>
            <a:pPr algn="ctr"/>
            <a:r>
              <a:rPr lang="en-US" sz="900" b="1" i="1" dirty="0"/>
              <a:t>Storage</a:t>
            </a:r>
          </a:p>
        </p:txBody>
      </p:sp>
      <p:sp>
        <p:nvSpPr>
          <p:cNvPr id="35" name="Rectangle 34"/>
          <p:cNvSpPr/>
          <p:nvPr/>
        </p:nvSpPr>
        <p:spPr>
          <a:xfrm>
            <a:off x="3371487" y="2128775"/>
            <a:ext cx="3567098" cy="188890"/>
          </a:xfrm>
          <a:prstGeom prst="rect">
            <a:avLst/>
          </a:prstGeom>
          <a:noFill/>
          <a:ln>
            <a:prstDash val="dash"/>
            <a:round/>
          </a:ln>
          <a:effectLst/>
        </p:spPr>
        <p:style>
          <a:lnRef idx="1">
            <a:schemeClr val="accent1"/>
          </a:lnRef>
          <a:fillRef idx="3">
            <a:schemeClr val="accent1"/>
          </a:fillRef>
          <a:effectRef idx="2">
            <a:schemeClr val="accent1"/>
          </a:effectRef>
          <a:fontRef idx="minor">
            <a:schemeClr val="lt1"/>
          </a:fontRef>
        </p:style>
        <p:txBody>
          <a:bodyPr lIns="78199" tIns="39100" rIns="78199" bIns="39100" rtlCol="0" anchor="ctr" anchorCtr="0"/>
          <a:lstStyle/>
          <a:p>
            <a:pPr algn="ctr"/>
            <a:r>
              <a:rPr lang="en-US" sz="900" b="1" dirty="0">
                <a:solidFill>
                  <a:schemeClr val="bg2">
                    <a:lumMod val="75000"/>
                  </a:schemeClr>
                </a:solidFill>
              </a:rPr>
              <a:t>Red Zones Mechanism </a:t>
            </a:r>
          </a:p>
        </p:txBody>
      </p:sp>
      <p:sp>
        <p:nvSpPr>
          <p:cNvPr id="37" name="Rectangle 36"/>
          <p:cNvSpPr/>
          <p:nvPr/>
        </p:nvSpPr>
        <p:spPr>
          <a:xfrm>
            <a:off x="3290549" y="4541038"/>
            <a:ext cx="3734016" cy="188890"/>
          </a:xfrm>
          <a:prstGeom prst="rect">
            <a:avLst/>
          </a:prstGeom>
          <a:noFill/>
          <a:ln>
            <a:solidFill>
              <a:schemeClr val="tx2">
                <a:lumMod val="75000"/>
              </a:schemeClr>
            </a:solidFill>
            <a:prstDash val="dash"/>
            <a:round/>
          </a:ln>
          <a:effectLst/>
        </p:spPr>
        <p:style>
          <a:lnRef idx="1">
            <a:schemeClr val="accent1"/>
          </a:lnRef>
          <a:fillRef idx="3">
            <a:schemeClr val="accent1"/>
          </a:fillRef>
          <a:effectRef idx="2">
            <a:schemeClr val="accent1"/>
          </a:effectRef>
          <a:fontRef idx="minor">
            <a:schemeClr val="lt1"/>
          </a:fontRef>
        </p:style>
        <p:txBody>
          <a:bodyPr lIns="78199" tIns="39100" rIns="78199" bIns="39100" rtlCol="0" anchor="ctr" anchorCtr="0"/>
          <a:lstStyle/>
          <a:p>
            <a:pPr algn="ctr"/>
            <a:r>
              <a:rPr lang="en-US" sz="900" b="1" dirty="0">
                <a:solidFill>
                  <a:schemeClr val="bg2">
                    <a:lumMod val="75000"/>
                  </a:schemeClr>
                </a:solidFill>
              </a:rPr>
              <a:t>Congestion Risk Indicator (CRI)</a:t>
            </a:r>
          </a:p>
        </p:txBody>
      </p:sp>
      <p:sp>
        <p:nvSpPr>
          <p:cNvPr id="38" name="Footer Placeholder 4"/>
          <p:cNvSpPr>
            <a:spLocks noGrp="1"/>
          </p:cNvSpPr>
          <p:nvPr>
            <p:ph type="ftr" sz="quarter" idx="3"/>
          </p:nvPr>
        </p:nvSpPr>
        <p:spPr>
          <a:xfrm>
            <a:off x="371986" y="4850106"/>
            <a:ext cx="6088253" cy="166910"/>
          </a:xfrm>
        </p:spPr>
        <p:txBody>
          <a:bodyPr/>
          <a:lstStyle/>
          <a:p>
            <a:r>
              <a:rPr lang="en-US" smtClean="0"/>
              <a:t>ARP-Day / Brussels, 17.04.2017 </a:t>
            </a:r>
            <a:endParaRPr lang="en-US" dirty="0"/>
          </a:p>
        </p:txBody>
      </p:sp>
    </p:spTree>
    <p:extLst>
      <p:ext uri="{BB962C8B-B14F-4D97-AF65-F5344CB8AC3E}">
        <p14:creationId xmlns:p14="http://schemas.microsoft.com/office/powerpoint/2010/main" val="107065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37"/>
          <p:cNvSpPr/>
          <p:nvPr/>
        </p:nvSpPr>
        <p:spPr>
          <a:xfrm>
            <a:off x="203366" y="2666866"/>
            <a:ext cx="8792602" cy="618501"/>
          </a:xfrm>
          <a:prstGeom prst="round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a:endParaRPr lang="nl-BE"/>
          </a:p>
        </p:txBody>
      </p:sp>
      <p:sp>
        <p:nvSpPr>
          <p:cNvPr id="39" name="Rounded Rectangle 38"/>
          <p:cNvSpPr/>
          <p:nvPr/>
        </p:nvSpPr>
        <p:spPr>
          <a:xfrm>
            <a:off x="203366" y="3753604"/>
            <a:ext cx="8792602" cy="575633"/>
          </a:xfrm>
          <a:prstGeom prst="round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a:endParaRPr lang="nl-BE"/>
          </a:p>
        </p:txBody>
      </p:sp>
      <p:sp>
        <p:nvSpPr>
          <p:cNvPr id="10" name="Rounded Rectangle 9"/>
          <p:cNvSpPr/>
          <p:nvPr/>
        </p:nvSpPr>
        <p:spPr>
          <a:xfrm>
            <a:off x="203366" y="1498612"/>
            <a:ext cx="8792602" cy="618501"/>
          </a:xfrm>
          <a:prstGeom prst="round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a:endParaRPr lang="nl-BE"/>
          </a:p>
        </p:txBody>
      </p:sp>
      <p:sp>
        <p:nvSpPr>
          <p:cNvPr id="29" name="Rectangle 28"/>
          <p:cNvSpPr/>
          <p:nvPr/>
        </p:nvSpPr>
        <p:spPr>
          <a:xfrm>
            <a:off x="203367" y="1498612"/>
            <a:ext cx="1961193" cy="2837109"/>
          </a:xfrm>
          <a:prstGeom prst="rect">
            <a:avLst/>
          </a:prstGeom>
          <a:no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66" tIns="34283" rIns="68566" bIns="34283" numCol="1" spcCol="0" rtlCol="0" fromWordArt="0" anchor="ctr" anchorCtr="0" forceAA="0" compatLnSpc="1">
            <a:prstTxWarp prst="textNoShape">
              <a:avLst/>
            </a:prstTxWarp>
            <a:noAutofit/>
          </a:bodyPr>
          <a:lstStyle/>
          <a:p>
            <a:pPr algn="ctr"/>
            <a:endParaRPr lang="en-US" sz="900" b="1" dirty="0"/>
          </a:p>
        </p:txBody>
      </p:sp>
      <p:sp>
        <p:nvSpPr>
          <p:cNvPr id="2" name="Text Placeholder 1"/>
          <p:cNvSpPr>
            <a:spLocks noGrp="1"/>
          </p:cNvSpPr>
          <p:nvPr>
            <p:ph type="body" sz="quarter" idx="10"/>
          </p:nvPr>
        </p:nvSpPr>
        <p:spPr>
          <a:xfrm>
            <a:off x="203367" y="854956"/>
            <a:ext cx="8510776" cy="441729"/>
          </a:xfrm>
        </p:spPr>
        <p:txBody>
          <a:bodyPr/>
          <a:lstStyle/>
          <a:p>
            <a:r>
              <a:rPr lang="en-US" sz="1000" dirty="0"/>
              <a:t>ELIA should receive coherent data as input for the different processes and will act as facilitator. </a:t>
            </a:r>
            <a:br>
              <a:rPr lang="en-US" sz="1000" dirty="0"/>
            </a:br>
            <a:r>
              <a:rPr lang="en-US" sz="1000" dirty="0"/>
              <a:t>The Grid User plays a key role in coordinating the different parties that deliver this information to ELIA.</a:t>
            </a:r>
          </a:p>
        </p:txBody>
      </p:sp>
      <p:sp>
        <p:nvSpPr>
          <p:cNvPr id="3" name="Title 2"/>
          <p:cNvSpPr>
            <a:spLocks noGrp="1"/>
          </p:cNvSpPr>
          <p:nvPr>
            <p:ph type="title"/>
          </p:nvPr>
        </p:nvSpPr>
        <p:spPr>
          <a:xfrm>
            <a:off x="100069" y="117049"/>
            <a:ext cx="8280000" cy="645109"/>
          </a:xfrm>
        </p:spPr>
        <p:txBody>
          <a:bodyPr/>
          <a:lstStyle/>
          <a:p>
            <a:r>
              <a:rPr lang="en-US" dirty="0" smtClean="0"/>
              <a:t>Data Coherence &amp; Grid User Coordination</a:t>
            </a:r>
            <a:endParaRPr lang="en-US" dirty="0"/>
          </a:p>
        </p:txBody>
      </p:sp>
      <p:sp>
        <p:nvSpPr>
          <p:cNvPr id="4" name="Footer Placeholder 3"/>
          <p:cNvSpPr>
            <a:spLocks noGrp="1"/>
          </p:cNvSpPr>
          <p:nvPr>
            <p:ph type="ftr" sz="quarter" idx="3"/>
          </p:nvPr>
        </p:nvSpPr>
        <p:spPr/>
        <p:txBody>
          <a:bodyPr/>
          <a:lstStyle/>
          <a:p>
            <a:r>
              <a:rPr lang="en-US" smtClean="0"/>
              <a:t>ARP-Day / Brussels, 17.04.2017 </a:t>
            </a:r>
            <a:endParaRPr lang="en-US" dirty="0"/>
          </a:p>
        </p:txBody>
      </p:sp>
      <p:sp>
        <p:nvSpPr>
          <p:cNvPr id="6" name="Rectangle 5"/>
          <p:cNvSpPr/>
          <p:nvPr/>
        </p:nvSpPr>
        <p:spPr>
          <a:xfrm>
            <a:off x="4480569" y="2837347"/>
            <a:ext cx="2022037" cy="347468"/>
          </a:xfrm>
          <a:prstGeom prst="rect">
            <a:avLst/>
          </a:prstGeom>
          <a:noFill/>
          <a:ln>
            <a:solidFill>
              <a:schemeClr val="bg2">
                <a:lumMod val="75000"/>
              </a:schemeClr>
            </a:solidFill>
            <a:prstDash val="dash"/>
            <a:round/>
          </a:ln>
          <a:effectLst>
            <a:outerShdw blurRad="127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78199" tIns="39100" rIns="78199" bIns="39100" rtlCol="0" anchor="ctr" anchorCtr="0"/>
          <a:lstStyle/>
          <a:p>
            <a:pPr algn="ctr"/>
            <a:r>
              <a:rPr lang="nl-BE" sz="1100" b="1" dirty="0">
                <a:solidFill>
                  <a:schemeClr val="bg2">
                    <a:lumMod val="75000"/>
                  </a:schemeClr>
                </a:solidFill>
              </a:rPr>
              <a:t>Level: Access Point</a:t>
            </a:r>
          </a:p>
        </p:txBody>
      </p:sp>
      <p:sp>
        <p:nvSpPr>
          <p:cNvPr id="7" name="Rectangle 6"/>
          <p:cNvSpPr/>
          <p:nvPr/>
        </p:nvSpPr>
        <p:spPr>
          <a:xfrm>
            <a:off x="474129" y="2837348"/>
            <a:ext cx="1396487" cy="347468"/>
          </a:xfrm>
          <a:prstGeom prst="rect">
            <a:avLst/>
          </a:prstGeom>
          <a:gradFill>
            <a:gsLst>
              <a:gs pos="0">
                <a:schemeClr val="bg1">
                  <a:lumMod val="65000"/>
                </a:schemeClr>
              </a:gs>
              <a:gs pos="100000">
                <a:schemeClr val="bg1">
                  <a:lumMod val="85000"/>
                </a:schemeClr>
              </a:gs>
            </a:gsLst>
            <a:lin ang="5400000" scaled="0"/>
          </a:gra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a:r>
              <a:rPr lang="nl-BE" sz="1100" b="1" dirty="0" err="1">
                <a:solidFill>
                  <a:schemeClr val="tx1"/>
                </a:solidFill>
              </a:rPr>
              <a:t>Nominations</a:t>
            </a:r>
            <a:endParaRPr lang="nl-BE" sz="1100" b="1" dirty="0">
              <a:solidFill>
                <a:schemeClr val="tx1"/>
              </a:solidFill>
            </a:endParaRPr>
          </a:p>
        </p:txBody>
      </p:sp>
      <p:sp>
        <p:nvSpPr>
          <p:cNvPr id="9" name="Rectangle 8"/>
          <p:cNvSpPr/>
          <p:nvPr/>
        </p:nvSpPr>
        <p:spPr>
          <a:xfrm>
            <a:off x="474129" y="2261035"/>
            <a:ext cx="1396486" cy="347468"/>
          </a:xfrm>
          <a:prstGeom prst="rect">
            <a:avLst/>
          </a:prstGeom>
          <a:gradFill>
            <a:gsLst>
              <a:gs pos="0">
                <a:schemeClr val="bg1">
                  <a:lumMod val="65000"/>
                </a:schemeClr>
              </a:gs>
              <a:gs pos="100000">
                <a:schemeClr val="bg1">
                  <a:lumMod val="85000"/>
                </a:schemeClr>
              </a:gs>
            </a:gsLst>
            <a:lin ang="5400000" scaled="0"/>
          </a:gra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a:r>
              <a:rPr lang="nl-BE" sz="1100" b="1" dirty="0" err="1">
                <a:solidFill>
                  <a:schemeClr val="tx1"/>
                </a:solidFill>
              </a:rPr>
              <a:t>Schedules</a:t>
            </a:r>
            <a:endParaRPr lang="nl-BE" sz="1100" b="1" dirty="0">
              <a:solidFill>
                <a:schemeClr val="tx1"/>
              </a:solidFill>
            </a:endParaRPr>
          </a:p>
        </p:txBody>
      </p:sp>
      <p:sp>
        <p:nvSpPr>
          <p:cNvPr id="11" name="Rectangle 10"/>
          <p:cNvSpPr/>
          <p:nvPr/>
        </p:nvSpPr>
        <p:spPr>
          <a:xfrm>
            <a:off x="6714908" y="2837347"/>
            <a:ext cx="2022037" cy="347468"/>
          </a:xfrm>
          <a:prstGeom prst="rect">
            <a:avLst/>
          </a:prstGeom>
          <a:noFill/>
          <a:ln>
            <a:solidFill>
              <a:schemeClr val="bg2">
                <a:lumMod val="75000"/>
              </a:schemeClr>
            </a:solidFill>
            <a:prstDash val="dash"/>
            <a:round/>
          </a:ln>
          <a:effectLst>
            <a:outerShdw blurRad="127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78199" tIns="39100" rIns="78199" bIns="39100" rtlCol="0" anchor="ctr" anchorCtr="0"/>
          <a:lstStyle/>
          <a:p>
            <a:pPr algn="ctr"/>
            <a:r>
              <a:rPr lang="nl-BE" sz="1100" b="1" dirty="0">
                <a:solidFill>
                  <a:schemeClr val="bg2">
                    <a:lumMod val="75000"/>
                  </a:schemeClr>
                </a:solidFill>
              </a:rPr>
              <a:t>Net </a:t>
            </a:r>
            <a:r>
              <a:rPr lang="nl-BE" sz="1100" b="1" dirty="0" err="1">
                <a:solidFill>
                  <a:schemeClr val="bg2">
                    <a:lumMod val="75000"/>
                  </a:schemeClr>
                </a:solidFill>
              </a:rPr>
              <a:t>offtake</a:t>
            </a:r>
            <a:r>
              <a:rPr lang="nl-BE" sz="1100" b="1" dirty="0">
                <a:solidFill>
                  <a:schemeClr val="bg2">
                    <a:lumMod val="75000"/>
                  </a:schemeClr>
                </a:solidFill>
              </a:rPr>
              <a:t> / Net </a:t>
            </a:r>
            <a:r>
              <a:rPr lang="nl-BE" sz="1100" b="1" dirty="0" err="1">
                <a:solidFill>
                  <a:schemeClr val="bg2">
                    <a:lumMod val="75000"/>
                  </a:schemeClr>
                </a:solidFill>
              </a:rPr>
              <a:t>injection</a:t>
            </a:r>
            <a:endParaRPr lang="nl-BE" sz="1100" b="1" dirty="0">
              <a:solidFill>
                <a:schemeClr val="bg2">
                  <a:lumMod val="75000"/>
                </a:schemeClr>
              </a:solidFill>
            </a:endParaRPr>
          </a:p>
        </p:txBody>
      </p:sp>
      <p:sp>
        <p:nvSpPr>
          <p:cNvPr id="12" name="Rectangle 11"/>
          <p:cNvSpPr/>
          <p:nvPr/>
        </p:nvSpPr>
        <p:spPr>
          <a:xfrm>
            <a:off x="4480569" y="2232562"/>
            <a:ext cx="2022037" cy="347468"/>
          </a:xfrm>
          <a:prstGeom prst="rect">
            <a:avLst/>
          </a:prstGeom>
          <a:noFill/>
          <a:ln>
            <a:solidFill>
              <a:schemeClr val="bg2">
                <a:lumMod val="75000"/>
              </a:schemeClr>
            </a:solidFill>
            <a:prstDash val="dash"/>
            <a:round/>
          </a:ln>
          <a:effectLst>
            <a:outerShdw blurRad="127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78199" tIns="39100" rIns="78199" bIns="39100" rtlCol="0" anchor="ctr" anchorCtr="0"/>
          <a:lstStyle/>
          <a:p>
            <a:pPr algn="ctr"/>
            <a:r>
              <a:rPr lang="nl-BE" sz="1100" b="1" dirty="0">
                <a:solidFill>
                  <a:schemeClr val="bg2">
                    <a:lumMod val="75000"/>
                  </a:schemeClr>
                </a:solidFill>
              </a:rPr>
              <a:t>Level: Asset</a:t>
            </a:r>
          </a:p>
        </p:txBody>
      </p:sp>
      <p:sp>
        <p:nvSpPr>
          <p:cNvPr id="13" name="Rectangle 12"/>
          <p:cNvSpPr/>
          <p:nvPr/>
        </p:nvSpPr>
        <p:spPr>
          <a:xfrm>
            <a:off x="6714908" y="2228776"/>
            <a:ext cx="2022037" cy="347468"/>
          </a:xfrm>
          <a:prstGeom prst="rect">
            <a:avLst/>
          </a:prstGeom>
          <a:noFill/>
          <a:ln>
            <a:solidFill>
              <a:schemeClr val="bg2">
                <a:lumMod val="75000"/>
              </a:schemeClr>
            </a:solidFill>
            <a:prstDash val="dash"/>
            <a:round/>
          </a:ln>
          <a:effectLst>
            <a:outerShdw blurRad="127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78199" tIns="39100" rIns="78199" bIns="39100" rtlCol="0" anchor="ctr" anchorCtr="0"/>
          <a:lstStyle/>
          <a:p>
            <a:pPr algn="ctr"/>
            <a:r>
              <a:rPr lang="nl-BE" sz="1100" b="1" dirty="0" err="1">
                <a:solidFill>
                  <a:schemeClr val="bg2">
                    <a:lumMod val="75000"/>
                  </a:schemeClr>
                </a:solidFill>
              </a:rPr>
              <a:t>Generation</a:t>
            </a:r>
            <a:r>
              <a:rPr lang="nl-BE" sz="1100" b="1" dirty="0">
                <a:solidFill>
                  <a:schemeClr val="bg2">
                    <a:lumMod val="75000"/>
                  </a:schemeClr>
                </a:solidFill>
              </a:rPr>
              <a:t> / </a:t>
            </a:r>
            <a:r>
              <a:rPr lang="nl-BE" sz="1100" b="1" dirty="0" err="1">
                <a:solidFill>
                  <a:schemeClr val="bg2">
                    <a:lumMod val="75000"/>
                  </a:schemeClr>
                </a:solidFill>
              </a:rPr>
              <a:t>Consumption</a:t>
            </a:r>
            <a:endParaRPr lang="nl-BE" sz="1100" b="1" dirty="0">
              <a:solidFill>
                <a:schemeClr val="bg2">
                  <a:lumMod val="75000"/>
                </a:schemeClr>
              </a:solidFill>
            </a:endParaRPr>
          </a:p>
        </p:txBody>
      </p:sp>
      <p:sp>
        <p:nvSpPr>
          <p:cNvPr id="14" name="Rectangle 13"/>
          <p:cNvSpPr/>
          <p:nvPr/>
        </p:nvSpPr>
        <p:spPr>
          <a:xfrm>
            <a:off x="2583213" y="2834603"/>
            <a:ext cx="1396487" cy="347468"/>
          </a:xfrm>
          <a:prstGeom prst="rect">
            <a:avLst/>
          </a:prstGeom>
          <a:gradFill>
            <a:gsLst>
              <a:gs pos="0">
                <a:schemeClr val="bg1">
                  <a:lumMod val="65000"/>
                </a:schemeClr>
              </a:gs>
              <a:gs pos="100000">
                <a:schemeClr val="bg1">
                  <a:lumMod val="85000"/>
                </a:schemeClr>
              </a:gs>
            </a:gsLst>
            <a:lin ang="5400000" scaled="0"/>
          </a:gra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a:r>
              <a:rPr lang="nl-BE" sz="1100" b="1" dirty="0">
                <a:solidFill>
                  <a:schemeClr val="tx1"/>
                </a:solidFill>
              </a:rPr>
              <a:t>BRP</a:t>
            </a:r>
          </a:p>
        </p:txBody>
      </p:sp>
      <p:sp>
        <p:nvSpPr>
          <p:cNvPr id="15" name="Rectangle 14"/>
          <p:cNvSpPr/>
          <p:nvPr/>
        </p:nvSpPr>
        <p:spPr>
          <a:xfrm>
            <a:off x="2583213" y="2260528"/>
            <a:ext cx="1396487" cy="347468"/>
          </a:xfrm>
          <a:prstGeom prst="rect">
            <a:avLst/>
          </a:prstGeom>
          <a:gradFill>
            <a:gsLst>
              <a:gs pos="0">
                <a:schemeClr val="bg1">
                  <a:lumMod val="65000"/>
                </a:schemeClr>
              </a:gs>
              <a:gs pos="100000">
                <a:schemeClr val="bg1">
                  <a:lumMod val="85000"/>
                </a:schemeClr>
              </a:gs>
            </a:gsLst>
            <a:lin ang="5400000" scaled="0"/>
          </a:gra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a:r>
              <a:rPr lang="nl-BE" sz="1100" b="1" dirty="0" err="1">
                <a:solidFill>
                  <a:schemeClr val="tx1"/>
                </a:solidFill>
              </a:rPr>
              <a:t>Scheduling</a:t>
            </a:r>
            <a:r>
              <a:rPr lang="nl-BE" sz="1100" b="1" dirty="0">
                <a:solidFill>
                  <a:schemeClr val="tx1"/>
                </a:solidFill>
              </a:rPr>
              <a:t> Agent</a:t>
            </a:r>
          </a:p>
        </p:txBody>
      </p:sp>
      <p:sp>
        <p:nvSpPr>
          <p:cNvPr id="16" name="Rectangle 15"/>
          <p:cNvSpPr/>
          <p:nvPr/>
        </p:nvSpPr>
        <p:spPr>
          <a:xfrm>
            <a:off x="474130" y="1643909"/>
            <a:ext cx="1396486" cy="347468"/>
          </a:xfrm>
          <a:prstGeom prst="rect">
            <a:avLst/>
          </a:prstGeom>
          <a:gradFill>
            <a:gsLst>
              <a:gs pos="0">
                <a:schemeClr val="bg1">
                  <a:lumMod val="65000"/>
                </a:schemeClr>
              </a:gs>
              <a:gs pos="100000">
                <a:schemeClr val="bg1">
                  <a:lumMod val="85000"/>
                </a:schemeClr>
              </a:gs>
            </a:gsLst>
            <a:lin ang="5400000" scaled="0"/>
          </a:gra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a:r>
              <a:rPr lang="nl-BE" sz="1100" b="1" dirty="0" err="1">
                <a:solidFill>
                  <a:schemeClr val="tx1"/>
                </a:solidFill>
              </a:rPr>
              <a:t>Outage</a:t>
            </a:r>
            <a:r>
              <a:rPr lang="nl-BE" sz="1100" b="1" dirty="0">
                <a:solidFill>
                  <a:schemeClr val="tx1"/>
                </a:solidFill>
              </a:rPr>
              <a:t> </a:t>
            </a:r>
            <a:r>
              <a:rPr lang="nl-BE" sz="1100" b="1" dirty="0" err="1">
                <a:solidFill>
                  <a:schemeClr val="tx1"/>
                </a:solidFill>
              </a:rPr>
              <a:t>Plans</a:t>
            </a:r>
            <a:endParaRPr lang="nl-BE" sz="1100" b="1" dirty="0">
              <a:solidFill>
                <a:schemeClr val="tx1"/>
              </a:solidFill>
            </a:endParaRPr>
          </a:p>
        </p:txBody>
      </p:sp>
      <p:sp>
        <p:nvSpPr>
          <p:cNvPr id="17" name="Rectangle 16"/>
          <p:cNvSpPr/>
          <p:nvPr/>
        </p:nvSpPr>
        <p:spPr>
          <a:xfrm>
            <a:off x="4480570" y="1643909"/>
            <a:ext cx="2022037" cy="347468"/>
          </a:xfrm>
          <a:prstGeom prst="rect">
            <a:avLst/>
          </a:prstGeom>
          <a:noFill/>
          <a:ln>
            <a:solidFill>
              <a:schemeClr val="bg2">
                <a:lumMod val="75000"/>
              </a:schemeClr>
            </a:solidFill>
            <a:prstDash val="dash"/>
            <a:round/>
          </a:ln>
          <a:effectLst>
            <a:outerShdw blurRad="127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78199" tIns="39100" rIns="78199" bIns="39100" rtlCol="0" anchor="ctr" anchorCtr="0"/>
          <a:lstStyle/>
          <a:p>
            <a:pPr algn="ctr"/>
            <a:r>
              <a:rPr lang="nl-BE" sz="1100" b="1" dirty="0">
                <a:solidFill>
                  <a:schemeClr val="bg2">
                    <a:lumMod val="75000"/>
                  </a:schemeClr>
                </a:solidFill>
              </a:rPr>
              <a:t>Level: Asset</a:t>
            </a:r>
          </a:p>
        </p:txBody>
      </p:sp>
      <p:sp>
        <p:nvSpPr>
          <p:cNvPr id="18" name="Rectangle 17"/>
          <p:cNvSpPr/>
          <p:nvPr/>
        </p:nvSpPr>
        <p:spPr>
          <a:xfrm>
            <a:off x="6714909" y="1643909"/>
            <a:ext cx="2022037" cy="347468"/>
          </a:xfrm>
          <a:prstGeom prst="rect">
            <a:avLst/>
          </a:prstGeom>
          <a:noFill/>
          <a:ln>
            <a:solidFill>
              <a:schemeClr val="bg2">
                <a:lumMod val="75000"/>
              </a:schemeClr>
            </a:solidFill>
            <a:prstDash val="dash"/>
            <a:round/>
          </a:ln>
          <a:effectLst>
            <a:outerShdw blurRad="127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78199" tIns="39100" rIns="78199" bIns="39100" rtlCol="0" anchor="ctr" anchorCtr="0"/>
          <a:lstStyle/>
          <a:p>
            <a:pPr algn="ctr"/>
            <a:r>
              <a:rPr lang="nl-BE" sz="1100" b="1" dirty="0" err="1">
                <a:solidFill>
                  <a:schemeClr val="bg2">
                    <a:lumMod val="75000"/>
                  </a:schemeClr>
                </a:solidFill>
              </a:rPr>
              <a:t>Generation</a:t>
            </a:r>
            <a:r>
              <a:rPr lang="nl-BE" sz="1100" b="1" dirty="0">
                <a:solidFill>
                  <a:schemeClr val="bg2">
                    <a:lumMod val="75000"/>
                  </a:schemeClr>
                </a:solidFill>
              </a:rPr>
              <a:t> / </a:t>
            </a:r>
            <a:r>
              <a:rPr lang="nl-BE" sz="1100" b="1" dirty="0" err="1">
                <a:solidFill>
                  <a:schemeClr val="bg2">
                    <a:lumMod val="75000"/>
                  </a:schemeClr>
                </a:solidFill>
              </a:rPr>
              <a:t>Consumption</a:t>
            </a:r>
            <a:endParaRPr lang="nl-BE" sz="1100" b="1" dirty="0">
              <a:solidFill>
                <a:schemeClr val="bg2">
                  <a:lumMod val="75000"/>
                </a:schemeClr>
              </a:solidFill>
            </a:endParaRPr>
          </a:p>
        </p:txBody>
      </p:sp>
      <p:sp>
        <p:nvSpPr>
          <p:cNvPr id="19" name="Rectangle 18"/>
          <p:cNvSpPr/>
          <p:nvPr/>
        </p:nvSpPr>
        <p:spPr>
          <a:xfrm>
            <a:off x="2583213" y="1643909"/>
            <a:ext cx="1396487" cy="347468"/>
          </a:xfrm>
          <a:prstGeom prst="rect">
            <a:avLst/>
          </a:prstGeom>
          <a:gradFill>
            <a:gsLst>
              <a:gs pos="0">
                <a:schemeClr val="bg1">
                  <a:lumMod val="65000"/>
                </a:schemeClr>
              </a:gs>
              <a:gs pos="100000">
                <a:schemeClr val="bg1">
                  <a:lumMod val="85000"/>
                </a:schemeClr>
              </a:gs>
            </a:gsLst>
            <a:lin ang="5400000" scaled="0"/>
          </a:gra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a:r>
              <a:rPr lang="nl-BE" sz="1100" b="1" dirty="0" err="1">
                <a:solidFill>
                  <a:schemeClr val="tx1"/>
                </a:solidFill>
              </a:rPr>
              <a:t>Outage</a:t>
            </a:r>
            <a:r>
              <a:rPr lang="nl-BE" sz="1100" b="1" dirty="0">
                <a:solidFill>
                  <a:schemeClr val="tx1"/>
                </a:solidFill>
              </a:rPr>
              <a:t> Planning Agent</a:t>
            </a:r>
          </a:p>
        </p:txBody>
      </p:sp>
      <p:sp>
        <p:nvSpPr>
          <p:cNvPr id="20" name="Rectangle 19"/>
          <p:cNvSpPr/>
          <p:nvPr/>
        </p:nvSpPr>
        <p:spPr>
          <a:xfrm>
            <a:off x="474130" y="3354764"/>
            <a:ext cx="1396486" cy="347468"/>
          </a:xfrm>
          <a:prstGeom prst="rect">
            <a:avLst/>
          </a:prstGeom>
          <a:gradFill>
            <a:gsLst>
              <a:gs pos="0">
                <a:schemeClr val="bg1">
                  <a:lumMod val="65000"/>
                </a:schemeClr>
              </a:gs>
              <a:gs pos="100000">
                <a:schemeClr val="bg1">
                  <a:lumMod val="85000"/>
                </a:schemeClr>
              </a:gs>
            </a:gsLst>
            <a:lin ang="5400000" scaled="0"/>
          </a:gra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a:r>
              <a:rPr lang="nl-BE" sz="1100" b="1" dirty="0">
                <a:solidFill>
                  <a:schemeClr val="tx1"/>
                </a:solidFill>
              </a:rPr>
              <a:t>Redispatching </a:t>
            </a:r>
            <a:r>
              <a:rPr lang="nl-BE" sz="1100" b="1" dirty="0" err="1">
                <a:solidFill>
                  <a:schemeClr val="tx1"/>
                </a:solidFill>
              </a:rPr>
              <a:t>bids</a:t>
            </a:r>
            <a:endParaRPr lang="nl-BE" sz="1100" b="1" dirty="0">
              <a:solidFill>
                <a:schemeClr val="tx1"/>
              </a:solidFill>
            </a:endParaRPr>
          </a:p>
        </p:txBody>
      </p:sp>
      <p:sp>
        <p:nvSpPr>
          <p:cNvPr id="21" name="Rectangle 20"/>
          <p:cNvSpPr/>
          <p:nvPr/>
        </p:nvSpPr>
        <p:spPr>
          <a:xfrm>
            <a:off x="4480570" y="3326292"/>
            <a:ext cx="2022037" cy="347468"/>
          </a:xfrm>
          <a:prstGeom prst="rect">
            <a:avLst/>
          </a:prstGeom>
          <a:noFill/>
          <a:ln>
            <a:solidFill>
              <a:schemeClr val="bg2">
                <a:lumMod val="75000"/>
              </a:schemeClr>
            </a:solidFill>
            <a:prstDash val="dash"/>
            <a:round/>
          </a:ln>
          <a:effectLst>
            <a:outerShdw blurRad="127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78199" tIns="39100" rIns="78199" bIns="39100" rtlCol="0" anchor="ctr" anchorCtr="0"/>
          <a:lstStyle/>
          <a:p>
            <a:pPr algn="ctr"/>
            <a:r>
              <a:rPr lang="nl-BE" sz="1100" b="1" dirty="0">
                <a:solidFill>
                  <a:schemeClr val="bg2">
                    <a:lumMod val="75000"/>
                  </a:schemeClr>
                </a:solidFill>
              </a:rPr>
              <a:t>Level: Asset or Delivery Point</a:t>
            </a:r>
          </a:p>
        </p:txBody>
      </p:sp>
      <p:sp>
        <p:nvSpPr>
          <p:cNvPr id="22" name="Rectangle 21"/>
          <p:cNvSpPr/>
          <p:nvPr/>
        </p:nvSpPr>
        <p:spPr>
          <a:xfrm>
            <a:off x="6714909" y="3322506"/>
            <a:ext cx="2022037" cy="347468"/>
          </a:xfrm>
          <a:prstGeom prst="rect">
            <a:avLst/>
          </a:prstGeom>
          <a:noFill/>
          <a:ln>
            <a:solidFill>
              <a:schemeClr val="bg2">
                <a:lumMod val="75000"/>
              </a:schemeClr>
            </a:solidFill>
            <a:prstDash val="dash"/>
            <a:round/>
          </a:ln>
          <a:effectLst>
            <a:outerShdw blurRad="127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78199" tIns="39100" rIns="78199" bIns="39100" rtlCol="0" anchor="ctr" anchorCtr="0"/>
          <a:lstStyle/>
          <a:p>
            <a:pPr algn="ctr"/>
            <a:r>
              <a:rPr lang="nl-BE" sz="1100" b="1" dirty="0" err="1">
                <a:solidFill>
                  <a:schemeClr val="bg2">
                    <a:lumMod val="75000"/>
                  </a:schemeClr>
                </a:solidFill>
              </a:rPr>
              <a:t>Generation</a:t>
            </a:r>
            <a:r>
              <a:rPr lang="nl-BE" sz="1100" b="1" dirty="0">
                <a:solidFill>
                  <a:schemeClr val="bg2">
                    <a:lumMod val="75000"/>
                  </a:schemeClr>
                </a:solidFill>
              </a:rPr>
              <a:t> / </a:t>
            </a:r>
            <a:r>
              <a:rPr lang="nl-BE" sz="1100" b="1" dirty="0" err="1">
                <a:solidFill>
                  <a:schemeClr val="bg2">
                    <a:lumMod val="75000"/>
                  </a:schemeClr>
                </a:solidFill>
              </a:rPr>
              <a:t>Consumption</a:t>
            </a:r>
            <a:endParaRPr lang="nl-BE" sz="1100" b="1" dirty="0">
              <a:solidFill>
                <a:schemeClr val="bg2">
                  <a:lumMod val="75000"/>
                </a:schemeClr>
              </a:solidFill>
            </a:endParaRPr>
          </a:p>
        </p:txBody>
      </p:sp>
      <p:sp>
        <p:nvSpPr>
          <p:cNvPr id="23" name="Rectangle 22"/>
          <p:cNvSpPr/>
          <p:nvPr/>
        </p:nvSpPr>
        <p:spPr>
          <a:xfrm>
            <a:off x="2583213" y="3354258"/>
            <a:ext cx="1396487" cy="347468"/>
          </a:xfrm>
          <a:prstGeom prst="rect">
            <a:avLst/>
          </a:prstGeom>
          <a:gradFill>
            <a:gsLst>
              <a:gs pos="0">
                <a:schemeClr val="bg1">
                  <a:lumMod val="65000"/>
                </a:schemeClr>
              </a:gs>
              <a:gs pos="100000">
                <a:schemeClr val="bg1">
                  <a:lumMod val="85000"/>
                </a:schemeClr>
              </a:gs>
            </a:gsLst>
            <a:lin ang="5400000" scaled="0"/>
          </a:gra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a:r>
              <a:rPr lang="nl-BE" sz="1100" b="1" dirty="0" err="1">
                <a:solidFill>
                  <a:schemeClr val="tx1"/>
                </a:solidFill>
              </a:rPr>
              <a:t>Scheduling</a:t>
            </a:r>
            <a:r>
              <a:rPr lang="nl-BE" sz="1100" b="1" dirty="0">
                <a:solidFill>
                  <a:schemeClr val="tx1"/>
                </a:solidFill>
              </a:rPr>
              <a:t> Agent</a:t>
            </a:r>
          </a:p>
        </p:txBody>
      </p:sp>
      <p:sp>
        <p:nvSpPr>
          <p:cNvPr id="24" name="Rectangle 23"/>
          <p:cNvSpPr/>
          <p:nvPr/>
        </p:nvSpPr>
        <p:spPr>
          <a:xfrm>
            <a:off x="474129" y="3867379"/>
            <a:ext cx="1396486" cy="347468"/>
          </a:xfrm>
          <a:prstGeom prst="rect">
            <a:avLst/>
          </a:prstGeom>
          <a:gradFill>
            <a:gsLst>
              <a:gs pos="0">
                <a:schemeClr val="bg1">
                  <a:lumMod val="65000"/>
                </a:schemeClr>
              </a:gs>
              <a:gs pos="100000">
                <a:schemeClr val="bg1">
                  <a:lumMod val="85000"/>
                </a:schemeClr>
              </a:gs>
            </a:gsLst>
            <a:lin ang="5400000" scaled="0"/>
          </a:gra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a:r>
              <a:rPr lang="nl-BE" sz="1100" b="1" dirty="0">
                <a:solidFill>
                  <a:schemeClr val="tx1"/>
                </a:solidFill>
              </a:rPr>
              <a:t>Balancing </a:t>
            </a:r>
            <a:r>
              <a:rPr lang="nl-BE" sz="1100" b="1" dirty="0" err="1">
                <a:solidFill>
                  <a:schemeClr val="tx1"/>
                </a:solidFill>
              </a:rPr>
              <a:t>bids</a:t>
            </a:r>
            <a:endParaRPr lang="nl-BE" sz="1100" b="1" dirty="0">
              <a:solidFill>
                <a:schemeClr val="tx1"/>
              </a:solidFill>
            </a:endParaRPr>
          </a:p>
        </p:txBody>
      </p:sp>
      <p:sp>
        <p:nvSpPr>
          <p:cNvPr id="25" name="Rectangle 24"/>
          <p:cNvSpPr/>
          <p:nvPr/>
        </p:nvSpPr>
        <p:spPr>
          <a:xfrm>
            <a:off x="4480569" y="3838905"/>
            <a:ext cx="2022037" cy="347468"/>
          </a:xfrm>
          <a:prstGeom prst="rect">
            <a:avLst/>
          </a:prstGeom>
          <a:noFill/>
          <a:ln>
            <a:solidFill>
              <a:schemeClr val="bg2">
                <a:lumMod val="75000"/>
              </a:schemeClr>
            </a:solidFill>
            <a:prstDash val="dash"/>
            <a:round/>
          </a:ln>
          <a:effectLst>
            <a:outerShdw blurRad="127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78199" tIns="39100" rIns="78199" bIns="39100" rtlCol="0" anchor="ctr" anchorCtr="0"/>
          <a:lstStyle/>
          <a:p>
            <a:pPr algn="ctr"/>
            <a:r>
              <a:rPr lang="nl-BE" sz="1100" b="1" dirty="0">
                <a:solidFill>
                  <a:schemeClr val="bg2">
                    <a:lumMod val="75000"/>
                  </a:schemeClr>
                </a:solidFill>
              </a:rPr>
              <a:t>Level: Delivery Point</a:t>
            </a:r>
          </a:p>
        </p:txBody>
      </p:sp>
      <p:sp>
        <p:nvSpPr>
          <p:cNvPr id="26" name="Rectangle 25"/>
          <p:cNvSpPr/>
          <p:nvPr/>
        </p:nvSpPr>
        <p:spPr>
          <a:xfrm>
            <a:off x="6714908" y="3835120"/>
            <a:ext cx="2022037" cy="347468"/>
          </a:xfrm>
          <a:prstGeom prst="rect">
            <a:avLst/>
          </a:prstGeom>
          <a:noFill/>
          <a:ln>
            <a:solidFill>
              <a:schemeClr val="bg2">
                <a:lumMod val="75000"/>
              </a:schemeClr>
            </a:solidFill>
            <a:prstDash val="dash"/>
            <a:round/>
          </a:ln>
          <a:effectLst>
            <a:outerShdw blurRad="127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78199" tIns="39100" rIns="78199" bIns="39100" rtlCol="0" anchor="ctr" anchorCtr="0"/>
          <a:lstStyle/>
          <a:p>
            <a:pPr algn="ctr"/>
            <a:r>
              <a:rPr lang="nl-BE" sz="1100" b="1" dirty="0" err="1">
                <a:solidFill>
                  <a:schemeClr val="bg2">
                    <a:lumMod val="75000"/>
                  </a:schemeClr>
                </a:solidFill>
              </a:rPr>
              <a:t>Generation</a:t>
            </a:r>
            <a:r>
              <a:rPr lang="nl-BE" sz="1100" b="1" dirty="0">
                <a:solidFill>
                  <a:schemeClr val="bg2">
                    <a:lumMod val="75000"/>
                  </a:schemeClr>
                </a:solidFill>
              </a:rPr>
              <a:t> / </a:t>
            </a:r>
            <a:r>
              <a:rPr lang="nl-BE" sz="1100" b="1" dirty="0" err="1">
                <a:solidFill>
                  <a:schemeClr val="bg2">
                    <a:lumMod val="75000"/>
                  </a:schemeClr>
                </a:solidFill>
              </a:rPr>
              <a:t>Consumption</a:t>
            </a:r>
            <a:endParaRPr lang="nl-BE" sz="1100" b="1" dirty="0">
              <a:solidFill>
                <a:schemeClr val="bg2">
                  <a:lumMod val="75000"/>
                </a:schemeClr>
              </a:solidFill>
            </a:endParaRPr>
          </a:p>
        </p:txBody>
      </p:sp>
      <p:sp>
        <p:nvSpPr>
          <p:cNvPr id="27" name="Rectangle 26"/>
          <p:cNvSpPr/>
          <p:nvPr/>
        </p:nvSpPr>
        <p:spPr>
          <a:xfrm>
            <a:off x="2583213" y="3866872"/>
            <a:ext cx="1396487" cy="347468"/>
          </a:xfrm>
          <a:prstGeom prst="rect">
            <a:avLst/>
          </a:prstGeom>
          <a:gradFill>
            <a:gsLst>
              <a:gs pos="0">
                <a:schemeClr val="bg1">
                  <a:lumMod val="65000"/>
                </a:schemeClr>
              </a:gs>
              <a:gs pos="100000">
                <a:schemeClr val="bg1">
                  <a:lumMod val="85000"/>
                </a:schemeClr>
              </a:gs>
            </a:gsLst>
            <a:lin ang="5400000" scaled="0"/>
          </a:gra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a:r>
              <a:rPr lang="nl-BE" sz="1100" b="1" dirty="0">
                <a:solidFill>
                  <a:schemeClr val="tx1"/>
                </a:solidFill>
              </a:rPr>
              <a:t>BSP</a:t>
            </a:r>
          </a:p>
        </p:txBody>
      </p:sp>
      <p:sp>
        <p:nvSpPr>
          <p:cNvPr id="28" name="Rectangle 27"/>
          <p:cNvSpPr/>
          <p:nvPr/>
        </p:nvSpPr>
        <p:spPr>
          <a:xfrm>
            <a:off x="203367" y="4431007"/>
            <a:ext cx="1961193" cy="32381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66" tIns="34283" rIns="68566" bIns="34283" numCol="1" spcCol="0" rtlCol="0" fromWordArt="0" anchor="ctr" anchorCtr="0" forceAA="0" compatLnSpc="1">
            <a:prstTxWarp prst="textNoShape">
              <a:avLst/>
            </a:prstTxWarp>
            <a:noAutofit/>
          </a:bodyPr>
          <a:lstStyle/>
          <a:p>
            <a:pPr algn="ctr"/>
            <a:r>
              <a:rPr lang="en-US" sz="900" b="1" dirty="0"/>
              <a:t>Coherence needed</a:t>
            </a:r>
          </a:p>
        </p:txBody>
      </p:sp>
      <p:sp>
        <p:nvSpPr>
          <p:cNvPr id="30" name="Rectangle 29"/>
          <p:cNvSpPr/>
          <p:nvPr/>
        </p:nvSpPr>
        <p:spPr>
          <a:xfrm>
            <a:off x="2278876" y="1498612"/>
            <a:ext cx="1961193" cy="2837109"/>
          </a:xfrm>
          <a:prstGeom prst="rect">
            <a:avLst/>
          </a:prstGeom>
          <a:no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a:endParaRPr lang="en-US" sz="900" b="1" baseline="-25000" dirty="0"/>
          </a:p>
        </p:txBody>
      </p:sp>
      <p:sp>
        <p:nvSpPr>
          <p:cNvPr id="31" name="Rectangle 30"/>
          <p:cNvSpPr/>
          <p:nvPr/>
        </p:nvSpPr>
        <p:spPr>
          <a:xfrm>
            <a:off x="2278876" y="4431007"/>
            <a:ext cx="1961193" cy="323813"/>
          </a:xfrm>
          <a:prstGeom prst="rect">
            <a:avLst/>
          </a:prstGeom>
          <a:gradFill>
            <a:gsLst>
              <a:gs pos="1000">
                <a:schemeClr val="tx2">
                  <a:lumMod val="75000"/>
                </a:schemeClr>
              </a:gs>
              <a:gs pos="100000">
                <a:schemeClr val="tx2"/>
              </a:gs>
            </a:gsLst>
            <a:lin ang="16200000" scaled="0"/>
          </a:gra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a:r>
              <a:rPr lang="en-US" sz="900" b="1" dirty="0"/>
              <a:t>Coordination by Grid User</a:t>
            </a:r>
            <a:endParaRPr lang="en-US" sz="900" b="1" baseline="-25000" dirty="0"/>
          </a:p>
        </p:txBody>
      </p:sp>
      <p:sp>
        <p:nvSpPr>
          <p:cNvPr id="8" name="Left-Right Arrow 7"/>
          <p:cNvSpPr/>
          <p:nvPr/>
        </p:nvSpPr>
        <p:spPr>
          <a:xfrm>
            <a:off x="1986408" y="4521705"/>
            <a:ext cx="454291" cy="161906"/>
          </a:xfrm>
          <a:prstGeom prst="leftRightArrow">
            <a:avLst/>
          </a:prstGeom>
          <a:gradFill>
            <a:gsLst>
              <a:gs pos="0">
                <a:schemeClr val="bg1">
                  <a:lumMod val="65000"/>
                </a:schemeClr>
              </a:gs>
              <a:gs pos="100000">
                <a:schemeClr val="bg1">
                  <a:lumMod val="85000"/>
                </a:schemeClr>
              </a:gs>
            </a:gsLst>
            <a:lin ang="5400000" scaled="0"/>
          </a:gra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a:endParaRPr lang="en-US" sz="1100" b="1">
              <a:solidFill>
                <a:schemeClr val="tx1"/>
              </a:solidFill>
            </a:endParaRPr>
          </a:p>
        </p:txBody>
      </p:sp>
      <p:sp>
        <p:nvSpPr>
          <p:cNvPr id="33" name="TextBox 32"/>
          <p:cNvSpPr txBox="1"/>
          <p:nvPr/>
        </p:nvSpPr>
        <p:spPr>
          <a:xfrm>
            <a:off x="203366" y="1224669"/>
            <a:ext cx="8792602" cy="294407"/>
          </a:xfrm>
          <a:prstGeom prst="rect">
            <a:avLst/>
          </a:prstGeom>
          <a:noFill/>
        </p:spPr>
        <p:txBody>
          <a:bodyPr wrap="square" lIns="78199" tIns="39100" rIns="78199" bIns="39100" rtlCol="0">
            <a:spAutoFit/>
          </a:bodyPr>
          <a:lstStyle/>
          <a:p>
            <a:r>
              <a:rPr lang="en-US" dirty="0" smtClean="0"/>
              <a:t>	   </a:t>
            </a:r>
            <a:r>
              <a:rPr lang="en-US" i="1" dirty="0"/>
              <a:t>What?</a:t>
            </a:r>
            <a:r>
              <a:rPr lang="en-US" dirty="0"/>
              <a:t>			 	       </a:t>
            </a:r>
            <a:r>
              <a:rPr lang="en-US" i="1" dirty="0"/>
              <a:t>Who?</a:t>
            </a:r>
            <a:r>
              <a:rPr lang="en-US" dirty="0"/>
              <a:t>	</a:t>
            </a:r>
            <a:r>
              <a:rPr lang="en-US" dirty="0" smtClean="0"/>
              <a:t>			</a:t>
            </a:r>
            <a:endParaRPr lang="nl-BE" dirty="0"/>
          </a:p>
        </p:txBody>
      </p:sp>
      <p:sp>
        <p:nvSpPr>
          <p:cNvPr id="34" name="Rectangle 33"/>
          <p:cNvSpPr/>
          <p:nvPr/>
        </p:nvSpPr>
        <p:spPr>
          <a:xfrm>
            <a:off x="6749305" y="603984"/>
            <a:ext cx="1961193" cy="767888"/>
          </a:xfrm>
          <a:prstGeom prst="rect">
            <a:avLst/>
          </a:prstGeom>
          <a:gradFill>
            <a:gsLst>
              <a:gs pos="1000">
                <a:schemeClr val="tx2">
                  <a:lumMod val="75000"/>
                </a:schemeClr>
              </a:gs>
              <a:gs pos="100000">
                <a:schemeClr val="tx2"/>
              </a:gs>
            </a:gsLst>
            <a:lin ang="16200000" scaled="0"/>
          </a:gra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a:r>
              <a:rPr lang="en-US" sz="900" b="1" dirty="0"/>
              <a:t>Grid User can decide to appoint 1 entity for all roles or distribute the roles across different entities.</a:t>
            </a:r>
            <a:endParaRPr lang="en-US" sz="900" b="1" baseline="-25000" dirty="0"/>
          </a:p>
        </p:txBody>
      </p:sp>
    </p:spTree>
    <p:extLst>
      <p:ext uri="{BB962C8B-B14F-4D97-AF65-F5344CB8AC3E}">
        <p14:creationId xmlns:p14="http://schemas.microsoft.com/office/powerpoint/2010/main" val="3331319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030699" y="2167751"/>
            <a:ext cx="2765638" cy="2026328"/>
          </a:xfrm>
          <a:prstGeom prst="rect">
            <a:avLst/>
          </a:prstGeom>
          <a:gradFill>
            <a:gsLst>
              <a:gs pos="1000">
                <a:schemeClr val="tx2">
                  <a:lumMod val="75000"/>
                </a:schemeClr>
              </a:gs>
              <a:gs pos="100000">
                <a:schemeClr val="tx2"/>
              </a:gs>
            </a:gsLst>
            <a:lin ang="16200000" scaled="0"/>
          </a:gra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lIns="68573" tIns="34287" rIns="68573" bIns="34287" rtlCol="0" anchor="ctr"/>
          <a:lstStyle/>
          <a:p>
            <a:pPr algn="ctr"/>
            <a:endParaRPr lang="en-US" sz="900" b="1" baseline="-25000" dirty="0"/>
          </a:p>
        </p:txBody>
      </p:sp>
      <p:sp>
        <p:nvSpPr>
          <p:cNvPr id="3" name="Title 2"/>
          <p:cNvSpPr>
            <a:spLocks noGrp="1"/>
          </p:cNvSpPr>
          <p:nvPr>
            <p:ph type="title"/>
          </p:nvPr>
        </p:nvSpPr>
        <p:spPr/>
        <p:txBody>
          <a:bodyPr/>
          <a:lstStyle/>
          <a:p>
            <a:r>
              <a:rPr lang="en-US" dirty="0" smtClean="0"/>
              <a:t>Timeline from Current to Future framework</a:t>
            </a:r>
            <a:endParaRPr lang="en-US" dirty="0"/>
          </a:p>
        </p:txBody>
      </p:sp>
      <p:sp>
        <p:nvSpPr>
          <p:cNvPr id="4" name="Footer Placeholder 3"/>
          <p:cNvSpPr>
            <a:spLocks noGrp="1"/>
          </p:cNvSpPr>
          <p:nvPr>
            <p:ph type="ftr" sz="quarter" idx="3"/>
          </p:nvPr>
        </p:nvSpPr>
        <p:spPr/>
        <p:txBody>
          <a:bodyPr/>
          <a:lstStyle/>
          <a:p>
            <a:r>
              <a:rPr lang="en-US" smtClean="0"/>
              <a:t>ARP-Day / Brussels, 17.04.2017 </a:t>
            </a:r>
            <a:endParaRPr lang="en-US" dirty="0"/>
          </a:p>
        </p:txBody>
      </p:sp>
      <p:sp>
        <p:nvSpPr>
          <p:cNvPr id="5" name="Right Arrow 4"/>
          <p:cNvSpPr/>
          <p:nvPr/>
        </p:nvSpPr>
        <p:spPr>
          <a:xfrm>
            <a:off x="268752" y="1650890"/>
            <a:ext cx="8527585" cy="381762"/>
          </a:xfrm>
          <a:prstGeom prst="rightArrow">
            <a:avLst/>
          </a:prstGeom>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a:endParaRPr lang="en-US"/>
          </a:p>
        </p:txBody>
      </p:sp>
      <p:cxnSp>
        <p:nvCxnSpPr>
          <p:cNvPr id="10" name="Straight Connector 9"/>
          <p:cNvCxnSpPr/>
          <p:nvPr/>
        </p:nvCxnSpPr>
        <p:spPr>
          <a:xfrm>
            <a:off x="3002343" y="1570195"/>
            <a:ext cx="0" cy="1434441"/>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941157" y="1223874"/>
            <a:ext cx="0" cy="1780762"/>
          </a:xfrm>
          <a:prstGeom prst="line">
            <a:avLst/>
          </a:prstGeom>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6144783" y="2302482"/>
            <a:ext cx="2531560" cy="1765311"/>
          </a:xfrm>
          <a:prstGeom prst="rect">
            <a:avLst/>
          </a:prstGeom>
          <a:solidFill>
            <a:schemeClr val="bg1"/>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lIns="78199" tIns="39100" rIns="78199" bIns="39100" rtlCol="0" anchor="t"/>
          <a:lstStyle/>
          <a:p>
            <a:pPr algn="ctr"/>
            <a:r>
              <a:rPr lang="en-US" sz="1200" b="1" u="sng" dirty="0">
                <a:solidFill>
                  <a:schemeClr val="tx2">
                    <a:lumMod val="75000"/>
                  </a:schemeClr>
                </a:solidFill>
              </a:rPr>
              <a:t>Focus of this presentation</a:t>
            </a:r>
          </a:p>
          <a:p>
            <a:pPr algn="ctr"/>
            <a:endParaRPr lang="en-US" sz="1200" dirty="0">
              <a:solidFill>
                <a:schemeClr val="tx1"/>
              </a:solidFill>
            </a:endParaRPr>
          </a:p>
          <a:p>
            <a:pPr algn="ctr"/>
            <a:r>
              <a:rPr lang="en-US" sz="1200" b="1" dirty="0">
                <a:solidFill>
                  <a:schemeClr val="tx1"/>
                </a:solidFill>
              </a:rPr>
              <a:t>Future framework</a:t>
            </a:r>
          </a:p>
          <a:p>
            <a:pPr algn="ctr"/>
            <a:endParaRPr lang="en-US" sz="1200" dirty="0">
              <a:solidFill>
                <a:schemeClr val="tx1"/>
              </a:solidFill>
            </a:endParaRPr>
          </a:p>
          <a:p>
            <a:pPr algn="ctr"/>
            <a:r>
              <a:rPr lang="en-US" sz="1200" dirty="0">
                <a:solidFill>
                  <a:schemeClr val="tx1"/>
                </a:solidFill>
              </a:rPr>
              <a:t>Full implementation of new roles and responsibilities in the provision of ancillary services to ELIA</a:t>
            </a:r>
          </a:p>
        </p:txBody>
      </p:sp>
      <p:sp>
        <p:nvSpPr>
          <p:cNvPr id="14" name="Rectangle 13"/>
          <p:cNvSpPr/>
          <p:nvPr/>
        </p:nvSpPr>
        <p:spPr>
          <a:xfrm>
            <a:off x="3205971" y="2302482"/>
            <a:ext cx="2531560" cy="2336985"/>
          </a:xfrm>
          <a:prstGeom prst="rect">
            <a:avLst/>
          </a:prstGeom>
          <a:solidFill>
            <a:schemeClr val="bg1"/>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lIns="78199" tIns="39100" rIns="78199" bIns="39100" rtlCol="0" anchor="t"/>
          <a:lstStyle/>
          <a:p>
            <a:pPr algn="ctr"/>
            <a:r>
              <a:rPr lang="en-US" sz="1200" b="1" dirty="0">
                <a:solidFill>
                  <a:schemeClr val="tx1"/>
                </a:solidFill>
              </a:rPr>
              <a:t>Transition period</a:t>
            </a:r>
          </a:p>
          <a:p>
            <a:pPr algn="ctr"/>
            <a:endParaRPr lang="en-US" sz="1200" dirty="0">
              <a:solidFill>
                <a:schemeClr val="tx1"/>
              </a:solidFill>
            </a:endParaRPr>
          </a:p>
          <a:p>
            <a:pPr algn="ctr"/>
            <a:r>
              <a:rPr lang="en-US" sz="1200" dirty="0">
                <a:solidFill>
                  <a:schemeClr val="tx1"/>
                </a:solidFill>
              </a:rPr>
              <a:t>Party with BRP responsibility takes on role as Scheduling Agent and Outage Planning Agent </a:t>
            </a:r>
            <a:r>
              <a:rPr lang="en-US" sz="1200" i="1" dirty="0">
                <a:solidFill>
                  <a:schemeClr val="tx1"/>
                </a:solidFill>
              </a:rPr>
              <a:t>(Proposal new Federal Grid Code art. 271)</a:t>
            </a:r>
          </a:p>
          <a:p>
            <a:pPr algn="ctr"/>
            <a:endParaRPr lang="en-US" sz="1200" dirty="0">
              <a:solidFill>
                <a:schemeClr val="tx1"/>
              </a:solidFill>
            </a:endParaRPr>
          </a:p>
          <a:p>
            <a:pPr algn="ctr"/>
            <a:r>
              <a:rPr lang="en-US" sz="1200" dirty="0">
                <a:solidFill>
                  <a:schemeClr val="tx1"/>
                </a:solidFill>
              </a:rPr>
              <a:t>Other ancillary services appointed via Terms &amp; Conditions of the concerned service</a:t>
            </a:r>
          </a:p>
        </p:txBody>
      </p:sp>
      <p:sp>
        <p:nvSpPr>
          <p:cNvPr id="16" name="Rectangle 15"/>
          <p:cNvSpPr/>
          <p:nvPr/>
        </p:nvSpPr>
        <p:spPr>
          <a:xfrm>
            <a:off x="268753" y="2302482"/>
            <a:ext cx="2529963" cy="954406"/>
          </a:xfrm>
          <a:prstGeom prst="rect">
            <a:avLst/>
          </a:prstGeom>
          <a:solidFill>
            <a:schemeClr val="bg1"/>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lIns="78199" tIns="39100" rIns="78199" bIns="39100" rtlCol="0" anchor="t"/>
          <a:lstStyle/>
          <a:p>
            <a:pPr algn="ctr"/>
            <a:r>
              <a:rPr lang="en-US" sz="1200" b="1" dirty="0">
                <a:solidFill>
                  <a:schemeClr val="tx1"/>
                </a:solidFill>
              </a:rPr>
              <a:t>Current Federal Grid Code</a:t>
            </a:r>
          </a:p>
          <a:p>
            <a:pPr algn="ctr"/>
            <a:endParaRPr lang="en-US" sz="1200" dirty="0">
              <a:solidFill>
                <a:schemeClr val="tx1"/>
              </a:solidFill>
            </a:endParaRPr>
          </a:p>
          <a:p>
            <a:pPr algn="ctr"/>
            <a:r>
              <a:rPr lang="en-US" sz="1200" dirty="0">
                <a:solidFill>
                  <a:schemeClr val="tx1"/>
                </a:solidFill>
              </a:rPr>
              <a:t>ARP central role in the provision of ancillary services to ELIA</a:t>
            </a:r>
          </a:p>
        </p:txBody>
      </p:sp>
      <p:sp>
        <p:nvSpPr>
          <p:cNvPr id="18" name="Rectangle 17"/>
          <p:cNvSpPr/>
          <p:nvPr/>
        </p:nvSpPr>
        <p:spPr>
          <a:xfrm>
            <a:off x="268752" y="1197743"/>
            <a:ext cx="5598664" cy="324000"/>
          </a:xfrm>
          <a:prstGeom prst="rect">
            <a:avLst/>
          </a:prstGeom>
          <a:gradFill>
            <a:gsLst>
              <a:gs pos="0">
                <a:schemeClr val="bg2">
                  <a:lumMod val="75000"/>
                </a:schemeClr>
              </a:gs>
              <a:gs pos="100000">
                <a:schemeClr val="bg2">
                  <a:lumMod val="40000"/>
                  <a:lumOff val="60000"/>
                </a:schemeClr>
              </a:gs>
            </a:gsLst>
          </a:gra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68573" tIns="34287" rIns="68573" bIns="34287" rtlCol="0" anchor="ctr"/>
          <a:lstStyle/>
          <a:p>
            <a:pPr algn="ctr"/>
            <a:r>
              <a:rPr lang="en-US" sz="900" b="1" dirty="0"/>
              <a:t>CIPU</a:t>
            </a:r>
          </a:p>
        </p:txBody>
      </p:sp>
      <p:sp>
        <p:nvSpPr>
          <p:cNvPr id="19" name="Rectangle 18"/>
          <p:cNvSpPr/>
          <p:nvPr/>
        </p:nvSpPr>
        <p:spPr>
          <a:xfrm>
            <a:off x="6003491" y="1197743"/>
            <a:ext cx="2792846" cy="324000"/>
          </a:xfrm>
          <a:prstGeom prst="rect">
            <a:avLst/>
          </a:prstGeom>
          <a:gradFill>
            <a:gsLst>
              <a:gs pos="0">
                <a:schemeClr val="bg2">
                  <a:lumMod val="75000"/>
                </a:schemeClr>
              </a:gs>
              <a:gs pos="100000">
                <a:schemeClr val="bg2">
                  <a:lumMod val="40000"/>
                  <a:lumOff val="60000"/>
                </a:schemeClr>
              </a:gs>
            </a:gsLst>
          </a:gra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lIns="68573" tIns="34287" rIns="68573" bIns="34287" rtlCol="0" anchor="ctr"/>
          <a:lstStyle/>
          <a:p>
            <a:pPr algn="ctr"/>
            <a:r>
              <a:rPr lang="en-US" sz="900" b="1" dirty="0"/>
              <a:t>iCAROS implementation</a:t>
            </a:r>
          </a:p>
        </p:txBody>
      </p:sp>
    </p:spTree>
    <p:extLst>
      <p:ext uri="{BB962C8B-B14F-4D97-AF65-F5344CB8AC3E}">
        <p14:creationId xmlns:p14="http://schemas.microsoft.com/office/powerpoint/2010/main" val="67065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on the ARP/BRP</a:t>
            </a:r>
            <a:endParaRPr lang="en-US" dirty="0"/>
          </a:p>
        </p:txBody>
      </p:sp>
    </p:spTree>
    <p:extLst>
      <p:ext uri="{BB962C8B-B14F-4D97-AF65-F5344CB8AC3E}">
        <p14:creationId xmlns:p14="http://schemas.microsoft.com/office/powerpoint/2010/main" val="2788109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6324" y="141161"/>
            <a:ext cx="8280000" cy="645109"/>
          </a:xfrm>
        </p:spPr>
        <p:txBody>
          <a:bodyPr/>
          <a:lstStyle/>
          <a:p>
            <a:pPr algn="l"/>
            <a:r>
              <a:rPr lang="nl-BE" dirty="0" smtClean="0"/>
              <a:t>Long Term Allocation on BE-FR </a:t>
            </a:r>
            <a:r>
              <a:rPr lang="nl-BE" dirty="0" err="1" smtClean="0"/>
              <a:t>and</a:t>
            </a:r>
            <a:r>
              <a:rPr lang="nl-BE" dirty="0" smtClean="0"/>
              <a:t> BE-NL</a:t>
            </a:r>
            <a:br>
              <a:rPr lang="nl-BE" dirty="0" smtClean="0"/>
            </a:br>
            <a:r>
              <a:rPr lang="nl-BE" dirty="0" smtClean="0"/>
              <a:t>Explicit </a:t>
            </a:r>
            <a:r>
              <a:rPr lang="nl-BE" dirty="0" err="1" smtClean="0"/>
              <a:t>Auction</a:t>
            </a:r>
            <a:endParaRPr lang="nl-BE" dirty="0"/>
          </a:p>
        </p:txBody>
      </p:sp>
      <p:sp>
        <p:nvSpPr>
          <p:cNvPr id="4" name="Footer Placeholder 3"/>
          <p:cNvSpPr>
            <a:spLocks noGrp="1"/>
          </p:cNvSpPr>
          <p:nvPr>
            <p:ph type="ftr" sz="quarter" idx="3"/>
          </p:nvPr>
        </p:nvSpPr>
        <p:spPr/>
        <p:txBody>
          <a:bodyPr/>
          <a:lstStyle/>
          <a:p>
            <a:r>
              <a:rPr lang="en-US" dirty="0" smtClean="0"/>
              <a:t>ARP-Day / Brussels, 17.04.2017 </a:t>
            </a:r>
            <a:endParaRPr lang="en-US" dirty="0"/>
          </a:p>
        </p:txBody>
      </p:sp>
      <p:sp>
        <p:nvSpPr>
          <p:cNvPr id="5" name="Slide Number Placeholder 4"/>
          <p:cNvSpPr>
            <a:spLocks noGrp="1"/>
          </p:cNvSpPr>
          <p:nvPr>
            <p:ph type="sldNum" sz="quarter" idx="4"/>
          </p:nvPr>
        </p:nvSpPr>
        <p:spPr>
          <a:xfrm>
            <a:off x="7073247" y="4850110"/>
            <a:ext cx="2133878" cy="166910"/>
          </a:xfrm>
        </p:spPr>
        <p:txBody>
          <a:bodyPr/>
          <a:lstStyle/>
          <a:p>
            <a:fld id="{BDFC70C9-4207-E249-BC2E-DCC217AE1BF1}" type="slidenum">
              <a:rPr lang="en-US" smtClean="0"/>
              <a:t>9</a:t>
            </a:fld>
            <a:endParaRPr lang="en-US"/>
          </a:p>
        </p:txBody>
      </p:sp>
      <p:pic>
        <p:nvPicPr>
          <p:cNvPr id="6" name="Picture 2" descr="Afbeeldingsresultaat voor elia 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9978" y="147341"/>
            <a:ext cx="820106" cy="28128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flipV="1">
            <a:off x="361949" y="4772025"/>
            <a:ext cx="8334375" cy="36000"/>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24" name="Diagram 23"/>
          <p:cNvGraphicFramePr/>
          <p:nvPr>
            <p:extLst/>
          </p:nvPr>
        </p:nvGraphicFramePr>
        <p:xfrm>
          <a:off x="6486247" y="444669"/>
          <a:ext cx="2530553" cy="104331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7" name="Rectangle 3"/>
          <p:cNvSpPr>
            <a:spLocks noGrp="1"/>
          </p:cNvSpPr>
          <p:nvPr>
            <p:ph type="body" idx="4294967295"/>
          </p:nvPr>
        </p:nvSpPr>
        <p:spPr>
          <a:xfrm>
            <a:off x="349807" y="672471"/>
            <a:ext cx="7775575" cy="3459163"/>
          </a:xfrm>
          <a:prstGeom prst="rect">
            <a:avLst/>
          </a:prstGeom>
        </p:spPr>
        <p:txBody>
          <a:bodyPr/>
          <a:lstStyle/>
          <a:p>
            <a:pPr marL="381000" indent="-381000" defTabSz="889000">
              <a:buFont typeface="Arial" pitchFamily="34" charset="0"/>
              <a:buNone/>
            </a:pPr>
            <a:endParaRPr lang="en-US" sz="1400" dirty="0"/>
          </a:p>
          <a:p>
            <a:pPr marL="381000" indent="-381000" defTabSz="889000">
              <a:buFont typeface="Arial" pitchFamily="34" charset="0"/>
              <a:buNone/>
            </a:pPr>
            <a:endParaRPr lang="en-US" sz="1400" dirty="0"/>
          </a:p>
          <a:p>
            <a:pPr marL="381000" indent="-381000" defTabSz="889000">
              <a:buFont typeface="Arial" pitchFamily="34" charset="0"/>
              <a:buNone/>
            </a:pPr>
            <a:r>
              <a:rPr lang="en-US" sz="1400" dirty="0" smtClean="0"/>
              <a:t>	  </a:t>
            </a:r>
            <a:endParaRPr lang="en-US" sz="1400" dirty="0"/>
          </a:p>
        </p:txBody>
      </p:sp>
      <p:sp>
        <p:nvSpPr>
          <p:cNvPr id="2" name="Rectangle 1"/>
          <p:cNvSpPr/>
          <p:nvPr/>
        </p:nvSpPr>
        <p:spPr>
          <a:xfrm>
            <a:off x="6431280" y="672471"/>
            <a:ext cx="1661160" cy="615309"/>
          </a:xfrm>
          <a:prstGeom prst="rect">
            <a:avLst/>
          </a:prstGeom>
          <a:solidFill>
            <a:srgbClr val="F0801A">
              <a:alpha val="25098"/>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pic>
        <p:nvPicPr>
          <p:cNvPr id="10"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10045" y="1609822"/>
            <a:ext cx="1708150" cy="1236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97345" y="3335435"/>
            <a:ext cx="1706563" cy="1236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a:spLocks noChangeArrowheads="1"/>
          </p:cNvSpPr>
          <p:nvPr/>
        </p:nvSpPr>
        <p:spPr bwMode="auto">
          <a:xfrm>
            <a:off x="6848158" y="3752947"/>
            <a:ext cx="298450" cy="417513"/>
          </a:xfrm>
          <a:prstGeom prst="rect">
            <a:avLst/>
          </a:prstGeom>
          <a:solidFill>
            <a:srgbClr val="4F81BD"/>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Font typeface="Arial" pitchFamily="34" charset="0"/>
              <a:buChar char="•"/>
              <a:defRPr/>
            </a:pPr>
            <a:endParaRPr lang="nl-BE" sz="1800" kern="0" smtClean="0">
              <a:solidFill>
                <a:srgbClr val="000000"/>
              </a:solidFill>
              <a:latin typeface="Bodoni MT Black" pitchFamily="18" charset="0"/>
              <a:ea typeface="+mn-ea"/>
              <a:cs typeface="+mn-cs"/>
            </a:endParaRPr>
          </a:p>
        </p:txBody>
      </p:sp>
      <p:sp>
        <p:nvSpPr>
          <p:cNvPr id="13" name="Line 16"/>
          <p:cNvSpPr>
            <a:spLocks noChangeShapeType="1"/>
          </p:cNvSpPr>
          <p:nvPr/>
        </p:nvSpPr>
        <p:spPr bwMode="auto">
          <a:xfrm>
            <a:off x="6773545" y="4170460"/>
            <a:ext cx="1570038"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buFont typeface="Arial" pitchFamily="34" charset="0"/>
              <a:buChar char="•"/>
              <a:defRPr/>
            </a:pPr>
            <a:endParaRPr lang="nl-BE" sz="1800" kern="0" smtClean="0">
              <a:solidFill>
                <a:srgbClr val="000000"/>
              </a:solidFill>
              <a:latin typeface="Bodoni MT Black" pitchFamily="18" charset="0"/>
              <a:ea typeface="+mn-ea"/>
              <a:cs typeface="+mn-cs"/>
            </a:endParaRPr>
          </a:p>
        </p:txBody>
      </p:sp>
      <p:sp>
        <p:nvSpPr>
          <p:cNvPr id="14" name="Text Box 19"/>
          <p:cNvSpPr txBox="1">
            <a:spLocks noChangeArrowheads="1"/>
          </p:cNvSpPr>
          <p:nvPr/>
        </p:nvSpPr>
        <p:spPr bwMode="auto">
          <a:xfrm>
            <a:off x="5689283" y="2401985"/>
            <a:ext cx="1079500" cy="36671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spcBef>
                <a:spcPct val="50000"/>
              </a:spcBef>
              <a:buFont typeface="Arial" pitchFamily="34" charset="0"/>
              <a:buNone/>
            </a:pPr>
            <a:r>
              <a:rPr lang="nl-BE" sz="1800">
                <a:solidFill>
                  <a:srgbClr val="000000"/>
                </a:solidFill>
                <a:latin typeface="Calibri" pitchFamily="34" charset="0"/>
                <a:ea typeface="+mn-ea"/>
                <a:cs typeface="+mn-cs"/>
              </a:rPr>
              <a:t>Year</a:t>
            </a:r>
            <a:endParaRPr lang="en-US" sz="1800">
              <a:solidFill>
                <a:srgbClr val="000000"/>
              </a:solidFill>
              <a:latin typeface="Calibri" pitchFamily="34" charset="0"/>
              <a:ea typeface="+mn-ea"/>
              <a:cs typeface="+mn-cs"/>
            </a:endParaRPr>
          </a:p>
        </p:txBody>
      </p:sp>
      <p:sp>
        <p:nvSpPr>
          <p:cNvPr id="15" name="Rectangle 20"/>
          <p:cNvSpPr>
            <a:spLocks noChangeArrowheads="1"/>
          </p:cNvSpPr>
          <p:nvPr/>
        </p:nvSpPr>
        <p:spPr bwMode="auto">
          <a:xfrm>
            <a:off x="6770370" y="2401985"/>
            <a:ext cx="1655763" cy="144462"/>
          </a:xfrm>
          <a:prstGeom prst="rect">
            <a:avLst/>
          </a:prstGeom>
          <a:solidFill>
            <a:srgbClr val="FFFFFF"/>
          </a:solidFill>
          <a:ln w="9525"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pPr fontAlgn="auto">
              <a:spcBef>
                <a:spcPts val="0"/>
              </a:spcBef>
              <a:spcAft>
                <a:spcPts val="0"/>
              </a:spcAft>
              <a:buFont typeface="Arial" pitchFamily="34" charset="0"/>
              <a:buChar char="•"/>
              <a:defRPr/>
            </a:pPr>
            <a:endParaRPr lang="nl-BE" sz="1800" kern="0" smtClean="0">
              <a:solidFill>
                <a:srgbClr val="000000"/>
              </a:solidFill>
              <a:latin typeface="Bodoni MT Black" pitchFamily="18" charset="0"/>
              <a:ea typeface="+mn-ea"/>
              <a:cs typeface="+mn-cs"/>
            </a:endParaRPr>
          </a:p>
        </p:txBody>
      </p:sp>
      <p:sp>
        <p:nvSpPr>
          <p:cNvPr id="16" name="Text Box 21"/>
          <p:cNvSpPr txBox="1">
            <a:spLocks noChangeArrowheads="1"/>
          </p:cNvSpPr>
          <p:nvPr/>
        </p:nvSpPr>
        <p:spPr bwMode="auto">
          <a:xfrm>
            <a:off x="5689283" y="3770410"/>
            <a:ext cx="1079500" cy="36671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spcBef>
                <a:spcPct val="50000"/>
              </a:spcBef>
              <a:buFont typeface="Arial" pitchFamily="34" charset="0"/>
              <a:buNone/>
            </a:pPr>
            <a:r>
              <a:rPr lang="nl-BE" sz="1800">
                <a:solidFill>
                  <a:srgbClr val="000000"/>
                </a:solidFill>
                <a:latin typeface="Calibri" pitchFamily="34" charset="0"/>
                <a:ea typeface="+mn-ea"/>
                <a:cs typeface="+mn-cs"/>
              </a:rPr>
              <a:t>Month</a:t>
            </a:r>
            <a:endParaRPr lang="en-US" sz="1800">
              <a:solidFill>
                <a:srgbClr val="000000"/>
              </a:solidFill>
              <a:latin typeface="Calibri" pitchFamily="34" charset="0"/>
              <a:ea typeface="+mn-ea"/>
              <a:cs typeface="+mn-cs"/>
            </a:endParaRPr>
          </a:p>
        </p:txBody>
      </p:sp>
      <p:sp>
        <p:nvSpPr>
          <p:cNvPr id="17" name="Rectangle 23"/>
          <p:cNvSpPr>
            <a:spLocks noChangeArrowheads="1"/>
          </p:cNvSpPr>
          <p:nvPr/>
        </p:nvSpPr>
        <p:spPr bwMode="auto">
          <a:xfrm>
            <a:off x="6786245" y="2413097"/>
            <a:ext cx="1495425" cy="349250"/>
          </a:xfrm>
          <a:prstGeom prst="rect">
            <a:avLst/>
          </a:prstGeom>
          <a:solidFill>
            <a:srgbClr val="4F81BD"/>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Font typeface="Arial" pitchFamily="34" charset="0"/>
              <a:buChar char="•"/>
              <a:defRPr/>
            </a:pPr>
            <a:endParaRPr lang="nl-BE" sz="1800" kern="0" smtClean="0">
              <a:solidFill>
                <a:srgbClr val="000000"/>
              </a:solidFill>
              <a:latin typeface="Bodoni MT Black" pitchFamily="18" charset="0"/>
              <a:ea typeface="+mn-ea"/>
              <a:cs typeface="+mn-cs"/>
            </a:endParaRPr>
          </a:p>
        </p:txBody>
      </p:sp>
      <p:sp>
        <p:nvSpPr>
          <p:cNvPr id="7" name="TextBox 6"/>
          <p:cNvSpPr txBox="1"/>
          <p:nvPr/>
        </p:nvSpPr>
        <p:spPr>
          <a:xfrm>
            <a:off x="431999" y="1066958"/>
            <a:ext cx="6045557" cy="1384995"/>
          </a:xfrm>
          <a:prstGeom prst="rect">
            <a:avLst/>
          </a:prstGeom>
          <a:noFill/>
        </p:spPr>
        <p:txBody>
          <a:bodyPr wrap="square" rtlCol="0">
            <a:spAutoFit/>
          </a:bodyPr>
          <a:lstStyle/>
          <a:p>
            <a:r>
              <a:rPr lang="en-US" dirty="0" smtClean="0">
                <a:solidFill>
                  <a:schemeClr val="tx2"/>
                </a:solidFill>
              </a:rPr>
              <a:t>1/</a:t>
            </a:r>
            <a:r>
              <a:rPr lang="en-US" dirty="0" smtClean="0">
                <a:solidFill>
                  <a:schemeClr val="accent4"/>
                </a:solidFill>
              </a:rPr>
              <a:t> </a:t>
            </a:r>
            <a:r>
              <a:rPr lang="en-US" u="sng" dirty="0" smtClean="0"/>
              <a:t>TSOs</a:t>
            </a:r>
            <a:r>
              <a:rPr lang="en-US" dirty="0" smtClean="0"/>
              <a:t> </a:t>
            </a:r>
            <a:r>
              <a:rPr lang="en-US" dirty="0" smtClean="0">
                <a:solidFill>
                  <a:schemeClr val="tx2"/>
                </a:solidFill>
              </a:rPr>
              <a:t>calculates</a:t>
            </a:r>
            <a:r>
              <a:rPr lang="en-US" dirty="0" smtClean="0"/>
              <a:t> the capacity available on each border (NTC)</a:t>
            </a:r>
          </a:p>
          <a:p>
            <a:r>
              <a:rPr lang="en-US" dirty="0" smtClean="0">
                <a:solidFill>
                  <a:schemeClr val="tx2"/>
                </a:solidFill>
              </a:rPr>
              <a:t>2/</a:t>
            </a:r>
            <a:r>
              <a:rPr lang="en-US" dirty="0" smtClean="0"/>
              <a:t> </a:t>
            </a:r>
            <a:r>
              <a:rPr lang="en-US" u="sng" dirty="0" smtClean="0"/>
              <a:t>Market Participants </a:t>
            </a:r>
            <a:r>
              <a:rPr lang="en-US" dirty="0" smtClean="0">
                <a:solidFill>
                  <a:schemeClr val="tx2"/>
                </a:solidFill>
              </a:rPr>
              <a:t>submits bids on JAO </a:t>
            </a:r>
            <a:r>
              <a:rPr lang="en-US" dirty="0" smtClean="0"/>
              <a:t>Auction Platform for each border for each auction (Y or M)</a:t>
            </a:r>
          </a:p>
          <a:p>
            <a:r>
              <a:rPr lang="en-US" dirty="0" smtClean="0">
                <a:solidFill>
                  <a:schemeClr val="tx2"/>
                </a:solidFill>
              </a:rPr>
              <a:t>3/</a:t>
            </a:r>
            <a:r>
              <a:rPr lang="en-US" dirty="0" smtClean="0"/>
              <a:t> </a:t>
            </a:r>
            <a:r>
              <a:rPr lang="en-US" u="sng" dirty="0" smtClean="0"/>
              <a:t>JAO</a:t>
            </a:r>
            <a:r>
              <a:rPr lang="en-US" dirty="0" smtClean="0"/>
              <a:t> </a:t>
            </a:r>
            <a:r>
              <a:rPr lang="en-US" dirty="0" smtClean="0">
                <a:solidFill>
                  <a:schemeClr val="tx2"/>
                </a:solidFill>
              </a:rPr>
              <a:t>allocates the capacity</a:t>
            </a:r>
          </a:p>
          <a:p>
            <a:pPr marL="285750" indent="-285750">
              <a:buFont typeface="Arial" panose="020B0604020202020204" pitchFamily="34" charset="0"/>
              <a:buChar char="•"/>
            </a:pPr>
            <a:r>
              <a:rPr lang="en-US" dirty="0"/>
              <a:t>	</a:t>
            </a:r>
            <a:r>
              <a:rPr lang="en-US" dirty="0" smtClean="0"/>
              <a:t>Bids ordered from highest price to lowest price</a:t>
            </a:r>
          </a:p>
          <a:p>
            <a:pPr marL="285750" indent="-285750">
              <a:buFont typeface="Arial" panose="020B0604020202020204" pitchFamily="34" charset="0"/>
              <a:buChar char="•"/>
            </a:pPr>
            <a:r>
              <a:rPr lang="en-US" dirty="0"/>
              <a:t> </a:t>
            </a:r>
            <a:r>
              <a:rPr lang="en-US" dirty="0" smtClean="0"/>
              <a:t>Single round – “paid as cleared” </a:t>
            </a:r>
            <a:endParaRPr lang="fr-BE" dirty="0"/>
          </a:p>
        </p:txBody>
      </p:sp>
      <p:pic>
        <p:nvPicPr>
          <p:cNvPr id="9" name="Picture 8"/>
          <p:cNvPicPr>
            <a:picLocks noChangeAspect="1"/>
          </p:cNvPicPr>
          <p:nvPr/>
        </p:nvPicPr>
        <p:blipFill>
          <a:blip r:embed="rId11"/>
          <a:stretch>
            <a:fillRect/>
          </a:stretch>
        </p:blipFill>
        <p:spPr>
          <a:xfrm>
            <a:off x="1887332" y="2450158"/>
            <a:ext cx="2264426" cy="1839848"/>
          </a:xfrm>
          <a:prstGeom prst="rect">
            <a:avLst/>
          </a:prstGeom>
        </p:spPr>
      </p:pic>
      <p:sp>
        <p:nvSpPr>
          <p:cNvPr id="18" name="TextBox 17"/>
          <p:cNvSpPr txBox="1"/>
          <p:nvPr/>
        </p:nvSpPr>
        <p:spPr>
          <a:xfrm>
            <a:off x="600782" y="4258433"/>
            <a:ext cx="6019171" cy="307777"/>
          </a:xfrm>
          <a:prstGeom prst="rect">
            <a:avLst/>
          </a:prstGeom>
          <a:noFill/>
        </p:spPr>
        <p:txBody>
          <a:bodyPr wrap="square" rtlCol="0">
            <a:spAutoFit/>
          </a:bodyPr>
          <a:lstStyle/>
          <a:p>
            <a:r>
              <a:rPr lang="en-US" dirty="0" smtClean="0">
                <a:sym typeface="Wingdings" panose="05000000000000000000" pitchFamily="2" charset="2"/>
              </a:rPr>
              <a:t> Long Term “Right” allocated to Market Participants</a:t>
            </a:r>
            <a:endParaRPr lang="fr-BE" dirty="0"/>
          </a:p>
        </p:txBody>
      </p:sp>
    </p:spTree>
    <p:extLst>
      <p:ext uri="{BB962C8B-B14F-4D97-AF65-F5344CB8AC3E}">
        <p14:creationId xmlns:p14="http://schemas.microsoft.com/office/powerpoint/2010/main" val="36552938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70100" y="1285875"/>
            <a:ext cx="8280000" cy="3286125"/>
          </a:xfrm>
        </p:spPr>
        <p:txBody>
          <a:bodyPr/>
          <a:lstStyle/>
          <a:p>
            <a:pPr marL="3375"/>
            <a:r>
              <a:rPr lang="en-US" dirty="0" smtClean="0"/>
              <a:t>Responsibilities of the BRP</a:t>
            </a:r>
          </a:p>
          <a:p>
            <a:pPr marL="3375"/>
            <a:endParaRPr lang="en-US" dirty="0"/>
          </a:p>
          <a:p>
            <a:pPr marL="3375"/>
            <a:r>
              <a:rPr lang="en-US" dirty="0" smtClean="0"/>
              <a:t>BRP vis-à-vis Scheduling Agent:</a:t>
            </a:r>
          </a:p>
          <a:p>
            <a:pPr marL="676281" lvl="2" indent="-244373">
              <a:buFont typeface="Arial" panose="020B0604020202020204" pitchFamily="34" charset="0"/>
              <a:buChar char="•"/>
            </a:pPr>
            <a:r>
              <a:rPr lang="en-US" dirty="0"/>
              <a:t>BRP nominations vs Schedules</a:t>
            </a:r>
            <a:endParaRPr lang="en-US" dirty="0" smtClean="0"/>
          </a:p>
          <a:p>
            <a:pPr marL="676281" lvl="2" indent="-244373">
              <a:buFont typeface="Arial" panose="020B0604020202020204" pitchFamily="34" charset="0"/>
              <a:buChar char="•"/>
            </a:pPr>
            <a:r>
              <a:rPr lang="en-US" dirty="0"/>
              <a:t>Schedule firmness &amp; Use of flexibility</a:t>
            </a:r>
            <a:endParaRPr lang="en-US" dirty="0" smtClean="0"/>
          </a:p>
        </p:txBody>
      </p:sp>
      <p:sp>
        <p:nvSpPr>
          <p:cNvPr id="3" name="Title 2"/>
          <p:cNvSpPr>
            <a:spLocks noGrp="1"/>
          </p:cNvSpPr>
          <p:nvPr>
            <p:ph type="title"/>
          </p:nvPr>
        </p:nvSpPr>
        <p:spPr/>
        <p:txBody>
          <a:bodyPr/>
          <a:lstStyle/>
          <a:p>
            <a:r>
              <a:rPr lang="en-US" dirty="0"/>
              <a:t>Impact on the </a:t>
            </a:r>
            <a:r>
              <a:rPr lang="en-US" dirty="0" smtClean="0"/>
              <a:t>ARP/BRP: an overview</a:t>
            </a:r>
            <a:endParaRPr lang="en-US" dirty="0"/>
          </a:p>
        </p:txBody>
      </p:sp>
      <p:sp>
        <p:nvSpPr>
          <p:cNvPr id="4" name="Footer Placeholder 3"/>
          <p:cNvSpPr>
            <a:spLocks noGrp="1"/>
          </p:cNvSpPr>
          <p:nvPr>
            <p:ph type="ftr" sz="quarter" idx="3"/>
          </p:nvPr>
        </p:nvSpPr>
        <p:spPr/>
        <p:txBody>
          <a:bodyPr/>
          <a:lstStyle/>
          <a:p>
            <a:r>
              <a:rPr lang="en-US" dirty="0"/>
              <a:t>ARP-Day / Brussels, 17.04.2017 </a:t>
            </a:r>
          </a:p>
        </p:txBody>
      </p:sp>
    </p:spTree>
    <p:extLst>
      <p:ext uri="{BB962C8B-B14F-4D97-AF65-F5344CB8AC3E}">
        <p14:creationId xmlns:p14="http://schemas.microsoft.com/office/powerpoint/2010/main" val="7889792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smtClean="0"/>
          </a:p>
          <a:p>
            <a:endParaRPr lang="en-US" i="1" dirty="0">
              <a:solidFill>
                <a:srgbClr val="00B050"/>
              </a:solidFill>
            </a:endParaRPr>
          </a:p>
        </p:txBody>
      </p:sp>
      <p:sp>
        <p:nvSpPr>
          <p:cNvPr id="3" name="Title 2"/>
          <p:cNvSpPr>
            <a:spLocks noGrp="1"/>
          </p:cNvSpPr>
          <p:nvPr>
            <p:ph type="title"/>
          </p:nvPr>
        </p:nvSpPr>
        <p:spPr>
          <a:xfrm>
            <a:off x="432000" y="141737"/>
            <a:ext cx="8280000" cy="645109"/>
          </a:xfrm>
        </p:spPr>
        <p:txBody>
          <a:bodyPr/>
          <a:lstStyle/>
          <a:p>
            <a:r>
              <a:rPr lang="en-US" dirty="0" smtClean="0"/>
              <a:t>Future framework: BRP </a:t>
            </a:r>
            <a:r>
              <a:rPr lang="en-US" dirty="0"/>
              <a:t>responsibilities in more </a:t>
            </a:r>
            <a:r>
              <a:rPr lang="en-US" dirty="0" smtClean="0"/>
              <a:t>detail</a:t>
            </a:r>
            <a:endParaRPr lang="en-US" dirty="0"/>
          </a:p>
        </p:txBody>
      </p:sp>
      <p:sp>
        <p:nvSpPr>
          <p:cNvPr id="4" name="Footer Placeholder 3"/>
          <p:cNvSpPr>
            <a:spLocks noGrp="1"/>
          </p:cNvSpPr>
          <p:nvPr>
            <p:ph type="ftr" sz="quarter" idx="3"/>
          </p:nvPr>
        </p:nvSpPr>
        <p:spPr/>
        <p:txBody>
          <a:bodyPr/>
          <a:lstStyle/>
          <a:p>
            <a:pPr defTabSz="390997">
              <a:defRPr/>
            </a:pPr>
            <a:r>
              <a:rPr lang="en-US" smtClean="0">
                <a:solidFill>
                  <a:srgbClr val="46535B">
                    <a:tint val="75000"/>
                  </a:srgbClr>
                </a:solidFill>
                <a:latin typeface="Arial"/>
              </a:rPr>
              <a:t>ARP-Day / Brussels, 17.04.2017 </a:t>
            </a:r>
            <a:endParaRPr lang="en-US" dirty="0">
              <a:solidFill>
                <a:srgbClr val="46535B">
                  <a:tint val="75000"/>
                </a:srgbClr>
              </a:solidFill>
              <a:latin typeface="Arial"/>
            </a:endParaRPr>
          </a:p>
        </p:txBody>
      </p:sp>
      <p:sp>
        <p:nvSpPr>
          <p:cNvPr id="5" name="Rectangle 4"/>
          <p:cNvSpPr/>
          <p:nvPr/>
        </p:nvSpPr>
        <p:spPr>
          <a:xfrm>
            <a:off x="432000" y="540161"/>
            <a:ext cx="8280000" cy="324000"/>
          </a:xfrm>
          <a:prstGeom prst="rect">
            <a:avLst/>
          </a:prstGeom>
          <a:gradFill>
            <a:gsLst>
              <a:gs pos="1000">
                <a:schemeClr val="tx2">
                  <a:lumMod val="75000"/>
                </a:schemeClr>
              </a:gs>
              <a:gs pos="100000">
                <a:schemeClr val="tx2"/>
              </a:gs>
            </a:gsLst>
            <a:lin ang="16200000" scaled="0"/>
          </a:gra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lIns="68573" tIns="34287" rIns="68573" bIns="34287" rtlCol="0" anchor="ctr"/>
          <a:lstStyle/>
          <a:p>
            <a:pPr algn="ctr"/>
            <a:r>
              <a:rPr lang="en-US" sz="900" b="1" dirty="0"/>
              <a:t>1. Overview of BRP’s </a:t>
            </a:r>
            <a:r>
              <a:rPr lang="en-US" sz="900" b="1" i="1" u="sng" dirty="0"/>
              <a:t>new</a:t>
            </a:r>
            <a:r>
              <a:rPr lang="en-US" sz="900" b="1" dirty="0"/>
              <a:t> tasks and responsibilities</a:t>
            </a:r>
            <a:endParaRPr lang="en-US" sz="900" b="1" baseline="-25000" dirty="0"/>
          </a:p>
        </p:txBody>
      </p:sp>
      <p:sp>
        <p:nvSpPr>
          <p:cNvPr id="7" name="Text Placeholder 1"/>
          <p:cNvSpPr txBox="1">
            <a:spLocks/>
          </p:cNvSpPr>
          <p:nvPr/>
        </p:nvSpPr>
        <p:spPr>
          <a:xfrm>
            <a:off x="334761" y="983353"/>
            <a:ext cx="8328045" cy="3866753"/>
          </a:xfrm>
          <a:prstGeom prst="rect">
            <a:avLst/>
          </a:prstGeom>
        </p:spPr>
        <p:txBody>
          <a:bodyPr lIns="0" tIns="0" rIns="0" bIns="0">
            <a:normAutofit fontScale="70000" lnSpcReduction="20000"/>
          </a:bodyPr>
          <a:lstStyle>
            <a:lvl1pPr marL="3946" indent="0" algn="l" defTabSz="400873" rtl="0" eaLnBrk="1" latinLnBrk="0" hangingPunct="1">
              <a:lnSpc>
                <a:spcPct val="120000"/>
              </a:lnSpc>
              <a:spcBef>
                <a:spcPts val="526"/>
              </a:spcBef>
              <a:spcAft>
                <a:spcPts val="526"/>
              </a:spcAft>
              <a:buClr>
                <a:schemeClr val="tx2"/>
              </a:buClr>
              <a:buFontTx/>
              <a:buNone/>
              <a:defRPr sz="1403" b="0" kern="1200">
                <a:solidFill>
                  <a:schemeClr val="tx1"/>
                </a:solidFill>
                <a:latin typeface="+mn-lt"/>
                <a:ea typeface="+mn-ea"/>
                <a:cs typeface="+mn-cs"/>
              </a:defRPr>
            </a:lvl1pPr>
            <a:lvl2pPr marL="233843" indent="-233843" algn="l" defTabSz="220954" rtl="0" eaLnBrk="1" latinLnBrk="0" hangingPunct="1">
              <a:lnSpc>
                <a:spcPct val="120000"/>
              </a:lnSpc>
              <a:spcBef>
                <a:spcPts val="351"/>
              </a:spcBef>
              <a:spcAft>
                <a:spcPts val="351"/>
              </a:spcAft>
              <a:buClr>
                <a:schemeClr val="tx2"/>
              </a:buClr>
              <a:buFont typeface="Lucida Grande"/>
              <a:buChar char="-"/>
              <a:tabLst/>
              <a:defRPr sz="1403" b="0" kern="1200">
                <a:solidFill>
                  <a:schemeClr val="tx1"/>
                </a:solidFill>
                <a:latin typeface="+mn-lt"/>
                <a:ea typeface="+mn-ea"/>
                <a:cs typeface="+mn-cs"/>
              </a:defRPr>
            </a:lvl2pPr>
            <a:lvl3pPr marL="505037" indent="0" algn="l" defTabSz="400873" rtl="0" eaLnBrk="1" latinLnBrk="0" hangingPunct="1">
              <a:lnSpc>
                <a:spcPct val="120000"/>
              </a:lnSpc>
              <a:spcBef>
                <a:spcPts val="351"/>
              </a:spcBef>
              <a:spcAft>
                <a:spcPts val="351"/>
              </a:spcAft>
              <a:buClr>
                <a:schemeClr val="tx2"/>
              </a:buClr>
              <a:buFontTx/>
              <a:buNone/>
              <a:defRPr sz="1403" b="0" kern="1200" baseline="0">
                <a:solidFill>
                  <a:schemeClr val="tx1"/>
                </a:solidFill>
                <a:latin typeface="+mn-lt"/>
                <a:ea typeface="+mn-ea"/>
                <a:cs typeface="+mn-cs"/>
              </a:defRPr>
            </a:lvl3pPr>
            <a:lvl4pPr marL="757555" indent="0" algn="l" defTabSz="400873" rtl="0" eaLnBrk="1" latinLnBrk="0" hangingPunct="1">
              <a:lnSpc>
                <a:spcPct val="120000"/>
              </a:lnSpc>
              <a:spcBef>
                <a:spcPts val="351"/>
              </a:spcBef>
              <a:spcAft>
                <a:spcPts val="351"/>
              </a:spcAft>
              <a:buClr>
                <a:schemeClr val="tx2"/>
              </a:buClr>
              <a:buFontTx/>
              <a:buNone/>
              <a:defRPr sz="1403" b="0" kern="1200">
                <a:solidFill>
                  <a:schemeClr val="tx1"/>
                </a:solidFill>
                <a:latin typeface="+mn-lt"/>
                <a:ea typeface="+mn-ea"/>
                <a:cs typeface="+mn-cs"/>
              </a:defRPr>
            </a:lvl4pPr>
            <a:lvl5pPr marL="1803928" indent="-200436" algn="l" defTabSz="400873" rtl="0" eaLnBrk="1" latinLnBrk="0" hangingPunct="1">
              <a:spcBef>
                <a:spcPct val="20000"/>
              </a:spcBef>
              <a:buFont typeface="Arial"/>
              <a:buChar char="»"/>
              <a:defRPr sz="1754" kern="1200">
                <a:solidFill>
                  <a:schemeClr val="tx1"/>
                </a:solidFill>
                <a:latin typeface="+mn-lt"/>
                <a:ea typeface="+mn-ea"/>
                <a:cs typeface="+mn-cs"/>
              </a:defRPr>
            </a:lvl5pPr>
            <a:lvl6pPr marL="2204801" indent="-200436" algn="l" defTabSz="400873" rtl="0" eaLnBrk="1" latinLnBrk="0" hangingPunct="1">
              <a:spcBef>
                <a:spcPct val="20000"/>
              </a:spcBef>
              <a:buFont typeface="Arial"/>
              <a:buChar char="•"/>
              <a:defRPr sz="1754" kern="1200">
                <a:solidFill>
                  <a:schemeClr val="tx1"/>
                </a:solidFill>
                <a:latin typeface="+mn-lt"/>
                <a:ea typeface="+mn-ea"/>
                <a:cs typeface="+mn-cs"/>
              </a:defRPr>
            </a:lvl6pPr>
            <a:lvl7pPr marL="2605674" indent="-200436" algn="l" defTabSz="400873" rtl="0" eaLnBrk="1" latinLnBrk="0" hangingPunct="1">
              <a:spcBef>
                <a:spcPct val="20000"/>
              </a:spcBef>
              <a:buFont typeface="Arial"/>
              <a:buChar char="•"/>
              <a:defRPr sz="1754" kern="1200">
                <a:solidFill>
                  <a:schemeClr val="tx1"/>
                </a:solidFill>
                <a:latin typeface="+mn-lt"/>
                <a:ea typeface="+mn-ea"/>
                <a:cs typeface="+mn-cs"/>
              </a:defRPr>
            </a:lvl7pPr>
            <a:lvl8pPr marL="3006547" indent="-200436" algn="l" defTabSz="400873" rtl="0" eaLnBrk="1" latinLnBrk="0" hangingPunct="1">
              <a:spcBef>
                <a:spcPct val="20000"/>
              </a:spcBef>
              <a:buFont typeface="Arial"/>
              <a:buChar char="•"/>
              <a:defRPr sz="1754" kern="1200">
                <a:solidFill>
                  <a:schemeClr val="tx1"/>
                </a:solidFill>
                <a:latin typeface="+mn-lt"/>
                <a:ea typeface="+mn-ea"/>
                <a:cs typeface="+mn-cs"/>
              </a:defRPr>
            </a:lvl8pPr>
            <a:lvl9pPr marL="3407420" indent="-200436" algn="l" defTabSz="400873" rtl="0" eaLnBrk="1" latinLnBrk="0" hangingPunct="1">
              <a:spcBef>
                <a:spcPct val="20000"/>
              </a:spcBef>
              <a:buFont typeface="Arial"/>
              <a:buChar char="•"/>
              <a:defRPr sz="1754" kern="1200">
                <a:solidFill>
                  <a:schemeClr val="tx1"/>
                </a:solidFill>
                <a:latin typeface="+mn-lt"/>
                <a:ea typeface="+mn-ea"/>
                <a:cs typeface="+mn-cs"/>
              </a:defRPr>
            </a:lvl9pPr>
          </a:lstStyle>
          <a:p>
            <a:pPr marL="293248" indent="-293248" defTabSz="342827">
              <a:spcBef>
                <a:spcPts val="684"/>
              </a:spcBef>
              <a:spcAft>
                <a:spcPts val="428"/>
              </a:spcAft>
              <a:buClr>
                <a:srgbClr val="E75420"/>
              </a:buClr>
              <a:buFont typeface="+mj-lt"/>
              <a:buAutoNum type="arabicPeriod"/>
              <a:defRPr/>
            </a:pPr>
            <a:r>
              <a:rPr lang="en-GB" sz="1200" b="1" dirty="0">
                <a:solidFill>
                  <a:srgbClr val="46535B"/>
                </a:solidFill>
                <a:latin typeface="Arial"/>
              </a:rPr>
              <a:t>Balancing responsibility:  BRP </a:t>
            </a:r>
            <a:r>
              <a:rPr lang="en-GB" sz="1200" dirty="0">
                <a:solidFill>
                  <a:srgbClr val="46535B"/>
                </a:solidFill>
                <a:latin typeface="Arial"/>
              </a:rPr>
              <a:t>must foresee and deploy all means to be balanced on a </a:t>
            </a:r>
            <a:r>
              <a:rPr lang="en-GB" sz="1200" dirty="0" err="1">
                <a:solidFill>
                  <a:srgbClr val="46535B"/>
                </a:solidFill>
                <a:latin typeface="Arial"/>
              </a:rPr>
              <a:t>qh</a:t>
            </a:r>
            <a:r>
              <a:rPr lang="en-GB" sz="1200" dirty="0">
                <a:solidFill>
                  <a:srgbClr val="46535B"/>
                </a:solidFill>
                <a:latin typeface="Arial"/>
              </a:rPr>
              <a:t> basis</a:t>
            </a:r>
          </a:p>
          <a:p>
            <a:pPr marL="528208" lvl="3" indent="-157485" defTabSz="342827">
              <a:spcBef>
                <a:spcPts val="0"/>
              </a:spcBef>
              <a:spcAft>
                <a:spcPts val="257"/>
              </a:spcAft>
              <a:buClr>
                <a:srgbClr val="E75420"/>
              </a:buClr>
              <a:buFont typeface="Wingdings 3" panose="05040102010807070707" pitchFamily="18" charset="2"/>
              <a:buChar char="c"/>
              <a:defRPr/>
            </a:pPr>
            <a:r>
              <a:rPr lang="en-GB" sz="900" dirty="0">
                <a:solidFill>
                  <a:srgbClr val="46535B"/>
                </a:solidFill>
                <a:latin typeface="Arial"/>
              </a:rPr>
              <a:t>In real time ARP may deviate of its balance in order to help the zone </a:t>
            </a:r>
            <a:r>
              <a:rPr lang="en-GB" sz="900" dirty="0">
                <a:solidFill>
                  <a:srgbClr val="F0801A"/>
                </a:solidFill>
                <a:latin typeface="Arial"/>
              </a:rPr>
              <a:t>@ some conditions </a:t>
            </a:r>
            <a:r>
              <a:rPr lang="en-GB" sz="900" dirty="0">
                <a:solidFill>
                  <a:srgbClr val="46535B"/>
                </a:solidFill>
                <a:latin typeface="Arial"/>
              </a:rPr>
              <a:t>described in BRP contract. </a:t>
            </a:r>
          </a:p>
          <a:p>
            <a:pPr marL="528208" lvl="3" indent="-157485" defTabSz="342827">
              <a:spcBef>
                <a:spcPts val="0"/>
              </a:spcBef>
              <a:spcAft>
                <a:spcPts val="257"/>
              </a:spcAft>
              <a:buClr>
                <a:srgbClr val="E75420"/>
              </a:buClr>
              <a:buFont typeface="Wingdings 3" panose="05040102010807070707" pitchFamily="18" charset="2"/>
              <a:buChar char="c"/>
              <a:defRPr/>
            </a:pPr>
            <a:r>
              <a:rPr lang="en-GB" sz="900" dirty="0">
                <a:solidFill>
                  <a:srgbClr val="46535B"/>
                </a:solidFill>
                <a:latin typeface="Arial"/>
              </a:rPr>
              <a:t>TSO may request BRP to prove the means he foresees to put in place</a:t>
            </a:r>
          </a:p>
          <a:p>
            <a:pPr marL="528208" lvl="3" indent="-157485" defTabSz="342827">
              <a:spcBef>
                <a:spcPts val="0"/>
              </a:spcBef>
              <a:spcAft>
                <a:spcPts val="257"/>
              </a:spcAft>
              <a:buClr>
                <a:srgbClr val="E75420"/>
              </a:buClr>
              <a:buFont typeface="Wingdings 3" panose="05040102010807070707" pitchFamily="18" charset="2"/>
              <a:buChar char="c"/>
              <a:defRPr/>
            </a:pPr>
            <a:r>
              <a:rPr lang="en-GB" sz="900" i="1" dirty="0">
                <a:solidFill>
                  <a:schemeClr val="accent2"/>
                </a:solidFill>
                <a:effectLst>
                  <a:outerShdw blurRad="38100" dist="38100" dir="2700000" algn="tl">
                    <a:srgbClr val="000000">
                      <a:alpha val="43137"/>
                    </a:srgbClr>
                  </a:outerShdw>
                </a:effectLst>
                <a:latin typeface="Arial"/>
              </a:rPr>
              <a:t>New : </a:t>
            </a:r>
            <a:r>
              <a:rPr lang="en-GB" sz="900" dirty="0">
                <a:solidFill>
                  <a:schemeClr val="accent2"/>
                </a:solidFill>
                <a:latin typeface="Arial"/>
              </a:rPr>
              <a:t>TSO may challenge him and impose means</a:t>
            </a:r>
          </a:p>
          <a:p>
            <a:pPr marL="290533" indent="-293248" defTabSz="342827">
              <a:spcBef>
                <a:spcPts val="1026"/>
              </a:spcBef>
              <a:spcAft>
                <a:spcPts val="257"/>
              </a:spcAft>
              <a:buClr>
                <a:srgbClr val="E75420"/>
              </a:buClr>
              <a:buFont typeface="+mj-lt"/>
              <a:buAutoNum type="arabicPeriod"/>
              <a:defRPr/>
            </a:pPr>
            <a:r>
              <a:rPr lang="en-GB" sz="1200" b="1" dirty="0">
                <a:solidFill>
                  <a:srgbClr val="46535B"/>
                </a:solidFill>
                <a:latin typeface="Arial"/>
              </a:rPr>
              <a:t>Nominations:  Daily balancing program must be balanced in DA</a:t>
            </a:r>
          </a:p>
          <a:p>
            <a:pPr marL="290533" indent="-293248" defTabSz="342827">
              <a:spcBef>
                <a:spcPts val="1026"/>
              </a:spcBef>
              <a:spcAft>
                <a:spcPts val="257"/>
              </a:spcAft>
              <a:buClr>
                <a:srgbClr val="E75420"/>
              </a:buClr>
              <a:buFont typeface="+mj-lt"/>
              <a:buAutoNum type="arabicPeriod"/>
              <a:defRPr/>
            </a:pPr>
            <a:endParaRPr lang="en-GB" sz="900" b="1" dirty="0">
              <a:solidFill>
                <a:srgbClr val="46535B"/>
              </a:solidFill>
              <a:latin typeface="Arial"/>
            </a:endParaRPr>
          </a:p>
          <a:p>
            <a:pPr marL="290533" indent="-293248" defTabSz="342827">
              <a:spcBef>
                <a:spcPts val="684"/>
              </a:spcBef>
              <a:spcAft>
                <a:spcPts val="257"/>
              </a:spcAft>
              <a:buClr>
                <a:srgbClr val="E75420"/>
              </a:buClr>
              <a:buFont typeface="+mj-lt"/>
              <a:buAutoNum type="arabicPeriod"/>
              <a:defRPr/>
            </a:pPr>
            <a:endParaRPr lang="en-GB" sz="900" b="1" dirty="0">
              <a:solidFill>
                <a:srgbClr val="46535B"/>
              </a:solidFill>
              <a:latin typeface="Arial"/>
            </a:endParaRPr>
          </a:p>
          <a:p>
            <a:pPr marL="290533" indent="-293248" defTabSz="342827">
              <a:spcBef>
                <a:spcPts val="684"/>
              </a:spcBef>
              <a:spcAft>
                <a:spcPts val="257"/>
              </a:spcAft>
              <a:buClr>
                <a:srgbClr val="E75420"/>
              </a:buClr>
              <a:buFont typeface="+mj-lt"/>
              <a:buAutoNum type="arabicPeriod"/>
              <a:defRPr/>
            </a:pPr>
            <a:endParaRPr lang="en-GB" sz="900" b="1" dirty="0">
              <a:solidFill>
                <a:srgbClr val="46535B"/>
              </a:solidFill>
              <a:latin typeface="Arial"/>
            </a:endParaRPr>
          </a:p>
          <a:p>
            <a:pPr marL="290533" indent="-293248" defTabSz="342827">
              <a:spcBef>
                <a:spcPts val="684"/>
              </a:spcBef>
              <a:spcAft>
                <a:spcPts val="257"/>
              </a:spcAft>
              <a:buClr>
                <a:srgbClr val="E75420"/>
              </a:buClr>
              <a:buFont typeface="+mj-lt"/>
              <a:buAutoNum type="arabicPeriod"/>
              <a:defRPr/>
            </a:pPr>
            <a:endParaRPr lang="en-GB" sz="900" b="1" dirty="0">
              <a:solidFill>
                <a:srgbClr val="46535B"/>
              </a:solidFill>
              <a:latin typeface="Arial"/>
            </a:endParaRPr>
          </a:p>
          <a:p>
            <a:pPr marL="290533" indent="-293248" defTabSz="342827">
              <a:spcBef>
                <a:spcPts val="684"/>
              </a:spcBef>
              <a:spcAft>
                <a:spcPts val="257"/>
              </a:spcAft>
              <a:buClr>
                <a:srgbClr val="E75420"/>
              </a:buClr>
              <a:buFont typeface="+mj-lt"/>
              <a:buAutoNum type="arabicPeriod"/>
              <a:defRPr/>
            </a:pPr>
            <a:endParaRPr lang="en-GB" sz="900" b="1" dirty="0">
              <a:solidFill>
                <a:srgbClr val="46535B"/>
              </a:solidFill>
              <a:latin typeface="Arial"/>
            </a:endParaRPr>
          </a:p>
          <a:p>
            <a:pPr marL="290533" indent="-293248" defTabSz="342827">
              <a:spcBef>
                <a:spcPts val="684"/>
              </a:spcBef>
              <a:spcAft>
                <a:spcPts val="257"/>
              </a:spcAft>
              <a:buClr>
                <a:srgbClr val="E75420"/>
              </a:buClr>
              <a:buFont typeface="+mj-lt"/>
              <a:buAutoNum type="arabicPeriod"/>
              <a:defRPr/>
            </a:pPr>
            <a:endParaRPr lang="en-GB" sz="700" b="1" dirty="0">
              <a:solidFill>
                <a:srgbClr val="46535B"/>
              </a:solidFill>
              <a:latin typeface="Arial"/>
            </a:endParaRPr>
          </a:p>
          <a:p>
            <a:pPr marL="290533" indent="-293248">
              <a:spcBef>
                <a:spcPts val="684"/>
              </a:spcBef>
              <a:spcAft>
                <a:spcPts val="257"/>
              </a:spcAft>
              <a:buClr>
                <a:srgbClr val="E75420"/>
              </a:buClr>
              <a:buFont typeface="+mj-lt"/>
              <a:buAutoNum type="arabicPeriod"/>
            </a:pPr>
            <a:endParaRPr lang="en-GB" sz="1200" b="1" dirty="0">
              <a:solidFill>
                <a:schemeClr val="accent2"/>
              </a:solidFill>
              <a:latin typeface="Arial"/>
            </a:endParaRPr>
          </a:p>
          <a:p>
            <a:pPr marL="290533" indent="-293248">
              <a:spcBef>
                <a:spcPts val="684"/>
              </a:spcBef>
              <a:spcAft>
                <a:spcPts val="257"/>
              </a:spcAft>
              <a:buFont typeface="+mj-lt"/>
              <a:buAutoNum type="arabicPeriod"/>
            </a:pPr>
            <a:r>
              <a:rPr lang="en-GB" sz="1200" b="1" strike="sngStrike" dirty="0">
                <a:solidFill>
                  <a:schemeClr val="accent2"/>
                </a:solidFill>
              </a:rPr>
              <a:t>Obligation for ARP for units ≥ 25 MW to sign CIPU contract and to bid remaining margin</a:t>
            </a:r>
          </a:p>
          <a:p>
            <a:pPr marL="528208" lvl="3" indent="-157485">
              <a:spcBef>
                <a:spcPts val="0"/>
              </a:spcBef>
              <a:spcAft>
                <a:spcPts val="257"/>
              </a:spcAft>
              <a:buFont typeface="Wingdings 3" panose="05040102010807070707" pitchFamily="18" charset="2"/>
              <a:buChar char="c"/>
            </a:pPr>
            <a:r>
              <a:rPr lang="en-GB" sz="900" strike="sngStrike" dirty="0">
                <a:solidFill>
                  <a:schemeClr val="accent2"/>
                </a:solidFill>
              </a:rPr>
              <a:t>If no CIPU contract, access to the grid may be refused</a:t>
            </a:r>
          </a:p>
          <a:p>
            <a:pPr marL="290533" indent="-293248" defTabSz="342827">
              <a:spcBef>
                <a:spcPts val="684"/>
              </a:spcBef>
              <a:spcAft>
                <a:spcPts val="257"/>
              </a:spcAft>
              <a:buClr>
                <a:srgbClr val="E75420"/>
              </a:buClr>
              <a:buFont typeface="+mj-lt"/>
              <a:buAutoNum type="arabicPeriod"/>
              <a:defRPr/>
            </a:pPr>
            <a:endParaRPr lang="en-GB" sz="1100" b="1" dirty="0">
              <a:solidFill>
                <a:srgbClr val="46535B"/>
              </a:solidFill>
              <a:latin typeface="Arial"/>
            </a:endParaRPr>
          </a:p>
          <a:p>
            <a:pPr marL="290533" indent="-293248" defTabSz="342827">
              <a:spcBef>
                <a:spcPts val="684"/>
              </a:spcBef>
              <a:spcAft>
                <a:spcPts val="257"/>
              </a:spcAft>
              <a:buClr>
                <a:srgbClr val="E75420"/>
              </a:buClr>
              <a:buFont typeface="+mj-lt"/>
              <a:buAutoNum type="arabicPeriod"/>
              <a:defRPr/>
            </a:pPr>
            <a:r>
              <a:rPr lang="en-GB" sz="1100" b="1" dirty="0" err="1">
                <a:solidFill>
                  <a:srgbClr val="46535B"/>
                </a:solidFill>
                <a:latin typeface="Arial"/>
              </a:rPr>
              <a:t>Varia</a:t>
            </a:r>
            <a:r>
              <a:rPr lang="en-GB" sz="1100" b="1" dirty="0">
                <a:solidFill>
                  <a:srgbClr val="46535B"/>
                </a:solidFill>
                <a:latin typeface="Arial"/>
              </a:rPr>
              <a:t>:</a:t>
            </a:r>
          </a:p>
          <a:p>
            <a:pPr marL="528208" lvl="3" indent="-157485" defTabSz="342827">
              <a:lnSpc>
                <a:spcPct val="110000"/>
              </a:lnSpc>
              <a:spcBef>
                <a:spcPts val="0"/>
              </a:spcBef>
              <a:spcAft>
                <a:spcPts val="257"/>
              </a:spcAft>
              <a:buClr>
                <a:srgbClr val="E75420"/>
              </a:buClr>
              <a:buFont typeface="Wingdings 3" panose="05040102010807070707" pitchFamily="18" charset="2"/>
              <a:buChar char="c"/>
              <a:defRPr/>
            </a:pPr>
            <a:r>
              <a:rPr lang="en-GB" sz="900" dirty="0">
                <a:solidFill>
                  <a:srgbClr val="46535B"/>
                </a:solidFill>
                <a:latin typeface="Arial"/>
              </a:rPr>
              <a:t>If there is no BRP on an </a:t>
            </a:r>
            <a:r>
              <a:rPr lang="en-GB" sz="900" dirty="0" err="1">
                <a:solidFill>
                  <a:srgbClr val="46535B"/>
                </a:solidFill>
                <a:latin typeface="Arial"/>
              </a:rPr>
              <a:t>acces</a:t>
            </a:r>
            <a:r>
              <a:rPr lang="en-GB" sz="900" dirty="0">
                <a:solidFill>
                  <a:srgbClr val="46535B"/>
                </a:solidFill>
                <a:latin typeface="Arial"/>
              </a:rPr>
              <a:t> point, the </a:t>
            </a:r>
            <a:r>
              <a:rPr lang="en-GB" sz="900" dirty="0" err="1">
                <a:solidFill>
                  <a:srgbClr val="46535B"/>
                </a:solidFill>
                <a:latin typeface="Arial"/>
              </a:rPr>
              <a:t>acces</a:t>
            </a:r>
            <a:r>
              <a:rPr lang="en-GB" sz="900" dirty="0">
                <a:solidFill>
                  <a:srgbClr val="46535B"/>
                </a:solidFill>
                <a:latin typeface="Arial"/>
              </a:rPr>
              <a:t> to the grid may be refused </a:t>
            </a:r>
          </a:p>
          <a:p>
            <a:pPr marL="528208" lvl="3" indent="-157485" defTabSz="342827">
              <a:lnSpc>
                <a:spcPct val="110000"/>
              </a:lnSpc>
              <a:spcBef>
                <a:spcPts val="0"/>
              </a:spcBef>
              <a:spcAft>
                <a:spcPts val="257"/>
              </a:spcAft>
              <a:buClr>
                <a:srgbClr val="E75420"/>
              </a:buClr>
              <a:buFont typeface="Wingdings 3" panose="05040102010807070707" pitchFamily="18" charset="2"/>
              <a:buChar char="c"/>
              <a:defRPr/>
            </a:pPr>
            <a:r>
              <a:rPr lang="en-GB" sz="900" dirty="0">
                <a:solidFill>
                  <a:srgbClr val="46535B"/>
                </a:solidFill>
                <a:latin typeface="Arial"/>
              </a:rPr>
              <a:t>Grid losses are compensated by BRPs </a:t>
            </a:r>
          </a:p>
          <a:p>
            <a:pPr marL="528208" lvl="3" indent="-157485" defTabSz="342827">
              <a:lnSpc>
                <a:spcPct val="110000"/>
              </a:lnSpc>
              <a:spcBef>
                <a:spcPts val="0"/>
              </a:spcBef>
              <a:spcAft>
                <a:spcPts val="257"/>
              </a:spcAft>
              <a:buClr>
                <a:srgbClr val="E75420"/>
              </a:buClr>
              <a:buFont typeface="Wingdings 3" panose="05040102010807070707" pitchFamily="18" charset="2"/>
              <a:buChar char="c"/>
              <a:defRPr/>
            </a:pPr>
            <a:r>
              <a:rPr lang="en-GB" sz="900" dirty="0">
                <a:solidFill>
                  <a:srgbClr val="46535B"/>
                </a:solidFill>
                <a:latin typeface="Arial"/>
              </a:rPr>
              <a:t>BRP must be active/reachable 24h/24, prove a financial guarantee and technical capability</a:t>
            </a:r>
          </a:p>
          <a:p>
            <a:pPr marL="528208" lvl="3" indent="-157485" defTabSz="342827">
              <a:lnSpc>
                <a:spcPct val="110000"/>
              </a:lnSpc>
              <a:spcBef>
                <a:spcPts val="0"/>
              </a:spcBef>
              <a:spcAft>
                <a:spcPts val="257"/>
              </a:spcAft>
              <a:buClr>
                <a:srgbClr val="E75420"/>
              </a:buClr>
              <a:buFont typeface="Wingdings 3" panose="05040102010807070707" pitchFamily="18" charset="2"/>
              <a:buChar char="c"/>
              <a:defRPr/>
            </a:pPr>
            <a:r>
              <a:rPr lang="en-GB" sz="900" dirty="0">
                <a:solidFill>
                  <a:srgbClr val="46535B"/>
                </a:solidFill>
                <a:latin typeface="Arial"/>
              </a:rPr>
              <a:t>Pooling possible between two BRPs &amp;  Possibilities for multiple BRPs per access point described </a:t>
            </a:r>
          </a:p>
          <a:p>
            <a:pPr marL="3375" defTabSz="342827">
              <a:spcBef>
                <a:spcPts val="684"/>
              </a:spcBef>
              <a:spcAft>
                <a:spcPts val="171"/>
              </a:spcAft>
              <a:buClr>
                <a:srgbClr val="E75420"/>
              </a:buClr>
              <a:defRPr/>
            </a:pPr>
            <a:endParaRPr lang="en-GB" sz="300" b="1" dirty="0">
              <a:solidFill>
                <a:srgbClr val="46535B"/>
              </a:solidFill>
              <a:latin typeface="Arial"/>
            </a:endParaRPr>
          </a:p>
        </p:txBody>
      </p:sp>
      <p:grpSp>
        <p:nvGrpSpPr>
          <p:cNvPr id="37" name="Group 36"/>
          <p:cNvGrpSpPr/>
          <p:nvPr/>
        </p:nvGrpSpPr>
        <p:grpSpPr>
          <a:xfrm>
            <a:off x="467214" y="1866503"/>
            <a:ext cx="8088738" cy="1626298"/>
            <a:chOff x="997170" y="2789032"/>
            <a:chExt cx="9455117" cy="1902368"/>
          </a:xfrm>
        </p:grpSpPr>
        <p:sp>
          <p:nvSpPr>
            <p:cNvPr id="26" name="Rectangle 25"/>
            <p:cNvSpPr/>
            <p:nvPr/>
          </p:nvSpPr>
          <p:spPr>
            <a:xfrm>
              <a:off x="1067324" y="2789032"/>
              <a:ext cx="2834486" cy="715414"/>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375" defTabSz="342827">
                <a:buClr>
                  <a:srgbClr val="E75420"/>
                </a:buClr>
                <a:defRPr/>
              </a:pPr>
              <a:r>
                <a:rPr lang="en-US" sz="800" dirty="0">
                  <a:solidFill>
                    <a:srgbClr val="46535B"/>
                  </a:solidFill>
                  <a:latin typeface="Calibri" panose="020F0502020204030204" pitchFamily="34" charset="0"/>
                  <a:cs typeface="Calibri" panose="020F0502020204030204" pitchFamily="34" charset="0"/>
                </a:rPr>
                <a:t>Nominations @ physical injection/offtake to the grid:</a:t>
              </a:r>
            </a:p>
            <a:p>
              <a:pPr marL="3375" defTabSz="342827">
                <a:buClr>
                  <a:srgbClr val="E75420"/>
                </a:buClr>
                <a:defRPr/>
              </a:pPr>
              <a:r>
                <a:rPr lang="en-US" sz="800" dirty="0">
                  <a:solidFill>
                    <a:srgbClr val="46535B"/>
                  </a:solidFill>
                  <a:latin typeface="Calibri" panose="020F0502020204030204" pitchFamily="34" charset="0"/>
                  <a:cs typeface="Calibri" panose="020F0502020204030204" pitchFamily="34" charset="0"/>
                </a:rPr>
                <a:t> - per access point to Elia grid *</a:t>
              </a:r>
            </a:p>
            <a:p>
              <a:pPr marL="3375" defTabSz="342827">
                <a:buClr>
                  <a:srgbClr val="E75420"/>
                </a:buClr>
                <a:defRPr/>
              </a:pPr>
              <a:r>
                <a:rPr lang="en-US" sz="800" dirty="0">
                  <a:solidFill>
                    <a:srgbClr val="46535B"/>
                  </a:solidFill>
                  <a:latin typeface="Calibri" panose="020F0502020204030204" pitchFamily="34" charset="0"/>
                  <a:cs typeface="Calibri" panose="020F0502020204030204" pitchFamily="34" charset="0"/>
                </a:rPr>
                <a:t> - per DSO grid</a:t>
              </a:r>
            </a:p>
            <a:p>
              <a:pPr marL="3375" defTabSz="342827">
                <a:buClr>
                  <a:srgbClr val="E75420"/>
                </a:buClr>
                <a:defRPr/>
              </a:pPr>
              <a:r>
                <a:rPr lang="en-US" sz="800" dirty="0">
                  <a:solidFill>
                    <a:srgbClr val="46535B"/>
                  </a:solidFill>
                  <a:latin typeface="Calibri" panose="020F0502020204030204" pitchFamily="34" charset="0"/>
                  <a:cs typeface="Calibri" panose="020F0502020204030204" pitchFamily="34" charset="0"/>
                </a:rPr>
                <a:t> - per CDSO grid</a:t>
              </a:r>
            </a:p>
            <a:p>
              <a:pPr marL="3375" defTabSz="342827">
                <a:buClr>
                  <a:srgbClr val="E75420"/>
                </a:buClr>
                <a:defRPr/>
              </a:pPr>
              <a:r>
                <a:rPr lang="en-US" sz="800" dirty="0">
                  <a:solidFill>
                    <a:srgbClr val="46535B"/>
                  </a:solidFill>
                  <a:latin typeface="Calibri" panose="020F0502020204030204" pitchFamily="34" charset="0"/>
                  <a:cs typeface="Calibri" panose="020F0502020204030204" pitchFamily="34" charset="0"/>
                </a:rPr>
                <a:t> - </a:t>
              </a:r>
              <a:r>
                <a:rPr lang="en-US" sz="800" strike="sngStrike" dirty="0">
                  <a:solidFill>
                    <a:schemeClr val="accent2"/>
                  </a:solidFill>
                  <a:latin typeface="Calibri" panose="020F0502020204030204" pitchFamily="34" charset="0"/>
                  <a:cs typeface="Calibri" panose="020F0502020204030204" pitchFamily="34" charset="0"/>
                </a:rPr>
                <a:t>separate nomination per CIPU unit*</a:t>
              </a:r>
              <a:endParaRPr lang="fr-BE" sz="800" strike="sngStrike" dirty="0">
                <a:solidFill>
                  <a:schemeClr val="accent2"/>
                </a:solidFill>
                <a:latin typeface="Calibri" panose="020F0502020204030204" pitchFamily="34" charset="0"/>
                <a:cs typeface="Calibri" panose="020F0502020204030204" pitchFamily="34" charset="0"/>
              </a:endParaRPr>
            </a:p>
          </p:txBody>
        </p:sp>
        <p:sp>
          <p:nvSpPr>
            <p:cNvPr id="27" name="Rectangle 26"/>
            <p:cNvSpPr/>
            <p:nvPr/>
          </p:nvSpPr>
          <p:spPr>
            <a:xfrm>
              <a:off x="1067324" y="3620785"/>
              <a:ext cx="2834486" cy="473460"/>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390997">
                <a:defRPr/>
              </a:pPr>
              <a:r>
                <a:rPr lang="en-US" sz="800" dirty="0">
                  <a:solidFill>
                    <a:srgbClr val="46535B"/>
                  </a:solidFill>
                  <a:latin typeface="Calibri" panose="020F0502020204030204" pitchFamily="34" charset="0"/>
                  <a:cs typeface="Calibri" panose="020F0502020204030204" pitchFamily="34" charset="0"/>
                </a:rPr>
                <a:t>Nominations of commercial exchanges </a:t>
              </a:r>
            </a:p>
            <a:p>
              <a:pPr defTabSz="390997">
                <a:defRPr/>
              </a:pPr>
              <a:r>
                <a:rPr lang="en-US" sz="800" dirty="0">
                  <a:solidFill>
                    <a:srgbClr val="46535B"/>
                  </a:solidFill>
                  <a:latin typeface="Calibri" panose="020F0502020204030204" pitchFamily="34" charset="0"/>
                  <a:cs typeface="Calibri" panose="020F0502020204030204" pitchFamily="34" charset="0"/>
                </a:rPr>
                <a:t> -  exchanges on Belgian hub</a:t>
              </a:r>
            </a:p>
            <a:p>
              <a:pPr defTabSz="390997">
                <a:defRPr/>
              </a:pPr>
              <a:r>
                <a:rPr lang="en-US" sz="800" dirty="0">
                  <a:solidFill>
                    <a:srgbClr val="46535B"/>
                  </a:solidFill>
                  <a:latin typeface="Calibri" panose="020F0502020204030204" pitchFamily="34" charset="0"/>
                  <a:cs typeface="Calibri" panose="020F0502020204030204" pitchFamily="34" charset="0"/>
                </a:rPr>
                <a:t> -  Imports  &amp; exports</a:t>
              </a:r>
              <a:endParaRPr lang="fr-BE" sz="800" dirty="0">
                <a:solidFill>
                  <a:srgbClr val="46535B"/>
                </a:solidFill>
                <a:latin typeface="Calibri" panose="020F0502020204030204" pitchFamily="34" charset="0"/>
                <a:cs typeface="Calibri" panose="020F0502020204030204" pitchFamily="34" charset="0"/>
              </a:endParaRPr>
            </a:p>
          </p:txBody>
        </p:sp>
        <p:sp>
          <p:nvSpPr>
            <p:cNvPr id="28" name="Right Brace 27"/>
            <p:cNvSpPr/>
            <p:nvPr/>
          </p:nvSpPr>
          <p:spPr>
            <a:xfrm>
              <a:off x="3940601" y="2795353"/>
              <a:ext cx="178275" cy="697061"/>
            </a:xfrm>
            <a:prstGeom prst="rightBrace">
              <a:avLst>
                <a:gd name="adj1" fmla="val 49051"/>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normAutofit/>
            </a:bodyPr>
            <a:lstStyle/>
            <a:p>
              <a:pPr algn="ctr" defTabSz="390997">
                <a:defRPr/>
              </a:pPr>
              <a:endParaRPr lang="fr-BE" sz="1500">
                <a:solidFill>
                  <a:srgbClr val="46535B"/>
                </a:solidFill>
                <a:latin typeface="Arial"/>
              </a:endParaRPr>
            </a:p>
          </p:txBody>
        </p:sp>
        <p:sp>
          <p:nvSpPr>
            <p:cNvPr id="29" name="Right Brace 28"/>
            <p:cNvSpPr/>
            <p:nvPr/>
          </p:nvSpPr>
          <p:spPr>
            <a:xfrm>
              <a:off x="3959314" y="3620164"/>
              <a:ext cx="159562" cy="474082"/>
            </a:xfrm>
            <a:prstGeom prst="rightBrace">
              <a:avLst>
                <a:gd name="adj1" fmla="val 49051"/>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normAutofit/>
            </a:bodyPr>
            <a:lstStyle/>
            <a:p>
              <a:pPr algn="ctr" defTabSz="390997">
                <a:defRPr/>
              </a:pPr>
              <a:endParaRPr lang="fr-BE" sz="1500">
                <a:solidFill>
                  <a:srgbClr val="46535B"/>
                </a:solidFill>
                <a:latin typeface="Arial"/>
              </a:endParaRPr>
            </a:p>
          </p:txBody>
        </p:sp>
        <p:sp>
          <p:nvSpPr>
            <p:cNvPr id="30" name="Right Brace 29"/>
            <p:cNvSpPr/>
            <p:nvPr/>
          </p:nvSpPr>
          <p:spPr>
            <a:xfrm rot="5400000">
              <a:off x="2406284" y="2750314"/>
              <a:ext cx="143916" cy="2962143"/>
            </a:xfrm>
            <a:prstGeom prst="rightBrace">
              <a:avLst>
                <a:gd name="adj1" fmla="val 49051"/>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normAutofit/>
            </a:bodyPr>
            <a:lstStyle/>
            <a:p>
              <a:pPr algn="ctr" defTabSz="390997">
                <a:defRPr/>
              </a:pPr>
              <a:endParaRPr lang="fr-BE" sz="1500">
                <a:solidFill>
                  <a:srgbClr val="46535B"/>
                </a:solidFill>
                <a:latin typeface="Arial"/>
              </a:endParaRPr>
            </a:p>
          </p:txBody>
        </p:sp>
        <p:sp>
          <p:nvSpPr>
            <p:cNvPr id="31" name="TextBox 30"/>
            <p:cNvSpPr txBox="1"/>
            <p:nvPr/>
          </p:nvSpPr>
          <p:spPr>
            <a:xfrm>
              <a:off x="1390913" y="4295375"/>
              <a:ext cx="2286690" cy="396025"/>
            </a:xfrm>
            <a:prstGeom prst="rect">
              <a:avLst/>
            </a:prstGeom>
            <a:noFill/>
          </p:spPr>
          <p:txBody>
            <a:bodyPr wrap="square" rtlCol="0">
              <a:spAutoFit/>
            </a:bodyPr>
            <a:lstStyle/>
            <a:p>
              <a:pPr defTabSz="390997">
                <a:defRPr/>
              </a:pPr>
              <a:r>
                <a:rPr lang="en-US" sz="800" dirty="0">
                  <a:solidFill>
                    <a:srgbClr val="46535B"/>
                  </a:solidFill>
                  <a:latin typeface="Arial"/>
                </a:rPr>
                <a:t>Sum of all nominations must be= 0 in DA</a:t>
              </a:r>
              <a:endParaRPr lang="fr-BE" sz="800" dirty="0">
                <a:solidFill>
                  <a:srgbClr val="46535B"/>
                </a:solidFill>
                <a:latin typeface="Arial"/>
              </a:endParaRPr>
            </a:p>
          </p:txBody>
        </p:sp>
        <p:sp>
          <p:nvSpPr>
            <p:cNvPr id="32" name="TextBox 31"/>
            <p:cNvSpPr txBox="1"/>
            <p:nvPr/>
          </p:nvSpPr>
          <p:spPr>
            <a:xfrm>
              <a:off x="4123331" y="3653760"/>
              <a:ext cx="903963" cy="396025"/>
            </a:xfrm>
            <a:prstGeom prst="rect">
              <a:avLst/>
            </a:prstGeom>
            <a:noFill/>
          </p:spPr>
          <p:txBody>
            <a:bodyPr wrap="square" rtlCol="0">
              <a:spAutoFit/>
            </a:bodyPr>
            <a:lstStyle/>
            <a:p>
              <a:pPr defTabSz="390997">
                <a:defRPr/>
              </a:pPr>
              <a:r>
                <a:rPr lang="en-US" sz="800" dirty="0">
                  <a:solidFill>
                    <a:srgbClr val="46535B"/>
                  </a:solidFill>
                  <a:latin typeface="Arial"/>
                </a:rPr>
                <a:t>ID updates possible</a:t>
              </a:r>
              <a:endParaRPr lang="fr-BE" sz="800" dirty="0">
                <a:solidFill>
                  <a:srgbClr val="46535B"/>
                </a:solidFill>
                <a:latin typeface="Arial"/>
              </a:endParaRPr>
            </a:p>
          </p:txBody>
        </p:sp>
        <p:sp>
          <p:nvSpPr>
            <p:cNvPr id="33" name="TextBox 32"/>
            <p:cNvSpPr txBox="1"/>
            <p:nvPr/>
          </p:nvSpPr>
          <p:spPr>
            <a:xfrm>
              <a:off x="4118876" y="2967178"/>
              <a:ext cx="1126116" cy="396025"/>
            </a:xfrm>
            <a:prstGeom prst="rect">
              <a:avLst/>
            </a:prstGeom>
            <a:noFill/>
          </p:spPr>
          <p:txBody>
            <a:bodyPr wrap="square" rtlCol="0">
              <a:spAutoFit/>
            </a:bodyPr>
            <a:lstStyle/>
            <a:p>
              <a:pPr defTabSz="390997">
                <a:defRPr/>
              </a:pPr>
              <a:r>
                <a:rPr lang="en-US" sz="800" dirty="0">
                  <a:solidFill>
                    <a:srgbClr val="46535B"/>
                  </a:solidFill>
                  <a:latin typeface="Arial"/>
                </a:rPr>
                <a:t>ID Updates only for CIPU units</a:t>
              </a:r>
              <a:endParaRPr lang="fr-BE" sz="800" dirty="0">
                <a:solidFill>
                  <a:srgbClr val="46535B"/>
                </a:solidFill>
                <a:latin typeface="Arial"/>
              </a:endParaRPr>
            </a:p>
          </p:txBody>
        </p:sp>
        <p:sp>
          <p:nvSpPr>
            <p:cNvPr id="34" name="TextBox 33"/>
            <p:cNvSpPr txBox="1"/>
            <p:nvPr/>
          </p:nvSpPr>
          <p:spPr>
            <a:xfrm>
              <a:off x="5128441" y="3711153"/>
              <a:ext cx="1759026" cy="396025"/>
            </a:xfrm>
            <a:prstGeom prst="rect">
              <a:avLst/>
            </a:prstGeom>
            <a:noFill/>
          </p:spPr>
          <p:txBody>
            <a:bodyPr wrap="square" rtlCol="0">
              <a:spAutoFit/>
            </a:bodyPr>
            <a:lstStyle/>
            <a:p>
              <a:pPr defTabSz="390997">
                <a:defRPr/>
              </a:pPr>
              <a:r>
                <a:rPr lang="en-US" sz="800" dirty="0">
                  <a:solidFill>
                    <a:srgbClr val="46535B"/>
                  </a:solidFill>
                  <a:latin typeface="Arial"/>
                </a:rPr>
                <a:t>Must be coherent with nominations of  counterparty</a:t>
              </a:r>
              <a:endParaRPr lang="fr-BE" sz="800" dirty="0">
                <a:solidFill>
                  <a:srgbClr val="46535B"/>
                </a:solidFill>
                <a:latin typeface="Arial"/>
              </a:endParaRPr>
            </a:p>
          </p:txBody>
        </p:sp>
        <p:sp>
          <p:nvSpPr>
            <p:cNvPr id="35" name="TextBox 34"/>
            <p:cNvSpPr txBox="1"/>
            <p:nvPr/>
          </p:nvSpPr>
          <p:spPr>
            <a:xfrm>
              <a:off x="5123986" y="2898480"/>
              <a:ext cx="1763480" cy="792050"/>
            </a:xfrm>
            <a:prstGeom prst="rect">
              <a:avLst/>
            </a:prstGeom>
            <a:noFill/>
          </p:spPr>
          <p:txBody>
            <a:bodyPr wrap="square" rtlCol="0">
              <a:spAutoFit/>
            </a:bodyPr>
            <a:lstStyle/>
            <a:p>
              <a:pPr marL="146624" indent="-146624" defTabSz="390997">
                <a:buFont typeface="Arial" panose="020B0604020202020204" pitchFamily="34" charset="0"/>
                <a:buChar char="•"/>
                <a:defRPr/>
              </a:pPr>
              <a:r>
                <a:rPr lang="en-US" sz="800" dirty="0">
                  <a:solidFill>
                    <a:srgbClr val="46535B"/>
                  </a:solidFill>
                  <a:latin typeface="Arial"/>
                </a:rPr>
                <a:t>be best estimate </a:t>
              </a:r>
              <a:r>
                <a:rPr lang="en-US" sz="800" strike="sngStrike" dirty="0">
                  <a:solidFill>
                    <a:schemeClr val="accent2"/>
                  </a:solidFill>
                  <a:latin typeface="Arial"/>
                </a:rPr>
                <a:t>for offtake</a:t>
              </a:r>
            </a:p>
            <a:p>
              <a:pPr marL="146624" indent="-146624" defTabSz="390997">
                <a:buFont typeface="Arial" panose="020B0604020202020204" pitchFamily="34" charset="0"/>
                <a:buChar char="•"/>
                <a:defRPr/>
              </a:pPr>
              <a:r>
                <a:rPr lang="en-US" sz="800" b="1" strike="sngStrike" dirty="0">
                  <a:solidFill>
                    <a:schemeClr val="accent2"/>
                  </a:solidFill>
                  <a:latin typeface="Arial"/>
                </a:rPr>
                <a:t>Binding*</a:t>
              </a:r>
              <a:r>
                <a:rPr lang="en-US" sz="800" strike="sngStrike" dirty="0">
                  <a:solidFill>
                    <a:schemeClr val="accent2"/>
                  </a:solidFill>
                  <a:latin typeface="Arial"/>
                </a:rPr>
                <a:t> for injection </a:t>
              </a:r>
              <a:r>
                <a:rPr lang="en-US" sz="700" strike="sngStrike" dirty="0">
                  <a:solidFill>
                    <a:schemeClr val="accent2"/>
                  </a:solidFill>
                  <a:latin typeface="Arial"/>
                </a:rPr>
                <a:t>(return to schedule possible through CIPU procedures)</a:t>
              </a:r>
              <a:endParaRPr lang="fr-BE" sz="700" strike="sngStrike" dirty="0">
                <a:solidFill>
                  <a:schemeClr val="accent2"/>
                </a:solidFill>
                <a:latin typeface="Arial"/>
              </a:endParaRPr>
            </a:p>
          </p:txBody>
        </p:sp>
        <p:sp>
          <p:nvSpPr>
            <p:cNvPr id="36" name="TextBox 35"/>
            <p:cNvSpPr txBox="1"/>
            <p:nvPr/>
          </p:nvSpPr>
          <p:spPr>
            <a:xfrm>
              <a:off x="7445732" y="3284427"/>
              <a:ext cx="3006555" cy="540034"/>
            </a:xfrm>
            <a:prstGeom prst="rect">
              <a:avLst/>
            </a:prstGeom>
            <a:noFill/>
          </p:spPr>
          <p:txBody>
            <a:bodyPr wrap="square" rtlCol="0">
              <a:spAutoFit/>
            </a:bodyPr>
            <a:lstStyle/>
            <a:p>
              <a:pPr defTabSz="390997">
                <a:defRPr/>
              </a:pPr>
              <a:r>
                <a:rPr lang="en-US" sz="800" dirty="0">
                  <a:solidFill>
                    <a:srgbClr val="46535B"/>
                  </a:solidFill>
                  <a:latin typeface="Arial"/>
                </a:rPr>
                <a:t>Elia has the right to refuse/reject or adapt nominations if incoherencies and/or if risk for the grid security</a:t>
              </a:r>
              <a:endParaRPr lang="fr-BE" sz="800" dirty="0">
                <a:solidFill>
                  <a:srgbClr val="46535B"/>
                </a:solidFill>
                <a:latin typeface="Arial"/>
              </a:endParaRPr>
            </a:p>
          </p:txBody>
        </p:sp>
      </p:grpSp>
      <p:sp>
        <p:nvSpPr>
          <p:cNvPr id="20" name="TextBox 19"/>
          <p:cNvSpPr txBox="1"/>
          <p:nvPr/>
        </p:nvSpPr>
        <p:spPr>
          <a:xfrm>
            <a:off x="5612417" y="1920994"/>
            <a:ext cx="3373348" cy="325185"/>
          </a:xfrm>
          <a:prstGeom prst="rect">
            <a:avLst/>
          </a:prstGeom>
          <a:noFill/>
        </p:spPr>
        <p:txBody>
          <a:bodyPr wrap="square" lIns="78199" tIns="39100" rIns="78199" bIns="39100" rtlCol="0">
            <a:spAutoFit/>
          </a:bodyPr>
          <a:lstStyle/>
          <a:p>
            <a:pPr defTabSz="390997">
              <a:defRPr/>
            </a:pPr>
            <a:r>
              <a:rPr lang="en-US" sz="800" dirty="0">
                <a:solidFill>
                  <a:schemeClr val="accent2"/>
                </a:solidFill>
                <a:latin typeface="Arial"/>
              </a:rPr>
              <a:t>Nominations for physical injection/offtake become technology neutral. </a:t>
            </a:r>
          </a:p>
          <a:p>
            <a:pPr defTabSz="390997">
              <a:defRPr/>
            </a:pPr>
            <a:r>
              <a:rPr lang="en-US" sz="800" dirty="0">
                <a:solidFill>
                  <a:schemeClr val="accent2"/>
                </a:solidFill>
                <a:latin typeface="Arial"/>
              </a:rPr>
              <a:t>Responsibilities relative to PGMs scheduling moved towards SA</a:t>
            </a:r>
            <a:endParaRPr lang="fr-BE" sz="800" dirty="0">
              <a:solidFill>
                <a:schemeClr val="accent2"/>
              </a:solidFill>
              <a:latin typeface="Arial"/>
            </a:endParaRPr>
          </a:p>
        </p:txBody>
      </p:sp>
      <p:sp>
        <p:nvSpPr>
          <p:cNvPr id="8" name="Right Arrow 7"/>
          <p:cNvSpPr/>
          <p:nvPr/>
        </p:nvSpPr>
        <p:spPr>
          <a:xfrm rot="20559542">
            <a:off x="5314428" y="2247735"/>
            <a:ext cx="353845" cy="10014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lIns="78199" tIns="39100" rIns="78199" bIns="39100" rtlCol="0" anchor="ctr"/>
          <a:lstStyle/>
          <a:p>
            <a:pPr algn="ctr"/>
            <a:endParaRPr lang="fr-BE"/>
          </a:p>
        </p:txBody>
      </p:sp>
      <p:sp>
        <p:nvSpPr>
          <p:cNvPr id="22" name="TextBox 21"/>
          <p:cNvSpPr txBox="1"/>
          <p:nvPr/>
        </p:nvSpPr>
        <p:spPr>
          <a:xfrm>
            <a:off x="5840960" y="2809597"/>
            <a:ext cx="2830427" cy="202074"/>
          </a:xfrm>
          <a:prstGeom prst="rect">
            <a:avLst/>
          </a:prstGeom>
          <a:noFill/>
        </p:spPr>
        <p:txBody>
          <a:bodyPr wrap="square" lIns="78199" tIns="39100" rIns="78199" bIns="39100" rtlCol="0">
            <a:spAutoFit/>
          </a:bodyPr>
          <a:lstStyle/>
          <a:p>
            <a:pPr defTabSz="390997">
              <a:defRPr/>
            </a:pPr>
            <a:r>
              <a:rPr lang="en-US" sz="800" dirty="0">
                <a:solidFill>
                  <a:schemeClr val="accent2"/>
                </a:solidFill>
                <a:latin typeface="Arial"/>
              </a:rPr>
              <a:t>Also if incoherencies with schedules and Outage planning</a:t>
            </a:r>
            <a:endParaRPr lang="fr-BE" sz="800" dirty="0">
              <a:solidFill>
                <a:schemeClr val="accent2"/>
              </a:solidFill>
              <a:latin typeface="Arial"/>
            </a:endParaRPr>
          </a:p>
        </p:txBody>
      </p:sp>
      <p:sp>
        <p:nvSpPr>
          <p:cNvPr id="23" name="Right Arrow 22"/>
          <p:cNvSpPr/>
          <p:nvPr/>
        </p:nvSpPr>
        <p:spPr>
          <a:xfrm rot="5400000">
            <a:off x="6205774" y="2679735"/>
            <a:ext cx="238133" cy="10021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lIns="78199" tIns="39100" rIns="78199" bIns="39100" rtlCol="0" anchor="ctr"/>
          <a:lstStyle/>
          <a:p>
            <a:pPr algn="ctr"/>
            <a:endParaRPr lang="fr-BE"/>
          </a:p>
        </p:txBody>
      </p:sp>
      <p:sp>
        <p:nvSpPr>
          <p:cNvPr id="9" name="Oval 8"/>
          <p:cNvSpPr/>
          <p:nvPr/>
        </p:nvSpPr>
        <p:spPr>
          <a:xfrm>
            <a:off x="-2674" y="1384410"/>
            <a:ext cx="593247" cy="240183"/>
          </a:xfrm>
          <a:prstGeom prst="ellipse">
            <a:avLst/>
          </a:prstGeom>
          <a:gradFill>
            <a:gsLst>
              <a:gs pos="0">
                <a:schemeClr val="accent2">
                  <a:lumMod val="75000"/>
                </a:schemeClr>
              </a:gs>
              <a:gs pos="100000">
                <a:schemeClr val="accent2"/>
              </a:gs>
            </a:gsLst>
          </a:gra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a:r>
              <a:rPr lang="en-US" sz="800" b="1" dirty="0"/>
              <a:t>NEW</a:t>
            </a:r>
          </a:p>
        </p:txBody>
      </p:sp>
      <p:sp>
        <p:nvSpPr>
          <p:cNvPr id="25" name="Oval 24"/>
          <p:cNvSpPr/>
          <p:nvPr/>
        </p:nvSpPr>
        <p:spPr>
          <a:xfrm>
            <a:off x="0" y="2291010"/>
            <a:ext cx="593247" cy="240183"/>
          </a:xfrm>
          <a:prstGeom prst="ellipse">
            <a:avLst/>
          </a:prstGeom>
          <a:gradFill>
            <a:gsLst>
              <a:gs pos="0">
                <a:schemeClr val="accent2">
                  <a:lumMod val="75000"/>
                </a:schemeClr>
              </a:gs>
              <a:gs pos="100000">
                <a:schemeClr val="accent2"/>
              </a:gs>
            </a:gsLst>
          </a:gra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a:r>
              <a:rPr lang="en-US" sz="800" b="1" dirty="0"/>
              <a:t>NEW</a:t>
            </a:r>
          </a:p>
        </p:txBody>
      </p:sp>
      <p:sp>
        <p:nvSpPr>
          <p:cNvPr id="38" name="Oval 37"/>
          <p:cNvSpPr/>
          <p:nvPr/>
        </p:nvSpPr>
        <p:spPr>
          <a:xfrm>
            <a:off x="5081919" y="1718323"/>
            <a:ext cx="593247" cy="240183"/>
          </a:xfrm>
          <a:prstGeom prst="ellipse">
            <a:avLst/>
          </a:prstGeom>
          <a:gradFill>
            <a:gsLst>
              <a:gs pos="0">
                <a:schemeClr val="accent2">
                  <a:lumMod val="75000"/>
                </a:schemeClr>
              </a:gs>
              <a:gs pos="100000">
                <a:schemeClr val="accent2"/>
              </a:gs>
            </a:gsLst>
          </a:gra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a:r>
              <a:rPr lang="en-US" sz="800" b="1" dirty="0"/>
              <a:t>NEW</a:t>
            </a:r>
          </a:p>
        </p:txBody>
      </p:sp>
      <p:sp>
        <p:nvSpPr>
          <p:cNvPr id="39" name="Oval 38"/>
          <p:cNvSpPr/>
          <p:nvPr/>
        </p:nvSpPr>
        <p:spPr>
          <a:xfrm>
            <a:off x="8463769" y="2788173"/>
            <a:ext cx="593247" cy="240183"/>
          </a:xfrm>
          <a:prstGeom prst="ellipse">
            <a:avLst/>
          </a:prstGeom>
          <a:gradFill>
            <a:gsLst>
              <a:gs pos="0">
                <a:schemeClr val="accent2">
                  <a:lumMod val="75000"/>
                </a:schemeClr>
              </a:gs>
              <a:gs pos="100000">
                <a:schemeClr val="accent2"/>
              </a:gs>
            </a:gsLst>
          </a:gra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a:r>
              <a:rPr lang="en-US" sz="800" b="1" dirty="0"/>
              <a:t>NEW</a:t>
            </a:r>
          </a:p>
        </p:txBody>
      </p:sp>
      <p:sp>
        <p:nvSpPr>
          <p:cNvPr id="40" name="Oval 39"/>
          <p:cNvSpPr/>
          <p:nvPr/>
        </p:nvSpPr>
        <p:spPr>
          <a:xfrm>
            <a:off x="0" y="3649924"/>
            <a:ext cx="593247" cy="240183"/>
          </a:xfrm>
          <a:prstGeom prst="ellipse">
            <a:avLst/>
          </a:prstGeom>
          <a:gradFill>
            <a:gsLst>
              <a:gs pos="0">
                <a:schemeClr val="accent2">
                  <a:lumMod val="75000"/>
                </a:schemeClr>
              </a:gs>
              <a:gs pos="100000">
                <a:schemeClr val="accent2"/>
              </a:gs>
            </a:gsLst>
          </a:gra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a:r>
              <a:rPr lang="en-US" sz="800" b="1" dirty="0"/>
              <a:t>NEW</a:t>
            </a:r>
          </a:p>
        </p:txBody>
      </p:sp>
      <p:sp>
        <p:nvSpPr>
          <p:cNvPr id="41" name="Text Placeholder 1"/>
          <p:cNvSpPr txBox="1">
            <a:spLocks/>
          </p:cNvSpPr>
          <p:nvPr/>
        </p:nvSpPr>
        <p:spPr>
          <a:xfrm>
            <a:off x="5329427" y="3463085"/>
            <a:ext cx="3771972" cy="709024"/>
          </a:xfrm>
          <a:prstGeom prst="rect">
            <a:avLst/>
          </a:prstGeom>
        </p:spPr>
        <p:txBody>
          <a:bodyPr lIns="0" tIns="0" rIns="0" bIns="0">
            <a:normAutofit fontScale="77500" lnSpcReduction="20000"/>
          </a:bodyPr>
          <a:lstStyle>
            <a:lvl1pPr marL="3946" indent="0" algn="l" defTabSz="400873" rtl="0" eaLnBrk="1" latinLnBrk="0" hangingPunct="1">
              <a:lnSpc>
                <a:spcPct val="120000"/>
              </a:lnSpc>
              <a:spcBef>
                <a:spcPts val="526"/>
              </a:spcBef>
              <a:spcAft>
                <a:spcPts val="526"/>
              </a:spcAft>
              <a:buClr>
                <a:schemeClr val="tx2"/>
              </a:buClr>
              <a:buFontTx/>
              <a:buNone/>
              <a:defRPr sz="1403" b="0" kern="1200">
                <a:solidFill>
                  <a:schemeClr val="tx1"/>
                </a:solidFill>
                <a:latin typeface="+mn-lt"/>
                <a:ea typeface="+mn-ea"/>
                <a:cs typeface="+mn-cs"/>
              </a:defRPr>
            </a:lvl1pPr>
            <a:lvl2pPr marL="233843" indent="-233843" algn="l" defTabSz="220954" rtl="0" eaLnBrk="1" latinLnBrk="0" hangingPunct="1">
              <a:lnSpc>
                <a:spcPct val="120000"/>
              </a:lnSpc>
              <a:spcBef>
                <a:spcPts val="351"/>
              </a:spcBef>
              <a:spcAft>
                <a:spcPts val="351"/>
              </a:spcAft>
              <a:buClr>
                <a:schemeClr val="tx2"/>
              </a:buClr>
              <a:buFont typeface="Lucida Grande"/>
              <a:buChar char="-"/>
              <a:tabLst/>
              <a:defRPr sz="1403" b="0" kern="1200">
                <a:solidFill>
                  <a:schemeClr val="tx1"/>
                </a:solidFill>
                <a:latin typeface="+mn-lt"/>
                <a:ea typeface="+mn-ea"/>
                <a:cs typeface="+mn-cs"/>
              </a:defRPr>
            </a:lvl2pPr>
            <a:lvl3pPr marL="505037" indent="0" algn="l" defTabSz="400873" rtl="0" eaLnBrk="1" latinLnBrk="0" hangingPunct="1">
              <a:lnSpc>
                <a:spcPct val="120000"/>
              </a:lnSpc>
              <a:spcBef>
                <a:spcPts val="351"/>
              </a:spcBef>
              <a:spcAft>
                <a:spcPts val="351"/>
              </a:spcAft>
              <a:buClr>
                <a:schemeClr val="tx2"/>
              </a:buClr>
              <a:buFontTx/>
              <a:buNone/>
              <a:defRPr sz="1403" b="0" kern="1200" baseline="0">
                <a:solidFill>
                  <a:schemeClr val="tx1"/>
                </a:solidFill>
                <a:latin typeface="+mn-lt"/>
                <a:ea typeface="+mn-ea"/>
                <a:cs typeface="+mn-cs"/>
              </a:defRPr>
            </a:lvl3pPr>
            <a:lvl4pPr marL="757555" indent="0" algn="l" defTabSz="400873" rtl="0" eaLnBrk="1" latinLnBrk="0" hangingPunct="1">
              <a:lnSpc>
                <a:spcPct val="120000"/>
              </a:lnSpc>
              <a:spcBef>
                <a:spcPts val="351"/>
              </a:spcBef>
              <a:spcAft>
                <a:spcPts val="351"/>
              </a:spcAft>
              <a:buClr>
                <a:schemeClr val="tx2"/>
              </a:buClr>
              <a:buFontTx/>
              <a:buNone/>
              <a:defRPr sz="1403" b="0" kern="1200">
                <a:solidFill>
                  <a:schemeClr val="tx1"/>
                </a:solidFill>
                <a:latin typeface="+mn-lt"/>
                <a:ea typeface="+mn-ea"/>
                <a:cs typeface="+mn-cs"/>
              </a:defRPr>
            </a:lvl4pPr>
            <a:lvl5pPr marL="1803928" indent="-200436" algn="l" defTabSz="400873" rtl="0" eaLnBrk="1" latinLnBrk="0" hangingPunct="1">
              <a:spcBef>
                <a:spcPct val="20000"/>
              </a:spcBef>
              <a:buFont typeface="Arial"/>
              <a:buChar char="»"/>
              <a:defRPr sz="1754" kern="1200">
                <a:solidFill>
                  <a:schemeClr val="tx1"/>
                </a:solidFill>
                <a:latin typeface="+mn-lt"/>
                <a:ea typeface="+mn-ea"/>
                <a:cs typeface="+mn-cs"/>
              </a:defRPr>
            </a:lvl5pPr>
            <a:lvl6pPr marL="2204801" indent="-200436" algn="l" defTabSz="400873" rtl="0" eaLnBrk="1" latinLnBrk="0" hangingPunct="1">
              <a:spcBef>
                <a:spcPct val="20000"/>
              </a:spcBef>
              <a:buFont typeface="Arial"/>
              <a:buChar char="•"/>
              <a:defRPr sz="1754" kern="1200">
                <a:solidFill>
                  <a:schemeClr val="tx1"/>
                </a:solidFill>
                <a:latin typeface="+mn-lt"/>
                <a:ea typeface="+mn-ea"/>
                <a:cs typeface="+mn-cs"/>
              </a:defRPr>
            </a:lvl6pPr>
            <a:lvl7pPr marL="2605674" indent="-200436" algn="l" defTabSz="400873" rtl="0" eaLnBrk="1" latinLnBrk="0" hangingPunct="1">
              <a:spcBef>
                <a:spcPct val="20000"/>
              </a:spcBef>
              <a:buFont typeface="Arial"/>
              <a:buChar char="•"/>
              <a:defRPr sz="1754" kern="1200">
                <a:solidFill>
                  <a:schemeClr val="tx1"/>
                </a:solidFill>
                <a:latin typeface="+mn-lt"/>
                <a:ea typeface="+mn-ea"/>
                <a:cs typeface="+mn-cs"/>
              </a:defRPr>
            </a:lvl7pPr>
            <a:lvl8pPr marL="3006547" indent="-200436" algn="l" defTabSz="400873" rtl="0" eaLnBrk="1" latinLnBrk="0" hangingPunct="1">
              <a:spcBef>
                <a:spcPct val="20000"/>
              </a:spcBef>
              <a:buFont typeface="Arial"/>
              <a:buChar char="•"/>
              <a:defRPr sz="1754" kern="1200">
                <a:solidFill>
                  <a:schemeClr val="tx1"/>
                </a:solidFill>
                <a:latin typeface="+mn-lt"/>
                <a:ea typeface="+mn-ea"/>
                <a:cs typeface="+mn-cs"/>
              </a:defRPr>
            </a:lvl8pPr>
            <a:lvl9pPr marL="3407420" indent="-200436" algn="l" defTabSz="400873" rtl="0" eaLnBrk="1" latinLnBrk="0" hangingPunct="1">
              <a:spcBef>
                <a:spcPct val="20000"/>
              </a:spcBef>
              <a:buFont typeface="Arial"/>
              <a:buChar char="•"/>
              <a:defRPr sz="1754" kern="1200">
                <a:solidFill>
                  <a:schemeClr val="tx1"/>
                </a:solidFill>
                <a:latin typeface="+mn-lt"/>
                <a:ea typeface="+mn-ea"/>
                <a:cs typeface="+mn-cs"/>
              </a:defRPr>
            </a:lvl9pPr>
          </a:lstStyle>
          <a:p>
            <a:pPr marL="290533" indent="-293248">
              <a:spcBef>
                <a:spcPts val="684"/>
              </a:spcBef>
              <a:spcAft>
                <a:spcPts val="257"/>
              </a:spcAft>
              <a:buClr>
                <a:srgbClr val="E75420"/>
              </a:buClr>
              <a:buFont typeface="+mj-lt"/>
              <a:buAutoNum type="arabicPeriod" startAt="3"/>
            </a:pPr>
            <a:r>
              <a:rPr lang="en-GB" sz="1200" b="1" dirty="0">
                <a:solidFill>
                  <a:schemeClr val="accent2"/>
                </a:solidFill>
                <a:latin typeface="Arial"/>
              </a:rPr>
              <a:t>Obligation for </a:t>
            </a:r>
            <a:r>
              <a:rPr lang="en-GB" sz="1200" b="1" u="sng" dirty="0">
                <a:solidFill>
                  <a:schemeClr val="accent2"/>
                </a:solidFill>
                <a:latin typeface="Arial"/>
              </a:rPr>
              <a:t>BSP</a:t>
            </a:r>
            <a:r>
              <a:rPr lang="en-GB" sz="1200" b="1" dirty="0">
                <a:solidFill>
                  <a:schemeClr val="accent2"/>
                </a:solidFill>
                <a:latin typeface="Arial"/>
              </a:rPr>
              <a:t>  for units ≥ 25 MW &amp; for </a:t>
            </a:r>
            <a:r>
              <a:rPr lang="en-GB" sz="1200" b="1" u="sng" dirty="0">
                <a:solidFill>
                  <a:schemeClr val="accent2"/>
                </a:solidFill>
                <a:latin typeface="Arial"/>
              </a:rPr>
              <a:t>Scheduling Agent </a:t>
            </a:r>
            <a:r>
              <a:rPr lang="en-GB" sz="1200" b="1" dirty="0">
                <a:solidFill>
                  <a:schemeClr val="accent2"/>
                </a:solidFill>
                <a:latin typeface="Arial"/>
              </a:rPr>
              <a:t>of PGMs B,C,D </a:t>
            </a:r>
            <a:r>
              <a:rPr lang="en-GB" sz="1200" b="1" dirty="0">
                <a:solidFill>
                  <a:schemeClr val="accent2"/>
                </a:solidFill>
              </a:rPr>
              <a:t>to bid remaining margin </a:t>
            </a:r>
            <a:endParaRPr lang="en-GB" sz="1200" b="1" dirty="0">
              <a:solidFill>
                <a:schemeClr val="accent2"/>
              </a:solidFill>
              <a:latin typeface="Arial"/>
            </a:endParaRPr>
          </a:p>
          <a:p>
            <a:pPr marL="528208" lvl="3" indent="-157485" defTabSz="342827">
              <a:spcBef>
                <a:spcPts val="0"/>
              </a:spcBef>
              <a:spcAft>
                <a:spcPts val="257"/>
              </a:spcAft>
              <a:buClr>
                <a:srgbClr val="E75420"/>
              </a:buClr>
              <a:buFont typeface="Wingdings 3" panose="05040102010807070707" pitchFamily="18" charset="2"/>
              <a:buChar char="c"/>
              <a:defRPr/>
            </a:pPr>
            <a:r>
              <a:rPr lang="en-GB" sz="900" dirty="0">
                <a:solidFill>
                  <a:schemeClr val="accent2"/>
                </a:solidFill>
                <a:latin typeface="Arial"/>
              </a:rPr>
              <a:t>Obligation for GU to designate them</a:t>
            </a:r>
          </a:p>
          <a:p>
            <a:pPr marL="528208" lvl="3" indent="-157485" defTabSz="342827">
              <a:spcBef>
                <a:spcPts val="0"/>
              </a:spcBef>
              <a:spcAft>
                <a:spcPts val="257"/>
              </a:spcAft>
              <a:buClr>
                <a:srgbClr val="E75420"/>
              </a:buClr>
              <a:buFont typeface="Wingdings 3" panose="05040102010807070707" pitchFamily="18" charset="2"/>
              <a:buChar char="c"/>
              <a:defRPr/>
            </a:pPr>
            <a:r>
              <a:rPr lang="en-GB" sz="900" dirty="0">
                <a:solidFill>
                  <a:schemeClr val="accent2"/>
                </a:solidFill>
                <a:latin typeface="Arial"/>
              </a:rPr>
              <a:t>If no BSP and SA contracts, access to the grid may be refused</a:t>
            </a:r>
          </a:p>
          <a:p>
            <a:pPr marL="528208" lvl="3" indent="-157485" defTabSz="342827">
              <a:spcBef>
                <a:spcPts val="0"/>
              </a:spcBef>
              <a:spcAft>
                <a:spcPts val="257"/>
              </a:spcAft>
              <a:buClr>
                <a:srgbClr val="E75420"/>
              </a:buClr>
              <a:buFont typeface="Wingdings 3" panose="05040102010807070707" pitchFamily="18" charset="2"/>
              <a:buChar char="c"/>
              <a:defRPr/>
            </a:pPr>
            <a:r>
              <a:rPr lang="en-GB" sz="900" b="1" dirty="0">
                <a:solidFill>
                  <a:schemeClr val="accent2"/>
                </a:solidFill>
                <a:latin typeface="Arial"/>
              </a:rPr>
              <a:t>In case of activation, BRP is informed of the activated energy in his portfolio</a:t>
            </a:r>
          </a:p>
        </p:txBody>
      </p:sp>
      <p:sp>
        <p:nvSpPr>
          <p:cNvPr id="42" name="Right Arrow 41"/>
          <p:cNvSpPr/>
          <p:nvPr/>
        </p:nvSpPr>
        <p:spPr>
          <a:xfrm>
            <a:off x="5081920" y="3717452"/>
            <a:ext cx="353845" cy="10014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lIns="78199" tIns="39100" rIns="78199" bIns="39100" rtlCol="0" anchor="ctr"/>
          <a:lstStyle/>
          <a:p>
            <a:pPr algn="ctr"/>
            <a:endParaRPr lang="fr-BE"/>
          </a:p>
        </p:txBody>
      </p:sp>
      <p:sp>
        <p:nvSpPr>
          <p:cNvPr id="43" name="Right Arrow 42"/>
          <p:cNvSpPr/>
          <p:nvPr/>
        </p:nvSpPr>
        <p:spPr>
          <a:xfrm>
            <a:off x="5081920" y="4051968"/>
            <a:ext cx="353845" cy="10014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lIns="78199" tIns="39100" rIns="78199" bIns="39100" rtlCol="0" anchor="ctr"/>
          <a:lstStyle/>
          <a:p>
            <a:pPr algn="ctr"/>
            <a:endParaRPr lang="fr-BE"/>
          </a:p>
        </p:txBody>
      </p:sp>
    </p:spTree>
    <p:extLst>
      <p:ext uri="{BB962C8B-B14F-4D97-AF65-F5344CB8AC3E}">
        <p14:creationId xmlns:p14="http://schemas.microsoft.com/office/powerpoint/2010/main" val="1827244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Straight Arrow Connector 44"/>
          <p:cNvCxnSpPr>
            <a:stCxn id="20" idx="3"/>
            <a:endCxn id="30" idx="1"/>
          </p:cNvCxnSpPr>
          <p:nvPr/>
        </p:nvCxnSpPr>
        <p:spPr>
          <a:xfrm flipV="1">
            <a:off x="3913590" y="2899007"/>
            <a:ext cx="799324" cy="262262"/>
          </a:xfrm>
          <a:prstGeom prst="straightConnector1">
            <a:avLst/>
          </a:prstGeom>
          <a:ln>
            <a:solidFill>
              <a:schemeClr val="bg2"/>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a:stCxn id="17" idx="3"/>
            <a:endCxn id="39" idx="1"/>
          </p:cNvCxnSpPr>
          <p:nvPr/>
        </p:nvCxnSpPr>
        <p:spPr>
          <a:xfrm flipV="1">
            <a:off x="3913589" y="3277696"/>
            <a:ext cx="797785" cy="599373"/>
          </a:xfrm>
          <a:prstGeom prst="straightConnector1">
            <a:avLst/>
          </a:prstGeom>
          <a:ln>
            <a:solidFill>
              <a:schemeClr val="bg2"/>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2" name="Text Placeholder 1"/>
          <p:cNvSpPr>
            <a:spLocks noGrp="1"/>
          </p:cNvSpPr>
          <p:nvPr>
            <p:ph type="body" sz="quarter" idx="10"/>
          </p:nvPr>
        </p:nvSpPr>
        <p:spPr>
          <a:xfrm>
            <a:off x="432000" y="1285876"/>
            <a:ext cx="8280000" cy="912666"/>
          </a:xfrm>
        </p:spPr>
        <p:txBody>
          <a:bodyPr/>
          <a:lstStyle/>
          <a:p>
            <a:r>
              <a:rPr lang="en-US" dirty="0" smtClean="0"/>
              <a:t>The BRP is no longer by default aware </a:t>
            </a:r>
            <a:r>
              <a:rPr lang="en-US" dirty="0"/>
              <a:t>of all the </a:t>
            </a:r>
            <a:r>
              <a:rPr lang="en-US" dirty="0" smtClean="0"/>
              <a:t>large assets </a:t>
            </a:r>
            <a:r>
              <a:rPr lang="en-US" dirty="0"/>
              <a:t>that may affect his portfolio balance and for which Elia receives </a:t>
            </a:r>
            <a:r>
              <a:rPr lang="en-US" dirty="0" smtClean="0"/>
              <a:t>schedules (unless if the same party that is BRP also takes on the role of Scheduling Agent).</a:t>
            </a:r>
          </a:p>
          <a:p>
            <a:pPr marL="676281" lvl="2" indent="-244373">
              <a:buFont typeface="Symbol" pitchFamily="18" charset="2"/>
              <a:buChar char="Þ"/>
            </a:pPr>
            <a:r>
              <a:rPr lang="en-US" dirty="0" smtClean="0"/>
              <a:t>Split between schedules on asset level and BRP nominations on access point level</a:t>
            </a:r>
          </a:p>
          <a:p>
            <a:pPr marL="247748" indent="-244373">
              <a:buFont typeface="Symbol" pitchFamily="18" charset="2"/>
              <a:buChar char="Þ"/>
            </a:pPr>
            <a:endParaRPr lang="en-US" dirty="0"/>
          </a:p>
          <a:p>
            <a:endParaRPr lang="en-US" dirty="0"/>
          </a:p>
        </p:txBody>
      </p:sp>
      <p:sp>
        <p:nvSpPr>
          <p:cNvPr id="3" name="Title 2"/>
          <p:cNvSpPr>
            <a:spLocks noGrp="1"/>
          </p:cNvSpPr>
          <p:nvPr>
            <p:ph type="title"/>
          </p:nvPr>
        </p:nvSpPr>
        <p:spPr/>
        <p:txBody>
          <a:bodyPr/>
          <a:lstStyle/>
          <a:p>
            <a:r>
              <a:rPr lang="en-US" dirty="0" smtClean="0"/>
              <a:t>BRP – Scheduling Agent</a:t>
            </a:r>
            <a:r>
              <a:rPr lang="en-US" dirty="0"/>
              <a:t>: BRP nominations vs </a:t>
            </a:r>
            <a:r>
              <a:rPr lang="en-US" dirty="0" smtClean="0"/>
              <a:t>Schedules</a:t>
            </a:r>
            <a:endParaRPr lang="en-US" dirty="0"/>
          </a:p>
        </p:txBody>
      </p:sp>
      <p:sp>
        <p:nvSpPr>
          <p:cNvPr id="4" name="Footer Placeholder 3"/>
          <p:cNvSpPr>
            <a:spLocks noGrp="1"/>
          </p:cNvSpPr>
          <p:nvPr>
            <p:ph type="ftr" sz="quarter" idx="3"/>
          </p:nvPr>
        </p:nvSpPr>
        <p:spPr/>
        <p:txBody>
          <a:bodyPr/>
          <a:lstStyle/>
          <a:p>
            <a:r>
              <a:rPr lang="en-US" smtClean="0"/>
              <a:t>ARP-Day / Brussels, 17.04.2017 </a:t>
            </a:r>
            <a:endParaRPr lang="en-US" dirty="0"/>
          </a:p>
        </p:txBody>
      </p:sp>
      <p:sp>
        <p:nvSpPr>
          <p:cNvPr id="5" name="Rectangle 4"/>
          <p:cNvSpPr/>
          <p:nvPr/>
        </p:nvSpPr>
        <p:spPr>
          <a:xfrm>
            <a:off x="4727501" y="4024503"/>
            <a:ext cx="1864240" cy="284997"/>
          </a:xfrm>
          <a:prstGeom prst="rect">
            <a:avLst/>
          </a:prstGeom>
          <a:noFill/>
          <a:ln>
            <a:solidFill>
              <a:schemeClr val="bg2">
                <a:lumMod val="75000"/>
              </a:schemeClr>
            </a:solidFill>
            <a:prstDash val="dash"/>
            <a:round/>
          </a:ln>
          <a:effectLst>
            <a:outerShdw blurRad="127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68573" tIns="34287" rIns="68573" bIns="34287" rtlCol="0" anchor="ctr" anchorCtr="0"/>
          <a:lstStyle/>
          <a:p>
            <a:pPr algn="ctr"/>
            <a:r>
              <a:rPr lang="nl-BE" sz="1000" b="1" dirty="0">
                <a:solidFill>
                  <a:schemeClr val="bg2">
                    <a:lumMod val="75000"/>
                  </a:schemeClr>
                </a:solidFill>
              </a:rPr>
              <a:t>Level: Access Point</a:t>
            </a:r>
          </a:p>
        </p:txBody>
      </p:sp>
      <p:sp>
        <p:nvSpPr>
          <p:cNvPr id="8" name="Rectangle 7"/>
          <p:cNvSpPr/>
          <p:nvPr/>
        </p:nvSpPr>
        <p:spPr>
          <a:xfrm>
            <a:off x="6676641" y="4024503"/>
            <a:ext cx="1864240" cy="284997"/>
          </a:xfrm>
          <a:prstGeom prst="rect">
            <a:avLst/>
          </a:prstGeom>
          <a:noFill/>
          <a:ln>
            <a:solidFill>
              <a:schemeClr val="bg2">
                <a:lumMod val="75000"/>
              </a:schemeClr>
            </a:solidFill>
            <a:prstDash val="dash"/>
            <a:round/>
          </a:ln>
          <a:effectLst>
            <a:outerShdw blurRad="127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68573" tIns="34287" rIns="68573" bIns="34287" rtlCol="0" anchor="ctr" anchorCtr="0"/>
          <a:lstStyle/>
          <a:p>
            <a:pPr algn="ctr"/>
            <a:r>
              <a:rPr lang="nl-BE" sz="1000" b="1" dirty="0">
                <a:solidFill>
                  <a:schemeClr val="bg2">
                    <a:lumMod val="75000"/>
                  </a:schemeClr>
                </a:solidFill>
              </a:rPr>
              <a:t>68 MW</a:t>
            </a:r>
          </a:p>
        </p:txBody>
      </p:sp>
      <p:sp>
        <p:nvSpPr>
          <p:cNvPr id="11" name="Rectangle 10"/>
          <p:cNvSpPr/>
          <p:nvPr/>
        </p:nvSpPr>
        <p:spPr>
          <a:xfrm>
            <a:off x="4727501" y="3529299"/>
            <a:ext cx="3813380" cy="347669"/>
          </a:xfrm>
          <a:prstGeom prst="rect">
            <a:avLst/>
          </a:prstGeom>
          <a:gradFill>
            <a:gsLst>
              <a:gs pos="0">
                <a:schemeClr val="bg1">
                  <a:lumMod val="65000"/>
                </a:schemeClr>
              </a:gs>
              <a:gs pos="100000">
                <a:schemeClr val="bg1">
                  <a:lumMod val="85000"/>
                </a:schemeClr>
              </a:gs>
            </a:gsLst>
            <a:lin ang="5400000" scaled="0"/>
          </a:gra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68573" tIns="34287" rIns="68573" bIns="34287" rtlCol="0" anchor="ctr"/>
          <a:lstStyle/>
          <a:p>
            <a:pPr algn="ctr"/>
            <a:r>
              <a:rPr lang="nl-BE" sz="1000" b="1" dirty="0" err="1">
                <a:solidFill>
                  <a:schemeClr val="tx1"/>
                </a:solidFill>
              </a:rPr>
              <a:t>BRP’s</a:t>
            </a:r>
            <a:r>
              <a:rPr lang="nl-BE" sz="1000" b="1" dirty="0">
                <a:solidFill>
                  <a:schemeClr val="tx1"/>
                </a:solidFill>
              </a:rPr>
              <a:t> </a:t>
            </a:r>
            <a:r>
              <a:rPr lang="nl-BE" sz="1000" b="1" dirty="0" err="1">
                <a:solidFill>
                  <a:schemeClr val="tx1"/>
                </a:solidFill>
              </a:rPr>
              <a:t>Nominations</a:t>
            </a:r>
            <a:endParaRPr lang="nl-BE" sz="1000" b="1" dirty="0">
              <a:solidFill>
                <a:schemeClr val="tx1"/>
              </a:solidFill>
            </a:endParaRPr>
          </a:p>
        </p:txBody>
      </p:sp>
      <p:sp>
        <p:nvSpPr>
          <p:cNvPr id="13" name="TextBox 12"/>
          <p:cNvSpPr txBox="1"/>
          <p:nvPr/>
        </p:nvSpPr>
        <p:spPr>
          <a:xfrm>
            <a:off x="452171" y="2323632"/>
            <a:ext cx="3088289" cy="213929"/>
          </a:xfrm>
          <a:prstGeom prst="rect">
            <a:avLst/>
          </a:prstGeom>
          <a:noFill/>
        </p:spPr>
        <p:txBody>
          <a:bodyPr wrap="square" lIns="68573" tIns="34287" rIns="68573" bIns="34287" rtlCol="0">
            <a:spAutoFit/>
          </a:bodyPr>
          <a:lstStyle/>
          <a:p>
            <a:r>
              <a:rPr lang="en-US" sz="900" b="1" dirty="0"/>
              <a:t>Example: 1 client site with local production units</a:t>
            </a:r>
          </a:p>
        </p:txBody>
      </p:sp>
      <p:sp>
        <p:nvSpPr>
          <p:cNvPr id="14" name="Rectangle 13"/>
          <p:cNvSpPr/>
          <p:nvPr/>
        </p:nvSpPr>
        <p:spPr>
          <a:xfrm>
            <a:off x="432000" y="2310963"/>
            <a:ext cx="3569686" cy="1813693"/>
          </a:xfrm>
          <a:prstGeom prst="rect">
            <a:avLst/>
          </a:prstGeom>
          <a:no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73" tIns="34287" rIns="68573" bIns="34287" numCol="1" spcCol="0" rtlCol="0" fromWordArt="0" anchor="b" anchorCtr="0" forceAA="0" compatLnSpc="1">
            <a:prstTxWarp prst="textNoShape">
              <a:avLst/>
            </a:prstTxWarp>
            <a:noAutofit/>
          </a:bodyPr>
          <a:lstStyle/>
          <a:p>
            <a:endParaRPr lang="en-US" sz="900" b="1" i="1" baseline="-25000" dirty="0">
              <a:solidFill>
                <a:schemeClr val="tx1"/>
              </a:solidFill>
            </a:endParaRPr>
          </a:p>
        </p:txBody>
      </p:sp>
      <p:sp>
        <p:nvSpPr>
          <p:cNvPr id="15" name="Rectangle 14"/>
          <p:cNvSpPr/>
          <p:nvPr/>
        </p:nvSpPr>
        <p:spPr>
          <a:xfrm>
            <a:off x="530542" y="3732357"/>
            <a:ext cx="1188018" cy="280570"/>
          </a:xfrm>
          <a:prstGeom prst="rect">
            <a:avLst/>
          </a:prstGeom>
          <a:noFill/>
          <a:ln>
            <a:solidFill>
              <a:schemeClr val="bg2">
                <a:lumMod val="75000"/>
              </a:schemeClr>
            </a:solidFill>
            <a:prstDash val="dash"/>
            <a:round/>
          </a:ln>
          <a:effectLst>
            <a:outerShdw blurRad="127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68573" tIns="34287" rIns="68573" bIns="34287" rtlCol="0" anchor="ctr" anchorCtr="0"/>
          <a:lstStyle/>
          <a:p>
            <a:pPr algn="ctr"/>
            <a:r>
              <a:rPr lang="nl-BE" sz="1000" b="1" dirty="0">
                <a:solidFill>
                  <a:schemeClr val="bg2">
                    <a:lumMod val="75000"/>
                  </a:schemeClr>
                </a:solidFill>
              </a:rPr>
              <a:t>PGM (type C)</a:t>
            </a:r>
          </a:p>
        </p:txBody>
      </p:sp>
      <p:sp>
        <p:nvSpPr>
          <p:cNvPr id="16" name="Rectangle 15"/>
          <p:cNvSpPr/>
          <p:nvPr/>
        </p:nvSpPr>
        <p:spPr>
          <a:xfrm>
            <a:off x="1848936" y="3732357"/>
            <a:ext cx="1188018" cy="280570"/>
          </a:xfrm>
          <a:prstGeom prst="rect">
            <a:avLst/>
          </a:prstGeom>
          <a:noFill/>
          <a:ln>
            <a:solidFill>
              <a:schemeClr val="bg2">
                <a:lumMod val="75000"/>
              </a:schemeClr>
            </a:solidFill>
            <a:prstDash val="dash"/>
            <a:round/>
          </a:ln>
          <a:effectLst>
            <a:outerShdw blurRad="127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68573" tIns="34287" rIns="68573" bIns="34287" rtlCol="0" anchor="ctr" anchorCtr="0"/>
          <a:lstStyle/>
          <a:p>
            <a:pPr algn="ctr"/>
            <a:r>
              <a:rPr lang="nl-BE" sz="1000" b="1" dirty="0" err="1">
                <a:solidFill>
                  <a:schemeClr val="bg2">
                    <a:lumMod val="75000"/>
                  </a:schemeClr>
                </a:solidFill>
              </a:rPr>
              <a:t>generates</a:t>
            </a:r>
            <a:endParaRPr lang="nl-BE" sz="1000" b="1" dirty="0">
              <a:solidFill>
                <a:schemeClr val="bg2">
                  <a:lumMod val="75000"/>
                </a:schemeClr>
              </a:solidFill>
            </a:endParaRPr>
          </a:p>
        </p:txBody>
      </p:sp>
      <p:sp>
        <p:nvSpPr>
          <p:cNvPr id="17" name="Rectangle 16"/>
          <p:cNvSpPr/>
          <p:nvPr/>
        </p:nvSpPr>
        <p:spPr>
          <a:xfrm>
            <a:off x="3167330" y="3736784"/>
            <a:ext cx="746260" cy="280570"/>
          </a:xfrm>
          <a:prstGeom prst="rect">
            <a:avLst/>
          </a:prstGeom>
          <a:noFill/>
          <a:ln>
            <a:solidFill>
              <a:schemeClr val="bg2">
                <a:lumMod val="75000"/>
              </a:schemeClr>
            </a:solidFill>
            <a:prstDash val="dash"/>
            <a:round/>
          </a:ln>
          <a:effectLst>
            <a:outerShdw blurRad="127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68573" tIns="34287" rIns="68573" bIns="34287" rtlCol="0" anchor="ctr" anchorCtr="0"/>
          <a:lstStyle/>
          <a:p>
            <a:pPr algn="ctr"/>
            <a:r>
              <a:rPr lang="nl-BE" sz="1000" b="1" dirty="0">
                <a:solidFill>
                  <a:schemeClr val="bg2">
                    <a:lumMod val="75000"/>
                  </a:schemeClr>
                </a:solidFill>
              </a:rPr>
              <a:t>27 MW</a:t>
            </a:r>
          </a:p>
        </p:txBody>
      </p:sp>
      <p:sp>
        <p:nvSpPr>
          <p:cNvPr id="18" name="Rectangle 17"/>
          <p:cNvSpPr/>
          <p:nvPr/>
        </p:nvSpPr>
        <p:spPr>
          <a:xfrm>
            <a:off x="530542" y="3016557"/>
            <a:ext cx="1188018" cy="280570"/>
          </a:xfrm>
          <a:prstGeom prst="rect">
            <a:avLst/>
          </a:prstGeom>
          <a:noFill/>
          <a:ln>
            <a:solidFill>
              <a:schemeClr val="bg2">
                <a:lumMod val="75000"/>
              </a:schemeClr>
            </a:solidFill>
            <a:prstDash val="dash"/>
            <a:round/>
          </a:ln>
          <a:effectLst>
            <a:outerShdw blurRad="127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68573" tIns="34287" rIns="68573" bIns="34287" rtlCol="0" anchor="ctr" anchorCtr="0"/>
          <a:lstStyle/>
          <a:p>
            <a:pPr algn="ctr"/>
            <a:r>
              <a:rPr lang="nl-BE" sz="1000" b="1" dirty="0">
                <a:solidFill>
                  <a:schemeClr val="bg2">
                    <a:lumMod val="75000"/>
                  </a:schemeClr>
                </a:solidFill>
              </a:rPr>
              <a:t>PGM (type B)</a:t>
            </a:r>
          </a:p>
        </p:txBody>
      </p:sp>
      <p:sp>
        <p:nvSpPr>
          <p:cNvPr id="19" name="Rectangle 18"/>
          <p:cNvSpPr/>
          <p:nvPr/>
        </p:nvSpPr>
        <p:spPr>
          <a:xfrm>
            <a:off x="1848936" y="3016557"/>
            <a:ext cx="1188018" cy="280570"/>
          </a:xfrm>
          <a:prstGeom prst="rect">
            <a:avLst/>
          </a:prstGeom>
          <a:noFill/>
          <a:ln>
            <a:solidFill>
              <a:schemeClr val="bg2">
                <a:lumMod val="75000"/>
              </a:schemeClr>
            </a:solidFill>
            <a:prstDash val="dash"/>
            <a:round/>
          </a:ln>
          <a:effectLst>
            <a:outerShdw blurRad="127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68573" tIns="34287" rIns="68573" bIns="34287" rtlCol="0" anchor="ctr" anchorCtr="0"/>
          <a:lstStyle/>
          <a:p>
            <a:pPr algn="ctr"/>
            <a:r>
              <a:rPr lang="nl-BE" sz="1000" b="1" dirty="0" err="1">
                <a:solidFill>
                  <a:schemeClr val="bg2">
                    <a:lumMod val="75000"/>
                  </a:schemeClr>
                </a:solidFill>
              </a:rPr>
              <a:t>generates</a:t>
            </a:r>
            <a:endParaRPr lang="nl-BE" sz="1000" b="1" dirty="0">
              <a:solidFill>
                <a:schemeClr val="bg2">
                  <a:lumMod val="75000"/>
                </a:schemeClr>
              </a:solidFill>
            </a:endParaRPr>
          </a:p>
        </p:txBody>
      </p:sp>
      <p:sp>
        <p:nvSpPr>
          <p:cNvPr id="20" name="Rectangle 19"/>
          <p:cNvSpPr/>
          <p:nvPr/>
        </p:nvSpPr>
        <p:spPr>
          <a:xfrm>
            <a:off x="3167330" y="3020984"/>
            <a:ext cx="746260" cy="280570"/>
          </a:xfrm>
          <a:prstGeom prst="rect">
            <a:avLst/>
          </a:prstGeom>
          <a:noFill/>
          <a:ln>
            <a:solidFill>
              <a:schemeClr val="bg2">
                <a:lumMod val="75000"/>
              </a:schemeClr>
            </a:solidFill>
            <a:prstDash val="dash"/>
            <a:round/>
          </a:ln>
          <a:effectLst>
            <a:outerShdw blurRad="127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68573" tIns="34287" rIns="68573" bIns="34287" rtlCol="0" anchor="ctr" anchorCtr="0"/>
          <a:lstStyle/>
          <a:p>
            <a:pPr algn="ctr"/>
            <a:r>
              <a:rPr lang="nl-BE" sz="1000" b="1" dirty="0">
                <a:solidFill>
                  <a:schemeClr val="bg2">
                    <a:lumMod val="75000"/>
                  </a:schemeClr>
                </a:solidFill>
              </a:rPr>
              <a:t>4,5 MW</a:t>
            </a:r>
          </a:p>
        </p:txBody>
      </p:sp>
      <p:sp>
        <p:nvSpPr>
          <p:cNvPr id="21" name="Rectangle 20"/>
          <p:cNvSpPr/>
          <p:nvPr/>
        </p:nvSpPr>
        <p:spPr>
          <a:xfrm>
            <a:off x="523931" y="3372091"/>
            <a:ext cx="1188018" cy="280570"/>
          </a:xfrm>
          <a:prstGeom prst="rect">
            <a:avLst/>
          </a:prstGeom>
          <a:noFill/>
          <a:ln>
            <a:solidFill>
              <a:schemeClr val="bg2">
                <a:lumMod val="75000"/>
              </a:schemeClr>
            </a:solidFill>
            <a:prstDash val="dash"/>
            <a:round/>
          </a:ln>
          <a:effectLst>
            <a:outerShdw blurRad="127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68573" tIns="34287" rIns="68573" bIns="34287" rtlCol="0" anchor="ctr" anchorCtr="0"/>
          <a:lstStyle/>
          <a:p>
            <a:pPr algn="ctr"/>
            <a:r>
              <a:rPr lang="nl-BE" sz="1000" b="1" dirty="0">
                <a:solidFill>
                  <a:schemeClr val="bg2">
                    <a:lumMod val="75000"/>
                  </a:schemeClr>
                </a:solidFill>
              </a:rPr>
              <a:t>PGM (type A)</a:t>
            </a:r>
          </a:p>
        </p:txBody>
      </p:sp>
      <p:sp>
        <p:nvSpPr>
          <p:cNvPr id="22" name="Rectangle 21"/>
          <p:cNvSpPr/>
          <p:nvPr/>
        </p:nvSpPr>
        <p:spPr>
          <a:xfrm>
            <a:off x="1842325" y="3372091"/>
            <a:ext cx="1188018" cy="280570"/>
          </a:xfrm>
          <a:prstGeom prst="rect">
            <a:avLst/>
          </a:prstGeom>
          <a:noFill/>
          <a:ln>
            <a:solidFill>
              <a:schemeClr val="bg2">
                <a:lumMod val="75000"/>
              </a:schemeClr>
            </a:solidFill>
            <a:prstDash val="dash"/>
            <a:round/>
          </a:ln>
          <a:effectLst>
            <a:outerShdw blurRad="127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68573" tIns="34287" rIns="68573" bIns="34287" rtlCol="0" anchor="ctr" anchorCtr="0"/>
          <a:lstStyle/>
          <a:p>
            <a:pPr algn="ctr"/>
            <a:r>
              <a:rPr lang="nl-BE" sz="1000" b="1" dirty="0" err="1">
                <a:solidFill>
                  <a:schemeClr val="bg2">
                    <a:lumMod val="75000"/>
                  </a:schemeClr>
                </a:solidFill>
              </a:rPr>
              <a:t>generates</a:t>
            </a:r>
            <a:endParaRPr lang="nl-BE" sz="1000" b="1" dirty="0">
              <a:solidFill>
                <a:schemeClr val="bg2">
                  <a:lumMod val="75000"/>
                </a:schemeClr>
              </a:solidFill>
            </a:endParaRPr>
          </a:p>
        </p:txBody>
      </p:sp>
      <p:sp>
        <p:nvSpPr>
          <p:cNvPr id="23" name="Rectangle 22"/>
          <p:cNvSpPr/>
          <p:nvPr/>
        </p:nvSpPr>
        <p:spPr>
          <a:xfrm>
            <a:off x="3160719" y="3376518"/>
            <a:ext cx="746260" cy="280570"/>
          </a:xfrm>
          <a:prstGeom prst="rect">
            <a:avLst/>
          </a:prstGeom>
          <a:noFill/>
          <a:ln>
            <a:solidFill>
              <a:schemeClr val="bg2">
                <a:lumMod val="75000"/>
              </a:schemeClr>
            </a:solidFill>
            <a:prstDash val="dash"/>
            <a:round/>
          </a:ln>
          <a:effectLst>
            <a:outerShdw blurRad="127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68573" tIns="34287" rIns="68573" bIns="34287" rtlCol="0" anchor="ctr" anchorCtr="0"/>
          <a:lstStyle/>
          <a:p>
            <a:pPr algn="ctr"/>
            <a:r>
              <a:rPr lang="nl-BE" sz="1000" b="1" dirty="0">
                <a:solidFill>
                  <a:schemeClr val="bg2">
                    <a:lumMod val="75000"/>
                  </a:schemeClr>
                </a:solidFill>
              </a:rPr>
              <a:t>0,5 MW</a:t>
            </a:r>
          </a:p>
        </p:txBody>
      </p:sp>
      <p:sp>
        <p:nvSpPr>
          <p:cNvPr id="24" name="Rectangle 23"/>
          <p:cNvSpPr/>
          <p:nvPr/>
        </p:nvSpPr>
        <p:spPr>
          <a:xfrm>
            <a:off x="530543" y="2650511"/>
            <a:ext cx="1188018" cy="280570"/>
          </a:xfrm>
          <a:prstGeom prst="rect">
            <a:avLst/>
          </a:prstGeom>
          <a:noFill/>
          <a:ln>
            <a:solidFill>
              <a:schemeClr val="bg2">
                <a:lumMod val="75000"/>
              </a:schemeClr>
            </a:solidFill>
            <a:prstDash val="dash"/>
            <a:round/>
          </a:ln>
          <a:effectLst>
            <a:outerShdw blurRad="127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68573" tIns="34287" rIns="68573" bIns="34287" rtlCol="0" anchor="ctr" anchorCtr="0"/>
          <a:lstStyle/>
          <a:p>
            <a:pPr algn="ctr"/>
            <a:r>
              <a:rPr lang="nl-BE" sz="1000" b="1" dirty="0" err="1">
                <a:solidFill>
                  <a:schemeClr val="bg2">
                    <a:lumMod val="75000"/>
                  </a:schemeClr>
                </a:solidFill>
              </a:rPr>
              <a:t>Demand</a:t>
            </a:r>
            <a:r>
              <a:rPr lang="nl-BE" sz="1000" b="1" dirty="0">
                <a:solidFill>
                  <a:schemeClr val="bg2">
                    <a:lumMod val="75000"/>
                  </a:schemeClr>
                </a:solidFill>
              </a:rPr>
              <a:t> facility</a:t>
            </a:r>
          </a:p>
        </p:txBody>
      </p:sp>
      <p:sp>
        <p:nvSpPr>
          <p:cNvPr id="25" name="Rectangle 24"/>
          <p:cNvSpPr/>
          <p:nvPr/>
        </p:nvSpPr>
        <p:spPr>
          <a:xfrm>
            <a:off x="1848937" y="2650511"/>
            <a:ext cx="1188018" cy="280570"/>
          </a:xfrm>
          <a:prstGeom prst="rect">
            <a:avLst/>
          </a:prstGeom>
          <a:noFill/>
          <a:ln>
            <a:solidFill>
              <a:schemeClr val="bg2">
                <a:lumMod val="75000"/>
              </a:schemeClr>
            </a:solidFill>
            <a:prstDash val="dash"/>
            <a:round/>
          </a:ln>
          <a:effectLst>
            <a:outerShdw blurRad="127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68573" tIns="34287" rIns="68573" bIns="34287" rtlCol="0" anchor="ctr" anchorCtr="0"/>
          <a:lstStyle/>
          <a:p>
            <a:pPr algn="ctr"/>
            <a:r>
              <a:rPr lang="nl-BE" sz="1000" b="1" dirty="0" err="1">
                <a:solidFill>
                  <a:schemeClr val="bg2">
                    <a:lumMod val="75000"/>
                  </a:schemeClr>
                </a:solidFill>
              </a:rPr>
              <a:t>consumes</a:t>
            </a:r>
            <a:endParaRPr lang="nl-BE" sz="1000" b="1" dirty="0">
              <a:solidFill>
                <a:schemeClr val="bg2">
                  <a:lumMod val="75000"/>
                </a:schemeClr>
              </a:solidFill>
            </a:endParaRPr>
          </a:p>
        </p:txBody>
      </p:sp>
      <p:sp>
        <p:nvSpPr>
          <p:cNvPr id="26" name="Rectangle 25"/>
          <p:cNvSpPr/>
          <p:nvPr/>
        </p:nvSpPr>
        <p:spPr>
          <a:xfrm>
            <a:off x="3167330" y="2654937"/>
            <a:ext cx="746260" cy="280570"/>
          </a:xfrm>
          <a:prstGeom prst="rect">
            <a:avLst/>
          </a:prstGeom>
          <a:noFill/>
          <a:ln>
            <a:solidFill>
              <a:schemeClr val="bg2">
                <a:lumMod val="75000"/>
              </a:schemeClr>
            </a:solidFill>
            <a:prstDash val="dash"/>
            <a:round/>
          </a:ln>
          <a:effectLst>
            <a:outerShdw blurRad="127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68573" tIns="34287" rIns="68573" bIns="34287" rtlCol="0" anchor="ctr" anchorCtr="0"/>
          <a:lstStyle/>
          <a:p>
            <a:pPr algn="ctr"/>
            <a:r>
              <a:rPr lang="nl-BE" sz="1000" b="1" dirty="0">
                <a:solidFill>
                  <a:schemeClr val="bg2">
                    <a:lumMod val="75000"/>
                  </a:schemeClr>
                </a:solidFill>
              </a:rPr>
              <a:t>100 MW</a:t>
            </a:r>
          </a:p>
        </p:txBody>
      </p:sp>
      <p:sp>
        <p:nvSpPr>
          <p:cNvPr id="27" name="Rectangle 26"/>
          <p:cNvSpPr/>
          <p:nvPr/>
        </p:nvSpPr>
        <p:spPr>
          <a:xfrm>
            <a:off x="518873" y="4336059"/>
            <a:ext cx="1188018" cy="280570"/>
          </a:xfrm>
          <a:prstGeom prst="rect">
            <a:avLst/>
          </a:prstGeom>
          <a:noFill/>
          <a:ln>
            <a:solidFill>
              <a:schemeClr val="bg2">
                <a:lumMod val="75000"/>
              </a:schemeClr>
            </a:solidFill>
            <a:prstDash val="dash"/>
            <a:round/>
          </a:ln>
          <a:effectLst>
            <a:outerShdw blurRad="127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68573" tIns="34287" rIns="68573" bIns="34287" rtlCol="0" anchor="ctr" anchorCtr="0"/>
          <a:lstStyle/>
          <a:p>
            <a:pPr algn="ctr"/>
            <a:r>
              <a:rPr lang="nl-BE" sz="1000" b="1" dirty="0">
                <a:solidFill>
                  <a:schemeClr val="bg2">
                    <a:lumMod val="75000"/>
                  </a:schemeClr>
                </a:solidFill>
              </a:rPr>
              <a:t>Net </a:t>
            </a:r>
            <a:r>
              <a:rPr lang="nl-BE" sz="1000" b="1" dirty="0" err="1">
                <a:solidFill>
                  <a:schemeClr val="bg2">
                    <a:lumMod val="75000"/>
                  </a:schemeClr>
                </a:solidFill>
              </a:rPr>
              <a:t>offtake</a:t>
            </a:r>
            <a:endParaRPr lang="nl-BE" sz="1000" b="1" dirty="0">
              <a:solidFill>
                <a:schemeClr val="bg2">
                  <a:lumMod val="75000"/>
                </a:schemeClr>
              </a:solidFill>
            </a:endParaRPr>
          </a:p>
        </p:txBody>
      </p:sp>
      <p:sp>
        <p:nvSpPr>
          <p:cNvPr id="28" name="Rectangle 27"/>
          <p:cNvSpPr/>
          <p:nvPr/>
        </p:nvSpPr>
        <p:spPr>
          <a:xfrm>
            <a:off x="1837267" y="4336059"/>
            <a:ext cx="1188018" cy="280570"/>
          </a:xfrm>
          <a:prstGeom prst="rect">
            <a:avLst/>
          </a:prstGeom>
          <a:noFill/>
          <a:ln>
            <a:noFill/>
            <a:prstDash val="dash"/>
            <a:round/>
          </a:ln>
          <a:effectLst>
            <a:outerShdw blurRad="127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68573" tIns="34287" rIns="68573" bIns="34287" rtlCol="0" anchor="ctr" anchorCtr="0"/>
          <a:lstStyle/>
          <a:p>
            <a:pPr algn="ctr"/>
            <a:r>
              <a:rPr lang="nl-BE" sz="1000" b="1" dirty="0">
                <a:solidFill>
                  <a:schemeClr val="bg2">
                    <a:lumMod val="75000"/>
                  </a:schemeClr>
                </a:solidFill>
              </a:rPr>
              <a:t>=</a:t>
            </a:r>
          </a:p>
        </p:txBody>
      </p:sp>
      <p:sp>
        <p:nvSpPr>
          <p:cNvPr id="29" name="Rectangle 28"/>
          <p:cNvSpPr/>
          <p:nvPr/>
        </p:nvSpPr>
        <p:spPr>
          <a:xfrm>
            <a:off x="3155661" y="4340485"/>
            <a:ext cx="746260" cy="280570"/>
          </a:xfrm>
          <a:prstGeom prst="rect">
            <a:avLst/>
          </a:prstGeom>
          <a:noFill/>
          <a:ln>
            <a:solidFill>
              <a:schemeClr val="bg2">
                <a:lumMod val="75000"/>
              </a:schemeClr>
            </a:solidFill>
            <a:prstDash val="dash"/>
            <a:round/>
          </a:ln>
          <a:effectLst>
            <a:outerShdw blurRad="127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68573" tIns="34287" rIns="68573" bIns="34287" rtlCol="0" anchor="ctr" anchorCtr="0"/>
          <a:lstStyle/>
          <a:p>
            <a:pPr algn="ctr"/>
            <a:r>
              <a:rPr lang="nl-BE" sz="1000" b="1" dirty="0">
                <a:solidFill>
                  <a:schemeClr val="bg2">
                    <a:lumMod val="75000"/>
                  </a:schemeClr>
                </a:solidFill>
              </a:rPr>
              <a:t>68 MW</a:t>
            </a:r>
          </a:p>
        </p:txBody>
      </p:sp>
      <p:sp>
        <p:nvSpPr>
          <p:cNvPr id="30" name="Rectangle 29"/>
          <p:cNvSpPr/>
          <p:nvPr/>
        </p:nvSpPr>
        <p:spPr>
          <a:xfrm>
            <a:off x="4712914" y="2758722"/>
            <a:ext cx="1847463" cy="280570"/>
          </a:xfrm>
          <a:prstGeom prst="rect">
            <a:avLst/>
          </a:prstGeom>
          <a:noFill/>
          <a:ln>
            <a:solidFill>
              <a:schemeClr val="bg2">
                <a:lumMod val="75000"/>
              </a:schemeClr>
            </a:solidFill>
            <a:prstDash val="dash"/>
            <a:round/>
          </a:ln>
          <a:effectLst>
            <a:outerShdw blurRad="127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68573" tIns="34287" rIns="68573" bIns="34287" rtlCol="0" anchor="ctr" anchorCtr="0"/>
          <a:lstStyle/>
          <a:p>
            <a:pPr algn="ctr"/>
            <a:r>
              <a:rPr lang="nl-BE" sz="1000" b="1" dirty="0">
                <a:solidFill>
                  <a:schemeClr val="bg2">
                    <a:lumMod val="75000"/>
                  </a:schemeClr>
                </a:solidFill>
              </a:rPr>
              <a:t>PGM (type B)</a:t>
            </a:r>
          </a:p>
        </p:txBody>
      </p:sp>
      <p:sp>
        <p:nvSpPr>
          <p:cNvPr id="31" name="Rectangle 30"/>
          <p:cNvSpPr/>
          <p:nvPr/>
        </p:nvSpPr>
        <p:spPr>
          <a:xfrm>
            <a:off x="6650424" y="2763148"/>
            <a:ext cx="1859093" cy="280570"/>
          </a:xfrm>
          <a:prstGeom prst="rect">
            <a:avLst/>
          </a:prstGeom>
          <a:noFill/>
          <a:ln>
            <a:solidFill>
              <a:schemeClr val="bg2">
                <a:lumMod val="75000"/>
              </a:schemeClr>
            </a:solidFill>
            <a:prstDash val="dash"/>
            <a:round/>
          </a:ln>
          <a:effectLst>
            <a:outerShdw blurRad="127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68573" tIns="34287" rIns="68573" bIns="34287" rtlCol="0" anchor="ctr" anchorCtr="0"/>
          <a:lstStyle/>
          <a:p>
            <a:pPr algn="ctr"/>
            <a:r>
              <a:rPr lang="nl-BE" sz="1000" b="1" dirty="0">
                <a:solidFill>
                  <a:schemeClr val="bg2">
                    <a:lumMod val="75000"/>
                  </a:schemeClr>
                </a:solidFill>
              </a:rPr>
              <a:t>4,5 MW</a:t>
            </a:r>
          </a:p>
        </p:txBody>
      </p:sp>
      <p:sp>
        <p:nvSpPr>
          <p:cNvPr id="34" name="Right Bracket 33"/>
          <p:cNvSpPr/>
          <p:nvPr/>
        </p:nvSpPr>
        <p:spPr>
          <a:xfrm>
            <a:off x="4050577" y="2650511"/>
            <a:ext cx="80724" cy="1474145"/>
          </a:xfrm>
          <a:prstGeom prst="rightBracket">
            <a:avLst/>
          </a:prstGeom>
        </p:spPr>
        <p:style>
          <a:lnRef idx="2">
            <a:schemeClr val="accent1"/>
          </a:lnRef>
          <a:fillRef idx="0">
            <a:schemeClr val="accent1"/>
          </a:fillRef>
          <a:effectRef idx="1">
            <a:schemeClr val="accent1"/>
          </a:effectRef>
          <a:fontRef idx="minor">
            <a:schemeClr val="tx1"/>
          </a:fontRef>
        </p:style>
        <p:txBody>
          <a:bodyPr lIns="78199" tIns="39100" rIns="78199" bIns="39100" rtlCol="0" anchor="ctr"/>
          <a:lstStyle/>
          <a:p>
            <a:pPr algn="ctr"/>
            <a:endParaRPr lang="en-US"/>
          </a:p>
        </p:txBody>
      </p:sp>
      <p:sp>
        <p:nvSpPr>
          <p:cNvPr id="40" name="Rectangle 39"/>
          <p:cNvSpPr/>
          <p:nvPr/>
        </p:nvSpPr>
        <p:spPr>
          <a:xfrm>
            <a:off x="432000" y="904956"/>
            <a:ext cx="8280000" cy="324000"/>
          </a:xfrm>
          <a:prstGeom prst="rect">
            <a:avLst/>
          </a:prstGeom>
          <a:gradFill>
            <a:gsLst>
              <a:gs pos="1000">
                <a:schemeClr val="tx2">
                  <a:lumMod val="75000"/>
                </a:schemeClr>
              </a:gs>
              <a:gs pos="100000">
                <a:schemeClr val="tx2"/>
              </a:gs>
            </a:gsLst>
            <a:lin ang="16200000" scaled="0"/>
          </a:gra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lIns="68573" tIns="34287" rIns="68573" bIns="34287" rtlCol="0" anchor="ctr"/>
          <a:lstStyle/>
          <a:p>
            <a:pPr algn="ctr"/>
            <a:r>
              <a:rPr lang="en-US" sz="900" b="1" dirty="0"/>
              <a:t>2. BRP nominations – link with schedules of the Scheduling Agent</a:t>
            </a:r>
            <a:endParaRPr lang="en-US" sz="900" b="1" baseline="-25000" dirty="0"/>
          </a:p>
        </p:txBody>
      </p:sp>
      <p:sp>
        <p:nvSpPr>
          <p:cNvPr id="37" name="Rectangle 36"/>
          <p:cNvSpPr/>
          <p:nvPr/>
        </p:nvSpPr>
        <p:spPr>
          <a:xfrm>
            <a:off x="4727501" y="2323633"/>
            <a:ext cx="3813380" cy="347669"/>
          </a:xfrm>
          <a:prstGeom prst="rect">
            <a:avLst/>
          </a:prstGeom>
          <a:gradFill>
            <a:gsLst>
              <a:gs pos="0">
                <a:schemeClr val="bg1">
                  <a:lumMod val="65000"/>
                </a:schemeClr>
              </a:gs>
              <a:gs pos="100000">
                <a:schemeClr val="bg1">
                  <a:lumMod val="85000"/>
                </a:schemeClr>
              </a:gs>
            </a:gsLst>
            <a:lin ang="5400000" scaled="0"/>
          </a:gra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68573" tIns="34287" rIns="68573" bIns="34287" rtlCol="0" anchor="ctr"/>
          <a:lstStyle/>
          <a:p>
            <a:pPr algn="ctr"/>
            <a:r>
              <a:rPr lang="nl-BE" sz="1000" b="1" dirty="0" err="1">
                <a:solidFill>
                  <a:schemeClr val="tx1"/>
                </a:solidFill>
              </a:rPr>
              <a:t>Scheduling</a:t>
            </a:r>
            <a:r>
              <a:rPr lang="nl-BE" sz="1000" b="1" dirty="0">
                <a:solidFill>
                  <a:schemeClr val="tx1"/>
                </a:solidFill>
              </a:rPr>
              <a:t> </a:t>
            </a:r>
            <a:r>
              <a:rPr lang="nl-BE" sz="1000" b="1" dirty="0" err="1">
                <a:solidFill>
                  <a:schemeClr val="tx1"/>
                </a:solidFill>
              </a:rPr>
              <a:t>Agent’s</a:t>
            </a:r>
            <a:r>
              <a:rPr lang="nl-BE" sz="1000" b="1" dirty="0">
                <a:solidFill>
                  <a:schemeClr val="tx1"/>
                </a:solidFill>
              </a:rPr>
              <a:t> </a:t>
            </a:r>
            <a:r>
              <a:rPr lang="nl-BE" sz="1000" b="1" dirty="0" err="1">
                <a:solidFill>
                  <a:schemeClr val="tx1"/>
                </a:solidFill>
              </a:rPr>
              <a:t>schedules</a:t>
            </a:r>
            <a:endParaRPr lang="nl-BE" sz="1000" b="1" dirty="0">
              <a:solidFill>
                <a:schemeClr val="tx1"/>
              </a:solidFill>
            </a:endParaRPr>
          </a:p>
        </p:txBody>
      </p:sp>
      <p:sp>
        <p:nvSpPr>
          <p:cNvPr id="39" name="Rectangle 38"/>
          <p:cNvSpPr/>
          <p:nvPr/>
        </p:nvSpPr>
        <p:spPr>
          <a:xfrm>
            <a:off x="4711375" y="3137411"/>
            <a:ext cx="1847463" cy="280570"/>
          </a:xfrm>
          <a:prstGeom prst="rect">
            <a:avLst/>
          </a:prstGeom>
          <a:noFill/>
          <a:ln>
            <a:solidFill>
              <a:schemeClr val="bg2">
                <a:lumMod val="75000"/>
              </a:schemeClr>
            </a:solidFill>
            <a:prstDash val="dash"/>
            <a:round/>
          </a:ln>
          <a:effectLst>
            <a:outerShdw blurRad="127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68573" tIns="34287" rIns="68573" bIns="34287" rtlCol="0" anchor="ctr" anchorCtr="0"/>
          <a:lstStyle/>
          <a:p>
            <a:pPr algn="ctr"/>
            <a:r>
              <a:rPr lang="nl-BE" sz="1000" b="1" dirty="0">
                <a:solidFill>
                  <a:schemeClr val="bg2">
                    <a:lumMod val="75000"/>
                  </a:schemeClr>
                </a:solidFill>
              </a:rPr>
              <a:t>PGM (type C)</a:t>
            </a:r>
          </a:p>
        </p:txBody>
      </p:sp>
      <p:sp>
        <p:nvSpPr>
          <p:cNvPr id="41" name="Rectangle 40"/>
          <p:cNvSpPr/>
          <p:nvPr/>
        </p:nvSpPr>
        <p:spPr>
          <a:xfrm>
            <a:off x="6648885" y="3141838"/>
            <a:ext cx="1859093" cy="280570"/>
          </a:xfrm>
          <a:prstGeom prst="rect">
            <a:avLst/>
          </a:prstGeom>
          <a:noFill/>
          <a:ln>
            <a:solidFill>
              <a:schemeClr val="bg2">
                <a:lumMod val="75000"/>
              </a:schemeClr>
            </a:solidFill>
            <a:prstDash val="dash"/>
            <a:round/>
          </a:ln>
          <a:effectLst>
            <a:outerShdw blurRad="127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68573" tIns="34287" rIns="68573" bIns="34287" rtlCol="0" anchor="ctr" anchorCtr="0"/>
          <a:lstStyle/>
          <a:p>
            <a:pPr algn="ctr"/>
            <a:r>
              <a:rPr lang="nl-BE" sz="1000" b="1" dirty="0">
                <a:solidFill>
                  <a:schemeClr val="bg2">
                    <a:lumMod val="75000"/>
                  </a:schemeClr>
                </a:solidFill>
              </a:rPr>
              <a:t>27 MW</a:t>
            </a:r>
          </a:p>
        </p:txBody>
      </p:sp>
      <p:cxnSp>
        <p:nvCxnSpPr>
          <p:cNvPr id="42" name="Elbow Connector 41"/>
          <p:cNvCxnSpPr>
            <a:stCxn id="8" idx="2"/>
          </p:cNvCxnSpPr>
          <p:nvPr/>
        </p:nvCxnSpPr>
        <p:spPr>
          <a:xfrm rot="5400000">
            <a:off x="5669707" y="2541716"/>
            <a:ext cx="171270" cy="3706839"/>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34" idx="2"/>
          </p:cNvCxnSpPr>
          <p:nvPr/>
        </p:nvCxnSpPr>
        <p:spPr>
          <a:xfrm>
            <a:off x="4131300" y="3387584"/>
            <a:ext cx="580074" cy="7794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6" name="Oval 35"/>
          <p:cNvSpPr/>
          <p:nvPr/>
        </p:nvSpPr>
        <p:spPr>
          <a:xfrm>
            <a:off x="0" y="1841767"/>
            <a:ext cx="593247" cy="240183"/>
          </a:xfrm>
          <a:prstGeom prst="ellipse">
            <a:avLst/>
          </a:prstGeom>
          <a:gradFill>
            <a:gsLst>
              <a:gs pos="0">
                <a:schemeClr val="accent2">
                  <a:lumMod val="75000"/>
                </a:schemeClr>
              </a:gs>
              <a:gs pos="100000">
                <a:schemeClr val="accent2"/>
              </a:gs>
            </a:gsLst>
          </a:gra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78199" tIns="39100" rIns="78199" bIns="39100" rtlCol="0" anchor="ctr"/>
          <a:lstStyle/>
          <a:p>
            <a:pPr algn="ctr"/>
            <a:r>
              <a:rPr lang="en-US" sz="800" b="1" dirty="0"/>
              <a:t>NEW</a:t>
            </a:r>
          </a:p>
        </p:txBody>
      </p:sp>
    </p:spTree>
    <p:extLst>
      <p:ext uri="{BB962C8B-B14F-4D97-AF65-F5344CB8AC3E}">
        <p14:creationId xmlns:p14="http://schemas.microsoft.com/office/powerpoint/2010/main" val="1025145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marL="3375"/>
            <a:r>
              <a:rPr lang="en-US" sz="1200" dirty="0"/>
              <a:t>The scheduled use of active power must be informed to ELIA by the Scheduling Agent via Day-ahead and Intraday Scheduling:</a:t>
            </a:r>
          </a:p>
          <a:p>
            <a:pPr marL="444356" lvl="1" indent="-244373">
              <a:buFontTx/>
              <a:buChar char="-"/>
            </a:pPr>
            <a:r>
              <a:rPr lang="en-US" sz="1200" dirty="0"/>
              <a:t>Schedules are binding and redispatching bids are firm. Both can be updated until the scheduling deadline *</a:t>
            </a:r>
          </a:p>
          <a:p>
            <a:pPr marL="444356" lvl="1" indent="-244373">
              <a:buFontTx/>
              <a:buChar char="-"/>
            </a:pPr>
            <a:endParaRPr lang="en-US" sz="1200" dirty="0"/>
          </a:p>
          <a:p>
            <a:pPr marL="444356" lvl="1" indent="-244373">
              <a:buFontTx/>
              <a:buChar char="-"/>
            </a:pPr>
            <a:r>
              <a:rPr lang="en-US" sz="1200" dirty="0"/>
              <a:t>ELIA updates the schedule when ELIA activates flexibility for redispatching or balancing</a:t>
            </a:r>
          </a:p>
          <a:p>
            <a:pPr marL="676281" lvl="2" indent="-244373">
              <a:buFont typeface="Symbol"/>
              <a:buChar char="Þ"/>
            </a:pPr>
            <a:r>
              <a:rPr lang="en-US" sz="1200" u="sng" dirty="0"/>
              <a:t>ELIA corrects the BRP perimeter </a:t>
            </a:r>
            <a:r>
              <a:rPr lang="en-US" sz="1200" dirty="0"/>
              <a:t>accordingly when activating flexibility for redispatching or balancing</a:t>
            </a:r>
          </a:p>
          <a:p>
            <a:pPr marL="676281" lvl="2" indent="-244373">
              <a:buFont typeface="Symbol"/>
              <a:buChar char="Þ"/>
            </a:pPr>
            <a:r>
              <a:rPr lang="en-US" sz="1200" dirty="0"/>
              <a:t>ELIA informs the BRP at the level of its </a:t>
            </a:r>
            <a:r>
              <a:rPr lang="en-US" sz="1200" u="sng" dirty="0"/>
              <a:t>portfolio</a:t>
            </a:r>
          </a:p>
          <a:p>
            <a:pPr marL="444356" lvl="1" indent="-244373">
              <a:buFontTx/>
              <a:buChar char="-"/>
            </a:pPr>
            <a:endParaRPr lang="en-US" sz="1200" dirty="0"/>
          </a:p>
          <a:p>
            <a:pPr marL="444356" lvl="1" indent="-244373">
              <a:buFontTx/>
              <a:buChar char="-"/>
            </a:pPr>
            <a:r>
              <a:rPr lang="en-US" sz="1200" dirty="0"/>
              <a:t>Real-time firmness: schedule deviations that can create or aggravate congestion risk are not allowed</a:t>
            </a:r>
          </a:p>
          <a:p>
            <a:pPr marL="676281" lvl="2" indent="-244373">
              <a:buFont typeface="Symbol" pitchFamily="18" charset="2"/>
              <a:buChar char="Þ"/>
            </a:pPr>
            <a:r>
              <a:rPr lang="en-US" sz="1200" dirty="0"/>
              <a:t>Return-to-schedule demanded by ELIA: </a:t>
            </a:r>
            <a:r>
              <a:rPr lang="en-US" sz="1200" u="sng" dirty="0"/>
              <a:t>no correction of BRP perimeter</a:t>
            </a:r>
          </a:p>
          <a:p>
            <a:pPr marL="676281" lvl="2" indent="-244373">
              <a:buFont typeface="Symbol" pitchFamily="18" charset="2"/>
              <a:buChar char="Þ"/>
            </a:pPr>
            <a:r>
              <a:rPr lang="en-US" sz="1200" dirty="0"/>
              <a:t>No use of flexibility by the BRP in (near) real-time in congestion sensitive areas (as is the case today)</a:t>
            </a:r>
          </a:p>
          <a:p>
            <a:r>
              <a:rPr lang="en-US" sz="800" i="1" dirty="0"/>
              <a:t>* Condition explained in scheduling design note on coordination of assets</a:t>
            </a:r>
          </a:p>
        </p:txBody>
      </p:sp>
      <p:sp>
        <p:nvSpPr>
          <p:cNvPr id="3" name="Title 2"/>
          <p:cNvSpPr>
            <a:spLocks noGrp="1"/>
          </p:cNvSpPr>
          <p:nvPr>
            <p:ph type="title"/>
          </p:nvPr>
        </p:nvSpPr>
        <p:spPr/>
        <p:txBody>
          <a:bodyPr/>
          <a:lstStyle/>
          <a:p>
            <a:r>
              <a:rPr lang="en-US" dirty="0"/>
              <a:t>BRP – Scheduling Agent: </a:t>
            </a:r>
            <a:r>
              <a:rPr lang="en-US" dirty="0" smtClean="0"/>
              <a:t>Schedule firmness &amp; Use </a:t>
            </a:r>
            <a:r>
              <a:rPr lang="en-US" dirty="0"/>
              <a:t>of </a:t>
            </a:r>
            <a:r>
              <a:rPr lang="en-US" dirty="0" smtClean="0"/>
              <a:t>flexibility</a:t>
            </a:r>
            <a:endParaRPr lang="en-US" dirty="0"/>
          </a:p>
        </p:txBody>
      </p:sp>
      <p:sp>
        <p:nvSpPr>
          <p:cNvPr id="4" name="Footer Placeholder 3"/>
          <p:cNvSpPr>
            <a:spLocks noGrp="1"/>
          </p:cNvSpPr>
          <p:nvPr>
            <p:ph type="ftr" sz="quarter" idx="3"/>
          </p:nvPr>
        </p:nvSpPr>
        <p:spPr/>
        <p:txBody>
          <a:bodyPr/>
          <a:lstStyle/>
          <a:p>
            <a:r>
              <a:rPr lang="en-US" smtClean="0"/>
              <a:t>ARP-Day / Brussels, 17.04.2017 </a:t>
            </a:r>
            <a:endParaRPr lang="en-US" dirty="0"/>
          </a:p>
        </p:txBody>
      </p:sp>
    </p:spTree>
    <p:extLst>
      <p:ext uri="{BB962C8B-B14F-4D97-AF65-F5344CB8AC3E}">
        <p14:creationId xmlns:p14="http://schemas.microsoft.com/office/powerpoint/2010/main" val="25110323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Tree>
    <p:extLst>
      <p:ext uri="{BB962C8B-B14F-4D97-AF65-F5344CB8AC3E}">
        <p14:creationId xmlns:p14="http://schemas.microsoft.com/office/powerpoint/2010/main" val="18949788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32001" y="1028488"/>
            <a:ext cx="8227256" cy="3284222"/>
          </a:xfrm>
        </p:spPr>
        <p:txBody>
          <a:bodyPr/>
          <a:lstStyle/>
          <a:p>
            <a:r>
              <a:rPr lang="en-US" sz="900" dirty="0"/>
              <a:t>… in the future “CIPU” will be a term of the past</a:t>
            </a:r>
          </a:p>
          <a:p>
            <a:r>
              <a:rPr lang="en-US" sz="900" dirty="0"/>
              <a:t>	… the CIPU contract will be replaced by multiple contracts (incl. Terms &amp; Conditions) </a:t>
            </a:r>
            <a:br>
              <a:rPr lang="en-US" sz="900" dirty="0"/>
            </a:br>
            <a:r>
              <a:rPr lang="en-US" sz="900" dirty="0"/>
              <a:t>		(~ similar to evolutions with respect to BSP/BRP)</a:t>
            </a:r>
          </a:p>
          <a:p>
            <a:r>
              <a:rPr lang="en-US" sz="900" dirty="0"/>
              <a:t>… the EU guidelines have given us some new roles and responsibilities</a:t>
            </a:r>
          </a:p>
          <a:p>
            <a:r>
              <a:rPr lang="en-US" sz="900" dirty="0"/>
              <a:t>	… these new roles can must be appointed by the Grid User, to either one entity or to multiple entities </a:t>
            </a:r>
          </a:p>
          <a:p>
            <a:r>
              <a:rPr lang="en-US" sz="900" dirty="0"/>
              <a:t>			(taking into account the rules for appointment of roles)</a:t>
            </a:r>
          </a:p>
          <a:p>
            <a:r>
              <a:rPr lang="en-US" sz="900" dirty="0"/>
              <a:t>	… in the future the ARP/BRP will no longer by definition play the central role in the provision of ancillary services</a:t>
            </a:r>
          </a:p>
          <a:p>
            <a:r>
              <a:rPr lang="en-US" sz="900" dirty="0"/>
              <a:t>	… the role and responsibilities of the ARP will be divided among a new set of roles  (incl. Outage Planning Agent, Scheduling Agent, …)</a:t>
            </a:r>
          </a:p>
          <a:p>
            <a:r>
              <a:rPr lang="en-US" sz="900" dirty="0"/>
              <a:t>The future changes in roles and responsibilities will affect the ARP towards a focus on BRP responsibilities:</a:t>
            </a:r>
          </a:p>
          <a:p>
            <a:r>
              <a:rPr lang="en-US" sz="900" dirty="0"/>
              <a:t>	… with a difference between BRP nominations and Scheduling Agent’s schedules</a:t>
            </a:r>
          </a:p>
          <a:p>
            <a:r>
              <a:rPr lang="en-US" sz="900" dirty="0"/>
              <a:t>	… with other roles responsible for bidding flexibility for redispatching (Scheduling Agent) and for balancing (BSP)</a:t>
            </a:r>
          </a:p>
          <a:p>
            <a:r>
              <a:rPr lang="en-US" sz="900" dirty="0"/>
              <a:t>	… with the BRP informed of flexibility activations on the level of its portfolio</a:t>
            </a:r>
          </a:p>
          <a:p>
            <a:r>
              <a:rPr lang="en-US" sz="900" dirty="0"/>
              <a:t>	… with interdependencies between the different data flows and thereby a necessary coordination by the Grid User between the roles</a:t>
            </a:r>
          </a:p>
          <a:p>
            <a:endParaRPr lang="en-US" sz="900" dirty="0"/>
          </a:p>
        </p:txBody>
      </p:sp>
      <p:sp>
        <p:nvSpPr>
          <p:cNvPr id="3" name="Title 2"/>
          <p:cNvSpPr>
            <a:spLocks noGrp="1"/>
          </p:cNvSpPr>
          <p:nvPr>
            <p:ph type="title"/>
          </p:nvPr>
        </p:nvSpPr>
        <p:spPr/>
        <p:txBody>
          <a:bodyPr/>
          <a:lstStyle/>
          <a:p>
            <a:r>
              <a:rPr lang="en-US" dirty="0" smtClean="0"/>
              <a:t>Summary </a:t>
            </a:r>
            <a:br>
              <a:rPr lang="en-US" dirty="0" smtClean="0"/>
            </a:br>
            <a:endParaRPr lang="en-US" sz="1400" dirty="0"/>
          </a:p>
        </p:txBody>
      </p:sp>
      <p:sp>
        <p:nvSpPr>
          <p:cNvPr id="10" name="Slide Number Placeholder 4"/>
          <p:cNvSpPr txBox="1">
            <a:spLocks/>
          </p:cNvSpPr>
          <p:nvPr/>
        </p:nvSpPr>
        <p:spPr>
          <a:xfrm>
            <a:off x="6608898" y="4850106"/>
            <a:ext cx="2133878" cy="166910"/>
          </a:xfrm>
          <a:prstGeom prst="rect">
            <a:avLst/>
          </a:prstGeom>
        </p:spPr>
        <p:txBody>
          <a:bodyPr vert="horz" lIns="78199" tIns="39100" rIns="78199" bIns="39100" rtlCol="0" anchor="ctr"/>
          <a:lstStyle>
            <a:defPPr>
              <a:defRPr lang="nl-NL"/>
            </a:defPPr>
            <a:lvl1pPr marL="0" algn="r" defTabSz="457200" rtl="0" eaLnBrk="1" latinLnBrk="0" hangingPunct="1">
              <a:defRPr sz="105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DFC70C9-4207-E249-BC2E-DCC217AE1BF1}" type="slidenum">
              <a:rPr lang="en-US" smtClean="0"/>
              <a:pPr/>
              <a:t>95</a:t>
            </a:fld>
            <a:endParaRPr lang="en-US"/>
          </a:p>
        </p:txBody>
      </p:sp>
      <p:sp>
        <p:nvSpPr>
          <p:cNvPr id="7" name="Footer Placeholder 4"/>
          <p:cNvSpPr>
            <a:spLocks noGrp="1"/>
          </p:cNvSpPr>
          <p:nvPr>
            <p:ph type="ftr" sz="quarter" idx="3"/>
          </p:nvPr>
        </p:nvSpPr>
        <p:spPr>
          <a:xfrm>
            <a:off x="371986" y="4850106"/>
            <a:ext cx="6088253" cy="166910"/>
          </a:xfrm>
        </p:spPr>
        <p:txBody>
          <a:bodyPr/>
          <a:lstStyle/>
          <a:p>
            <a:r>
              <a:rPr lang="en-US" smtClean="0"/>
              <a:t>ARP-Day / Brussels, 17.04.2017 </a:t>
            </a:r>
            <a:endParaRPr lang="en-US" dirty="0"/>
          </a:p>
        </p:txBody>
      </p:sp>
    </p:spTree>
    <p:extLst>
      <p:ext uri="{BB962C8B-B14F-4D97-AF65-F5344CB8AC3E}">
        <p14:creationId xmlns:p14="http://schemas.microsoft.com/office/powerpoint/2010/main" val="2962381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a:xfrm>
            <a:off x="923928" y="1181013"/>
            <a:ext cx="7822581" cy="830997"/>
          </a:xfrm>
        </p:spPr>
        <p:txBody>
          <a:bodyPr/>
          <a:lstStyle/>
          <a:p>
            <a:r>
              <a:rPr lang="en-US" sz="5400" dirty="0"/>
              <a:t>Questions?</a:t>
            </a:r>
            <a:endParaRPr lang="fr-BE" sz="5400" dirty="0"/>
          </a:p>
        </p:txBody>
      </p:sp>
      <p:sp>
        <p:nvSpPr>
          <p:cNvPr id="27" name="Rectangle 3"/>
          <p:cNvSpPr>
            <a:spLocks noGrp="1"/>
          </p:cNvSpPr>
          <p:nvPr>
            <p:ph type="subTitle" idx="4"/>
          </p:nvPr>
        </p:nvSpPr>
        <p:spPr>
          <a:xfrm>
            <a:off x="707492" y="1767287"/>
            <a:ext cx="5853000" cy="473976"/>
          </a:xfrm>
          <a:prstGeom prst="rect">
            <a:avLst/>
          </a:prstGeom>
        </p:spPr>
        <p:txBody>
          <a:bodyPr/>
          <a:lstStyle/>
          <a:p>
            <a:pPr marL="380990" indent="-380990" defTabSz="888978"/>
            <a:endParaRPr lang="en-US" sz="1400" dirty="0"/>
          </a:p>
          <a:p>
            <a:pPr marL="380990" indent="-380990" defTabSz="888978"/>
            <a:r>
              <a:rPr lang="en-US" sz="1400" dirty="0"/>
              <a:t> </a:t>
            </a:r>
          </a:p>
        </p:txBody>
      </p:sp>
      <p:pic>
        <p:nvPicPr>
          <p:cNvPr id="6" name="Picture 2" descr="Afbeeldingsresultaat voor elia 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9977" y="147341"/>
            <a:ext cx="820107" cy="281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4217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p:cNvSpPr>
            <a:spLocks noGrp="1"/>
          </p:cNvSpPr>
          <p:nvPr>
            <p:ph type="ctrTitle"/>
          </p:nvPr>
        </p:nvSpPr>
        <p:spPr/>
        <p:txBody>
          <a:bodyPr>
            <a:normAutofit fontScale="90000"/>
          </a:bodyPr>
          <a:lstStyle/>
          <a:p>
            <a:pPr lvl="0"/>
            <a:r>
              <a:rPr lang="nl-BE" sz="2300" b="1" dirty="0"/>
              <a:t>4) </a:t>
            </a:r>
            <a:r>
              <a:rPr lang="en-US" sz="2300" b="1" dirty="0"/>
              <a:t>Terms &amp; Conditions BRP and BSP</a:t>
            </a:r>
            <a:r>
              <a:rPr lang="en-GB" sz="2400" b="1" dirty="0"/>
              <a:t/>
            </a:r>
            <a:br>
              <a:rPr lang="en-GB" sz="2400" b="1" dirty="0"/>
            </a:br>
            <a:r>
              <a:rPr lang="en-GB" sz="2300" b="1" dirty="0"/>
              <a:t/>
            </a:r>
            <a:br>
              <a:rPr lang="en-GB" sz="2300" b="1" dirty="0"/>
            </a:br>
            <a:endParaRPr lang="de-DE" sz="2300" b="1" dirty="0"/>
          </a:p>
        </p:txBody>
      </p:sp>
      <p:sp>
        <p:nvSpPr>
          <p:cNvPr id="3" name="Etikett" hidden="1"/>
          <p:cNvSpPr txBox="1"/>
          <p:nvPr/>
        </p:nvSpPr>
        <p:spPr>
          <a:xfrm>
            <a:off x="-12094" y="67885"/>
            <a:ext cx="899999" cy="231448"/>
          </a:xfrm>
          <a:prstGeom prst="rect">
            <a:avLst/>
          </a:prstGeom>
          <a:solidFill>
            <a:schemeClr val="tx1"/>
          </a:solidFill>
        </p:spPr>
        <p:txBody>
          <a:bodyPr wrap="square" lIns="76812" tIns="38405" rIns="76812" bIns="38405" rtlCol="0" anchor="ctr">
            <a:spAutoFit/>
          </a:bodyPr>
          <a:lstStyle/>
          <a:p>
            <a:pPr algn="ctr"/>
            <a:r>
              <a:rPr lang="de-DE" sz="1000">
                <a:solidFill>
                  <a:schemeClr val="bg1"/>
                </a:solidFill>
              </a:rPr>
              <a:t>Arbeitsstand</a:t>
            </a:r>
          </a:p>
        </p:txBody>
      </p:sp>
      <p:sp>
        <p:nvSpPr>
          <p:cNvPr id="4" name="Titel"/>
          <p:cNvSpPr txBox="1">
            <a:spLocks/>
          </p:cNvSpPr>
          <p:nvPr/>
        </p:nvSpPr>
        <p:spPr>
          <a:xfrm>
            <a:off x="421102" y="2510949"/>
            <a:ext cx="8280000" cy="1082255"/>
          </a:xfrm>
          <a:prstGeom prst="rect">
            <a:avLst/>
          </a:prstGeom>
        </p:spPr>
        <p:txBody>
          <a:bodyPr vert="horz" lIns="151163" tIns="0" rIns="151163" bIns="0" rtlCol="0" anchor="ctr" anchorCtr="0">
            <a:normAutofit/>
          </a:bodyPr>
          <a:lstStyle>
            <a:lvl1pPr algn="l" defTabSz="457200" rtl="0" eaLnBrk="1" latinLnBrk="0" hangingPunct="1">
              <a:lnSpc>
                <a:spcPct val="120000"/>
              </a:lnSpc>
              <a:spcBef>
                <a:spcPct val="0"/>
              </a:spcBef>
              <a:buNone/>
              <a:defRPr sz="3200" kern="1200">
                <a:solidFill>
                  <a:schemeClr val="lt1"/>
                </a:solidFill>
                <a:latin typeface="+mj-lt"/>
                <a:ea typeface="+mj-ea"/>
                <a:cs typeface="+mj-cs"/>
              </a:defRPr>
            </a:lvl1pPr>
          </a:lstStyle>
          <a:p>
            <a:pPr algn="r"/>
            <a:endParaRPr lang="de-DE" i="1" dirty="0">
              <a:latin typeface="Helvetica Light"/>
            </a:endParaRPr>
          </a:p>
        </p:txBody>
      </p:sp>
      <p:sp>
        <p:nvSpPr>
          <p:cNvPr id="5" name="TextBox 4"/>
          <p:cNvSpPr txBox="1"/>
          <p:nvPr/>
        </p:nvSpPr>
        <p:spPr>
          <a:xfrm>
            <a:off x="790574" y="3593204"/>
            <a:ext cx="4295775" cy="369332"/>
          </a:xfrm>
          <a:prstGeom prst="rect">
            <a:avLst/>
          </a:prstGeom>
          <a:noFill/>
        </p:spPr>
        <p:txBody>
          <a:bodyPr wrap="square" rtlCol="0">
            <a:spAutoFit/>
          </a:bodyPr>
          <a:lstStyle/>
          <a:p>
            <a:r>
              <a:rPr lang="nl-BE" sz="1800" dirty="0">
                <a:solidFill>
                  <a:schemeClr val="bg1"/>
                </a:solidFill>
                <a:latin typeface="Helvetica Light"/>
              </a:rPr>
              <a:t>Anna Tsiokanos &amp; Amandine Leroux</a:t>
            </a:r>
          </a:p>
        </p:txBody>
      </p:sp>
      <p:sp>
        <p:nvSpPr>
          <p:cNvPr id="6" name="TextBox 5"/>
          <p:cNvSpPr txBox="1"/>
          <p:nvPr/>
        </p:nvSpPr>
        <p:spPr>
          <a:xfrm>
            <a:off x="790575" y="4029075"/>
            <a:ext cx="3486150" cy="276999"/>
          </a:xfrm>
          <a:prstGeom prst="rect">
            <a:avLst/>
          </a:prstGeom>
          <a:noFill/>
        </p:spPr>
        <p:txBody>
          <a:bodyPr wrap="square" rtlCol="0">
            <a:spAutoFit/>
          </a:bodyPr>
          <a:lstStyle/>
          <a:p>
            <a:r>
              <a:rPr lang="nl-BE" sz="1200" dirty="0" smtClean="0">
                <a:solidFill>
                  <a:schemeClr val="bg1"/>
                </a:solidFill>
              </a:rPr>
              <a:t>ARP-Day, 17/04/2018, Brussels</a:t>
            </a:r>
            <a:endParaRPr lang="nl-BE" sz="1200" dirty="0">
              <a:solidFill>
                <a:schemeClr val="bg1"/>
              </a:solidFill>
            </a:endParaRPr>
          </a:p>
        </p:txBody>
      </p:sp>
    </p:spTree>
    <p:extLst>
      <p:ext uri="{BB962C8B-B14F-4D97-AF65-F5344CB8AC3E}">
        <p14:creationId xmlns:p14="http://schemas.microsoft.com/office/powerpoint/2010/main" val="413347306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Context </a:t>
            </a:r>
            <a:r>
              <a:rPr lang="nl-BE" dirty="0" err="1" smtClean="0"/>
              <a:t>and</a:t>
            </a:r>
            <a:r>
              <a:rPr lang="nl-BE" dirty="0" smtClean="0"/>
              <a:t> </a:t>
            </a:r>
            <a:r>
              <a:rPr lang="nl-BE" dirty="0" err="1" smtClean="0"/>
              <a:t>Introduction</a:t>
            </a:r>
            <a:endParaRPr lang="nl-BE" dirty="0"/>
          </a:p>
        </p:txBody>
      </p:sp>
    </p:spTree>
    <p:extLst>
      <p:ext uri="{BB962C8B-B14F-4D97-AF65-F5344CB8AC3E}">
        <p14:creationId xmlns:p14="http://schemas.microsoft.com/office/powerpoint/2010/main" val="3288934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995" y="297046"/>
            <a:ext cx="7857043" cy="411143"/>
          </a:xfrm>
        </p:spPr>
        <p:txBody>
          <a:bodyPr/>
          <a:lstStyle/>
          <a:p>
            <a:r>
              <a:rPr lang="nl-BE" dirty="0" smtClean="0"/>
              <a:t>European Context</a:t>
            </a:r>
            <a:endParaRPr lang="nl-BE" dirty="0"/>
          </a:p>
        </p:txBody>
      </p:sp>
      <p:grpSp>
        <p:nvGrpSpPr>
          <p:cNvPr id="19" name="Group 18"/>
          <p:cNvGrpSpPr/>
          <p:nvPr/>
        </p:nvGrpSpPr>
        <p:grpSpPr>
          <a:xfrm>
            <a:off x="351838" y="2180050"/>
            <a:ext cx="7611856" cy="1039772"/>
            <a:chOff x="351838" y="2108042"/>
            <a:chExt cx="7611856" cy="1039772"/>
          </a:xfrm>
        </p:grpSpPr>
        <p:sp>
          <p:nvSpPr>
            <p:cNvPr id="11" name="ZoneTexte 10"/>
            <p:cNvSpPr txBox="1"/>
            <p:nvPr/>
          </p:nvSpPr>
          <p:spPr>
            <a:xfrm>
              <a:off x="355357" y="2108042"/>
              <a:ext cx="5666232" cy="1039772"/>
            </a:xfrm>
            <a:prstGeom prst="rect">
              <a:avLst/>
            </a:prstGeom>
            <a:noFill/>
          </p:spPr>
          <p:txBody>
            <a:bodyPr wrap="square" rtlCol="0">
              <a:spAutoFit/>
            </a:bodyPr>
            <a:lstStyle/>
            <a:p>
              <a:pPr algn="just"/>
              <a:r>
                <a:rPr lang="nl-BE" sz="1539" dirty="0" err="1" smtClean="0">
                  <a:latin typeface="Calibri" panose="020F0502020204030204" pitchFamily="34" charset="0"/>
                </a:rPr>
                <a:t>Electricty</a:t>
              </a:r>
              <a:r>
                <a:rPr lang="nl-BE" sz="1539" dirty="0" smtClean="0">
                  <a:latin typeface="Calibri" panose="020F0502020204030204" pitchFamily="34" charset="0"/>
                </a:rPr>
                <a:t> </a:t>
              </a:r>
              <a:r>
                <a:rPr lang="nl-BE" sz="1539" dirty="0" err="1">
                  <a:latin typeface="Calibri" panose="020F0502020204030204" pitchFamily="34" charset="0"/>
                </a:rPr>
                <a:t>Balancing</a:t>
              </a:r>
              <a:r>
                <a:rPr lang="nl-BE" sz="1539" dirty="0">
                  <a:latin typeface="Calibri" panose="020F0502020204030204" pitchFamily="34" charset="0"/>
                </a:rPr>
                <a:t> </a:t>
              </a:r>
              <a:r>
                <a:rPr lang="nl-BE" sz="1539" dirty="0" smtClean="0">
                  <a:latin typeface="Calibri" panose="020F0502020204030204" pitchFamily="34" charset="0"/>
                </a:rPr>
                <a:t>Guideline </a:t>
              </a:r>
              <a:r>
                <a:rPr lang="nl-BE" sz="1539" dirty="0">
                  <a:latin typeface="Calibri" panose="020F0502020204030204" pitchFamily="34" charset="0"/>
                </a:rPr>
                <a:t>(</a:t>
              </a:r>
              <a:r>
                <a:rPr lang="nl-BE" sz="1539" dirty="0" smtClean="0">
                  <a:latin typeface="Calibri" panose="020F0502020204030204" pitchFamily="34" charset="0"/>
                </a:rPr>
                <a:t>EBGL): </a:t>
              </a:r>
              <a:r>
                <a:rPr lang="nl-BE" sz="1539" dirty="0" err="1" smtClean="0">
                  <a:latin typeface="Calibri" panose="020F0502020204030204" pitchFamily="34" charset="0"/>
                </a:rPr>
                <a:t>each</a:t>
              </a:r>
              <a:r>
                <a:rPr lang="nl-BE" sz="1539" dirty="0" smtClean="0">
                  <a:latin typeface="Calibri" panose="020F0502020204030204" pitchFamily="34" charset="0"/>
                </a:rPr>
                <a:t> TSO  </a:t>
              </a:r>
              <a:r>
                <a:rPr lang="nl-BE" sz="1539" dirty="0" err="1" smtClean="0">
                  <a:latin typeface="Calibri" panose="020F0502020204030204" pitchFamily="34" charset="0"/>
                </a:rPr>
                <a:t>shall</a:t>
              </a:r>
              <a:r>
                <a:rPr lang="nl-BE" sz="1539" dirty="0" smtClean="0">
                  <a:latin typeface="Calibri" panose="020F0502020204030204" pitchFamily="34" charset="0"/>
                </a:rPr>
                <a:t> </a:t>
              </a:r>
              <a:r>
                <a:rPr lang="nl-BE" sz="1539" dirty="0" err="1" smtClean="0">
                  <a:latin typeface="Calibri" panose="020F0502020204030204" pitchFamily="34" charset="0"/>
                </a:rPr>
                <a:t>submit</a:t>
              </a:r>
              <a:r>
                <a:rPr lang="nl-BE" sz="1539" dirty="0" smtClean="0">
                  <a:latin typeface="Calibri" panose="020F0502020204030204" pitchFamily="34" charset="0"/>
                </a:rPr>
                <a:t> </a:t>
              </a:r>
              <a:r>
                <a:rPr lang="nl-BE" sz="1539" dirty="0" err="1" smtClean="0">
                  <a:latin typeface="Calibri" panose="020F0502020204030204" pitchFamily="34" charset="0"/>
                </a:rPr>
                <a:t>the</a:t>
              </a:r>
              <a:r>
                <a:rPr lang="nl-BE" sz="1539" dirty="0" smtClean="0">
                  <a:latin typeface="Calibri" panose="020F0502020204030204" pitchFamily="34" charset="0"/>
                </a:rPr>
                <a:t> </a:t>
              </a:r>
              <a:r>
                <a:rPr lang="nl-BE" sz="1539" dirty="0" err="1">
                  <a:latin typeface="Calibri" panose="020F0502020204030204" pitchFamily="34" charset="0"/>
                </a:rPr>
                <a:t>national</a:t>
              </a:r>
              <a:r>
                <a:rPr lang="nl-BE" sz="1539" dirty="0">
                  <a:latin typeface="Calibri" panose="020F0502020204030204" pitchFamily="34" charset="0"/>
                </a:rPr>
                <a:t> regulator (CREG ) </a:t>
              </a:r>
              <a:r>
                <a:rPr lang="nl-BE" sz="1539" dirty="0" err="1">
                  <a:latin typeface="Calibri" panose="020F0502020204030204" pitchFamily="34" charset="0"/>
                </a:rPr>
                <a:t>two</a:t>
              </a:r>
              <a:r>
                <a:rPr lang="nl-BE" sz="1539" dirty="0">
                  <a:latin typeface="Calibri" panose="020F0502020204030204" pitchFamily="34" charset="0"/>
                </a:rPr>
                <a:t> draft </a:t>
              </a:r>
              <a:r>
                <a:rPr lang="nl-BE" sz="1539" dirty="0" err="1" smtClean="0">
                  <a:latin typeface="Calibri" panose="020F0502020204030204" pitchFamily="34" charset="0"/>
                </a:rPr>
                <a:t>proposals</a:t>
              </a:r>
              <a:r>
                <a:rPr lang="nl-BE" sz="1539" dirty="0" smtClean="0">
                  <a:latin typeface="Calibri" panose="020F0502020204030204" pitchFamily="34" charset="0"/>
                </a:rPr>
                <a:t> </a:t>
              </a:r>
              <a:r>
                <a:rPr lang="nl-BE" sz="1539" dirty="0" err="1" smtClean="0">
                  <a:latin typeface="Calibri" panose="020F0502020204030204" pitchFamily="34" charset="0"/>
                </a:rPr>
                <a:t>by</a:t>
              </a:r>
              <a:r>
                <a:rPr lang="nl-BE" sz="1539" dirty="0" smtClean="0">
                  <a:latin typeface="Calibri" panose="020F0502020204030204" pitchFamily="34" charset="0"/>
                </a:rPr>
                <a:t> 6 </a:t>
              </a:r>
              <a:r>
                <a:rPr lang="nl-BE" sz="1539" dirty="0" err="1" smtClean="0">
                  <a:latin typeface="Calibri" panose="020F0502020204030204" pitchFamily="34" charset="0"/>
                </a:rPr>
                <a:t>months</a:t>
              </a:r>
              <a:r>
                <a:rPr lang="nl-BE" sz="1539" dirty="0" smtClean="0">
                  <a:latin typeface="Calibri" panose="020F0502020204030204" pitchFamily="34" charset="0"/>
                </a:rPr>
                <a:t> </a:t>
              </a:r>
              <a:r>
                <a:rPr lang="nl-BE" sz="1539" dirty="0" err="1" smtClean="0">
                  <a:latin typeface="Calibri" panose="020F0502020204030204" pitchFamily="34" charset="0"/>
                </a:rPr>
                <a:t>after</a:t>
              </a:r>
              <a:r>
                <a:rPr lang="nl-BE" sz="1539" dirty="0" smtClean="0">
                  <a:latin typeface="Calibri" panose="020F0502020204030204" pitchFamily="34" charset="0"/>
                </a:rPr>
                <a:t> EIF:</a:t>
              </a:r>
              <a:endParaRPr lang="nl-BE" sz="1539" dirty="0">
                <a:latin typeface="Calibri" panose="020F0502020204030204" pitchFamily="34" charset="0"/>
              </a:endParaRPr>
            </a:p>
            <a:p>
              <a:pPr algn="just"/>
              <a:r>
                <a:rPr lang="nl-BE" sz="1539" dirty="0">
                  <a:latin typeface="Calibri" panose="020F0502020204030204" pitchFamily="34" charset="0"/>
                </a:rPr>
                <a:t>	</a:t>
              </a:r>
              <a:r>
                <a:rPr lang="nl-BE" sz="1539" dirty="0" err="1">
                  <a:latin typeface="Calibri" panose="020F0502020204030204" pitchFamily="34" charset="0"/>
                </a:rPr>
                <a:t>Terms</a:t>
              </a:r>
              <a:r>
                <a:rPr lang="nl-BE" sz="1539" dirty="0">
                  <a:latin typeface="Calibri" panose="020F0502020204030204" pitchFamily="34" charset="0"/>
                </a:rPr>
                <a:t> </a:t>
              </a:r>
              <a:r>
                <a:rPr lang="nl-BE" sz="1539" dirty="0" err="1">
                  <a:latin typeface="Calibri" panose="020F0502020204030204" pitchFamily="34" charset="0"/>
                </a:rPr>
                <a:t>and</a:t>
              </a:r>
              <a:r>
                <a:rPr lang="nl-BE" sz="1539" dirty="0">
                  <a:latin typeface="Calibri" panose="020F0502020204030204" pitchFamily="34" charset="0"/>
                </a:rPr>
                <a:t> </a:t>
              </a:r>
              <a:r>
                <a:rPr lang="nl-BE" sz="1539" dirty="0" err="1">
                  <a:latin typeface="Calibri" panose="020F0502020204030204" pitchFamily="34" charset="0"/>
                </a:rPr>
                <a:t>Conditions</a:t>
              </a:r>
              <a:r>
                <a:rPr lang="nl-BE" sz="1539" dirty="0">
                  <a:latin typeface="Calibri" panose="020F0502020204030204" pitchFamily="34" charset="0"/>
                </a:rPr>
                <a:t> </a:t>
              </a:r>
              <a:r>
                <a:rPr lang="nl-BE" sz="1539" dirty="0" err="1">
                  <a:latin typeface="Calibri" panose="020F0502020204030204" pitchFamily="34" charset="0"/>
                </a:rPr>
                <a:t>for</a:t>
              </a:r>
              <a:r>
                <a:rPr lang="nl-BE" sz="1539" dirty="0">
                  <a:latin typeface="Calibri" panose="020F0502020204030204" pitchFamily="34" charset="0"/>
                </a:rPr>
                <a:t> </a:t>
              </a:r>
              <a:r>
                <a:rPr lang="nl-BE" sz="1539" b="1" dirty="0">
                  <a:solidFill>
                    <a:schemeClr val="accent6">
                      <a:lumMod val="60000"/>
                      <a:lumOff val="40000"/>
                    </a:schemeClr>
                  </a:solidFill>
                  <a:latin typeface="Calibri" panose="020F0502020204030204" pitchFamily="34" charset="0"/>
                </a:rPr>
                <a:t>Balancing </a:t>
              </a:r>
              <a:r>
                <a:rPr lang="nl-BE" sz="1539" b="1" dirty="0" err="1">
                  <a:solidFill>
                    <a:schemeClr val="accent6">
                      <a:lumMod val="60000"/>
                      <a:lumOff val="40000"/>
                    </a:schemeClr>
                  </a:solidFill>
                  <a:latin typeface="Calibri" panose="020F0502020204030204" pitchFamily="34" charset="0"/>
                </a:rPr>
                <a:t>Responsible</a:t>
              </a:r>
              <a:r>
                <a:rPr lang="nl-BE" sz="1539" b="1" dirty="0">
                  <a:solidFill>
                    <a:schemeClr val="accent6">
                      <a:lumMod val="60000"/>
                      <a:lumOff val="40000"/>
                    </a:schemeClr>
                  </a:solidFill>
                  <a:latin typeface="Calibri" panose="020F0502020204030204" pitchFamily="34" charset="0"/>
                </a:rPr>
                <a:t> Party</a:t>
              </a:r>
            </a:p>
            <a:p>
              <a:pPr algn="just"/>
              <a:r>
                <a:rPr lang="nl-BE" sz="1539" dirty="0">
                  <a:latin typeface="Calibri" panose="020F0502020204030204" pitchFamily="34" charset="0"/>
                </a:rPr>
                <a:t>	</a:t>
              </a:r>
              <a:r>
                <a:rPr lang="nl-BE" sz="1539" dirty="0" err="1">
                  <a:latin typeface="Calibri" panose="020F0502020204030204" pitchFamily="34" charset="0"/>
                </a:rPr>
                <a:t>Terms</a:t>
              </a:r>
              <a:r>
                <a:rPr lang="nl-BE" sz="1539" dirty="0">
                  <a:latin typeface="Calibri" panose="020F0502020204030204" pitchFamily="34" charset="0"/>
                </a:rPr>
                <a:t> </a:t>
              </a:r>
              <a:r>
                <a:rPr lang="nl-BE" sz="1539" dirty="0" err="1">
                  <a:latin typeface="Calibri" panose="020F0502020204030204" pitchFamily="34" charset="0"/>
                </a:rPr>
                <a:t>and</a:t>
              </a:r>
              <a:r>
                <a:rPr lang="nl-BE" sz="1539" dirty="0">
                  <a:latin typeface="Calibri" panose="020F0502020204030204" pitchFamily="34" charset="0"/>
                </a:rPr>
                <a:t> </a:t>
              </a:r>
              <a:r>
                <a:rPr lang="nl-BE" sz="1539" dirty="0" err="1">
                  <a:latin typeface="Calibri" panose="020F0502020204030204" pitchFamily="34" charset="0"/>
                </a:rPr>
                <a:t>Conditions</a:t>
              </a:r>
              <a:r>
                <a:rPr lang="nl-BE" sz="1539" dirty="0">
                  <a:latin typeface="Calibri" panose="020F0502020204030204" pitchFamily="34" charset="0"/>
                </a:rPr>
                <a:t> </a:t>
              </a:r>
              <a:r>
                <a:rPr lang="nl-BE" sz="1539" dirty="0" err="1">
                  <a:latin typeface="Calibri" panose="020F0502020204030204" pitchFamily="34" charset="0"/>
                </a:rPr>
                <a:t>for</a:t>
              </a:r>
              <a:r>
                <a:rPr lang="nl-BE" sz="1539" dirty="0">
                  <a:latin typeface="Calibri" panose="020F0502020204030204" pitchFamily="34" charset="0"/>
                </a:rPr>
                <a:t> </a:t>
              </a:r>
              <a:r>
                <a:rPr lang="nl-BE" sz="1539" b="1" dirty="0">
                  <a:solidFill>
                    <a:schemeClr val="accent6">
                      <a:lumMod val="60000"/>
                      <a:lumOff val="40000"/>
                    </a:schemeClr>
                  </a:solidFill>
                  <a:latin typeface="Calibri" panose="020F0502020204030204" pitchFamily="34" charset="0"/>
                </a:rPr>
                <a:t>Balancing Service Provider</a:t>
              </a:r>
              <a:endParaRPr lang="fr-BE" sz="1539" b="1" dirty="0">
                <a:solidFill>
                  <a:schemeClr val="accent6">
                    <a:lumMod val="60000"/>
                    <a:lumOff val="40000"/>
                  </a:schemeClr>
                </a:solidFill>
                <a:latin typeface="Calibri" panose="020F0502020204030204" pitchFamily="34" charset="0"/>
              </a:endParaRPr>
            </a:p>
          </p:txBody>
        </p:sp>
        <p:sp>
          <p:nvSpPr>
            <p:cNvPr id="12" name="Flèche droite 11"/>
            <p:cNvSpPr/>
            <p:nvPr/>
          </p:nvSpPr>
          <p:spPr>
            <a:xfrm>
              <a:off x="351838" y="2702558"/>
              <a:ext cx="274653" cy="1373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1539"/>
            </a:p>
          </p:txBody>
        </p:sp>
        <p:sp>
          <p:nvSpPr>
            <p:cNvPr id="14" name="Flèche droite 13"/>
            <p:cNvSpPr/>
            <p:nvPr/>
          </p:nvSpPr>
          <p:spPr>
            <a:xfrm>
              <a:off x="355357" y="2938480"/>
              <a:ext cx="274653" cy="1373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1539"/>
            </a:p>
          </p:txBody>
        </p:sp>
        <p:sp>
          <p:nvSpPr>
            <p:cNvPr id="13" name="Rectangle 12"/>
            <p:cNvSpPr/>
            <p:nvPr/>
          </p:nvSpPr>
          <p:spPr>
            <a:xfrm>
              <a:off x="5932496" y="2702558"/>
              <a:ext cx="2031198" cy="21543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539" b="1" dirty="0">
                  <a:solidFill>
                    <a:schemeClr val="bg1">
                      <a:lumMod val="50000"/>
                    </a:schemeClr>
                  </a:solidFill>
                  <a:latin typeface="Calibri" panose="020F0502020204030204" pitchFamily="34" charset="0"/>
                </a:rPr>
                <a:t>Deadline 18 </a:t>
              </a:r>
              <a:r>
                <a:rPr lang="nl-BE" sz="1539" b="1" dirty="0" err="1">
                  <a:solidFill>
                    <a:schemeClr val="bg1">
                      <a:lumMod val="50000"/>
                    </a:schemeClr>
                  </a:solidFill>
                  <a:latin typeface="Calibri" panose="020F0502020204030204" pitchFamily="34" charset="0"/>
                </a:rPr>
                <a:t>June</a:t>
              </a:r>
              <a:r>
                <a:rPr lang="nl-BE" sz="1539" b="1" dirty="0">
                  <a:solidFill>
                    <a:schemeClr val="bg1">
                      <a:lumMod val="50000"/>
                    </a:schemeClr>
                  </a:solidFill>
                  <a:latin typeface="Calibri" panose="020F0502020204030204" pitchFamily="34" charset="0"/>
                </a:rPr>
                <a:t> 2018</a:t>
              </a:r>
              <a:endParaRPr lang="fr-BE" sz="1539" b="1" dirty="0">
                <a:solidFill>
                  <a:schemeClr val="bg1">
                    <a:lumMod val="50000"/>
                  </a:schemeClr>
                </a:solidFill>
                <a:latin typeface="Calibri" panose="020F0502020204030204" pitchFamily="34" charset="0"/>
              </a:endParaRPr>
            </a:p>
          </p:txBody>
        </p:sp>
      </p:grpSp>
      <p:pic>
        <p:nvPicPr>
          <p:cNvPr id="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1" y="123478"/>
            <a:ext cx="4853884" cy="2006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7141754" y="1208822"/>
            <a:ext cx="1482483" cy="179255"/>
          </a:xfrm>
          <a:prstGeom prst="rect">
            <a:avLst/>
          </a:prstGeom>
          <a:noFill/>
          <a:ln w="127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1539"/>
          </a:p>
        </p:txBody>
      </p:sp>
      <p:sp>
        <p:nvSpPr>
          <p:cNvPr id="18" name="Rectangle 17"/>
          <p:cNvSpPr/>
          <p:nvPr/>
        </p:nvSpPr>
        <p:spPr>
          <a:xfrm>
            <a:off x="5465612" y="1208822"/>
            <a:ext cx="1482483" cy="179255"/>
          </a:xfrm>
          <a:prstGeom prst="rect">
            <a:avLst/>
          </a:prstGeom>
          <a:noFill/>
          <a:ln w="127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1539"/>
          </a:p>
        </p:txBody>
      </p:sp>
      <p:grpSp>
        <p:nvGrpSpPr>
          <p:cNvPr id="21" name="Group 20"/>
          <p:cNvGrpSpPr/>
          <p:nvPr/>
        </p:nvGrpSpPr>
        <p:grpSpPr>
          <a:xfrm>
            <a:off x="351838" y="3347893"/>
            <a:ext cx="8180601" cy="1039772"/>
            <a:chOff x="339507" y="2108042"/>
            <a:chExt cx="8180601" cy="1039772"/>
          </a:xfrm>
        </p:grpSpPr>
        <p:sp>
          <p:nvSpPr>
            <p:cNvPr id="22" name="ZoneTexte 10"/>
            <p:cNvSpPr txBox="1"/>
            <p:nvPr/>
          </p:nvSpPr>
          <p:spPr>
            <a:xfrm>
              <a:off x="339507" y="2108042"/>
              <a:ext cx="5666232" cy="1039772"/>
            </a:xfrm>
            <a:prstGeom prst="rect">
              <a:avLst/>
            </a:prstGeom>
            <a:noFill/>
          </p:spPr>
          <p:txBody>
            <a:bodyPr wrap="square" rtlCol="0">
              <a:spAutoFit/>
            </a:bodyPr>
            <a:lstStyle/>
            <a:p>
              <a:pPr algn="just"/>
              <a:r>
                <a:rPr lang="nl-BE" sz="1539" dirty="0" err="1" smtClean="0">
                  <a:latin typeface="Calibri" panose="020F0502020204030204" pitchFamily="34" charset="0"/>
                </a:rPr>
                <a:t>Emergency</a:t>
              </a:r>
              <a:r>
                <a:rPr lang="nl-BE" sz="1539" dirty="0" smtClean="0">
                  <a:latin typeface="Calibri" panose="020F0502020204030204" pitchFamily="34" charset="0"/>
                </a:rPr>
                <a:t> </a:t>
              </a:r>
              <a:r>
                <a:rPr lang="nl-BE" sz="1539" dirty="0" err="1" smtClean="0">
                  <a:latin typeface="Calibri" panose="020F0502020204030204" pitchFamily="34" charset="0"/>
                </a:rPr>
                <a:t>and</a:t>
              </a:r>
              <a:r>
                <a:rPr lang="nl-BE" sz="1539" dirty="0" smtClean="0">
                  <a:latin typeface="Calibri" panose="020F0502020204030204" pitchFamily="34" charset="0"/>
                </a:rPr>
                <a:t> </a:t>
              </a:r>
              <a:r>
                <a:rPr lang="nl-BE" sz="1539" dirty="0" err="1" smtClean="0">
                  <a:latin typeface="Calibri" panose="020F0502020204030204" pitchFamily="34" charset="0"/>
                </a:rPr>
                <a:t>Restoration</a:t>
              </a:r>
              <a:r>
                <a:rPr lang="nl-BE" sz="1539" dirty="0" smtClean="0">
                  <a:latin typeface="Calibri" panose="020F0502020204030204" pitchFamily="34" charset="0"/>
                </a:rPr>
                <a:t> Guideline (E&amp;R): </a:t>
              </a:r>
              <a:r>
                <a:rPr lang="nl-BE" sz="1539" dirty="0" err="1">
                  <a:latin typeface="Calibri" panose="020F0502020204030204" pitchFamily="34" charset="0"/>
                </a:rPr>
                <a:t>each</a:t>
              </a:r>
              <a:r>
                <a:rPr lang="nl-BE" sz="1539" dirty="0">
                  <a:latin typeface="Calibri" panose="020F0502020204030204" pitchFamily="34" charset="0"/>
                </a:rPr>
                <a:t> TSO  </a:t>
              </a:r>
              <a:r>
                <a:rPr lang="nl-BE" sz="1539" dirty="0" err="1" smtClean="0">
                  <a:latin typeface="Calibri" panose="020F0502020204030204" pitchFamily="34" charset="0"/>
                </a:rPr>
                <a:t>shall</a:t>
              </a:r>
              <a:r>
                <a:rPr lang="nl-BE" sz="1539" dirty="0" smtClean="0">
                  <a:latin typeface="Calibri" panose="020F0502020204030204" pitchFamily="34" charset="0"/>
                </a:rPr>
                <a:t> </a:t>
              </a:r>
              <a:r>
                <a:rPr lang="nl-BE" sz="1539" dirty="0" err="1" smtClean="0">
                  <a:latin typeface="Calibri" panose="020F0502020204030204" pitchFamily="34" charset="0"/>
                </a:rPr>
                <a:t>submit</a:t>
              </a:r>
              <a:r>
                <a:rPr lang="nl-BE" sz="1539" dirty="0" smtClean="0">
                  <a:latin typeface="Calibri" panose="020F0502020204030204" pitchFamily="34" charset="0"/>
                </a:rPr>
                <a:t> </a:t>
              </a:r>
              <a:r>
                <a:rPr lang="nl-BE" sz="1539" dirty="0" err="1" smtClean="0">
                  <a:latin typeface="Calibri" panose="020F0502020204030204" pitchFamily="34" charset="0"/>
                </a:rPr>
                <a:t>rules</a:t>
              </a:r>
              <a:r>
                <a:rPr lang="nl-BE" sz="1539" dirty="0" smtClean="0">
                  <a:latin typeface="Calibri" panose="020F0502020204030204" pitchFamily="34" charset="0"/>
                </a:rPr>
                <a:t> </a:t>
              </a:r>
              <a:r>
                <a:rPr lang="nl-BE" sz="1539" dirty="0" err="1" smtClean="0">
                  <a:latin typeface="Calibri" panose="020F0502020204030204" pitchFamily="34" charset="0"/>
                </a:rPr>
                <a:t>for</a:t>
              </a:r>
              <a:r>
                <a:rPr lang="nl-BE" sz="1539" dirty="0" smtClean="0">
                  <a:latin typeface="Calibri" panose="020F0502020204030204" pitchFamily="34" charset="0"/>
                </a:rPr>
                <a:t> market suspension </a:t>
              </a:r>
              <a:r>
                <a:rPr lang="nl-BE" sz="1539" dirty="0" err="1" smtClean="0">
                  <a:latin typeface="Calibri" panose="020F0502020204030204" pitchFamily="34" charset="0"/>
                </a:rPr>
                <a:t>and</a:t>
              </a:r>
              <a:r>
                <a:rPr lang="nl-BE" sz="1539" dirty="0" smtClean="0">
                  <a:latin typeface="Calibri" panose="020F0502020204030204" pitchFamily="34" charset="0"/>
                </a:rPr>
                <a:t> </a:t>
              </a:r>
              <a:r>
                <a:rPr lang="nl-BE" sz="1539" dirty="0" err="1" smtClean="0">
                  <a:latin typeface="Calibri" panose="020F0502020204030204" pitchFamily="34" charset="0"/>
                </a:rPr>
                <a:t>restoration</a:t>
              </a:r>
              <a:r>
                <a:rPr lang="nl-BE" sz="1539" dirty="0" smtClean="0">
                  <a:latin typeface="Calibri" panose="020F0502020204030204" pitchFamily="34" charset="0"/>
                </a:rPr>
                <a:t> 1 </a:t>
              </a:r>
              <a:r>
                <a:rPr lang="nl-BE" sz="1539" dirty="0" err="1" smtClean="0">
                  <a:latin typeface="Calibri" panose="020F0502020204030204" pitchFamily="34" charset="0"/>
                </a:rPr>
                <a:t>year</a:t>
              </a:r>
              <a:r>
                <a:rPr lang="nl-BE" sz="1539" dirty="0" smtClean="0">
                  <a:latin typeface="Calibri" panose="020F0502020204030204" pitchFamily="34" charset="0"/>
                </a:rPr>
                <a:t> </a:t>
              </a:r>
              <a:r>
                <a:rPr lang="nl-BE" sz="1539" dirty="0" err="1" smtClean="0">
                  <a:latin typeface="Calibri" panose="020F0502020204030204" pitchFamily="34" charset="0"/>
                </a:rPr>
                <a:t>after</a:t>
              </a:r>
              <a:r>
                <a:rPr lang="nl-BE" sz="1539" dirty="0" smtClean="0">
                  <a:latin typeface="Calibri" panose="020F0502020204030204" pitchFamily="34" charset="0"/>
                </a:rPr>
                <a:t> EIF:</a:t>
              </a:r>
              <a:endParaRPr lang="nl-BE" sz="1539" dirty="0">
                <a:latin typeface="Calibri" panose="020F0502020204030204" pitchFamily="34" charset="0"/>
              </a:endParaRPr>
            </a:p>
            <a:p>
              <a:pPr algn="just"/>
              <a:r>
                <a:rPr lang="nl-BE" sz="1539" dirty="0">
                  <a:latin typeface="Calibri" panose="020F0502020204030204" pitchFamily="34" charset="0"/>
                </a:rPr>
                <a:t>	</a:t>
              </a:r>
              <a:r>
                <a:rPr lang="nl-BE" sz="1539" dirty="0" smtClean="0">
                  <a:latin typeface="Calibri" panose="020F0502020204030204" pitchFamily="34" charset="0"/>
                </a:rPr>
                <a:t>addendum in T&amp;C </a:t>
              </a:r>
              <a:r>
                <a:rPr lang="nl-BE" sz="1539" dirty="0" err="1" smtClean="0">
                  <a:latin typeface="Calibri" panose="020F0502020204030204" pitchFamily="34" charset="0"/>
                </a:rPr>
                <a:t>for</a:t>
              </a:r>
              <a:r>
                <a:rPr lang="nl-BE" sz="1539" dirty="0" smtClean="0">
                  <a:latin typeface="Calibri" panose="020F0502020204030204" pitchFamily="34" charset="0"/>
                </a:rPr>
                <a:t> </a:t>
              </a:r>
              <a:r>
                <a:rPr lang="nl-BE" sz="1539" b="1" dirty="0">
                  <a:solidFill>
                    <a:schemeClr val="accent6">
                      <a:lumMod val="60000"/>
                      <a:lumOff val="40000"/>
                    </a:schemeClr>
                  </a:solidFill>
                  <a:latin typeface="Calibri" panose="020F0502020204030204" pitchFamily="34" charset="0"/>
                </a:rPr>
                <a:t>Balancing </a:t>
              </a:r>
              <a:r>
                <a:rPr lang="nl-BE" sz="1539" b="1" dirty="0" err="1">
                  <a:solidFill>
                    <a:schemeClr val="accent6">
                      <a:lumMod val="60000"/>
                      <a:lumOff val="40000"/>
                    </a:schemeClr>
                  </a:solidFill>
                  <a:latin typeface="Calibri" panose="020F0502020204030204" pitchFamily="34" charset="0"/>
                </a:rPr>
                <a:t>Responsible</a:t>
              </a:r>
              <a:r>
                <a:rPr lang="nl-BE" sz="1539" b="1" dirty="0">
                  <a:solidFill>
                    <a:schemeClr val="accent6">
                      <a:lumMod val="60000"/>
                      <a:lumOff val="40000"/>
                    </a:schemeClr>
                  </a:solidFill>
                  <a:latin typeface="Calibri" panose="020F0502020204030204" pitchFamily="34" charset="0"/>
                </a:rPr>
                <a:t> Party</a:t>
              </a:r>
            </a:p>
            <a:p>
              <a:pPr algn="just"/>
              <a:r>
                <a:rPr lang="nl-BE" sz="1539" dirty="0">
                  <a:latin typeface="Calibri" panose="020F0502020204030204" pitchFamily="34" charset="0"/>
                </a:rPr>
                <a:t>	</a:t>
              </a:r>
              <a:r>
                <a:rPr lang="nl-BE" sz="1539" dirty="0" smtClean="0">
                  <a:latin typeface="Calibri" panose="020F0502020204030204" pitchFamily="34" charset="0"/>
                </a:rPr>
                <a:t>addendum </a:t>
              </a:r>
              <a:r>
                <a:rPr lang="nl-BE" sz="1539" dirty="0">
                  <a:latin typeface="Calibri" panose="020F0502020204030204" pitchFamily="34" charset="0"/>
                </a:rPr>
                <a:t>in T&amp;C </a:t>
              </a:r>
              <a:r>
                <a:rPr lang="nl-BE" sz="1539" dirty="0" err="1" smtClean="0">
                  <a:latin typeface="Calibri" panose="020F0502020204030204" pitchFamily="34" charset="0"/>
                </a:rPr>
                <a:t>for</a:t>
              </a:r>
              <a:r>
                <a:rPr lang="nl-BE" sz="1539" dirty="0" smtClean="0">
                  <a:latin typeface="Calibri" panose="020F0502020204030204" pitchFamily="34" charset="0"/>
                </a:rPr>
                <a:t> </a:t>
              </a:r>
              <a:r>
                <a:rPr lang="nl-BE" sz="1539" b="1" dirty="0">
                  <a:solidFill>
                    <a:schemeClr val="accent6">
                      <a:lumMod val="60000"/>
                      <a:lumOff val="40000"/>
                    </a:schemeClr>
                  </a:solidFill>
                  <a:latin typeface="Calibri" panose="020F0502020204030204" pitchFamily="34" charset="0"/>
                </a:rPr>
                <a:t>Balancing Service Provider</a:t>
              </a:r>
              <a:endParaRPr lang="fr-BE" sz="1539" b="1" dirty="0">
                <a:solidFill>
                  <a:schemeClr val="accent6">
                    <a:lumMod val="60000"/>
                    <a:lumOff val="40000"/>
                  </a:schemeClr>
                </a:solidFill>
                <a:latin typeface="Calibri" panose="020F0502020204030204" pitchFamily="34" charset="0"/>
              </a:endParaRPr>
            </a:p>
          </p:txBody>
        </p:sp>
        <p:sp>
          <p:nvSpPr>
            <p:cNvPr id="23" name="Flèche droite 11"/>
            <p:cNvSpPr/>
            <p:nvPr/>
          </p:nvSpPr>
          <p:spPr>
            <a:xfrm>
              <a:off x="351838" y="2700051"/>
              <a:ext cx="274653" cy="1373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1539"/>
            </a:p>
          </p:txBody>
        </p:sp>
        <p:sp>
          <p:nvSpPr>
            <p:cNvPr id="24" name="Flèche droite 13"/>
            <p:cNvSpPr/>
            <p:nvPr/>
          </p:nvSpPr>
          <p:spPr>
            <a:xfrm>
              <a:off x="355357" y="2935973"/>
              <a:ext cx="274653" cy="1373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sz="1539"/>
            </a:p>
          </p:txBody>
        </p:sp>
        <p:sp>
          <p:nvSpPr>
            <p:cNvPr id="25" name="Rectangle 24"/>
            <p:cNvSpPr/>
            <p:nvPr/>
          </p:nvSpPr>
          <p:spPr>
            <a:xfrm>
              <a:off x="5932495" y="2702558"/>
              <a:ext cx="2587613" cy="21543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539" b="1" dirty="0">
                  <a:solidFill>
                    <a:schemeClr val="bg1">
                      <a:lumMod val="50000"/>
                    </a:schemeClr>
                  </a:solidFill>
                  <a:latin typeface="Calibri" panose="020F0502020204030204" pitchFamily="34" charset="0"/>
                </a:rPr>
                <a:t>Deadline 18 </a:t>
              </a:r>
              <a:r>
                <a:rPr lang="nl-BE" sz="1539" b="1" dirty="0" err="1" smtClean="0">
                  <a:solidFill>
                    <a:schemeClr val="bg1">
                      <a:lumMod val="50000"/>
                    </a:schemeClr>
                  </a:solidFill>
                  <a:latin typeface="Calibri" panose="020F0502020204030204" pitchFamily="34" charset="0"/>
                </a:rPr>
                <a:t>Decembrer</a:t>
              </a:r>
              <a:r>
                <a:rPr lang="nl-BE" sz="1539" b="1" dirty="0" smtClean="0">
                  <a:solidFill>
                    <a:schemeClr val="bg1">
                      <a:lumMod val="50000"/>
                    </a:schemeClr>
                  </a:solidFill>
                  <a:latin typeface="Calibri" panose="020F0502020204030204" pitchFamily="34" charset="0"/>
                </a:rPr>
                <a:t> </a:t>
              </a:r>
              <a:r>
                <a:rPr lang="nl-BE" sz="1539" b="1" dirty="0">
                  <a:solidFill>
                    <a:schemeClr val="bg1">
                      <a:lumMod val="50000"/>
                    </a:schemeClr>
                  </a:solidFill>
                  <a:latin typeface="Calibri" panose="020F0502020204030204" pitchFamily="34" charset="0"/>
                </a:rPr>
                <a:t>2018</a:t>
              </a:r>
              <a:endParaRPr lang="fr-BE" sz="1539" b="1" dirty="0">
                <a:solidFill>
                  <a:schemeClr val="bg1">
                    <a:lumMod val="50000"/>
                  </a:schemeClr>
                </a:solidFill>
                <a:latin typeface="Calibri" panose="020F0502020204030204" pitchFamily="34" charset="0"/>
              </a:endParaRPr>
            </a:p>
          </p:txBody>
        </p:sp>
      </p:grpSp>
    </p:spTree>
    <p:extLst>
      <p:ext uri="{BB962C8B-B14F-4D97-AF65-F5344CB8AC3E}">
        <p14:creationId xmlns:p14="http://schemas.microsoft.com/office/powerpoint/2010/main" val="173819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OTLMARKERSHAPE" val="OTL"/>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00.xml><?xml version="1.0" encoding="utf-8"?>
<p:tagLst xmlns:a="http://schemas.openxmlformats.org/drawingml/2006/main" xmlns:r="http://schemas.openxmlformats.org/officeDocument/2006/relationships" xmlns:p="http://schemas.openxmlformats.org/presentationml/2006/main">
  <p:tag name="OTLMARKERSHAPE" val="OTL"/>
</p:tagLst>
</file>

<file path=ppt/tags/tag101.xml><?xml version="1.0" encoding="utf-8"?>
<p:tagLst xmlns:a="http://schemas.openxmlformats.org/drawingml/2006/main" xmlns:r="http://schemas.openxmlformats.org/officeDocument/2006/relationships" xmlns:p="http://schemas.openxmlformats.org/presentationml/2006/main">
  <p:tag name="OTLMARKERSHAPE" val="OTL"/>
</p:tagLst>
</file>

<file path=ppt/tags/tag102.xml><?xml version="1.0" encoding="utf-8"?>
<p:tagLst xmlns:a="http://schemas.openxmlformats.org/drawingml/2006/main" xmlns:r="http://schemas.openxmlformats.org/officeDocument/2006/relationships" xmlns:p="http://schemas.openxmlformats.org/presentationml/2006/main">
  <p:tag name="OTLMARKERSHAPE" val="OTL"/>
</p:tagLst>
</file>

<file path=ppt/tags/tag103.xml><?xml version="1.0" encoding="utf-8"?>
<p:tagLst xmlns:a="http://schemas.openxmlformats.org/drawingml/2006/main" xmlns:r="http://schemas.openxmlformats.org/officeDocument/2006/relationships" xmlns:p="http://schemas.openxmlformats.org/presentationml/2006/main">
  <p:tag name="OTLMARKERSHAPE" val="OTL"/>
</p:tagLst>
</file>

<file path=ppt/tags/tag104.xml><?xml version="1.0" encoding="utf-8"?>
<p:tagLst xmlns:a="http://schemas.openxmlformats.org/drawingml/2006/main" xmlns:r="http://schemas.openxmlformats.org/officeDocument/2006/relationships" xmlns:p="http://schemas.openxmlformats.org/presentationml/2006/main">
  <p:tag name="OTLMARKERSHAPE" val="OTL"/>
</p:tagLst>
</file>

<file path=ppt/tags/tag105.xml><?xml version="1.0" encoding="utf-8"?>
<p:tagLst xmlns:a="http://schemas.openxmlformats.org/drawingml/2006/main" xmlns:r="http://schemas.openxmlformats.org/officeDocument/2006/relationships" xmlns:p="http://schemas.openxmlformats.org/presentationml/2006/main">
  <p:tag name="OTLMARKERSHAPE" val="OTL"/>
</p:tagLst>
</file>

<file path=ppt/tags/tag106.xml><?xml version="1.0" encoding="utf-8"?>
<p:tagLst xmlns:a="http://schemas.openxmlformats.org/drawingml/2006/main" xmlns:r="http://schemas.openxmlformats.org/officeDocument/2006/relationships" xmlns:p="http://schemas.openxmlformats.org/presentationml/2006/main">
  <p:tag name="OTLMARKERSHAPE" val="OTL"/>
</p:tagLst>
</file>

<file path=ppt/tags/tag107.xml><?xml version="1.0" encoding="utf-8"?>
<p:tagLst xmlns:a="http://schemas.openxmlformats.org/drawingml/2006/main" xmlns:r="http://schemas.openxmlformats.org/officeDocument/2006/relationships" xmlns:p="http://schemas.openxmlformats.org/presentationml/2006/main">
  <p:tag name="OTLMARKERSHAPE" val="OTL"/>
</p:tagLst>
</file>

<file path=ppt/tags/tag108.xml><?xml version="1.0" encoding="utf-8"?>
<p:tagLst xmlns:a="http://schemas.openxmlformats.org/drawingml/2006/main" xmlns:r="http://schemas.openxmlformats.org/officeDocument/2006/relationships" xmlns:p="http://schemas.openxmlformats.org/presentationml/2006/main">
  <p:tag name="OTLMARKERSHAPE" val="OTL"/>
</p:tagLst>
</file>

<file path=ppt/tags/tag109.xml><?xml version="1.0" encoding="utf-8"?>
<p:tagLst xmlns:a="http://schemas.openxmlformats.org/drawingml/2006/main" xmlns:r="http://schemas.openxmlformats.org/officeDocument/2006/relationships" xmlns:p="http://schemas.openxmlformats.org/presentationml/2006/main">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MARKERSHAPE" val="OTL"/>
</p:tagLst>
</file>

<file path=ppt/tags/tag110.xml><?xml version="1.0" encoding="utf-8"?>
<p:tagLst xmlns:a="http://schemas.openxmlformats.org/drawingml/2006/main" xmlns:r="http://schemas.openxmlformats.org/officeDocument/2006/relationships" xmlns:p="http://schemas.openxmlformats.org/presentationml/2006/main">
  <p:tag name="OTLMARKERSHAPE" val="OTL"/>
</p:tagLst>
</file>

<file path=ppt/tags/tag111.xml><?xml version="1.0" encoding="utf-8"?>
<p:tagLst xmlns:a="http://schemas.openxmlformats.org/drawingml/2006/main" xmlns:r="http://schemas.openxmlformats.org/officeDocument/2006/relationships" xmlns:p="http://schemas.openxmlformats.org/presentationml/2006/main">
  <p:tag name="OTLMARKERSHAPE" val="OTL"/>
</p:tagLst>
</file>

<file path=ppt/tags/tag112.xml><?xml version="1.0" encoding="utf-8"?>
<p:tagLst xmlns:a="http://schemas.openxmlformats.org/drawingml/2006/main" xmlns:r="http://schemas.openxmlformats.org/officeDocument/2006/relationships" xmlns:p="http://schemas.openxmlformats.org/presentationml/2006/main">
  <p:tag name="OTLMARKERSHAPE" val="OTL"/>
</p:tagLst>
</file>

<file path=ppt/tags/tag113.xml><?xml version="1.0" encoding="utf-8"?>
<p:tagLst xmlns:a="http://schemas.openxmlformats.org/drawingml/2006/main" xmlns:r="http://schemas.openxmlformats.org/officeDocument/2006/relationships" xmlns:p="http://schemas.openxmlformats.org/presentationml/2006/main">
  <p:tag name="OTLMARKERSHAPE" val="OTL"/>
</p:tagLst>
</file>

<file path=ppt/tags/tag114.xml><?xml version="1.0" encoding="utf-8"?>
<p:tagLst xmlns:a="http://schemas.openxmlformats.org/drawingml/2006/main" xmlns:r="http://schemas.openxmlformats.org/officeDocument/2006/relationships" xmlns:p="http://schemas.openxmlformats.org/presentationml/2006/main">
  <p:tag name="OTLMARKERSHAPE" val="OTL"/>
</p:tagLst>
</file>

<file path=ppt/tags/tag115.xml><?xml version="1.0" encoding="utf-8"?>
<p:tagLst xmlns:a="http://schemas.openxmlformats.org/drawingml/2006/main" xmlns:r="http://schemas.openxmlformats.org/officeDocument/2006/relationships" xmlns:p="http://schemas.openxmlformats.org/presentationml/2006/main">
  <p:tag name="OTLMARKERSHAPE" val="OTL"/>
</p:tagLst>
</file>

<file path=ppt/tags/tag116.xml><?xml version="1.0" encoding="utf-8"?>
<p:tagLst xmlns:a="http://schemas.openxmlformats.org/drawingml/2006/main" xmlns:r="http://schemas.openxmlformats.org/officeDocument/2006/relationships" xmlns:p="http://schemas.openxmlformats.org/presentationml/2006/main">
  <p:tag name="OTLMARKERSHAPE" val="OTL"/>
</p:tagLst>
</file>

<file path=ppt/tags/tag117.xml><?xml version="1.0" encoding="utf-8"?>
<p:tagLst xmlns:a="http://schemas.openxmlformats.org/drawingml/2006/main" xmlns:r="http://schemas.openxmlformats.org/officeDocument/2006/relationships" xmlns:p="http://schemas.openxmlformats.org/presentationml/2006/main">
  <p:tag name="OTLMARKERSHAPE" val="OTL"/>
</p:tagLst>
</file>

<file path=ppt/tags/tag118.xml><?xml version="1.0" encoding="utf-8"?>
<p:tagLst xmlns:a="http://schemas.openxmlformats.org/drawingml/2006/main" xmlns:r="http://schemas.openxmlformats.org/officeDocument/2006/relationships" xmlns:p="http://schemas.openxmlformats.org/presentationml/2006/main">
  <p:tag name="OTLMARKERSHAPE" val="OTL"/>
</p:tagLst>
</file>

<file path=ppt/tags/tag119.xml><?xml version="1.0" encoding="utf-8"?>
<p:tagLst xmlns:a="http://schemas.openxmlformats.org/drawingml/2006/main" xmlns:r="http://schemas.openxmlformats.org/officeDocument/2006/relationships" xmlns:p="http://schemas.openxmlformats.org/presentationml/2006/main">
  <p:tag name="OTLMARKERSHAPE" val="OTL"/>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20.xml><?xml version="1.0" encoding="utf-8"?>
<p:tagLst xmlns:a="http://schemas.openxmlformats.org/drawingml/2006/main" xmlns:r="http://schemas.openxmlformats.org/officeDocument/2006/relationships" xmlns:p="http://schemas.openxmlformats.org/presentationml/2006/main">
  <p:tag name="OTLMARKERSHAPE" val="OTL"/>
</p:tagLst>
</file>

<file path=ppt/tags/tag121.xml><?xml version="1.0" encoding="utf-8"?>
<p:tagLst xmlns:a="http://schemas.openxmlformats.org/drawingml/2006/main" xmlns:r="http://schemas.openxmlformats.org/officeDocument/2006/relationships" xmlns:p="http://schemas.openxmlformats.org/presentationml/2006/main">
  <p:tag name="OTLMARKERSHAPE" val="OTL"/>
</p:tagLst>
</file>

<file path=ppt/tags/tag122.xml><?xml version="1.0" encoding="utf-8"?>
<p:tagLst xmlns:a="http://schemas.openxmlformats.org/drawingml/2006/main" xmlns:r="http://schemas.openxmlformats.org/officeDocument/2006/relationships" xmlns:p="http://schemas.openxmlformats.org/presentationml/2006/main">
  <p:tag name="OTLMARKERSHAPE" val="OTL"/>
</p:tagLst>
</file>

<file path=ppt/tags/tag123.xml><?xml version="1.0" encoding="utf-8"?>
<p:tagLst xmlns:a="http://schemas.openxmlformats.org/drawingml/2006/main" xmlns:r="http://schemas.openxmlformats.org/officeDocument/2006/relationships" xmlns:p="http://schemas.openxmlformats.org/presentationml/2006/main">
  <p:tag name="OTLMARKERSHAPE" val="OTL"/>
</p:tagLst>
</file>

<file path=ppt/tags/tag124.xml><?xml version="1.0" encoding="utf-8"?>
<p:tagLst xmlns:a="http://schemas.openxmlformats.org/drawingml/2006/main" xmlns:r="http://schemas.openxmlformats.org/officeDocument/2006/relationships" xmlns:p="http://schemas.openxmlformats.org/presentationml/2006/main">
  <p:tag name="OTLMARKERSHAPE" val="OTL"/>
</p:tagLst>
</file>

<file path=ppt/tags/tag125.xml><?xml version="1.0" encoding="utf-8"?>
<p:tagLst xmlns:a="http://schemas.openxmlformats.org/drawingml/2006/main" xmlns:r="http://schemas.openxmlformats.org/officeDocument/2006/relationships" xmlns:p="http://schemas.openxmlformats.org/presentationml/2006/main">
  <p:tag name="OTLMARKERSHAPE" val="OTL"/>
</p:tagLst>
</file>

<file path=ppt/tags/tag126.xml><?xml version="1.0" encoding="utf-8"?>
<p:tagLst xmlns:a="http://schemas.openxmlformats.org/drawingml/2006/main" xmlns:r="http://schemas.openxmlformats.org/officeDocument/2006/relationships" xmlns:p="http://schemas.openxmlformats.org/presentationml/2006/main">
  <p:tag name="OTLMARKERSHAPE" val="OTL"/>
</p:tagLst>
</file>

<file path=ppt/tags/tag127.xml><?xml version="1.0" encoding="utf-8"?>
<p:tagLst xmlns:a="http://schemas.openxmlformats.org/drawingml/2006/main" xmlns:r="http://schemas.openxmlformats.org/officeDocument/2006/relationships" xmlns:p="http://schemas.openxmlformats.org/presentationml/2006/main">
  <p:tag name="OTLMARKERSHAPE" val="OTL"/>
</p:tagLst>
</file>

<file path=ppt/tags/tag128.xml><?xml version="1.0" encoding="utf-8"?>
<p:tagLst xmlns:a="http://schemas.openxmlformats.org/drawingml/2006/main" xmlns:r="http://schemas.openxmlformats.org/officeDocument/2006/relationships" xmlns:p="http://schemas.openxmlformats.org/presentationml/2006/main">
  <p:tag name="OTLMARKERSHAPE" val="OTL"/>
</p:tagLst>
</file>

<file path=ppt/tags/tag129.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OTLMARKERSHAPE" val="OTL"/>
</p:tagLst>
</file>

<file path=ppt/tags/tag130.xml><?xml version="1.0" encoding="utf-8"?>
<p:tagLst xmlns:a="http://schemas.openxmlformats.org/drawingml/2006/main" xmlns:r="http://schemas.openxmlformats.org/officeDocument/2006/relationships" xmlns:p="http://schemas.openxmlformats.org/presentationml/2006/main">
  <p:tag name="OTLMARKERSHAPE" val="OTL"/>
</p:tagLst>
</file>

<file path=ppt/tags/tag131.xml><?xml version="1.0" encoding="utf-8"?>
<p:tagLst xmlns:a="http://schemas.openxmlformats.org/drawingml/2006/main" xmlns:r="http://schemas.openxmlformats.org/officeDocument/2006/relationships" xmlns:p="http://schemas.openxmlformats.org/presentationml/2006/main">
  <p:tag name="OTLMARKERSHAPE" val="OTL"/>
</p:tagLst>
</file>

<file path=ppt/tags/tag132.xml><?xml version="1.0" encoding="utf-8"?>
<p:tagLst xmlns:a="http://schemas.openxmlformats.org/drawingml/2006/main" xmlns:r="http://schemas.openxmlformats.org/officeDocument/2006/relationships" xmlns:p="http://schemas.openxmlformats.org/presentationml/2006/main">
  <p:tag name="OTLMARKERSHAPE" val="OTL"/>
</p:tagLst>
</file>

<file path=ppt/tags/tag133.xml><?xml version="1.0" encoding="utf-8"?>
<p:tagLst xmlns:a="http://schemas.openxmlformats.org/drawingml/2006/main" xmlns:r="http://schemas.openxmlformats.org/officeDocument/2006/relationships" xmlns:p="http://schemas.openxmlformats.org/presentationml/2006/main">
  <p:tag name="OTLMARKERSHAPE" val="OTL"/>
</p:tagLst>
</file>

<file path=ppt/tags/tag134.xml><?xml version="1.0" encoding="utf-8"?>
<p:tagLst xmlns:a="http://schemas.openxmlformats.org/drawingml/2006/main" xmlns:r="http://schemas.openxmlformats.org/officeDocument/2006/relationships" xmlns:p="http://schemas.openxmlformats.org/presentationml/2006/main">
  <p:tag name="OTLMARKERSHAPE" val="OTL"/>
</p:tagLst>
</file>

<file path=ppt/tags/tag135.xml><?xml version="1.0" encoding="utf-8"?>
<p:tagLst xmlns:a="http://schemas.openxmlformats.org/drawingml/2006/main" xmlns:r="http://schemas.openxmlformats.org/officeDocument/2006/relationships" xmlns:p="http://schemas.openxmlformats.org/presentationml/2006/main">
  <p:tag name="OTLMARKERSHAPE" val="OTL"/>
</p:tagLst>
</file>

<file path=ppt/tags/tag136.xml><?xml version="1.0" encoding="utf-8"?>
<p:tagLst xmlns:a="http://schemas.openxmlformats.org/drawingml/2006/main" xmlns:r="http://schemas.openxmlformats.org/officeDocument/2006/relationships" xmlns:p="http://schemas.openxmlformats.org/presentationml/2006/main">
  <p:tag name="OTLMARKERSHAPE" val="OTL"/>
</p:tagLst>
</file>

<file path=ppt/tags/tag137.xml><?xml version="1.0" encoding="utf-8"?>
<p:tagLst xmlns:a="http://schemas.openxmlformats.org/drawingml/2006/main" xmlns:r="http://schemas.openxmlformats.org/officeDocument/2006/relationships" xmlns:p="http://schemas.openxmlformats.org/presentationml/2006/main">
  <p:tag name="OTLMARKERSHAPE" val="OTL"/>
</p:tagLst>
</file>

<file path=ppt/tags/tag138.xml><?xml version="1.0" encoding="utf-8"?>
<p:tagLst xmlns:a="http://schemas.openxmlformats.org/drawingml/2006/main" xmlns:r="http://schemas.openxmlformats.org/officeDocument/2006/relationships" xmlns:p="http://schemas.openxmlformats.org/presentationml/2006/main">
  <p:tag name="OTLMARKERSHAPE" val="OTL"/>
</p:tagLst>
</file>

<file path=ppt/tags/tag139.xml><?xml version="1.0" encoding="utf-8"?>
<p:tagLst xmlns:a="http://schemas.openxmlformats.org/drawingml/2006/main" xmlns:r="http://schemas.openxmlformats.org/officeDocument/2006/relationships" xmlns:p="http://schemas.openxmlformats.org/presentationml/2006/main">
  <p:tag name="OTLMARKERSHAPE" val="OTL"/>
</p:tagLst>
</file>

<file path=ppt/tags/tag14.xml><?xml version="1.0" encoding="utf-8"?>
<p:tagLst xmlns:a="http://schemas.openxmlformats.org/drawingml/2006/main" xmlns:r="http://schemas.openxmlformats.org/officeDocument/2006/relationships" xmlns:p="http://schemas.openxmlformats.org/presentationml/2006/main">
  <p:tag name="OTLMARKERSHAPE" val="OTL"/>
</p:tagLst>
</file>

<file path=ppt/tags/tag140.xml><?xml version="1.0" encoding="utf-8"?>
<p:tagLst xmlns:a="http://schemas.openxmlformats.org/drawingml/2006/main" xmlns:r="http://schemas.openxmlformats.org/officeDocument/2006/relationships" xmlns:p="http://schemas.openxmlformats.org/presentationml/2006/main">
  <p:tag name="OTLMARKERSHAPE" val="OTL"/>
</p:tagLst>
</file>

<file path=ppt/tags/tag141.xml><?xml version="1.0" encoding="utf-8"?>
<p:tagLst xmlns:a="http://schemas.openxmlformats.org/drawingml/2006/main" xmlns:r="http://schemas.openxmlformats.org/officeDocument/2006/relationships" xmlns:p="http://schemas.openxmlformats.org/presentationml/2006/main">
  <p:tag name="OTLMARKERSHAPE" val="OTL"/>
</p:tagLst>
</file>

<file path=ppt/tags/tag142.xml><?xml version="1.0" encoding="utf-8"?>
<p:tagLst xmlns:a="http://schemas.openxmlformats.org/drawingml/2006/main" xmlns:r="http://schemas.openxmlformats.org/officeDocument/2006/relationships" xmlns:p="http://schemas.openxmlformats.org/presentationml/2006/main">
  <p:tag name="OTLMARKERSHAPE" val="OTL"/>
</p:tagLst>
</file>

<file path=ppt/tags/tag143.xml><?xml version="1.0" encoding="utf-8"?>
<p:tagLst xmlns:a="http://schemas.openxmlformats.org/drawingml/2006/main" xmlns:r="http://schemas.openxmlformats.org/officeDocument/2006/relationships" xmlns:p="http://schemas.openxmlformats.org/presentationml/2006/main">
  <p:tag name="OTLMARKERSHAPE" val="OTL"/>
</p:tagLst>
</file>

<file path=ppt/tags/tag144.xml><?xml version="1.0" encoding="utf-8"?>
<p:tagLst xmlns:a="http://schemas.openxmlformats.org/drawingml/2006/main" xmlns:r="http://schemas.openxmlformats.org/officeDocument/2006/relationships" xmlns:p="http://schemas.openxmlformats.org/presentationml/2006/main">
  <p:tag name="OTLMARKERSHAPE" val="OTL"/>
</p:tagLst>
</file>

<file path=ppt/tags/tag145.xml><?xml version="1.0" encoding="utf-8"?>
<p:tagLst xmlns:a="http://schemas.openxmlformats.org/drawingml/2006/main" xmlns:r="http://schemas.openxmlformats.org/officeDocument/2006/relationships" xmlns:p="http://schemas.openxmlformats.org/presentationml/2006/main">
  <p:tag name="OTLMARKERSHAPE" val="OTL"/>
</p:tagLst>
</file>

<file path=ppt/tags/tag146.xml><?xml version="1.0" encoding="utf-8"?>
<p:tagLst xmlns:a="http://schemas.openxmlformats.org/drawingml/2006/main" xmlns:r="http://schemas.openxmlformats.org/officeDocument/2006/relationships" xmlns:p="http://schemas.openxmlformats.org/presentationml/2006/main">
  <p:tag name="OTLMARKERSHAPE" val="OTL"/>
</p:tagLst>
</file>

<file path=ppt/tags/tag147.xml><?xml version="1.0" encoding="utf-8"?>
<p:tagLst xmlns:a="http://schemas.openxmlformats.org/drawingml/2006/main" xmlns:r="http://schemas.openxmlformats.org/officeDocument/2006/relationships" xmlns:p="http://schemas.openxmlformats.org/presentationml/2006/main">
  <p:tag name="OTLMARKERSHAPE" val="OTL"/>
</p:tagLst>
</file>

<file path=ppt/tags/tag148.xml><?xml version="1.0" encoding="utf-8"?>
<p:tagLst xmlns:a="http://schemas.openxmlformats.org/drawingml/2006/main" xmlns:r="http://schemas.openxmlformats.org/officeDocument/2006/relationships" xmlns:p="http://schemas.openxmlformats.org/presentationml/2006/main">
  <p:tag name="OTLMARKERSHAPE" val="OTL"/>
</p:tagLst>
</file>

<file path=ppt/tags/tag149.xml><?xml version="1.0" encoding="utf-8"?>
<p:tagLst xmlns:a="http://schemas.openxmlformats.org/drawingml/2006/main" xmlns:r="http://schemas.openxmlformats.org/officeDocument/2006/relationships" xmlns:p="http://schemas.openxmlformats.org/presentationml/2006/main">
  <p:tag name="OTLMARKERSHAPE" val="OTL"/>
</p:tagLst>
</file>

<file path=ppt/tags/tag15.xml><?xml version="1.0" encoding="utf-8"?>
<p:tagLst xmlns:a="http://schemas.openxmlformats.org/drawingml/2006/main" xmlns:r="http://schemas.openxmlformats.org/officeDocument/2006/relationships" xmlns:p="http://schemas.openxmlformats.org/presentationml/2006/main">
  <p:tag name="OTLMARKERSHAPE" val="OTL"/>
</p:tagLst>
</file>

<file path=ppt/tags/tag150.xml><?xml version="1.0" encoding="utf-8"?>
<p:tagLst xmlns:a="http://schemas.openxmlformats.org/drawingml/2006/main" xmlns:r="http://schemas.openxmlformats.org/officeDocument/2006/relationships" xmlns:p="http://schemas.openxmlformats.org/presentationml/2006/main">
  <p:tag name="OTLMARKERSHAPE" val="OTL"/>
</p:tagLst>
</file>

<file path=ppt/tags/tag151.xml><?xml version="1.0" encoding="utf-8"?>
<p:tagLst xmlns:a="http://schemas.openxmlformats.org/drawingml/2006/main" xmlns:r="http://schemas.openxmlformats.org/officeDocument/2006/relationships" xmlns:p="http://schemas.openxmlformats.org/presentationml/2006/main">
  <p:tag name="OTLMARKERSHAPE" val="OTL"/>
</p:tagLst>
</file>

<file path=ppt/tags/tag152.xml><?xml version="1.0" encoding="utf-8"?>
<p:tagLst xmlns:a="http://schemas.openxmlformats.org/drawingml/2006/main" xmlns:r="http://schemas.openxmlformats.org/officeDocument/2006/relationships" xmlns:p="http://schemas.openxmlformats.org/presentationml/2006/main">
  <p:tag name="OTLMARKERSHAPE" val="OTL"/>
</p:tagLst>
</file>

<file path=ppt/tags/tag153.xml><?xml version="1.0" encoding="utf-8"?>
<p:tagLst xmlns:a="http://schemas.openxmlformats.org/drawingml/2006/main" xmlns:r="http://schemas.openxmlformats.org/officeDocument/2006/relationships" xmlns:p="http://schemas.openxmlformats.org/presentationml/2006/main">
  <p:tag name="OTLMARKERSHAPE" val="OTL"/>
</p:tagLst>
</file>

<file path=ppt/tags/tag154.xml><?xml version="1.0" encoding="utf-8"?>
<p:tagLst xmlns:a="http://schemas.openxmlformats.org/drawingml/2006/main" xmlns:r="http://schemas.openxmlformats.org/officeDocument/2006/relationships" xmlns:p="http://schemas.openxmlformats.org/presentationml/2006/main">
  <p:tag name="OTLMARKERSHAPE" val="OTL"/>
</p:tagLst>
</file>

<file path=ppt/tags/tag155.xml><?xml version="1.0" encoding="utf-8"?>
<p:tagLst xmlns:a="http://schemas.openxmlformats.org/drawingml/2006/main" xmlns:r="http://schemas.openxmlformats.org/officeDocument/2006/relationships" xmlns:p="http://schemas.openxmlformats.org/presentationml/2006/main">
  <p:tag name="OTLMARKERSHAPE" val="OTL"/>
</p:tagLst>
</file>

<file path=ppt/tags/tag156.xml><?xml version="1.0" encoding="utf-8"?>
<p:tagLst xmlns:a="http://schemas.openxmlformats.org/drawingml/2006/main" xmlns:r="http://schemas.openxmlformats.org/officeDocument/2006/relationships" xmlns:p="http://schemas.openxmlformats.org/presentationml/2006/main">
  <p:tag name="OTLMARKERSHAPE" val="OTL"/>
</p:tagLst>
</file>

<file path=ppt/tags/tag157.xml><?xml version="1.0" encoding="utf-8"?>
<p:tagLst xmlns:a="http://schemas.openxmlformats.org/drawingml/2006/main" xmlns:r="http://schemas.openxmlformats.org/officeDocument/2006/relationships" xmlns:p="http://schemas.openxmlformats.org/presentationml/2006/main">
  <p:tag name="OTLMARKERSHAPE" val="OTL"/>
</p:tagLst>
</file>

<file path=ppt/tags/tag158.xml><?xml version="1.0" encoding="utf-8"?>
<p:tagLst xmlns:a="http://schemas.openxmlformats.org/drawingml/2006/main" xmlns:r="http://schemas.openxmlformats.org/officeDocument/2006/relationships" xmlns:p="http://schemas.openxmlformats.org/presentationml/2006/main">
  <p:tag name="OTLMARKERSHAPE" val="OTL"/>
</p:tagLst>
</file>

<file path=ppt/tags/tag159.xml><?xml version="1.0" encoding="utf-8"?>
<p:tagLst xmlns:a="http://schemas.openxmlformats.org/drawingml/2006/main" xmlns:r="http://schemas.openxmlformats.org/officeDocument/2006/relationships" xmlns:p="http://schemas.openxmlformats.org/presentationml/2006/main">
  <p:tag name="OTLMARKERSHAPE" val="OTL"/>
</p:tagLst>
</file>

<file path=ppt/tags/tag16.xml><?xml version="1.0" encoding="utf-8"?>
<p:tagLst xmlns:a="http://schemas.openxmlformats.org/drawingml/2006/main" xmlns:r="http://schemas.openxmlformats.org/officeDocument/2006/relationships" xmlns:p="http://schemas.openxmlformats.org/presentationml/2006/main">
  <p:tag name="OTLMARKERSHAPE" val="OTL"/>
</p:tagLst>
</file>

<file path=ppt/tags/tag160.xml><?xml version="1.0" encoding="utf-8"?>
<p:tagLst xmlns:a="http://schemas.openxmlformats.org/drawingml/2006/main" xmlns:r="http://schemas.openxmlformats.org/officeDocument/2006/relationships" xmlns:p="http://schemas.openxmlformats.org/presentationml/2006/main">
  <p:tag name="OTLMARKERSHAPE" val="OTL"/>
</p:tagLst>
</file>

<file path=ppt/tags/tag161.xml><?xml version="1.0" encoding="utf-8"?>
<p:tagLst xmlns:a="http://schemas.openxmlformats.org/drawingml/2006/main" xmlns:r="http://schemas.openxmlformats.org/officeDocument/2006/relationships" xmlns:p="http://schemas.openxmlformats.org/presentationml/2006/main">
  <p:tag name="OTLMARKERSHAPE" val="OTL"/>
</p:tagLst>
</file>

<file path=ppt/tags/tag162.xml><?xml version="1.0" encoding="utf-8"?>
<p:tagLst xmlns:a="http://schemas.openxmlformats.org/drawingml/2006/main" xmlns:r="http://schemas.openxmlformats.org/officeDocument/2006/relationships" xmlns:p="http://schemas.openxmlformats.org/presentationml/2006/main">
  <p:tag name="OTLMARKERSHAPE" val="OTL"/>
</p:tagLst>
</file>

<file path=ppt/tags/tag163.xml><?xml version="1.0" encoding="utf-8"?>
<p:tagLst xmlns:a="http://schemas.openxmlformats.org/drawingml/2006/main" xmlns:r="http://schemas.openxmlformats.org/officeDocument/2006/relationships" xmlns:p="http://schemas.openxmlformats.org/presentationml/2006/main">
  <p:tag name="OTLMARKERSHAPE" val="OTL"/>
</p:tagLst>
</file>

<file path=ppt/tags/tag164.xml><?xml version="1.0" encoding="utf-8"?>
<p:tagLst xmlns:a="http://schemas.openxmlformats.org/drawingml/2006/main" xmlns:r="http://schemas.openxmlformats.org/officeDocument/2006/relationships" xmlns:p="http://schemas.openxmlformats.org/presentationml/2006/main">
  <p:tag name="OTLMARKERSHAPE" val="OTL"/>
</p:tagLst>
</file>

<file path=ppt/tags/tag165.xml><?xml version="1.0" encoding="utf-8"?>
<p:tagLst xmlns:a="http://schemas.openxmlformats.org/drawingml/2006/main" xmlns:r="http://schemas.openxmlformats.org/officeDocument/2006/relationships" xmlns:p="http://schemas.openxmlformats.org/presentationml/2006/main">
  <p:tag name="OTLMARKERSHAPE" val="OTL"/>
</p:tagLst>
</file>

<file path=ppt/tags/tag166.xml><?xml version="1.0" encoding="utf-8"?>
<p:tagLst xmlns:a="http://schemas.openxmlformats.org/drawingml/2006/main" xmlns:r="http://schemas.openxmlformats.org/officeDocument/2006/relationships" xmlns:p="http://schemas.openxmlformats.org/presentationml/2006/main">
  <p:tag name="OTLMARKERSHAPE" val="OTL"/>
</p:tagLst>
</file>

<file path=ppt/tags/tag167.xml><?xml version="1.0" encoding="utf-8"?>
<p:tagLst xmlns:a="http://schemas.openxmlformats.org/drawingml/2006/main" xmlns:r="http://schemas.openxmlformats.org/officeDocument/2006/relationships" xmlns:p="http://schemas.openxmlformats.org/presentationml/2006/main">
  <p:tag name="OTLMARKERSHAPE" val="OTL"/>
</p:tagLst>
</file>

<file path=ppt/tags/tag168.xml><?xml version="1.0" encoding="utf-8"?>
<p:tagLst xmlns:a="http://schemas.openxmlformats.org/drawingml/2006/main" xmlns:r="http://schemas.openxmlformats.org/officeDocument/2006/relationships" xmlns:p="http://schemas.openxmlformats.org/presentationml/2006/main">
  <p:tag name="OTLMARKERSHAPE" val="OTL"/>
</p:tagLst>
</file>

<file path=ppt/tags/tag169.xml><?xml version="1.0" encoding="utf-8"?>
<p:tagLst xmlns:a="http://schemas.openxmlformats.org/drawingml/2006/main" xmlns:r="http://schemas.openxmlformats.org/officeDocument/2006/relationships" xmlns:p="http://schemas.openxmlformats.org/presentationml/2006/main">
  <p:tag name="OTLMARKERSHAPE" val="OTL"/>
</p:tagLst>
</file>

<file path=ppt/tags/tag17.xml><?xml version="1.0" encoding="utf-8"?>
<p:tagLst xmlns:a="http://schemas.openxmlformats.org/drawingml/2006/main" xmlns:r="http://schemas.openxmlformats.org/officeDocument/2006/relationships" xmlns:p="http://schemas.openxmlformats.org/presentationml/2006/main">
  <p:tag name="OTLMARKERSHAPE" val="OTL"/>
</p:tagLst>
</file>

<file path=ppt/tags/tag170.xml><?xml version="1.0" encoding="utf-8"?>
<p:tagLst xmlns:a="http://schemas.openxmlformats.org/drawingml/2006/main" xmlns:r="http://schemas.openxmlformats.org/officeDocument/2006/relationships" xmlns:p="http://schemas.openxmlformats.org/presentationml/2006/main">
  <p:tag name="OTLMARKERSHAPE" val="OTL"/>
</p:tagLst>
</file>

<file path=ppt/tags/tag171.xml><?xml version="1.0" encoding="utf-8"?>
<p:tagLst xmlns:a="http://schemas.openxmlformats.org/drawingml/2006/main" xmlns:r="http://schemas.openxmlformats.org/officeDocument/2006/relationships" xmlns:p="http://schemas.openxmlformats.org/presentationml/2006/main">
  <p:tag name="OTLMARKERSHAPE" val="OTL"/>
</p:tagLst>
</file>

<file path=ppt/tags/tag172.xml><?xml version="1.0" encoding="utf-8"?>
<p:tagLst xmlns:a="http://schemas.openxmlformats.org/drawingml/2006/main" xmlns:r="http://schemas.openxmlformats.org/officeDocument/2006/relationships" xmlns:p="http://schemas.openxmlformats.org/presentationml/2006/main">
  <p:tag name="OTLMARKERSHAPE" val="OTL"/>
</p:tagLst>
</file>

<file path=ppt/tags/tag173.xml><?xml version="1.0" encoding="utf-8"?>
<p:tagLst xmlns:a="http://schemas.openxmlformats.org/drawingml/2006/main" xmlns:r="http://schemas.openxmlformats.org/officeDocument/2006/relationships" xmlns:p="http://schemas.openxmlformats.org/presentationml/2006/main">
  <p:tag name="OTLMARKERSHAPE" val="OTL"/>
</p:tagLst>
</file>

<file path=ppt/tags/tag174.xml><?xml version="1.0" encoding="utf-8"?>
<p:tagLst xmlns:a="http://schemas.openxmlformats.org/drawingml/2006/main" xmlns:r="http://schemas.openxmlformats.org/officeDocument/2006/relationships" xmlns:p="http://schemas.openxmlformats.org/presentationml/2006/main">
  <p:tag name="OTLMARKERSHAPE" val="OTL"/>
</p:tagLst>
</file>

<file path=ppt/tags/tag175.xml><?xml version="1.0" encoding="utf-8"?>
<p:tagLst xmlns:a="http://schemas.openxmlformats.org/drawingml/2006/main" xmlns:r="http://schemas.openxmlformats.org/officeDocument/2006/relationships" xmlns:p="http://schemas.openxmlformats.org/presentationml/2006/main">
  <p:tag name="OTLMARKERSHAPE" val="OTL"/>
</p:tagLst>
</file>

<file path=ppt/tags/tag176.xml><?xml version="1.0" encoding="utf-8"?>
<p:tagLst xmlns:a="http://schemas.openxmlformats.org/drawingml/2006/main" xmlns:r="http://schemas.openxmlformats.org/officeDocument/2006/relationships" xmlns:p="http://schemas.openxmlformats.org/presentationml/2006/main">
  <p:tag name="OTLMARKERSHAPE" val="OTL"/>
</p:tagLst>
</file>

<file path=ppt/tags/tag177.xml><?xml version="1.0" encoding="utf-8"?>
<p:tagLst xmlns:a="http://schemas.openxmlformats.org/drawingml/2006/main" xmlns:r="http://schemas.openxmlformats.org/officeDocument/2006/relationships" xmlns:p="http://schemas.openxmlformats.org/presentationml/2006/main">
  <p:tag name="OTLMARKERSHAPE" val="OTL"/>
</p:tagLst>
</file>

<file path=ppt/tags/tag178.xml><?xml version="1.0" encoding="utf-8"?>
<p:tagLst xmlns:a="http://schemas.openxmlformats.org/drawingml/2006/main" xmlns:r="http://schemas.openxmlformats.org/officeDocument/2006/relationships" xmlns:p="http://schemas.openxmlformats.org/presentationml/2006/main">
  <p:tag name="OTLMARKERSHAPE" val="OTL"/>
</p:tagLst>
</file>

<file path=ppt/tags/tag179.xml><?xml version="1.0" encoding="utf-8"?>
<p:tagLst xmlns:a="http://schemas.openxmlformats.org/drawingml/2006/main" xmlns:r="http://schemas.openxmlformats.org/officeDocument/2006/relationships" xmlns:p="http://schemas.openxmlformats.org/presentationml/2006/main">
  <p:tag name="OTLMARKERSHAPE" val="OTL"/>
</p:tagLst>
</file>

<file path=ppt/tags/tag18.xml><?xml version="1.0" encoding="utf-8"?>
<p:tagLst xmlns:a="http://schemas.openxmlformats.org/drawingml/2006/main" xmlns:r="http://schemas.openxmlformats.org/officeDocument/2006/relationships" xmlns:p="http://schemas.openxmlformats.org/presentationml/2006/main">
  <p:tag name="OTLMARKERSHAPE" val="OTL"/>
</p:tagLst>
</file>

<file path=ppt/tags/tag180.xml><?xml version="1.0" encoding="utf-8"?>
<p:tagLst xmlns:a="http://schemas.openxmlformats.org/drawingml/2006/main" xmlns:r="http://schemas.openxmlformats.org/officeDocument/2006/relationships" xmlns:p="http://schemas.openxmlformats.org/presentationml/2006/main">
  <p:tag name="OTLMARKERSHAPE" val="OTL"/>
</p:tagLst>
</file>

<file path=ppt/tags/tag19.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20.xml><?xml version="1.0" encoding="utf-8"?>
<p:tagLst xmlns:a="http://schemas.openxmlformats.org/drawingml/2006/main" xmlns:r="http://schemas.openxmlformats.org/officeDocument/2006/relationships" xmlns:p="http://schemas.openxmlformats.org/presentationml/2006/main">
  <p:tag name="OTLMARKERSHAPE" val="OTL"/>
</p:tagLst>
</file>

<file path=ppt/tags/tag21.xml><?xml version="1.0" encoding="utf-8"?>
<p:tagLst xmlns:a="http://schemas.openxmlformats.org/drawingml/2006/main" xmlns:r="http://schemas.openxmlformats.org/officeDocument/2006/relationships" xmlns:p="http://schemas.openxmlformats.org/presentationml/2006/main">
  <p:tag name="OTLMARKERSHAPE" val="OTL"/>
</p:tagLst>
</file>

<file path=ppt/tags/tag22.xml><?xml version="1.0" encoding="utf-8"?>
<p:tagLst xmlns:a="http://schemas.openxmlformats.org/drawingml/2006/main" xmlns:r="http://schemas.openxmlformats.org/officeDocument/2006/relationships" xmlns:p="http://schemas.openxmlformats.org/presentationml/2006/main">
  <p:tag name="OTLMARKERSHAPE" val="OTL"/>
</p:tagLst>
</file>

<file path=ppt/tags/tag23.xml><?xml version="1.0" encoding="utf-8"?>
<p:tagLst xmlns:a="http://schemas.openxmlformats.org/drawingml/2006/main" xmlns:r="http://schemas.openxmlformats.org/officeDocument/2006/relationships" xmlns:p="http://schemas.openxmlformats.org/presentationml/2006/main">
  <p:tag name="OTLMARKERSHAPE" val="OTL"/>
</p:tagLst>
</file>

<file path=ppt/tags/tag24.xml><?xml version="1.0" encoding="utf-8"?>
<p:tagLst xmlns:a="http://schemas.openxmlformats.org/drawingml/2006/main" xmlns:r="http://schemas.openxmlformats.org/officeDocument/2006/relationships" xmlns:p="http://schemas.openxmlformats.org/presentationml/2006/main">
  <p:tag name="OTLMARKERSHAPE" val="OTL"/>
</p:tagLst>
</file>

<file path=ppt/tags/tag25.xml><?xml version="1.0" encoding="utf-8"?>
<p:tagLst xmlns:a="http://schemas.openxmlformats.org/drawingml/2006/main" xmlns:r="http://schemas.openxmlformats.org/officeDocument/2006/relationships" xmlns:p="http://schemas.openxmlformats.org/presentationml/2006/main">
  <p:tag name="OTLMARKERSHAPE" val="OTL"/>
</p:tagLst>
</file>

<file path=ppt/tags/tag26.xml><?xml version="1.0" encoding="utf-8"?>
<p:tagLst xmlns:a="http://schemas.openxmlformats.org/drawingml/2006/main" xmlns:r="http://schemas.openxmlformats.org/officeDocument/2006/relationships" xmlns:p="http://schemas.openxmlformats.org/presentationml/2006/main">
  <p:tag name="OTLMARKERSHAPE" val="OTL"/>
</p:tagLst>
</file>

<file path=ppt/tags/tag27.xml><?xml version="1.0" encoding="utf-8"?>
<p:tagLst xmlns:a="http://schemas.openxmlformats.org/drawingml/2006/main" xmlns:r="http://schemas.openxmlformats.org/officeDocument/2006/relationships" xmlns:p="http://schemas.openxmlformats.org/presentationml/2006/main">
  <p:tag name="OTLMARKERSHAPE" val="OTL"/>
</p:tagLst>
</file>

<file path=ppt/tags/tag28.xml><?xml version="1.0" encoding="utf-8"?>
<p:tagLst xmlns:a="http://schemas.openxmlformats.org/drawingml/2006/main" xmlns:r="http://schemas.openxmlformats.org/officeDocument/2006/relationships" xmlns:p="http://schemas.openxmlformats.org/presentationml/2006/main">
  <p:tag name="OTLMARKERSHAPE" val="OTL"/>
</p:tagLst>
</file>

<file path=ppt/tags/tag29.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30.xml><?xml version="1.0" encoding="utf-8"?>
<p:tagLst xmlns:a="http://schemas.openxmlformats.org/drawingml/2006/main" xmlns:r="http://schemas.openxmlformats.org/officeDocument/2006/relationships" xmlns:p="http://schemas.openxmlformats.org/presentationml/2006/main">
  <p:tag name="OTLMARKERSHAPE" val="OTL"/>
</p:tagLst>
</file>

<file path=ppt/tags/tag31.xml><?xml version="1.0" encoding="utf-8"?>
<p:tagLst xmlns:a="http://schemas.openxmlformats.org/drawingml/2006/main" xmlns:r="http://schemas.openxmlformats.org/officeDocument/2006/relationships" xmlns:p="http://schemas.openxmlformats.org/presentationml/2006/main">
  <p:tag name="OTLMARKERSHAPE" val="OTL"/>
</p:tagLst>
</file>

<file path=ppt/tags/tag32.xml><?xml version="1.0" encoding="utf-8"?>
<p:tagLst xmlns:a="http://schemas.openxmlformats.org/drawingml/2006/main" xmlns:r="http://schemas.openxmlformats.org/officeDocument/2006/relationships" xmlns:p="http://schemas.openxmlformats.org/presentationml/2006/main">
  <p:tag name="OTLMARKERSHAPE" val="OTL"/>
</p:tagLst>
</file>

<file path=ppt/tags/tag33.xml><?xml version="1.0" encoding="utf-8"?>
<p:tagLst xmlns:a="http://schemas.openxmlformats.org/drawingml/2006/main" xmlns:r="http://schemas.openxmlformats.org/officeDocument/2006/relationships" xmlns:p="http://schemas.openxmlformats.org/presentationml/2006/main">
  <p:tag name="OTLMARKERSHAPE" val="OTL"/>
</p:tagLst>
</file>

<file path=ppt/tags/tag34.xml><?xml version="1.0" encoding="utf-8"?>
<p:tagLst xmlns:a="http://schemas.openxmlformats.org/drawingml/2006/main" xmlns:r="http://schemas.openxmlformats.org/officeDocument/2006/relationships" xmlns:p="http://schemas.openxmlformats.org/presentationml/2006/main">
  <p:tag name="OTLMARKERSHAPE" val="OTL"/>
</p:tagLst>
</file>

<file path=ppt/tags/tag35.xml><?xml version="1.0" encoding="utf-8"?>
<p:tagLst xmlns:a="http://schemas.openxmlformats.org/drawingml/2006/main" xmlns:r="http://schemas.openxmlformats.org/officeDocument/2006/relationships" xmlns:p="http://schemas.openxmlformats.org/presentationml/2006/main">
  <p:tag name="OTLMARKERSHAPE" val="OTL"/>
</p:tagLst>
</file>

<file path=ppt/tags/tag36.xml><?xml version="1.0" encoding="utf-8"?>
<p:tagLst xmlns:a="http://schemas.openxmlformats.org/drawingml/2006/main" xmlns:r="http://schemas.openxmlformats.org/officeDocument/2006/relationships" xmlns:p="http://schemas.openxmlformats.org/presentationml/2006/main">
  <p:tag name="OTLMARKERSHAPE" val="OTL"/>
</p:tagLst>
</file>

<file path=ppt/tags/tag37.xml><?xml version="1.0" encoding="utf-8"?>
<p:tagLst xmlns:a="http://schemas.openxmlformats.org/drawingml/2006/main" xmlns:r="http://schemas.openxmlformats.org/officeDocument/2006/relationships" xmlns:p="http://schemas.openxmlformats.org/presentationml/2006/main">
  <p:tag name="OTLMARKERSHAPE" val="OTL"/>
</p:tagLst>
</file>

<file path=ppt/tags/tag38.xml><?xml version="1.0" encoding="utf-8"?>
<p:tagLst xmlns:a="http://schemas.openxmlformats.org/drawingml/2006/main" xmlns:r="http://schemas.openxmlformats.org/officeDocument/2006/relationships" xmlns:p="http://schemas.openxmlformats.org/presentationml/2006/main">
  <p:tag name="OTLMARKERSHAPE" val="OTL"/>
</p:tagLst>
</file>

<file path=ppt/tags/tag39.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40.xml><?xml version="1.0" encoding="utf-8"?>
<p:tagLst xmlns:a="http://schemas.openxmlformats.org/drawingml/2006/main" xmlns:r="http://schemas.openxmlformats.org/officeDocument/2006/relationships" xmlns:p="http://schemas.openxmlformats.org/presentationml/2006/main">
  <p:tag name="OTLMARKERSHAPE" val="OTL"/>
</p:tagLst>
</file>

<file path=ppt/tags/tag41.xml><?xml version="1.0" encoding="utf-8"?>
<p:tagLst xmlns:a="http://schemas.openxmlformats.org/drawingml/2006/main" xmlns:r="http://schemas.openxmlformats.org/officeDocument/2006/relationships" xmlns:p="http://schemas.openxmlformats.org/presentationml/2006/main">
  <p:tag name="OTLMARKERSHAPE" val="OTL"/>
</p:tagLst>
</file>

<file path=ppt/tags/tag42.xml><?xml version="1.0" encoding="utf-8"?>
<p:tagLst xmlns:a="http://schemas.openxmlformats.org/drawingml/2006/main" xmlns:r="http://schemas.openxmlformats.org/officeDocument/2006/relationships" xmlns:p="http://schemas.openxmlformats.org/presentationml/2006/main">
  <p:tag name="OTLMARKERSHAPE" val="OTL"/>
</p:tagLst>
</file>

<file path=ppt/tags/tag43.xml><?xml version="1.0" encoding="utf-8"?>
<p:tagLst xmlns:a="http://schemas.openxmlformats.org/drawingml/2006/main" xmlns:r="http://schemas.openxmlformats.org/officeDocument/2006/relationships" xmlns:p="http://schemas.openxmlformats.org/presentationml/2006/main">
  <p:tag name="OTLMARKERSHAPE" val="OTL"/>
</p:tagLst>
</file>

<file path=ppt/tags/tag44.xml><?xml version="1.0" encoding="utf-8"?>
<p:tagLst xmlns:a="http://schemas.openxmlformats.org/drawingml/2006/main" xmlns:r="http://schemas.openxmlformats.org/officeDocument/2006/relationships" xmlns:p="http://schemas.openxmlformats.org/presentationml/2006/main">
  <p:tag name="OTLMARKERSHAPE" val="OTL"/>
</p:tagLst>
</file>

<file path=ppt/tags/tag45.xml><?xml version="1.0" encoding="utf-8"?>
<p:tagLst xmlns:a="http://schemas.openxmlformats.org/drawingml/2006/main" xmlns:r="http://schemas.openxmlformats.org/officeDocument/2006/relationships" xmlns:p="http://schemas.openxmlformats.org/presentationml/2006/main">
  <p:tag name="OTLMARKERSHAPE" val="OTL"/>
</p:tagLst>
</file>

<file path=ppt/tags/tag46.xml><?xml version="1.0" encoding="utf-8"?>
<p:tagLst xmlns:a="http://schemas.openxmlformats.org/drawingml/2006/main" xmlns:r="http://schemas.openxmlformats.org/officeDocument/2006/relationships" xmlns:p="http://schemas.openxmlformats.org/presentationml/2006/main">
  <p:tag name="OTLMARKERSHAPE" val="OTL"/>
</p:tagLst>
</file>

<file path=ppt/tags/tag47.xml><?xml version="1.0" encoding="utf-8"?>
<p:tagLst xmlns:a="http://schemas.openxmlformats.org/drawingml/2006/main" xmlns:r="http://schemas.openxmlformats.org/officeDocument/2006/relationships" xmlns:p="http://schemas.openxmlformats.org/presentationml/2006/main">
  <p:tag name="OTLMARKERSHAPE" val="OTL"/>
</p:tagLst>
</file>

<file path=ppt/tags/tag48.xml><?xml version="1.0" encoding="utf-8"?>
<p:tagLst xmlns:a="http://schemas.openxmlformats.org/drawingml/2006/main" xmlns:r="http://schemas.openxmlformats.org/officeDocument/2006/relationships" xmlns:p="http://schemas.openxmlformats.org/presentationml/2006/main">
  <p:tag name="OTLMARKERSHAPE" val="OTL"/>
</p:tagLst>
</file>

<file path=ppt/tags/tag49.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50.xml><?xml version="1.0" encoding="utf-8"?>
<p:tagLst xmlns:a="http://schemas.openxmlformats.org/drawingml/2006/main" xmlns:r="http://schemas.openxmlformats.org/officeDocument/2006/relationships" xmlns:p="http://schemas.openxmlformats.org/presentationml/2006/main">
  <p:tag name="OTLMARKERSHAPE" val="OTL"/>
</p:tagLst>
</file>

<file path=ppt/tags/tag51.xml><?xml version="1.0" encoding="utf-8"?>
<p:tagLst xmlns:a="http://schemas.openxmlformats.org/drawingml/2006/main" xmlns:r="http://schemas.openxmlformats.org/officeDocument/2006/relationships" xmlns:p="http://schemas.openxmlformats.org/presentationml/2006/main">
  <p:tag name="OTLMARKERSHAPE" val="OTL"/>
</p:tagLst>
</file>

<file path=ppt/tags/tag52.xml><?xml version="1.0" encoding="utf-8"?>
<p:tagLst xmlns:a="http://schemas.openxmlformats.org/drawingml/2006/main" xmlns:r="http://schemas.openxmlformats.org/officeDocument/2006/relationships" xmlns:p="http://schemas.openxmlformats.org/presentationml/2006/main">
  <p:tag name="OTLMARKERSHAPE" val="OTL"/>
</p:tagLst>
</file>

<file path=ppt/tags/tag53.xml><?xml version="1.0" encoding="utf-8"?>
<p:tagLst xmlns:a="http://schemas.openxmlformats.org/drawingml/2006/main" xmlns:r="http://schemas.openxmlformats.org/officeDocument/2006/relationships" xmlns:p="http://schemas.openxmlformats.org/presentationml/2006/main">
  <p:tag name="OTLMARKERSHAPE" val="OTL"/>
</p:tagLst>
</file>

<file path=ppt/tags/tag54.xml><?xml version="1.0" encoding="utf-8"?>
<p:tagLst xmlns:a="http://schemas.openxmlformats.org/drawingml/2006/main" xmlns:r="http://schemas.openxmlformats.org/officeDocument/2006/relationships" xmlns:p="http://schemas.openxmlformats.org/presentationml/2006/main">
  <p:tag name="OTLMARKERSHAPE" val="OTL"/>
</p:tagLst>
</file>

<file path=ppt/tags/tag55.xml><?xml version="1.0" encoding="utf-8"?>
<p:tagLst xmlns:a="http://schemas.openxmlformats.org/drawingml/2006/main" xmlns:r="http://schemas.openxmlformats.org/officeDocument/2006/relationships" xmlns:p="http://schemas.openxmlformats.org/presentationml/2006/main">
  <p:tag name="OTLMARKERSHAPE" val="OTL"/>
</p:tagLst>
</file>

<file path=ppt/tags/tag56.xml><?xml version="1.0" encoding="utf-8"?>
<p:tagLst xmlns:a="http://schemas.openxmlformats.org/drawingml/2006/main" xmlns:r="http://schemas.openxmlformats.org/officeDocument/2006/relationships" xmlns:p="http://schemas.openxmlformats.org/presentationml/2006/main">
  <p:tag name="OTLMARKERSHAPE" val="OTL"/>
</p:tagLst>
</file>

<file path=ppt/tags/tag57.xml><?xml version="1.0" encoding="utf-8"?>
<p:tagLst xmlns:a="http://schemas.openxmlformats.org/drawingml/2006/main" xmlns:r="http://schemas.openxmlformats.org/officeDocument/2006/relationships" xmlns:p="http://schemas.openxmlformats.org/presentationml/2006/main">
  <p:tag name="OTLMARKERSHAPE" val="OTL"/>
</p:tagLst>
</file>

<file path=ppt/tags/tag58.xml><?xml version="1.0" encoding="utf-8"?>
<p:tagLst xmlns:a="http://schemas.openxmlformats.org/drawingml/2006/main" xmlns:r="http://schemas.openxmlformats.org/officeDocument/2006/relationships" xmlns:p="http://schemas.openxmlformats.org/presentationml/2006/main">
  <p:tag name="OTLMARKERSHAPE" val="OTL"/>
</p:tagLst>
</file>

<file path=ppt/tags/tag59.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60.xml><?xml version="1.0" encoding="utf-8"?>
<p:tagLst xmlns:a="http://schemas.openxmlformats.org/drawingml/2006/main" xmlns:r="http://schemas.openxmlformats.org/officeDocument/2006/relationships" xmlns:p="http://schemas.openxmlformats.org/presentationml/2006/main">
  <p:tag name="OTLMARKERSHAPE" val="OTL"/>
</p:tagLst>
</file>

<file path=ppt/tags/tag61.xml><?xml version="1.0" encoding="utf-8"?>
<p:tagLst xmlns:a="http://schemas.openxmlformats.org/drawingml/2006/main" xmlns:r="http://schemas.openxmlformats.org/officeDocument/2006/relationships" xmlns:p="http://schemas.openxmlformats.org/presentationml/2006/main">
  <p:tag name="OTLMARKERSHAPE" val="OTL"/>
</p:tagLst>
</file>

<file path=ppt/tags/tag62.xml><?xml version="1.0" encoding="utf-8"?>
<p:tagLst xmlns:a="http://schemas.openxmlformats.org/drawingml/2006/main" xmlns:r="http://schemas.openxmlformats.org/officeDocument/2006/relationships" xmlns:p="http://schemas.openxmlformats.org/presentationml/2006/main">
  <p:tag name="OTLMARKERSHAPE" val="OTL"/>
</p:tagLst>
</file>

<file path=ppt/tags/tag63.xml><?xml version="1.0" encoding="utf-8"?>
<p:tagLst xmlns:a="http://schemas.openxmlformats.org/drawingml/2006/main" xmlns:r="http://schemas.openxmlformats.org/officeDocument/2006/relationships" xmlns:p="http://schemas.openxmlformats.org/presentationml/2006/main">
  <p:tag name="OTLMARKERSHAPE" val="OTL"/>
</p:tagLst>
</file>

<file path=ppt/tags/tag64.xml><?xml version="1.0" encoding="utf-8"?>
<p:tagLst xmlns:a="http://schemas.openxmlformats.org/drawingml/2006/main" xmlns:r="http://schemas.openxmlformats.org/officeDocument/2006/relationships" xmlns:p="http://schemas.openxmlformats.org/presentationml/2006/main">
  <p:tag name="OTLMARKERSHAPE" val="OTL"/>
</p:tagLst>
</file>

<file path=ppt/tags/tag65.xml><?xml version="1.0" encoding="utf-8"?>
<p:tagLst xmlns:a="http://schemas.openxmlformats.org/drawingml/2006/main" xmlns:r="http://schemas.openxmlformats.org/officeDocument/2006/relationships" xmlns:p="http://schemas.openxmlformats.org/presentationml/2006/main">
  <p:tag name="OTLMARKERSHAPE" val="OTL"/>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5adcHmchbU.LXdhMNfD8Pg"/>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5adcHmchbU.LXdhMNfD8Pg"/>
</p:tagLst>
</file>

<file path=ppt/tags/tag68.xml><?xml version="1.0" encoding="utf-8"?>
<p:tagLst xmlns:a="http://schemas.openxmlformats.org/drawingml/2006/main" xmlns:r="http://schemas.openxmlformats.org/officeDocument/2006/relationships" xmlns:p="http://schemas.openxmlformats.org/presentationml/2006/main">
  <p:tag name="OTLMARKERSHAPE" val="OTL"/>
</p:tagLst>
</file>

<file path=ppt/tags/tag69.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70.xml><?xml version="1.0" encoding="utf-8"?>
<p:tagLst xmlns:a="http://schemas.openxmlformats.org/drawingml/2006/main" xmlns:r="http://schemas.openxmlformats.org/officeDocument/2006/relationships" xmlns:p="http://schemas.openxmlformats.org/presentationml/2006/main">
  <p:tag name="OTLMARKERSHAPE" val="OTL"/>
</p:tagLst>
</file>

<file path=ppt/tags/tag71.xml><?xml version="1.0" encoding="utf-8"?>
<p:tagLst xmlns:a="http://schemas.openxmlformats.org/drawingml/2006/main" xmlns:r="http://schemas.openxmlformats.org/officeDocument/2006/relationships" xmlns:p="http://schemas.openxmlformats.org/presentationml/2006/main">
  <p:tag name="OTLMARKERSHAPE" val="OTL"/>
</p:tagLst>
</file>

<file path=ppt/tags/tag72.xml><?xml version="1.0" encoding="utf-8"?>
<p:tagLst xmlns:a="http://schemas.openxmlformats.org/drawingml/2006/main" xmlns:r="http://schemas.openxmlformats.org/officeDocument/2006/relationships" xmlns:p="http://schemas.openxmlformats.org/presentationml/2006/main">
  <p:tag name="OTLMARKERSHAPE" val="OTL"/>
</p:tagLst>
</file>

<file path=ppt/tags/tag73.xml><?xml version="1.0" encoding="utf-8"?>
<p:tagLst xmlns:a="http://schemas.openxmlformats.org/drawingml/2006/main" xmlns:r="http://schemas.openxmlformats.org/officeDocument/2006/relationships" xmlns:p="http://schemas.openxmlformats.org/presentationml/2006/main">
  <p:tag name="OTLMARKERSHAPE" val="OTL"/>
</p:tagLst>
</file>

<file path=ppt/tags/tag74.xml><?xml version="1.0" encoding="utf-8"?>
<p:tagLst xmlns:a="http://schemas.openxmlformats.org/drawingml/2006/main" xmlns:r="http://schemas.openxmlformats.org/officeDocument/2006/relationships" xmlns:p="http://schemas.openxmlformats.org/presentationml/2006/main">
  <p:tag name="OTLMARKERSHAPE" val="OTL"/>
</p:tagLst>
</file>

<file path=ppt/tags/tag75.xml><?xml version="1.0" encoding="utf-8"?>
<p:tagLst xmlns:a="http://schemas.openxmlformats.org/drawingml/2006/main" xmlns:r="http://schemas.openxmlformats.org/officeDocument/2006/relationships" xmlns:p="http://schemas.openxmlformats.org/presentationml/2006/main">
  <p:tag name="OTLMARKERSHAPE" val="OTL"/>
</p:tagLst>
</file>

<file path=ppt/tags/tag76.xml><?xml version="1.0" encoding="utf-8"?>
<p:tagLst xmlns:a="http://schemas.openxmlformats.org/drawingml/2006/main" xmlns:r="http://schemas.openxmlformats.org/officeDocument/2006/relationships" xmlns:p="http://schemas.openxmlformats.org/presentationml/2006/main">
  <p:tag name="OTLMARKERSHAPE" val="OTL"/>
</p:tagLst>
</file>

<file path=ppt/tags/tag77.xml><?xml version="1.0" encoding="utf-8"?>
<p:tagLst xmlns:a="http://schemas.openxmlformats.org/drawingml/2006/main" xmlns:r="http://schemas.openxmlformats.org/officeDocument/2006/relationships" xmlns:p="http://schemas.openxmlformats.org/presentationml/2006/main">
  <p:tag name="OTLMARKERSHAPE" val="OTL"/>
</p:tagLst>
</file>

<file path=ppt/tags/tag78.xml><?xml version="1.0" encoding="utf-8"?>
<p:tagLst xmlns:a="http://schemas.openxmlformats.org/drawingml/2006/main" xmlns:r="http://schemas.openxmlformats.org/officeDocument/2006/relationships" xmlns:p="http://schemas.openxmlformats.org/presentationml/2006/main">
  <p:tag name="OTLMARKERSHAPE" val="OTL"/>
</p:tagLst>
</file>

<file path=ppt/tags/tag79.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80.xml><?xml version="1.0" encoding="utf-8"?>
<p:tagLst xmlns:a="http://schemas.openxmlformats.org/drawingml/2006/main" xmlns:r="http://schemas.openxmlformats.org/officeDocument/2006/relationships" xmlns:p="http://schemas.openxmlformats.org/presentationml/2006/main">
  <p:tag name="OTLMARKERSHAPE" val="OTL"/>
</p:tagLst>
</file>

<file path=ppt/tags/tag81.xml><?xml version="1.0" encoding="utf-8"?>
<p:tagLst xmlns:a="http://schemas.openxmlformats.org/drawingml/2006/main" xmlns:r="http://schemas.openxmlformats.org/officeDocument/2006/relationships" xmlns:p="http://schemas.openxmlformats.org/presentationml/2006/main">
  <p:tag name="OTLMARKERSHAPE" val="OTL"/>
</p:tagLst>
</file>

<file path=ppt/tags/tag82.xml><?xml version="1.0" encoding="utf-8"?>
<p:tagLst xmlns:a="http://schemas.openxmlformats.org/drawingml/2006/main" xmlns:r="http://schemas.openxmlformats.org/officeDocument/2006/relationships" xmlns:p="http://schemas.openxmlformats.org/presentationml/2006/main">
  <p:tag name="OTLMARKERSHAPE" val="OTL"/>
</p:tagLst>
</file>

<file path=ppt/tags/tag83.xml><?xml version="1.0" encoding="utf-8"?>
<p:tagLst xmlns:a="http://schemas.openxmlformats.org/drawingml/2006/main" xmlns:r="http://schemas.openxmlformats.org/officeDocument/2006/relationships" xmlns:p="http://schemas.openxmlformats.org/presentationml/2006/main">
  <p:tag name="OTLMARKERSHAPE" val="OTL"/>
</p:tagLst>
</file>

<file path=ppt/tags/tag84.xml><?xml version="1.0" encoding="utf-8"?>
<p:tagLst xmlns:a="http://schemas.openxmlformats.org/drawingml/2006/main" xmlns:r="http://schemas.openxmlformats.org/officeDocument/2006/relationships" xmlns:p="http://schemas.openxmlformats.org/presentationml/2006/main">
  <p:tag name="OTLMARKERSHAPE" val="OTL"/>
</p:tagLst>
</file>

<file path=ppt/tags/tag85.xml><?xml version="1.0" encoding="utf-8"?>
<p:tagLst xmlns:a="http://schemas.openxmlformats.org/drawingml/2006/main" xmlns:r="http://schemas.openxmlformats.org/officeDocument/2006/relationships" xmlns:p="http://schemas.openxmlformats.org/presentationml/2006/main">
  <p:tag name="OTLMARKERSHAPE" val="OTL"/>
</p:tagLst>
</file>

<file path=ppt/tags/tag86.xml><?xml version="1.0" encoding="utf-8"?>
<p:tagLst xmlns:a="http://schemas.openxmlformats.org/drawingml/2006/main" xmlns:r="http://schemas.openxmlformats.org/officeDocument/2006/relationships" xmlns:p="http://schemas.openxmlformats.org/presentationml/2006/main">
  <p:tag name="OTLMARKERSHAPE" val="OTL"/>
</p:tagLst>
</file>

<file path=ppt/tags/tag87.xml><?xml version="1.0" encoding="utf-8"?>
<p:tagLst xmlns:a="http://schemas.openxmlformats.org/drawingml/2006/main" xmlns:r="http://schemas.openxmlformats.org/officeDocument/2006/relationships" xmlns:p="http://schemas.openxmlformats.org/presentationml/2006/main">
  <p:tag name="OTLMARKERSHAPE" val="OTL"/>
</p:tagLst>
</file>

<file path=ppt/tags/tag88.xml><?xml version="1.0" encoding="utf-8"?>
<p:tagLst xmlns:a="http://schemas.openxmlformats.org/drawingml/2006/main" xmlns:r="http://schemas.openxmlformats.org/officeDocument/2006/relationships" xmlns:p="http://schemas.openxmlformats.org/presentationml/2006/main">
  <p:tag name="OTLMARKERSHAPE" val="OTL"/>
</p:tagLst>
</file>

<file path=ppt/tags/tag89.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ags/tag90.xml><?xml version="1.0" encoding="utf-8"?>
<p:tagLst xmlns:a="http://schemas.openxmlformats.org/drawingml/2006/main" xmlns:r="http://schemas.openxmlformats.org/officeDocument/2006/relationships" xmlns:p="http://schemas.openxmlformats.org/presentationml/2006/main">
  <p:tag name="OTLMARKERSHAPE" val="OTL"/>
</p:tagLst>
</file>

<file path=ppt/tags/tag91.xml><?xml version="1.0" encoding="utf-8"?>
<p:tagLst xmlns:a="http://schemas.openxmlformats.org/drawingml/2006/main" xmlns:r="http://schemas.openxmlformats.org/officeDocument/2006/relationships" xmlns:p="http://schemas.openxmlformats.org/presentationml/2006/main">
  <p:tag name="OTLMARKERSHAPE" val="OTL"/>
</p:tagLst>
</file>

<file path=ppt/tags/tag92.xml><?xml version="1.0" encoding="utf-8"?>
<p:tagLst xmlns:a="http://schemas.openxmlformats.org/drawingml/2006/main" xmlns:r="http://schemas.openxmlformats.org/officeDocument/2006/relationships" xmlns:p="http://schemas.openxmlformats.org/presentationml/2006/main">
  <p:tag name="OTLMARKERSHAPE" val="OTL"/>
</p:tagLst>
</file>

<file path=ppt/tags/tag93.xml><?xml version="1.0" encoding="utf-8"?>
<p:tagLst xmlns:a="http://schemas.openxmlformats.org/drawingml/2006/main" xmlns:r="http://schemas.openxmlformats.org/officeDocument/2006/relationships" xmlns:p="http://schemas.openxmlformats.org/presentationml/2006/main">
  <p:tag name="OTLMARKERSHAPE" val="OTL"/>
</p:tagLst>
</file>

<file path=ppt/tags/tag94.xml><?xml version="1.0" encoding="utf-8"?>
<p:tagLst xmlns:a="http://schemas.openxmlformats.org/drawingml/2006/main" xmlns:r="http://schemas.openxmlformats.org/officeDocument/2006/relationships" xmlns:p="http://schemas.openxmlformats.org/presentationml/2006/main">
  <p:tag name="OTLMARKERSHAPE" val="OTL"/>
</p:tagLst>
</file>

<file path=ppt/tags/tag95.xml><?xml version="1.0" encoding="utf-8"?>
<p:tagLst xmlns:a="http://schemas.openxmlformats.org/drawingml/2006/main" xmlns:r="http://schemas.openxmlformats.org/officeDocument/2006/relationships" xmlns:p="http://schemas.openxmlformats.org/presentationml/2006/main">
  <p:tag name="OTLMARKERSHAPE" val="OTL"/>
</p:tagLst>
</file>

<file path=ppt/tags/tag96.xml><?xml version="1.0" encoding="utf-8"?>
<p:tagLst xmlns:a="http://schemas.openxmlformats.org/drawingml/2006/main" xmlns:r="http://schemas.openxmlformats.org/officeDocument/2006/relationships" xmlns:p="http://schemas.openxmlformats.org/presentationml/2006/main">
  <p:tag name="OTLMARKERSHAPE" val="OTL"/>
</p:tagLst>
</file>

<file path=ppt/tags/tag97.xml><?xml version="1.0" encoding="utf-8"?>
<p:tagLst xmlns:a="http://schemas.openxmlformats.org/drawingml/2006/main" xmlns:r="http://schemas.openxmlformats.org/officeDocument/2006/relationships" xmlns:p="http://schemas.openxmlformats.org/presentationml/2006/main">
  <p:tag name="OTLMARKERSHAPE" val="OTL"/>
</p:tagLst>
</file>

<file path=ppt/tags/tag98.xml><?xml version="1.0" encoding="utf-8"?>
<p:tagLst xmlns:a="http://schemas.openxmlformats.org/drawingml/2006/main" xmlns:r="http://schemas.openxmlformats.org/officeDocument/2006/relationships" xmlns:p="http://schemas.openxmlformats.org/presentationml/2006/main">
  <p:tag name="OTLMARKERSHAPE" val="OTL"/>
</p:tagLst>
</file>

<file path=ppt/tags/tag99.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Timing Bal Rules 2nd Set 2016_28062016">
  <a:themeElements>
    <a:clrScheme name="50 Hertz Farbpalette">
      <a:dk1>
        <a:srgbClr val="46535B"/>
      </a:dk1>
      <a:lt1>
        <a:sysClr val="window" lastClr="FFFFFF"/>
      </a:lt1>
      <a:dk2>
        <a:srgbClr val="E75420"/>
      </a:dk2>
      <a:lt2>
        <a:srgbClr val="818A8F"/>
      </a:lt2>
      <a:accent1>
        <a:srgbClr val="F0801A"/>
      </a:accent1>
      <a:accent2>
        <a:srgbClr val="258998"/>
      </a:accent2>
      <a:accent3>
        <a:srgbClr val="6AA9A0"/>
      </a:accent3>
      <a:accent4>
        <a:srgbClr val="990035"/>
      </a:accent4>
      <a:accent5>
        <a:srgbClr val="E0E1DD"/>
      </a:accent5>
      <a:accent6>
        <a:srgbClr val="000000"/>
      </a:accent6>
      <a:hlink>
        <a:srgbClr val="E75420"/>
      </a:hlink>
      <a:folHlink>
        <a:srgbClr val="000000"/>
      </a:folHlink>
    </a:clrScheme>
    <a:fontScheme name="Office Klassisch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äsentation1" id="{FAB03D4A-E1DA-4ECB-9680-0941965597D3}" vid="{BB4432D8-FA30-4C51-B23C-F6013E3899A6}"/>
    </a:ext>
  </a:extLst>
</a:theme>
</file>

<file path=ppt/theme/theme2.xml><?xml version="1.0" encoding="utf-8"?>
<a:theme xmlns:a="http://schemas.openxmlformats.org/drawingml/2006/main" name="elia content slides">
  <a:themeElements>
    <a:clrScheme name="50hertz">
      <a:dk1>
        <a:srgbClr val="46535B"/>
      </a:dk1>
      <a:lt1>
        <a:sysClr val="window" lastClr="FFFFFF"/>
      </a:lt1>
      <a:dk2>
        <a:srgbClr val="E75420"/>
      </a:dk2>
      <a:lt2>
        <a:srgbClr val="818A8F"/>
      </a:lt2>
      <a:accent1>
        <a:srgbClr val="F0801A"/>
      </a:accent1>
      <a:accent2>
        <a:srgbClr val="258998"/>
      </a:accent2>
      <a:accent3>
        <a:srgbClr val="6AA9A0"/>
      </a:accent3>
      <a:accent4>
        <a:srgbClr val="990035"/>
      </a:accent4>
      <a:accent5>
        <a:srgbClr val="E0E1DD"/>
      </a:accent5>
      <a:accent6>
        <a:srgbClr val="000000"/>
      </a:accent6>
      <a:hlink>
        <a:srgbClr val="E75420"/>
      </a:hlink>
      <a:folHlink>
        <a:srgbClr val="000000"/>
      </a:folHlink>
    </a:clrScheme>
    <a:fontScheme name="Office Klassisch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äsentation1" id="{FAB03D4A-E1DA-4ECB-9680-0941965597D3}" vid="{10E6E161-4FB4-4283-8A52-B5A4D3C04F17}"/>
    </a:ext>
  </a:extLst>
</a:theme>
</file>

<file path=ppt/theme/theme3.xml><?xml version="1.0" encoding="utf-8"?>
<a:theme xmlns:a="http://schemas.openxmlformats.org/drawingml/2006/main" name="slide master">
  <a:themeElements>
    <a:clrScheme name="Custom 3">
      <a:dk1>
        <a:srgbClr val="000000"/>
      </a:dk1>
      <a:lt1>
        <a:srgbClr val="FFFFFF"/>
      </a:lt1>
      <a:dk2>
        <a:srgbClr val="E75420"/>
      </a:dk2>
      <a:lt2>
        <a:srgbClr val="C0C3C5"/>
      </a:lt2>
      <a:accent1>
        <a:srgbClr val="258998"/>
      </a:accent1>
      <a:accent2>
        <a:srgbClr val="6AA5A0"/>
      </a:accent2>
      <a:accent3>
        <a:srgbClr val="FFFFFF"/>
      </a:accent3>
      <a:accent4>
        <a:srgbClr val="000000"/>
      </a:accent4>
      <a:accent5>
        <a:srgbClr val="ACC4CA"/>
      </a:accent5>
      <a:accent6>
        <a:srgbClr val="5F9591"/>
      </a:accent6>
      <a:hlink>
        <a:srgbClr val="82878B"/>
      </a:hlink>
      <a:folHlink>
        <a:srgbClr val="99003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 cap="flat" cmpd="sng" algn="ctr">
          <a:solidFill>
            <a:srgbClr val="A6A6A6"/>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127" cap="flat" cmpd="sng" algn="ctr">
          <a:solidFill>
            <a:srgbClr val="A6A6A6"/>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lide master 13">
        <a:dk1>
          <a:srgbClr val="000000"/>
        </a:dk1>
        <a:lt1>
          <a:srgbClr val="FFFFFF"/>
        </a:lt1>
        <a:dk2>
          <a:srgbClr val="E75420"/>
        </a:dk2>
        <a:lt2>
          <a:srgbClr val="C0C3C5"/>
        </a:lt2>
        <a:accent1>
          <a:srgbClr val="258998"/>
        </a:accent1>
        <a:accent2>
          <a:srgbClr val="6AA5A0"/>
        </a:accent2>
        <a:accent3>
          <a:srgbClr val="FFFFFF"/>
        </a:accent3>
        <a:accent4>
          <a:srgbClr val="000000"/>
        </a:accent4>
        <a:accent5>
          <a:srgbClr val="ACC4CA"/>
        </a:accent5>
        <a:accent6>
          <a:srgbClr val="5F9591"/>
        </a:accent6>
        <a:hlink>
          <a:srgbClr val="82878B"/>
        </a:hlink>
        <a:folHlink>
          <a:srgbClr val="990035"/>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Timing Bal Rules 2nd Set 2016_28062016">
  <a:themeElements>
    <a:clrScheme name="50 Hertz Farbpalette">
      <a:dk1>
        <a:srgbClr val="46535B"/>
      </a:dk1>
      <a:lt1>
        <a:sysClr val="window" lastClr="FFFFFF"/>
      </a:lt1>
      <a:dk2>
        <a:srgbClr val="E75420"/>
      </a:dk2>
      <a:lt2>
        <a:srgbClr val="818A8F"/>
      </a:lt2>
      <a:accent1>
        <a:srgbClr val="F0801A"/>
      </a:accent1>
      <a:accent2>
        <a:srgbClr val="258998"/>
      </a:accent2>
      <a:accent3>
        <a:srgbClr val="6AA9A0"/>
      </a:accent3>
      <a:accent4>
        <a:srgbClr val="990035"/>
      </a:accent4>
      <a:accent5>
        <a:srgbClr val="E0E1DD"/>
      </a:accent5>
      <a:accent6>
        <a:srgbClr val="000000"/>
      </a:accent6>
      <a:hlink>
        <a:srgbClr val="E75420"/>
      </a:hlink>
      <a:folHlink>
        <a:srgbClr val="000000"/>
      </a:folHlink>
    </a:clrScheme>
    <a:fontScheme name="Office Klassisch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äsentation1" id="{FAB03D4A-E1DA-4ECB-9680-0941965597D3}" vid="{BB4432D8-FA30-4C51-B23C-F6013E3899A6}"/>
    </a:ext>
  </a:extLst>
</a:theme>
</file>

<file path=ppt/theme/theme5.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Timing Bal Rules 2nd Set 2016_28062016</Template>
  <TotalTime>0</TotalTime>
  <Words>9803</Words>
  <Application>Microsoft Office PowerPoint</Application>
  <PresentationFormat>On-screen Show (16:9)</PresentationFormat>
  <Paragraphs>2018</Paragraphs>
  <Slides>139</Slides>
  <Notes>57</Notes>
  <HiddenSlides>1</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139</vt:i4>
      </vt:variant>
    </vt:vector>
  </HeadingPairs>
  <TitlesOfParts>
    <vt:vector size="158" baseType="lpstr">
      <vt:lpstr>ＭＳ Ｐゴシック</vt:lpstr>
      <vt:lpstr>Arial</vt:lpstr>
      <vt:lpstr>Bodoni MT Black</vt:lpstr>
      <vt:lpstr>Calibri</vt:lpstr>
      <vt:lpstr>Georgia</vt:lpstr>
      <vt:lpstr>Helvetica</vt:lpstr>
      <vt:lpstr>Helvetica Light</vt:lpstr>
      <vt:lpstr>Lucida Grande</vt:lpstr>
      <vt:lpstr>Symbol</vt:lpstr>
      <vt:lpstr>Times New Roman</vt:lpstr>
      <vt:lpstr>Verdana</vt:lpstr>
      <vt:lpstr>Wingdings</vt:lpstr>
      <vt:lpstr>Wingdings 2</vt:lpstr>
      <vt:lpstr>Wingdings 3</vt:lpstr>
      <vt:lpstr>ヒラギノ角ゴ Pro W3</vt:lpstr>
      <vt:lpstr>Timing Bal Rules 2nd Set 2016_28062016</vt:lpstr>
      <vt:lpstr>elia content slides</vt:lpstr>
      <vt:lpstr>slide master</vt:lpstr>
      <vt:lpstr>1_Timing Bal Rules 2nd Set 2016_28062016</vt:lpstr>
      <vt:lpstr>Elia’s ARP-Day</vt:lpstr>
      <vt:lpstr>Welcome!  </vt:lpstr>
      <vt:lpstr>Morning Program </vt:lpstr>
      <vt:lpstr>Introduction: Allocation and Nominations processes on current borders (BE-NL and BE-FR )  </vt:lpstr>
      <vt:lpstr>Reminder: Belgian Local Hub</vt:lpstr>
      <vt:lpstr>Allocations and Nominations on existing borders</vt:lpstr>
      <vt:lpstr>Allocations and Nominations on existing borders</vt:lpstr>
      <vt:lpstr>Long Term Allocation on BE-FR and BE-NL</vt:lpstr>
      <vt:lpstr>Long Term Allocation on BE-FR and BE-NL Explicit Auction</vt:lpstr>
      <vt:lpstr>Long Term Allocation on BE-FR and BE-NL </vt:lpstr>
      <vt:lpstr>Day-ahead allocation on BE-FR and BE-NL</vt:lpstr>
      <vt:lpstr>Day-ahead allocation on BE-FR and BE-NL</vt:lpstr>
      <vt:lpstr>Day-ahead allocation on BE-FR and BE-NL</vt:lpstr>
      <vt:lpstr>Day-ahead allocation on BE-FR and BE-NL</vt:lpstr>
      <vt:lpstr>Day-ahead allocation on BE-FR and BE-NL</vt:lpstr>
      <vt:lpstr>Day-ahead allocation: Shadow auctions</vt:lpstr>
      <vt:lpstr>Intraday allocation on BE-FR and BE-NL</vt:lpstr>
      <vt:lpstr>Intraday allocation on BE-FR and BE-NL</vt:lpstr>
      <vt:lpstr>Intraday allocation on BE-FR and BE-NL</vt:lpstr>
      <vt:lpstr>Questions?</vt:lpstr>
      <vt:lpstr>Nemo Link presentation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Belgian converter station site: Herdersbrug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Integration of Nemo: Impact on Elia Systems    </vt:lpstr>
      <vt:lpstr>Long Term on Nemo Link</vt:lpstr>
      <vt:lpstr>Day-ahead on Nemo Link</vt:lpstr>
      <vt:lpstr>Day-ahead shadow auction on Nemo Link</vt:lpstr>
      <vt:lpstr>Changes in ARP contract</vt:lpstr>
      <vt:lpstr>Changes in the ARP contract:</vt:lpstr>
      <vt:lpstr>High level overview of the required changes in the ARP contract for Nemo Link</vt:lpstr>
      <vt:lpstr>Timing and next steps on the changes in the ARP contract</vt:lpstr>
      <vt:lpstr>Questions?</vt:lpstr>
      <vt:lpstr>Thank you !    Lunch time  </vt:lpstr>
      <vt:lpstr>Afternoon Program </vt:lpstr>
      <vt:lpstr>From Elia propietary to CIM standard The evolution of E-Nomination  </vt:lpstr>
      <vt:lpstr>E-Nomination </vt:lpstr>
      <vt:lpstr>E-Nomination </vt:lpstr>
      <vt:lpstr>E-Nomination –  B2B XML transfer  </vt:lpstr>
      <vt:lpstr>E-Nomination –  IT agenda  </vt:lpstr>
      <vt:lpstr>Questions?</vt:lpstr>
      <vt:lpstr>3) From ARP to BRP: future changes in roles and  responsibilities services  </vt:lpstr>
      <vt:lpstr>Introduction</vt:lpstr>
      <vt:lpstr>Current framework</vt:lpstr>
      <vt:lpstr>Current framework: Roles &amp; responsibilities</vt:lpstr>
      <vt:lpstr>Current framework: ARP responsibilities in more detail (1)</vt:lpstr>
      <vt:lpstr>Current framework: ARP responsibilities in more detail (2)</vt:lpstr>
      <vt:lpstr>Use of flexibility and impact on BRPs perimeter</vt:lpstr>
      <vt:lpstr>Changing context</vt:lpstr>
      <vt:lpstr>A changing context: Drivers</vt:lpstr>
      <vt:lpstr>A changing context: PGM classification</vt:lpstr>
      <vt:lpstr>Future framework</vt:lpstr>
      <vt:lpstr>Future roles &amp; responsibilities </vt:lpstr>
      <vt:lpstr>Future roles &amp; responsibilities – Obligations per asset type </vt:lpstr>
      <vt:lpstr>From CIPU to iCAROS - From ARP  to  OP-Agent/S-Agent/BSP</vt:lpstr>
      <vt:lpstr>Data Coherence &amp; Grid User Coordination</vt:lpstr>
      <vt:lpstr>Timeline from Current to Future framework</vt:lpstr>
      <vt:lpstr>Impact on the ARP/BRP</vt:lpstr>
      <vt:lpstr>Impact on the ARP/BRP: an overview</vt:lpstr>
      <vt:lpstr>Future framework: BRP responsibilities in more detail</vt:lpstr>
      <vt:lpstr>BRP – Scheduling Agent: BRP nominations vs Schedules</vt:lpstr>
      <vt:lpstr>BRP – Scheduling Agent: Schedule firmness &amp; Use of flexibility</vt:lpstr>
      <vt:lpstr>Summary</vt:lpstr>
      <vt:lpstr>Summary  </vt:lpstr>
      <vt:lpstr>Questions?</vt:lpstr>
      <vt:lpstr>4) Terms &amp; Conditions BRP and BSP  </vt:lpstr>
      <vt:lpstr>Context and Introduction</vt:lpstr>
      <vt:lpstr>European Context</vt:lpstr>
      <vt:lpstr>Future framework - 3 regulated documents</vt:lpstr>
      <vt:lpstr>PowerPoint Presentation</vt:lpstr>
      <vt:lpstr>BRP Contract</vt:lpstr>
      <vt:lpstr>T&amp;C BRP – Approach</vt:lpstr>
      <vt:lpstr>BRP Contract</vt:lpstr>
      <vt:lpstr>Link between ARP contract and BRP contract</vt:lpstr>
      <vt:lpstr>Link between ARP contract and BRP contract: Appendices</vt:lpstr>
      <vt:lpstr>T&amp;C BRP – Terminology</vt:lpstr>
      <vt:lpstr>T&amp;C BRP – new Terminology</vt:lpstr>
      <vt:lpstr>PowerPoint Presentation</vt:lpstr>
      <vt:lpstr>BSP Contracts</vt:lpstr>
      <vt:lpstr>Content of T&amp;C for Balancing Service Provider</vt:lpstr>
      <vt:lpstr>Current GFA structure vs T&amp;C organization</vt:lpstr>
      <vt:lpstr>BSP Contracts – New structure proposal</vt:lpstr>
      <vt:lpstr>Additional Information</vt:lpstr>
      <vt:lpstr>PowerPoint Presentation</vt:lpstr>
      <vt:lpstr>Questions?</vt:lpstr>
      <vt:lpstr>5) Real Time Imbalance Volume Calculation  </vt:lpstr>
      <vt:lpstr>Imbalance position of a BRP</vt:lpstr>
      <vt:lpstr>Allocation DSO </vt:lpstr>
      <vt:lpstr>Allocation DSO: input data</vt:lpstr>
      <vt:lpstr>Allocation DSO: data visualisation</vt:lpstr>
      <vt:lpstr>Allocation DSO: data visualisation</vt:lpstr>
      <vt:lpstr>Allocation DSO: data visualisation</vt:lpstr>
      <vt:lpstr>Allocation DSO: sunday 30/04/17</vt:lpstr>
      <vt:lpstr>Allocation DSO: sunday 30/04/17</vt:lpstr>
      <vt:lpstr>Allocation DSO: injection BRP – friday 31/03/17 </vt:lpstr>
      <vt:lpstr>Allocation DSO: high DA-price</vt:lpstr>
      <vt:lpstr>Allocation DSO: results ‘large’ BRP</vt:lpstr>
      <vt:lpstr>Allocation DSO: results ‘medium large’ BRP</vt:lpstr>
      <vt:lpstr>Allocation DSO: results ‘small’ BRPs</vt:lpstr>
      <vt:lpstr>Allocation DSO: results per month</vt:lpstr>
      <vt:lpstr>Allocation DSO: extra analysis &amp; findings</vt:lpstr>
      <vt:lpstr>Grid Users Elia</vt:lpstr>
      <vt:lpstr>Allocation CDS connected to the Elia grid</vt:lpstr>
      <vt:lpstr>Activation AS</vt:lpstr>
      <vt:lpstr>Market Transactions</vt:lpstr>
      <vt:lpstr>Implementation</vt:lpstr>
      <vt:lpstr>Questions?</vt:lpstr>
      <vt:lpstr>PowerPoint Presentation</vt:lpstr>
    </vt:vector>
  </TitlesOfParts>
  <Company>Elia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Osorio David</dc:creator>
  <cp:lastModifiedBy>Michiels Sofie</cp:lastModifiedBy>
  <cp:revision>201</cp:revision>
  <cp:lastPrinted>2017-06-30T09:33:14Z</cp:lastPrinted>
  <dcterms:created xsi:type="dcterms:W3CDTF">2017-01-17T09:47:43Z</dcterms:created>
  <dcterms:modified xsi:type="dcterms:W3CDTF">2019-08-13T09:37:04Z</dcterms:modified>
</cp:coreProperties>
</file>